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20.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5" r:id="rId1"/>
  </p:sldMasterIdLst>
  <p:notesMasterIdLst>
    <p:notesMasterId r:id="rId33"/>
  </p:notesMasterIdLst>
  <p:handoutMasterIdLst>
    <p:handoutMasterId r:id="rId34"/>
  </p:handoutMasterIdLst>
  <p:sldIdLst>
    <p:sldId id="343" r:id="rId2"/>
    <p:sldId id="430" r:id="rId3"/>
    <p:sldId id="412" r:id="rId4"/>
    <p:sldId id="396" r:id="rId5"/>
    <p:sldId id="406" r:id="rId6"/>
    <p:sldId id="432" r:id="rId7"/>
    <p:sldId id="433" r:id="rId8"/>
    <p:sldId id="434" r:id="rId9"/>
    <p:sldId id="393" r:id="rId10"/>
    <p:sldId id="398" r:id="rId11"/>
    <p:sldId id="423" r:id="rId12"/>
    <p:sldId id="435" r:id="rId13"/>
    <p:sldId id="437" r:id="rId14"/>
    <p:sldId id="438" r:id="rId15"/>
    <p:sldId id="439" r:id="rId16"/>
    <p:sldId id="282" r:id="rId17"/>
    <p:sldId id="418" r:id="rId18"/>
    <p:sldId id="441" r:id="rId19"/>
    <p:sldId id="442" r:id="rId20"/>
    <p:sldId id="444" r:id="rId21"/>
    <p:sldId id="445" r:id="rId22"/>
    <p:sldId id="446" r:id="rId23"/>
    <p:sldId id="447" r:id="rId24"/>
    <p:sldId id="449" r:id="rId25"/>
    <p:sldId id="448" r:id="rId26"/>
    <p:sldId id="450" r:id="rId27"/>
    <p:sldId id="451" r:id="rId28"/>
    <p:sldId id="452" r:id="rId29"/>
    <p:sldId id="453" r:id="rId30"/>
    <p:sldId id="454" r:id="rId31"/>
    <p:sldId id="455" r:id="rId32"/>
  </p:sldIdLst>
  <p:sldSz cx="12192000"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2304">
          <p15:clr>
            <a:srgbClr val="A4A3A4"/>
          </p15:clr>
        </p15:guide>
        <p15:guide id="4" pos="2736">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 initials="M" lastIdx="6"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868D"/>
    <a:srgbClr val="007171"/>
    <a:srgbClr val="DC473A"/>
    <a:srgbClr val="FFCCFF"/>
    <a:srgbClr val="FFFF66"/>
    <a:srgbClr val="FF611C"/>
    <a:srgbClr val="4198A5"/>
    <a:srgbClr val="68B2D7"/>
    <a:srgbClr val="7298A9"/>
    <a:srgbClr val="823E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82" autoAdjust="0"/>
    <p:restoredTop sz="98185" autoAdjust="0"/>
  </p:normalViewPr>
  <p:slideViewPr>
    <p:cSldViewPr snapToObjects="1">
      <p:cViewPr varScale="1">
        <p:scale>
          <a:sx n="65" d="100"/>
          <a:sy n="65" d="100"/>
        </p:scale>
        <p:origin x="102" y="282"/>
      </p:cViewPr>
      <p:guideLst>
        <p:guide orient="horz" pos="2160"/>
        <p:guide pos="3840"/>
        <p:guide orient="horz" pos="2304"/>
        <p:guide pos="2736"/>
      </p:guideLst>
    </p:cSldViewPr>
  </p:slideViewPr>
  <p:notesTextViewPr>
    <p:cViewPr>
      <p:scale>
        <a:sx n="1" d="1"/>
        <a:sy n="1" d="1"/>
      </p:scale>
      <p:origin x="0" y="0"/>
    </p:cViewPr>
  </p:notesTextViewPr>
  <p:notesViewPr>
    <p:cSldViewPr>
      <p:cViewPr varScale="1">
        <p:scale>
          <a:sx n="57" d="100"/>
          <a:sy n="57" d="100"/>
        </p:scale>
        <p:origin x="2952" y="4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8F3918-5CE2-48D7-82EE-26078D500385}" type="doc">
      <dgm:prSet loTypeId="urn:microsoft.com/office/officeart/2005/8/layout/default" loCatId="list" qsTypeId="urn:microsoft.com/office/officeart/2005/8/quickstyle/3d3" qsCatId="3D" csTypeId="urn:microsoft.com/office/officeart/2005/8/colors/accent1_2" csCatId="accent1" phldr="1"/>
      <dgm:spPr/>
      <dgm:t>
        <a:bodyPr/>
        <a:lstStyle/>
        <a:p>
          <a:pPr rtl="1"/>
          <a:endParaRPr lang="ar-SA"/>
        </a:p>
      </dgm:t>
    </dgm:pt>
    <dgm:pt modelId="{CC830E7B-56F9-40D2-9514-723FBA575678}">
      <dgm:prSet phldrT="[Text]" custT="1"/>
      <dgm:spPr>
        <a:ln>
          <a:solidFill>
            <a:srgbClr val="FFCCFF"/>
          </a:solidFill>
        </a:ln>
      </dgm:spPr>
      <dgm:t>
        <a:bodyPr/>
        <a:lstStyle/>
        <a:p>
          <a:pPr rtl="1"/>
          <a:r>
            <a:rPr lang="en-US" sz="2800" b="1" dirty="0" smtClean="0"/>
            <a:t>Healthcare Complexity</a:t>
          </a:r>
          <a:endParaRPr lang="ar-SA" sz="2800" dirty="0"/>
        </a:p>
      </dgm:t>
    </dgm:pt>
    <dgm:pt modelId="{A35E0EDD-48F7-4779-BB5D-042476C3EC78}" type="parTrans" cxnId="{DC66324D-7C8B-41AC-BC0A-1AB0CCFE14B7}">
      <dgm:prSet/>
      <dgm:spPr/>
      <dgm:t>
        <a:bodyPr/>
        <a:lstStyle/>
        <a:p>
          <a:pPr rtl="1"/>
          <a:endParaRPr lang="ar-SA"/>
        </a:p>
      </dgm:t>
    </dgm:pt>
    <dgm:pt modelId="{E5132402-B608-4F96-B02D-063FD413B3FD}" type="sibTrans" cxnId="{DC66324D-7C8B-41AC-BC0A-1AB0CCFE14B7}">
      <dgm:prSet/>
      <dgm:spPr/>
      <dgm:t>
        <a:bodyPr/>
        <a:lstStyle/>
        <a:p>
          <a:pPr rtl="1"/>
          <a:endParaRPr lang="ar-SA"/>
        </a:p>
      </dgm:t>
    </dgm:pt>
    <dgm:pt modelId="{E1EC96F0-828B-4EB8-BF2E-73BABAB78859}">
      <dgm:prSet phldrT="[Text]" custT="1"/>
      <dgm:spPr/>
      <dgm:t>
        <a:bodyPr/>
        <a:lstStyle/>
        <a:p>
          <a:pPr rtl="1"/>
          <a:r>
            <a:rPr lang="en-US" sz="2800" b="1" dirty="0" smtClean="0"/>
            <a:t>System and Process Design </a:t>
          </a:r>
          <a:endParaRPr lang="ar-SA" sz="2800" dirty="0"/>
        </a:p>
      </dgm:t>
    </dgm:pt>
    <dgm:pt modelId="{5DE7ECB1-2B2B-40D3-9168-7E8C14731845}" type="parTrans" cxnId="{38DB6C55-0776-433A-94CE-86C4589BFE7C}">
      <dgm:prSet/>
      <dgm:spPr/>
      <dgm:t>
        <a:bodyPr/>
        <a:lstStyle/>
        <a:p>
          <a:pPr rtl="1"/>
          <a:endParaRPr lang="ar-SA"/>
        </a:p>
      </dgm:t>
    </dgm:pt>
    <dgm:pt modelId="{A0143B48-44EC-478E-9586-3B3852AF7D1F}" type="sibTrans" cxnId="{38DB6C55-0776-433A-94CE-86C4589BFE7C}">
      <dgm:prSet/>
      <dgm:spPr/>
      <dgm:t>
        <a:bodyPr/>
        <a:lstStyle/>
        <a:p>
          <a:pPr rtl="1"/>
          <a:endParaRPr lang="ar-SA"/>
        </a:p>
      </dgm:t>
    </dgm:pt>
    <dgm:pt modelId="{48AA5848-C67A-4649-A0D7-58F26702D006}">
      <dgm:prSet phldrT="[Text]" custT="1"/>
      <dgm:spPr/>
      <dgm:t>
        <a:bodyPr/>
        <a:lstStyle/>
        <a:p>
          <a:pPr rtl="1"/>
          <a:r>
            <a:rPr lang="en-US" sz="2800" b="1" dirty="0" smtClean="0"/>
            <a:t>Environmental factors</a:t>
          </a:r>
          <a:endParaRPr lang="ar-SA" sz="2800" dirty="0"/>
        </a:p>
      </dgm:t>
    </dgm:pt>
    <dgm:pt modelId="{12D1CDA1-3937-4029-85BE-7928FF42063A}" type="parTrans" cxnId="{B46CFDE3-A3FD-4025-B61A-0756024D0A66}">
      <dgm:prSet/>
      <dgm:spPr/>
      <dgm:t>
        <a:bodyPr/>
        <a:lstStyle/>
        <a:p>
          <a:pPr rtl="1"/>
          <a:endParaRPr lang="ar-SA"/>
        </a:p>
      </dgm:t>
    </dgm:pt>
    <dgm:pt modelId="{4A97322B-7C26-4D11-A249-9CFDEF7C316E}" type="sibTrans" cxnId="{B46CFDE3-A3FD-4025-B61A-0756024D0A66}">
      <dgm:prSet/>
      <dgm:spPr/>
      <dgm:t>
        <a:bodyPr/>
        <a:lstStyle/>
        <a:p>
          <a:pPr rtl="1"/>
          <a:endParaRPr lang="ar-SA"/>
        </a:p>
      </dgm:t>
    </dgm:pt>
    <dgm:pt modelId="{C62E6B05-D826-44DC-BFC7-96EB96D39CB6}">
      <dgm:prSet phldrT="[Text]" custT="1"/>
      <dgm:spPr/>
      <dgm:t>
        <a:bodyPr/>
        <a:lstStyle/>
        <a:p>
          <a:pPr rtl="1"/>
          <a:r>
            <a:rPr lang="en-US" sz="2800" b="1" dirty="0" smtClean="0"/>
            <a:t>Infrastructure failure</a:t>
          </a:r>
          <a:r>
            <a:rPr lang="en-US" sz="1800" b="1" dirty="0" smtClean="0"/>
            <a:t>. </a:t>
          </a:r>
          <a:endParaRPr lang="ar-SA" sz="1800" dirty="0"/>
        </a:p>
      </dgm:t>
    </dgm:pt>
    <dgm:pt modelId="{46492DCD-D689-46C4-AFC4-24DA91902124}" type="parTrans" cxnId="{9C22CB8C-C4F1-4A86-AADF-119BF7B74B4F}">
      <dgm:prSet/>
      <dgm:spPr/>
      <dgm:t>
        <a:bodyPr/>
        <a:lstStyle/>
        <a:p>
          <a:pPr rtl="1"/>
          <a:endParaRPr lang="ar-SA"/>
        </a:p>
      </dgm:t>
    </dgm:pt>
    <dgm:pt modelId="{ACFE1152-4041-4A8C-8A8F-C9C61161CB68}" type="sibTrans" cxnId="{9C22CB8C-C4F1-4A86-AADF-119BF7B74B4F}">
      <dgm:prSet/>
      <dgm:spPr/>
      <dgm:t>
        <a:bodyPr/>
        <a:lstStyle/>
        <a:p>
          <a:pPr rtl="1"/>
          <a:endParaRPr lang="ar-SA"/>
        </a:p>
      </dgm:t>
    </dgm:pt>
    <dgm:pt modelId="{9B52B499-BC52-49AA-9DC7-62BF05F10BDB}">
      <dgm:prSet phldrT="[Text]" custT="1"/>
      <dgm:spPr/>
      <dgm:t>
        <a:bodyPr/>
        <a:lstStyle/>
        <a:p>
          <a:pPr rtl="1"/>
          <a:r>
            <a:rPr lang="en-US" sz="2400" b="1" dirty="0" smtClean="0"/>
            <a:t>Human Factors and Ergonomics</a:t>
          </a:r>
          <a:endParaRPr lang="ar-SA" sz="2400" dirty="0"/>
        </a:p>
      </dgm:t>
    </dgm:pt>
    <dgm:pt modelId="{316BB5FD-5E42-4D63-840C-81B442F86B67}" type="parTrans" cxnId="{D56FCD69-2855-46CE-92D4-67B057173B59}">
      <dgm:prSet/>
      <dgm:spPr/>
      <dgm:t>
        <a:bodyPr/>
        <a:lstStyle/>
        <a:p>
          <a:pPr rtl="1"/>
          <a:endParaRPr lang="ar-SA"/>
        </a:p>
      </dgm:t>
    </dgm:pt>
    <dgm:pt modelId="{B9FEEDD8-B035-4572-A51B-0A3789892651}" type="sibTrans" cxnId="{D56FCD69-2855-46CE-92D4-67B057173B59}">
      <dgm:prSet/>
      <dgm:spPr/>
      <dgm:t>
        <a:bodyPr/>
        <a:lstStyle/>
        <a:p>
          <a:pPr rtl="1"/>
          <a:endParaRPr lang="ar-SA"/>
        </a:p>
      </dgm:t>
    </dgm:pt>
    <dgm:pt modelId="{693A976F-0C80-4B28-8A1F-FD8FF239D079}" type="pres">
      <dgm:prSet presAssocID="{6C8F3918-5CE2-48D7-82EE-26078D500385}" presName="diagram" presStyleCnt="0">
        <dgm:presLayoutVars>
          <dgm:dir/>
          <dgm:resizeHandles val="exact"/>
        </dgm:presLayoutVars>
      </dgm:prSet>
      <dgm:spPr/>
      <dgm:t>
        <a:bodyPr/>
        <a:lstStyle/>
        <a:p>
          <a:pPr rtl="1"/>
          <a:endParaRPr lang="ar-SA"/>
        </a:p>
      </dgm:t>
    </dgm:pt>
    <dgm:pt modelId="{00A6693D-F6D4-4FBA-B309-210C33760496}" type="pres">
      <dgm:prSet presAssocID="{CC830E7B-56F9-40D2-9514-723FBA575678}" presName="node" presStyleLbl="node1" presStyleIdx="0" presStyleCnt="5" custLinFactNeighborY="-2757">
        <dgm:presLayoutVars>
          <dgm:bulletEnabled val="1"/>
        </dgm:presLayoutVars>
      </dgm:prSet>
      <dgm:spPr/>
      <dgm:t>
        <a:bodyPr/>
        <a:lstStyle/>
        <a:p>
          <a:pPr rtl="1"/>
          <a:endParaRPr lang="ar-SA"/>
        </a:p>
      </dgm:t>
    </dgm:pt>
    <dgm:pt modelId="{8CCC14C6-B41C-4F88-9255-E293CCC2BBD5}" type="pres">
      <dgm:prSet presAssocID="{E5132402-B608-4F96-B02D-063FD413B3FD}" presName="sibTrans" presStyleCnt="0"/>
      <dgm:spPr/>
      <dgm:t>
        <a:bodyPr/>
        <a:lstStyle/>
        <a:p>
          <a:pPr rtl="1"/>
          <a:endParaRPr lang="ar-SA"/>
        </a:p>
      </dgm:t>
    </dgm:pt>
    <dgm:pt modelId="{17895194-5ABA-441B-B61B-FB08A4CCFEB5}" type="pres">
      <dgm:prSet presAssocID="{E1EC96F0-828B-4EB8-BF2E-73BABAB78859}" presName="node" presStyleLbl="node1" presStyleIdx="1" presStyleCnt="5">
        <dgm:presLayoutVars>
          <dgm:bulletEnabled val="1"/>
        </dgm:presLayoutVars>
      </dgm:prSet>
      <dgm:spPr/>
      <dgm:t>
        <a:bodyPr/>
        <a:lstStyle/>
        <a:p>
          <a:pPr rtl="1"/>
          <a:endParaRPr lang="ar-SA"/>
        </a:p>
      </dgm:t>
    </dgm:pt>
    <dgm:pt modelId="{EA0066A0-FD9A-408A-B654-597DFB079803}" type="pres">
      <dgm:prSet presAssocID="{A0143B48-44EC-478E-9586-3B3852AF7D1F}" presName="sibTrans" presStyleCnt="0"/>
      <dgm:spPr/>
      <dgm:t>
        <a:bodyPr/>
        <a:lstStyle/>
        <a:p>
          <a:pPr rtl="1"/>
          <a:endParaRPr lang="ar-SA"/>
        </a:p>
      </dgm:t>
    </dgm:pt>
    <dgm:pt modelId="{6FA99101-CE4F-49AF-8065-80A7B455AF93}" type="pres">
      <dgm:prSet presAssocID="{48AA5848-C67A-4649-A0D7-58F26702D006}" presName="node" presStyleLbl="node1" presStyleIdx="2" presStyleCnt="5">
        <dgm:presLayoutVars>
          <dgm:bulletEnabled val="1"/>
        </dgm:presLayoutVars>
      </dgm:prSet>
      <dgm:spPr/>
      <dgm:t>
        <a:bodyPr/>
        <a:lstStyle/>
        <a:p>
          <a:pPr rtl="1"/>
          <a:endParaRPr lang="ar-SA"/>
        </a:p>
      </dgm:t>
    </dgm:pt>
    <dgm:pt modelId="{707309BF-77AF-455F-9DC6-47AC1C25B286}" type="pres">
      <dgm:prSet presAssocID="{4A97322B-7C26-4D11-A249-9CFDEF7C316E}" presName="sibTrans" presStyleCnt="0"/>
      <dgm:spPr/>
      <dgm:t>
        <a:bodyPr/>
        <a:lstStyle/>
        <a:p>
          <a:pPr rtl="1"/>
          <a:endParaRPr lang="ar-SA"/>
        </a:p>
      </dgm:t>
    </dgm:pt>
    <dgm:pt modelId="{610338CF-DCC9-4268-9E87-A89D8829D7CC}" type="pres">
      <dgm:prSet presAssocID="{C62E6B05-D826-44DC-BFC7-96EB96D39CB6}" presName="node" presStyleLbl="node1" presStyleIdx="3" presStyleCnt="5" custLinFactNeighborX="4070" custLinFactNeighborY="650">
        <dgm:presLayoutVars>
          <dgm:bulletEnabled val="1"/>
        </dgm:presLayoutVars>
      </dgm:prSet>
      <dgm:spPr/>
      <dgm:t>
        <a:bodyPr/>
        <a:lstStyle/>
        <a:p>
          <a:pPr rtl="1"/>
          <a:endParaRPr lang="ar-SA"/>
        </a:p>
      </dgm:t>
    </dgm:pt>
    <dgm:pt modelId="{FDACB3F7-1FC7-419D-B384-A0B0D194C9C3}" type="pres">
      <dgm:prSet presAssocID="{ACFE1152-4041-4A8C-8A8F-C9C61161CB68}" presName="sibTrans" presStyleCnt="0"/>
      <dgm:spPr/>
      <dgm:t>
        <a:bodyPr/>
        <a:lstStyle/>
        <a:p>
          <a:pPr rtl="1"/>
          <a:endParaRPr lang="ar-SA"/>
        </a:p>
      </dgm:t>
    </dgm:pt>
    <dgm:pt modelId="{B6771A03-2FBC-41F3-9E90-8E0D004DF5B5}" type="pres">
      <dgm:prSet presAssocID="{9B52B499-BC52-49AA-9DC7-62BF05F10BDB}" presName="node" presStyleLbl="node1" presStyleIdx="4" presStyleCnt="5" custLinFactNeighborX="1530" custLinFactNeighborY="650">
        <dgm:presLayoutVars>
          <dgm:bulletEnabled val="1"/>
        </dgm:presLayoutVars>
      </dgm:prSet>
      <dgm:spPr/>
      <dgm:t>
        <a:bodyPr/>
        <a:lstStyle/>
        <a:p>
          <a:pPr rtl="1"/>
          <a:endParaRPr lang="ar-SA"/>
        </a:p>
      </dgm:t>
    </dgm:pt>
  </dgm:ptLst>
  <dgm:cxnLst>
    <dgm:cxn modelId="{336A3E79-87DA-44FA-BABF-BD27B597B42E}" type="presOf" srcId="{48AA5848-C67A-4649-A0D7-58F26702D006}" destId="{6FA99101-CE4F-49AF-8065-80A7B455AF93}" srcOrd="0" destOrd="0" presId="urn:microsoft.com/office/officeart/2005/8/layout/default"/>
    <dgm:cxn modelId="{C68C8FDA-B36D-4D4B-B7BD-D4D7F40EC155}" type="presOf" srcId="{9B52B499-BC52-49AA-9DC7-62BF05F10BDB}" destId="{B6771A03-2FBC-41F3-9E90-8E0D004DF5B5}" srcOrd="0" destOrd="0" presId="urn:microsoft.com/office/officeart/2005/8/layout/default"/>
    <dgm:cxn modelId="{D572EB17-7C66-4910-9EAF-29F19BFA3763}" type="presOf" srcId="{E1EC96F0-828B-4EB8-BF2E-73BABAB78859}" destId="{17895194-5ABA-441B-B61B-FB08A4CCFEB5}" srcOrd="0" destOrd="0" presId="urn:microsoft.com/office/officeart/2005/8/layout/default"/>
    <dgm:cxn modelId="{B46CFDE3-A3FD-4025-B61A-0756024D0A66}" srcId="{6C8F3918-5CE2-48D7-82EE-26078D500385}" destId="{48AA5848-C67A-4649-A0D7-58F26702D006}" srcOrd="2" destOrd="0" parTransId="{12D1CDA1-3937-4029-85BE-7928FF42063A}" sibTransId="{4A97322B-7C26-4D11-A249-9CFDEF7C316E}"/>
    <dgm:cxn modelId="{315E8A64-FA6B-47BB-BB05-19829DD2C98A}" type="presOf" srcId="{CC830E7B-56F9-40D2-9514-723FBA575678}" destId="{00A6693D-F6D4-4FBA-B309-210C33760496}" srcOrd="0" destOrd="0" presId="urn:microsoft.com/office/officeart/2005/8/layout/default"/>
    <dgm:cxn modelId="{DC66324D-7C8B-41AC-BC0A-1AB0CCFE14B7}" srcId="{6C8F3918-5CE2-48D7-82EE-26078D500385}" destId="{CC830E7B-56F9-40D2-9514-723FBA575678}" srcOrd="0" destOrd="0" parTransId="{A35E0EDD-48F7-4779-BB5D-042476C3EC78}" sibTransId="{E5132402-B608-4F96-B02D-063FD413B3FD}"/>
    <dgm:cxn modelId="{B50D81C8-823B-41F6-8B1D-E1948DAF1AB9}" type="presOf" srcId="{C62E6B05-D826-44DC-BFC7-96EB96D39CB6}" destId="{610338CF-DCC9-4268-9E87-A89D8829D7CC}" srcOrd="0" destOrd="0" presId="urn:microsoft.com/office/officeart/2005/8/layout/default"/>
    <dgm:cxn modelId="{9C22CB8C-C4F1-4A86-AADF-119BF7B74B4F}" srcId="{6C8F3918-5CE2-48D7-82EE-26078D500385}" destId="{C62E6B05-D826-44DC-BFC7-96EB96D39CB6}" srcOrd="3" destOrd="0" parTransId="{46492DCD-D689-46C4-AFC4-24DA91902124}" sibTransId="{ACFE1152-4041-4A8C-8A8F-C9C61161CB68}"/>
    <dgm:cxn modelId="{38DB6C55-0776-433A-94CE-86C4589BFE7C}" srcId="{6C8F3918-5CE2-48D7-82EE-26078D500385}" destId="{E1EC96F0-828B-4EB8-BF2E-73BABAB78859}" srcOrd="1" destOrd="0" parTransId="{5DE7ECB1-2B2B-40D3-9168-7E8C14731845}" sibTransId="{A0143B48-44EC-478E-9586-3B3852AF7D1F}"/>
    <dgm:cxn modelId="{D56FCD69-2855-46CE-92D4-67B057173B59}" srcId="{6C8F3918-5CE2-48D7-82EE-26078D500385}" destId="{9B52B499-BC52-49AA-9DC7-62BF05F10BDB}" srcOrd="4" destOrd="0" parTransId="{316BB5FD-5E42-4D63-840C-81B442F86B67}" sibTransId="{B9FEEDD8-B035-4572-A51B-0A3789892651}"/>
    <dgm:cxn modelId="{DCE76B2C-4F97-4D5B-A46C-AD1F931A9AE4}" type="presOf" srcId="{6C8F3918-5CE2-48D7-82EE-26078D500385}" destId="{693A976F-0C80-4B28-8A1F-FD8FF239D079}" srcOrd="0" destOrd="0" presId="urn:microsoft.com/office/officeart/2005/8/layout/default"/>
    <dgm:cxn modelId="{5512B2BE-2938-4459-AB3C-C67BED8E4F7C}" type="presParOf" srcId="{693A976F-0C80-4B28-8A1F-FD8FF239D079}" destId="{00A6693D-F6D4-4FBA-B309-210C33760496}" srcOrd="0" destOrd="0" presId="urn:microsoft.com/office/officeart/2005/8/layout/default"/>
    <dgm:cxn modelId="{EBF2527D-EFA4-4E48-A902-0CB39CEF1429}" type="presParOf" srcId="{693A976F-0C80-4B28-8A1F-FD8FF239D079}" destId="{8CCC14C6-B41C-4F88-9255-E293CCC2BBD5}" srcOrd="1" destOrd="0" presId="urn:microsoft.com/office/officeart/2005/8/layout/default"/>
    <dgm:cxn modelId="{CDE71DAB-5C37-4044-B645-22B5BDC33729}" type="presParOf" srcId="{693A976F-0C80-4B28-8A1F-FD8FF239D079}" destId="{17895194-5ABA-441B-B61B-FB08A4CCFEB5}" srcOrd="2" destOrd="0" presId="urn:microsoft.com/office/officeart/2005/8/layout/default"/>
    <dgm:cxn modelId="{22E0819C-06B0-44BF-A077-6FCE89DC071B}" type="presParOf" srcId="{693A976F-0C80-4B28-8A1F-FD8FF239D079}" destId="{EA0066A0-FD9A-408A-B654-597DFB079803}" srcOrd="3" destOrd="0" presId="urn:microsoft.com/office/officeart/2005/8/layout/default"/>
    <dgm:cxn modelId="{CC707A31-14FC-4ADD-8235-A5E3DA627CDA}" type="presParOf" srcId="{693A976F-0C80-4B28-8A1F-FD8FF239D079}" destId="{6FA99101-CE4F-49AF-8065-80A7B455AF93}" srcOrd="4" destOrd="0" presId="urn:microsoft.com/office/officeart/2005/8/layout/default"/>
    <dgm:cxn modelId="{D81C6CBD-9A00-480C-8652-7CCA44D97ACE}" type="presParOf" srcId="{693A976F-0C80-4B28-8A1F-FD8FF239D079}" destId="{707309BF-77AF-455F-9DC6-47AC1C25B286}" srcOrd="5" destOrd="0" presId="urn:microsoft.com/office/officeart/2005/8/layout/default"/>
    <dgm:cxn modelId="{E811ED38-6F38-432B-B9BB-20D12060431B}" type="presParOf" srcId="{693A976F-0C80-4B28-8A1F-FD8FF239D079}" destId="{610338CF-DCC9-4268-9E87-A89D8829D7CC}" srcOrd="6" destOrd="0" presId="urn:microsoft.com/office/officeart/2005/8/layout/default"/>
    <dgm:cxn modelId="{6D9E9168-190F-4F06-8EDE-7ED2362E8622}" type="presParOf" srcId="{693A976F-0C80-4B28-8A1F-FD8FF239D079}" destId="{FDACB3F7-1FC7-419D-B384-A0B0D194C9C3}" srcOrd="7" destOrd="0" presId="urn:microsoft.com/office/officeart/2005/8/layout/default"/>
    <dgm:cxn modelId="{C51CCBB6-6A1D-45D5-A082-C0B2FFA2A260}" type="presParOf" srcId="{693A976F-0C80-4B28-8A1F-FD8FF239D079}" destId="{B6771A03-2FBC-41F3-9E90-8E0D004DF5B5}"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6693D-F6D4-4FBA-B309-210C33760496}">
      <dsp:nvSpPr>
        <dsp:cNvPr id="0" name=""/>
        <dsp:cNvSpPr/>
      </dsp:nvSpPr>
      <dsp:spPr>
        <a:xfrm>
          <a:off x="0" y="457208"/>
          <a:ext cx="3173043" cy="1903825"/>
        </a:xfrm>
        <a:prstGeom prst="rect">
          <a:avLst/>
        </a:prstGeom>
        <a:solidFill>
          <a:schemeClr val="accent1">
            <a:hueOff val="0"/>
            <a:satOff val="0"/>
            <a:lumOff val="0"/>
            <a:alphaOff val="0"/>
          </a:schemeClr>
        </a:solidFill>
        <a:ln>
          <a:solidFill>
            <a:srgbClr val="FFCCFF"/>
          </a:solid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en-US" sz="2800" b="1" kern="1200" dirty="0" smtClean="0"/>
            <a:t>Healthcare Complexity</a:t>
          </a:r>
          <a:endParaRPr lang="ar-SA" sz="2800" kern="1200" dirty="0"/>
        </a:p>
      </dsp:txBody>
      <dsp:txXfrm>
        <a:off x="0" y="457208"/>
        <a:ext cx="3173043" cy="1903825"/>
      </dsp:txXfrm>
    </dsp:sp>
    <dsp:sp modelId="{17895194-5ABA-441B-B61B-FB08A4CCFEB5}">
      <dsp:nvSpPr>
        <dsp:cNvPr id="0" name=""/>
        <dsp:cNvSpPr/>
      </dsp:nvSpPr>
      <dsp:spPr>
        <a:xfrm>
          <a:off x="3490347" y="509697"/>
          <a:ext cx="3173043" cy="1903825"/>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en-US" sz="2800" b="1" kern="1200" dirty="0" smtClean="0"/>
            <a:t>System and Process Design </a:t>
          </a:r>
          <a:endParaRPr lang="ar-SA" sz="2800" kern="1200" dirty="0"/>
        </a:p>
      </dsp:txBody>
      <dsp:txXfrm>
        <a:off x="3490347" y="509697"/>
        <a:ext cx="3173043" cy="1903825"/>
      </dsp:txXfrm>
    </dsp:sp>
    <dsp:sp modelId="{6FA99101-CE4F-49AF-8065-80A7B455AF93}">
      <dsp:nvSpPr>
        <dsp:cNvPr id="0" name=""/>
        <dsp:cNvSpPr/>
      </dsp:nvSpPr>
      <dsp:spPr>
        <a:xfrm>
          <a:off x="6980694" y="509697"/>
          <a:ext cx="3173043" cy="1903825"/>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en-US" sz="2800" b="1" kern="1200" dirty="0" smtClean="0"/>
            <a:t>Environmental factors</a:t>
          </a:r>
          <a:endParaRPr lang="ar-SA" sz="2800" kern="1200" dirty="0"/>
        </a:p>
      </dsp:txBody>
      <dsp:txXfrm>
        <a:off x="6980694" y="509697"/>
        <a:ext cx="3173043" cy="1903825"/>
      </dsp:txXfrm>
    </dsp:sp>
    <dsp:sp modelId="{610338CF-DCC9-4268-9E87-A89D8829D7CC}">
      <dsp:nvSpPr>
        <dsp:cNvPr id="0" name=""/>
        <dsp:cNvSpPr/>
      </dsp:nvSpPr>
      <dsp:spPr>
        <a:xfrm>
          <a:off x="1874316" y="2743202"/>
          <a:ext cx="3173043" cy="1903825"/>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en-US" sz="2800" b="1" kern="1200" dirty="0" smtClean="0"/>
            <a:t>Infrastructure failure</a:t>
          </a:r>
          <a:r>
            <a:rPr lang="en-US" sz="1800" b="1" kern="1200" dirty="0" smtClean="0"/>
            <a:t>. </a:t>
          </a:r>
          <a:endParaRPr lang="ar-SA" sz="1800" kern="1200" dirty="0"/>
        </a:p>
      </dsp:txBody>
      <dsp:txXfrm>
        <a:off x="1874316" y="2743202"/>
        <a:ext cx="3173043" cy="1903825"/>
      </dsp:txXfrm>
    </dsp:sp>
    <dsp:sp modelId="{B6771A03-2FBC-41F3-9E90-8E0D004DF5B5}">
      <dsp:nvSpPr>
        <dsp:cNvPr id="0" name=""/>
        <dsp:cNvSpPr/>
      </dsp:nvSpPr>
      <dsp:spPr>
        <a:xfrm>
          <a:off x="5284068" y="2743202"/>
          <a:ext cx="3173043" cy="1903825"/>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en-US" sz="2400" b="1" kern="1200" dirty="0" smtClean="0"/>
            <a:t>Human Factors and Ergonomics</a:t>
          </a:r>
          <a:endParaRPr lang="ar-SA" sz="2400" kern="1200" dirty="0"/>
        </a:p>
      </dsp:txBody>
      <dsp:txXfrm>
        <a:off x="5284068" y="2743202"/>
        <a:ext cx="3173043" cy="190382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E2D058-9647-498D-80EE-CE627AFC868E}" type="datetimeFigureOut">
              <a:rPr lang="en-US" smtClean="0"/>
              <a:t>9/16/2018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9E2FA5-B3E2-4FD0-82DC-30615C514BD7}" type="slidenum">
              <a:rPr lang="en-US" smtClean="0"/>
              <a:t>‹#›</a:t>
            </a:fld>
            <a:endParaRPr lang="en-US"/>
          </a:p>
        </p:txBody>
      </p:sp>
    </p:spTree>
    <p:extLst>
      <p:ext uri="{BB962C8B-B14F-4D97-AF65-F5344CB8AC3E}">
        <p14:creationId xmlns:p14="http://schemas.microsoft.com/office/powerpoint/2010/main" val="16837059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488F7-1FAC-40D2-BB7E-BA3CE28D8950}" type="datetimeFigureOut">
              <a:rPr lang="en-US" smtClean="0"/>
              <a:pPr/>
              <a:t>9/16/2018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D21D1-52E2-420B-B491-CFF6D7BB79FB}" type="slidenum">
              <a:rPr lang="en-US" smtClean="0"/>
              <a:pPr/>
              <a:t>‹#›</a:t>
            </a:fld>
            <a:endParaRPr lang="en-US"/>
          </a:p>
        </p:txBody>
      </p:sp>
    </p:spTree>
    <p:extLst>
      <p:ext uri="{BB962C8B-B14F-4D97-AF65-F5344CB8AC3E}">
        <p14:creationId xmlns:p14="http://schemas.microsoft.com/office/powerpoint/2010/main" val="223947869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1" y="3225800"/>
            <a:ext cx="12192000" cy="3632200"/>
          </a:xfrm>
          <a:prstGeom prst="rect">
            <a:avLst/>
          </a:prstGeom>
          <a:gradFill flip="none" rotWithShape="1">
            <a:gsLst>
              <a:gs pos="44000">
                <a:srgbClr val="CBCBCB">
                  <a:alpha val="22000"/>
                </a:srgbClr>
              </a:gs>
              <a:gs pos="100000">
                <a:srgbClr val="5F5F5F">
                  <a:alpha val="19000"/>
                </a:srgbClr>
              </a:gs>
              <a:gs pos="100000">
                <a:srgbClr val="FFFFFF">
                  <a:alpha val="0"/>
                </a:srgb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895"/>
            <a:endParaRPr lang="en-US" sz="2399" dirty="0">
              <a:solidFill>
                <a:prstClr val="white"/>
              </a:solidFill>
            </a:endParaRPr>
          </a:p>
        </p:txBody>
      </p:sp>
      <p:sp>
        <p:nvSpPr>
          <p:cNvPr id="2" name="Title 1"/>
          <p:cNvSpPr>
            <a:spLocks noGrp="1"/>
          </p:cNvSpPr>
          <p:nvPr>
            <p:ph type="ctrTitle"/>
          </p:nvPr>
        </p:nvSpPr>
        <p:spPr>
          <a:xfrm>
            <a:off x="914401" y="4987990"/>
            <a:ext cx="10363200" cy="610820"/>
          </a:xfrm>
        </p:spPr>
        <p:txBody>
          <a:bodyPr/>
          <a:lstStyle>
            <a:lvl1pPr algn="ctr">
              <a:defRPr lang="en-US" sz="3999" kern="1200" smtClean="0">
                <a:solidFill>
                  <a:schemeClr val="tx1">
                    <a:lumMod val="75000"/>
                    <a:lumOff val="25000"/>
                  </a:schemeClr>
                </a:solidFill>
                <a:latin typeface="+mj-lt"/>
                <a:ea typeface="+mj-ea"/>
                <a:cs typeface="+mj-cs"/>
              </a:defRPr>
            </a:lvl1pPr>
          </a:lstStyle>
          <a:p>
            <a:r>
              <a:rPr lang="en-US" dirty="0"/>
              <a:t>Click to edit Master title style</a:t>
            </a:r>
          </a:p>
        </p:txBody>
      </p:sp>
      <p:sp>
        <p:nvSpPr>
          <p:cNvPr id="3" name="Subtitle 2"/>
          <p:cNvSpPr>
            <a:spLocks noGrp="1"/>
          </p:cNvSpPr>
          <p:nvPr>
            <p:ph type="subTitle" idx="1"/>
          </p:nvPr>
        </p:nvSpPr>
        <p:spPr>
          <a:xfrm>
            <a:off x="1828800" y="5509360"/>
            <a:ext cx="8534401" cy="764440"/>
          </a:xfrm>
        </p:spPr>
        <p:txBody>
          <a:bodyPr>
            <a:normAutofit/>
          </a:bodyPr>
          <a:lstStyle>
            <a:lvl1pPr marL="0" indent="0" algn="ctr">
              <a:buNone/>
              <a:defRPr lang="en-US" sz="2399" kern="1200" smtClean="0">
                <a:solidFill>
                  <a:schemeClr val="tx1">
                    <a:lumMod val="65000"/>
                    <a:lumOff val="35000"/>
                  </a:schemeClr>
                </a:solidFill>
                <a:latin typeface="+mj-lt"/>
                <a:ea typeface="+mj-ea"/>
                <a:cs typeface="+mj-cs"/>
              </a:defRPr>
            </a:lvl1pPr>
            <a:lvl2pPr marL="609397" indent="0" algn="ctr">
              <a:buNone/>
              <a:defRPr>
                <a:solidFill>
                  <a:schemeClr val="tx1">
                    <a:tint val="75000"/>
                  </a:schemeClr>
                </a:solidFill>
              </a:defRPr>
            </a:lvl2pPr>
            <a:lvl3pPr marL="1218794" indent="0" algn="ctr">
              <a:buNone/>
              <a:defRPr>
                <a:solidFill>
                  <a:schemeClr val="tx1">
                    <a:tint val="75000"/>
                  </a:schemeClr>
                </a:solidFill>
              </a:defRPr>
            </a:lvl3pPr>
            <a:lvl4pPr marL="1828191" indent="0" algn="ctr">
              <a:buNone/>
              <a:defRPr>
                <a:solidFill>
                  <a:schemeClr val="tx1">
                    <a:tint val="75000"/>
                  </a:schemeClr>
                </a:solidFill>
              </a:defRPr>
            </a:lvl4pPr>
            <a:lvl5pPr marL="2437588" indent="0" algn="ctr">
              <a:buNone/>
              <a:defRPr>
                <a:solidFill>
                  <a:schemeClr val="tx1">
                    <a:tint val="75000"/>
                  </a:schemeClr>
                </a:solidFill>
              </a:defRPr>
            </a:lvl5pPr>
            <a:lvl6pPr marL="3046985" indent="0" algn="ctr">
              <a:buNone/>
              <a:defRPr>
                <a:solidFill>
                  <a:schemeClr val="tx1">
                    <a:tint val="75000"/>
                  </a:schemeClr>
                </a:solidFill>
              </a:defRPr>
            </a:lvl6pPr>
            <a:lvl7pPr marL="3656382" indent="0" algn="ctr">
              <a:buNone/>
              <a:defRPr>
                <a:solidFill>
                  <a:schemeClr val="tx1">
                    <a:tint val="75000"/>
                  </a:schemeClr>
                </a:solidFill>
              </a:defRPr>
            </a:lvl7pPr>
            <a:lvl8pPr marL="4265777" indent="0" algn="ctr">
              <a:buNone/>
              <a:defRPr>
                <a:solidFill>
                  <a:schemeClr val="tx1">
                    <a:tint val="75000"/>
                  </a:schemeClr>
                </a:solidFill>
              </a:defRPr>
            </a:lvl8pPr>
            <a:lvl9pPr marL="487517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9/16/2018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4806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4" y="273050"/>
            <a:ext cx="4011084" cy="1162051"/>
          </a:xfrm>
        </p:spPr>
        <p:txBody>
          <a:bodyPr anchor="b"/>
          <a:lstStyle>
            <a:lvl1pPr algn="l">
              <a:defRPr sz="2666"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4266"/>
            </a:lvl1pPr>
            <a:lvl2pPr>
              <a:defRPr sz="3732"/>
            </a:lvl2pPr>
            <a:lvl3pPr>
              <a:defRPr sz="3199"/>
            </a:lvl3pPr>
            <a:lvl4pPr>
              <a:defRPr sz="2666"/>
            </a:lvl4pPr>
            <a:lvl5pPr>
              <a:defRPr sz="2666"/>
            </a:lvl5pPr>
            <a:lvl6pPr>
              <a:defRPr sz="2666"/>
            </a:lvl6pPr>
            <a:lvl7pPr>
              <a:defRPr sz="2666"/>
            </a:lvl7pPr>
            <a:lvl8pPr>
              <a:defRPr sz="2666"/>
            </a:lvl8pPr>
            <a:lvl9pPr>
              <a:defRPr sz="26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4" y="1435103"/>
            <a:ext cx="4011084" cy="4691063"/>
          </a:xfrm>
        </p:spPr>
        <p:txBody>
          <a:bodyPr/>
          <a:lstStyle>
            <a:lvl1pPr marL="0" indent="0">
              <a:buNone/>
              <a:defRPr sz="1866"/>
            </a:lvl1pPr>
            <a:lvl2pPr marL="609422" indent="0">
              <a:buNone/>
              <a:defRPr sz="1600"/>
            </a:lvl2pPr>
            <a:lvl3pPr marL="1218845" indent="0">
              <a:buNone/>
              <a:defRPr sz="1333"/>
            </a:lvl3pPr>
            <a:lvl4pPr marL="1828267" indent="0">
              <a:buNone/>
              <a:defRPr sz="1200"/>
            </a:lvl4pPr>
            <a:lvl5pPr marL="2437689" indent="0">
              <a:buNone/>
              <a:defRPr sz="1200"/>
            </a:lvl5pPr>
            <a:lvl6pPr marL="3047111" indent="0">
              <a:buNone/>
              <a:defRPr sz="1200"/>
            </a:lvl6pPr>
            <a:lvl7pPr marL="3656534" indent="0">
              <a:buNone/>
              <a:defRPr sz="1200"/>
            </a:lvl7pPr>
            <a:lvl8pPr marL="4265955" indent="0">
              <a:buNone/>
              <a:defRPr sz="1200"/>
            </a:lvl8pPr>
            <a:lvl9pPr marL="48753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D1176A7-B091-469C-82C8-89C693043C40}" type="datetimeFigureOut">
              <a:rPr lang="en-US" smtClean="0">
                <a:solidFill>
                  <a:prstClr val="black">
                    <a:tint val="75000"/>
                  </a:prstClr>
                </a:solidFill>
              </a:rPr>
              <a:pPr/>
              <a:t>9/16/2018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260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2"/>
            <a:ext cx="7315200" cy="566739"/>
          </a:xfrm>
        </p:spPr>
        <p:txBody>
          <a:bodyPr anchor="b"/>
          <a:lstStyle>
            <a:lvl1pPr algn="l">
              <a:defRPr sz="2666"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266"/>
            </a:lvl1pPr>
            <a:lvl2pPr marL="609422" indent="0">
              <a:buNone/>
              <a:defRPr sz="3732"/>
            </a:lvl2pPr>
            <a:lvl3pPr marL="1218845" indent="0">
              <a:buNone/>
              <a:defRPr sz="3199"/>
            </a:lvl3pPr>
            <a:lvl4pPr marL="1828267" indent="0">
              <a:buNone/>
              <a:defRPr sz="2666"/>
            </a:lvl4pPr>
            <a:lvl5pPr marL="2437689" indent="0">
              <a:buNone/>
              <a:defRPr sz="2666"/>
            </a:lvl5pPr>
            <a:lvl6pPr marL="3047111" indent="0">
              <a:buNone/>
              <a:defRPr sz="2666"/>
            </a:lvl6pPr>
            <a:lvl7pPr marL="3656534" indent="0">
              <a:buNone/>
              <a:defRPr sz="2666"/>
            </a:lvl7pPr>
            <a:lvl8pPr marL="4265955" indent="0">
              <a:buNone/>
              <a:defRPr sz="2666"/>
            </a:lvl8pPr>
            <a:lvl9pPr marL="4875378" indent="0">
              <a:buNone/>
              <a:defRPr sz="2666"/>
            </a:lvl9pPr>
          </a:lstStyle>
          <a:p>
            <a:endParaRPr lang="en-US" dirty="0"/>
          </a:p>
        </p:txBody>
      </p:sp>
      <p:sp>
        <p:nvSpPr>
          <p:cNvPr id="4" name="Text Placeholder 3"/>
          <p:cNvSpPr>
            <a:spLocks noGrp="1"/>
          </p:cNvSpPr>
          <p:nvPr>
            <p:ph type="body" sz="half" idx="2"/>
          </p:nvPr>
        </p:nvSpPr>
        <p:spPr>
          <a:xfrm>
            <a:off x="2389718" y="5367340"/>
            <a:ext cx="7315200" cy="804863"/>
          </a:xfrm>
        </p:spPr>
        <p:txBody>
          <a:bodyPr/>
          <a:lstStyle>
            <a:lvl1pPr marL="0" indent="0">
              <a:buNone/>
              <a:defRPr sz="1866"/>
            </a:lvl1pPr>
            <a:lvl2pPr marL="609422" indent="0">
              <a:buNone/>
              <a:defRPr sz="1600"/>
            </a:lvl2pPr>
            <a:lvl3pPr marL="1218845" indent="0">
              <a:buNone/>
              <a:defRPr sz="1333"/>
            </a:lvl3pPr>
            <a:lvl4pPr marL="1828267" indent="0">
              <a:buNone/>
              <a:defRPr sz="1200"/>
            </a:lvl4pPr>
            <a:lvl5pPr marL="2437689" indent="0">
              <a:buNone/>
              <a:defRPr sz="1200"/>
            </a:lvl5pPr>
            <a:lvl6pPr marL="3047111" indent="0">
              <a:buNone/>
              <a:defRPr sz="1200"/>
            </a:lvl6pPr>
            <a:lvl7pPr marL="3656534" indent="0">
              <a:buNone/>
              <a:defRPr sz="1200"/>
            </a:lvl7pPr>
            <a:lvl8pPr marL="4265955" indent="0">
              <a:buNone/>
              <a:defRPr sz="1200"/>
            </a:lvl8pPr>
            <a:lvl9pPr marL="48753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FD1176A7-B091-469C-82C8-89C693043C40}" type="datetimeFigureOut">
              <a:rPr lang="en-US" smtClean="0">
                <a:solidFill>
                  <a:prstClr val="black">
                    <a:tint val="75000"/>
                  </a:prstClr>
                </a:solidFill>
              </a:rPr>
              <a:pPr/>
              <a:t>9/16/2018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1717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9/16/2018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41585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9/16/2018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3053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solidFill>
                  <a:prstClr val="black">
                    <a:tint val="75000"/>
                  </a:prstClr>
                </a:solidFill>
              </a:rPr>
              <a:pPr/>
              <a:t>9/16/2018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609600" y="274641"/>
            <a:ext cx="10972801" cy="715961"/>
          </a:xfrm>
        </p:spPr>
        <p:txBody>
          <a:bodyPr>
            <a:normAutofit/>
          </a:bodyPr>
          <a:lstStyle>
            <a:lvl1pPr algn="l">
              <a:defRPr sz="3732">
                <a:solidFill>
                  <a:schemeClr val="tx1">
                    <a:lumMod val="65000"/>
                    <a:lumOff val="35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609600" y="990600"/>
            <a:ext cx="10972801" cy="508000"/>
          </a:xfrm>
        </p:spPr>
        <p:txBody>
          <a:bodyPr>
            <a:noAutofit/>
          </a:bodyPr>
          <a:lstStyle>
            <a:lvl1pPr marL="0" indent="0">
              <a:buNone/>
              <a:defRPr sz="1866">
                <a:solidFill>
                  <a:schemeClr val="tx1">
                    <a:lumMod val="65000"/>
                    <a:lumOff val="35000"/>
                  </a:schemeClr>
                </a:solidFill>
              </a:defRPr>
            </a:lvl1pPr>
          </a:lstStyle>
          <a:p>
            <a:pPr lvl="0"/>
            <a:r>
              <a:rPr lang="en-US"/>
              <a:t>Subtitle</a:t>
            </a:r>
          </a:p>
        </p:txBody>
      </p:sp>
    </p:spTree>
    <p:extLst>
      <p:ext uri="{BB962C8B-B14F-4D97-AF65-F5344CB8AC3E}">
        <p14:creationId xmlns:p14="http://schemas.microsoft.com/office/powerpoint/2010/main" val="400000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42"/>
            <a:ext cx="6705600" cy="711081"/>
          </a:xfrm>
        </p:spPr>
        <p:txBody>
          <a:bodyPr>
            <a:noAutofit/>
          </a:bodyPr>
          <a:lstStyle>
            <a:lvl1pPr>
              <a:defRPr sz="3599"/>
            </a:lvl1pPr>
          </a:lstStyle>
          <a:p>
            <a:r>
              <a:rPr lang="en-US" dirty="0"/>
              <a:t>Click to edit Master title style</a:t>
            </a:r>
          </a:p>
        </p:txBody>
      </p:sp>
      <p:sp>
        <p:nvSpPr>
          <p:cNvPr id="3" name="Date Placeholder 2"/>
          <p:cNvSpPr>
            <a:spLocks noGrp="1"/>
          </p:cNvSpPr>
          <p:nvPr>
            <p:ph type="dt" sz="half" idx="10"/>
          </p:nvPr>
        </p:nvSpPr>
        <p:spPr/>
        <p:txBody>
          <a:bodyPr/>
          <a:lstStyle/>
          <a:p>
            <a:fld id="{6204E2B0-FEF2-4C8F-90A4-46C9D72643E3}" type="datetime1">
              <a:rPr lang="en-US" smtClean="0"/>
              <a:t>9/16/2018</a:t>
            </a:fld>
            <a:endParaRPr lang="en-US" dirty="0"/>
          </a:p>
        </p:txBody>
      </p:sp>
      <p:sp>
        <p:nvSpPr>
          <p:cNvPr id="4" name="Footer Placeholder 3"/>
          <p:cNvSpPr>
            <a:spLocks noGrp="1"/>
          </p:cNvSpPr>
          <p:nvPr>
            <p:ph type="ftr" sz="quarter" idx="11"/>
          </p:nvPr>
        </p:nvSpPr>
        <p:spPr/>
        <p:txBody>
          <a:bodyPr/>
          <a:lstStyle/>
          <a:p>
            <a:r>
              <a:rPr lang="en-US" dirty="0" err="1"/>
              <a:t>SlideModel.com</a:t>
            </a:r>
            <a:endParaRPr lang="en-US" dirty="0"/>
          </a:p>
        </p:txBody>
      </p:sp>
      <p:sp>
        <p:nvSpPr>
          <p:cNvPr id="5" name="Slide Number Placeholder 4"/>
          <p:cNvSpPr>
            <a:spLocks noGrp="1"/>
          </p:cNvSpPr>
          <p:nvPr>
            <p:ph type="sldNum" sz="quarter" idx="12"/>
          </p:nvPr>
        </p:nvSpPr>
        <p:spPr>
          <a:xfrm>
            <a:off x="11430000" y="6356354"/>
            <a:ext cx="762001" cy="365125"/>
          </a:xfr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w="0">
            <a:noFill/>
            <a:prstDash val="solid"/>
            <a:round/>
            <a:headEnd/>
            <a:tailEnd/>
          </a:ln>
        </p:spPr>
        <p:txBody>
          <a:bodyPr vert="horz" wrap="square" lIns="0" tIns="91440" rIns="0" bIns="91440" numCol="1" anchor="ctr" anchorCtr="1" compatLnSpc="1">
            <a:prstTxWarp prst="textNoShape">
              <a:avLst/>
            </a:prstTxWarp>
          </a:bodyPr>
          <a:lstStyle>
            <a:lvl1pPr algn="r">
              <a:defRPr lang="en-US" sz="1400" kern="0" smtClean="0">
                <a:solidFill>
                  <a:schemeClr val="bg1"/>
                </a:solidFill>
                <a:latin typeface="Arial" pitchFamily="34" charset="0"/>
                <a:cs typeface="Arial" pitchFamily="34" charset="0"/>
              </a:defRPr>
            </a:lvl1pPr>
          </a:lstStyle>
          <a:p>
            <a:fld id="{96E69268-9C8B-4EBF-A9EE-DC5DC2D48DC3}" type="slidenum">
              <a:rPr lang="es-UY" smtClean="0"/>
              <a:pPr/>
              <a:t>‹#›</a:t>
            </a:fld>
            <a:endParaRPr lang="es-UY" dirty="0"/>
          </a:p>
        </p:txBody>
      </p:sp>
      <p:sp>
        <p:nvSpPr>
          <p:cNvPr id="8" name="Text Placeholder 8"/>
          <p:cNvSpPr>
            <a:spLocks noGrp="1"/>
          </p:cNvSpPr>
          <p:nvPr>
            <p:ph type="body" sz="quarter" idx="13" hasCustomPrompt="1"/>
          </p:nvPr>
        </p:nvSpPr>
        <p:spPr>
          <a:xfrm>
            <a:off x="7480301" y="362139"/>
            <a:ext cx="4114800" cy="533400"/>
          </a:xfrm>
        </p:spPr>
        <p:txBody>
          <a:bodyPr anchor="ctr">
            <a:noAutofit/>
          </a:bodyPr>
          <a:lstStyle>
            <a:lvl1pPr marL="0" indent="0" algn="r">
              <a:buNone/>
              <a:defRPr sz="1999" baseline="0">
                <a:solidFill>
                  <a:schemeClr val="tx1">
                    <a:lumMod val="50000"/>
                    <a:lumOff val="50000"/>
                  </a:schemeClr>
                </a:solidFill>
              </a:defRPr>
            </a:lvl1pPr>
          </a:lstStyle>
          <a:p>
            <a:pPr lvl="0"/>
            <a:r>
              <a:rPr lang="en-US" dirty="0"/>
              <a:t>Breadcrumb 1 &gt; Breadcrumb 2</a:t>
            </a:r>
            <a:endParaRPr lang="es-UY" dirty="0"/>
          </a:p>
        </p:txBody>
      </p:sp>
    </p:spTree>
    <p:extLst>
      <p:ext uri="{BB962C8B-B14F-4D97-AF65-F5344CB8AC3E}">
        <p14:creationId xmlns:p14="http://schemas.microsoft.com/office/powerpoint/2010/main" val="1411328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1" cy="1752600"/>
          </a:xfrm>
        </p:spPr>
        <p:txBody>
          <a:bodyPr/>
          <a:lstStyle>
            <a:lvl1pPr marL="0" indent="0" algn="ctr">
              <a:buNone/>
              <a:defRPr>
                <a:solidFill>
                  <a:schemeClr val="tx1">
                    <a:tint val="75000"/>
                  </a:schemeClr>
                </a:solidFill>
              </a:defRPr>
            </a:lvl1pPr>
            <a:lvl2pPr marL="609422" indent="0" algn="ctr">
              <a:buNone/>
              <a:defRPr>
                <a:solidFill>
                  <a:schemeClr val="tx1">
                    <a:tint val="75000"/>
                  </a:schemeClr>
                </a:solidFill>
              </a:defRPr>
            </a:lvl2pPr>
            <a:lvl3pPr marL="1218845" indent="0" algn="ctr">
              <a:buNone/>
              <a:defRPr>
                <a:solidFill>
                  <a:schemeClr val="tx1">
                    <a:tint val="75000"/>
                  </a:schemeClr>
                </a:solidFill>
              </a:defRPr>
            </a:lvl3pPr>
            <a:lvl4pPr marL="1828267" indent="0" algn="ctr">
              <a:buNone/>
              <a:defRPr>
                <a:solidFill>
                  <a:schemeClr val="tx1">
                    <a:tint val="75000"/>
                  </a:schemeClr>
                </a:solidFill>
              </a:defRPr>
            </a:lvl4pPr>
            <a:lvl5pPr marL="2437689" indent="0" algn="ctr">
              <a:buNone/>
              <a:defRPr>
                <a:solidFill>
                  <a:schemeClr val="tx1">
                    <a:tint val="75000"/>
                  </a:schemeClr>
                </a:solidFill>
              </a:defRPr>
            </a:lvl5pPr>
            <a:lvl6pPr marL="3047111" indent="0" algn="ctr">
              <a:buNone/>
              <a:defRPr>
                <a:solidFill>
                  <a:schemeClr val="tx1">
                    <a:tint val="75000"/>
                  </a:schemeClr>
                </a:solidFill>
              </a:defRPr>
            </a:lvl6pPr>
            <a:lvl7pPr marL="3656534" indent="0" algn="ctr">
              <a:buNone/>
              <a:defRPr>
                <a:solidFill>
                  <a:schemeClr val="tx1">
                    <a:tint val="75000"/>
                  </a:schemeClr>
                </a:solidFill>
              </a:defRPr>
            </a:lvl7pPr>
            <a:lvl8pPr marL="4265955" indent="0" algn="ctr">
              <a:buNone/>
              <a:defRPr>
                <a:solidFill>
                  <a:schemeClr val="tx1">
                    <a:tint val="75000"/>
                  </a:schemeClr>
                </a:solidFill>
              </a:defRPr>
            </a:lvl8pPr>
            <a:lvl9pPr marL="48753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9/16/2018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9000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9/16/2018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69908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32"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6">
                <a:solidFill>
                  <a:schemeClr val="tx1">
                    <a:tint val="75000"/>
                  </a:schemeClr>
                </a:solidFill>
              </a:defRPr>
            </a:lvl1pPr>
            <a:lvl2pPr marL="609422" indent="0">
              <a:buNone/>
              <a:defRPr sz="2399">
                <a:solidFill>
                  <a:schemeClr val="tx1">
                    <a:tint val="75000"/>
                  </a:schemeClr>
                </a:solidFill>
              </a:defRPr>
            </a:lvl2pPr>
            <a:lvl3pPr marL="1218845" indent="0">
              <a:buNone/>
              <a:defRPr sz="2133">
                <a:solidFill>
                  <a:schemeClr val="tx1">
                    <a:tint val="75000"/>
                  </a:schemeClr>
                </a:solidFill>
              </a:defRPr>
            </a:lvl3pPr>
            <a:lvl4pPr marL="1828267" indent="0">
              <a:buNone/>
              <a:defRPr sz="1866">
                <a:solidFill>
                  <a:schemeClr val="tx1">
                    <a:tint val="75000"/>
                  </a:schemeClr>
                </a:solidFill>
              </a:defRPr>
            </a:lvl4pPr>
            <a:lvl5pPr marL="2437689" indent="0">
              <a:buNone/>
              <a:defRPr sz="1866">
                <a:solidFill>
                  <a:schemeClr val="tx1">
                    <a:tint val="75000"/>
                  </a:schemeClr>
                </a:solidFill>
              </a:defRPr>
            </a:lvl5pPr>
            <a:lvl6pPr marL="3047111" indent="0">
              <a:buNone/>
              <a:defRPr sz="1866">
                <a:solidFill>
                  <a:schemeClr val="tx1">
                    <a:tint val="75000"/>
                  </a:schemeClr>
                </a:solidFill>
              </a:defRPr>
            </a:lvl6pPr>
            <a:lvl7pPr marL="3656534" indent="0">
              <a:buNone/>
              <a:defRPr sz="1866">
                <a:solidFill>
                  <a:schemeClr val="tx1">
                    <a:tint val="75000"/>
                  </a:schemeClr>
                </a:solidFill>
              </a:defRPr>
            </a:lvl7pPr>
            <a:lvl8pPr marL="4265955" indent="0">
              <a:buNone/>
              <a:defRPr sz="1866">
                <a:solidFill>
                  <a:schemeClr val="tx1">
                    <a:tint val="75000"/>
                  </a:schemeClr>
                </a:solidFill>
              </a:defRPr>
            </a:lvl8pPr>
            <a:lvl9pPr marL="4875378" indent="0">
              <a:buNone/>
              <a:defRPr sz="186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1176A7-B091-469C-82C8-89C693043C40}" type="datetimeFigureOut">
              <a:rPr lang="en-US" smtClean="0">
                <a:solidFill>
                  <a:prstClr val="black">
                    <a:tint val="75000"/>
                  </a:prstClr>
                </a:solidFill>
              </a:rPr>
              <a:pPr/>
              <a:t>9/16/2018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95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32"/>
            </a:lvl1pPr>
            <a:lvl2pPr>
              <a:defRPr sz="3199"/>
            </a:lvl2pPr>
            <a:lvl3pPr>
              <a:defRPr sz="2666"/>
            </a:lvl3pPr>
            <a:lvl4pPr>
              <a:defRPr sz="2399"/>
            </a:lvl4pPr>
            <a:lvl5pPr>
              <a:defRPr sz="2399"/>
            </a:lvl5pPr>
            <a:lvl6pPr>
              <a:defRPr sz="2399"/>
            </a:lvl6pPr>
            <a:lvl7pPr>
              <a:defRPr sz="2399"/>
            </a:lvl7pPr>
            <a:lvl8pPr>
              <a:defRPr sz="2399"/>
            </a:lvl8pPr>
            <a:lvl9pPr>
              <a:defRPr sz="23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1176A7-B091-469C-82C8-89C693043C40}" type="datetimeFigureOut">
              <a:rPr lang="en-US" smtClean="0">
                <a:solidFill>
                  <a:prstClr val="black">
                    <a:tint val="75000"/>
                  </a:prstClr>
                </a:solidFill>
              </a:rPr>
              <a:pPr/>
              <a:t>9/16/2018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12282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3199" b="1"/>
            </a:lvl1pPr>
            <a:lvl2pPr marL="609422" indent="0">
              <a:buNone/>
              <a:defRPr sz="2666" b="1"/>
            </a:lvl2pPr>
            <a:lvl3pPr marL="1218845" indent="0">
              <a:buNone/>
              <a:defRPr sz="2399" b="1"/>
            </a:lvl3pPr>
            <a:lvl4pPr marL="1828267" indent="0">
              <a:buNone/>
              <a:defRPr sz="2133" b="1"/>
            </a:lvl4pPr>
            <a:lvl5pPr marL="2437689" indent="0">
              <a:buNone/>
              <a:defRPr sz="2133" b="1"/>
            </a:lvl5pPr>
            <a:lvl6pPr marL="3047111" indent="0">
              <a:buNone/>
              <a:defRPr sz="2133" b="1"/>
            </a:lvl6pPr>
            <a:lvl7pPr marL="3656534" indent="0">
              <a:buNone/>
              <a:defRPr sz="2133" b="1"/>
            </a:lvl7pPr>
            <a:lvl8pPr marL="4265955" indent="0">
              <a:buNone/>
              <a:defRPr sz="2133" b="1"/>
            </a:lvl8pPr>
            <a:lvl9pPr marL="48753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3199" b="1"/>
            </a:lvl1pPr>
            <a:lvl2pPr marL="609422" indent="0">
              <a:buNone/>
              <a:defRPr sz="2666" b="1"/>
            </a:lvl2pPr>
            <a:lvl3pPr marL="1218845" indent="0">
              <a:buNone/>
              <a:defRPr sz="2399" b="1"/>
            </a:lvl3pPr>
            <a:lvl4pPr marL="1828267" indent="0">
              <a:buNone/>
              <a:defRPr sz="2133" b="1"/>
            </a:lvl4pPr>
            <a:lvl5pPr marL="2437689" indent="0">
              <a:buNone/>
              <a:defRPr sz="2133" b="1"/>
            </a:lvl5pPr>
            <a:lvl6pPr marL="3047111" indent="0">
              <a:buNone/>
              <a:defRPr sz="2133" b="1"/>
            </a:lvl6pPr>
            <a:lvl7pPr marL="3656534" indent="0">
              <a:buNone/>
              <a:defRPr sz="2133" b="1"/>
            </a:lvl7pPr>
            <a:lvl8pPr marL="4265955" indent="0">
              <a:buNone/>
              <a:defRPr sz="2133" b="1"/>
            </a:lvl8pPr>
            <a:lvl9pPr marL="48753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199"/>
            </a:lvl1pPr>
            <a:lvl2pPr>
              <a:defRPr sz="2666"/>
            </a:lvl2pPr>
            <a:lvl3pPr>
              <a:defRPr sz="2399"/>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1176A7-B091-469C-82C8-89C693043C40}" type="datetimeFigureOut">
              <a:rPr lang="en-US" smtClean="0">
                <a:solidFill>
                  <a:prstClr val="black">
                    <a:tint val="75000"/>
                  </a:prstClr>
                </a:solidFill>
              </a:rPr>
              <a:pPr/>
              <a:t>9/16/2018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0171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solidFill>
                  <a:prstClr val="black">
                    <a:tint val="75000"/>
                  </a:prstClr>
                </a:solidFill>
              </a:rPr>
              <a:pPr/>
              <a:t>9/16/2018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609600" y="274641"/>
            <a:ext cx="10972801" cy="715961"/>
          </a:xfrm>
        </p:spPr>
        <p:txBody>
          <a:bodyPr>
            <a:normAutofit/>
          </a:bodyPr>
          <a:lstStyle>
            <a:lvl1pPr algn="l">
              <a:defRPr sz="3732">
                <a:solidFill>
                  <a:schemeClr val="tx1">
                    <a:lumMod val="65000"/>
                    <a:lumOff val="35000"/>
                  </a:schemeClr>
                </a:solidFill>
              </a:defRPr>
            </a:lvl1pPr>
          </a:lstStyle>
          <a:p>
            <a:r>
              <a:rPr lang="en-US"/>
              <a:t>Click to edit Master title style</a:t>
            </a:r>
          </a:p>
        </p:txBody>
      </p:sp>
    </p:spTree>
    <p:extLst>
      <p:ext uri="{BB962C8B-B14F-4D97-AF65-F5344CB8AC3E}">
        <p14:creationId xmlns:p14="http://schemas.microsoft.com/office/powerpoint/2010/main" val="860516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D1176A7-B091-469C-82C8-89C693043C40}" type="datetimeFigureOut">
              <a:rPr lang="en-US" smtClean="0">
                <a:solidFill>
                  <a:prstClr val="black">
                    <a:tint val="75000"/>
                  </a:prstClr>
                </a:solidFill>
              </a:rPr>
              <a:pPr/>
              <a:t>9/16/2018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609600" y="274641"/>
            <a:ext cx="10972801" cy="715961"/>
          </a:xfrm>
        </p:spPr>
        <p:txBody>
          <a:bodyPr>
            <a:normAutofit/>
          </a:bodyPr>
          <a:lstStyle>
            <a:lvl1pPr algn="l">
              <a:defRPr sz="3732">
                <a:solidFill>
                  <a:schemeClr val="bg1">
                    <a:lumMod val="50000"/>
                  </a:schemeClr>
                </a:solidFill>
              </a:defRPr>
            </a:lvl1pPr>
          </a:lstStyle>
          <a:p>
            <a:r>
              <a:rPr lang="en-US"/>
              <a:t>Click to edit Master title style</a:t>
            </a:r>
          </a:p>
        </p:txBody>
      </p:sp>
      <p:sp>
        <p:nvSpPr>
          <p:cNvPr id="7" name="Text Placeholder 9"/>
          <p:cNvSpPr>
            <a:spLocks noGrp="1"/>
          </p:cNvSpPr>
          <p:nvPr>
            <p:ph type="body" sz="quarter" idx="13" hasCustomPrompt="1"/>
          </p:nvPr>
        </p:nvSpPr>
        <p:spPr>
          <a:xfrm>
            <a:off x="609600" y="990600"/>
            <a:ext cx="10972801" cy="508000"/>
          </a:xfrm>
        </p:spPr>
        <p:txBody>
          <a:bodyPr>
            <a:noAutofit/>
          </a:bodyPr>
          <a:lstStyle>
            <a:lvl1pPr marL="0" indent="0">
              <a:buNone/>
              <a:defRPr sz="1866">
                <a:solidFill>
                  <a:schemeClr val="bg1">
                    <a:lumMod val="50000"/>
                  </a:schemeClr>
                </a:solidFill>
              </a:defRPr>
            </a:lvl1pPr>
          </a:lstStyle>
          <a:p>
            <a:pPr lvl="0"/>
            <a:r>
              <a:rPr lang="en-US"/>
              <a:t>Subtitle</a:t>
            </a:r>
          </a:p>
        </p:txBody>
      </p:sp>
    </p:spTree>
    <p:extLst>
      <p:ext uri="{BB962C8B-B14F-4D97-AF65-F5344CB8AC3E}">
        <p14:creationId xmlns:p14="http://schemas.microsoft.com/office/powerpoint/2010/main" val="1543755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1176A7-B091-469C-82C8-89C693043C40}" type="datetimeFigureOut">
              <a:rPr lang="en-US" smtClean="0">
                <a:solidFill>
                  <a:prstClr val="black">
                    <a:tint val="75000"/>
                  </a:prstClr>
                </a:solidFill>
              </a:rPr>
              <a:pPr/>
              <a:t>9/16/2018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5939B1FA-81F2-4940-9AF3-5EAFB5D6669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5590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1"/>
            <a:ext cx="10972801" cy="711081"/>
          </a:xfrm>
          <a:prstGeom prst="rect">
            <a:avLst/>
          </a:prstGeom>
        </p:spPr>
        <p:txBody>
          <a:bodyPr vert="horz" lIns="91436" tIns="45718" rIns="91436" bIns="45718" rtlCol="0" anchor="ctr">
            <a:normAutofit/>
          </a:bodyPr>
          <a:lstStyle/>
          <a:p>
            <a:r>
              <a:rPr lang="en-US"/>
              <a:t>Click to edit Master title style</a:t>
            </a:r>
          </a:p>
        </p:txBody>
      </p:sp>
      <p:sp>
        <p:nvSpPr>
          <p:cNvPr id="3" name="Text Placeholder 2"/>
          <p:cNvSpPr>
            <a:spLocks noGrp="1"/>
          </p:cNvSpPr>
          <p:nvPr>
            <p:ph type="body" idx="1"/>
          </p:nvPr>
        </p:nvSpPr>
        <p:spPr>
          <a:xfrm>
            <a:off x="609600" y="1138426"/>
            <a:ext cx="10972801" cy="4987739"/>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defTabSz="1218895"/>
            <a:fld id="{FD1176A7-B091-469C-82C8-89C693043C40}" type="datetimeFigureOut">
              <a:rPr lang="en-US" smtClean="0">
                <a:solidFill>
                  <a:prstClr val="black">
                    <a:tint val="75000"/>
                  </a:prstClr>
                </a:solidFill>
              </a:rPr>
              <a:pPr defTabSz="1218895"/>
              <a:t>9/16/2018</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1"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defTabSz="1218895"/>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2"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defTabSz="1218895"/>
            <a:fld id="{5939B1FA-81F2-4940-9AF3-5EAFB5D6669B}" type="slidenum">
              <a:rPr lang="en-US" smtClean="0">
                <a:solidFill>
                  <a:prstClr val="black">
                    <a:tint val="75000"/>
                  </a:prstClr>
                </a:solidFill>
              </a:rPr>
              <a:pPr defTabSz="1218895"/>
              <a:t>‹#›</a:t>
            </a:fld>
            <a:endParaRPr lang="en-US" dirty="0">
              <a:solidFill>
                <a:prstClr val="black">
                  <a:tint val="75000"/>
                </a:prstClr>
              </a:solidFill>
            </a:endParaRPr>
          </a:p>
        </p:txBody>
      </p:sp>
    </p:spTree>
    <p:extLst>
      <p:ext uri="{BB962C8B-B14F-4D97-AF65-F5344CB8AC3E}">
        <p14:creationId xmlns:p14="http://schemas.microsoft.com/office/powerpoint/2010/main" val="139513200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9" r:id="rId10"/>
    <p:sldLayoutId id="2147483760" r:id="rId11"/>
    <p:sldLayoutId id="2147483761" r:id="rId12"/>
    <p:sldLayoutId id="2147483762" r:id="rId13"/>
    <p:sldLayoutId id="2147483765" r:id="rId14"/>
    <p:sldLayoutId id="2147483768" r:id="rId15"/>
  </p:sldLayoutIdLst>
  <p:txStyles>
    <p:titleStyle>
      <a:lvl1pPr algn="l" defTabSz="1218845" rtl="0" eaLnBrk="1" latinLnBrk="0" hangingPunct="1">
        <a:spcBef>
          <a:spcPct val="0"/>
        </a:spcBef>
        <a:buNone/>
        <a:defRPr sz="3199" kern="1200">
          <a:solidFill>
            <a:schemeClr val="tx1">
              <a:lumMod val="65000"/>
              <a:lumOff val="35000"/>
            </a:schemeClr>
          </a:solidFill>
          <a:latin typeface="+mj-lt"/>
          <a:ea typeface="+mj-ea"/>
          <a:cs typeface="+mj-cs"/>
        </a:defRPr>
      </a:lvl1pPr>
    </p:titleStyle>
    <p:bodyStyle>
      <a:lvl1pPr marL="457067" indent="-457067" algn="l" defTabSz="1218845" rtl="0" eaLnBrk="1" latinLnBrk="0" hangingPunct="1">
        <a:spcBef>
          <a:spcPct val="20000"/>
        </a:spcBef>
        <a:buFont typeface="Arial" pitchFamily="34" charset="0"/>
        <a:buChar char="•"/>
        <a:defRPr sz="3599" kern="1200">
          <a:solidFill>
            <a:schemeClr val="tx1"/>
          </a:solidFill>
          <a:latin typeface="+mj-lt"/>
          <a:ea typeface="+mn-ea"/>
          <a:cs typeface="+mn-cs"/>
        </a:defRPr>
      </a:lvl1pPr>
      <a:lvl2pPr marL="990311" indent="-380889" algn="l" defTabSz="1218845" rtl="0" eaLnBrk="1" latinLnBrk="0" hangingPunct="1">
        <a:spcBef>
          <a:spcPct val="20000"/>
        </a:spcBef>
        <a:buFont typeface="Arial" pitchFamily="34" charset="0"/>
        <a:buChar char="–"/>
        <a:defRPr sz="3199" kern="1200">
          <a:solidFill>
            <a:schemeClr val="tx1"/>
          </a:solidFill>
          <a:latin typeface="+mj-lt"/>
          <a:ea typeface="+mn-ea"/>
          <a:cs typeface="+mn-cs"/>
        </a:defRPr>
      </a:lvl2pPr>
      <a:lvl3pPr marL="1523555" indent="-304712" algn="l" defTabSz="1218845" rtl="0" eaLnBrk="1" latinLnBrk="0" hangingPunct="1">
        <a:spcBef>
          <a:spcPct val="20000"/>
        </a:spcBef>
        <a:buFont typeface="Arial" pitchFamily="34" charset="0"/>
        <a:buChar char="•"/>
        <a:defRPr sz="2399" kern="1200">
          <a:solidFill>
            <a:schemeClr val="tx1"/>
          </a:solidFill>
          <a:latin typeface="+mj-lt"/>
          <a:ea typeface="+mn-ea"/>
          <a:cs typeface="+mn-cs"/>
        </a:defRPr>
      </a:lvl3pPr>
      <a:lvl4pPr marL="2132979" indent="-304712" algn="l" defTabSz="1218845"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400" indent="-304712" algn="l" defTabSz="1218845"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1822"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244"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666"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089"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45" rtl="0" eaLnBrk="1" latinLnBrk="0" hangingPunct="1">
        <a:defRPr sz="2399" kern="1200">
          <a:solidFill>
            <a:schemeClr val="tx1"/>
          </a:solidFill>
          <a:latin typeface="+mn-lt"/>
          <a:ea typeface="+mn-ea"/>
          <a:cs typeface="+mn-cs"/>
        </a:defRPr>
      </a:lvl1pPr>
      <a:lvl2pPr marL="609422" algn="l" defTabSz="1218845" rtl="0" eaLnBrk="1" latinLnBrk="0" hangingPunct="1">
        <a:defRPr sz="2399" kern="1200">
          <a:solidFill>
            <a:schemeClr val="tx1"/>
          </a:solidFill>
          <a:latin typeface="+mn-lt"/>
          <a:ea typeface="+mn-ea"/>
          <a:cs typeface="+mn-cs"/>
        </a:defRPr>
      </a:lvl2pPr>
      <a:lvl3pPr marL="1218845" algn="l" defTabSz="1218845" rtl="0" eaLnBrk="1" latinLnBrk="0" hangingPunct="1">
        <a:defRPr sz="2399" kern="1200">
          <a:solidFill>
            <a:schemeClr val="tx1"/>
          </a:solidFill>
          <a:latin typeface="+mn-lt"/>
          <a:ea typeface="+mn-ea"/>
          <a:cs typeface="+mn-cs"/>
        </a:defRPr>
      </a:lvl3pPr>
      <a:lvl4pPr marL="1828267" algn="l" defTabSz="1218845" rtl="0" eaLnBrk="1" latinLnBrk="0" hangingPunct="1">
        <a:defRPr sz="2399" kern="1200">
          <a:solidFill>
            <a:schemeClr val="tx1"/>
          </a:solidFill>
          <a:latin typeface="+mn-lt"/>
          <a:ea typeface="+mn-ea"/>
          <a:cs typeface="+mn-cs"/>
        </a:defRPr>
      </a:lvl4pPr>
      <a:lvl5pPr marL="2437689" algn="l" defTabSz="1218845" rtl="0" eaLnBrk="1" latinLnBrk="0" hangingPunct="1">
        <a:defRPr sz="2399" kern="1200">
          <a:solidFill>
            <a:schemeClr val="tx1"/>
          </a:solidFill>
          <a:latin typeface="+mn-lt"/>
          <a:ea typeface="+mn-ea"/>
          <a:cs typeface="+mn-cs"/>
        </a:defRPr>
      </a:lvl5pPr>
      <a:lvl6pPr marL="3047111" algn="l" defTabSz="1218845" rtl="0" eaLnBrk="1" latinLnBrk="0" hangingPunct="1">
        <a:defRPr sz="2399" kern="1200">
          <a:solidFill>
            <a:schemeClr val="tx1"/>
          </a:solidFill>
          <a:latin typeface="+mn-lt"/>
          <a:ea typeface="+mn-ea"/>
          <a:cs typeface="+mn-cs"/>
        </a:defRPr>
      </a:lvl6pPr>
      <a:lvl7pPr marL="3656534" algn="l" defTabSz="1218845" rtl="0" eaLnBrk="1" latinLnBrk="0" hangingPunct="1">
        <a:defRPr sz="2399" kern="1200">
          <a:solidFill>
            <a:schemeClr val="tx1"/>
          </a:solidFill>
          <a:latin typeface="+mn-lt"/>
          <a:ea typeface="+mn-ea"/>
          <a:cs typeface="+mn-cs"/>
        </a:defRPr>
      </a:lvl7pPr>
      <a:lvl8pPr marL="4265955" algn="l" defTabSz="1218845" rtl="0" eaLnBrk="1" latinLnBrk="0" hangingPunct="1">
        <a:defRPr sz="2399" kern="1200">
          <a:solidFill>
            <a:schemeClr val="tx1"/>
          </a:solidFill>
          <a:latin typeface="+mn-lt"/>
          <a:ea typeface="+mn-ea"/>
          <a:cs typeface="+mn-cs"/>
        </a:defRPr>
      </a:lvl8pPr>
      <a:lvl9pPr marL="4875378" algn="l" defTabSz="1218845"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9.xml"/><Relationship Id="rId1" Type="http://schemas.openxmlformats.org/officeDocument/2006/relationships/themeOverride" Target="../theme/themeOverride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alphaModFix amt="37000"/>
            <a:extLst>
              <a:ext uri="{28A0092B-C50C-407E-A947-70E740481C1C}">
                <a14:useLocalDpi xmlns:a14="http://schemas.microsoft.com/office/drawing/2010/main" val="0"/>
              </a:ext>
            </a:extLst>
          </a:blip>
          <a:srcRect/>
          <a:stretch/>
        </p:blipFill>
        <p:spPr>
          <a:xfrm>
            <a:off x="1" y="0"/>
            <a:ext cx="12192000" cy="6858000"/>
          </a:xfrm>
          <a:prstGeom prst="rect">
            <a:avLst/>
          </a:prstGeom>
        </p:spPr>
      </p:pic>
      <p:grpSp>
        <p:nvGrpSpPr>
          <p:cNvPr id="8" name="Group 7"/>
          <p:cNvGrpSpPr/>
          <p:nvPr/>
        </p:nvGrpSpPr>
        <p:grpSpPr>
          <a:xfrm>
            <a:off x="0" y="4953000"/>
            <a:ext cx="12192001" cy="1905000"/>
            <a:chOff x="954493" y="4724398"/>
            <a:chExt cx="11045046" cy="1817445"/>
          </a:xfrm>
          <a:solidFill>
            <a:schemeClr val="accent4"/>
          </a:solidFill>
        </p:grpSpPr>
        <p:grpSp>
          <p:nvGrpSpPr>
            <p:cNvPr id="6" name="Group 5"/>
            <p:cNvGrpSpPr/>
            <p:nvPr/>
          </p:nvGrpSpPr>
          <p:grpSpPr>
            <a:xfrm>
              <a:off x="954493" y="4724398"/>
              <a:ext cx="11045046" cy="1817445"/>
              <a:chOff x="1143778" y="4745826"/>
              <a:chExt cx="11045046" cy="1817445"/>
            </a:xfrm>
            <a:grpFill/>
          </p:grpSpPr>
          <p:sp>
            <p:nvSpPr>
              <p:cNvPr id="4" name="Rectangle 3"/>
              <p:cNvSpPr/>
              <p:nvPr/>
            </p:nvSpPr>
            <p:spPr>
              <a:xfrm>
                <a:off x="4258126" y="4745829"/>
                <a:ext cx="7930698" cy="1817442"/>
              </a:xfrm>
              <a:prstGeom prst="rect">
                <a:avLst/>
              </a:prstGeom>
              <a:solidFill>
                <a:srgbClr val="419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solidFill>
                    <a:prstClr val="white"/>
                  </a:solidFill>
                </a:endParaRPr>
              </a:p>
            </p:txBody>
          </p:sp>
          <p:sp>
            <p:nvSpPr>
              <p:cNvPr id="3" name="Right Triangle 2"/>
              <p:cNvSpPr/>
              <p:nvPr/>
            </p:nvSpPr>
            <p:spPr>
              <a:xfrm rot="16200000">
                <a:off x="1793305" y="4096299"/>
                <a:ext cx="1817444" cy="3116498"/>
              </a:xfrm>
              <a:prstGeom prst="rtTriangle">
                <a:avLst/>
              </a:prstGeom>
              <a:solidFill>
                <a:srgbClr val="4198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solidFill>
                    <a:prstClr val="white"/>
                  </a:solidFill>
                </a:endParaRPr>
              </a:p>
            </p:txBody>
          </p:sp>
        </p:grpSp>
        <p:sp>
          <p:nvSpPr>
            <p:cNvPr id="2" name="Rectangle 1"/>
            <p:cNvSpPr/>
            <p:nvPr/>
          </p:nvSpPr>
          <p:spPr>
            <a:xfrm>
              <a:off x="4070992" y="5073908"/>
              <a:ext cx="7658292" cy="499050"/>
            </a:xfrm>
            <a:prstGeom prst="rect">
              <a:avLst/>
            </a:prstGeom>
            <a:solidFill>
              <a:srgbClr val="4198A5"/>
            </a:solidFill>
            <a:ln>
              <a:noFill/>
            </a:ln>
          </p:spPr>
          <p:txBody>
            <a:bodyPr wrap="square">
              <a:spAutoFit/>
            </a:bodyPr>
            <a:lstStyle/>
            <a:p>
              <a:pPr algn="ctr" defTabSz="914126"/>
              <a:endParaRPr lang="en-US" sz="2799" cap="all" dirty="0">
                <a:solidFill>
                  <a:prstClr val="white"/>
                </a:solidFill>
                <a:latin typeface="Arial" pitchFamily="34" charset="0"/>
                <a:cs typeface="Arial" pitchFamily="34" charset="0"/>
              </a:endParaRPr>
            </a:p>
          </p:txBody>
        </p:sp>
      </p:grpSp>
      <p:sp>
        <p:nvSpPr>
          <p:cNvPr id="10" name="TextBox 9"/>
          <p:cNvSpPr txBox="1"/>
          <p:nvPr/>
        </p:nvSpPr>
        <p:spPr>
          <a:xfrm>
            <a:off x="1676400" y="1857518"/>
            <a:ext cx="8839200" cy="2554545"/>
          </a:xfrm>
          <a:prstGeom prst="rect">
            <a:avLst/>
          </a:prstGeom>
          <a:noFill/>
        </p:spPr>
        <p:txBody>
          <a:bodyPr wrap="square" rtlCol="0">
            <a:spAutoFit/>
          </a:bodyPr>
          <a:lstStyle/>
          <a:p>
            <a:pPr algn="ctr"/>
            <a:r>
              <a:rPr lang="en-US" sz="8000" b="1" dirty="0">
                <a:solidFill>
                  <a:schemeClr val="bg1"/>
                </a:solidFill>
                <a:effectLst>
                  <a:outerShdw blurRad="38100" dist="38100" dir="2700000" algn="tl">
                    <a:srgbClr val="000000">
                      <a:alpha val="43137"/>
                    </a:srgbClr>
                  </a:outerShdw>
                </a:effectLst>
              </a:rPr>
              <a:t>Human Factors &amp; Patient Safety </a:t>
            </a:r>
            <a:endParaRPr lang="en-US" sz="8000" b="1" spc="-150" dirty="0">
              <a:ln>
                <a:solidFill>
                  <a:srgbClr val="4198A5"/>
                </a:solidFill>
              </a:ln>
              <a:solidFill>
                <a:schemeClr val="bg1"/>
              </a:solidFill>
              <a:effectLst>
                <a:outerShdw blurRad="38100" dist="38100" dir="2700000" algn="tl">
                  <a:srgbClr val="000000">
                    <a:alpha val="43137"/>
                  </a:srgbClr>
                </a:outerShdw>
              </a:effectLst>
              <a:latin typeface="Arial Narrow Bold"/>
              <a:cs typeface="Arial Narrow Bold"/>
            </a:endParaRPr>
          </a:p>
        </p:txBody>
      </p:sp>
    </p:spTree>
    <p:extLst>
      <p:ext uri="{BB962C8B-B14F-4D97-AF65-F5344CB8AC3E}">
        <p14:creationId xmlns:p14="http://schemas.microsoft.com/office/powerpoint/2010/main" val="1663568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158" y="828860"/>
            <a:ext cx="10972801" cy="711081"/>
          </a:xfrm>
        </p:spPr>
        <p:txBody>
          <a:bodyPr>
            <a:noAutofit/>
          </a:bodyPr>
          <a:lstStyle/>
          <a:p>
            <a:r>
              <a:rPr lang="en-US" sz="4400" dirty="0">
                <a:solidFill>
                  <a:srgbClr val="007171"/>
                </a:solidFill>
              </a:rPr>
              <a:t>Medical errors</a:t>
            </a:r>
            <a:endParaRPr lang="en-US" sz="4400" dirty="0">
              <a:solidFill>
                <a:srgbClr val="007171"/>
              </a:solidFill>
              <a:latin typeface="Arial Narrow"/>
              <a:cs typeface="Arial Narrow"/>
            </a:endParaRPr>
          </a:p>
        </p:txBody>
      </p:sp>
      <p:grpSp>
        <p:nvGrpSpPr>
          <p:cNvPr id="106" name="Group 105"/>
          <p:cNvGrpSpPr/>
          <p:nvPr/>
        </p:nvGrpSpPr>
        <p:grpSpPr>
          <a:xfrm>
            <a:off x="0" y="5257800"/>
            <a:ext cx="12192001" cy="1600199"/>
            <a:chOff x="1143778" y="4745826"/>
            <a:chExt cx="11045046" cy="1817445"/>
          </a:xfrm>
          <a:solidFill>
            <a:srgbClr val="68B2D7"/>
          </a:solidFill>
        </p:grpSpPr>
        <p:sp>
          <p:nvSpPr>
            <p:cNvPr id="109" name="Rectangle 108"/>
            <p:cNvSpPr/>
            <p:nvPr/>
          </p:nvSpPr>
          <p:spPr>
            <a:xfrm>
              <a:off x="4258126" y="4745829"/>
              <a:ext cx="7930698" cy="181744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blipFill rotWithShape="0">
                  <a:blip r:embed="rId2"/>
                  <a:stretch>
                    <a:fillRect/>
                  </a:stretch>
                </a:blipFill>
              </a:endParaRPr>
            </a:p>
          </p:txBody>
        </p:sp>
        <p:sp>
          <p:nvSpPr>
            <p:cNvPr id="110" name="Right Triangle 109"/>
            <p:cNvSpPr/>
            <p:nvPr/>
          </p:nvSpPr>
          <p:spPr>
            <a:xfrm rot="16200000">
              <a:off x="1793305" y="4096299"/>
              <a:ext cx="1817444" cy="3116498"/>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blipFill rotWithShape="0">
                  <a:blip r:embed="rId2"/>
                  <a:stretch>
                    <a:fillRect/>
                  </a:stretch>
                </a:blipFill>
              </a:endParaRPr>
            </a:p>
          </p:txBody>
        </p:sp>
      </p:grpSp>
      <p:sp>
        <p:nvSpPr>
          <p:cNvPr id="8" name="TextBox 7"/>
          <p:cNvSpPr txBox="1"/>
          <p:nvPr/>
        </p:nvSpPr>
        <p:spPr>
          <a:xfrm>
            <a:off x="209158" y="2204957"/>
            <a:ext cx="7568847" cy="1938992"/>
          </a:xfrm>
          <a:prstGeom prst="rect">
            <a:avLst/>
          </a:prstGeom>
          <a:noFill/>
        </p:spPr>
        <p:txBody>
          <a:bodyPr wrap="square" rtlCol="0">
            <a:spAutoFit/>
          </a:bodyPr>
          <a:lstStyle/>
          <a:p>
            <a:pPr>
              <a:buNone/>
            </a:pPr>
            <a:r>
              <a:rPr lang="en-US" sz="3200" dirty="0"/>
              <a:t>Failure of a planned action to be completed as intended or  the use of a wrong plan to achieve an aim</a:t>
            </a:r>
          </a:p>
          <a:p>
            <a:endParaRPr lang="en-US" dirty="0">
              <a:solidFill>
                <a:srgbClr val="00717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6618" y="1880497"/>
            <a:ext cx="3892562" cy="2587912"/>
          </a:xfrm>
          <a:prstGeom prst="rect">
            <a:avLst/>
          </a:prstGeom>
        </p:spPr>
      </p:pic>
    </p:spTree>
    <p:extLst>
      <p:ext uri="{BB962C8B-B14F-4D97-AF65-F5344CB8AC3E}">
        <p14:creationId xmlns:p14="http://schemas.microsoft.com/office/powerpoint/2010/main" val="106073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40126" y="0"/>
            <a:ext cx="8751875" cy="547723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886834" y="234464"/>
            <a:ext cx="8500059" cy="792159"/>
          </a:xfrm>
        </p:spPr>
        <p:txBody>
          <a:bodyPr>
            <a:noAutofit/>
          </a:bodyPr>
          <a:lstStyle/>
          <a:p>
            <a:r>
              <a:rPr lang="en-US" sz="4400" dirty="0">
                <a:solidFill>
                  <a:srgbClr val="007171"/>
                </a:solidFill>
              </a:rPr>
              <a:t>Medical Errors </a:t>
            </a:r>
            <a:endParaRPr lang="en-US" sz="4400" dirty="0">
              <a:solidFill>
                <a:srgbClr val="007171"/>
              </a:solidFill>
              <a:latin typeface="Arial Narrow"/>
              <a:cs typeface="Arial Narrow"/>
            </a:endParaRPr>
          </a:p>
        </p:txBody>
      </p:sp>
      <p:sp>
        <p:nvSpPr>
          <p:cNvPr id="110" name="Right Triangle 109"/>
          <p:cNvSpPr/>
          <p:nvPr/>
        </p:nvSpPr>
        <p:spPr>
          <a:xfrm rot="16200000">
            <a:off x="952501" y="4152899"/>
            <a:ext cx="1752598" cy="3657601"/>
          </a:xfrm>
          <a:prstGeom prst="r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blipFill rotWithShape="0">
                <a:blip r:embed="rId2"/>
                <a:stretch>
                  <a:fillRect/>
                </a:stretch>
              </a:blipFill>
            </a:endParaRPr>
          </a:p>
        </p:txBody>
      </p:sp>
      <p:sp>
        <p:nvSpPr>
          <p:cNvPr id="9" name="TextBox 8"/>
          <p:cNvSpPr txBox="1"/>
          <p:nvPr/>
        </p:nvSpPr>
        <p:spPr>
          <a:xfrm>
            <a:off x="4800600" y="1295400"/>
            <a:ext cx="8282584" cy="3913059"/>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dirty="0"/>
              <a:t>Expired medication dispensed</a:t>
            </a:r>
          </a:p>
          <a:p>
            <a:pPr marL="342900" indent="-342900">
              <a:lnSpc>
                <a:spcPct val="150000"/>
              </a:lnSpc>
              <a:buFont typeface="Arial" panose="020B0604020202020204" pitchFamily="34" charset="0"/>
              <a:buChar char="•"/>
            </a:pPr>
            <a:r>
              <a:rPr lang="en-US" dirty="0"/>
              <a:t>Un planned hysterectomy</a:t>
            </a:r>
          </a:p>
          <a:p>
            <a:pPr marL="342900" indent="-342900">
              <a:lnSpc>
                <a:spcPct val="150000"/>
              </a:lnSpc>
              <a:buFont typeface="Arial" panose="020B0604020202020204" pitchFamily="34" charset="0"/>
              <a:buChar char="•"/>
            </a:pPr>
            <a:r>
              <a:rPr lang="en-US" dirty="0"/>
              <a:t>Wrong Sponge counting  </a:t>
            </a:r>
          </a:p>
          <a:p>
            <a:pPr marL="342900" indent="-342900">
              <a:lnSpc>
                <a:spcPct val="150000"/>
              </a:lnSpc>
              <a:buFont typeface="Arial" panose="020B0604020202020204" pitchFamily="34" charset="0"/>
              <a:buChar char="•"/>
            </a:pPr>
            <a:r>
              <a:rPr lang="en-US" dirty="0"/>
              <a:t>Self  </a:t>
            </a:r>
            <a:r>
              <a:rPr lang="en-US" dirty="0" err="1"/>
              <a:t>extubation</a:t>
            </a:r>
            <a:endParaRPr lang="en-US" dirty="0"/>
          </a:p>
          <a:p>
            <a:pPr marL="342900" indent="-342900">
              <a:lnSpc>
                <a:spcPct val="150000"/>
              </a:lnSpc>
              <a:buFont typeface="Arial" panose="020B0604020202020204" pitchFamily="34" charset="0"/>
              <a:buChar char="•"/>
            </a:pPr>
            <a:r>
              <a:rPr lang="en-US" dirty="0"/>
              <a:t>Wrong patient ID , went to wrong procedure </a:t>
            </a:r>
          </a:p>
          <a:p>
            <a:pPr marL="342900" indent="-342900">
              <a:lnSpc>
                <a:spcPct val="150000"/>
              </a:lnSpc>
              <a:buFont typeface="Arial" panose="020B0604020202020204" pitchFamily="34" charset="0"/>
              <a:buChar char="•"/>
            </a:pPr>
            <a:r>
              <a:rPr lang="en-US" dirty="0"/>
              <a:t>Wrong medication delivered</a:t>
            </a:r>
          </a:p>
          <a:p>
            <a:pPr marL="342900" indent="-342900">
              <a:lnSpc>
                <a:spcPct val="150000"/>
              </a:lnSpc>
              <a:buFont typeface="Arial" panose="020B0604020202020204" pitchFamily="34" charset="0"/>
              <a:buChar char="•"/>
            </a:pPr>
            <a:r>
              <a:rPr lang="en-US" dirty="0"/>
              <a:t>Wrong dose administered  </a:t>
            </a:r>
          </a:p>
        </p:txBody>
      </p:sp>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838" y="147818"/>
            <a:ext cx="4167785" cy="6019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70507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4609"/>
            <a:ext cx="8596668" cy="1168398"/>
          </a:xfrm>
        </p:spPr>
        <p:txBody>
          <a:bodyPr>
            <a:normAutofit/>
          </a:bodyPr>
          <a:lstStyle/>
          <a:p>
            <a:r>
              <a:rPr lang="en-US" sz="4400" dirty="0">
                <a:solidFill>
                  <a:srgbClr val="007171"/>
                </a:solidFill>
              </a:rPr>
              <a:t>Sources of </a:t>
            </a:r>
            <a:r>
              <a:rPr lang="en-US" sz="4400" dirty="0" smtClean="0">
                <a:solidFill>
                  <a:srgbClr val="007171"/>
                </a:solidFill>
              </a:rPr>
              <a:t>Error</a:t>
            </a:r>
            <a:endParaRPr lang="en-US" sz="4400" dirty="0">
              <a:solidFill>
                <a:srgbClr val="007171"/>
              </a:solidFill>
            </a:endParaRPr>
          </a:p>
        </p:txBody>
      </p:sp>
      <p:sp>
        <p:nvSpPr>
          <p:cNvPr id="7" name="Date Placeholder 6"/>
          <p:cNvSpPr>
            <a:spLocks noGrp="1"/>
          </p:cNvSpPr>
          <p:nvPr>
            <p:ph type="dt" sz="half" idx="10"/>
          </p:nvPr>
        </p:nvSpPr>
        <p:spPr/>
        <p:txBody>
          <a:bodyPr/>
          <a:lstStyle/>
          <a:p>
            <a:fld id="{9C07A36F-6849-4C9E-87E8-8A91EA13BAAD}" type="datetime1">
              <a:rPr lang="en-US" smtClean="0"/>
              <a:t>9/16/2018</a:t>
            </a:fld>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9" name="Content Placeholder 8"/>
          <p:cNvPicPr>
            <a:picLocks noGrp="1"/>
          </p:cNvPicPr>
          <p:nvPr>
            <p:ph sz="quarter" idx="4"/>
          </p:nvPr>
        </p:nvPicPr>
        <p:blipFill rotWithShape="1">
          <a:blip r:embed="rId2"/>
          <a:srcRect l="11080" t="31635" r="12834" b="26226"/>
          <a:stretch/>
        </p:blipFill>
        <p:spPr bwMode="auto">
          <a:xfrm>
            <a:off x="241300" y="1777999"/>
            <a:ext cx="9448800" cy="462848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157251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99792"/>
            <a:ext cx="10972801" cy="711081"/>
          </a:xfrm>
        </p:spPr>
        <p:txBody>
          <a:bodyPr/>
          <a:lstStyle/>
          <a:p>
            <a:r>
              <a:rPr lang="en-US" b="1" dirty="0" smtClean="0">
                <a:solidFill>
                  <a:srgbClr val="007171"/>
                </a:solidFill>
              </a:rPr>
              <a:t>The Most Common Medical Errors</a:t>
            </a:r>
            <a:endParaRPr lang="en-US" b="1" dirty="0">
              <a:solidFill>
                <a:srgbClr val="007171"/>
              </a:solidFill>
            </a:endParaRPr>
          </a:p>
        </p:txBody>
      </p:sp>
      <p:sp>
        <p:nvSpPr>
          <p:cNvPr id="9" name="Content Placeholder 8"/>
          <p:cNvSpPr>
            <a:spLocks noGrp="1"/>
          </p:cNvSpPr>
          <p:nvPr>
            <p:ph sz="half" idx="2"/>
          </p:nvPr>
        </p:nvSpPr>
        <p:spPr>
          <a:xfrm>
            <a:off x="634181" y="1480528"/>
            <a:ext cx="4185623" cy="4288762"/>
          </a:xfrm>
        </p:spPr>
        <p:txBody>
          <a:bodyPr>
            <a:normAutofit/>
          </a:bodyPr>
          <a:lstStyle/>
          <a:p>
            <a:endParaRPr lang="en-US" sz="2400" dirty="0" smtClean="0"/>
          </a:p>
          <a:p>
            <a:r>
              <a:rPr lang="en-US" sz="2400" dirty="0" smtClean="0"/>
              <a:t>Wrong site surgery (13.4%)</a:t>
            </a:r>
          </a:p>
          <a:p>
            <a:r>
              <a:rPr lang="en-US" sz="2400" dirty="0" smtClean="0"/>
              <a:t>Patient suicide (11.9%)</a:t>
            </a:r>
          </a:p>
          <a:p>
            <a:r>
              <a:rPr lang="en-US" sz="2400" dirty="0" smtClean="0"/>
              <a:t>Operative and post operative complication (10.8% )</a:t>
            </a:r>
          </a:p>
          <a:p>
            <a:r>
              <a:rPr lang="en-US" sz="2400" dirty="0" smtClean="0"/>
              <a:t>Delay in treatment  (8.6 %)</a:t>
            </a:r>
          </a:p>
          <a:p>
            <a:r>
              <a:rPr lang="en-US" sz="2400" dirty="0" smtClean="0"/>
              <a:t>Medication error (8.1 %)</a:t>
            </a:r>
          </a:p>
          <a:p>
            <a:r>
              <a:rPr lang="en-US" sz="2400" dirty="0" smtClean="0"/>
              <a:t>Patient fall (6.4 %)</a:t>
            </a:r>
          </a:p>
          <a:p>
            <a:endParaRPr lang="en-US" dirty="0" smtClean="0"/>
          </a:p>
          <a:p>
            <a:endParaRPr lang="en-US" dirty="0"/>
          </a:p>
          <a:p>
            <a:endParaRPr lang="en-US" dirty="0" smtClean="0"/>
          </a:p>
        </p:txBody>
      </p:sp>
      <p:sp>
        <p:nvSpPr>
          <p:cNvPr id="7" name="Date Placeholder 6"/>
          <p:cNvSpPr>
            <a:spLocks noGrp="1"/>
          </p:cNvSpPr>
          <p:nvPr>
            <p:ph type="dt" sz="half" idx="10"/>
          </p:nvPr>
        </p:nvSpPr>
        <p:spPr/>
        <p:txBody>
          <a:bodyPr/>
          <a:lstStyle/>
          <a:p>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913" y="1598995"/>
            <a:ext cx="5299076" cy="3819525"/>
          </a:xfrm>
          <a:prstGeom prst="rect">
            <a:avLst/>
          </a:prstGeom>
        </p:spPr>
      </p:pic>
      <p:grpSp>
        <p:nvGrpSpPr>
          <p:cNvPr id="10" name="Group 105"/>
          <p:cNvGrpSpPr/>
          <p:nvPr/>
        </p:nvGrpSpPr>
        <p:grpSpPr>
          <a:xfrm rot="10800000">
            <a:off x="0" y="5501971"/>
            <a:ext cx="12192000" cy="1356027"/>
            <a:chOff x="1143779" y="4745827"/>
            <a:chExt cx="11045045" cy="1817444"/>
          </a:xfrm>
          <a:solidFill>
            <a:srgbClr val="68B2D7"/>
          </a:solidFill>
        </p:grpSpPr>
        <p:sp>
          <p:nvSpPr>
            <p:cNvPr id="11" name="Rectangle 108"/>
            <p:cNvSpPr/>
            <p:nvPr/>
          </p:nvSpPr>
          <p:spPr>
            <a:xfrm>
              <a:off x="4258126" y="4745829"/>
              <a:ext cx="7930698" cy="181744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blipFill rotWithShape="0">
                  <a:blip r:embed="rId3"/>
                  <a:stretch>
                    <a:fillRect/>
                  </a:stretch>
                </a:blipFill>
              </a:endParaRPr>
            </a:p>
          </p:txBody>
        </p:sp>
        <p:sp>
          <p:nvSpPr>
            <p:cNvPr id="12" name="Right Triangle 109"/>
            <p:cNvSpPr/>
            <p:nvPr/>
          </p:nvSpPr>
          <p:spPr>
            <a:xfrm rot="5400000" flipV="1">
              <a:off x="1793306" y="4096300"/>
              <a:ext cx="1817444" cy="3116498"/>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blipFill rotWithShape="0">
                  <a:blip r:embed="rId3"/>
                  <a:stretch>
                    <a:fillRect/>
                  </a:stretch>
                </a:blipFill>
              </a:endParaRPr>
            </a:p>
          </p:txBody>
        </p:sp>
      </p:grpSp>
    </p:spTree>
    <p:extLst>
      <p:ext uri="{BB962C8B-B14F-4D97-AF65-F5344CB8AC3E}">
        <p14:creationId xmlns:p14="http://schemas.microsoft.com/office/powerpoint/2010/main" val="1298318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62000" y="552697"/>
            <a:ext cx="10972801" cy="711081"/>
          </a:xfrm>
        </p:spPr>
        <p:txBody>
          <a:bodyPr>
            <a:noAutofit/>
          </a:bodyPr>
          <a:lstStyle/>
          <a:p>
            <a:r>
              <a:rPr lang="en-US" sz="4800" b="1" dirty="0" smtClean="0">
                <a:solidFill>
                  <a:srgbClr val="007171"/>
                </a:solidFill>
              </a:rPr>
              <a:t>Burden of the Medical Errors</a:t>
            </a:r>
            <a:endParaRPr lang="en-US" sz="4800" b="1" dirty="0">
              <a:solidFill>
                <a:srgbClr val="007171"/>
              </a:solidFill>
            </a:endParaRPr>
          </a:p>
        </p:txBody>
      </p:sp>
      <p:sp>
        <p:nvSpPr>
          <p:cNvPr id="10" name="Content Placeholder 9"/>
          <p:cNvSpPr>
            <a:spLocks noGrp="1"/>
          </p:cNvSpPr>
          <p:nvPr>
            <p:ph idx="1"/>
          </p:nvPr>
        </p:nvSpPr>
        <p:spPr/>
        <p:txBody>
          <a:bodyPr>
            <a:normAutofit/>
          </a:bodyPr>
          <a:lstStyle/>
          <a:p>
            <a:endParaRPr lang="en-US" sz="4400" dirty="0" smtClean="0"/>
          </a:p>
          <a:p>
            <a:r>
              <a:rPr lang="en-US" sz="4400" dirty="0" smtClean="0"/>
              <a:t>How many of you know or had come cross any Medical Error?</a:t>
            </a:r>
            <a:endParaRPr lang="en-US" sz="4400"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14</a:t>
            </a:fld>
            <a:endParaRPr lang="en-US" dirty="0"/>
          </a:p>
        </p:txBody>
      </p:sp>
      <p:grpSp>
        <p:nvGrpSpPr>
          <p:cNvPr id="6" name="Group 105"/>
          <p:cNvGrpSpPr/>
          <p:nvPr/>
        </p:nvGrpSpPr>
        <p:grpSpPr>
          <a:xfrm rot="10800000">
            <a:off x="0" y="5501971"/>
            <a:ext cx="12192000" cy="1356027"/>
            <a:chOff x="1143779" y="4745827"/>
            <a:chExt cx="11045045" cy="1817444"/>
          </a:xfrm>
          <a:solidFill>
            <a:srgbClr val="68B2D7"/>
          </a:solidFill>
        </p:grpSpPr>
        <p:sp>
          <p:nvSpPr>
            <p:cNvPr id="11" name="Rectangle 108"/>
            <p:cNvSpPr/>
            <p:nvPr/>
          </p:nvSpPr>
          <p:spPr>
            <a:xfrm>
              <a:off x="4258126" y="4745829"/>
              <a:ext cx="7930698" cy="181744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blipFill rotWithShape="0">
                  <a:blip r:embed="rId2"/>
                  <a:stretch>
                    <a:fillRect/>
                  </a:stretch>
                </a:blipFill>
              </a:endParaRPr>
            </a:p>
          </p:txBody>
        </p:sp>
        <p:sp>
          <p:nvSpPr>
            <p:cNvPr id="12" name="Right Triangle 109"/>
            <p:cNvSpPr/>
            <p:nvPr/>
          </p:nvSpPr>
          <p:spPr>
            <a:xfrm rot="5400000" flipV="1">
              <a:off x="1793306" y="4096300"/>
              <a:ext cx="1817444" cy="3116498"/>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blipFill rotWithShape="0">
                  <a:blip r:embed="rId2"/>
                  <a:stretch>
                    <a:fillRect/>
                  </a:stretch>
                </a:blipFill>
              </a:endParaRPr>
            </a:p>
          </p:txBody>
        </p:sp>
      </p:grpSp>
    </p:spTree>
    <p:extLst>
      <p:ext uri="{BB962C8B-B14F-4D97-AF65-F5344CB8AC3E}">
        <p14:creationId xmlns:p14="http://schemas.microsoft.com/office/powerpoint/2010/main" val="29127505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2600" y="306596"/>
            <a:ext cx="8077200" cy="58478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685559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7574" y="274641"/>
            <a:ext cx="11234828" cy="711081"/>
          </a:xfrm>
          <a:prstGeom prst="rect">
            <a:avLst/>
          </a:prstGeom>
          <a:solidFill>
            <a:schemeClr val="bg1"/>
          </a:solidFill>
        </p:spPr>
        <p:txBody>
          <a:bodyPr>
            <a:noAutofit/>
          </a:bodyPr>
          <a:lstStyle>
            <a:lvl1pPr algn="l" defTabSz="1218845" rtl="0" eaLnBrk="1" latinLnBrk="0" hangingPunct="1">
              <a:spcBef>
                <a:spcPct val="0"/>
              </a:spcBef>
              <a:buNone/>
              <a:defRPr sz="3199" kern="1200">
                <a:solidFill>
                  <a:schemeClr val="tx1">
                    <a:lumMod val="65000"/>
                    <a:lumOff val="35000"/>
                  </a:schemeClr>
                </a:solidFill>
                <a:latin typeface="+mj-lt"/>
                <a:ea typeface="+mj-ea"/>
                <a:cs typeface="+mj-cs"/>
              </a:defRPr>
            </a:lvl1pPr>
          </a:lstStyle>
          <a:p>
            <a:r>
              <a:rPr lang="en-US" sz="4400" b="1" dirty="0">
                <a:solidFill>
                  <a:srgbClr val="007171"/>
                </a:solidFill>
              </a:rPr>
              <a:t>Causes of Medical Errors </a:t>
            </a:r>
            <a:r>
              <a:rPr lang="en-US" sz="4400" b="1" dirty="0" smtClean="0">
                <a:solidFill>
                  <a:srgbClr val="007171"/>
                </a:solidFill>
              </a:rPr>
              <a:t>?</a:t>
            </a:r>
            <a:endParaRPr lang="en-US" sz="4400" dirty="0">
              <a:solidFill>
                <a:srgbClr val="007171"/>
              </a:solidFill>
              <a:latin typeface="Arial Narrow"/>
              <a:cs typeface="Arial Narrow"/>
            </a:endParaRPr>
          </a:p>
        </p:txBody>
      </p:sp>
      <p:graphicFrame>
        <p:nvGraphicFramePr>
          <p:cNvPr id="5" name="Content Placeholder 5"/>
          <p:cNvGraphicFramePr>
            <a:graphicFrameLocks/>
          </p:cNvGraphicFramePr>
          <p:nvPr>
            <p:extLst>
              <p:ext uri="{D42A27DB-BD31-4B8C-83A1-F6EECF244321}">
                <p14:modId xmlns:p14="http://schemas.microsoft.com/office/powerpoint/2010/main" val="1758491474"/>
              </p:ext>
            </p:extLst>
          </p:nvPr>
        </p:nvGraphicFramePr>
        <p:xfrm>
          <a:off x="888119" y="1371600"/>
          <a:ext cx="10153738" cy="51443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755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0225"/>
            <a:ext cx="11680355" cy="1066800"/>
          </a:xfrm>
        </p:spPr>
        <p:txBody>
          <a:bodyPr>
            <a:noAutofit/>
          </a:bodyPr>
          <a:lstStyle/>
          <a:p>
            <a:r>
              <a:rPr lang="en-CA" sz="4400" dirty="0">
                <a:solidFill>
                  <a:srgbClr val="007171"/>
                </a:solidFill>
                <a:latin typeface="Arial Narrow"/>
                <a:cs typeface="Arial Narrow"/>
              </a:rPr>
              <a:t>How Does the Team Communicate?</a:t>
            </a:r>
            <a:endParaRPr lang="en-CA" sz="2800" dirty="0">
              <a:solidFill>
                <a:srgbClr val="007171"/>
              </a:solidFill>
              <a:latin typeface="Arial Narrow"/>
              <a:cs typeface="Arial Narrow"/>
            </a:endParaRPr>
          </a:p>
        </p:txBody>
      </p:sp>
      <p:grpSp>
        <p:nvGrpSpPr>
          <p:cNvPr id="106" name="Group 105"/>
          <p:cNvGrpSpPr/>
          <p:nvPr/>
        </p:nvGrpSpPr>
        <p:grpSpPr>
          <a:xfrm>
            <a:off x="0" y="5610121"/>
            <a:ext cx="12192001" cy="1247879"/>
            <a:chOff x="1143778" y="4745826"/>
            <a:chExt cx="11045046" cy="1817445"/>
          </a:xfrm>
          <a:solidFill>
            <a:schemeClr val="accent3">
              <a:lumMod val="60000"/>
              <a:lumOff val="40000"/>
            </a:schemeClr>
          </a:solidFill>
        </p:grpSpPr>
        <p:sp>
          <p:nvSpPr>
            <p:cNvPr id="109" name="Rectangle 108"/>
            <p:cNvSpPr/>
            <p:nvPr/>
          </p:nvSpPr>
          <p:spPr>
            <a:xfrm>
              <a:off x="4258126" y="4745829"/>
              <a:ext cx="7930698" cy="18174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blipFill rotWithShape="0">
                  <a:blip r:embed="rId2"/>
                  <a:stretch>
                    <a:fillRect/>
                  </a:stretch>
                </a:blipFill>
                <a:effectLst/>
                <a:uLnTx/>
                <a:uFillTx/>
                <a:latin typeface="Calibri"/>
                <a:ea typeface="+mn-ea"/>
                <a:cs typeface="+mn-cs"/>
              </a:endParaRPr>
            </a:p>
          </p:txBody>
        </p:sp>
        <p:sp>
          <p:nvSpPr>
            <p:cNvPr id="110" name="Right Triangle 109"/>
            <p:cNvSpPr/>
            <p:nvPr/>
          </p:nvSpPr>
          <p:spPr>
            <a:xfrm rot="16200000">
              <a:off x="1793305" y="4096299"/>
              <a:ext cx="1817444" cy="31164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blipFill rotWithShape="0">
                  <a:blip r:embed="rId2"/>
                  <a:stretch>
                    <a:fillRect/>
                  </a:stretch>
                </a:blipFill>
                <a:effectLst/>
                <a:uLnTx/>
                <a:uFillTx/>
                <a:latin typeface="Calibri"/>
                <a:ea typeface="+mn-ea"/>
                <a:cs typeface="+mn-cs"/>
              </a:endParaRPr>
            </a:p>
          </p:txBody>
        </p:sp>
      </p:grpSp>
      <p:sp>
        <p:nvSpPr>
          <p:cNvPr id="3" name="TextBox 2"/>
          <p:cNvSpPr txBox="1"/>
          <p:nvPr/>
        </p:nvSpPr>
        <p:spPr>
          <a:xfrm>
            <a:off x="609600" y="1301251"/>
            <a:ext cx="9067800" cy="4832092"/>
          </a:xfrm>
          <a:prstGeom prst="rect">
            <a:avLst/>
          </a:prstGeom>
          <a:noFill/>
        </p:spPr>
        <p:txBody>
          <a:bodyPr wrap="square" rtlCol="0">
            <a:spAutoFit/>
          </a:bodyPr>
          <a:lstStyle/>
          <a:p>
            <a:pPr lvl="0">
              <a:spcAft>
                <a:spcPts val="1200"/>
              </a:spcAft>
              <a:defRPr/>
            </a:pPr>
            <a:r>
              <a:rPr lang="en-US" b="1" dirty="0" smtClean="0">
                <a:solidFill>
                  <a:srgbClr val="DC473A"/>
                </a:solidFill>
              </a:rPr>
              <a:t>Causes of Medical Errors </a:t>
            </a:r>
          </a:p>
          <a:p>
            <a:pPr lvl="0">
              <a:spcAft>
                <a:spcPts val="1200"/>
              </a:spcAft>
              <a:defRPr/>
            </a:pPr>
            <a:endParaRPr kumimoji="0" lang="en-US" b="1" i="0" u="none" strike="noStrike" kern="1200" cap="none" spc="0" normalizeH="0" baseline="0" noProof="0" dirty="0" smtClean="0">
              <a:ln>
                <a:noFill/>
              </a:ln>
              <a:solidFill>
                <a:srgbClr val="DC473A"/>
              </a:solidFill>
              <a:effectLst/>
              <a:uLnTx/>
              <a:uFillTx/>
              <a:latin typeface="Arial Narrow"/>
              <a:cs typeface="Arial Narrow"/>
            </a:endParaRPr>
          </a:p>
          <a:p>
            <a:pPr>
              <a:buNone/>
            </a:pPr>
            <a:r>
              <a:rPr lang="en-US" b="1" dirty="0" smtClean="0">
                <a:solidFill>
                  <a:srgbClr val="0070C0"/>
                </a:solidFill>
              </a:rPr>
              <a:t>1- Healthcare Complexity</a:t>
            </a:r>
          </a:p>
          <a:p>
            <a:pPr lvl="1"/>
            <a:r>
              <a:rPr lang="en-US" dirty="0" smtClean="0"/>
              <a:t>Complicated technologies</a:t>
            </a:r>
          </a:p>
          <a:p>
            <a:pPr lvl="1"/>
            <a:r>
              <a:rPr lang="en-US" dirty="0" smtClean="0"/>
              <a:t>Drugs interaction. </a:t>
            </a:r>
          </a:p>
          <a:p>
            <a:pPr lvl="1"/>
            <a:r>
              <a:rPr lang="en-US" dirty="0" smtClean="0"/>
              <a:t>Intensive care</a:t>
            </a:r>
          </a:p>
          <a:p>
            <a:pPr lvl="1"/>
            <a:r>
              <a:rPr lang="en-US" dirty="0" smtClean="0"/>
              <a:t>Prolonged hospital stay. </a:t>
            </a:r>
          </a:p>
          <a:p>
            <a:pPr lvl="1"/>
            <a:r>
              <a:rPr lang="en-US" dirty="0" smtClean="0"/>
              <a:t>Multidisciplinary approach </a:t>
            </a:r>
          </a:p>
          <a:p>
            <a:endParaRPr lang="en-US" b="1" dirty="0" smtClean="0"/>
          </a:p>
          <a:p>
            <a:endParaRPr lang="en-US" b="1" dirty="0" smtClean="0"/>
          </a:p>
          <a:p>
            <a:endParaRPr lang="en-US" b="1" dirty="0" smtClean="0"/>
          </a:p>
          <a:p>
            <a:pPr lvl="0">
              <a:spcAft>
                <a:spcPts val="1200"/>
              </a:spcAft>
              <a:defRPr/>
            </a:pPr>
            <a:endParaRPr kumimoji="0" lang="en-CA" b="0" i="0" u="none" strike="noStrike" kern="1200" cap="none" spc="0" normalizeH="0" baseline="0" noProof="0" dirty="0">
              <a:ln>
                <a:noFill/>
              </a:ln>
              <a:solidFill>
                <a:srgbClr val="007171"/>
              </a:solidFill>
              <a:effectLst/>
              <a:uLnTx/>
              <a:uFillTx/>
              <a:latin typeface="Arial Narrow"/>
              <a:cs typeface="Arial Narrow"/>
            </a:endParaRPr>
          </a:p>
        </p:txBody>
      </p:sp>
      <p:grpSp>
        <p:nvGrpSpPr>
          <p:cNvPr id="11" name="مجموعة 10"/>
          <p:cNvGrpSpPr/>
          <p:nvPr/>
        </p:nvGrpSpPr>
        <p:grpSpPr>
          <a:xfrm>
            <a:off x="5943600" y="1752600"/>
            <a:ext cx="3173043" cy="1903825"/>
            <a:chOff x="0" y="457208"/>
            <a:chExt cx="3173043" cy="1903825"/>
          </a:xfrm>
          <a:scene3d>
            <a:camera prst="orthographicFront">
              <a:rot lat="0" lon="0" rev="0"/>
            </a:camera>
            <a:lightRig rig="contrasting" dir="t">
              <a:rot lat="0" lon="0" rev="1200000"/>
            </a:lightRig>
          </a:scene3d>
        </p:grpSpPr>
        <p:sp>
          <p:nvSpPr>
            <p:cNvPr id="14" name="مستطيل 13"/>
            <p:cNvSpPr/>
            <p:nvPr/>
          </p:nvSpPr>
          <p:spPr>
            <a:xfrm>
              <a:off x="0" y="457208"/>
              <a:ext cx="3173043" cy="1903825"/>
            </a:xfrm>
            <a:prstGeom prst="rect">
              <a:avLst/>
            </a:prstGeom>
            <a:ln>
              <a:solidFill>
                <a:srgbClr val="FFCCFF"/>
              </a:solidFill>
            </a:ln>
            <a:sp3d contourW="19050" prstMaterial="metal">
              <a:bevelT w="88900" h="203200"/>
              <a:bevelB w="165100" h="254000"/>
            </a:sp3d>
          </p:spPr>
          <p:style>
            <a:lnRef idx="0">
              <a:scrgbClr r="0" g="0" b="0"/>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مستطيل 14"/>
            <p:cNvSpPr/>
            <p:nvPr/>
          </p:nvSpPr>
          <p:spPr>
            <a:xfrm>
              <a:off x="0" y="457208"/>
              <a:ext cx="3173043" cy="19038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en-US" sz="2800" b="1" kern="1200" dirty="0" smtClean="0"/>
                <a:t>Healthcare Complexity</a:t>
              </a:r>
              <a:endParaRPr lang="ar-SA" sz="2800" kern="1200" dirty="0"/>
            </a:p>
          </p:txBody>
        </p:sp>
      </p:grpSp>
    </p:spTree>
    <p:extLst>
      <p:ext uri="{BB962C8B-B14F-4D97-AF65-F5344CB8AC3E}">
        <p14:creationId xmlns:p14="http://schemas.microsoft.com/office/powerpoint/2010/main" val="932944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05"/>
          <p:cNvGrpSpPr/>
          <p:nvPr/>
        </p:nvGrpSpPr>
        <p:grpSpPr>
          <a:xfrm>
            <a:off x="0" y="5610121"/>
            <a:ext cx="12192001" cy="1247879"/>
            <a:chOff x="1143778" y="4745826"/>
            <a:chExt cx="11045046" cy="1817445"/>
          </a:xfrm>
          <a:solidFill>
            <a:schemeClr val="accent3">
              <a:lumMod val="60000"/>
              <a:lumOff val="40000"/>
            </a:schemeClr>
          </a:solidFill>
        </p:grpSpPr>
        <p:sp>
          <p:nvSpPr>
            <p:cNvPr id="4" name="Rectangle 108"/>
            <p:cNvSpPr/>
            <p:nvPr/>
          </p:nvSpPr>
          <p:spPr>
            <a:xfrm>
              <a:off x="4258126" y="4745829"/>
              <a:ext cx="7930698" cy="18174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blipFill rotWithShape="0">
                  <a:blip r:embed="rId2"/>
                  <a:stretch>
                    <a:fillRect/>
                  </a:stretch>
                </a:blipFill>
                <a:effectLst/>
                <a:uLnTx/>
                <a:uFillTx/>
                <a:latin typeface="Calibri"/>
                <a:ea typeface="+mn-ea"/>
                <a:cs typeface="+mn-cs"/>
              </a:endParaRPr>
            </a:p>
          </p:txBody>
        </p:sp>
        <p:sp>
          <p:nvSpPr>
            <p:cNvPr id="5" name="Right Triangle 109"/>
            <p:cNvSpPr/>
            <p:nvPr/>
          </p:nvSpPr>
          <p:spPr>
            <a:xfrm rot="16200000">
              <a:off x="1793305" y="4096299"/>
              <a:ext cx="1817444" cy="311649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dirty="0">
                <a:ln>
                  <a:noFill/>
                </a:ln>
                <a:blipFill rotWithShape="0">
                  <a:blip r:embed="rId2"/>
                  <a:stretch>
                    <a:fillRect/>
                  </a:stretch>
                </a:blipFill>
                <a:effectLst/>
                <a:uLnTx/>
                <a:uFillTx/>
                <a:latin typeface="Calibri"/>
                <a:ea typeface="+mn-ea"/>
                <a:cs typeface="+mn-cs"/>
              </a:endParaRPr>
            </a:p>
          </p:txBody>
        </p:sp>
      </p:grpSp>
      <p:sp>
        <p:nvSpPr>
          <p:cNvPr id="6" name="مستطيل 5"/>
          <p:cNvSpPr/>
          <p:nvPr/>
        </p:nvSpPr>
        <p:spPr>
          <a:xfrm>
            <a:off x="392126" y="838200"/>
            <a:ext cx="6237274" cy="1697068"/>
          </a:xfrm>
          <a:prstGeom prst="rect">
            <a:avLst/>
          </a:prstGeom>
        </p:spPr>
        <p:txBody>
          <a:bodyPr wrap="square">
            <a:spAutoFit/>
          </a:bodyPr>
          <a:lstStyle/>
          <a:p>
            <a:pPr>
              <a:lnSpc>
                <a:spcPct val="150000"/>
              </a:lnSpc>
              <a:buNone/>
            </a:pPr>
            <a:r>
              <a:rPr lang="en-US" b="1" dirty="0">
                <a:solidFill>
                  <a:srgbClr val="0070C0"/>
                </a:solidFill>
              </a:rPr>
              <a:t>2- System and Process Design </a:t>
            </a:r>
          </a:p>
          <a:p>
            <a:pPr lvl="1">
              <a:lnSpc>
                <a:spcPct val="150000"/>
              </a:lnSpc>
            </a:pPr>
            <a:r>
              <a:rPr lang="en-US" dirty="0"/>
              <a:t>Inadequate communication, </a:t>
            </a:r>
          </a:p>
          <a:p>
            <a:pPr lvl="1">
              <a:lnSpc>
                <a:spcPct val="150000"/>
              </a:lnSpc>
            </a:pPr>
            <a:r>
              <a:rPr lang="en-US" dirty="0"/>
              <a:t>Unclear  lines of authority</a:t>
            </a:r>
          </a:p>
        </p:txBody>
      </p:sp>
      <p:grpSp>
        <p:nvGrpSpPr>
          <p:cNvPr id="7" name="مجموعة 6"/>
          <p:cNvGrpSpPr/>
          <p:nvPr/>
        </p:nvGrpSpPr>
        <p:grpSpPr>
          <a:xfrm>
            <a:off x="5943600" y="838200"/>
            <a:ext cx="3173043" cy="1903825"/>
            <a:chOff x="3490347" y="509697"/>
            <a:chExt cx="3173043" cy="1903825"/>
          </a:xfrm>
          <a:scene3d>
            <a:camera prst="orthographicFront">
              <a:rot lat="0" lon="0" rev="0"/>
            </a:camera>
            <a:lightRig rig="contrasting" dir="t">
              <a:rot lat="0" lon="0" rev="1200000"/>
            </a:lightRig>
          </a:scene3d>
        </p:grpSpPr>
        <p:sp>
          <p:nvSpPr>
            <p:cNvPr id="8" name="مستطيل 7"/>
            <p:cNvSpPr/>
            <p:nvPr/>
          </p:nvSpPr>
          <p:spPr>
            <a:xfrm>
              <a:off x="3490347" y="509697"/>
              <a:ext cx="3173043" cy="1903825"/>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مستطيل 8"/>
            <p:cNvSpPr/>
            <p:nvPr/>
          </p:nvSpPr>
          <p:spPr>
            <a:xfrm>
              <a:off x="3490347" y="509697"/>
              <a:ext cx="3173043" cy="19038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en-US" sz="2800" b="1" kern="1200" dirty="0" smtClean="0"/>
                <a:t>System and Process Design </a:t>
              </a:r>
              <a:endParaRPr lang="ar-SA" sz="2800" kern="1200" dirty="0"/>
            </a:p>
          </p:txBody>
        </p:sp>
      </p:grpSp>
      <p:pic>
        <p:nvPicPr>
          <p:cNvPr id="11" name="صورة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000" y="3429000"/>
            <a:ext cx="3051908" cy="1906175"/>
          </a:xfrm>
          <a:prstGeom prst="rect">
            <a:avLst/>
          </a:prstGeom>
        </p:spPr>
      </p:pic>
    </p:spTree>
    <p:extLst>
      <p:ext uri="{BB962C8B-B14F-4D97-AF65-F5344CB8AC3E}">
        <p14:creationId xmlns:p14="http://schemas.microsoft.com/office/powerpoint/2010/main" val="17180269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6692"/>
          </a:xfrm>
        </p:spPr>
        <p:txBody>
          <a:bodyPr/>
          <a:lstStyle/>
          <a:p>
            <a:r>
              <a:rPr lang="en-US" b="1" dirty="0" err="1"/>
              <a:t>Cont</a:t>
            </a:r>
            <a:r>
              <a:rPr lang="en-US" b="1" dirty="0"/>
              <a:t>: </a:t>
            </a:r>
            <a:endParaRPr lang="en-US" dirty="0"/>
          </a:p>
        </p:txBody>
      </p:sp>
      <p:sp>
        <p:nvSpPr>
          <p:cNvPr id="3" name="Content Placeholder 2"/>
          <p:cNvSpPr>
            <a:spLocks noGrp="1"/>
          </p:cNvSpPr>
          <p:nvPr>
            <p:ph idx="1"/>
          </p:nvPr>
        </p:nvSpPr>
        <p:spPr>
          <a:xfrm>
            <a:off x="677334" y="1575702"/>
            <a:ext cx="6409266" cy="3880773"/>
          </a:xfrm>
        </p:spPr>
        <p:txBody>
          <a:bodyPr>
            <a:noAutofit/>
          </a:bodyPr>
          <a:lstStyle/>
          <a:p>
            <a:pPr>
              <a:buNone/>
            </a:pPr>
            <a:r>
              <a:rPr lang="en-US" sz="2400" b="1" dirty="0">
                <a:solidFill>
                  <a:srgbClr val="0070C0"/>
                </a:solidFill>
              </a:rPr>
              <a:t>3- Environmental factors. </a:t>
            </a:r>
          </a:p>
          <a:p>
            <a:pPr lvl="1"/>
            <a:r>
              <a:rPr lang="en-US" sz="2400" dirty="0"/>
              <a:t>Over crowded services</a:t>
            </a:r>
          </a:p>
          <a:p>
            <a:pPr lvl="1"/>
            <a:r>
              <a:rPr lang="en-US" sz="2400" dirty="0"/>
              <a:t>Unsafe care provision areas</a:t>
            </a:r>
          </a:p>
          <a:p>
            <a:pPr lvl="1"/>
            <a:r>
              <a:rPr lang="en-US" sz="2400" dirty="0" smtClean="0"/>
              <a:t>Areas </a:t>
            </a:r>
            <a:r>
              <a:rPr lang="en-US" sz="2400" dirty="0"/>
              <a:t>poorly designed for safe </a:t>
            </a:r>
            <a:r>
              <a:rPr lang="en-US" sz="2400" dirty="0" smtClean="0"/>
              <a:t>monitoring </a:t>
            </a:r>
            <a:endParaRPr lang="en-US" sz="2400" dirty="0"/>
          </a:p>
          <a:p>
            <a:endParaRPr lang="en-US" sz="2400" dirty="0"/>
          </a:p>
          <a:p>
            <a:pPr>
              <a:buNone/>
            </a:pPr>
            <a:r>
              <a:rPr lang="en-US" sz="2400" b="1" dirty="0">
                <a:solidFill>
                  <a:srgbClr val="0070C0"/>
                </a:solidFill>
              </a:rPr>
              <a:t>4- Infrastructure failure. </a:t>
            </a:r>
          </a:p>
          <a:p>
            <a:pPr lvl="1"/>
            <a:r>
              <a:rPr lang="en-US" sz="2400" dirty="0"/>
              <a:t>Lack of documentation process</a:t>
            </a:r>
          </a:p>
          <a:p>
            <a:pPr lvl="1"/>
            <a:r>
              <a:rPr lang="en-US" sz="2400" dirty="0"/>
              <a:t>Lack of continuous improvement process </a:t>
            </a:r>
          </a:p>
        </p:txBody>
      </p:sp>
      <p:sp>
        <p:nvSpPr>
          <p:cNvPr id="4" name="Date Placeholder 3"/>
          <p:cNvSpPr>
            <a:spLocks noGrp="1"/>
          </p:cNvSpPr>
          <p:nvPr>
            <p:ph type="dt" sz="half" idx="10"/>
          </p:nvPr>
        </p:nvSpPr>
        <p:spPr/>
        <p:txBody>
          <a:bodyPr/>
          <a:lstStyle/>
          <a:p>
            <a:fld id="{BAB2445B-7324-4205-B9AF-CF3C3521439E}" type="datetime1">
              <a:rPr lang="en-US" smtClean="0"/>
              <a:t>9/16/2018</a:t>
            </a:fld>
            <a:endParaRPr lang="en-US" dirty="0"/>
          </a:p>
        </p:txBody>
      </p:sp>
      <p:sp>
        <p:nvSpPr>
          <p:cNvPr id="5" name="Slide Number Placeholder 4"/>
          <p:cNvSpPr>
            <a:spLocks noGrp="1"/>
          </p:cNvSpPr>
          <p:nvPr>
            <p:ph type="sldNum" sz="quarter" idx="12"/>
          </p:nvPr>
        </p:nvSpPr>
        <p:spPr/>
        <p:txBody>
          <a:bodyPr/>
          <a:lstStyle/>
          <a:p>
            <a:fld id="{519954A3-9DFD-4C44-94BA-B95130A3BA1C}" type="slidenum">
              <a:rPr lang="en-US" smtClean="0"/>
              <a:t>19</a:t>
            </a:fld>
            <a:endParaRPr lang="en-US" dirty="0"/>
          </a:p>
        </p:txBody>
      </p:sp>
      <p:grpSp>
        <p:nvGrpSpPr>
          <p:cNvPr id="6" name="مجموعة 5"/>
          <p:cNvGrpSpPr/>
          <p:nvPr/>
        </p:nvGrpSpPr>
        <p:grpSpPr>
          <a:xfrm>
            <a:off x="7391400" y="931075"/>
            <a:ext cx="3173043" cy="1903825"/>
            <a:chOff x="6980694" y="509697"/>
            <a:chExt cx="3173043" cy="1903825"/>
          </a:xfrm>
          <a:scene3d>
            <a:camera prst="orthographicFront">
              <a:rot lat="0" lon="0" rev="0"/>
            </a:camera>
            <a:lightRig rig="contrasting" dir="t">
              <a:rot lat="0" lon="0" rev="1200000"/>
            </a:lightRig>
          </a:scene3d>
        </p:grpSpPr>
        <p:sp>
          <p:nvSpPr>
            <p:cNvPr id="7" name="مستطيل 6"/>
            <p:cNvSpPr/>
            <p:nvPr/>
          </p:nvSpPr>
          <p:spPr>
            <a:xfrm>
              <a:off x="6980694" y="509697"/>
              <a:ext cx="3173043" cy="1903825"/>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8" name="مستطيل 7"/>
            <p:cNvSpPr/>
            <p:nvPr/>
          </p:nvSpPr>
          <p:spPr>
            <a:xfrm>
              <a:off x="6980694" y="509697"/>
              <a:ext cx="3173043" cy="19038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en-US" sz="2800" b="1" kern="1200" dirty="0" smtClean="0"/>
                <a:t>Environmental factors</a:t>
              </a:r>
              <a:endParaRPr lang="ar-SA" sz="2800" kern="1200" dirty="0"/>
            </a:p>
          </p:txBody>
        </p:sp>
      </p:grpSp>
      <p:grpSp>
        <p:nvGrpSpPr>
          <p:cNvPr id="9" name="مجموعة 8"/>
          <p:cNvGrpSpPr/>
          <p:nvPr/>
        </p:nvGrpSpPr>
        <p:grpSpPr>
          <a:xfrm>
            <a:off x="7391400" y="3895832"/>
            <a:ext cx="3173043" cy="1903825"/>
            <a:chOff x="1874316" y="2743202"/>
            <a:chExt cx="3173043" cy="1903825"/>
          </a:xfrm>
          <a:scene3d>
            <a:camera prst="orthographicFront">
              <a:rot lat="0" lon="0" rev="0"/>
            </a:camera>
            <a:lightRig rig="contrasting" dir="t">
              <a:rot lat="0" lon="0" rev="1200000"/>
            </a:lightRig>
          </a:scene3d>
        </p:grpSpPr>
        <p:sp>
          <p:nvSpPr>
            <p:cNvPr id="10" name="مستطيل 9"/>
            <p:cNvSpPr/>
            <p:nvPr/>
          </p:nvSpPr>
          <p:spPr>
            <a:xfrm>
              <a:off x="1874316" y="2743202"/>
              <a:ext cx="3173043" cy="1903825"/>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1" name="مستطيل 10"/>
            <p:cNvSpPr/>
            <p:nvPr/>
          </p:nvSpPr>
          <p:spPr>
            <a:xfrm>
              <a:off x="1874316" y="2743202"/>
              <a:ext cx="3173043" cy="19038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en-US" sz="2800" b="1" kern="1200" dirty="0" smtClean="0"/>
                <a:t>Infrastructure failure</a:t>
              </a:r>
              <a:r>
                <a:rPr lang="en-US" sz="1800" b="1" kern="1200" dirty="0" smtClean="0"/>
                <a:t>. </a:t>
              </a:r>
              <a:endParaRPr lang="ar-SA" sz="1800" kern="1200" dirty="0"/>
            </a:p>
          </p:txBody>
        </p:sp>
      </p:grpSp>
    </p:spTree>
    <p:extLst>
      <p:ext uri="{BB962C8B-B14F-4D97-AF65-F5344CB8AC3E}">
        <p14:creationId xmlns:p14="http://schemas.microsoft.com/office/powerpoint/2010/main" val="2400745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0181"/>
            <a:ext cx="10972801" cy="711081"/>
          </a:xfrm>
        </p:spPr>
        <p:txBody>
          <a:bodyPr/>
          <a:lstStyle/>
          <a:p>
            <a:endParaRPr lang="en-US" dirty="0"/>
          </a:p>
        </p:txBody>
      </p:sp>
      <p:sp>
        <p:nvSpPr>
          <p:cNvPr id="3" name="Content Placeholder 2"/>
          <p:cNvSpPr>
            <a:spLocks noGrp="1"/>
          </p:cNvSpPr>
          <p:nvPr>
            <p:ph idx="1"/>
          </p:nvPr>
        </p:nvSpPr>
        <p:spPr>
          <a:xfrm>
            <a:off x="250723" y="1900100"/>
            <a:ext cx="10972801" cy="4987739"/>
          </a:xfrm>
        </p:spPr>
        <p:txBody>
          <a:bodyPr>
            <a:normAutofit/>
          </a:bodyPr>
          <a:lstStyle/>
          <a:p>
            <a:r>
              <a:rPr lang="en-US" sz="2400" b="1" dirty="0"/>
              <a:t>After completing this lecture you should</a:t>
            </a:r>
            <a:r>
              <a:rPr lang="en-US" sz="2400" b="1" dirty="0" smtClean="0"/>
              <a:t>:</a:t>
            </a:r>
          </a:p>
          <a:p>
            <a:pPr marL="0" indent="0">
              <a:buNone/>
            </a:pPr>
            <a:endParaRPr lang="en-US" dirty="0"/>
          </a:p>
          <a:p>
            <a:pPr lvl="1"/>
            <a:r>
              <a:rPr lang="en-US" sz="2000" dirty="0" smtClean="0"/>
              <a:t>Define </a:t>
            </a:r>
            <a:r>
              <a:rPr lang="en-US" sz="2000" dirty="0"/>
              <a:t>and describe the Human Factors and its relation to patient safety </a:t>
            </a:r>
          </a:p>
          <a:p>
            <a:pPr lvl="1"/>
            <a:r>
              <a:rPr lang="en-US" sz="2000" dirty="0"/>
              <a:t>Recognize the importance of applying human factors in healthcare</a:t>
            </a:r>
          </a:p>
          <a:p>
            <a:pPr lvl="1"/>
            <a:r>
              <a:rPr lang="en-US" sz="2000" dirty="0" smtClean="0"/>
              <a:t>Summarize </a:t>
            </a:r>
            <a:r>
              <a:rPr lang="en-US" sz="2000" dirty="0"/>
              <a:t>the impact </a:t>
            </a:r>
            <a:r>
              <a:rPr lang="en-US" sz="2000" dirty="0" smtClean="0"/>
              <a:t>of Human </a:t>
            </a:r>
            <a:r>
              <a:rPr lang="en-US" sz="2000" dirty="0"/>
              <a:t>Factors </a:t>
            </a:r>
            <a:r>
              <a:rPr lang="en-US" sz="2000" dirty="0" smtClean="0"/>
              <a:t>on </a:t>
            </a:r>
            <a:r>
              <a:rPr lang="en-US" sz="2000" dirty="0"/>
              <a:t>people’s health and patient </a:t>
            </a:r>
            <a:r>
              <a:rPr lang="en-US" sz="2000" dirty="0" smtClean="0"/>
              <a:t>safety</a:t>
            </a:r>
          </a:p>
          <a:p>
            <a:pPr lvl="1"/>
            <a:r>
              <a:rPr lang="en-US" sz="2000" dirty="0" smtClean="0"/>
              <a:t>Differentiate </a:t>
            </a:r>
            <a:r>
              <a:rPr lang="en-US" sz="2000" dirty="0"/>
              <a:t>between the different types of Medical </a:t>
            </a:r>
            <a:r>
              <a:rPr lang="en-US" sz="2000" dirty="0" smtClean="0"/>
              <a:t>Errors</a:t>
            </a:r>
          </a:p>
          <a:p>
            <a:pPr lvl="1"/>
            <a:r>
              <a:rPr lang="en-US" sz="2000" dirty="0"/>
              <a:t>Describe several specific Actions to </a:t>
            </a:r>
            <a:r>
              <a:rPr lang="en-US" sz="2000" dirty="0" smtClean="0"/>
              <a:t>reduce </a:t>
            </a:r>
            <a:r>
              <a:rPr lang="en-US" sz="2000" dirty="0"/>
              <a:t>medical errors as related to Humans </a:t>
            </a:r>
            <a:r>
              <a:rPr lang="en-US" sz="2000" dirty="0" smtClean="0"/>
              <a:t>Factors</a:t>
            </a:r>
            <a:endParaRPr lang="en-US" sz="2000" dirty="0"/>
          </a:p>
        </p:txBody>
      </p:sp>
      <p:sp>
        <p:nvSpPr>
          <p:cNvPr id="5" name="Slide Number Placeholder 4"/>
          <p:cNvSpPr>
            <a:spLocks noGrp="1"/>
          </p:cNvSpPr>
          <p:nvPr>
            <p:ph type="sldNum" sz="quarter" idx="12"/>
          </p:nvPr>
        </p:nvSpPr>
        <p:spPr/>
        <p:txBody>
          <a:bodyPr/>
          <a:lstStyle/>
          <a:p>
            <a:fld id="{519954A3-9DFD-4C44-94BA-B95130A3BA1C}" type="slidenum">
              <a:rPr lang="en-US" smtClean="0"/>
              <a:t>2</a:t>
            </a:fld>
            <a:endParaRPr lang="en-US" dirty="0"/>
          </a:p>
        </p:txBody>
      </p:sp>
      <p:sp>
        <p:nvSpPr>
          <p:cNvPr id="6" name="مستطيل مستدير الزوايا 5"/>
          <p:cNvSpPr/>
          <p:nvPr/>
        </p:nvSpPr>
        <p:spPr>
          <a:xfrm>
            <a:off x="577645" y="371243"/>
            <a:ext cx="3003755" cy="970019"/>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endParaRPr lang="ar-SA"/>
          </a:p>
        </p:txBody>
      </p:sp>
      <p:sp>
        <p:nvSpPr>
          <p:cNvPr id="7" name="مربع نص 6"/>
          <p:cNvSpPr txBox="1"/>
          <p:nvPr/>
        </p:nvSpPr>
        <p:spPr>
          <a:xfrm>
            <a:off x="1101213" y="555883"/>
            <a:ext cx="2286000" cy="584775"/>
          </a:xfrm>
          <a:prstGeom prst="rect">
            <a:avLst/>
          </a:prstGeom>
          <a:noFill/>
        </p:spPr>
        <p:txBody>
          <a:bodyPr wrap="square" rtlCol="1">
            <a:spAutoFit/>
          </a:bodyPr>
          <a:lstStyle/>
          <a:p>
            <a:r>
              <a:rPr lang="en-US" sz="3200" b="1" dirty="0">
                <a:solidFill>
                  <a:schemeClr val="bg1"/>
                </a:solidFill>
              </a:rPr>
              <a:t>Objectives</a:t>
            </a:r>
            <a:endParaRPr lang="ar-SA" sz="3200" b="1" dirty="0">
              <a:solidFill>
                <a:schemeClr val="bg1"/>
              </a:solidFill>
            </a:endParaRPr>
          </a:p>
        </p:txBody>
      </p:sp>
      <p:grpSp>
        <p:nvGrpSpPr>
          <p:cNvPr id="8" name="Group 105"/>
          <p:cNvGrpSpPr/>
          <p:nvPr/>
        </p:nvGrpSpPr>
        <p:grpSpPr>
          <a:xfrm>
            <a:off x="0" y="5257800"/>
            <a:ext cx="12192001" cy="1600199"/>
            <a:chOff x="1143778" y="4745826"/>
            <a:chExt cx="11045046" cy="1817445"/>
          </a:xfrm>
          <a:solidFill>
            <a:srgbClr val="68B2D7"/>
          </a:solidFill>
        </p:grpSpPr>
        <p:sp>
          <p:nvSpPr>
            <p:cNvPr id="9" name="Rectangle 108"/>
            <p:cNvSpPr/>
            <p:nvPr/>
          </p:nvSpPr>
          <p:spPr>
            <a:xfrm>
              <a:off x="4258126" y="4745829"/>
              <a:ext cx="7930698" cy="181744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blipFill rotWithShape="0">
                  <a:blip r:embed="rId2"/>
                  <a:stretch>
                    <a:fillRect/>
                  </a:stretch>
                </a:blipFill>
              </a:endParaRPr>
            </a:p>
          </p:txBody>
        </p:sp>
        <p:sp>
          <p:nvSpPr>
            <p:cNvPr id="10" name="Right Triangle 109"/>
            <p:cNvSpPr/>
            <p:nvPr/>
          </p:nvSpPr>
          <p:spPr>
            <a:xfrm rot="16200000">
              <a:off x="1793305" y="4096299"/>
              <a:ext cx="1817444" cy="3116498"/>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blipFill rotWithShape="0">
                  <a:blip r:embed="rId2"/>
                  <a:stretch>
                    <a:fillRect/>
                  </a:stretch>
                </a:blipFill>
              </a:endParaRPr>
            </a:p>
          </p:txBody>
        </p:sp>
      </p:grpSp>
    </p:spTree>
    <p:extLst>
      <p:ext uri="{BB962C8B-B14F-4D97-AF65-F5344CB8AC3E}">
        <p14:creationId xmlns:p14="http://schemas.microsoft.com/office/powerpoint/2010/main" val="16380325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Cont</a:t>
            </a:r>
            <a:r>
              <a:rPr lang="en-US" dirty="0"/>
              <a:t>: </a:t>
            </a:r>
          </a:p>
        </p:txBody>
      </p:sp>
      <p:sp>
        <p:nvSpPr>
          <p:cNvPr id="3" name="Content Placeholder 2"/>
          <p:cNvSpPr>
            <a:spLocks noGrp="1"/>
          </p:cNvSpPr>
          <p:nvPr>
            <p:ph idx="1"/>
          </p:nvPr>
        </p:nvSpPr>
        <p:spPr>
          <a:xfrm>
            <a:off x="335664" y="1616892"/>
            <a:ext cx="8596668" cy="3880773"/>
          </a:xfrm>
        </p:spPr>
        <p:txBody>
          <a:bodyPr>
            <a:normAutofit/>
          </a:bodyPr>
          <a:lstStyle/>
          <a:p>
            <a:pPr>
              <a:buNone/>
            </a:pPr>
            <a:r>
              <a:rPr lang="en-US" sz="2400" b="1" dirty="0">
                <a:solidFill>
                  <a:srgbClr val="0070C0"/>
                </a:solidFill>
              </a:rPr>
              <a:t>5- Human Factors and </a:t>
            </a:r>
            <a:r>
              <a:rPr lang="en-US" sz="2400" b="1" dirty="0" smtClean="0">
                <a:solidFill>
                  <a:srgbClr val="0070C0"/>
                </a:solidFill>
              </a:rPr>
              <a:t>Ergonomics</a:t>
            </a:r>
            <a:endParaRPr lang="en-US" sz="2400" b="1" dirty="0">
              <a:solidFill>
                <a:srgbClr val="C00000"/>
              </a:solidFill>
            </a:endParaRPr>
          </a:p>
          <a:p>
            <a:r>
              <a:rPr lang="en-US" sz="2400" dirty="0" smtClean="0">
                <a:solidFill>
                  <a:schemeClr val="tx1"/>
                </a:solidFill>
              </a:rPr>
              <a:t>Hungry</a:t>
            </a:r>
            <a:endParaRPr lang="en-US" sz="2400" dirty="0">
              <a:solidFill>
                <a:schemeClr val="tx1"/>
              </a:solidFill>
            </a:endParaRPr>
          </a:p>
          <a:p>
            <a:r>
              <a:rPr lang="en-US" sz="2400" dirty="0" smtClean="0">
                <a:solidFill>
                  <a:schemeClr val="tx1"/>
                </a:solidFill>
              </a:rPr>
              <a:t>Angry</a:t>
            </a:r>
            <a:r>
              <a:rPr lang="en-US" sz="2400" dirty="0">
                <a:solidFill>
                  <a:schemeClr val="tx1"/>
                </a:solidFill>
              </a:rPr>
              <a:t>/ Emotions </a:t>
            </a:r>
          </a:p>
          <a:p>
            <a:r>
              <a:rPr lang="en-US" sz="2400" dirty="0" smtClean="0">
                <a:solidFill>
                  <a:schemeClr val="tx1"/>
                </a:solidFill>
              </a:rPr>
              <a:t>Late</a:t>
            </a:r>
            <a:r>
              <a:rPr lang="en-US" sz="2400" dirty="0">
                <a:solidFill>
                  <a:schemeClr val="tx1"/>
                </a:solidFill>
              </a:rPr>
              <a:t>/ lazy</a:t>
            </a:r>
          </a:p>
          <a:p>
            <a:r>
              <a:rPr lang="en-US" sz="2400" dirty="0" smtClean="0">
                <a:solidFill>
                  <a:schemeClr val="tx1"/>
                </a:solidFill>
              </a:rPr>
              <a:t>Tired/fatigue/sleep </a:t>
            </a:r>
            <a:r>
              <a:rPr lang="en-US" sz="2400" dirty="0">
                <a:solidFill>
                  <a:schemeClr val="tx1"/>
                </a:solidFill>
              </a:rPr>
              <a:t>less</a:t>
            </a:r>
          </a:p>
          <a:p>
            <a:r>
              <a:rPr lang="en-US" sz="2400" dirty="0">
                <a:solidFill>
                  <a:schemeClr val="tx1"/>
                </a:solidFill>
              </a:rPr>
              <a:t>lack of skilled workers.</a:t>
            </a:r>
          </a:p>
          <a:p>
            <a:r>
              <a:rPr lang="en-US" sz="2400" dirty="0">
                <a:solidFill>
                  <a:schemeClr val="tx1"/>
                </a:solidFill>
              </a:rPr>
              <a:t>Lack of training.</a:t>
            </a:r>
          </a:p>
          <a:p>
            <a:endParaRPr lang="en-US" dirty="0"/>
          </a:p>
        </p:txBody>
      </p:sp>
      <p:sp>
        <p:nvSpPr>
          <p:cNvPr id="5" name="Slide Number Placeholder 4"/>
          <p:cNvSpPr>
            <a:spLocks noGrp="1"/>
          </p:cNvSpPr>
          <p:nvPr>
            <p:ph type="sldNum" sz="quarter" idx="12"/>
          </p:nvPr>
        </p:nvSpPr>
        <p:spPr/>
        <p:txBody>
          <a:bodyPr/>
          <a:lstStyle/>
          <a:p>
            <a:fld id="{519954A3-9DFD-4C44-94BA-B95130A3BA1C}" type="slidenum">
              <a:rPr lang="en-US" smtClean="0"/>
              <a:t>20</a:t>
            </a:fld>
            <a:endParaRPr lang="en-US" dirty="0"/>
          </a:p>
        </p:txBody>
      </p:sp>
      <p:grpSp>
        <p:nvGrpSpPr>
          <p:cNvPr id="7" name="مجموعة 6"/>
          <p:cNvGrpSpPr/>
          <p:nvPr/>
        </p:nvGrpSpPr>
        <p:grpSpPr>
          <a:xfrm>
            <a:off x="5732250" y="630181"/>
            <a:ext cx="3173043" cy="1903825"/>
            <a:chOff x="5284068" y="2743202"/>
            <a:chExt cx="3173043" cy="1903825"/>
          </a:xfrm>
          <a:scene3d>
            <a:camera prst="orthographicFront">
              <a:rot lat="0" lon="0" rev="0"/>
            </a:camera>
            <a:lightRig rig="contrasting" dir="t">
              <a:rot lat="0" lon="0" rev="1200000"/>
            </a:lightRig>
          </a:scene3d>
        </p:grpSpPr>
        <p:sp>
          <p:nvSpPr>
            <p:cNvPr id="8" name="مستطيل 7"/>
            <p:cNvSpPr/>
            <p:nvPr/>
          </p:nvSpPr>
          <p:spPr>
            <a:xfrm>
              <a:off x="5284068" y="2743202"/>
              <a:ext cx="3173043" cy="1903825"/>
            </a:xfrm>
            <a:prstGeom prst="rect">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9" name="مستطيل 8"/>
            <p:cNvSpPr/>
            <p:nvPr/>
          </p:nvSpPr>
          <p:spPr>
            <a:xfrm>
              <a:off x="5284068" y="2743202"/>
              <a:ext cx="3173043" cy="19038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en-US" sz="2400" b="1" kern="1200" dirty="0" smtClean="0"/>
                <a:t>Human Factors and Ergonomics</a:t>
              </a:r>
              <a:endParaRPr lang="ar-SA" sz="2400" kern="1200" dirty="0"/>
            </a:p>
          </p:txBody>
        </p:sp>
      </p:grpSp>
      <p:pic>
        <p:nvPicPr>
          <p:cNvPr id="10" name="صورة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3687" y="1227167"/>
            <a:ext cx="2888816" cy="4054478"/>
          </a:xfrm>
          <a:prstGeom prst="rect">
            <a:avLst/>
          </a:prstGeom>
        </p:spPr>
      </p:pic>
      <p:grpSp>
        <p:nvGrpSpPr>
          <p:cNvPr id="11" name="Group 105"/>
          <p:cNvGrpSpPr/>
          <p:nvPr/>
        </p:nvGrpSpPr>
        <p:grpSpPr>
          <a:xfrm rot="10800000">
            <a:off x="0" y="5501971"/>
            <a:ext cx="12192000" cy="1356027"/>
            <a:chOff x="1143779" y="4745827"/>
            <a:chExt cx="11045045" cy="1817444"/>
          </a:xfrm>
          <a:solidFill>
            <a:srgbClr val="68B2D7"/>
          </a:solidFill>
        </p:grpSpPr>
        <p:sp>
          <p:nvSpPr>
            <p:cNvPr id="12" name="Rectangle 108"/>
            <p:cNvSpPr/>
            <p:nvPr/>
          </p:nvSpPr>
          <p:spPr>
            <a:xfrm>
              <a:off x="4258126" y="4745829"/>
              <a:ext cx="7930698" cy="181744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blipFill rotWithShape="0">
                  <a:blip r:embed="rId3"/>
                  <a:stretch>
                    <a:fillRect/>
                  </a:stretch>
                </a:blipFill>
              </a:endParaRPr>
            </a:p>
          </p:txBody>
        </p:sp>
        <p:sp>
          <p:nvSpPr>
            <p:cNvPr id="13" name="Right Triangle 109"/>
            <p:cNvSpPr/>
            <p:nvPr/>
          </p:nvSpPr>
          <p:spPr>
            <a:xfrm rot="5400000" flipV="1">
              <a:off x="1793306" y="4096300"/>
              <a:ext cx="1817444" cy="3116498"/>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blipFill rotWithShape="0">
                  <a:blip r:embed="rId3"/>
                  <a:stretch>
                    <a:fillRect/>
                  </a:stretch>
                </a:blipFill>
              </a:endParaRPr>
            </a:p>
          </p:txBody>
        </p:sp>
      </p:grpSp>
    </p:spTree>
    <p:extLst>
      <p:ext uri="{BB962C8B-B14F-4D97-AF65-F5344CB8AC3E}">
        <p14:creationId xmlns:p14="http://schemas.microsoft.com/office/powerpoint/2010/main" val="453684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409283"/>
            <a:ext cx="10972801" cy="711081"/>
          </a:xfrm>
        </p:spPr>
        <p:txBody>
          <a:bodyPr>
            <a:noAutofit/>
          </a:bodyPr>
          <a:lstStyle/>
          <a:p>
            <a:pPr algn="ctr"/>
            <a:r>
              <a:rPr lang="en-US" sz="3600" dirty="0">
                <a:solidFill>
                  <a:srgbClr val="007171"/>
                </a:solidFill>
                <a:effectLst>
                  <a:outerShdw blurRad="38100" dist="38100" dir="2700000" algn="tl">
                    <a:srgbClr val="000000">
                      <a:alpha val="43137"/>
                    </a:srgbClr>
                  </a:outerShdw>
                </a:effectLst>
              </a:rPr>
              <a:t>Actions to Reduce Medical Errors as Related to Humans Factors</a:t>
            </a:r>
            <a:endParaRPr lang="ar-SA" sz="3600" dirty="0">
              <a:solidFill>
                <a:srgbClr val="007171"/>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609600" y="1371600"/>
            <a:ext cx="10972801" cy="4987739"/>
          </a:xfrm>
        </p:spPr>
        <p:txBody>
          <a:bodyPr/>
          <a:lstStyle/>
          <a:p>
            <a:endParaRPr lang="ar-SA" dirty="0"/>
          </a:p>
        </p:txBody>
      </p:sp>
      <p:cxnSp>
        <p:nvCxnSpPr>
          <p:cNvPr id="5" name="رابط مستقيم 4"/>
          <p:cNvCxnSpPr/>
          <p:nvPr/>
        </p:nvCxnSpPr>
        <p:spPr>
          <a:xfrm>
            <a:off x="6096000" y="1524000"/>
            <a:ext cx="0" cy="1219200"/>
          </a:xfrm>
          <a:prstGeom prst="line">
            <a:avLst/>
          </a:prstGeom>
        </p:spPr>
        <p:style>
          <a:lnRef idx="3">
            <a:schemeClr val="accent1"/>
          </a:lnRef>
          <a:fillRef idx="0">
            <a:schemeClr val="accent1"/>
          </a:fillRef>
          <a:effectRef idx="2">
            <a:schemeClr val="accent1"/>
          </a:effectRef>
          <a:fontRef idx="minor">
            <a:schemeClr val="tx1"/>
          </a:fontRef>
        </p:style>
      </p:cxnSp>
      <p:cxnSp>
        <p:nvCxnSpPr>
          <p:cNvPr id="7" name="رابط مستقيم 6"/>
          <p:cNvCxnSpPr/>
          <p:nvPr/>
        </p:nvCxnSpPr>
        <p:spPr>
          <a:xfrm flipH="1">
            <a:off x="2743200" y="2743200"/>
            <a:ext cx="33528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9" name="رابط مستقيم 8"/>
          <p:cNvCxnSpPr/>
          <p:nvPr/>
        </p:nvCxnSpPr>
        <p:spPr>
          <a:xfrm>
            <a:off x="6096000" y="2743200"/>
            <a:ext cx="320040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رابط كسهم مستقيم 10"/>
          <p:cNvCxnSpPr/>
          <p:nvPr/>
        </p:nvCxnSpPr>
        <p:spPr>
          <a:xfrm>
            <a:off x="9296400" y="2743200"/>
            <a:ext cx="0" cy="12192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2" name="رابط كسهم مستقيم 11"/>
          <p:cNvCxnSpPr/>
          <p:nvPr/>
        </p:nvCxnSpPr>
        <p:spPr>
          <a:xfrm>
            <a:off x="2743200" y="2743200"/>
            <a:ext cx="0" cy="121920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3" name="مستطيل مستدير الزوايا 12"/>
          <p:cNvSpPr/>
          <p:nvPr/>
        </p:nvSpPr>
        <p:spPr>
          <a:xfrm>
            <a:off x="8039100" y="4077930"/>
            <a:ext cx="2514600"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chemeClr val="bg1"/>
                </a:solidFill>
              </a:rPr>
              <a:t>Making your care and work safer (individual level )</a:t>
            </a:r>
          </a:p>
          <a:p>
            <a:pPr algn="ctr"/>
            <a:endParaRPr lang="ar-SA" dirty="0"/>
          </a:p>
        </p:txBody>
      </p:sp>
      <p:sp>
        <p:nvSpPr>
          <p:cNvPr id="14" name="مستطيل مستدير الزوايا 13"/>
          <p:cNvSpPr/>
          <p:nvPr/>
        </p:nvSpPr>
        <p:spPr>
          <a:xfrm>
            <a:off x="1461319" y="4058592"/>
            <a:ext cx="2514600" cy="1524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chemeClr val="bg1"/>
                </a:solidFill>
              </a:rPr>
              <a:t>Organizational Management and Human Factors </a:t>
            </a:r>
            <a:endParaRPr lang="en-US" sz="2000" b="1" dirty="0">
              <a:solidFill>
                <a:schemeClr val="bg1"/>
              </a:solidFill>
            </a:endParaRPr>
          </a:p>
        </p:txBody>
      </p:sp>
    </p:spTree>
    <p:extLst>
      <p:ext uri="{BB962C8B-B14F-4D97-AF65-F5344CB8AC3E}">
        <p14:creationId xmlns:p14="http://schemas.microsoft.com/office/powerpoint/2010/main" val="1948726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عنصر نائب للمحتوى 4"/>
          <p:cNvGraphicFramePr>
            <a:graphicFrameLocks noGrp="1"/>
          </p:cNvGraphicFramePr>
          <p:nvPr>
            <p:ph idx="1"/>
            <p:extLst>
              <p:ext uri="{D42A27DB-BD31-4B8C-83A1-F6EECF244321}">
                <p14:modId xmlns:p14="http://schemas.microsoft.com/office/powerpoint/2010/main" val="3470531222"/>
              </p:ext>
            </p:extLst>
          </p:nvPr>
        </p:nvGraphicFramePr>
        <p:xfrm>
          <a:off x="149942" y="152400"/>
          <a:ext cx="12039600" cy="6583299"/>
        </p:xfrm>
        <a:graphic>
          <a:graphicData uri="http://schemas.openxmlformats.org/drawingml/2006/table">
            <a:tbl>
              <a:tblPr rtl="1" firstRow="1" bandRow="1">
                <a:tableStyleId>{5C22544A-7EE6-4342-B048-85BDC9FD1C3A}</a:tableStyleId>
              </a:tblPr>
              <a:tblGrid>
                <a:gridCol w="5657345"/>
                <a:gridCol w="6382255"/>
              </a:tblGrid>
              <a:tr h="733961">
                <a:tc>
                  <a:txBody>
                    <a:bodyPr/>
                    <a:lstStyle/>
                    <a:p>
                      <a:pPr marL="0" marR="0" lvl="0" indent="0" algn="l" defTabSz="1218845" rtl="1"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rPr>
                        <a:t>Making your care and work safer (individual level )</a:t>
                      </a:r>
                    </a:p>
                    <a:p>
                      <a:pPr rtl="1"/>
                      <a:endParaRPr lang="ar-SA" dirty="0"/>
                    </a:p>
                  </a:txBody>
                  <a:tcPr/>
                </a:tc>
                <a:tc>
                  <a:txBody>
                    <a:bodyPr/>
                    <a:lstStyle/>
                    <a:p>
                      <a:pPr marL="0" marR="0" lvl="0" indent="0" algn="l" defTabSz="1218845" rtl="1"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rPr>
                        <a:t>Organizational Management and Human Factors </a:t>
                      </a:r>
                    </a:p>
                    <a:p>
                      <a:pPr rtl="1"/>
                      <a:endParaRPr lang="ar-SA" dirty="0"/>
                    </a:p>
                  </a:txBody>
                  <a:tcPr/>
                </a:tc>
              </a:tr>
              <a:tr h="1565877">
                <a:tc>
                  <a:txBody>
                    <a:bodyPr/>
                    <a:lstStyle/>
                    <a:p>
                      <a:pPr marL="0" marR="0" lvl="0" indent="0" algn="l" defTabSz="1218845" rtl="1"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rPr>
                        <a:t>Stress</a:t>
                      </a:r>
                      <a:r>
                        <a:rPr lang="en-US" sz="2400" dirty="0" smtClean="0">
                          <a:solidFill>
                            <a:schemeClr val="tx1"/>
                          </a:solidFill>
                        </a:rPr>
                        <a:t> </a:t>
                      </a:r>
                    </a:p>
                    <a:p>
                      <a:pPr marL="1200150" lvl="3" indent="-342900">
                        <a:buFont typeface="Arial" panose="020B0604020202020204" pitchFamily="34" charset="0"/>
                        <a:buChar char="•"/>
                      </a:pPr>
                      <a:r>
                        <a:rPr lang="en-US" sz="1600" dirty="0" smtClean="0"/>
                        <a:t>Focus first on the tasks that are high risk or where it is particularly important </a:t>
                      </a:r>
                    </a:p>
                    <a:p>
                      <a:pPr marL="1200150" lvl="3" indent="-342900">
                        <a:buFont typeface="Arial" panose="020B0604020202020204" pitchFamily="34" charset="0"/>
                        <a:buChar char="•"/>
                      </a:pPr>
                      <a:r>
                        <a:rPr lang="en-US" sz="1600" dirty="0" smtClean="0"/>
                        <a:t>In emergency situations : use algorithms and protocols</a:t>
                      </a:r>
                    </a:p>
                    <a:p>
                      <a:pPr marL="1200150" lvl="3" indent="-342900">
                        <a:buFont typeface="Arial" panose="020B0604020202020204" pitchFamily="34" charset="0"/>
                        <a:buChar char="•"/>
                      </a:pPr>
                      <a:r>
                        <a:rPr lang="en-US" sz="1600" dirty="0" smtClean="0"/>
                        <a:t>Quickly allocate a clear leader</a:t>
                      </a:r>
                    </a:p>
                    <a:p>
                      <a:pPr marL="1200150" lvl="3" indent="-342900">
                        <a:buFont typeface="Arial" panose="020B0604020202020204" pitchFamily="34" charset="0"/>
                        <a:buChar char="•"/>
                      </a:pPr>
                      <a:r>
                        <a:rPr lang="en-US" sz="1600" dirty="0" smtClean="0"/>
                        <a:t>Consider if there is a way of running a simulation with your team</a:t>
                      </a:r>
                    </a:p>
                    <a:p>
                      <a:pPr rtl="1"/>
                      <a:endParaRPr lang="ar-SA" dirty="0"/>
                    </a:p>
                  </a:txBody>
                  <a:tcPr/>
                </a:tc>
                <a:tc>
                  <a:txBody>
                    <a:bodyPr/>
                    <a:lstStyle/>
                    <a:p>
                      <a:pPr marL="0" marR="0" lvl="0" indent="0" algn="l" defTabSz="1218845" rtl="1"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rPr>
                        <a:t>Developing a positive safety culture </a:t>
                      </a:r>
                    </a:p>
                    <a:p>
                      <a:pPr lvl="2" algn="l"/>
                      <a:r>
                        <a:rPr lang="en-US" sz="1800" dirty="0" smtClean="0"/>
                        <a:t>Just culture</a:t>
                      </a:r>
                    </a:p>
                    <a:p>
                      <a:pPr lvl="2" algn="l"/>
                      <a:r>
                        <a:rPr lang="en-US" sz="1800" dirty="0" smtClean="0"/>
                        <a:t>Reporting culture (e-OVR Reporting system) </a:t>
                      </a:r>
                    </a:p>
                    <a:p>
                      <a:pPr lvl="2" algn="l"/>
                      <a:r>
                        <a:rPr lang="en-US" sz="1800" dirty="0" smtClean="0"/>
                        <a:t>Learning culture(Morbidity and mortality review process)</a:t>
                      </a:r>
                    </a:p>
                    <a:p>
                      <a:pPr rtl="1"/>
                      <a:endParaRPr lang="ar-SA" dirty="0"/>
                    </a:p>
                  </a:txBody>
                  <a:tcPr/>
                </a:tc>
              </a:tr>
              <a:tr h="384971">
                <a:tc>
                  <a:txBody>
                    <a:bodyPr/>
                    <a:lstStyle/>
                    <a:p>
                      <a:pPr marL="0" marR="0" lvl="0" indent="0" algn="l" defTabSz="1218845" rtl="1"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rPr>
                        <a:t>Complex calculations</a:t>
                      </a:r>
                    </a:p>
                    <a:p>
                      <a:pPr marL="1504595" lvl="2" indent="-285750">
                        <a:buFont typeface="Arial" panose="020B0604020202020204" pitchFamily="34" charset="0"/>
                        <a:buChar char="•"/>
                      </a:pPr>
                      <a:r>
                        <a:rPr lang="en-US" sz="1600" dirty="0" smtClean="0"/>
                        <a:t>Find out if there is a pre-calculated list available in your area</a:t>
                      </a:r>
                    </a:p>
                    <a:p>
                      <a:pPr marL="1504595" lvl="2" indent="-285750">
                        <a:buFont typeface="Arial" panose="020B0604020202020204" pitchFamily="34" charset="0"/>
                        <a:buChar char="•"/>
                      </a:pPr>
                      <a:r>
                        <a:rPr lang="en-US" sz="1600" dirty="0" smtClean="0"/>
                        <a:t>Before you start the task, think about ways of managing or avoiding distractions. For example, ask a colleague to take your bleep for a minute</a:t>
                      </a:r>
                    </a:p>
                    <a:p>
                      <a:pPr marL="1504595" lvl="2" indent="-285750">
                        <a:buFont typeface="Arial" panose="020B0604020202020204" pitchFamily="34" charset="0"/>
                        <a:buChar char="•"/>
                      </a:pPr>
                      <a:r>
                        <a:rPr lang="en-US" sz="1600" dirty="0" smtClean="0"/>
                        <a:t>Look at the dose strengths of ampoules in your drug cupboard</a:t>
                      </a:r>
                    </a:p>
                    <a:p>
                      <a:pPr marL="1504595" lvl="2" indent="-285750">
                        <a:buFont typeface="Arial" panose="020B0604020202020204" pitchFamily="34" charset="0"/>
                        <a:buChar char="•"/>
                      </a:pPr>
                      <a:r>
                        <a:rPr lang="en-US" sz="1600" dirty="0" smtClean="0"/>
                        <a:t>Double check with your colleague</a:t>
                      </a:r>
                    </a:p>
                    <a:p>
                      <a:pPr rtl="1"/>
                      <a:endParaRPr lang="ar-SA" dirty="0"/>
                    </a:p>
                  </a:txBody>
                  <a:tcPr/>
                </a:tc>
                <a:tc>
                  <a:txBody>
                    <a:bodyPr/>
                    <a:lstStyle/>
                    <a:p>
                      <a:pPr marL="0" marR="0" lvl="0" indent="0" algn="l" defTabSz="1218845" rtl="1"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Human factors training in healthcare</a:t>
                      </a:r>
                    </a:p>
                    <a:p>
                      <a:pPr rtl="1"/>
                      <a:endParaRPr lang="ar-SA" sz="1600" dirty="0">
                        <a:solidFill>
                          <a:schemeClr val="tx1"/>
                        </a:solidFill>
                      </a:endParaRPr>
                    </a:p>
                  </a:txBody>
                  <a:tcPr/>
                </a:tc>
              </a:tr>
              <a:tr h="384971">
                <a:tc>
                  <a:txBody>
                    <a:bodyPr/>
                    <a:lstStyle/>
                    <a:p>
                      <a:pPr rtl="1"/>
                      <a:endParaRPr lang="ar-SA" dirty="0"/>
                    </a:p>
                  </a:txBody>
                  <a:tcPr/>
                </a:tc>
                <a:tc>
                  <a:txBody>
                    <a:bodyPr/>
                    <a:lstStyle/>
                    <a:p>
                      <a:pPr marL="0" marR="0" lvl="0" indent="0" algn="l" defTabSz="1218845" rtl="1"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Develop Clinical Practice Guidelines , protocols , algorithms.. </a:t>
                      </a:r>
                      <a:r>
                        <a:rPr lang="en-US" sz="1600" b="1" dirty="0" err="1" smtClean="0">
                          <a:solidFill>
                            <a:schemeClr val="tx1"/>
                          </a:solidFill>
                        </a:rPr>
                        <a:t>etc</a:t>
                      </a:r>
                      <a:r>
                        <a:rPr lang="en-US" sz="1600" b="1" dirty="0" smtClean="0">
                          <a:solidFill>
                            <a:schemeClr val="tx1"/>
                          </a:solidFill>
                        </a:rPr>
                        <a:t> </a:t>
                      </a:r>
                    </a:p>
                    <a:p>
                      <a:pPr rtl="1"/>
                      <a:endParaRPr lang="ar-SA" sz="1600" dirty="0">
                        <a:solidFill>
                          <a:schemeClr val="tx1"/>
                        </a:solidFill>
                      </a:endParaRPr>
                    </a:p>
                  </a:txBody>
                  <a:tcPr/>
                </a:tc>
              </a:tr>
            </a:tbl>
          </a:graphicData>
        </a:graphic>
      </p:graphicFrame>
    </p:spTree>
    <p:extLst>
      <p:ext uri="{BB962C8B-B14F-4D97-AF65-F5344CB8AC3E}">
        <p14:creationId xmlns:p14="http://schemas.microsoft.com/office/powerpoint/2010/main" val="4004179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3367822461"/>
              </p:ext>
            </p:extLst>
          </p:nvPr>
        </p:nvGraphicFramePr>
        <p:xfrm>
          <a:off x="0" y="0"/>
          <a:ext cx="12344400" cy="6857999"/>
        </p:xfrm>
        <a:graphic>
          <a:graphicData uri="http://schemas.openxmlformats.org/drawingml/2006/table">
            <a:tbl>
              <a:tblPr rtl="1" firstRow="1" bandRow="1">
                <a:tableStyleId>{5C22544A-7EE6-4342-B048-85BDC9FD1C3A}</a:tableStyleId>
              </a:tblPr>
              <a:tblGrid>
                <a:gridCol w="6172200"/>
                <a:gridCol w="6172200"/>
              </a:tblGrid>
              <a:tr h="1371483">
                <a:tc>
                  <a:txBody>
                    <a:bodyPr/>
                    <a:lstStyle/>
                    <a:p>
                      <a:pPr marL="0" marR="0" lvl="0" indent="0" algn="l" defTabSz="1218845" rtl="1"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rPr>
                        <a:t>Making your care and work safer (individual level )</a:t>
                      </a:r>
                    </a:p>
                    <a:p>
                      <a:pPr rtl="1"/>
                      <a:endParaRPr lang="ar-SA" dirty="0"/>
                    </a:p>
                  </a:txBody>
                  <a:tcPr/>
                </a:tc>
                <a:tc>
                  <a:txBody>
                    <a:bodyPr/>
                    <a:lstStyle/>
                    <a:p>
                      <a:pPr marL="0" marR="0" lvl="0" indent="0" algn="l" defTabSz="1218845" rtl="1"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rPr>
                        <a:t>Organizational Management and Human Factors </a:t>
                      </a:r>
                    </a:p>
                    <a:p>
                      <a:pPr rtl="1"/>
                      <a:endParaRPr lang="ar-SA" dirty="0"/>
                    </a:p>
                  </a:txBody>
                  <a:tcPr/>
                </a:tc>
              </a:tr>
              <a:tr h="1230949">
                <a:tc>
                  <a:txBody>
                    <a:bodyPr/>
                    <a:lstStyle/>
                    <a:p>
                      <a:pPr marL="342900" lvl="1" indent="-342900"/>
                      <a:r>
                        <a:rPr lang="en-US" sz="1600" b="1" dirty="0" smtClean="0">
                          <a:solidFill>
                            <a:schemeClr val="tx1"/>
                          </a:solidFill>
                        </a:rPr>
                        <a:t>Storage </a:t>
                      </a:r>
                    </a:p>
                    <a:p>
                      <a:pPr marL="742950" lvl="2" indent="-342900"/>
                      <a:r>
                        <a:rPr lang="en-US" sz="1600" dirty="0" smtClean="0"/>
                        <a:t>Look at the products you use and have stored. </a:t>
                      </a:r>
                      <a:r>
                        <a:rPr lang="en-US" sz="1600" dirty="0" err="1" smtClean="0"/>
                        <a:t>E.g</a:t>
                      </a:r>
                      <a:r>
                        <a:rPr lang="en-US" sz="1600" dirty="0" smtClean="0"/>
                        <a:t> Look-alike packaging</a:t>
                      </a:r>
                    </a:p>
                    <a:p>
                      <a:pPr rtl="1"/>
                      <a:endParaRPr lang="ar-SA" sz="1600" dirty="0"/>
                    </a:p>
                  </a:txBody>
                  <a:tcPr/>
                </a:tc>
                <a:tc>
                  <a:txBody>
                    <a:bodyPr/>
                    <a:lstStyle/>
                    <a:p>
                      <a:pPr rtl="1"/>
                      <a:endParaRPr lang="ar-SA" dirty="0"/>
                    </a:p>
                  </a:txBody>
                  <a:tcPr/>
                </a:tc>
              </a:tr>
              <a:tr h="1512309">
                <a:tc>
                  <a:txBody>
                    <a:bodyPr/>
                    <a:lstStyle/>
                    <a:p>
                      <a:pPr marL="342900" lvl="1" indent="-342900"/>
                      <a:r>
                        <a:rPr lang="en-US" sz="1600" b="1" dirty="0" smtClean="0">
                          <a:solidFill>
                            <a:schemeClr val="tx1"/>
                          </a:solidFill>
                        </a:rPr>
                        <a:t>Physical demands</a:t>
                      </a:r>
                    </a:p>
                    <a:p>
                      <a:pPr marL="742950" lvl="2" indent="-342900"/>
                      <a:r>
                        <a:rPr lang="en-US" sz="1600" dirty="0" smtClean="0"/>
                        <a:t>Physical tiredness :get enough sleeping before your duty </a:t>
                      </a:r>
                    </a:p>
                    <a:p>
                      <a:pPr lvl="1"/>
                      <a:r>
                        <a:rPr lang="en-US" sz="1600" dirty="0" smtClean="0"/>
                        <a:t>Demands exceeding capability : Most people at some time overestimate their abilities or underestimate their limitations.  </a:t>
                      </a:r>
                    </a:p>
                    <a:p>
                      <a:pPr rtl="1"/>
                      <a:endParaRPr lang="ar-SA" sz="1600" dirty="0"/>
                    </a:p>
                  </a:txBody>
                  <a:tcPr/>
                </a:tc>
                <a:tc>
                  <a:txBody>
                    <a:bodyPr/>
                    <a:lstStyle/>
                    <a:p>
                      <a:pPr rtl="1"/>
                      <a:endParaRPr lang="ar-SA"/>
                    </a:p>
                  </a:txBody>
                  <a:tcPr/>
                </a:tc>
              </a:tr>
              <a:tr h="1512309">
                <a:tc>
                  <a:txBody>
                    <a:bodyPr/>
                    <a:lstStyle/>
                    <a:p>
                      <a:r>
                        <a:rPr lang="en-US" sz="1600" b="1" dirty="0" smtClean="0">
                          <a:solidFill>
                            <a:schemeClr val="tx1"/>
                          </a:solidFill>
                        </a:rPr>
                        <a:t>Teamwork </a:t>
                      </a:r>
                    </a:p>
                    <a:p>
                      <a:pPr lvl="1"/>
                      <a:r>
                        <a:rPr lang="en-US" sz="1600" dirty="0" smtClean="0"/>
                        <a:t>Briefing and debriefing can help teams develop a shared mental model of a planned procedure or a patient’s clinical status </a:t>
                      </a:r>
                    </a:p>
                    <a:p>
                      <a:pPr lvl="1"/>
                      <a:r>
                        <a:rPr lang="en-US" sz="1600" dirty="0" smtClean="0"/>
                        <a:t>SBAR (Situation, Background, Assessment, Recommendation)</a:t>
                      </a:r>
                    </a:p>
                    <a:p>
                      <a:pPr rtl="1"/>
                      <a:endParaRPr lang="ar-SA" sz="1600" dirty="0"/>
                    </a:p>
                  </a:txBody>
                  <a:tcPr/>
                </a:tc>
                <a:tc>
                  <a:txBody>
                    <a:bodyPr/>
                    <a:lstStyle/>
                    <a:p>
                      <a:pPr rtl="1"/>
                      <a:endParaRPr lang="ar-SA" dirty="0"/>
                    </a:p>
                  </a:txBody>
                  <a:tcPr/>
                </a:tc>
              </a:tr>
              <a:tr h="1230949">
                <a:tc>
                  <a:txBody>
                    <a:bodyPr/>
                    <a:lstStyle/>
                    <a:p>
                      <a:pPr lvl="0"/>
                      <a:r>
                        <a:rPr lang="en-US" sz="1600" b="1" dirty="0" smtClean="0">
                          <a:solidFill>
                            <a:schemeClr val="tx1"/>
                          </a:solidFill>
                        </a:rPr>
                        <a:t>+</a:t>
                      </a:r>
                    </a:p>
                    <a:p>
                      <a:pPr marL="742950" lvl="2" indent="-342900"/>
                      <a:r>
                        <a:rPr lang="en-US" sz="1600" dirty="0" smtClean="0"/>
                        <a:t>Poor lighting: Look at the lighting in the areas where you need to +perform detailed or complex tasks </a:t>
                      </a:r>
                    </a:p>
                    <a:p>
                      <a:pPr rtl="1"/>
                      <a:endParaRPr lang="ar-SA" sz="1600" dirty="0"/>
                    </a:p>
                  </a:txBody>
                  <a:tcPr/>
                </a:tc>
                <a:tc>
                  <a:txBody>
                    <a:bodyPr/>
                    <a:lstStyle/>
                    <a:p>
                      <a:pPr rtl="1"/>
                      <a:endParaRPr lang="ar-SA" dirty="0"/>
                    </a:p>
                  </a:txBody>
                  <a:tcPr/>
                </a:tc>
              </a:tr>
            </a:tbl>
          </a:graphicData>
        </a:graphic>
      </p:graphicFrame>
    </p:spTree>
    <p:extLst>
      <p:ext uri="{BB962C8B-B14F-4D97-AF65-F5344CB8AC3E}">
        <p14:creationId xmlns:p14="http://schemas.microsoft.com/office/powerpoint/2010/main" val="2888373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61439" y="228600"/>
            <a:ext cx="3509963" cy="3509963"/>
          </a:xfrm>
        </p:spPr>
      </p:pic>
      <p:sp>
        <p:nvSpPr>
          <p:cNvPr id="6" name="مستطيل مستدير الزوايا 5"/>
          <p:cNvSpPr/>
          <p:nvPr/>
        </p:nvSpPr>
        <p:spPr>
          <a:xfrm>
            <a:off x="457200" y="228600"/>
            <a:ext cx="48006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600" b="1" dirty="0" smtClean="0">
                <a:solidFill>
                  <a:schemeClr val="bg1"/>
                </a:solidFill>
              </a:rPr>
              <a:t>Watch the video</a:t>
            </a:r>
            <a:endParaRPr lang="ar-SA" sz="3600" b="1" dirty="0">
              <a:solidFill>
                <a:schemeClr val="bg1"/>
              </a:solidFill>
            </a:endParaRPr>
          </a:p>
        </p:txBody>
      </p:sp>
      <p:sp>
        <p:nvSpPr>
          <p:cNvPr id="7" name="مربع نص 6"/>
          <p:cNvSpPr txBox="1"/>
          <p:nvPr/>
        </p:nvSpPr>
        <p:spPr>
          <a:xfrm>
            <a:off x="457200" y="2413819"/>
            <a:ext cx="6172200" cy="830997"/>
          </a:xfrm>
          <a:prstGeom prst="rect">
            <a:avLst/>
          </a:prstGeom>
          <a:noFill/>
        </p:spPr>
        <p:txBody>
          <a:bodyPr wrap="square" rtlCol="1">
            <a:spAutoFit/>
          </a:bodyPr>
          <a:lstStyle/>
          <a:p>
            <a:r>
              <a:rPr lang="en-US" dirty="0"/>
              <a:t>https://www.youtube.com/watch?v=aGZz3w5Hy8Y</a:t>
            </a:r>
            <a:endParaRPr lang="ar-SA" dirty="0"/>
          </a:p>
        </p:txBody>
      </p:sp>
      <p:grpSp>
        <p:nvGrpSpPr>
          <p:cNvPr id="8" name="Group 105"/>
          <p:cNvGrpSpPr/>
          <p:nvPr/>
        </p:nvGrpSpPr>
        <p:grpSpPr>
          <a:xfrm rot="10800000">
            <a:off x="0" y="5501971"/>
            <a:ext cx="12192000" cy="1356027"/>
            <a:chOff x="1143779" y="4745827"/>
            <a:chExt cx="11045045" cy="1817444"/>
          </a:xfrm>
          <a:solidFill>
            <a:srgbClr val="68B2D7"/>
          </a:solidFill>
        </p:grpSpPr>
        <p:sp>
          <p:nvSpPr>
            <p:cNvPr id="9" name="Rectangle 108"/>
            <p:cNvSpPr/>
            <p:nvPr/>
          </p:nvSpPr>
          <p:spPr>
            <a:xfrm>
              <a:off x="4258126" y="4745829"/>
              <a:ext cx="7930698" cy="181744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blipFill rotWithShape="0">
                  <a:blip r:embed="rId3"/>
                  <a:stretch>
                    <a:fillRect/>
                  </a:stretch>
                </a:blipFill>
              </a:endParaRPr>
            </a:p>
          </p:txBody>
        </p:sp>
        <p:sp>
          <p:nvSpPr>
            <p:cNvPr id="10" name="Right Triangle 109"/>
            <p:cNvSpPr/>
            <p:nvPr/>
          </p:nvSpPr>
          <p:spPr>
            <a:xfrm rot="5400000" flipV="1">
              <a:off x="1793306" y="4096300"/>
              <a:ext cx="1817444" cy="3116498"/>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blipFill rotWithShape="0">
                  <a:blip r:embed="rId3"/>
                  <a:stretch>
                    <a:fillRect/>
                  </a:stretch>
                </a:blipFill>
              </a:endParaRPr>
            </a:p>
          </p:txBody>
        </p:sp>
      </p:grpSp>
    </p:spTree>
    <p:extLst>
      <p:ext uri="{BB962C8B-B14F-4D97-AF65-F5344CB8AC3E}">
        <p14:creationId xmlns:p14="http://schemas.microsoft.com/office/powerpoint/2010/main" val="3149088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772511"/>
          </a:xfrm>
        </p:spPr>
      </p:pic>
    </p:spTree>
    <p:extLst>
      <p:ext uri="{BB962C8B-B14F-4D97-AF65-F5344CB8AC3E}">
        <p14:creationId xmlns:p14="http://schemas.microsoft.com/office/powerpoint/2010/main" val="12622937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381000" y="828104"/>
            <a:ext cx="10439400" cy="4467057"/>
          </a:xfrm>
          <a:prstGeom prst="rect">
            <a:avLst/>
          </a:prstGeom>
        </p:spPr>
        <p:txBody>
          <a:bodyPr wrap="square">
            <a:spAutoFit/>
          </a:bodyPr>
          <a:lstStyle/>
          <a:p>
            <a:pPr>
              <a:lnSpc>
                <a:spcPct val="150000"/>
              </a:lnSpc>
            </a:pPr>
            <a:r>
              <a:rPr lang="en-US" b="1" dirty="0">
                <a:solidFill>
                  <a:srgbClr val="007171"/>
                </a:solidFill>
              </a:rPr>
              <a:t>A child with a known penicillin allergy was prescribed and administered an intravenous dose of an antibiotic of the penicillin class2 </a:t>
            </a:r>
          </a:p>
          <a:p>
            <a:pPr>
              <a:lnSpc>
                <a:spcPct val="150000"/>
              </a:lnSpc>
            </a:pPr>
            <a:r>
              <a:rPr lang="en-US" dirty="0"/>
              <a:t>A child was due to have a pacemaker fitted. On pre-admission an allergy to penicillin was recorded. This was noted on both the nursing admission assessment form and the anesthetic record chart. Prior to operation, the allergy was discussed with the specialist pediatric cardiology registrar, the consultant pediatric anesthetist, anesthetic specialist registrar and the cardiology consultant. However, following the procedure the patient’s plan included intravenous and oral penicillin. </a:t>
            </a:r>
            <a:endParaRPr lang="en-US" dirty="0"/>
          </a:p>
        </p:txBody>
      </p:sp>
      <p:grpSp>
        <p:nvGrpSpPr>
          <p:cNvPr id="5" name="Group 105"/>
          <p:cNvGrpSpPr/>
          <p:nvPr/>
        </p:nvGrpSpPr>
        <p:grpSpPr>
          <a:xfrm rot="10800000">
            <a:off x="0" y="5501971"/>
            <a:ext cx="12192000" cy="1356027"/>
            <a:chOff x="1143779" y="4745827"/>
            <a:chExt cx="11045045" cy="1817444"/>
          </a:xfrm>
          <a:solidFill>
            <a:srgbClr val="68B2D7"/>
          </a:solidFill>
        </p:grpSpPr>
        <p:sp>
          <p:nvSpPr>
            <p:cNvPr id="6" name="Rectangle 108"/>
            <p:cNvSpPr/>
            <p:nvPr/>
          </p:nvSpPr>
          <p:spPr>
            <a:xfrm>
              <a:off x="4258126" y="4745829"/>
              <a:ext cx="7930698" cy="181744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blipFill rotWithShape="0">
                  <a:blip r:embed="rId2"/>
                  <a:stretch>
                    <a:fillRect/>
                  </a:stretch>
                </a:blipFill>
              </a:endParaRPr>
            </a:p>
          </p:txBody>
        </p:sp>
        <p:sp>
          <p:nvSpPr>
            <p:cNvPr id="7" name="Right Triangle 109"/>
            <p:cNvSpPr/>
            <p:nvPr/>
          </p:nvSpPr>
          <p:spPr>
            <a:xfrm rot="5400000" flipV="1">
              <a:off x="1793306" y="4096300"/>
              <a:ext cx="1817444" cy="3116498"/>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blipFill rotWithShape="0">
                  <a:blip r:embed="rId2"/>
                  <a:stretch>
                    <a:fillRect/>
                  </a:stretch>
                </a:blipFill>
              </a:endParaRPr>
            </a:p>
          </p:txBody>
        </p:sp>
      </p:grpSp>
    </p:spTree>
    <p:extLst>
      <p:ext uri="{BB962C8B-B14F-4D97-AF65-F5344CB8AC3E}">
        <p14:creationId xmlns:p14="http://schemas.microsoft.com/office/powerpoint/2010/main" val="2321352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2400" y="274641"/>
            <a:ext cx="10972801" cy="711081"/>
          </a:xfrm>
        </p:spPr>
        <p:txBody>
          <a:bodyPr>
            <a:normAutofit/>
          </a:bodyPr>
          <a:lstStyle/>
          <a:p>
            <a:r>
              <a:rPr lang="en-US" sz="4000" b="1" i="1" dirty="0" smtClean="0">
                <a:solidFill>
                  <a:srgbClr val="007171"/>
                </a:solidFill>
                <a:effectLst>
                  <a:outerShdw blurRad="38100" dist="38100" dir="2700000" algn="tl">
                    <a:srgbClr val="000000">
                      <a:alpha val="43137"/>
                    </a:srgbClr>
                  </a:outerShdw>
                </a:effectLst>
              </a:rPr>
              <a:t>How did this happen?</a:t>
            </a:r>
            <a:endParaRPr lang="ar-SA" sz="4000" b="1" dirty="0">
              <a:solidFill>
                <a:srgbClr val="007171"/>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0" y="1870261"/>
            <a:ext cx="10972801" cy="4987739"/>
          </a:xfrm>
        </p:spPr>
        <p:txBody>
          <a:bodyPr>
            <a:normAutofit fontScale="55000" lnSpcReduction="20000"/>
          </a:bodyPr>
          <a:lstStyle/>
          <a:p>
            <a:pPr>
              <a:lnSpc>
                <a:spcPct val="120000"/>
              </a:lnSpc>
              <a:buFont typeface="Wingdings" panose="05000000000000000000" pitchFamily="2" charset="2"/>
              <a:buChar char="Ø"/>
            </a:pPr>
            <a:r>
              <a:rPr lang="en-US" dirty="0"/>
              <a:t>There was no up-to-date protocol on what other antibiotics should be used if a pediatric cardiac patient has a penicillin </a:t>
            </a:r>
            <a:r>
              <a:rPr lang="en-US" dirty="0" smtClean="0"/>
              <a:t>allergy</a:t>
            </a:r>
          </a:p>
          <a:p>
            <a:pPr marL="0" indent="0">
              <a:lnSpc>
                <a:spcPct val="120000"/>
              </a:lnSpc>
              <a:buNone/>
            </a:pPr>
            <a:endParaRPr lang="en-US" dirty="0"/>
          </a:p>
          <a:p>
            <a:pPr>
              <a:lnSpc>
                <a:spcPct val="120000"/>
              </a:lnSpc>
              <a:buFont typeface="Wingdings" panose="05000000000000000000" pitchFamily="2" charset="2"/>
              <a:buChar char="Ø"/>
            </a:pPr>
            <a:r>
              <a:rPr lang="en-US" dirty="0"/>
              <a:t>There was no clear record of the allergy in the </a:t>
            </a:r>
            <a:r>
              <a:rPr lang="en-US" dirty="0" smtClean="0"/>
              <a:t>medical</a:t>
            </a:r>
          </a:p>
          <a:p>
            <a:pPr marL="0" indent="0">
              <a:lnSpc>
                <a:spcPct val="120000"/>
              </a:lnSpc>
              <a:buNone/>
            </a:pPr>
            <a:endParaRPr lang="en-US" dirty="0"/>
          </a:p>
          <a:p>
            <a:pPr>
              <a:lnSpc>
                <a:spcPct val="120000"/>
              </a:lnSpc>
              <a:buFont typeface="Wingdings" panose="05000000000000000000" pitchFamily="2" charset="2"/>
              <a:buChar char="Ø"/>
            </a:pPr>
            <a:r>
              <a:rPr lang="en-US" dirty="0"/>
              <a:t>No system was in place to prevent penicillin prescription when a known allergy was recorded. </a:t>
            </a:r>
            <a:endParaRPr lang="en-US" dirty="0" smtClean="0"/>
          </a:p>
          <a:p>
            <a:pPr marL="0" indent="0">
              <a:lnSpc>
                <a:spcPct val="120000"/>
              </a:lnSpc>
              <a:buNone/>
            </a:pPr>
            <a:endParaRPr lang="en-US" dirty="0"/>
          </a:p>
          <a:p>
            <a:pPr>
              <a:lnSpc>
                <a:spcPct val="120000"/>
              </a:lnSpc>
              <a:buFont typeface="Wingdings" panose="05000000000000000000" pitchFamily="2" charset="2"/>
              <a:buChar char="Ø"/>
            </a:pPr>
            <a:r>
              <a:rPr lang="en-US" dirty="0"/>
              <a:t>A number of appropriate checks were not followed prior to administration of the antibiotics. </a:t>
            </a:r>
            <a:endParaRPr lang="en-US" dirty="0" smtClean="0"/>
          </a:p>
          <a:p>
            <a:pPr marL="0" indent="0">
              <a:lnSpc>
                <a:spcPct val="120000"/>
              </a:lnSpc>
              <a:buNone/>
            </a:pPr>
            <a:endParaRPr lang="en-US" dirty="0"/>
          </a:p>
          <a:p>
            <a:pPr>
              <a:lnSpc>
                <a:spcPct val="120000"/>
              </a:lnSpc>
              <a:buFont typeface="Wingdings" panose="05000000000000000000" pitchFamily="2" charset="2"/>
              <a:buChar char="Ø"/>
            </a:pPr>
            <a:r>
              <a:rPr lang="en-US" dirty="0"/>
              <a:t>During independent checks, neither nurse checked allergy status, and both were under pressure to complete tasks</a:t>
            </a:r>
            <a:r>
              <a:rPr lang="en-US" dirty="0" smtClean="0"/>
              <a:t>.</a:t>
            </a:r>
          </a:p>
          <a:p>
            <a:pPr marL="0" indent="0">
              <a:lnSpc>
                <a:spcPct val="120000"/>
              </a:lnSpc>
              <a:buNone/>
            </a:pPr>
            <a:endParaRPr lang="en-US" dirty="0"/>
          </a:p>
          <a:p>
            <a:pPr>
              <a:lnSpc>
                <a:spcPct val="120000"/>
              </a:lnSpc>
              <a:buFont typeface="Wingdings" panose="05000000000000000000" pitchFamily="2" charset="2"/>
              <a:buChar char="Ø"/>
            </a:pPr>
            <a:r>
              <a:rPr lang="en-US" dirty="0"/>
              <a:t>The patient’s allergy band was on the same side as their identity band, both of which were covered with a bandage for an intravenous drip. </a:t>
            </a:r>
            <a:endParaRPr lang="en-US" dirty="0"/>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61491"/>
            <a:ext cx="3124200" cy="1657794"/>
          </a:xfrm>
          <a:prstGeom prst="rect">
            <a:avLst/>
          </a:prstGeom>
        </p:spPr>
      </p:pic>
    </p:spTree>
    <p:extLst>
      <p:ext uri="{BB962C8B-B14F-4D97-AF65-F5344CB8AC3E}">
        <p14:creationId xmlns:p14="http://schemas.microsoft.com/office/powerpoint/2010/main" val="414938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4800" y="381000"/>
            <a:ext cx="7848600" cy="4987739"/>
          </a:xfrm>
        </p:spPr>
        <p:txBody>
          <a:bodyPr/>
          <a:lstStyle/>
          <a:p>
            <a:r>
              <a:rPr lang="en-US" sz="3600" b="1" dirty="0">
                <a:solidFill>
                  <a:srgbClr val="C00000"/>
                </a:solidFill>
              </a:rPr>
              <a:t>Do you think </a:t>
            </a:r>
            <a:r>
              <a:rPr lang="en-US" sz="3600" dirty="0"/>
              <a:t>the outcome could be quite different if human factors had been taken into account?</a:t>
            </a:r>
          </a:p>
          <a:p>
            <a:endParaRPr lang="en-US" sz="3600" dirty="0"/>
          </a:p>
          <a:p>
            <a:r>
              <a:rPr lang="en-US" sz="3600" b="1" dirty="0">
                <a:solidFill>
                  <a:srgbClr val="C00000"/>
                </a:solidFill>
              </a:rPr>
              <a:t>How we can prevent </a:t>
            </a:r>
            <a:r>
              <a:rPr lang="en-US" sz="3600" dirty="0"/>
              <a:t>such error by applying human factors in healthcare?</a:t>
            </a:r>
          </a:p>
          <a:p>
            <a:endParaRPr lang="ar-SA" dirty="0"/>
          </a:p>
        </p:txBody>
      </p:sp>
      <p:grpSp>
        <p:nvGrpSpPr>
          <p:cNvPr id="4" name="Group 105"/>
          <p:cNvGrpSpPr/>
          <p:nvPr/>
        </p:nvGrpSpPr>
        <p:grpSpPr>
          <a:xfrm rot="10800000">
            <a:off x="0" y="5501971"/>
            <a:ext cx="12192000" cy="1356027"/>
            <a:chOff x="1143779" y="4745827"/>
            <a:chExt cx="11045045" cy="1817444"/>
          </a:xfrm>
          <a:solidFill>
            <a:srgbClr val="68B2D7"/>
          </a:solidFill>
        </p:grpSpPr>
        <p:sp>
          <p:nvSpPr>
            <p:cNvPr id="5" name="Rectangle 108"/>
            <p:cNvSpPr/>
            <p:nvPr/>
          </p:nvSpPr>
          <p:spPr>
            <a:xfrm>
              <a:off x="4258126" y="4745829"/>
              <a:ext cx="7930698" cy="181744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blipFill rotWithShape="0">
                  <a:blip r:embed="rId2"/>
                  <a:stretch>
                    <a:fillRect/>
                  </a:stretch>
                </a:blipFill>
              </a:endParaRPr>
            </a:p>
          </p:txBody>
        </p:sp>
        <p:sp>
          <p:nvSpPr>
            <p:cNvPr id="6" name="Right Triangle 109"/>
            <p:cNvSpPr/>
            <p:nvPr/>
          </p:nvSpPr>
          <p:spPr>
            <a:xfrm rot="5400000" flipV="1">
              <a:off x="1793306" y="4096300"/>
              <a:ext cx="1817444" cy="3116498"/>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blipFill rotWithShape="0">
                  <a:blip r:embed="rId2"/>
                  <a:stretch>
                    <a:fillRect/>
                  </a:stretch>
                </a:blipFill>
              </a:endParaRPr>
            </a:p>
          </p:txBody>
        </p:sp>
      </p:grpSp>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152400"/>
            <a:ext cx="3733800" cy="3733800"/>
          </a:xfrm>
          <a:prstGeom prst="rect">
            <a:avLst/>
          </a:prstGeom>
        </p:spPr>
      </p:pic>
    </p:spTree>
    <p:extLst>
      <p:ext uri="{BB962C8B-B14F-4D97-AF65-F5344CB8AC3E}">
        <p14:creationId xmlns:p14="http://schemas.microsoft.com/office/powerpoint/2010/main" val="2477196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2400" y="249475"/>
            <a:ext cx="12344400" cy="711081"/>
          </a:xfrm>
        </p:spPr>
        <p:txBody>
          <a:bodyPr>
            <a:noAutofit/>
          </a:bodyPr>
          <a:lstStyle/>
          <a:p>
            <a:r>
              <a:rPr lang="en-US" sz="3600" b="1" dirty="0">
                <a:solidFill>
                  <a:srgbClr val="0A868D"/>
                </a:solidFill>
                <a:effectLst>
                  <a:outerShdw blurRad="38100" dist="38100" dir="2700000" algn="tl">
                    <a:srgbClr val="000000">
                      <a:alpha val="43137"/>
                    </a:srgbClr>
                  </a:outerShdw>
                </a:effectLst>
              </a:rPr>
              <a:t>OVR(Occurrence Variance Reporting) or IR(Incident Reporting)</a:t>
            </a:r>
            <a:endParaRPr lang="ar-SA" sz="3600" b="1" dirty="0">
              <a:solidFill>
                <a:srgbClr val="0A868D"/>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a:xfrm>
            <a:off x="-34413" y="1371600"/>
            <a:ext cx="10972801" cy="4987739"/>
          </a:xfrm>
        </p:spPr>
        <p:txBody>
          <a:bodyPr/>
          <a:lstStyle/>
          <a:p>
            <a:r>
              <a:rPr lang="en-US" sz="3600" b="1" u="sng" dirty="0">
                <a:solidFill>
                  <a:srgbClr val="C00000"/>
                </a:solidFill>
              </a:rPr>
              <a:t>Occurrence </a:t>
            </a:r>
            <a:r>
              <a:rPr lang="en-US" sz="3600" b="1" dirty="0">
                <a:solidFill>
                  <a:srgbClr val="C00000"/>
                </a:solidFill>
              </a:rPr>
              <a:t>:</a:t>
            </a:r>
            <a:r>
              <a:rPr lang="en-US" sz="3600" dirty="0"/>
              <a:t>An Occurrence is defined as any event or circumstance that deviates from established standards of care &amp; safety. </a:t>
            </a:r>
          </a:p>
          <a:p>
            <a:pPr marL="0" indent="0">
              <a:buNone/>
            </a:pPr>
            <a:endParaRPr lang="en-US" sz="3600" dirty="0"/>
          </a:p>
          <a:p>
            <a:r>
              <a:rPr lang="en-US" sz="3600" b="1" u="sng" dirty="0">
                <a:solidFill>
                  <a:srgbClr val="C00000"/>
                </a:solidFill>
              </a:rPr>
              <a:t>OVR :</a:t>
            </a:r>
            <a:r>
              <a:rPr lang="en-US" sz="3600" dirty="0"/>
              <a:t>an internal form/system used to document the details of the occurrence/event and the investigation of an occurrence and the corrective actions taken. </a:t>
            </a:r>
          </a:p>
          <a:p>
            <a:endParaRPr lang="ar-SA" dirty="0"/>
          </a:p>
        </p:txBody>
      </p:sp>
      <p:grpSp>
        <p:nvGrpSpPr>
          <p:cNvPr id="4" name="Group 105"/>
          <p:cNvGrpSpPr/>
          <p:nvPr/>
        </p:nvGrpSpPr>
        <p:grpSpPr>
          <a:xfrm rot="10800000">
            <a:off x="0" y="5501971"/>
            <a:ext cx="12192000" cy="1356027"/>
            <a:chOff x="1143779" y="4745827"/>
            <a:chExt cx="11045045" cy="1817444"/>
          </a:xfrm>
          <a:solidFill>
            <a:srgbClr val="68B2D7"/>
          </a:solidFill>
        </p:grpSpPr>
        <p:sp>
          <p:nvSpPr>
            <p:cNvPr id="5" name="Rectangle 108"/>
            <p:cNvSpPr/>
            <p:nvPr/>
          </p:nvSpPr>
          <p:spPr>
            <a:xfrm>
              <a:off x="4258126" y="4745829"/>
              <a:ext cx="7930698" cy="181744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blipFill rotWithShape="0">
                  <a:blip r:embed="rId2"/>
                  <a:stretch>
                    <a:fillRect/>
                  </a:stretch>
                </a:blipFill>
              </a:endParaRPr>
            </a:p>
          </p:txBody>
        </p:sp>
        <p:sp>
          <p:nvSpPr>
            <p:cNvPr id="6" name="Right Triangle 109"/>
            <p:cNvSpPr/>
            <p:nvPr/>
          </p:nvSpPr>
          <p:spPr>
            <a:xfrm rot="5400000" flipV="1">
              <a:off x="1793306" y="4096300"/>
              <a:ext cx="1817444" cy="3116498"/>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blipFill rotWithShape="0">
                  <a:blip r:embed="rId2"/>
                  <a:stretch>
                    <a:fillRect/>
                  </a:stretch>
                </a:blipFill>
              </a:endParaRPr>
            </a:p>
          </p:txBody>
        </p:sp>
      </p:grpSp>
    </p:spTree>
    <p:extLst>
      <p:ext uri="{BB962C8B-B14F-4D97-AF65-F5344CB8AC3E}">
        <p14:creationId xmlns:p14="http://schemas.microsoft.com/office/powerpoint/2010/main" val="575385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Group 105"/>
          <p:cNvGrpSpPr/>
          <p:nvPr/>
        </p:nvGrpSpPr>
        <p:grpSpPr>
          <a:xfrm>
            <a:off x="0" y="5257800"/>
            <a:ext cx="12192001" cy="1600199"/>
            <a:chOff x="1143778" y="4745826"/>
            <a:chExt cx="11045046" cy="1817445"/>
          </a:xfrm>
          <a:solidFill>
            <a:srgbClr val="68B2D7"/>
          </a:solidFill>
        </p:grpSpPr>
        <p:sp>
          <p:nvSpPr>
            <p:cNvPr id="109" name="Rectangle 108"/>
            <p:cNvSpPr/>
            <p:nvPr/>
          </p:nvSpPr>
          <p:spPr>
            <a:xfrm>
              <a:off x="4258126" y="4745829"/>
              <a:ext cx="7930698" cy="181744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blipFill rotWithShape="0">
                  <a:blip r:embed="rId2"/>
                  <a:stretch>
                    <a:fillRect/>
                  </a:stretch>
                </a:blipFill>
              </a:endParaRPr>
            </a:p>
          </p:txBody>
        </p:sp>
        <p:sp>
          <p:nvSpPr>
            <p:cNvPr id="110" name="Right Triangle 109"/>
            <p:cNvSpPr/>
            <p:nvPr/>
          </p:nvSpPr>
          <p:spPr>
            <a:xfrm rot="16200000">
              <a:off x="1793305" y="4096299"/>
              <a:ext cx="1817444" cy="3116498"/>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blipFill rotWithShape="0">
                  <a:blip r:embed="rId2"/>
                  <a:stretch>
                    <a:fillRect/>
                  </a:stretch>
                </a:blipFill>
              </a:endParaRPr>
            </a:p>
          </p:txBody>
        </p:sp>
      </p:grpSp>
      <p:sp>
        <p:nvSpPr>
          <p:cNvPr id="4" name="عنوان 3"/>
          <p:cNvSpPr>
            <a:spLocks noGrp="1"/>
          </p:cNvSpPr>
          <p:nvPr>
            <p:ph type="title"/>
          </p:nvPr>
        </p:nvSpPr>
        <p:spPr>
          <a:xfrm>
            <a:off x="3962400" y="375574"/>
            <a:ext cx="10972801" cy="715961"/>
          </a:xfrm>
        </p:spPr>
        <p:txBody>
          <a:bodyPr/>
          <a:lstStyle/>
          <a:p>
            <a:r>
              <a:rPr lang="en-US" b="1" dirty="0">
                <a:solidFill>
                  <a:srgbClr val="007171"/>
                </a:solidFill>
              </a:rPr>
              <a:t>What are Human Factors</a:t>
            </a:r>
            <a:endParaRPr lang="ar-SA" dirty="0">
              <a:solidFill>
                <a:srgbClr val="007171"/>
              </a:solidFill>
            </a:endParaRPr>
          </a:p>
        </p:txBody>
      </p:sp>
      <p:sp>
        <p:nvSpPr>
          <p:cNvPr id="28" name="Content Placeholder 8"/>
          <p:cNvSpPr txBox="1">
            <a:spLocks/>
          </p:cNvSpPr>
          <p:nvPr/>
        </p:nvSpPr>
        <p:spPr>
          <a:xfrm>
            <a:off x="3595333" y="1676400"/>
            <a:ext cx="8596668" cy="3880773"/>
          </a:xfrm>
          <a:prstGeom prst="rect">
            <a:avLst/>
          </a:prstGeom>
        </p:spPr>
        <p:txBody>
          <a:bodyPr/>
          <a:lstStyle>
            <a:lvl1pPr marL="457067" indent="-457067" algn="l" defTabSz="1218845" rtl="0" eaLnBrk="1" latinLnBrk="0" hangingPunct="1">
              <a:spcBef>
                <a:spcPct val="20000"/>
              </a:spcBef>
              <a:buFont typeface="Arial" pitchFamily="34" charset="0"/>
              <a:buChar char="•"/>
              <a:defRPr sz="3599" kern="1200">
                <a:solidFill>
                  <a:schemeClr val="tx1"/>
                </a:solidFill>
                <a:latin typeface="+mj-lt"/>
                <a:ea typeface="+mn-ea"/>
                <a:cs typeface="+mn-cs"/>
              </a:defRPr>
            </a:lvl1pPr>
            <a:lvl2pPr marL="990311" indent="-380889" algn="l" defTabSz="1218845" rtl="0" eaLnBrk="1" latinLnBrk="0" hangingPunct="1">
              <a:spcBef>
                <a:spcPct val="20000"/>
              </a:spcBef>
              <a:buFont typeface="Arial" pitchFamily="34" charset="0"/>
              <a:buChar char="–"/>
              <a:defRPr sz="3199" kern="1200">
                <a:solidFill>
                  <a:schemeClr val="tx1"/>
                </a:solidFill>
                <a:latin typeface="+mj-lt"/>
                <a:ea typeface="+mn-ea"/>
                <a:cs typeface="+mn-cs"/>
              </a:defRPr>
            </a:lvl2pPr>
            <a:lvl3pPr marL="1523555" indent="-304712" algn="l" defTabSz="1218845" rtl="0" eaLnBrk="1" latinLnBrk="0" hangingPunct="1">
              <a:spcBef>
                <a:spcPct val="20000"/>
              </a:spcBef>
              <a:buFont typeface="Arial" pitchFamily="34" charset="0"/>
              <a:buChar char="•"/>
              <a:defRPr sz="2399" kern="1200">
                <a:solidFill>
                  <a:schemeClr val="tx1"/>
                </a:solidFill>
                <a:latin typeface="+mj-lt"/>
                <a:ea typeface="+mn-ea"/>
                <a:cs typeface="+mn-cs"/>
              </a:defRPr>
            </a:lvl3pPr>
            <a:lvl4pPr marL="2132979" indent="-304712" algn="l" defTabSz="1218845"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400" indent="-304712" algn="l" defTabSz="1218845"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1822"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244"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666"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80089" indent="-304712" algn="l" defTabSz="1218845" rtl="0" eaLnBrk="1" latinLnBrk="0" hangingPunct="1">
              <a:spcBef>
                <a:spcPct val="20000"/>
              </a:spcBef>
              <a:buFont typeface="Arial" pitchFamily="34" charset="0"/>
              <a:buChar char="•"/>
              <a:defRPr sz="2666" kern="1200">
                <a:solidFill>
                  <a:schemeClr val="tx1"/>
                </a:solidFill>
                <a:latin typeface="+mn-lt"/>
                <a:ea typeface="+mn-ea"/>
                <a:cs typeface="+mn-cs"/>
              </a:defRPr>
            </a:lvl9pPr>
          </a:lstStyle>
          <a:p>
            <a:r>
              <a:rPr lang="en-US" sz="3600" dirty="0" smtClean="0"/>
              <a:t>Human factors refer to </a:t>
            </a:r>
            <a:r>
              <a:rPr lang="en-US" sz="3600" dirty="0" smtClean="0">
                <a:solidFill>
                  <a:srgbClr val="FF0000"/>
                </a:solidFill>
              </a:rPr>
              <a:t>environmental, organizational</a:t>
            </a:r>
            <a:r>
              <a:rPr lang="en-US" sz="3600" dirty="0" smtClean="0"/>
              <a:t> and </a:t>
            </a:r>
            <a:r>
              <a:rPr lang="en-US" sz="3600" dirty="0" smtClean="0">
                <a:solidFill>
                  <a:srgbClr val="FF0000"/>
                </a:solidFill>
              </a:rPr>
              <a:t>job factors</a:t>
            </a:r>
            <a:r>
              <a:rPr lang="en-US" sz="3600" dirty="0" smtClean="0"/>
              <a:t>, and </a:t>
            </a:r>
            <a:r>
              <a:rPr lang="en-US" sz="3600" dirty="0" smtClean="0">
                <a:solidFill>
                  <a:srgbClr val="FF0000"/>
                </a:solidFill>
              </a:rPr>
              <a:t>human and individual characteristics</a:t>
            </a:r>
            <a:r>
              <a:rPr lang="en-US" sz="3600" dirty="0" smtClean="0"/>
              <a:t> which influence behavior at work in a way which can affect health and safety.</a:t>
            </a:r>
          </a:p>
          <a:p>
            <a:endParaRPr lang="en-US" dirty="0"/>
          </a:p>
        </p:txBody>
      </p:sp>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600" y="1524000"/>
            <a:ext cx="3504400" cy="2895600"/>
          </a:xfrm>
          <a:prstGeom prst="rect">
            <a:avLst/>
          </a:prstGeom>
        </p:spPr>
      </p:pic>
    </p:spTree>
    <p:extLst>
      <p:ext uri="{BB962C8B-B14F-4D97-AF65-F5344CB8AC3E}">
        <p14:creationId xmlns:p14="http://schemas.microsoft.com/office/powerpoint/2010/main" val="9272678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4800" dirty="0" smtClean="0">
                <a:solidFill>
                  <a:srgbClr val="0A868D"/>
                </a:solidFill>
                <a:effectLst>
                  <a:outerShdw blurRad="38100" dist="38100" dir="2700000" algn="tl">
                    <a:srgbClr val="000000">
                      <a:alpha val="43137"/>
                    </a:srgbClr>
                  </a:outerShdw>
                </a:effectLst>
              </a:rPr>
              <a:t>OVR Sample :</a:t>
            </a:r>
            <a:endParaRPr lang="ar-SA" sz="4800" dirty="0">
              <a:solidFill>
                <a:srgbClr val="0A868D"/>
              </a:solidFill>
              <a:effectLst>
                <a:outerShdw blurRad="38100" dist="38100" dir="2700000" algn="tl">
                  <a:srgbClr val="000000">
                    <a:alpha val="43137"/>
                  </a:srgbClr>
                </a:outerShdw>
              </a:effectLst>
            </a:endParaRPr>
          </a:p>
        </p:txBody>
      </p:sp>
      <p:sp>
        <p:nvSpPr>
          <p:cNvPr id="3" name="عنصر نائب للمحتوى 2"/>
          <p:cNvSpPr>
            <a:spLocks noGrp="1"/>
          </p:cNvSpPr>
          <p:nvPr>
            <p:ph idx="1"/>
          </p:nvPr>
        </p:nvSpPr>
        <p:spPr/>
        <p:txBody>
          <a:bodyPr>
            <a:normAutofit/>
          </a:bodyPr>
          <a:lstStyle/>
          <a:p>
            <a:r>
              <a:rPr lang="en-US" sz="2800" dirty="0"/>
              <a:t>http://medicinequality.ksu.edu.sa/ContentData/QualityPolicies/en_2044-37-689042734-OVR%20Annual%20Report%202012.pdf</a:t>
            </a:r>
            <a:endParaRPr lang="ar-SA" sz="2800" dirty="0"/>
          </a:p>
        </p:txBody>
      </p:sp>
      <p:grpSp>
        <p:nvGrpSpPr>
          <p:cNvPr id="4" name="Group 105"/>
          <p:cNvGrpSpPr/>
          <p:nvPr/>
        </p:nvGrpSpPr>
        <p:grpSpPr>
          <a:xfrm rot="10800000">
            <a:off x="0" y="5501971"/>
            <a:ext cx="12192000" cy="1356027"/>
            <a:chOff x="1143779" y="4745827"/>
            <a:chExt cx="11045045" cy="1817444"/>
          </a:xfrm>
          <a:solidFill>
            <a:srgbClr val="68B2D7"/>
          </a:solidFill>
        </p:grpSpPr>
        <p:sp>
          <p:nvSpPr>
            <p:cNvPr id="5" name="Rectangle 108"/>
            <p:cNvSpPr/>
            <p:nvPr/>
          </p:nvSpPr>
          <p:spPr>
            <a:xfrm>
              <a:off x="4258126" y="4745829"/>
              <a:ext cx="7930698" cy="181744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blipFill rotWithShape="0">
                  <a:blip r:embed="rId2"/>
                  <a:stretch>
                    <a:fillRect/>
                  </a:stretch>
                </a:blipFill>
              </a:endParaRPr>
            </a:p>
          </p:txBody>
        </p:sp>
        <p:sp>
          <p:nvSpPr>
            <p:cNvPr id="6" name="Right Triangle 109"/>
            <p:cNvSpPr/>
            <p:nvPr/>
          </p:nvSpPr>
          <p:spPr>
            <a:xfrm rot="5400000" flipV="1">
              <a:off x="1793306" y="4096300"/>
              <a:ext cx="1817444" cy="3116498"/>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blipFill rotWithShape="0">
                  <a:blip r:embed="rId2"/>
                  <a:stretch>
                    <a:fillRect/>
                  </a:stretch>
                </a:blipFill>
              </a:endParaRPr>
            </a:p>
          </p:txBody>
        </p:sp>
      </p:grpSp>
    </p:spTree>
    <p:extLst>
      <p:ext uri="{BB962C8B-B14F-4D97-AF65-F5344CB8AC3E}">
        <p14:creationId xmlns:p14="http://schemas.microsoft.com/office/powerpoint/2010/main" val="15060454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43200" y="34413"/>
            <a:ext cx="5588000" cy="6705600"/>
          </a:xfrm>
        </p:spPr>
      </p:pic>
    </p:spTree>
    <p:extLst>
      <p:ext uri="{BB962C8B-B14F-4D97-AF65-F5344CB8AC3E}">
        <p14:creationId xmlns:p14="http://schemas.microsoft.com/office/powerpoint/2010/main" val="3350409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40126" y="0"/>
            <a:ext cx="8751875" cy="547723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06" name="Group 105"/>
          <p:cNvGrpSpPr/>
          <p:nvPr/>
        </p:nvGrpSpPr>
        <p:grpSpPr>
          <a:xfrm>
            <a:off x="0" y="5105400"/>
            <a:ext cx="12192001" cy="1752599"/>
            <a:chOff x="1143778" y="4572736"/>
            <a:chExt cx="11045046" cy="1990535"/>
          </a:xfrm>
          <a:solidFill>
            <a:srgbClr val="FFFFFF"/>
          </a:solidFill>
        </p:grpSpPr>
        <p:sp>
          <p:nvSpPr>
            <p:cNvPr id="109" name="Rectangle 108"/>
            <p:cNvSpPr/>
            <p:nvPr/>
          </p:nvSpPr>
          <p:spPr>
            <a:xfrm>
              <a:off x="4258126" y="4745829"/>
              <a:ext cx="7930698" cy="18174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blipFill rotWithShape="0">
                  <a:blip r:embed="rId2"/>
                  <a:stretch>
                    <a:fillRect/>
                  </a:stretch>
                </a:blipFill>
              </a:endParaRPr>
            </a:p>
          </p:txBody>
        </p:sp>
        <p:sp>
          <p:nvSpPr>
            <p:cNvPr id="110" name="Right Triangle 109"/>
            <p:cNvSpPr/>
            <p:nvPr/>
          </p:nvSpPr>
          <p:spPr>
            <a:xfrm rot="16200000">
              <a:off x="1770752" y="3945762"/>
              <a:ext cx="1990534" cy="324448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blipFill rotWithShape="0">
                  <a:blip r:embed="rId2"/>
                  <a:stretch>
                    <a:fillRect/>
                  </a:stretch>
                </a:blipFill>
              </a:endParaRPr>
            </a:p>
          </p:txBody>
        </p:sp>
      </p:grpSp>
      <p:sp>
        <p:nvSpPr>
          <p:cNvPr id="9" name="TextBox 8"/>
          <p:cNvSpPr txBox="1"/>
          <p:nvPr/>
        </p:nvSpPr>
        <p:spPr>
          <a:xfrm>
            <a:off x="3798888" y="1711838"/>
            <a:ext cx="7935912" cy="2431435"/>
          </a:xfrm>
          <a:prstGeom prst="rect">
            <a:avLst/>
          </a:prstGeom>
          <a:noFill/>
        </p:spPr>
        <p:txBody>
          <a:bodyPr wrap="square" rtlCol="0">
            <a:spAutoFit/>
          </a:bodyPr>
          <a:lstStyle/>
          <a:p>
            <a:r>
              <a:rPr lang="en-US" sz="4000" dirty="0"/>
              <a:t>Human factors can be defined as anything that affects an individual’s performance.</a:t>
            </a:r>
          </a:p>
          <a:p>
            <a:endParaRPr lang="en-US" sz="3200" dirty="0">
              <a:solidFill>
                <a:srgbClr val="007171"/>
              </a:solidFill>
              <a:latin typeface="Arial Narrow"/>
              <a:cs typeface="Arial Narrow"/>
            </a:endParaRPr>
          </a:p>
        </p:txBody>
      </p:sp>
      <p:sp>
        <p:nvSpPr>
          <p:cNvPr id="12" name="Title 1"/>
          <p:cNvSpPr>
            <a:spLocks noGrp="1"/>
          </p:cNvSpPr>
          <p:nvPr>
            <p:ph type="title"/>
          </p:nvPr>
        </p:nvSpPr>
        <p:spPr>
          <a:xfrm>
            <a:off x="3798888" y="274638"/>
            <a:ext cx="7326312" cy="792162"/>
          </a:xfrm>
        </p:spPr>
        <p:txBody>
          <a:bodyPr/>
          <a:lstStyle/>
          <a:p>
            <a:r>
              <a:rPr lang="en-US" b="1" dirty="0">
                <a:solidFill>
                  <a:srgbClr val="007171"/>
                </a:solidFill>
              </a:rPr>
              <a:t>What are Human </a:t>
            </a:r>
            <a:r>
              <a:rPr lang="en-US" b="1" dirty="0" smtClean="0">
                <a:solidFill>
                  <a:srgbClr val="007171"/>
                </a:solidFill>
              </a:rPr>
              <a:t>Factors?</a:t>
            </a:r>
            <a:endParaRPr lang="en-US" dirty="0">
              <a:solidFill>
                <a:srgbClr val="007171"/>
              </a:solidFill>
            </a:endParaRPr>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16" y="63498"/>
            <a:ext cx="3410565" cy="67945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80414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latin typeface="Arial Narrow"/>
              <a:cs typeface="Arial Narrow"/>
            </a:endParaRPr>
          </a:p>
        </p:txBody>
      </p:sp>
      <p:sp>
        <p:nvSpPr>
          <p:cNvPr id="2" name="Title 1"/>
          <p:cNvSpPr>
            <a:spLocks noGrp="1"/>
          </p:cNvSpPr>
          <p:nvPr>
            <p:ph type="title"/>
          </p:nvPr>
        </p:nvSpPr>
        <p:spPr>
          <a:xfrm>
            <a:off x="227388" y="80612"/>
            <a:ext cx="10972801" cy="711081"/>
          </a:xfrm>
          <a:ln>
            <a:noFill/>
          </a:ln>
        </p:spPr>
        <p:txBody>
          <a:bodyPr>
            <a:noAutofit/>
          </a:bodyPr>
          <a:lstStyle/>
          <a:p>
            <a:r>
              <a:rPr lang="en-US" sz="4400" b="1" dirty="0">
                <a:solidFill>
                  <a:srgbClr val="007171"/>
                </a:solidFill>
              </a:rPr>
              <a:t>What are Human Factors</a:t>
            </a:r>
            <a:endParaRPr lang="en-US" sz="4400" dirty="0">
              <a:solidFill>
                <a:srgbClr val="007171"/>
              </a:solidFill>
              <a:latin typeface="Arial Narrow"/>
              <a:cs typeface="Arial Narrow"/>
            </a:endParaRPr>
          </a:p>
        </p:txBody>
      </p:sp>
      <p:sp>
        <p:nvSpPr>
          <p:cNvPr id="9" name="TextBox 8"/>
          <p:cNvSpPr txBox="1"/>
          <p:nvPr/>
        </p:nvSpPr>
        <p:spPr>
          <a:xfrm>
            <a:off x="3886200" y="4267200"/>
            <a:ext cx="184666" cy="461665"/>
          </a:xfrm>
          <a:prstGeom prst="rect">
            <a:avLst/>
          </a:prstGeom>
          <a:noFill/>
        </p:spPr>
        <p:txBody>
          <a:bodyPr wrap="none" rtlCol="0">
            <a:spAutoFit/>
          </a:bodyPr>
          <a:lstStyle/>
          <a:p>
            <a:endParaRPr lang="en-US" dirty="0"/>
          </a:p>
        </p:txBody>
      </p:sp>
      <p:sp>
        <p:nvSpPr>
          <p:cNvPr id="5" name="مربع نص 4"/>
          <p:cNvSpPr txBox="1"/>
          <p:nvPr/>
        </p:nvSpPr>
        <p:spPr>
          <a:xfrm>
            <a:off x="381000" y="1074003"/>
            <a:ext cx="11047651" cy="830997"/>
          </a:xfrm>
          <a:prstGeom prst="rect">
            <a:avLst/>
          </a:prstGeom>
          <a:noFill/>
        </p:spPr>
        <p:txBody>
          <a:bodyPr wrap="square" rtlCol="1">
            <a:spAutoFit/>
          </a:bodyPr>
          <a:lstStyle/>
          <a:p>
            <a:r>
              <a:rPr lang="en-US" b="1" dirty="0"/>
              <a:t>A simple way to view human factors is to think about three aspects:</a:t>
            </a:r>
            <a:endParaRPr lang="ar-SA" dirty="0"/>
          </a:p>
          <a:p>
            <a:endParaRPr lang="ar-SA" dirty="0"/>
          </a:p>
        </p:txBody>
      </p:sp>
      <p:grpSp>
        <p:nvGrpSpPr>
          <p:cNvPr id="14" name="Group 106"/>
          <p:cNvGrpSpPr/>
          <p:nvPr/>
        </p:nvGrpSpPr>
        <p:grpSpPr>
          <a:xfrm>
            <a:off x="1062006" y="2055408"/>
            <a:ext cx="7107189" cy="808523"/>
            <a:chOff x="4113734" y="1462930"/>
            <a:chExt cx="7109040" cy="1122088"/>
          </a:xfrm>
        </p:grpSpPr>
        <p:sp>
          <p:nvSpPr>
            <p:cNvPr id="15" name="Rectangle 3"/>
            <p:cNvSpPr/>
            <p:nvPr/>
          </p:nvSpPr>
          <p:spPr>
            <a:xfrm>
              <a:off x="4690885" y="1471730"/>
              <a:ext cx="6465957" cy="1104489"/>
            </a:xfrm>
            <a:prstGeom prst="rect">
              <a:avLst/>
            </a:prstGeom>
            <a:gradFill flip="none" rotWithShape="1">
              <a:gsLst>
                <a:gs pos="0">
                  <a:srgbClr val="A7CCDF">
                    <a:alpha val="31000"/>
                  </a:srgbClr>
                </a:gs>
                <a:gs pos="100000">
                  <a:srgbClr val="FFFFFF">
                    <a:alpha val="31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6" name="TextBox 12"/>
            <p:cNvSpPr txBox="1"/>
            <p:nvPr/>
          </p:nvSpPr>
          <p:spPr>
            <a:xfrm>
              <a:off x="5486400" y="1720584"/>
              <a:ext cx="5736374" cy="640496"/>
            </a:xfrm>
            <a:prstGeom prst="rect">
              <a:avLst/>
            </a:prstGeom>
            <a:noFill/>
          </p:spPr>
          <p:txBody>
            <a:bodyPr wrap="square" rtlCol="0" anchor="ctr">
              <a:spAutoFit/>
            </a:bodyPr>
            <a:lstStyle/>
            <a:p>
              <a:r>
                <a:rPr lang="en-US" sz="2399" dirty="0" smtClean="0"/>
                <a:t>The job</a:t>
              </a:r>
              <a:endParaRPr lang="en-US" sz="2399" dirty="0"/>
            </a:p>
          </p:txBody>
        </p:sp>
        <p:sp>
          <p:nvSpPr>
            <p:cNvPr id="17" name="Oval 102"/>
            <p:cNvSpPr>
              <a:spLocks noChangeAspect="1"/>
            </p:cNvSpPr>
            <p:nvPr/>
          </p:nvSpPr>
          <p:spPr>
            <a:xfrm>
              <a:off x="4113734" y="1462930"/>
              <a:ext cx="1122088" cy="1122088"/>
            </a:xfrm>
            <a:prstGeom prst="ellipse">
              <a:avLst/>
            </a:prstGeom>
            <a:solidFill>
              <a:srgbClr val="68B2D7"/>
            </a:solidFill>
            <a:ln w="0">
              <a:solidFill>
                <a:srgbClr val="68B2D7"/>
              </a:solid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1</a:t>
              </a:r>
            </a:p>
          </p:txBody>
        </p:sp>
      </p:grpSp>
      <p:grpSp>
        <p:nvGrpSpPr>
          <p:cNvPr id="18" name="Group 5"/>
          <p:cNvGrpSpPr/>
          <p:nvPr/>
        </p:nvGrpSpPr>
        <p:grpSpPr>
          <a:xfrm>
            <a:off x="1032509" y="3243279"/>
            <a:ext cx="7033000" cy="819267"/>
            <a:chOff x="4878898" y="3243971"/>
            <a:chExt cx="7033000" cy="1129014"/>
          </a:xfrm>
        </p:grpSpPr>
        <p:sp>
          <p:nvSpPr>
            <p:cNvPr id="19" name="Rectangle 18"/>
            <p:cNvSpPr/>
            <p:nvPr/>
          </p:nvSpPr>
          <p:spPr>
            <a:xfrm>
              <a:off x="5447627" y="3268786"/>
              <a:ext cx="6464271" cy="1104199"/>
            </a:xfrm>
            <a:prstGeom prst="rect">
              <a:avLst/>
            </a:prstGeom>
            <a:gradFill flip="none" rotWithShape="1">
              <a:gsLst>
                <a:gs pos="0">
                  <a:srgbClr val="A7CCDF">
                    <a:alpha val="31000"/>
                  </a:srgbClr>
                </a:gs>
                <a:gs pos="100000">
                  <a:srgbClr val="FFFFFF">
                    <a:alpha val="31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20" name="TextBox 20"/>
            <p:cNvSpPr txBox="1"/>
            <p:nvPr/>
          </p:nvSpPr>
          <p:spPr>
            <a:xfrm>
              <a:off x="6374398" y="3519720"/>
              <a:ext cx="4905300" cy="636034"/>
            </a:xfrm>
            <a:prstGeom prst="rect">
              <a:avLst/>
            </a:prstGeom>
            <a:noFill/>
          </p:spPr>
          <p:txBody>
            <a:bodyPr wrap="square" rtlCol="0" anchor="ctr">
              <a:spAutoFit/>
            </a:bodyPr>
            <a:lstStyle/>
            <a:p>
              <a:r>
                <a:rPr lang="en-US" sz="2399" dirty="0" smtClean="0"/>
                <a:t>The individual </a:t>
              </a:r>
              <a:endParaRPr lang="en-US" sz="2399" dirty="0"/>
            </a:p>
          </p:txBody>
        </p:sp>
        <p:sp>
          <p:nvSpPr>
            <p:cNvPr id="21" name="Oval 104"/>
            <p:cNvSpPr>
              <a:spLocks noChangeAspect="1"/>
            </p:cNvSpPr>
            <p:nvPr/>
          </p:nvSpPr>
          <p:spPr>
            <a:xfrm>
              <a:off x="4878898" y="3243971"/>
              <a:ext cx="1121795" cy="1121795"/>
            </a:xfrm>
            <a:prstGeom prst="ellipse">
              <a:avLst/>
            </a:prstGeom>
            <a:solidFill>
              <a:srgbClr val="68B2D7"/>
            </a:solidFill>
            <a:ln w="0">
              <a:solidFill>
                <a:srgbClr val="68B2D7"/>
              </a:solid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2</a:t>
              </a:r>
            </a:p>
          </p:txBody>
        </p:sp>
      </p:grpSp>
      <p:grpSp>
        <p:nvGrpSpPr>
          <p:cNvPr id="22" name="Group 6"/>
          <p:cNvGrpSpPr/>
          <p:nvPr/>
        </p:nvGrpSpPr>
        <p:grpSpPr>
          <a:xfrm>
            <a:off x="998096" y="4369707"/>
            <a:ext cx="7032998" cy="821158"/>
            <a:chOff x="4097345" y="5014193"/>
            <a:chExt cx="7032998" cy="1125634"/>
          </a:xfrm>
        </p:grpSpPr>
        <p:sp>
          <p:nvSpPr>
            <p:cNvPr id="23" name="Rectangle 111"/>
            <p:cNvSpPr/>
            <p:nvPr/>
          </p:nvSpPr>
          <p:spPr>
            <a:xfrm>
              <a:off x="4666071" y="5035626"/>
              <a:ext cx="6464272" cy="1104201"/>
            </a:xfrm>
            <a:prstGeom prst="rect">
              <a:avLst/>
            </a:prstGeom>
            <a:gradFill flip="none" rotWithShape="1">
              <a:gsLst>
                <a:gs pos="0">
                  <a:srgbClr val="A7CCDF">
                    <a:alpha val="31000"/>
                  </a:srgbClr>
                </a:gs>
                <a:gs pos="100000">
                  <a:srgbClr val="FFFFFF">
                    <a:alpha val="31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24" name="TextBox 112"/>
            <p:cNvSpPr txBox="1"/>
            <p:nvPr/>
          </p:nvSpPr>
          <p:spPr>
            <a:xfrm>
              <a:off x="5592845" y="5288244"/>
              <a:ext cx="5277737" cy="632670"/>
            </a:xfrm>
            <a:prstGeom prst="rect">
              <a:avLst/>
            </a:prstGeom>
            <a:noFill/>
          </p:spPr>
          <p:txBody>
            <a:bodyPr wrap="square" rtlCol="0" anchor="ctr">
              <a:spAutoFit/>
            </a:bodyPr>
            <a:lstStyle/>
            <a:p>
              <a:r>
                <a:rPr lang="en-US" sz="2399" dirty="0" smtClean="0"/>
                <a:t>The organization </a:t>
              </a:r>
              <a:endParaRPr lang="en-US" sz="2399" dirty="0"/>
            </a:p>
          </p:txBody>
        </p:sp>
        <p:sp>
          <p:nvSpPr>
            <p:cNvPr id="25" name="Oval 113"/>
            <p:cNvSpPr>
              <a:spLocks noChangeAspect="1"/>
            </p:cNvSpPr>
            <p:nvPr/>
          </p:nvSpPr>
          <p:spPr>
            <a:xfrm>
              <a:off x="4097345" y="5014193"/>
              <a:ext cx="1121795" cy="1121795"/>
            </a:xfrm>
            <a:prstGeom prst="ellipse">
              <a:avLst/>
            </a:prstGeom>
            <a:solidFill>
              <a:srgbClr val="68B2D7"/>
            </a:solidFill>
            <a:ln w="0">
              <a:solidFill>
                <a:srgbClr val="68B2D7"/>
              </a:solid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3</a:t>
              </a:r>
            </a:p>
          </p:txBody>
        </p:sp>
      </p:grpSp>
    </p:spTree>
    <p:extLst>
      <p:ext uri="{BB962C8B-B14F-4D97-AF65-F5344CB8AC3E}">
        <p14:creationId xmlns:p14="http://schemas.microsoft.com/office/powerpoint/2010/main" val="14194703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190314" y="1391314"/>
            <a:ext cx="4185623" cy="4415763"/>
          </a:xfrm>
        </p:spPr>
        <p:txBody>
          <a:bodyPr>
            <a:normAutofit/>
          </a:bodyPr>
          <a:lstStyle/>
          <a:p>
            <a:pPr fontAlgn="base">
              <a:buNone/>
            </a:pPr>
            <a:r>
              <a:rPr lang="en-US" sz="2400" b="1" dirty="0"/>
              <a:t>Including :</a:t>
            </a:r>
          </a:p>
          <a:p>
            <a:pPr fontAlgn="base"/>
            <a:r>
              <a:rPr lang="en-US" sz="2400" dirty="0"/>
              <a:t>Nature of the task </a:t>
            </a:r>
          </a:p>
          <a:p>
            <a:pPr fontAlgn="base"/>
            <a:r>
              <a:rPr lang="en-US" sz="2400" dirty="0"/>
              <a:t>Workload </a:t>
            </a:r>
          </a:p>
          <a:p>
            <a:pPr fontAlgn="base"/>
            <a:r>
              <a:rPr lang="en-US" sz="2400" dirty="0"/>
              <a:t>Working environment</a:t>
            </a:r>
          </a:p>
          <a:p>
            <a:pPr marL="0" indent="0" fontAlgn="base">
              <a:buNone/>
            </a:pPr>
            <a:endParaRPr lang="en-US" sz="2400" dirty="0"/>
          </a:p>
          <a:p>
            <a:pPr fontAlgn="base">
              <a:buFont typeface="Wingdings" pitchFamily="2" charset="2"/>
              <a:buChar char="v"/>
            </a:pPr>
            <a:r>
              <a:rPr lang="en-US" sz="2400" dirty="0"/>
              <a:t>This includes matching the job to the physical and the mental strengths and limitations of people. </a:t>
            </a:r>
          </a:p>
          <a:p>
            <a:endParaRPr lang="en-US" dirty="0"/>
          </a:p>
        </p:txBody>
      </p:sp>
      <p:sp>
        <p:nvSpPr>
          <p:cNvPr id="4" name="Date Placeholder 3"/>
          <p:cNvSpPr>
            <a:spLocks noGrp="1"/>
          </p:cNvSpPr>
          <p:nvPr>
            <p:ph type="dt" sz="half" idx="10"/>
          </p:nvPr>
        </p:nvSpPr>
        <p:spPr/>
        <p:txBody>
          <a:bodyPr/>
          <a:lstStyle/>
          <a:p>
            <a:fld id="{BAB2445B-7324-4205-B9AF-CF3C3521439E}" type="datetime1">
              <a:rPr lang="en-US" smtClean="0"/>
              <a:t>9/16/2018</a:t>
            </a:fld>
            <a:endParaRPr lang="en-US" dirty="0"/>
          </a:p>
        </p:txBody>
      </p:sp>
      <p:sp>
        <p:nvSpPr>
          <p:cNvPr id="5" name="Slide Number Placeholder 4"/>
          <p:cNvSpPr>
            <a:spLocks noGrp="1"/>
          </p:cNvSpPr>
          <p:nvPr>
            <p:ph type="sldNum" sz="quarter" idx="12"/>
          </p:nvPr>
        </p:nvSpPr>
        <p:spPr/>
        <p:txBody>
          <a:bodyPr/>
          <a:lstStyle/>
          <a:p>
            <a:fld id="{519954A3-9DFD-4C44-94BA-B95130A3BA1C}" type="slidenum">
              <a:rPr lang="en-US" smtClean="0"/>
              <a:t>6</a:t>
            </a:fld>
            <a:endParaRPr lang="en-US" dirty="0"/>
          </a:p>
        </p:txBody>
      </p:sp>
      <p:pic>
        <p:nvPicPr>
          <p:cNvPr id="10" name="Content Placeholder 6" descr="640px-Computer_Workstation_Variables_cleanup.png"/>
          <p:cNvPicPr>
            <a:picLocks noGrp="1" noChangeAspect="1"/>
          </p:cNvPicPr>
          <p:nvPr>
            <p:ph sz="quarter" idx="4"/>
          </p:nvPr>
        </p:nvPicPr>
        <p:blipFill>
          <a:blip r:embed="rId2"/>
          <a:stretch>
            <a:fillRect/>
          </a:stretch>
        </p:blipFill>
        <p:spPr>
          <a:xfrm>
            <a:off x="6248400" y="608876"/>
            <a:ext cx="4610099" cy="4657062"/>
          </a:xfrm>
        </p:spPr>
      </p:pic>
      <p:grpSp>
        <p:nvGrpSpPr>
          <p:cNvPr id="8" name="Group 105"/>
          <p:cNvGrpSpPr/>
          <p:nvPr/>
        </p:nvGrpSpPr>
        <p:grpSpPr>
          <a:xfrm rot="10800000">
            <a:off x="20271" y="5410200"/>
            <a:ext cx="12192000" cy="1413008"/>
            <a:chOff x="1143779" y="4745827"/>
            <a:chExt cx="11045045" cy="1817444"/>
          </a:xfrm>
          <a:solidFill>
            <a:srgbClr val="68B2D7"/>
          </a:solidFill>
        </p:grpSpPr>
        <p:sp>
          <p:nvSpPr>
            <p:cNvPr id="9" name="Rectangle 108"/>
            <p:cNvSpPr/>
            <p:nvPr/>
          </p:nvSpPr>
          <p:spPr>
            <a:xfrm>
              <a:off x="4258126" y="4745829"/>
              <a:ext cx="7930698" cy="181744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blipFill rotWithShape="0">
                  <a:blip r:embed="rId3"/>
                  <a:stretch>
                    <a:fillRect/>
                  </a:stretch>
                </a:blipFill>
              </a:endParaRPr>
            </a:p>
          </p:txBody>
        </p:sp>
        <p:sp>
          <p:nvSpPr>
            <p:cNvPr id="11" name="Right Triangle 109"/>
            <p:cNvSpPr/>
            <p:nvPr/>
          </p:nvSpPr>
          <p:spPr>
            <a:xfrm rot="5400000" flipV="1">
              <a:off x="1793306" y="4096300"/>
              <a:ext cx="1817444" cy="3116498"/>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blipFill rotWithShape="0">
                  <a:blip r:embed="rId3"/>
                  <a:stretch>
                    <a:fillRect/>
                  </a:stretch>
                </a:blipFill>
              </a:endParaRPr>
            </a:p>
          </p:txBody>
        </p:sp>
      </p:grpSp>
      <p:grpSp>
        <p:nvGrpSpPr>
          <p:cNvPr id="13" name="Group 106"/>
          <p:cNvGrpSpPr/>
          <p:nvPr/>
        </p:nvGrpSpPr>
        <p:grpSpPr>
          <a:xfrm>
            <a:off x="190314" y="109532"/>
            <a:ext cx="7107189" cy="808523"/>
            <a:chOff x="4113734" y="1462930"/>
            <a:chExt cx="7109040" cy="1122088"/>
          </a:xfrm>
        </p:grpSpPr>
        <p:sp>
          <p:nvSpPr>
            <p:cNvPr id="14" name="Rectangle 3"/>
            <p:cNvSpPr/>
            <p:nvPr/>
          </p:nvSpPr>
          <p:spPr>
            <a:xfrm>
              <a:off x="4690885" y="1471730"/>
              <a:ext cx="6465957" cy="1104489"/>
            </a:xfrm>
            <a:prstGeom prst="rect">
              <a:avLst/>
            </a:prstGeom>
            <a:gradFill flip="none" rotWithShape="1">
              <a:gsLst>
                <a:gs pos="0">
                  <a:srgbClr val="A7CCDF">
                    <a:alpha val="31000"/>
                  </a:srgbClr>
                </a:gs>
                <a:gs pos="100000">
                  <a:srgbClr val="FFFFFF">
                    <a:alpha val="31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5" name="TextBox 12"/>
            <p:cNvSpPr txBox="1"/>
            <p:nvPr/>
          </p:nvSpPr>
          <p:spPr>
            <a:xfrm>
              <a:off x="5486400" y="1720584"/>
              <a:ext cx="5736374" cy="640496"/>
            </a:xfrm>
            <a:prstGeom prst="rect">
              <a:avLst/>
            </a:prstGeom>
            <a:noFill/>
          </p:spPr>
          <p:txBody>
            <a:bodyPr wrap="square" rtlCol="0" anchor="ctr">
              <a:spAutoFit/>
            </a:bodyPr>
            <a:lstStyle/>
            <a:p>
              <a:r>
                <a:rPr lang="en-US" sz="2399" dirty="0" smtClean="0"/>
                <a:t>The job</a:t>
              </a:r>
              <a:endParaRPr lang="en-US" sz="2399" dirty="0"/>
            </a:p>
          </p:txBody>
        </p:sp>
        <p:sp>
          <p:nvSpPr>
            <p:cNvPr id="16" name="Oval 102"/>
            <p:cNvSpPr>
              <a:spLocks noChangeAspect="1"/>
            </p:cNvSpPr>
            <p:nvPr/>
          </p:nvSpPr>
          <p:spPr>
            <a:xfrm>
              <a:off x="4113734" y="1462930"/>
              <a:ext cx="1122088" cy="1122088"/>
            </a:xfrm>
            <a:prstGeom prst="ellipse">
              <a:avLst/>
            </a:prstGeom>
            <a:solidFill>
              <a:srgbClr val="68B2D7"/>
            </a:solidFill>
            <a:ln w="0">
              <a:solidFill>
                <a:srgbClr val="68B2D7"/>
              </a:solid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1</a:t>
              </a:r>
            </a:p>
          </p:txBody>
        </p:sp>
      </p:grpSp>
    </p:spTree>
    <p:extLst>
      <p:ext uri="{BB962C8B-B14F-4D97-AF65-F5344CB8AC3E}">
        <p14:creationId xmlns:p14="http://schemas.microsoft.com/office/powerpoint/2010/main" val="11770096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half" idx="2"/>
          </p:nvPr>
        </p:nvSpPr>
        <p:spPr>
          <a:xfrm>
            <a:off x="381000" y="1073510"/>
            <a:ext cx="4185623" cy="4428462"/>
          </a:xfrm>
        </p:spPr>
        <p:txBody>
          <a:bodyPr>
            <a:normAutofit/>
          </a:bodyPr>
          <a:lstStyle/>
          <a:p>
            <a:pPr fontAlgn="base">
              <a:buNone/>
            </a:pPr>
            <a:r>
              <a:rPr lang="en-US" sz="2400" b="1" dirty="0"/>
              <a:t>Including:</a:t>
            </a:r>
          </a:p>
          <a:p>
            <a:pPr fontAlgn="base"/>
            <a:r>
              <a:rPr lang="en-US" sz="2400" dirty="0"/>
              <a:t>Competency</a:t>
            </a:r>
          </a:p>
          <a:p>
            <a:pPr fontAlgn="base"/>
            <a:r>
              <a:rPr lang="en-US" sz="2400" dirty="0"/>
              <a:t>Skills (changeable)</a:t>
            </a:r>
          </a:p>
          <a:p>
            <a:pPr fontAlgn="base"/>
            <a:r>
              <a:rPr lang="en-US" sz="2400" dirty="0"/>
              <a:t>Personality, attitude(fixed)</a:t>
            </a:r>
          </a:p>
          <a:p>
            <a:pPr fontAlgn="base"/>
            <a:r>
              <a:rPr lang="en-US" sz="2400" dirty="0"/>
              <a:t>Risk perception</a:t>
            </a:r>
          </a:p>
          <a:p>
            <a:pPr fontAlgn="base"/>
            <a:r>
              <a:rPr lang="en-US" sz="2400" dirty="0"/>
              <a:t>Sleep deprivation </a:t>
            </a:r>
          </a:p>
          <a:p>
            <a:pPr fontAlgn="base"/>
            <a:endParaRPr lang="en-US" sz="2400" dirty="0"/>
          </a:p>
          <a:p>
            <a:pPr fontAlgn="base">
              <a:buFont typeface="Wingdings" pitchFamily="2" charset="2"/>
              <a:buChar char="v"/>
            </a:pPr>
            <a:r>
              <a:rPr lang="en-US" sz="2400" dirty="0"/>
              <a:t>Individual characteristics influence behavior in complex ways. </a:t>
            </a:r>
          </a:p>
          <a:p>
            <a:endParaRPr lang="en-US" dirty="0"/>
          </a:p>
        </p:txBody>
      </p:sp>
      <p:sp>
        <p:nvSpPr>
          <p:cNvPr id="7" name="Date Placeholder 6"/>
          <p:cNvSpPr>
            <a:spLocks noGrp="1"/>
          </p:cNvSpPr>
          <p:nvPr>
            <p:ph type="dt" sz="half" idx="10"/>
          </p:nvPr>
        </p:nvSpPr>
        <p:spPr/>
        <p:txBody>
          <a:bodyPr/>
          <a:lstStyle/>
          <a:p>
            <a:fld id="{9C07A36F-6849-4C9E-87E8-8A91EA13BAAD}" type="datetime1">
              <a:rPr lang="en-US" smtClean="0"/>
              <a:t>9/16/2018</a:t>
            </a:fld>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16" name="Picture 2" descr="C:\Users\Maher\Desktop\images (1).jpg"/>
          <p:cNvPicPr>
            <a:picLocks noChangeAspect="1" noChangeArrowheads="1"/>
          </p:cNvPicPr>
          <p:nvPr/>
        </p:nvPicPr>
        <p:blipFill>
          <a:blip r:embed="rId2"/>
          <a:srcRect/>
          <a:stretch>
            <a:fillRect/>
          </a:stretch>
        </p:blipFill>
        <p:spPr bwMode="auto">
          <a:xfrm>
            <a:off x="7620002" y="669926"/>
            <a:ext cx="3962400" cy="4038599"/>
          </a:xfrm>
          <a:prstGeom prst="rect">
            <a:avLst/>
          </a:prstGeom>
          <a:noFill/>
        </p:spPr>
      </p:pic>
      <p:grpSp>
        <p:nvGrpSpPr>
          <p:cNvPr id="10" name="Group 105"/>
          <p:cNvGrpSpPr/>
          <p:nvPr/>
        </p:nvGrpSpPr>
        <p:grpSpPr>
          <a:xfrm rot="10800000">
            <a:off x="0" y="5501971"/>
            <a:ext cx="12192000" cy="1356027"/>
            <a:chOff x="1143779" y="4745827"/>
            <a:chExt cx="11045045" cy="1817444"/>
          </a:xfrm>
          <a:solidFill>
            <a:srgbClr val="68B2D7"/>
          </a:solidFill>
        </p:grpSpPr>
        <p:sp>
          <p:nvSpPr>
            <p:cNvPr id="11" name="Rectangle 108"/>
            <p:cNvSpPr/>
            <p:nvPr/>
          </p:nvSpPr>
          <p:spPr>
            <a:xfrm>
              <a:off x="4258126" y="4745829"/>
              <a:ext cx="7930698" cy="181744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blipFill rotWithShape="0">
                  <a:blip r:embed="rId3"/>
                  <a:stretch>
                    <a:fillRect/>
                  </a:stretch>
                </a:blipFill>
              </a:endParaRPr>
            </a:p>
          </p:txBody>
        </p:sp>
        <p:sp>
          <p:nvSpPr>
            <p:cNvPr id="13" name="Right Triangle 109"/>
            <p:cNvSpPr/>
            <p:nvPr/>
          </p:nvSpPr>
          <p:spPr>
            <a:xfrm rot="5400000" flipV="1">
              <a:off x="1793306" y="4096300"/>
              <a:ext cx="1817444" cy="3116498"/>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blipFill rotWithShape="0">
                  <a:blip r:embed="rId3"/>
                  <a:stretch>
                    <a:fillRect/>
                  </a:stretch>
                </a:blipFill>
              </a:endParaRPr>
            </a:p>
          </p:txBody>
        </p:sp>
      </p:grpSp>
      <p:grpSp>
        <p:nvGrpSpPr>
          <p:cNvPr id="14" name="Group 5"/>
          <p:cNvGrpSpPr/>
          <p:nvPr/>
        </p:nvGrpSpPr>
        <p:grpSpPr>
          <a:xfrm>
            <a:off x="228600" y="117723"/>
            <a:ext cx="7033000" cy="819267"/>
            <a:chOff x="4878898" y="3243971"/>
            <a:chExt cx="7033000" cy="1129014"/>
          </a:xfrm>
        </p:grpSpPr>
        <p:sp>
          <p:nvSpPr>
            <p:cNvPr id="15" name="Rectangle 18"/>
            <p:cNvSpPr/>
            <p:nvPr/>
          </p:nvSpPr>
          <p:spPr>
            <a:xfrm>
              <a:off x="5447627" y="3268786"/>
              <a:ext cx="6464271" cy="1104199"/>
            </a:xfrm>
            <a:prstGeom prst="rect">
              <a:avLst/>
            </a:prstGeom>
            <a:gradFill flip="none" rotWithShape="1">
              <a:gsLst>
                <a:gs pos="0">
                  <a:srgbClr val="A7CCDF">
                    <a:alpha val="31000"/>
                  </a:srgbClr>
                </a:gs>
                <a:gs pos="100000">
                  <a:srgbClr val="FFFFFF">
                    <a:alpha val="31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7" name="TextBox 20"/>
            <p:cNvSpPr txBox="1"/>
            <p:nvPr/>
          </p:nvSpPr>
          <p:spPr>
            <a:xfrm>
              <a:off x="6374398" y="3519720"/>
              <a:ext cx="4905300" cy="636034"/>
            </a:xfrm>
            <a:prstGeom prst="rect">
              <a:avLst/>
            </a:prstGeom>
            <a:noFill/>
          </p:spPr>
          <p:txBody>
            <a:bodyPr wrap="square" rtlCol="0" anchor="ctr">
              <a:spAutoFit/>
            </a:bodyPr>
            <a:lstStyle/>
            <a:p>
              <a:r>
                <a:rPr lang="en-US" sz="2399" dirty="0" smtClean="0"/>
                <a:t>The individual </a:t>
              </a:r>
              <a:endParaRPr lang="en-US" sz="2399" dirty="0"/>
            </a:p>
          </p:txBody>
        </p:sp>
        <p:sp>
          <p:nvSpPr>
            <p:cNvPr id="18" name="Oval 104"/>
            <p:cNvSpPr>
              <a:spLocks noChangeAspect="1"/>
            </p:cNvSpPr>
            <p:nvPr/>
          </p:nvSpPr>
          <p:spPr>
            <a:xfrm>
              <a:off x="4878898" y="3243971"/>
              <a:ext cx="1121795" cy="1121795"/>
            </a:xfrm>
            <a:prstGeom prst="ellipse">
              <a:avLst/>
            </a:prstGeom>
            <a:solidFill>
              <a:srgbClr val="68B2D7"/>
            </a:solidFill>
            <a:ln w="0">
              <a:solidFill>
                <a:srgbClr val="68B2D7"/>
              </a:solid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2</a:t>
              </a:r>
            </a:p>
          </p:txBody>
        </p:sp>
      </p:grpSp>
    </p:spTree>
    <p:extLst>
      <p:ext uri="{BB962C8B-B14F-4D97-AF65-F5344CB8AC3E}">
        <p14:creationId xmlns:p14="http://schemas.microsoft.com/office/powerpoint/2010/main" val="26834758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75745" y="1689101"/>
            <a:ext cx="4185623" cy="4352262"/>
          </a:xfrm>
        </p:spPr>
        <p:txBody>
          <a:bodyPr/>
          <a:lstStyle/>
          <a:p>
            <a:pPr fontAlgn="base">
              <a:buNone/>
            </a:pPr>
            <a:r>
              <a:rPr lang="en-US" sz="2400" b="1" dirty="0" smtClean="0"/>
              <a:t>Including:</a:t>
            </a:r>
          </a:p>
          <a:p>
            <a:pPr fontAlgn="base">
              <a:buNone/>
            </a:pPr>
            <a:r>
              <a:rPr lang="en-US" sz="2400" dirty="0" smtClean="0"/>
              <a:t> </a:t>
            </a:r>
            <a:endParaRPr lang="en-US" sz="2400" dirty="0"/>
          </a:p>
          <a:p>
            <a:pPr fontAlgn="base"/>
            <a:r>
              <a:rPr lang="en-US" sz="2400" dirty="0" smtClean="0"/>
              <a:t>The </a:t>
            </a:r>
            <a:r>
              <a:rPr lang="en-US" sz="2400" dirty="0"/>
              <a:t>culture of the workplace, resources Communications </a:t>
            </a:r>
          </a:p>
          <a:p>
            <a:pPr fontAlgn="base"/>
            <a:r>
              <a:rPr lang="en-US" sz="2400" dirty="0"/>
              <a:t>Leadership and so on. </a:t>
            </a:r>
          </a:p>
          <a:p>
            <a:endParaRPr lang="en-US" dirty="0"/>
          </a:p>
        </p:txBody>
      </p:sp>
      <p:sp>
        <p:nvSpPr>
          <p:cNvPr id="7" name="Date Placeholder 6"/>
          <p:cNvSpPr>
            <a:spLocks noGrp="1"/>
          </p:cNvSpPr>
          <p:nvPr>
            <p:ph type="dt" sz="half" idx="10"/>
          </p:nvPr>
        </p:nvSpPr>
        <p:spPr/>
        <p:txBody>
          <a:bodyPr/>
          <a:lstStyle/>
          <a:p>
            <a:fld id="{9C07A36F-6849-4C9E-87E8-8A91EA13BAAD}" type="datetime1">
              <a:rPr lang="en-US" smtClean="0"/>
              <a:t>9/16/2018</a:t>
            </a:fld>
            <a:endParaRPr lang="en-US" dirty="0"/>
          </a:p>
        </p:txBody>
      </p:sp>
      <p:sp>
        <p:nvSpPr>
          <p:cNvPr id="8" name="Slide Number Placeholder 7"/>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9" name="Content Placeholder 6" descr="tb.jpg"/>
          <p:cNvPicPr>
            <a:picLocks noGrp="1" noChangeAspect="1"/>
          </p:cNvPicPr>
          <p:nvPr>
            <p:ph sz="half" idx="2"/>
          </p:nvPr>
        </p:nvPicPr>
        <p:blipFill>
          <a:blip r:embed="rId2"/>
          <a:stretch>
            <a:fillRect/>
          </a:stretch>
        </p:blipFill>
        <p:spPr>
          <a:xfrm>
            <a:off x="7010400" y="703023"/>
            <a:ext cx="4864100" cy="462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0" name="Group 105"/>
          <p:cNvGrpSpPr/>
          <p:nvPr/>
        </p:nvGrpSpPr>
        <p:grpSpPr>
          <a:xfrm rot="10800000">
            <a:off x="0" y="5501971"/>
            <a:ext cx="12192000" cy="1356027"/>
            <a:chOff x="1143779" y="4745827"/>
            <a:chExt cx="11045045" cy="1817444"/>
          </a:xfrm>
          <a:solidFill>
            <a:srgbClr val="68B2D7"/>
          </a:solidFill>
        </p:grpSpPr>
        <p:sp>
          <p:nvSpPr>
            <p:cNvPr id="11" name="Rectangle 108"/>
            <p:cNvSpPr/>
            <p:nvPr/>
          </p:nvSpPr>
          <p:spPr>
            <a:xfrm>
              <a:off x="4258126" y="4745829"/>
              <a:ext cx="7930698" cy="181744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blipFill rotWithShape="0">
                  <a:blip r:embed="rId3"/>
                  <a:stretch>
                    <a:fillRect/>
                  </a:stretch>
                </a:blipFill>
              </a:endParaRPr>
            </a:p>
          </p:txBody>
        </p:sp>
        <p:sp>
          <p:nvSpPr>
            <p:cNvPr id="12" name="Right Triangle 109"/>
            <p:cNvSpPr/>
            <p:nvPr/>
          </p:nvSpPr>
          <p:spPr>
            <a:xfrm rot="5400000" flipV="1">
              <a:off x="1793306" y="4096300"/>
              <a:ext cx="1817444" cy="3116498"/>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blipFill rotWithShape="0">
                  <a:blip r:embed="rId3"/>
                  <a:stretch>
                    <a:fillRect/>
                  </a:stretch>
                </a:blipFill>
              </a:endParaRPr>
            </a:p>
          </p:txBody>
        </p:sp>
      </p:grpSp>
      <p:grpSp>
        <p:nvGrpSpPr>
          <p:cNvPr id="13" name="Group 6"/>
          <p:cNvGrpSpPr/>
          <p:nvPr/>
        </p:nvGrpSpPr>
        <p:grpSpPr>
          <a:xfrm>
            <a:off x="53394" y="206728"/>
            <a:ext cx="7032998" cy="821158"/>
            <a:chOff x="4097345" y="5014193"/>
            <a:chExt cx="7032998" cy="1125634"/>
          </a:xfrm>
        </p:grpSpPr>
        <p:sp>
          <p:nvSpPr>
            <p:cNvPr id="14" name="Rectangle 111"/>
            <p:cNvSpPr/>
            <p:nvPr/>
          </p:nvSpPr>
          <p:spPr>
            <a:xfrm>
              <a:off x="4666071" y="5035626"/>
              <a:ext cx="6464272" cy="1104201"/>
            </a:xfrm>
            <a:prstGeom prst="rect">
              <a:avLst/>
            </a:prstGeom>
            <a:gradFill flip="none" rotWithShape="1">
              <a:gsLst>
                <a:gs pos="0">
                  <a:srgbClr val="A7CCDF">
                    <a:alpha val="31000"/>
                  </a:srgbClr>
                </a:gs>
                <a:gs pos="100000">
                  <a:srgbClr val="FFFFFF">
                    <a:alpha val="31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15" name="TextBox 112"/>
            <p:cNvSpPr txBox="1"/>
            <p:nvPr/>
          </p:nvSpPr>
          <p:spPr>
            <a:xfrm>
              <a:off x="5592845" y="5288244"/>
              <a:ext cx="5277737" cy="632670"/>
            </a:xfrm>
            <a:prstGeom prst="rect">
              <a:avLst/>
            </a:prstGeom>
            <a:noFill/>
          </p:spPr>
          <p:txBody>
            <a:bodyPr wrap="square" rtlCol="0" anchor="ctr">
              <a:spAutoFit/>
            </a:bodyPr>
            <a:lstStyle/>
            <a:p>
              <a:r>
                <a:rPr lang="en-US" sz="2399" dirty="0" smtClean="0"/>
                <a:t>The organization </a:t>
              </a:r>
              <a:endParaRPr lang="en-US" sz="2399" dirty="0"/>
            </a:p>
          </p:txBody>
        </p:sp>
        <p:sp>
          <p:nvSpPr>
            <p:cNvPr id="16" name="Oval 113"/>
            <p:cNvSpPr>
              <a:spLocks noChangeAspect="1"/>
            </p:cNvSpPr>
            <p:nvPr/>
          </p:nvSpPr>
          <p:spPr>
            <a:xfrm>
              <a:off x="4097345" y="5014193"/>
              <a:ext cx="1121795" cy="1121795"/>
            </a:xfrm>
            <a:prstGeom prst="ellipse">
              <a:avLst/>
            </a:prstGeom>
            <a:solidFill>
              <a:srgbClr val="68B2D7"/>
            </a:solidFill>
            <a:ln w="0">
              <a:solidFill>
                <a:srgbClr val="68B2D7"/>
              </a:solidFill>
              <a:prstDash val="solid"/>
              <a:round/>
              <a:headEnd/>
              <a:tailEnd/>
            </a:ln>
          </p:spPr>
          <p:txBody>
            <a:bodyPr vert="horz" wrap="square" lIns="71981" tIns="91416" rIns="71981" bIns="91416" numCol="1" anchor="ctr" anchorCtr="1" compatLnSpc="1">
              <a:prstTxWarp prst="textNoShape">
                <a:avLst/>
              </a:prstTxWarp>
            </a:bodyPr>
            <a:lstStyle/>
            <a:p>
              <a:r>
                <a:rPr lang="en-US" sz="4399" kern="0" dirty="0">
                  <a:solidFill>
                    <a:schemeClr val="bg1"/>
                  </a:solidFill>
                  <a:latin typeface="Arial" pitchFamily="34" charset="0"/>
                  <a:cs typeface="Arial" pitchFamily="34" charset="0"/>
                </a:rPr>
                <a:t>3</a:t>
              </a:r>
            </a:p>
          </p:txBody>
        </p:sp>
      </p:grpSp>
    </p:spTree>
    <p:extLst>
      <p:ext uri="{BB962C8B-B14F-4D97-AF65-F5344CB8AC3E}">
        <p14:creationId xmlns:p14="http://schemas.microsoft.com/office/powerpoint/2010/main" val="2328457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8754249" cy="525780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endParaRPr lang="en-US" dirty="0">
              <a:latin typeface="Arial Narrow"/>
              <a:cs typeface="Arial Narrow"/>
            </a:endParaRPr>
          </a:p>
        </p:txBody>
      </p:sp>
      <p:pic>
        <p:nvPicPr>
          <p:cNvPr id="3" name="Picture 2" descr="graphicstock-closeup-of-caring-woman-holding-female-seniors-hands_HAdOpB2-W.jpg"/>
          <p:cNvPicPr>
            <a:picLocks noChangeAspect="1"/>
          </p:cNvPicPr>
          <p:nvPr/>
        </p:nvPicPr>
        <p:blipFill rotWithShape="1">
          <a:blip r:embed="rId2" cstate="print">
            <a:alphaModFix amt="93000"/>
            <a:extLst>
              <a:ext uri="{BEBA8EAE-BF5A-486C-A8C5-ECC9F3942E4B}">
                <a14:imgProps xmlns:a14="http://schemas.microsoft.com/office/drawing/2010/main">
                  <a14:imgLayer r:embed="rId3">
                    <a14:imgEffect>
                      <a14:colorTemperature colorTemp="5300"/>
                    </a14:imgEffect>
                    <a14:imgEffect>
                      <a14:saturation sat="66000"/>
                    </a14:imgEffect>
                  </a14:imgLayer>
                </a14:imgProps>
              </a:ext>
              <a:ext uri="{28A0092B-C50C-407E-A947-70E740481C1C}">
                <a14:useLocalDpi xmlns:a14="http://schemas.microsoft.com/office/drawing/2010/main" val="0"/>
              </a:ext>
            </a:extLst>
          </a:blip>
          <a:srcRect/>
          <a:stretch/>
        </p:blipFill>
        <p:spPr>
          <a:xfrm>
            <a:off x="8754249" y="1"/>
            <a:ext cx="3437752" cy="6857998"/>
          </a:xfrm>
          <a:prstGeom prst="rect">
            <a:avLst/>
          </a:prstGeom>
        </p:spPr>
      </p:pic>
      <p:sp>
        <p:nvSpPr>
          <p:cNvPr id="2" name="Title 1"/>
          <p:cNvSpPr>
            <a:spLocks noGrp="1"/>
          </p:cNvSpPr>
          <p:nvPr>
            <p:ph type="title"/>
          </p:nvPr>
        </p:nvSpPr>
        <p:spPr>
          <a:xfrm>
            <a:off x="-17206" y="329246"/>
            <a:ext cx="9144000" cy="715961"/>
          </a:xfrm>
          <a:ln>
            <a:noFill/>
          </a:ln>
        </p:spPr>
        <p:txBody>
          <a:bodyPr>
            <a:noAutofit/>
          </a:bodyPr>
          <a:lstStyle/>
          <a:p>
            <a:r>
              <a:rPr lang="en-US" sz="4400" b="1" dirty="0">
                <a:solidFill>
                  <a:srgbClr val="007171"/>
                </a:solidFill>
              </a:rPr>
              <a:t>The Benefits of Applying Human Factors in Healthcare</a:t>
            </a:r>
            <a:endParaRPr lang="en-US" sz="4400" dirty="0">
              <a:solidFill>
                <a:srgbClr val="007171"/>
              </a:solidFill>
              <a:latin typeface="Arial Narrow"/>
              <a:cs typeface="Arial Narrow"/>
            </a:endParaRPr>
          </a:p>
        </p:txBody>
      </p:sp>
      <p:grpSp>
        <p:nvGrpSpPr>
          <p:cNvPr id="106" name="Group 105"/>
          <p:cNvGrpSpPr/>
          <p:nvPr/>
        </p:nvGrpSpPr>
        <p:grpSpPr>
          <a:xfrm rot="10800000">
            <a:off x="0" y="5257801"/>
            <a:ext cx="12192000" cy="1600198"/>
            <a:chOff x="1143779" y="4745827"/>
            <a:chExt cx="11045045" cy="1817444"/>
          </a:xfrm>
          <a:solidFill>
            <a:srgbClr val="68B2D7"/>
          </a:solidFill>
        </p:grpSpPr>
        <p:sp>
          <p:nvSpPr>
            <p:cNvPr id="109" name="Rectangle 108"/>
            <p:cNvSpPr/>
            <p:nvPr/>
          </p:nvSpPr>
          <p:spPr>
            <a:xfrm>
              <a:off x="4258126" y="4745829"/>
              <a:ext cx="7930698" cy="1817442"/>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blipFill rotWithShape="0">
                  <a:blip r:embed="rId4"/>
                  <a:stretch>
                    <a:fillRect/>
                  </a:stretch>
                </a:blipFill>
              </a:endParaRPr>
            </a:p>
          </p:txBody>
        </p:sp>
        <p:sp>
          <p:nvSpPr>
            <p:cNvPr id="110" name="Right Triangle 109"/>
            <p:cNvSpPr/>
            <p:nvPr/>
          </p:nvSpPr>
          <p:spPr>
            <a:xfrm rot="5400000" flipV="1">
              <a:off x="1793306" y="4096300"/>
              <a:ext cx="1817444" cy="3116498"/>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blipFill rotWithShape="0">
                  <a:blip r:embed="rId4"/>
                  <a:stretch>
                    <a:fillRect/>
                  </a:stretch>
                </a:blipFill>
              </a:endParaRPr>
            </a:p>
          </p:txBody>
        </p:sp>
      </p:grpSp>
      <p:sp>
        <p:nvSpPr>
          <p:cNvPr id="9" name="TextBox 8"/>
          <p:cNvSpPr txBox="1"/>
          <p:nvPr/>
        </p:nvSpPr>
        <p:spPr>
          <a:xfrm>
            <a:off x="3886200" y="4267200"/>
            <a:ext cx="184666" cy="461665"/>
          </a:xfrm>
          <a:prstGeom prst="rect">
            <a:avLst/>
          </a:prstGeom>
          <a:noFill/>
        </p:spPr>
        <p:txBody>
          <a:bodyPr wrap="none" rtlCol="0">
            <a:spAutoFit/>
          </a:bodyPr>
          <a:lstStyle/>
          <a:p>
            <a:endParaRPr lang="en-US" dirty="0"/>
          </a:p>
        </p:txBody>
      </p:sp>
      <p:sp>
        <p:nvSpPr>
          <p:cNvPr id="10" name="TextBox 9"/>
          <p:cNvSpPr txBox="1"/>
          <p:nvPr/>
        </p:nvSpPr>
        <p:spPr>
          <a:xfrm>
            <a:off x="54233" y="2041416"/>
            <a:ext cx="7848600" cy="2677656"/>
          </a:xfrm>
          <a:prstGeom prst="rect">
            <a:avLst/>
          </a:prstGeom>
          <a:noFill/>
        </p:spPr>
        <p:txBody>
          <a:bodyPr wrap="square" rtlCol="0">
            <a:spAutoFit/>
          </a:bodyPr>
          <a:lstStyle/>
          <a:p>
            <a:pPr>
              <a:buNone/>
            </a:pPr>
            <a:r>
              <a:rPr lang="en-US" sz="2800" b="1" dirty="0"/>
              <a:t>Awareness of human factors can help you to:</a:t>
            </a:r>
          </a:p>
          <a:p>
            <a:pPr>
              <a:buNone/>
            </a:pPr>
            <a:endParaRPr lang="en-US" sz="2800" dirty="0"/>
          </a:p>
          <a:p>
            <a:r>
              <a:rPr lang="en-US" sz="2800" dirty="0"/>
              <a:t>To prevent </a:t>
            </a:r>
            <a:r>
              <a:rPr lang="en-US" sz="2800" dirty="0">
                <a:solidFill>
                  <a:srgbClr val="FF0000"/>
                </a:solidFill>
              </a:rPr>
              <a:t>Medical Errors</a:t>
            </a:r>
            <a:r>
              <a:rPr lang="en-US" sz="2800" dirty="0"/>
              <a:t>.</a:t>
            </a:r>
            <a:r>
              <a:rPr lang="en-US" sz="2800" dirty="0">
                <a:solidFill>
                  <a:srgbClr val="FF0000"/>
                </a:solidFill>
              </a:rPr>
              <a:t> </a:t>
            </a:r>
          </a:p>
          <a:p>
            <a:r>
              <a:rPr lang="en-US" sz="2800" dirty="0"/>
              <a:t>Understand why healthcare staff make errors. </a:t>
            </a:r>
          </a:p>
          <a:p>
            <a:r>
              <a:rPr lang="en-US" sz="2800" dirty="0"/>
              <a:t>Identify ‘systems factors’ threaten patient safety.</a:t>
            </a:r>
          </a:p>
          <a:p>
            <a:r>
              <a:rPr lang="en-US" sz="2800" dirty="0"/>
              <a:t>To prevent occupational accidents and ill health.</a:t>
            </a:r>
          </a:p>
        </p:txBody>
      </p:sp>
    </p:spTree>
    <p:extLst>
      <p:ext uri="{BB962C8B-B14F-4D97-AF65-F5344CB8AC3E}">
        <p14:creationId xmlns:p14="http://schemas.microsoft.com/office/powerpoint/2010/main" val="3504696126"/>
      </p:ext>
    </p:extLst>
  </p:cSld>
  <p:clrMapOvr>
    <a:masterClrMapping/>
  </p:clrMapOvr>
  <p:timing>
    <p:tnLst>
      <p:par>
        <p:cTn id="1" dur="indefinite" restart="never" nodeType="tmRoot"/>
      </p:par>
    </p:tnLst>
  </p:timing>
</p:sld>
</file>

<file path=ppt/theme/theme1.xml><?xml version="1.0" encoding="utf-8"?>
<a:theme xmlns:a="http://schemas.openxmlformats.org/drawingml/2006/main" name="7_Office Theme">
  <a:themeElements>
    <a:clrScheme name="ThemeBMC">
      <a:dk1>
        <a:srgbClr val="000000"/>
      </a:dk1>
      <a:lt1>
        <a:srgbClr val="FFFFFF"/>
      </a:lt1>
      <a:dk2>
        <a:srgbClr val="1F497D"/>
      </a:dk2>
      <a:lt2>
        <a:srgbClr val="EEECE1"/>
      </a:lt2>
      <a:accent1>
        <a:srgbClr val="0779B7"/>
      </a:accent1>
      <a:accent2>
        <a:srgbClr val="019ADD"/>
      </a:accent2>
      <a:accent3>
        <a:srgbClr val="6BC2ED"/>
      </a:accent3>
      <a:accent4>
        <a:srgbClr val="A7CCDF"/>
      </a:accent4>
      <a:accent5>
        <a:srgbClr val="595959"/>
      </a:accent5>
      <a:accent6>
        <a:srgbClr val="3F3F3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hemeBMC">
    <a:dk1>
      <a:srgbClr val="000000"/>
    </a:dk1>
    <a:lt1>
      <a:srgbClr val="FFFFFF"/>
    </a:lt1>
    <a:dk2>
      <a:srgbClr val="1F497D"/>
    </a:dk2>
    <a:lt2>
      <a:srgbClr val="EEECE1"/>
    </a:lt2>
    <a:accent1>
      <a:srgbClr val="0779B7"/>
    </a:accent1>
    <a:accent2>
      <a:srgbClr val="019ADD"/>
    </a:accent2>
    <a:accent3>
      <a:srgbClr val="6BC2ED"/>
    </a:accent3>
    <a:accent4>
      <a:srgbClr val="A7CCDF"/>
    </a:accent4>
    <a:accent5>
      <a:srgbClr val="595959"/>
    </a:accent5>
    <a:accent6>
      <a:srgbClr val="3F3F3F"/>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20016</TotalTime>
  <Words>1109</Words>
  <Application>Microsoft Office PowerPoint</Application>
  <PresentationFormat>ملء الشاشة</PresentationFormat>
  <Paragraphs>189</Paragraphs>
  <Slides>31</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31</vt:i4>
      </vt:variant>
    </vt:vector>
  </HeadingPairs>
  <TitlesOfParts>
    <vt:vector size="38" baseType="lpstr">
      <vt:lpstr>Arial</vt:lpstr>
      <vt:lpstr>Arial Narrow</vt:lpstr>
      <vt:lpstr>Arial Narrow Bold</vt:lpstr>
      <vt:lpstr>Calibri</vt:lpstr>
      <vt:lpstr>Times New Roman</vt:lpstr>
      <vt:lpstr>Wingdings</vt:lpstr>
      <vt:lpstr>7_Office Theme</vt:lpstr>
      <vt:lpstr>عرض تقديمي في PowerPoint</vt:lpstr>
      <vt:lpstr>عرض تقديمي في PowerPoint</vt:lpstr>
      <vt:lpstr>What are Human Factors</vt:lpstr>
      <vt:lpstr>What are Human Factors?</vt:lpstr>
      <vt:lpstr>What are Human Factors</vt:lpstr>
      <vt:lpstr>عرض تقديمي في PowerPoint</vt:lpstr>
      <vt:lpstr>عرض تقديمي في PowerPoint</vt:lpstr>
      <vt:lpstr>عرض تقديمي في PowerPoint</vt:lpstr>
      <vt:lpstr>The Benefits of Applying Human Factors in Healthcare</vt:lpstr>
      <vt:lpstr>Medical errors</vt:lpstr>
      <vt:lpstr>Medical Errors </vt:lpstr>
      <vt:lpstr>Sources of Error</vt:lpstr>
      <vt:lpstr>The Most Common Medical Errors</vt:lpstr>
      <vt:lpstr>Burden of the Medical Errors</vt:lpstr>
      <vt:lpstr>عرض تقديمي في PowerPoint</vt:lpstr>
      <vt:lpstr>عرض تقديمي في PowerPoint</vt:lpstr>
      <vt:lpstr>How Does the Team Communicate?</vt:lpstr>
      <vt:lpstr>عرض تقديمي في PowerPoint</vt:lpstr>
      <vt:lpstr>Cont: </vt:lpstr>
      <vt:lpstr>Cont: </vt:lpstr>
      <vt:lpstr>Actions to Reduce Medical Errors as Related to Humans Factors</vt:lpstr>
      <vt:lpstr>عرض تقديمي في PowerPoint</vt:lpstr>
      <vt:lpstr>عرض تقديمي في PowerPoint</vt:lpstr>
      <vt:lpstr>عرض تقديمي في PowerPoint</vt:lpstr>
      <vt:lpstr>عرض تقديمي في PowerPoint</vt:lpstr>
      <vt:lpstr>عرض تقديمي في PowerPoint</vt:lpstr>
      <vt:lpstr>How did this happen?</vt:lpstr>
      <vt:lpstr>عرض تقديمي في PowerPoint</vt:lpstr>
      <vt:lpstr>OVR(Occurrence Variance Reporting) or IR(Incident Reporting)</vt:lpstr>
      <vt:lpstr>OVR Sample :</vt:lpstr>
      <vt:lpstr>عرض تقديمي في PowerPoint</vt:lpstr>
    </vt:vector>
  </TitlesOfParts>
  <Manager>SlideModel</Manager>
  <Company>SlideModel</Company>
  <LinksUpToDate>false</LinksUpToDate>
  <SharedDoc>false</SharedDoc>
  <HyperlinkBase>http://slidemodel.com</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SlideModel Free PowerPoint Templates</dc:title>
  <dc:subject>Template</dc:subject>
  <dc:creator>SlideModel</dc:creator>
  <cp:keywords>PowerPoint, Free PowerPoint Templates, SlideModel, Presentations, Designs, Clipart</cp:keywords>
  <dc:description>Download This FREE PowerPoint Templates at http://slidemodel.com</dc:description>
  <cp:lastModifiedBy>user</cp:lastModifiedBy>
  <cp:revision>303</cp:revision>
  <dcterms:created xsi:type="dcterms:W3CDTF">2013-09-12T13:05:01Z</dcterms:created>
  <dcterms:modified xsi:type="dcterms:W3CDTF">2018-09-17T19:12:17Z</dcterms:modified>
  <cp:category>Presentations, Business Presentations, Free PowerPoint Templates</cp:category>
  <cp:contentStatus>Template</cp:contentStatus>
</cp:coreProperties>
</file>