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1" r:id="rId3"/>
    <p:sldId id="262" r:id="rId4"/>
    <p:sldId id="264" r:id="rId5"/>
    <p:sldId id="263" r:id="rId6"/>
    <p:sldId id="265" r:id="rId7"/>
    <p:sldId id="267" r:id="rId8"/>
    <p:sldId id="268" r:id="rId9"/>
    <p:sldId id="269" r:id="rId10"/>
    <p:sldId id="304" r:id="rId11"/>
    <p:sldId id="271" r:id="rId12"/>
    <p:sldId id="277" r:id="rId13"/>
    <p:sldId id="272" r:id="rId14"/>
    <p:sldId id="274" r:id="rId15"/>
    <p:sldId id="305" r:id="rId16"/>
    <p:sldId id="306" r:id="rId17"/>
    <p:sldId id="284" r:id="rId18"/>
    <p:sldId id="278" r:id="rId19"/>
    <p:sldId id="280" r:id="rId20"/>
    <p:sldId id="282" r:id="rId21"/>
    <p:sldId id="285" r:id="rId22"/>
    <p:sldId id="287" r:id="rId23"/>
    <p:sldId id="289" r:id="rId24"/>
    <p:sldId id="291" r:id="rId25"/>
    <p:sldId id="295" r:id="rId26"/>
    <p:sldId id="293" r:id="rId27"/>
    <p:sldId id="297" r:id="rId28"/>
    <p:sldId id="299" r:id="rId29"/>
    <p:sldId id="301" r:id="rId30"/>
    <p:sldId id="303"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FFCC66"/>
    <a:srgbClr val="FE9202"/>
    <a:srgbClr val="007033"/>
    <a:srgbClr val="CC0099"/>
    <a:srgbClr val="6C1A00"/>
    <a:srgbClr val="00AACC"/>
    <a:srgbClr val="5EEC3C"/>
    <a:srgbClr val="1D3A00"/>
    <a:srgbClr val="003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7" d="100"/>
          <a:sy n="137" d="100"/>
        </p:scale>
        <p:origin x="864" y="-12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52659A-693F-4A56-B846-0EB606FE4308}" type="doc">
      <dgm:prSet loTypeId="urn:microsoft.com/office/officeart/2005/8/layout/default" loCatId="list" qsTypeId="urn:microsoft.com/office/officeart/2005/8/quickstyle/3d2" qsCatId="3D" csTypeId="urn:microsoft.com/office/officeart/2005/8/colors/colorful5" csCatId="colorful" phldr="1"/>
      <dgm:spPr/>
      <dgm:t>
        <a:bodyPr/>
        <a:lstStyle/>
        <a:p>
          <a:pPr rtl="1"/>
          <a:endParaRPr lang="ar-SA"/>
        </a:p>
      </dgm:t>
    </dgm:pt>
    <dgm:pt modelId="{A7DEF076-216F-4903-9A28-73A1A2FA9E65}">
      <dgm:prSet phldrT="[نص]"/>
      <dgm:spPr/>
      <dgm:t>
        <a:bodyPr/>
        <a:lstStyle/>
        <a:p>
          <a:pPr rtl="1"/>
          <a:r>
            <a:rPr lang="en-US" b="1" dirty="0">
              <a:solidFill>
                <a:schemeClr val="bg1"/>
              </a:solidFill>
            </a:rPr>
            <a:t>Hazard</a:t>
          </a:r>
          <a:endParaRPr lang="ar-SA" dirty="0">
            <a:solidFill>
              <a:schemeClr val="bg1"/>
            </a:solidFill>
          </a:endParaRPr>
        </a:p>
      </dgm:t>
    </dgm:pt>
    <dgm:pt modelId="{3941D95C-F326-4C0C-BF81-EED2FC4F82B7}" type="parTrans" cxnId="{BB23CF8A-B4C4-43CD-B767-365E3FF7F3F7}">
      <dgm:prSet/>
      <dgm:spPr/>
      <dgm:t>
        <a:bodyPr/>
        <a:lstStyle/>
        <a:p>
          <a:pPr rtl="1"/>
          <a:endParaRPr lang="ar-SA"/>
        </a:p>
      </dgm:t>
    </dgm:pt>
    <dgm:pt modelId="{CAABA955-084F-4CFA-9BD8-10AB1451ABC2}" type="sibTrans" cxnId="{BB23CF8A-B4C4-43CD-B767-365E3FF7F3F7}">
      <dgm:prSet/>
      <dgm:spPr/>
      <dgm:t>
        <a:bodyPr/>
        <a:lstStyle/>
        <a:p>
          <a:pPr rtl="1"/>
          <a:endParaRPr lang="ar-SA"/>
        </a:p>
      </dgm:t>
    </dgm:pt>
    <dgm:pt modelId="{2D08DB53-EC32-4D27-9CB6-84C9E76E3DD7}">
      <dgm:prSet phldrT="[نص]"/>
      <dgm:spPr/>
      <dgm:t>
        <a:bodyPr/>
        <a:lstStyle/>
        <a:p>
          <a:pPr rtl="1"/>
          <a:r>
            <a:rPr lang="en-US" b="1" dirty="0"/>
            <a:t>Risk</a:t>
          </a:r>
          <a:r>
            <a:rPr lang="en-US" dirty="0"/>
            <a:t> </a:t>
          </a:r>
          <a:endParaRPr lang="ar-SA" dirty="0"/>
        </a:p>
      </dgm:t>
    </dgm:pt>
    <dgm:pt modelId="{459A0B96-C61D-42F1-B091-7BE5B3431C46}" type="parTrans" cxnId="{E60A6B4B-F761-40E7-9638-031BEE758518}">
      <dgm:prSet/>
      <dgm:spPr/>
      <dgm:t>
        <a:bodyPr/>
        <a:lstStyle/>
        <a:p>
          <a:pPr rtl="1"/>
          <a:endParaRPr lang="ar-SA"/>
        </a:p>
      </dgm:t>
    </dgm:pt>
    <dgm:pt modelId="{6D38DA21-0A56-4786-A311-25E6E9EAE7DE}" type="sibTrans" cxnId="{E60A6B4B-F761-40E7-9638-031BEE758518}">
      <dgm:prSet/>
      <dgm:spPr/>
      <dgm:t>
        <a:bodyPr/>
        <a:lstStyle/>
        <a:p>
          <a:pPr rtl="1"/>
          <a:endParaRPr lang="ar-SA"/>
        </a:p>
      </dgm:t>
    </dgm:pt>
    <dgm:pt modelId="{27AC27E1-F90D-450D-902E-411FF8CB6D93}">
      <dgm:prSet phldrT="[نص]"/>
      <dgm:spPr/>
      <dgm:t>
        <a:bodyPr/>
        <a:lstStyle/>
        <a:p>
          <a:pPr rtl="1"/>
          <a:r>
            <a:rPr lang="en-US" b="1" dirty="0"/>
            <a:t>Risk Management</a:t>
          </a:r>
          <a:endParaRPr lang="ar-SA" b="1" dirty="0"/>
        </a:p>
      </dgm:t>
    </dgm:pt>
    <dgm:pt modelId="{FB8793D8-3903-4B51-95AF-AF843A11A27C}" type="parTrans" cxnId="{5E3DF46F-7D39-4524-A856-921AF6923045}">
      <dgm:prSet/>
      <dgm:spPr/>
      <dgm:t>
        <a:bodyPr/>
        <a:lstStyle/>
        <a:p>
          <a:pPr rtl="1"/>
          <a:endParaRPr lang="ar-SA"/>
        </a:p>
      </dgm:t>
    </dgm:pt>
    <dgm:pt modelId="{D4DCE069-EC15-45FC-B1D3-70F45D894969}" type="sibTrans" cxnId="{5E3DF46F-7D39-4524-A856-921AF6923045}">
      <dgm:prSet/>
      <dgm:spPr/>
      <dgm:t>
        <a:bodyPr/>
        <a:lstStyle/>
        <a:p>
          <a:pPr rtl="1"/>
          <a:endParaRPr lang="ar-SA"/>
        </a:p>
      </dgm:t>
    </dgm:pt>
    <dgm:pt modelId="{C1F9EB09-856D-4B3B-A17C-857B4C09DF6B}" type="pres">
      <dgm:prSet presAssocID="{9F52659A-693F-4A56-B846-0EB606FE4308}" presName="diagram" presStyleCnt="0">
        <dgm:presLayoutVars>
          <dgm:dir/>
          <dgm:resizeHandles val="exact"/>
        </dgm:presLayoutVars>
      </dgm:prSet>
      <dgm:spPr/>
    </dgm:pt>
    <dgm:pt modelId="{889393D0-4C8A-474D-9C49-873A4E5F7939}" type="pres">
      <dgm:prSet presAssocID="{A7DEF076-216F-4903-9A28-73A1A2FA9E65}" presName="node" presStyleLbl="node1" presStyleIdx="0" presStyleCnt="3">
        <dgm:presLayoutVars>
          <dgm:bulletEnabled val="1"/>
        </dgm:presLayoutVars>
      </dgm:prSet>
      <dgm:spPr/>
    </dgm:pt>
    <dgm:pt modelId="{CDC50675-41D1-494E-80BB-91478115091F}" type="pres">
      <dgm:prSet presAssocID="{CAABA955-084F-4CFA-9BD8-10AB1451ABC2}" presName="sibTrans" presStyleCnt="0"/>
      <dgm:spPr/>
    </dgm:pt>
    <dgm:pt modelId="{AE0438FF-F94B-4805-BA46-F4132F293C47}" type="pres">
      <dgm:prSet presAssocID="{2D08DB53-EC32-4D27-9CB6-84C9E76E3DD7}" presName="node" presStyleLbl="node1" presStyleIdx="1" presStyleCnt="3">
        <dgm:presLayoutVars>
          <dgm:bulletEnabled val="1"/>
        </dgm:presLayoutVars>
      </dgm:prSet>
      <dgm:spPr/>
    </dgm:pt>
    <dgm:pt modelId="{A08717D2-C0A2-434A-958C-1D3C1C07323F}" type="pres">
      <dgm:prSet presAssocID="{6D38DA21-0A56-4786-A311-25E6E9EAE7DE}" presName="sibTrans" presStyleCnt="0"/>
      <dgm:spPr/>
    </dgm:pt>
    <dgm:pt modelId="{39B38897-CCBA-4F0D-B0B2-5E9586E80C42}" type="pres">
      <dgm:prSet presAssocID="{27AC27E1-F90D-450D-902E-411FF8CB6D93}" presName="node" presStyleLbl="node1" presStyleIdx="2" presStyleCnt="3">
        <dgm:presLayoutVars>
          <dgm:bulletEnabled val="1"/>
        </dgm:presLayoutVars>
      </dgm:prSet>
      <dgm:spPr/>
    </dgm:pt>
  </dgm:ptLst>
  <dgm:cxnLst>
    <dgm:cxn modelId="{29BEEB02-E2D3-4262-AD57-643AC7323CB7}" type="presOf" srcId="{2D08DB53-EC32-4D27-9CB6-84C9E76E3DD7}" destId="{AE0438FF-F94B-4805-BA46-F4132F293C47}" srcOrd="0" destOrd="0" presId="urn:microsoft.com/office/officeart/2005/8/layout/default"/>
    <dgm:cxn modelId="{66DEAA16-3F93-4F25-B9F7-F9F633625154}" type="presOf" srcId="{A7DEF076-216F-4903-9A28-73A1A2FA9E65}" destId="{889393D0-4C8A-474D-9C49-873A4E5F7939}" srcOrd="0" destOrd="0" presId="urn:microsoft.com/office/officeart/2005/8/layout/default"/>
    <dgm:cxn modelId="{E60A6B4B-F761-40E7-9638-031BEE758518}" srcId="{9F52659A-693F-4A56-B846-0EB606FE4308}" destId="{2D08DB53-EC32-4D27-9CB6-84C9E76E3DD7}" srcOrd="1" destOrd="0" parTransId="{459A0B96-C61D-42F1-B091-7BE5B3431C46}" sibTransId="{6D38DA21-0A56-4786-A311-25E6E9EAE7DE}"/>
    <dgm:cxn modelId="{5E3DF46F-7D39-4524-A856-921AF6923045}" srcId="{9F52659A-693F-4A56-B846-0EB606FE4308}" destId="{27AC27E1-F90D-450D-902E-411FF8CB6D93}" srcOrd="2" destOrd="0" parTransId="{FB8793D8-3903-4B51-95AF-AF843A11A27C}" sibTransId="{D4DCE069-EC15-45FC-B1D3-70F45D894969}"/>
    <dgm:cxn modelId="{BB23CF8A-B4C4-43CD-B767-365E3FF7F3F7}" srcId="{9F52659A-693F-4A56-B846-0EB606FE4308}" destId="{A7DEF076-216F-4903-9A28-73A1A2FA9E65}" srcOrd="0" destOrd="0" parTransId="{3941D95C-F326-4C0C-BF81-EED2FC4F82B7}" sibTransId="{CAABA955-084F-4CFA-9BD8-10AB1451ABC2}"/>
    <dgm:cxn modelId="{DEA4E397-226F-47E8-9B08-098A1680F3D9}" type="presOf" srcId="{9F52659A-693F-4A56-B846-0EB606FE4308}" destId="{C1F9EB09-856D-4B3B-A17C-857B4C09DF6B}" srcOrd="0" destOrd="0" presId="urn:microsoft.com/office/officeart/2005/8/layout/default"/>
    <dgm:cxn modelId="{48FC93FB-1C92-4A20-8C5D-842131D7D442}" type="presOf" srcId="{27AC27E1-F90D-450D-902E-411FF8CB6D93}" destId="{39B38897-CCBA-4F0D-B0B2-5E9586E80C42}" srcOrd="0" destOrd="0" presId="urn:microsoft.com/office/officeart/2005/8/layout/default"/>
    <dgm:cxn modelId="{26D6C839-4ECB-4B15-8A82-5EE25EBD0B9C}" type="presParOf" srcId="{C1F9EB09-856D-4B3B-A17C-857B4C09DF6B}" destId="{889393D0-4C8A-474D-9C49-873A4E5F7939}" srcOrd="0" destOrd="0" presId="urn:microsoft.com/office/officeart/2005/8/layout/default"/>
    <dgm:cxn modelId="{60FE0ECF-E5E1-4567-82ED-421D32370B0D}" type="presParOf" srcId="{C1F9EB09-856D-4B3B-A17C-857B4C09DF6B}" destId="{CDC50675-41D1-494E-80BB-91478115091F}" srcOrd="1" destOrd="0" presId="urn:microsoft.com/office/officeart/2005/8/layout/default"/>
    <dgm:cxn modelId="{CCC40D5D-7A4D-4E47-904C-30528C42BEB2}" type="presParOf" srcId="{C1F9EB09-856D-4B3B-A17C-857B4C09DF6B}" destId="{AE0438FF-F94B-4805-BA46-F4132F293C47}" srcOrd="2" destOrd="0" presId="urn:microsoft.com/office/officeart/2005/8/layout/default"/>
    <dgm:cxn modelId="{6B05AF67-5983-4BDE-A1E9-E77E00072D16}" type="presParOf" srcId="{C1F9EB09-856D-4B3B-A17C-857B4C09DF6B}" destId="{A08717D2-C0A2-434A-958C-1D3C1C07323F}" srcOrd="3" destOrd="0" presId="urn:microsoft.com/office/officeart/2005/8/layout/default"/>
    <dgm:cxn modelId="{B927A759-8589-4FF0-85DB-C76BEDA3922A}" type="presParOf" srcId="{C1F9EB09-856D-4B3B-A17C-857B4C09DF6B}" destId="{39B38897-CCBA-4F0D-B0B2-5E9586E80C4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BA9A8D-8999-47FE-93D3-9024DA65EAEC}" type="doc">
      <dgm:prSet loTypeId="urn:microsoft.com/office/officeart/2005/8/layout/vProcess5" loCatId="process" qsTypeId="urn:microsoft.com/office/officeart/2005/8/quickstyle/3d2" qsCatId="3D" csTypeId="urn:microsoft.com/office/officeart/2005/8/colors/colorful1" csCatId="colorful" phldr="1"/>
      <dgm:spPr/>
      <dgm:t>
        <a:bodyPr/>
        <a:lstStyle/>
        <a:p>
          <a:pPr rtl="1"/>
          <a:endParaRPr lang="ar-SA"/>
        </a:p>
      </dgm:t>
    </dgm:pt>
    <dgm:pt modelId="{BEAA3753-E718-4692-942F-DEDE2187BB0B}">
      <dgm:prSet phldrT="[نص]" custT="1"/>
      <dgm:spPr>
        <a:solidFill>
          <a:srgbClr val="FE9202"/>
        </a:solidFill>
      </dgm:spPr>
      <dgm:t>
        <a:bodyPr/>
        <a:lstStyle/>
        <a:p>
          <a:pPr rtl="1"/>
          <a:r>
            <a:rPr lang="en-US" sz="2000" b="1" dirty="0"/>
            <a:t>Identify the risk</a:t>
          </a:r>
          <a:endParaRPr lang="ar-SA" sz="2000" b="1" dirty="0"/>
        </a:p>
      </dgm:t>
    </dgm:pt>
    <dgm:pt modelId="{56D53E42-1F5C-4B18-93BC-C60646AE2FD2}" type="parTrans" cxnId="{C700489B-19A2-4657-9658-0116FD214C71}">
      <dgm:prSet/>
      <dgm:spPr/>
      <dgm:t>
        <a:bodyPr/>
        <a:lstStyle/>
        <a:p>
          <a:pPr rtl="1"/>
          <a:endParaRPr lang="ar-SA"/>
        </a:p>
      </dgm:t>
    </dgm:pt>
    <dgm:pt modelId="{AF39210A-29FF-4D21-8C5D-F312A51A23D3}" type="sibTrans" cxnId="{C700489B-19A2-4657-9658-0116FD214C71}">
      <dgm:prSet/>
      <dgm:spPr/>
      <dgm:t>
        <a:bodyPr/>
        <a:lstStyle/>
        <a:p>
          <a:pPr rtl="1"/>
          <a:endParaRPr lang="ar-SA"/>
        </a:p>
      </dgm:t>
    </dgm:pt>
    <dgm:pt modelId="{E897BCB3-A2BF-4440-8912-0F0FFF2CED3C}">
      <dgm:prSet phldrT="[نص]" custT="1"/>
      <dgm:spPr/>
      <dgm:t>
        <a:bodyPr/>
        <a:lstStyle/>
        <a:p>
          <a:pPr rtl="1"/>
          <a:r>
            <a:rPr lang="en-US" sz="1800" b="1" dirty="0"/>
            <a:t>Assess the frequency and severity of the risk</a:t>
          </a:r>
          <a:endParaRPr lang="ar-SA" sz="1800" b="1" dirty="0"/>
        </a:p>
      </dgm:t>
    </dgm:pt>
    <dgm:pt modelId="{24873B82-B356-48E8-808A-D3603B037C4C}" type="parTrans" cxnId="{173C033F-3C05-4A44-8758-1E1EF4A5191D}">
      <dgm:prSet/>
      <dgm:spPr/>
      <dgm:t>
        <a:bodyPr/>
        <a:lstStyle/>
        <a:p>
          <a:pPr rtl="1"/>
          <a:endParaRPr lang="ar-SA"/>
        </a:p>
      </dgm:t>
    </dgm:pt>
    <dgm:pt modelId="{6F24EA4E-6CE9-4DF2-ACB9-C03A7B484AAE}" type="sibTrans" cxnId="{173C033F-3C05-4A44-8758-1E1EF4A5191D}">
      <dgm:prSet/>
      <dgm:spPr/>
      <dgm:t>
        <a:bodyPr/>
        <a:lstStyle/>
        <a:p>
          <a:pPr rtl="1"/>
          <a:endParaRPr lang="ar-SA"/>
        </a:p>
      </dgm:t>
    </dgm:pt>
    <dgm:pt modelId="{B31FBBA9-CE4B-43A1-AB01-13946701C0FE}">
      <dgm:prSet phldrT="[نص]" custT="1"/>
      <dgm:spPr/>
      <dgm:t>
        <a:bodyPr/>
        <a:lstStyle/>
        <a:p>
          <a:pPr rtl="1"/>
          <a:r>
            <a:rPr lang="en-US" sz="1800" b="1" dirty="0">
              <a:solidFill>
                <a:schemeClr val="bg1"/>
              </a:solidFill>
            </a:rPr>
            <a:t>    Assess the costs saved by reducing the risk or the costs of not managing the risk</a:t>
          </a:r>
          <a:endParaRPr lang="ar-SA" sz="1800" b="1" dirty="0">
            <a:solidFill>
              <a:schemeClr val="bg1"/>
            </a:solidFill>
          </a:endParaRPr>
        </a:p>
      </dgm:t>
    </dgm:pt>
    <dgm:pt modelId="{ECF0FB95-4447-44AA-AD44-28E20C370034}" type="parTrans" cxnId="{44AF418C-980A-4B0F-A820-34A688A0FFF7}">
      <dgm:prSet/>
      <dgm:spPr/>
      <dgm:t>
        <a:bodyPr/>
        <a:lstStyle/>
        <a:p>
          <a:pPr rtl="1"/>
          <a:endParaRPr lang="ar-SA"/>
        </a:p>
      </dgm:t>
    </dgm:pt>
    <dgm:pt modelId="{71B5D176-A75D-4547-9F58-F3C3785A0749}" type="sibTrans" cxnId="{44AF418C-980A-4B0F-A820-34A688A0FFF7}">
      <dgm:prSet/>
      <dgm:spPr/>
      <dgm:t>
        <a:bodyPr/>
        <a:lstStyle/>
        <a:p>
          <a:pPr rtl="1"/>
          <a:endParaRPr lang="ar-SA"/>
        </a:p>
      </dgm:t>
    </dgm:pt>
    <dgm:pt modelId="{A6FD5DB2-9565-4951-8A5A-B2B78D0DEE75}">
      <dgm:prSet custT="1"/>
      <dgm:spPr/>
      <dgm:t>
        <a:bodyPr/>
        <a:lstStyle/>
        <a:p>
          <a:pPr rtl="1"/>
          <a:r>
            <a:rPr lang="en-US" sz="1800" b="1" dirty="0"/>
            <a:t>Reduce or eliminate the risk</a:t>
          </a:r>
          <a:endParaRPr lang="ar-SA" sz="1800" b="1" dirty="0"/>
        </a:p>
      </dgm:t>
    </dgm:pt>
    <dgm:pt modelId="{1CD79FDC-0BB2-43DA-B8CE-47EFD5490B67}" type="parTrans" cxnId="{D9BACFC2-FA48-4AE5-A1D3-035AE93C5988}">
      <dgm:prSet/>
      <dgm:spPr/>
      <dgm:t>
        <a:bodyPr/>
        <a:lstStyle/>
        <a:p>
          <a:pPr rtl="1"/>
          <a:endParaRPr lang="ar-SA"/>
        </a:p>
      </dgm:t>
    </dgm:pt>
    <dgm:pt modelId="{D4D425DA-44E6-4C97-BAEE-59DAF60B1B6C}" type="sibTrans" cxnId="{D9BACFC2-FA48-4AE5-A1D3-035AE93C5988}">
      <dgm:prSet/>
      <dgm:spPr/>
      <dgm:t>
        <a:bodyPr/>
        <a:lstStyle/>
        <a:p>
          <a:pPr rtl="1"/>
          <a:endParaRPr lang="ar-SA"/>
        </a:p>
      </dgm:t>
    </dgm:pt>
    <dgm:pt modelId="{76B16339-153E-4169-A359-F25DCF645D1D}" type="pres">
      <dgm:prSet presAssocID="{AABA9A8D-8999-47FE-93D3-9024DA65EAEC}" presName="outerComposite" presStyleCnt="0">
        <dgm:presLayoutVars>
          <dgm:chMax val="5"/>
          <dgm:dir/>
          <dgm:resizeHandles val="exact"/>
        </dgm:presLayoutVars>
      </dgm:prSet>
      <dgm:spPr/>
    </dgm:pt>
    <dgm:pt modelId="{38F92143-0F11-40CE-BAB8-0FA31F8DF078}" type="pres">
      <dgm:prSet presAssocID="{AABA9A8D-8999-47FE-93D3-9024DA65EAEC}" presName="dummyMaxCanvas" presStyleCnt="0">
        <dgm:presLayoutVars/>
      </dgm:prSet>
      <dgm:spPr/>
    </dgm:pt>
    <dgm:pt modelId="{3F37C2EF-3E07-4A75-91A1-C8777478DADB}" type="pres">
      <dgm:prSet presAssocID="{AABA9A8D-8999-47FE-93D3-9024DA65EAEC}" presName="FourNodes_1" presStyleLbl="node1" presStyleIdx="0" presStyleCnt="4" custLinFactNeighborY="-9761">
        <dgm:presLayoutVars>
          <dgm:bulletEnabled val="1"/>
        </dgm:presLayoutVars>
      </dgm:prSet>
      <dgm:spPr/>
    </dgm:pt>
    <dgm:pt modelId="{F274A8DB-5C13-4D8F-9C32-64F3942AAF1D}" type="pres">
      <dgm:prSet presAssocID="{AABA9A8D-8999-47FE-93D3-9024DA65EAEC}" presName="FourNodes_2" presStyleLbl="node1" presStyleIdx="1" presStyleCnt="4">
        <dgm:presLayoutVars>
          <dgm:bulletEnabled val="1"/>
        </dgm:presLayoutVars>
      </dgm:prSet>
      <dgm:spPr/>
    </dgm:pt>
    <dgm:pt modelId="{1D7C8202-5A88-4963-9324-28CA3602C76A}" type="pres">
      <dgm:prSet presAssocID="{AABA9A8D-8999-47FE-93D3-9024DA65EAEC}" presName="FourNodes_3" presStyleLbl="node1" presStyleIdx="2" presStyleCnt="4">
        <dgm:presLayoutVars>
          <dgm:bulletEnabled val="1"/>
        </dgm:presLayoutVars>
      </dgm:prSet>
      <dgm:spPr/>
    </dgm:pt>
    <dgm:pt modelId="{47F74B4E-A589-49B8-86C7-B1747B24FD09}" type="pres">
      <dgm:prSet presAssocID="{AABA9A8D-8999-47FE-93D3-9024DA65EAEC}" presName="FourNodes_4" presStyleLbl="node1" presStyleIdx="3" presStyleCnt="4" custScaleX="105128">
        <dgm:presLayoutVars>
          <dgm:bulletEnabled val="1"/>
        </dgm:presLayoutVars>
      </dgm:prSet>
      <dgm:spPr/>
    </dgm:pt>
    <dgm:pt modelId="{E1FE1389-BB83-491D-8F23-28FEB533C51A}" type="pres">
      <dgm:prSet presAssocID="{AABA9A8D-8999-47FE-93D3-9024DA65EAEC}" presName="FourConn_1-2" presStyleLbl="fgAccFollowNode1" presStyleIdx="0" presStyleCnt="3">
        <dgm:presLayoutVars>
          <dgm:bulletEnabled val="1"/>
        </dgm:presLayoutVars>
      </dgm:prSet>
      <dgm:spPr/>
    </dgm:pt>
    <dgm:pt modelId="{4256001F-6796-4E96-8099-5DDE7B809131}" type="pres">
      <dgm:prSet presAssocID="{AABA9A8D-8999-47FE-93D3-9024DA65EAEC}" presName="FourConn_2-3" presStyleLbl="fgAccFollowNode1" presStyleIdx="1" presStyleCnt="3">
        <dgm:presLayoutVars>
          <dgm:bulletEnabled val="1"/>
        </dgm:presLayoutVars>
      </dgm:prSet>
      <dgm:spPr/>
    </dgm:pt>
    <dgm:pt modelId="{83D0C1F9-5828-41FC-A77F-60C68F94A64D}" type="pres">
      <dgm:prSet presAssocID="{AABA9A8D-8999-47FE-93D3-9024DA65EAEC}" presName="FourConn_3-4" presStyleLbl="fgAccFollowNode1" presStyleIdx="2" presStyleCnt="3">
        <dgm:presLayoutVars>
          <dgm:bulletEnabled val="1"/>
        </dgm:presLayoutVars>
      </dgm:prSet>
      <dgm:spPr/>
    </dgm:pt>
    <dgm:pt modelId="{9F4BD0F7-9339-47FC-AB27-FB5CDFF947AA}" type="pres">
      <dgm:prSet presAssocID="{AABA9A8D-8999-47FE-93D3-9024DA65EAEC}" presName="FourNodes_1_text" presStyleLbl="node1" presStyleIdx="3" presStyleCnt="4">
        <dgm:presLayoutVars>
          <dgm:bulletEnabled val="1"/>
        </dgm:presLayoutVars>
      </dgm:prSet>
      <dgm:spPr/>
    </dgm:pt>
    <dgm:pt modelId="{C8EDB803-9B0A-4839-8B73-7B96DB3D3946}" type="pres">
      <dgm:prSet presAssocID="{AABA9A8D-8999-47FE-93D3-9024DA65EAEC}" presName="FourNodes_2_text" presStyleLbl="node1" presStyleIdx="3" presStyleCnt="4">
        <dgm:presLayoutVars>
          <dgm:bulletEnabled val="1"/>
        </dgm:presLayoutVars>
      </dgm:prSet>
      <dgm:spPr/>
    </dgm:pt>
    <dgm:pt modelId="{C74CEF31-A945-47A6-A7B5-DEA0EEAB2B44}" type="pres">
      <dgm:prSet presAssocID="{AABA9A8D-8999-47FE-93D3-9024DA65EAEC}" presName="FourNodes_3_text" presStyleLbl="node1" presStyleIdx="3" presStyleCnt="4">
        <dgm:presLayoutVars>
          <dgm:bulletEnabled val="1"/>
        </dgm:presLayoutVars>
      </dgm:prSet>
      <dgm:spPr/>
    </dgm:pt>
    <dgm:pt modelId="{A6416601-37A1-4B46-A0E7-8054D65767C0}" type="pres">
      <dgm:prSet presAssocID="{AABA9A8D-8999-47FE-93D3-9024DA65EAEC}" presName="FourNodes_4_text" presStyleLbl="node1" presStyleIdx="3" presStyleCnt="4">
        <dgm:presLayoutVars>
          <dgm:bulletEnabled val="1"/>
        </dgm:presLayoutVars>
      </dgm:prSet>
      <dgm:spPr/>
    </dgm:pt>
  </dgm:ptLst>
  <dgm:cxnLst>
    <dgm:cxn modelId="{99793213-876D-4D47-9D33-9F7C72E10B17}" type="presOf" srcId="{AF39210A-29FF-4D21-8C5D-F312A51A23D3}" destId="{E1FE1389-BB83-491D-8F23-28FEB533C51A}" srcOrd="0" destOrd="0" presId="urn:microsoft.com/office/officeart/2005/8/layout/vProcess5"/>
    <dgm:cxn modelId="{A90A3523-B06E-4BB2-8E58-5868400C5D97}" type="presOf" srcId="{E897BCB3-A2BF-4440-8912-0F0FFF2CED3C}" destId="{F274A8DB-5C13-4D8F-9C32-64F3942AAF1D}" srcOrd="0" destOrd="0" presId="urn:microsoft.com/office/officeart/2005/8/layout/vProcess5"/>
    <dgm:cxn modelId="{173C033F-3C05-4A44-8758-1E1EF4A5191D}" srcId="{AABA9A8D-8999-47FE-93D3-9024DA65EAEC}" destId="{E897BCB3-A2BF-4440-8912-0F0FFF2CED3C}" srcOrd="1" destOrd="0" parTransId="{24873B82-B356-48E8-808A-D3603B037C4C}" sibTransId="{6F24EA4E-6CE9-4DF2-ACB9-C03A7B484AAE}"/>
    <dgm:cxn modelId="{81B82953-2307-47E6-9DCB-17BFA4651576}" type="presOf" srcId="{B31FBBA9-CE4B-43A1-AB01-13946701C0FE}" destId="{47F74B4E-A589-49B8-86C7-B1747B24FD09}" srcOrd="0" destOrd="0" presId="urn:microsoft.com/office/officeart/2005/8/layout/vProcess5"/>
    <dgm:cxn modelId="{DD25A755-1A5E-4062-BF9A-FB8674A88AD7}" type="presOf" srcId="{B31FBBA9-CE4B-43A1-AB01-13946701C0FE}" destId="{A6416601-37A1-4B46-A0E7-8054D65767C0}" srcOrd="1" destOrd="0" presId="urn:microsoft.com/office/officeart/2005/8/layout/vProcess5"/>
    <dgm:cxn modelId="{44AF418C-980A-4B0F-A820-34A688A0FFF7}" srcId="{AABA9A8D-8999-47FE-93D3-9024DA65EAEC}" destId="{B31FBBA9-CE4B-43A1-AB01-13946701C0FE}" srcOrd="3" destOrd="0" parTransId="{ECF0FB95-4447-44AA-AD44-28E20C370034}" sibTransId="{71B5D176-A75D-4547-9F58-F3C3785A0749}"/>
    <dgm:cxn modelId="{CA909F9A-0137-40D0-BCC8-AF05AB10E9F0}" type="presOf" srcId="{A6FD5DB2-9565-4951-8A5A-B2B78D0DEE75}" destId="{1D7C8202-5A88-4963-9324-28CA3602C76A}" srcOrd="0" destOrd="0" presId="urn:microsoft.com/office/officeart/2005/8/layout/vProcess5"/>
    <dgm:cxn modelId="{C700489B-19A2-4657-9658-0116FD214C71}" srcId="{AABA9A8D-8999-47FE-93D3-9024DA65EAEC}" destId="{BEAA3753-E718-4692-942F-DEDE2187BB0B}" srcOrd="0" destOrd="0" parTransId="{56D53E42-1F5C-4B18-93BC-C60646AE2FD2}" sibTransId="{AF39210A-29FF-4D21-8C5D-F312A51A23D3}"/>
    <dgm:cxn modelId="{5739A8A3-A6B7-4076-8252-B65DE97F36D4}" type="presOf" srcId="{E897BCB3-A2BF-4440-8912-0F0FFF2CED3C}" destId="{C8EDB803-9B0A-4839-8B73-7B96DB3D3946}" srcOrd="1" destOrd="0" presId="urn:microsoft.com/office/officeart/2005/8/layout/vProcess5"/>
    <dgm:cxn modelId="{F07323B5-BEF8-43F4-AE9B-06A4E907DAFC}" type="presOf" srcId="{D4D425DA-44E6-4C97-BAEE-59DAF60B1B6C}" destId="{83D0C1F9-5828-41FC-A77F-60C68F94A64D}" srcOrd="0" destOrd="0" presId="urn:microsoft.com/office/officeart/2005/8/layout/vProcess5"/>
    <dgm:cxn modelId="{11B194B5-1078-4FDE-9FE4-B53DEC0D1A27}" type="presOf" srcId="{A6FD5DB2-9565-4951-8A5A-B2B78D0DEE75}" destId="{C74CEF31-A945-47A6-A7B5-DEA0EEAB2B44}" srcOrd="1" destOrd="0" presId="urn:microsoft.com/office/officeart/2005/8/layout/vProcess5"/>
    <dgm:cxn modelId="{915535BB-62FF-43FE-9D4B-41B51674EEB0}" type="presOf" srcId="{AABA9A8D-8999-47FE-93D3-9024DA65EAEC}" destId="{76B16339-153E-4169-A359-F25DCF645D1D}" srcOrd="0" destOrd="0" presId="urn:microsoft.com/office/officeart/2005/8/layout/vProcess5"/>
    <dgm:cxn modelId="{927D0BC0-7C7E-4A96-B037-EABE3BBF2668}" type="presOf" srcId="{6F24EA4E-6CE9-4DF2-ACB9-C03A7B484AAE}" destId="{4256001F-6796-4E96-8099-5DDE7B809131}" srcOrd="0" destOrd="0" presId="urn:microsoft.com/office/officeart/2005/8/layout/vProcess5"/>
    <dgm:cxn modelId="{D9BACFC2-FA48-4AE5-A1D3-035AE93C5988}" srcId="{AABA9A8D-8999-47FE-93D3-9024DA65EAEC}" destId="{A6FD5DB2-9565-4951-8A5A-B2B78D0DEE75}" srcOrd="2" destOrd="0" parTransId="{1CD79FDC-0BB2-43DA-B8CE-47EFD5490B67}" sibTransId="{D4D425DA-44E6-4C97-BAEE-59DAF60B1B6C}"/>
    <dgm:cxn modelId="{3A2F5FC7-D0D1-453A-B907-133193CB0536}" type="presOf" srcId="{BEAA3753-E718-4692-942F-DEDE2187BB0B}" destId="{9F4BD0F7-9339-47FC-AB27-FB5CDFF947AA}" srcOrd="1" destOrd="0" presId="urn:microsoft.com/office/officeart/2005/8/layout/vProcess5"/>
    <dgm:cxn modelId="{6CD5A2D2-62E2-4854-B673-A91DE9AC3B74}" type="presOf" srcId="{BEAA3753-E718-4692-942F-DEDE2187BB0B}" destId="{3F37C2EF-3E07-4A75-91A1-C8777478DADB}" srcOrd="0" destOrd="0" presId="urn:microsoft.com/office/officeart/2005/8/layout/vProcess5"/>
    <dgm:cxn modelId="{883AF924-7FEC-44EC-B417-B7F7B4C6CDC6}" type="presParOf" srcId="{76B16339-153E-4169-A359-F25DCF645D1D}" destId="{38F92143-0F11-40CE-BAB8-0FA31F8DF078}" srcOrd="0" destOrd="0" presId="urn:microsoft.com/office/officeart/2005/8/layout/vProcess5"/>
    <dgm:cxn modelId="{B598E60B-0937-4E2C-9CEB-C08F8272DAD8}" type="presParOf" srcId="{76B16339-153E-4169-A359-F25DCF645D1D}" destId="{3F37C2EF-3E07-4A75-91A1-C8777478DADB}" srcOrd="1" destOrd="0" presId="urn:microsoft.com/office/officeart/2005/8/layout/vProcess5"/>
    <dgm:cxn modelId="{41932897-CD1A-47A9-8205-57D62087FFB0}" type="presParOf" srcId="{76B16339-153E-4169-A359-F25DCF645D1D}" destId="{F274A8DB-5C13-4D8F-9C32-64F3942AAF1D}" srcOrd="2" destOrd="0" presId="urn:microsoft.com/office/officeart/2005/8/layout/vProcess5"/>
    <dgm:cxn modelId="{42D8355D-AA75-49D1-9028-C0FF25355731}" type="presParOf" srcId="{76B16339-153E-4169-A359-F25DCF645D1D}" destId="{1D7C8202-5A88-4963-9324-28CA3602C76A}" srcOrd="3" destOrd="0" presId="urn:microsoft.com/office/officeart/2005/8/layout/vProcess5"/>
    <dgm:cxn modelId="{B0FD32CC-90B5-4E54-BE41-8B37D0AE8829}" type="presParOf" srcId="{76B16339-153E-4169-A359-F25DCF645D1D}" destId="{47F74B4E-A589-49B8-86C7-B1747B24FD09}" srcOrd="4" destOrd="0" presId="urn:microsoft.com/office/officeart/2005/8/layout/vProcess5"/>
    <dgm:cxn modelId="{0B93BCCC-C08A-4704-8659-47EB176B4D04}" type="presParOf" srcId="{76B16339-153E-4169-A359-F25DCF645D1D}" destId="{E1FE1389-BB83-491D-8F23-28FEB533C51A}" srcOrd="5" destOrd="0" presId="urn:microsoft.com/office/officeart/2005/8/layout/vProcess5"/>
    <dgm:cxn modelId="{7A05105F-9271-49E3-A50B-DA9576302141}" type="presParOf" srcId="{76B16339-153E-4169-A359-F25DCF645D1D}" destId="{4256001F-6796-4E96-8099-5DDE7B809131}" srcOrd="6" destOrd="0" presId="urn:microsoft.com/office/officeart/2005/8/layout/vProcess5"/>
    <dgm:cxn modelId="{D1EAA6DF-816C-469D-9624-72372992A228}" type="presParOf" srcId="{76B16339-153E-4169-A359-F25DCF645D1D}" destId="{83D0C1F9-5828-41FC-A77F-60C68F94A64D}" srcOrd="7" destOrd="0" presId="urn:microsoft.com/office/officeart/2005/8/layout/vProcess5"/>
    <dgm:cxn modelId="{C1168C53-5672-4549-9AFB-BF5108A713C3}" type="presParOf" srcId="{76B16339-153E-4169-A359-F25DCF645D1D}" destId="{9F4BD0F7-9339-47FC-AB27-FB5CDFF947AA}" srcOrd="8" destOrd="0" presId="urn:microsoft.com/office/officeart/2005/8/layout/vProcess5"/>
    <dgm:cxn modelId="{3A338602-28FC-4C4A-9BC1-CE9017CFB0CF}" type="presParOf" srcId="{76B16339-153E-4169-A359-F25DCF645D1D}" destId="{C8EDB803-9B0A-4839-8B73-7B96DB3D3946}" srcOrd="9" destOrd="0" presId="urn:microsoft.com/office/officeart/2005/8/layout/vProcess5"/>
    <dgm:cxn modelId="{165E82D8-09C5-489B-880D-2747DEED3EB6}" type="presParOf" srcId="{76B16339-153E-4169-A359-F25DCF645D1D}" destId="{C74CEF31-A945-47A6-A7B5-DEA0EEAB2B44}" srcOrd="10" destOrd="0" presId="urn:microsoft.com/office/officeart/2005/8/layout/vProcess5"/>
    <dgm:cxn modelId="{572BF132-1EA3-4880-8799-31EE3050D6DE}" type="presParOf" srcId="{76B16339-153E-4169-A359-F25DCF645D1D}" destId="{A6416601-37A1-4B46-A0E7-8054D65767C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44B90D-525A-4145-A698-530DB5EB219F}" type="doc">
      <dgm:prSet loTypeId="urn:microsoft.com/office/officeart/2005/8/layout/default" loCatId="list" qsTypeId="urn:microsoft.com/office/officeart/2005/8/quickstyle/3d3" qsCatId="3D" csTypeId="urn:microsoft.com/office/officeart/2005/8/colors/accent2_4" csCatId="accent2" phldr="1"/>
      <dgm:spPr/>
      <dgm:t>
        <a:bodyPr/>
        <a:lstStyle/>
        <a:p>
          <a:pPr rtl="1"/>
          <a:endParaRPr lang="ar-SA"/>
        </a:p>
      </dgm:t>
    </dgm:pt>
    <dgm:pt modelId="{FD43F77E-9DEA-4F1B-A05A-D8C2DF69BF0A}">
      <dgm:prSet phldrT="[نص]"/>
      <dgm:spPr/>
      <dgm:t>
        <a:bodyPr/>
        <a:lstStyle/>
        <a:p>
          <a:pPr rtl="1"/>
          <a:r>
            <a:rPr lang="en-US" b="1" dirty="0"/>
            <a:t>Incident monitoring</a:t>
          </a:r>
          <a:endParaRPr lang="ar-SA" dirty="0"/>
        </a:p>
      </dgm:t>
    </dgm:pt>
    <dgm:pt modelId="{E907C931-745F-47F2-977E-3AF45617F3D1}" type="parTrans" cxnId="{2EFF0BEF-72F0-4F3E-8658-73FDB14E1078}">
      <dgm:prSet/>
      <dgm:spPr/>
      <dgm:t>
        <a:bodyPr/>
        <a:lstStyle/>
        <a:p>
          <a:pPr rtl="1"/>
          <a:endParaRPr lang="ar-SA"/>
        </a:p>
      </dgm:t>
    </dgm:pt>
    <dgm:pt modelId="{661523B0-A41F-4C25-AF1D-D760F951EBAF}" type="sibTrans" cxnId="{2EFF0BEF-72F0-4F3E-8658-73FDB14E1078}">
      <dgm:prSet/>
      <dgm:spPr/>
      <dgm:t>
        <a:bodyPr/>
        <a:lstStyle/>
        <a:p>
          <a:pPr rtl="1"/>
          <a:endParaRPr lang="ar-SA"/>
        </a:p>
      </dgm:t>
    </dgm:pt>
    <dgm:pt modelId="{9CA827AF-C2FB-4975-83C6-4A67FB25D124}">
      <dgm:prSet phldrT="[نص]"/>
      <dgm:spPr/>
      <dgm:t>
        <a:bodyPr/>
        <a:lstStyle/>
        <a:p>
          <a:pPr rtl="1"/>
          <a:r>
            <a:rPr lang="en-US" b="1" dirty="0">
              <a:solidFill>
                <a:schemeClr val="bg1"/>
              </a:solidFill>
            </a:rPr>
            <a:t>Sentinel events</a:t>
          </a:r>
          <a:endParaRPr lang="ar-SA" dirty="0">
            <a:solidFill>
              <a:schemeClr val="bg1"/>
            </a:solidFill>
          </a:endParaRPr>
        </a:p>
      </dgm:t>
    </dgm:pt>
    <dgm:pt modelId="{B8D692CD-0C48-4997-A127-A48A7FE359A9}" type="parTrans" cxnId="{8BA3FD61-EA04-4123-8105-0BC2439547F6}">
      <dgm:prSet/>
      <dgm:spPr/>
      <dgm:t>
        <a:bodyPr/>
        <a:lstStyle/>
        <a:p>
          <a:pPr rtl="1"/>
          <a:endParaRPr lang="ar-SA"/>
        </a:p>
      </dgm:t>
    </dgm:pt>
    <dgm:pt modelId="{888392EE-CBD0-4893-8104-5B9CDE06313A}" type="sibTrans" cxnId="{8BA3FD61-EA04-4123-8105-0BC2439547F6}">
      <dgm:prSet/>
      <dgm:spPr/>
      <dgm:t>
        <a:bodyPr/>
        <a:lstStyle/>
        <a:p>
          <a:pPr rtl="1"/>
          <a:endParaRPr lang="ar-SA"/>
        </a:p>
      </dgm:t>
    </dgm:pt>
    <dgm:pt modelId="{3E50CFB3-39B7-4BB3-A12C-B1DA569D015D}">
      <dgm:prSet phldrT="[نص]"/>
      <dgm:spPr/>
      <dgm:t>
        <a:bodyPr/>
        <a:lstStyle/>
        <a:p>
          <a:pPr rtl="1"/>
          <a:r>
            <a:rPr lang="en-US" b="1" dirty="0">
              <a:solidFill>
                <a:schemeClr val="bg1"/>
              </a:solidFill>
            </a:rPr>
            <a:t>Patient  complaint </a:t>
          </a:r>
          <a:endParaRPr lang="ar-SA" dirty="0">
            <a:solidFill>
              <a:schemeClr val="bg1"/>
            </a:solidFill>
          </a:endParaRPr>
        </a:p>
      </dgm:t>
    </dgm:pt>
    <dgm:pt modelId="{DD05C4A0-E890-4518-9E4E-14F5EFE5AE65}" type="parTrans" cxnId="{F055E629-4B84-4280-8DEE-4E6F1D5ABAD5}">
      <dgm:prSet/>
      <dgm:spPr/>
      <dgm:t>
        <a:bodyPr/>
        <a:lstStyle/>
        <a:p>
          <a:pPr rtl="1"/>
          <a:endParaRPr lang="ar-SA"/>
        </a:p>
      </dgm:t>
    </dgm:pt>
    <dgm:pt modelId="{3494D788-2437-4AFD-9A64-94FC9B82403B}" type="sibTrans" cxnId="{F055E629-4B84-4280-8DEE-4E6F1D5ABAD5}">
      <dgm:prSet/>
      <dgm:spPr/>
      <dgm:t>
        <a:bodyPr/>
        <a:lstStyle/>
        <a:p>
          <a:pPr rtl="1"/>
          <a:endParaRPr lang="ar-SA"/>
        </a:p>
      </dgm:t>
    </dgm:pt>
    <dgm:pt modelId="{9F0824ED-6FE2-4979-828B-8DA859E0EC0C}">
      <dgm:prSet/>
      <dgm:spPr>
        <a:solidFill>
          <a:schemeClr val="bg1">
            <a:lumMod val="50000"/>
          </a:schemeClr>
        </a:solidFill>
      </dgm:spPr>
      <dgm:t>
        <a:bodyPr/>
        <a:lstStyle/>
        <a:p>
          <a:pPr rtl="1"/>
          <a:r>
            <a:rPr lang="en-US" b="1" dirty="0">
              <a:solidFill>
                <a:schemeClr val="bg1"/>
              </a:solidFill>
            </a:rPr>
            <a:t>Fitness-to-practice requirements</a:t>
          </a:r>
        </a:p>
      </dgm:t>
    </dgm:pt>
    <dgm:pt modelId="{73BAC996-74C7-4694-A765-5EEB6C8DA2D9}" type="parTrans" cxnId="{7932D009-7DBC-4A64-A48C-E1650AC051BA}">
      <dgm:prSet/>
      <dgm:spPr/>
      <dgm:t>
        <a:bodyPr/>
        <a:lstStyle/>
        <a:p>
          <a:pPr rtl="1"/>
          <a:endParaRPr lang="ar-SA"/>
        </a:p>
      </dgm:t>
    </dgm:pt>
    <dgm:pt modelId="{05D9C3E3-B429-43B9-867D-BF3D2DE3887F}" type="sibTrans" cxnId="{7932D009-7DBC-4A64-A48C-E1650AC051BA}">
      <dgm:prSet/>
      <dgm:spPr/>
      <dgm:t>
        <a:bodyPr/>
        <a:lstStyle/>
        <a:p>
          <a:pPr rtl="1"/>
          <a:endParaRPr lang="ar-SA"/>
        </a:p>
      </dgm:t>
    </dgm:pt>
    <dgm:pt modelId="{2728713F-3752-42C0-9672-F719B35462F9}" type="pres">
      <dgm:prSet presAssocID="{1544B90D-525A-4145-A698-530DB5EB219F}" presName="diagram" presStyleCnt="0">
        <dgm:presLayoutVars>
          <dgm:dir/>
          <dgm:resizeHandles val="exact"/>
        </dgm:presLayoutVars>
      </dgm:prSet>
      <dgm:spPr/>
    </dgm:pt>
    <dgm:pt modelId="{7C931A4C-279E-4E77-B47C-B80B19DF6F2C}" type="pres">
      <dgm:prSet presAssocID="{FD43F77E-9DEA-4F1B-A05A-D8C2DF69BF0A}" presName="node" presStyleLbl="node1" presStyleIdx="0" presStyleCnt="4">
        <dgm:presLayoutVars>
          <dgm:bulletEnabled val="1"/>
        </dgm:presLayoutVars>
      </dgm:prSet>
      <dgm:spPr/>
    </dgm:pt>
    <dgm:pt modelId="{DDC5B8F9-6E64-40EE-B373-A6F33AEC8314}" type="pres">
      <dgm:prSet presAssocID="{661523B0-A41F-4C25-AF1D-D760F951EBAF}" presName="sibTrans" presStyleCnt="0"/>
      <dgm:spPr/>
    </dgm:pt>
    <dgm:pt modelId="{7EAF323D-6450-4AA3-BD2C-00C5CD59633E}" type="pres">
      <dgm:prSet presAssocID="{9CA827AF-C2FB-4975-83C6-4A67FB25D124}" presName="node" presStyleLbl="node1" presStyleIdx="1" presStyleCnt="4" custLinFactNeighborX="830" custLinFactNeighborY="-9">
        <dgm:presLayoutVars>
          <dgm:bulletEnabled val="1"/>
        </dgm:presLayoutVars>
      </dgm:prSet>
      <dgm:spPr/>
    </dgm:pt>
    <dgm:pt modelId="{61DFF27F-C4EA-41B7-A0D0-DC41323C1DAB}" type="pres">
      <dgm:prSet presAssocID="{888392EE-CBD0-4893-8104-5B9CDE06313A}" presName="sibTrans" presStyleCnt="0"/>
      <dgm:spPr/>
    </dgm:pt>
    <dgm:pt modelId="{808886DC-D3B9-4900-BFC1-75F9A00EAD56}" type="pres">
      <dgm:prSet presAssocID="{9F0824ED-6FE2-4979-828B-8DA859E0EC0C}" presName="node" presStyleLbl="node1" presStyleIdx="2" presStyleCnt="4">
        <dgm:presLayoutVars>
          <dgm:bulletEnabled val="1"/>
        </dgm:presLayoutVars>
      </dgm:prSet>
      <dgm:spPr/>
    </dgm:pt>
    <dgm:pt modelId="{A818DED1-0B76-42B7-91CB-68ACE7C5A6E4}" type="pres">
      <dgm:prSet presAssocID="{05D9C3E3-B429-43B9-867D-BF3D2DE3887F}" presName="sibTrans" presStyleCnt="0"/>
      <dgm:spPr/>
    </dgm:pt>
    <dgm:pt modelId="{4E796883-6802-420C-8486-0DC261CF146D}" type="pres">
      <dgm:prSet presAssocID="{3E50CFB3-39B7-4BB3-A12C-B1DA569D015D}" presName="node" presStyleLbl="node1" presStyleIdx="3" presStyleCnt="4">
        <dgm:presLayoutVars>
          <dgm:bulletEnabled val="1"/>
        </dgm:presLayoutVars>
      </dgm:prSet>
      <dgm:spPr/>
    </dgm:pt>
  </dgm:ptLst>
  <dgm:cxnLst>
    <dgm:cxn modelId="{7932D009-7DBC-4A64-A48C-E1650AC051BA}" srcId="{1544B90D-525A-4145-A698-530DB5EB219F}" destId="{9F0824ED-6FE2-4979-828B-8DA859E0EC0C}" srcOrd="2" destOrd="0" parTransId="{73BAC996-74C7-4694-A765-5EEB6C8DA2D9}" sibTransId="{05D9C3E3-B429-43B9-867D-BF3D2DE3887F}"/>
    <dgm:cxn modelId="{F055E629-4B84-4280-8DEE-4E6F1D5ABAD5}" srcId="{1544B90D-525A-4145-A698-530DB5EB219F}" destId="{3E50CFB3-39B7-4BB3-A12C-B1DA569D015D}" srcOrd="3" destOrd="0" parTransId="{DD05C4A0-E890-4518-9E4E-14F5EFE5AE65}" sibTransId="{3494D788-2437-4AFD-9A64-94FC9B82403B}"/>
    <dgm:cxn modelId="{F90E2B2D-0A80-452A-8212-425B26DA5B70}" type="presOf" srcId="{9CA827AF-C2FB-4975-83C6-4A67FB25D124}" destId="{7EAF323D-6450-4AA3-BD2C-00C5CD59633E}" srcOrd="0" destOrd="0" presId="urn:microsoft.com/office/officeart/2005/8/layout/default"/>
    <dgm:cxn modelId="{EEEDE736-9CA7-490A-BB4F-2D382A22DC1F}" type="presOf" srcId="{FD43F77E-9DEA-4F1B-A05A-D8C2DF69BF0A}" destId="{7C931A4C-279E-4E77-B47C-B80B19DF6F2C}" srcOrd="0" destOrd="0" presId="urn:microsoft.com/office/officeart/2005/8/layout/default"/>
    <dgm:cxn modelId="{08D85F42-F156-47B7-A885-11D685011AD7}" type="presOf" srcId="{3E50CFB3-39B7-4BB3-A12C-B1DA569D015D}" destId="{4E796883-6802-420C-8486-0DC261CF146D}" srcOrd="0" destOrd="0" presId="urn:microsoft.com/office/officeart/2005/8/layout/default"/>
    <dgm:cxn modelId="{9ABAEB5A-AD8E-4942-849C-FAEBC3773831}" type="presOf" srcId="{1544B90D-525A-4145-A698-530DB5EB219F}" destId="{2728713F-3752-42C0-9672-F719B35462F9}" srcOrd="0" destOrd="0" presId="urn:microsoft.com/office/officeart/2005/8/layout/default"/>
    <dgm:cxn modelId="{8BA3FD61-EA04-4123-8105-0BC2439547F6}" srcId="{1544B90D-525A-4145-A698-530DB5EB219F}" destId="{9CA827AF-C2FB-4975-83C6-4A67FB25D124}" srcOrd="1" destOrd="0" parTransId="{B8D692CD-0C48-4997-A127-A48A7FE359A9}" sibTransId="{888392EE-CBD0-4893-8104-5B9CDE06313A}"/>
    <dgm:cxn modelId="{C8F632DB-81F6-4B6F-BA96-34960028D800}" type="presOf" srcId="{9F0824ED-6FE2-4979-828B-8DA859E0EC0C}" destId="{808886DC-D3B9-4900-BFC1-75F9A00EAD56}" srcOrd="0" destOrd="0" presId="urn:microsoft.com/office/officeart/2005/8/layout/default"/>
    <dgm:cxn modelId="{2EFF0BEF-72F0-4F3E-8658-73FDB14E1078}" srcId="{1544B90D-525A-4145-A698-530DB5EB219F}" destId="{FD43F77E-9DEA-4F1B-A05A-D8C2DF69BF0A}" srcOrd="0" destOrd="0" parTransId="{E907C931-745F-47F2-977E-3AF45617F3D1}" sibTransId="{661523B0-A41F-4C25-AF1D-D760F951EBAF}"/>
    <dgm:cxn modelId="{B93CDF70-566D-48CD-A097-5FF4B332109E}" type="presParOf" srcId="{2728713F-3752-42C0-9672-F719B35462F9}" destId="{7C931A4C-279E-4E77-B47C-B80B19DF6F2C}" srcOrd="0" destOrd="0" presId="urn:microsoft.com/office/officeart/2005/8/layout/default"/>
    <dgm:cxn modelId="{537A89C1-D383-4D41-8008-B76AE85C0FA6}" type="presParOf" srcId="{2728713F-3752-42C0-9672-F719B35462F9}" destId="{DDC5B8F9-6E64-40EE-B373-A6F33AEC8314}" srcOrd="1" destOrd="0" presId="urn:microsoft.com/office/officeart/2005/8/layout/default"/>
    <dgm:cxn modelId="{C4331BE9-8A91-43F3-92FD-B191820A98E9}" type="presParOf" srcId="{2728713F-3752-42C0-9672-F719B35462F9}" destId="{7EAF323D-6450-4AA3-BD2C-00C5CD59633E}" srcOrd="2" destOrd="0" presId="urn:microsoft.com/office/officeart/2005/8/layout/default"/>
    <dgm:cxn modelId="{E4B6A1B3-C9AC-4746-A06E-ABEDC2EAE1EE}" type="presParOf" srcId="{2728713F-3752-42C0-9672-F719B35462F9}" destId="{61DFF27F-C4EA-41B7-A0D0-DC41323C1DAB}" srcOrd="3" destOrd="0" presId="urn:microsoft.com/office/officeart/2005/8/layout/default"/>
    <dgm:cxn modelId="{39A5824A-93D9-48C7-98E8-EDB24FA85825}" type="presParOf" srcId="{2728713F-3752-42C0-9672-F719B35462F9}" destId="{808886DC-D3B9-4900-BFC1-75F9A00EAD56}" srcOrd="4" destOrd="0" presId="urn:microsoft.com/office/officeart/2005/8/layout/default"/>
    <dgm:cxn modelId="{2B29FFEC-458E-4345-81E7-5AF9D87377AB}" type="presParOf" srcId="{2728713F-3752-42C0-9672-F719B35462F9}" destId="{A818DED1-0B76-42B7-91CB-68ACE7C5A6E4}" srcOrd="5" destOrd="0" presId="urn:microsoft.com/office/officeart/2005/8/layout/default"/>
    <dgm:cxn modelId="{36479E8C-A131-4203-AB91-1E8FD72DDAF5}" type="presParOf" srcId="{2728713F-3752-42C0-9672-F719B35462F9}" destId="{4E796883-6802-420C-8486-0DC261CF146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CF84F3-855A-4793-8FA5-B70B656A117D}" type="doc">
      <dgm:prSet loTypeId="urn:microsoft.com/office/officeart/2005/8/layout/pyramid2" loCatId="list" qsTypeId="urn:microsoft.com/office/officeart/2005/8/quickstyle/3d3" qsCatId="3D" csTypeId="urn:microsoft.com/office/officeart/2005/8/colors/colorful5" csCatId="colorful" phldr="1"/>
      <dgm:spPr/>
    </dgm:pt>
    <dgm:pt modelId="{99E279CD-4DC4-4A72-BFF7-CC5BB84ED5B9}">
      <dgm:prSet phldrT="[نص]"/>
      <dgm:spPr>
        <a:solidFill>
          <a:srgbClr val="92D050">
            <a:alpha val="90000"/>
          </a:srgbClr>
        </a:solidFill>
      </dgm:spPr>
      <dgm:t>
        <a:bodyPr/>
        <a:lstStyle/>
        <a:p>
          <a:pPr rtl="1"/>
          <a:r>
            <a:rPr lang="en-US" b="1" dirty="0">
              <a:solidFill>
                <a:schemeClr val="bg1"/>
              </a:solidFill>
            </a:rPr>
            <a:t>Credentialing</a:t>
          </a:r>
          <a:endParaRPr lang="ar-SA" dirty="0">
            <a:solidFill>
              <a:schemeClr val="bg1"/>
            </a:solidFill>
          </a:endParaRPr>
        </a:p>
      </dgm:t>
    </dgm:pt>
    <dgm:pt modelId="{BEB37C20-7FCB-4671-A4A9-7B8B6E2A256E}" type="parTrans" cxnId="{5B9337AE-2388-4D6A-9006-AC4A5D636B21}">
      <dgm:prSet/>
      <dgm:spPr/>
      <dgm:t>
        <a:bodyPr/>
        <a:lstStyle/>
        <a:p>
          <a:pPr rtl="1"/>
          <a:endParaRPr lang="ar-SA"/>
        </a:p>
      </dgm:t>
    </dgm:pt>
    <dgm:pt modelId="{92EF3CE9-E83C-45A9-9E38-F00EC9C21B4A}" type="sibTrans" cxnId="{5B9337AE-2388-4D6A-9006-AC4A5D636B21}">
      <dgm:prSet/>
      <dgm:spPr/>
      <dgm:t>
        <a:bodyPr/>
        <a:lstStyle/>
        <a:p>
          <a:pPr rtl="1"/>
          <a:endParaRPr lang="ar-SA"/>
        </a:p>
      </dgm:t>
    </dgm:pt>
    <dgm:pt modelId="{EC55B0EF-6255-4F68-A441-5FF862A39218}">
      <dgm:prSet phldrT="[نص]"/>
      <dgm:spPr>
        <a:solidFill>
          <a:srgbClr val="FFC000">
            <a:alpha val="90000"/>
          </a:srgbClr>
        </a:solidFill>
      </dgm:spPr>
      <dgm:t>
        <a:bodyPr/>
        <a:lstStyle/>
        <a:p>
          <a:pPr rtl="1"/>
          <a:r>
            <a:rPr lang="en-US" b="1" dirty="0">
              <a:solidFill>
                <a:schemeClr val="bg1"/>
              </a:solidFill>
            </a:rPr>
            <a:t>Registration (licensure)</a:t>
          </a:r>
          <a:r>
            <a:rPr lang="en-US" dirty="0">
              <a:solidFill>
                <a:schemeClr val="bg1"/>
              </a:solidFill>
            </a:rPr>
            <a:t> </a:t>
          </a:r>
          <a:endParaRPr lang="ar-SA" dirty="0">
            <a:solidFill>
              <a:schemeClr val="bg1"/>
            </a:solidFill>
          </a:endParaRPr>
        </a:p>
      </dgm:t>
    </dgm:pt>
    <dgm:pt modelId="{04B27806-E3D4-4818-BBEF-15155A9635BD}" type="parTrans" cxnId="{D7E56706-6736-4B46-9290-01ABD6A07EA9}">
      <dgm:prSet/>
      <dgm:spPr/>
      <dgm:t>
        <a:bodyPr/>
        <a:lstStyle/>
        <a:p>
          <a:pPr rtl="1"/>
          <a:endParaRPr lang="ar-SA"/>
        </a:p>
      </dgm:t>
    </dgm:pt>
    <dgm:pt modelId="{D8A3E67C-BB6D-4102-B71D-523B0D4DC7E1}" type="sibTrans" cxnId="{D7E56706-6736-4B46-9290-01ABD6A07EA9}">
      <dgm:prSet/>
      <dgm:spPr/>
      <dgm:t>
        <a:bodyPr/>
        <a:lstStyle/>
        <a:p>
          <a:pPr rtl="1"/>
          <a:endParaRPr lang="ar-SA"/>
        </a:p>
      </dgm:t>
    </dgm:pt>
    <dgm:pt modelId="{0DBAF59F-9910-484E-954F-9F265C5176EF}">
      <dgm:prSet/>
      <dgm:spPr>
        <a:solidFill>
          <a:srgbClr val="990099">
            <a:alpha val="90000"/>
          </a:srgbClr>
        </a:solidFill>
      </dgm:spPr>
      <dgm:t>
        <a:bodyPr/>
        <a:lstStyle/>
        <a:p>
          <a:pPr rtl="1"/>
          <a:r>
            <a:rPr lang="en-US" b="1" dirty="0">
              <a:solidFill>
                <a:schemeClr val="bg1"/>
              </a:solidFill>
            </a:rPr>
            <a:t>Accreditation</a:t>
          </a:r>
          <a:endParaRPr lang="en-US" dirty="0">
            <a:solidFill>
              <a:schemeClr val="bg1"/>
            </a:solidFill>
          </a:endParaRPr>
        </a:p>
      </dgm:t>
    </dgm:pt>
    <dgm:pt modelId="{E5C33198-5778-4DDE-9B89-571A37F97160}" type="parTrans" cxnId="{6BC83FB6-9AFA-40E3-BF1C-DF61863D7FFB}">
      <dgm:prSet/>
      <dgm:spPr/>
      <dgm:t>
        <a:bodyPr/>
        <a:lstStyle/>
        <a:p>
          <a:pPr rtl="1"/>
          <a:endParaRPr lang="ar-SA"/>
        </a:p>
      </dgm:t>
    </dgm:pt>
    <dgm:pt modelId="{E9B624E0-0628-480A-B4F7-44077387C9DA}" type="sibTrans" cxnId="{6BC83FB6-9AFA-40E3-BF1C-DF61863D7FFB}">
      <dgm:prSet/>
      <dgm:spPr/>
      <dgm:t>
        <a:bodyPr/>
        <a:lstStyle/>
        <a:p>
          <a:pPr rtl="1"/>
          <a:endParaRPr lang="ar-SA"/>
        </a:p>
      </dgm:t>
    </dgm:pt>
    <dgm:pt modelId="{97961021-0C28-4B08-A3E4-70CD49B2C519}" type="pres">
      <dgm:prSet presAssocID="{EDCF84F3-855A-4793-8FA5-B70B656A117D}" presName="compositeShape" presStyleCnt="0">
        <dgm:presLayoutVars>
          <dgm:dir/>
          <dgm:resizeHandles/>
        </dgm:presLayoutVars>
      </dgm:prSet>
      <dgm:spPr/>
    </dgm:pt>
    <dgm:pt modelId="{8E2FF5AB-1F4A-48B0-898E-5970520FF309}" type="pres">
      <dgm:prSet presAssocID="{EDCF84F3-855A-4793-8FA5-B70B656A117D}" presName="pyramid" presStyleLbl="node1" presStyleIdx="0" presStyleCnt="1"/>
      <dgm:spPr/>
    </dgm:pt>
    <dgm:pt modelId="{C2F5A3F8-AFE3-4A19-929A-3AA5662B288E}" type="pres">
      <dgm:prSet presAssocID="{EDCF84F3-855A-4793-8FA5-B70B656A117D}" presName="theList" presStyleCnt="0"/>
      <dgm:spPr/>
    </dgm:pt>
    <dgm:pt modelId="{6EC08F94-69C3-41A8-A3B2-CA60B5C8C6F9}" type="pres">
      <dgm:prSet presAssocID="{99E279CD-4DC4-4A72-BFF7-CC5BB84ED5B9}" presName="aNode" presStyleLbl="fgAcc1" presStyleIdx="0" presStyleCnt="3">
        <dgm:presLayoutVars>
          <dgm:bulletEnabled val="1"/>
        </dgm:presLayoutVars>
      </dgm:prSet>
      <dgm:spPr/>
    </dgm:pt>
    <dgm:pt modelId="{528F9A1F-B564-4618-A869-EE8C5D3463DD}" type="pres">
      <dgm:prSet presAssocID="{99E279CD-4DC4-4A72-BFF7-CC5BB84ED5B9}" presName="aSpace" presStyleCnt="0"/>
      <dgm:spPr/>
    </dgm:pt>
    <dgm:pt modelId="{7E96325E-B844-45D2-A991-ABDF7614E456}" type="pres">
      <dgm:prSet presAssocID="{EC55B0EF-6255-4F68-A441-5FF862A39218}" presName="aNode" presStyleLbl="fgAcc1" presStyleIdx="1" presStyleCnt="3">
        <dgm:presLayoutVars>
          <dgm:bulletEnabled val="1"/>
        </dgm:presLayoutVars>
      </dgm:prSet>
      <dgm:spPr/>
    </dgm:pt>
    <dgm:pt modelId="{A1EC231C-14DA-4FC3-AB61-59D033269972}" type="pres">
      <dgm:prSet presAssocID="{EC55B0EF-6255-4F68-A441-5FF862A39218}" presName="aSpace" presStyleCnt="0"/>
      <dgm:spPr/>
    </dgm:pt>
    <dgm:pt modelId="{362A05F9-A77B-4F3F-9D26-5714C3D0B2B4}" type="pres">
      <dgm:prSet presAssocID="{0DBAF59F-9910-484E-954F-9F265C5176EF}" presName="aNode" presStyleLbl="fgAcc1" presStyleIdx="2" presStyleCnt="3">
        <dgm:presLayoutVars>
          <dgm:bulletEnabled val="1"/>
        </dgm:presLayoutVars>
      </dgm:prSet>
      <dgm:spPr/>
    </dgm:pt>
    <dgm:pt modelId="{616661E3-4693-4F76-92CC-735C1B1A6A6D}" type="pres">
      <dgm:prSet presAssocID="{0DBAF59F-9910-484E-954F-9F265C5176EF}" presName="aSpace" presStyleCnt="0"/>
      <dgm:spPr/>
    </dgm:pt>
  </dgm:ptLst>
  <dgm:cxnLst>
    <dgm:cxn modelId="{D7E56706-6736-4B46-9290-01ABD6A07EA9}" srcId="{EDCF84F3-855A-4793-8FA5-B70B656A117D}" destId="{EC55B0EF-6255-4F68-A441-5FF862A39218}" srcOrd="1" destOrd="0" parTransId="{04B27806-E3D4-4818-BBEF-15155A9635BD}" sibTransId="{D8A3E67C-BB6D-4102-B71D-523B0D4DC7E1}"/>
    <dgm:cxn modelId="{5B9337AE-2388-4D6A-9006-AC4A5D636B21}" srcId="{EDCF84F3-855A-4793-8FA5-B70B656A117D}" destId="{99E279CD-4DC4-4A72-BFF7-CC5BB84ED5B9}" srcOrd="0" destOrd="0" parTransId="{BEB37C20-7FCB-4671-A4A9-7B8B6E2A256E}" sibTransId="{92EF3CE9-E83C-45A9-9E38-F00EC9C21B4A}"/>
    <dgm:cxn modelId="{6BC83FB6-9AFA-40E3-BF1C-DF61863D7FFB}" srcId="{EDCF84F3-855A-4793-8FA5-B70B656A117D}" destId="{0DBAF59F-9910-484E-954F-9F265C5176EF}" srcOrd="2" destOrd="0" parTransId="{E5C33198-5778-4DDE-9B89-571A37F97160}" sibTransId="{E9B624E0-0628-480A-B4F7-44077387C9DA}"/>
    <dgm:cxn modelId="{CD916DBB-ED18-4E2C-8369-B84D6F1C8713}" type="presOf" srcId="{EDCF84F3-855A-4793-8FA5-B70B656A117D}" destId="{97961021-0C28-4B08-A3E4-70CD49B2C519}" srcOrd="0" destOrd="0" presId="urn:microsoft.com/office/officeart/2005/8/layout/pyramid2"/>
    <dgm:cxn modelId="{044239BC-2558-4AB1-929C-C453AA672841}" type="presOf" srcId="{99E279CD-4DC4-4A72-BFF7-CC5BB84ED5B9}" destId="{6EC08F94-69C3-41A8-A3B2-CA60B5C8C6F9}" srcOrd="0" destOrd="0" presId="urn:microsoft.com/office/officeart/2005/8/layout/pyramid2"/>
    <dgm:cxn modelId="{AD5D96D8-9232-4EB0-9CD7-AFC8CB083795}" type="presOf" srcId="{EC55B0EF-6255-4F68-A441-5FF862A39218}" destId="{7E96325E-B844-45D2-A991-ABDF7614E456}" srcOrd="0" destOrd="0" presId="urn:microsoft.com/office/officeart/2005/8/layout/pyramid2"/>
    <dgm:cxn modelId="{449459FB-39D5-4EBB-87C7-AF887ACFDB33}" type="presOf" srcId="{0DBAF59F-9910-484E-954F-9F265C5176EF}" destId="{362A05F9-A77B-4F3F-9D26-5714C3D0B2B4}" srcOrd="0" destOrd="0" presId="urn:microsoft.com/office/officeart/2005/8/layout/pyramid2"/>
    <dgm:cxn modelId="{7894C9A6-EAEB-4224-90C4-831CC64769DB}" type="presParOf" srcId="{97961021-0C28-4B08-A3E4-70CD49B2C519}" destId="{8E2FF5AB-1F4A-48B0-898E-5970520FF309}" srcOrd="0" destOrd="0" presId="urn:microsoft.com/office/officeart/2005/8/layout/pyramid2"/>
    <dgm:cxn modelId="{31CE0687-884B-4D84-85C6-57CCCEDECE1F}" type="presParOf" srcId="{97961021-0C28-4B08-A3E4-70CD49B2C519}" destId="{C2F5A3F8-AFE3-4A19-929A-3AA5662B288E}" srcOrd="1" destOrd="0" presId="urn:microsoft.com/office/officeart/2005/8/layout/pyramid2"/>
    <dgm:cxn modelId="{C46E855C-F4FB-4222-BEC5-2F32799DCDA8}" type="presParOf" srcId="{C2F5A3F8-AFE3-4A19-929A-3AA5662B288E}" destId="{6EC08F94-69C3-41A8-A3B2-CA60B5C8C6F9}" srcOrd="0" destOrd="0" presId="urn:microsoft.com/office/officeart/2005/8/layout/pyramid2"/>
    <dgm:cxn modelId="{540F8987-D59E-4FBB-99F0-CE4981D30A2A}" type="presParOf" srcId="{C2F5A3F8-AFE3-4A19-929A-3AA5662B288E}" destId="{528F9A1F-B564-4618-A869-EE8C5D3463DD}" srcOrd="1" destOrd="0" presId="urn:microsoft.com/office/officeart/2005/8/layout/pyramid2"/>
    <dgm:cxn modelId="{0D467127-EF66-4350-AAA3-E89FF0D15511}" type="presParOf" srcId="{C2F5A3F8-AFE3-4A19-929A-3AA5662B288E}" destId="{7E96325E-B844-45D2-A991-ABDF7614E456}" srcOrd="2" destOrd="0" presId="urn:microsoft.com/office/officeart/2005/8/layout/pyramid2"/>
    <dgm:cxn modelId="{D513D36D-FCBF-4A76-8044-E099E4E1DD77}" type="presParOf" srcId="{C2F5A3F8-AFE3-4A19-929A-3AA5662B288E}" destId="{A1EC231C-14DA-4FC3-AB61-59D033269972}" srcOrd="3" destOrd="0" presId="urn:microsoft.com/office/officeart/2005/8/layout/pyramid2"/>
    <dgm:cxn modelId="{80157240-F9B9-4013-978D-C7D737CC2E9A}" type="presParOf" srcId="{C2F5A3F8-AFE3-4A19-929A-3AA5662B288E}" destId="{362A05F9-A77B-4F3F-9D26-5714C3D0B2B4}" srcOrd="4" destOrd="0" presId="urn:microsoft.com/office/officeart/2005/8/layout/pyramid2"/>
    <dgm:cxn modelId="{0A9EE872-5BEB-45F9-962A-4F5D6C55F212}" type="presParOf" srcId="{C2F5A3F8-AFE3-4A19-929A-3AA5662B288E}" destId="{616661E3-4693-4F76-92CC-735C1B1A6A6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393D0-4C8A-474D-9C49-873A4E5F7939}">
      <dsp:nvSpPr>
        <dsp:cNvPr id="0" name=""/>
        <dsp:cNvSpPr/>
      </dsp:nvSpPr>
      <dsp:spPr>
        <a:xfrm>
          <a:off x="1286141" y="580"/>
          <a:ext cx="2701520" cy="162091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1">
            <a:lnSpc>
              <a:spcPct val="90000"/>
            </a:lnSpc>
            <a:spcBef>
              <a:spcPct val="0"/>
            </a:spcBef>
            <a:spcAft>
              <a:spcPct val="35000"/>
            </a:spcAft>
            <a:buNone/>
          </a:pPr>
          <a:r>
            <a:rPr lang="en-US" sz="3400" b="1" kern="1200" dirty="0">
              <a:solidFill>
                <a:schemeClr val="bg1"/>
              </a:solidFill>
            </a:rPr>
            <a:t>Hazard</a:t>
          </a:r>
          <a:endParaRPr lang="ar-SA" sz="3400" kern="1200" dirty="0">
            <a:solidFill>
              <a:schemeClr val="bg1"/>
            </a:solidFill>
          </a:endParaRPr>
        </a:p>
      </dsp:txBody>
      <dsp:txXfrm>
        <a:off x="1286141" y="580"/>
        <a:ext cx="2701520" cy="1620912"/>
      </dsp:txXfrm>
    </dsp:sp>
    <dsp:sp modelId="{AE0438FF-F94B-4805-BA46-F4132F293C47}">
      <dsp:nvSpPr>
        <dsp:cNvPr id="0" name=""/>
        <dsp:cNvSpPr/>
      </dsp:nvSpPr>
      <dsp:spPr>
        <a:xfrm>
          <a:off x="4257813" y="580"/>
          <a:ext cx="2701520" cy="1620912"/>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1">
            <a:lnSpc>
              <a:spcPct val="90000"/>
            </a:lnSpc>
            <a:spcBef>
              <a:spcPct val="0"/>
            </a:spcBef>
            <a:spcAft>
              <a:spcPct val="35000"/>
            </a:spcAft>
            <a:buNone/>
          </a:pPr>
          <a:r>
            <a:rPr lang="en-US" sz="3400" b="1" kern="1200" dirty="0"/>
            <a:t>Risk</a:t>
          </a:r>
          <a:r>
            <a:rPr lang="en-US" sz="3400" kern="1200" dirty="0"/>
            <a:t> </a:t>
          </a:r>
          <a:endParaRPr lang="ar-SA" sz="3400" kern="1200" dirty="0"/>
        </a:p>
      </dsp:txBody>
      <dsp:txXfrm>
        <a:off x="4257813" y="580"/>
        <a:ext cx="2701520" cy="1620912"/>
      </dsp:txXfrm>
    </dsp:sp>
    <dsp:sp modelId="{39B38897-CCBA-4F0D-B0B2-5E9586E80C42}">
      <dsp:nvSpPr>
        <dsp:cNvPr id="0" name=""/>
        <dsp:cNvSpPr/>
      </dsp:nvSpPr>
      <dsp:spPr>
        <a:xfrm>
          <a:off x="2771977" y="1891645"/>
          <a:ext cx="2701520" cy="1620912"/>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1">
            <a:lnSpc>
              <a:spcPct val="90000"/>
            </a:lnSpc>
            <a:spcBef>
              <a:spcPct val="0"/>
            </a:spcBef>
            <a:spcAft>
              <a:spcPct val="35000"/>
            </a:spcAft>
            <a:buNone/>
          </a:pPr>
          <a:r>
            <a:rPr lang="en-US" sz="3400" b="1" kern="1200" dirty="0"/>
            <a:t>Risk Management</a:t>
          </a:r>
          <a:endParaRPr lang="ar-SA" sz="3400" b="1" kern="1200" dirty="0"/>
        </a:p>
      </dsp:txBody>
      <dsp:txXfrm>
        <a:off x="2771977" y="1891645"/>
        <a:ext cx="2701520" cy="1620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7C2EF-3E07-4A75-91A1-C8777478DADB}">
      <dsp:nvSpPr>
        <dsp:cNvPr id="0" name=""/>
        <dsp:cNvSpPr/>
      </dsp:nvSpPr>
      <dsp:spPr>
        <a:xfrm>
          <a:off x="-65777" y="0"/>
          <a:ext cx="5130888" cy="564916"/>
        </a:xfrm>
        <a:prstGeom prst="roundRect">
          <a:avLst>
            <a:gd name="adj" fmla="val 10000"/>
          </a:avLst>
        </a:prstGeom>
        <a:solidFill>
          <a:srgbClr val="FE920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en-US" sz="2000" b="1" kern="1200" dirty="0"/>
            <a:t>Identify the risk</a:t>
          </a:r>
          <a:endParaRPr lang="ar-SA" sz="2000" b="1" kern="1200" dirty="0"/>
        </a:p>
      </dsp:txBody>
      <dsp:txXfrm>
        <a:off x="-49231" y="16546"/>
        <a:ext cx="4473563" cy="531824"/>
      </dsp:txXfrm>
    </dsp:sp>
    <dsp:sp modelId="{F274A8DB-5C13-4D8F-9C32-64F3942AAF1D}">
      <dsp:nvSpPr>
        <dsp:cNvPr id="0" name=""/>
        <dsp:cNvSpPr/>
      </dsp:nvSpPr>
      <dsp:spPr>
        <a:xfrm>
          <a:off x="363933" y="667628"/>
          <a:ext cx="5130888" cy="56491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US" sz="1800" b="1" kern="1200" dirty="0"/>
            <a:t>Assess the frequency and severity of the risk</a:t>
          </a:r>
          <a:endParaRPr lang="ar-SA" sz="1800" b="1" kern="1200" dirty="0"/>
        </a:p>
      </dsp:txBody>
      <dsp:txXfrm>
        <a:off x="380479" y="684174"/>
        <a:ext cx="4300888" cy="531824"/>
      </dsp:txXfrm>
    </dsp:sp>
    <dsp:sp modelId="{1D7C8202-5A88-4963-9324-28CA3602C76A}">
      <dsp:nvSpPr>
        <dsp:cNvPr id="0" name=""/>
        <dsp:cNvSpPr/>
      </dsp:nvSpPr>
      <dsp:spPr>
        <a:xfrm>
          <a:off x="787232" y="1335257"/>
          <a:ext cx="5130888" cy="56491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US" sz="1800" b="1" kern="1200" dirty="0"/>
            <a:t>Reduce or eliminate the risk</a:t>
          </a:r>
          <a:endParaRPr lang="ar-SA" sz="1800" b="1" kern="1200" dirty="0"/>
        </a:p>
      </dsp:txBody>
      <dsp:txXfrm>
        <a:off x="803778" y="1351803"/>
        <a:ext cx="4307301" cy="531824"/>
      </dsp:txXfrm>
    </dsp:sp>
    <dsp:sp modelId="{47F74B4E-A589-49B8-86C7-B1747B24FD09}">
      <dsp:nvSpPr>
        <dsp:cNvPr id="0" name=""/>
        <dsp:cNvSpPr/>
      </dsp:nvSpPr>
      <dsp:spPr>
        <a:xfrm>
          <a:off x="1085388" y="2002886"/>
          <a:ext cx="5393999" cy="56491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US" sz="1800" b="1" kern="1200" dirty="0">
              <a:solidFill>
                <a:schemeClr val="bg1"/>
              </a:solidFill>
            </a:rPr>
            <a:t>    Assess the costs saved by reducing the risk or the costs of not managing the risk</a:t>
          </a:r>
          <a:endParaRPr lang="ar-SA" sz="1800" b="1" kern="1200" dirty="0">
            <a:solidFill>
              <a:schemeClr val="bg1"/>
            </a:solidFill>
          </a:endParaRPr>
        </a:p>
      </dsp:txBody>
      <dsp:txXfrm>
        <a:off x="1101934" y="2019432"/>
        <a:ext cx="4523134" cy="531824"/>
      </dsp:txXfrm>
    </dsp:sp>
    <dsp:sp modelId="{E1FE1389-BB83-491D-8F23-28FEB533C51A}">
      <dsp:nvSpPr>
        <dsp:cNvPr id="0" name=""/>
        <dsp:cNvSpPr/>
      </dsp:nvSpPr>
      <dsp:spPr>
        <a:xfrm>
          <a:off x="4697914" y="432674"/>
          <a:ext cx="367195" cy="36719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rtl="1">
            <a:lnSpc>
              <a:spcPct val="90000"/>
            </a:lnSpc>
            <a:spcBef>
              <a:spcPct val="0"/>
            </a:spcBef>
            <a:spcAft>
              <a:spcPct val="35000"/>
            </a:spcAft>
            <a:buNone/>
          </a:pPr>
          <a:endParaRPr lang="ar-SA" sz="1700" kern="1200"/>
        </a:p>
      </dsp:txBody>
      <dsp:txXfrm>
        <a:off x="4780533" y="432674"/>
        <a:ext cx="201957" cy="276314"/>
      </dsp:txXfrm>
    </dsp:sp>
    <dsp:sp modelId="{4256001F-6796-4E96-8099-5DDE7B809131}">
      <dsp:nvSpPr>
        <dsp:cNvPr id="0" name=""/>
        <dsp:cNvSpPr/>
      </dsp:nvSpPr>
      <dsp:spPr>
        <a:xfrm>
          <a:off x="5127626" y="1100303"/>
          <a:ext cx="367195" cy="367195"/>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rtl="1">
            <a:lnSpc>
              <a:spcPct val="90000"/>
            </a:lnSpc>
            <a:spcBef>
              <a:spcPct val="0"/>
            </a:spcBef>
            <a:spcAft>
              <a:spcPct val="35000"/>
            </a:spcAft>
            <a:buNone/>
          </a:pPr>
          <a:endParaRPr lang="ar-SA" sz="1700" kern="1200"/>
        </a:p>
      </dsp:txBody>
      <dsp:txXfrm>
        <a:off x="5210245" y="1100303"/>
        <a:ext cx="201957" cy="276314"/>
      </dsp:txXfrm>
    </dsp:sp>
    <dsp:sp modelId="{83D0C1F9-5828-41FC-A77F-60C68F94A64D}">
      <dsp:nvSpPr>
        <dsp:cNvPr id="0" name=""/>
        <dsp:cNvSpPr/>
      </dsp:nvSpPr>
      <dsp:spPr>
        <a:xfrm>
          <a:off x="5550924" y="1767932"/>
          <a:ext cx="367195" cy="367195"/>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rtl="1">
            <a:lnSpc>
              <a:spcPct val="90000"/>
            </a:lnSpc>
            <a:spcBef>
              <a:spcPct val="0"/>
            </a:spcBef>
            <a:spcAft>
              <a:spcPct val="35000"/>
            </a:spcAft>
            <a:buNone/>
          </a:pPr>
          <a:endParaRPr lang="ar-SA" sz="1700" kern="1200"/>
        </a:p>
      </dsp:txBody>
      <dsp:txXfrm>
        <a:off x="5633543" y="1767932"/>
        <a:ext cx="201957" cy="276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31A4C-279E-4E77-B47C-B80B19DF6F2C}">
      <dsp:nvSpPr>
        <dsp:cNvPr id="0" name=""/>
        <dsp:cNvSpPr/>
      </dsp:nvSpPr>
      <dsp:spPr>
        <a:xfrm>
          <a:off x="617520" y="141"/>
          <a:ext cx="2611831" cy="1567098"/>
        </a:xfrm>
        <a:prstGeom prst="rect">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en-US" sz="3100" b="1" kern="1200" dirty="0"/>
            <a:t>Incident monitoring</a:t>
          </a:r>
          <a:endParaRPr lang="ar-SA" sz="3100" kern="1200" dirty="0"/>
        </a:p>
      </dsp:txBody>
      <dsp:txXfrm>
        <a:off x="617520" y="141"/>
        <a:ext cx="2611831" cy="1567098"/>
      </dsp:txXfrm>
    </dsp:sp>
    <dsp:sp modelId="{7EAF323D-6450-4AA3-BD2C-00C5CD59633E}">
      <dsp:nvSpPr>
        <dsp:cNvPr id="0" name=""/>
        <dsp:cNvSpPr/>
      </dsp:nvSpPr>
      <dsp:spPr>
        <a:xfrm>
          <a:off x="3512213" y="0"/>
          <a:ext cx="2611831" cy="1567098"/>
        </a:xfrm>
        <a:prstGeom prst="rect">
          <a:avLst/>
        </a:prstGeom>
        <a:solidFill>
          <a:schemeClr val="accent2">
            <a:shade val="50000"/>
            <a:hueOff val="-20742"/>
            <a:satOff val="-4204"/>
            <a:lumOff val="231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en-US" sz="3100" b="1" kern="1200" dirty="0">
              <a:solidFill>
                <a:schemeClr val="bg1"/>
              </a:solidFill>
            </a:rPr>
            <a:t>Sentinel events</a:t>
          </a:r>
          <a:endParaRPr lang="ar-SA" sz="3100" kern="1200" dirty="0">
            <a:solidFill>
              <a:schemeClr val="bg1"/>
            </a:solidFill>
          </a:endParaRPr>
        </a:p>
      </dsp:txBody>
      <dsp:txXfrm>
        <a:off x="3512213" y="0"/>
        <a:ext cx="2611831" cy="1567098"/>
      </dsp:txXfrm>
    </dsp:sp>
    <dsp:sp modelId="{808886DC-D3B9-4900-BFC1-75F9A00EAD56}">
      <dsp:nvSpPr>
        <dsp:cNvPr id="0" name=""/>
        <dsp:cNvSpPr/>
      </dsp:nvSpPr>
      <dsp:spPr>
        <a:xfrm>
          <a:off x="617520" y="1828423"/>
          <a:ext cx="2611831" cy="1567098"/>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en-US" sz="3100" b="1" kern="1200" dirty="0">
              <a:solidFill>
                <a:schemeClr val="bg1"/>
              </a:solidFill>
            </a:rPr>
            <a:t>Fitness-to-practice requirements</a:t>
          </a:r>
        </a:p>
      </dsp:txBody>
      <dsp:txXfrm>
        <a:off x="617520" y="1828423"/>
        <a:ext cx="2611831" cy="1567098"/>
      </dsp:txXfrm>
    </dsp:sp>
    <dsp:sp modelId="{4E796883-6802-420C-8486-0DC261CF146D}">
      <dsp:nvSpPr>
        <dsp:cNvPr id="0" name=""/>
        <dsp:cNvSpPr/>
      </dsp:nvSpPr>
      <dsp:spPr>
        <a:xfrm>
          <a:off x="3490535" y="1828423"/>
          <a:ext cx="2611831" cy="1567098"/>
        </a:xfrm>
        <a:prstGeom prst="rect">
          <a:avLst/>
        </a:prstGeom>
        <a:solidFill>
          <a:schemeClr val="accent2">
            <a:shade val="50000"/>
            <a:hueOff val="-20742"/>
            <a:satOff val="-4204"/>
            <a:lumOff val="231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en-US" sz="3100" b="1" kern="1200" dirty="0">
              <a:solidFill>
                <a:schemeClr val="bg1"/>
              </a:solidFill>
            </a:rPr>
            <a:t>Patient  complaint </a:t>
          </a:r>
          <a:endParaRPr lang="ar-SA" sz="3100" kern="1200" dirty="0">
            <a:solidFill>
              <a:schemeClr val="bg1"/>
            </a:solidFill>
          </a:endParaRPr>
        </a:p>
      </dsp:txBody>
      <dsp:txXfrm>
        <a:off x="3490535" y="1828423"/>
        <a:ext cx="2611831" cy="15670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FF5AB-1F4A-48B0-898E-5970520FF309}">
      <dsp:nvSpPr>
        <dsp:cNvPr id="0" name=""/>
        <dsp:cNvSpPr/>
      </dsp:nvSpPr>
      <dsp:spPr>
        <a:xfrm>
          <a:off x="855708" y="0"/>
          <a:ext cx="2490115" cy="2490115"/>
        </a:xfrm>
        <a:prstGeom prst="triangl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EC08F94-69C3-41A8-A3B2-CA60B5C8C6F9}">
      <dsp:nvSpPr>
        <dsp:cNvPr id="0" name=""/>
        <dsp:cNvSpPr/>
      </dsp:nvSpPr>
      <dsp:spPr>
        <a:xfrm>
          <a:off x="2100766" y="250348"/>
          <a:ext cx="1618574" cy="589456"/>
        </a:xfrm>
        <a:prstGeom prst="roundRect">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en-US" sz="1400" b="1" kern="1200" dirty="0">
              <a:solidFill>
                <a:schemeClr val="bg1"/>
              </a:solidFill>
            </a:rPr>
            <a:t>Credentialing</a:t>
          </a:r>
          <a:endParaRPr lang="ar-SA" sz="1400" kern="1200" dirty="0">
            <a:solidFill>
              <a:schemeClr val="bg1"/>
            </a:solidFill>
          </a:endParaRPr>
        </a:p>
      </dsp:txBody>
      <dsp:txXfrm>
        <a:off x="2129541" y="279123"/>
        <a:ext cx="1561024" cy="531906"/>
      </dsp:txXfrm>
    </dsp:sp>
    <dsp:sp modelId="{7E96325E-B844-45D2-A991-ABDF7614E456}">
      <dsp:nvSpPr>
        <dsp:cNvPr id="0" name=""/>
        <dsp:cNvSpPr/>
      </dsp:nvSpPr>
      <dsp:spPr>
        <a:xfrm>
          <a:off x="2100766" y="913487"/>
          <a:ext cx="1618574" cy="589456"/>
        </a:xfrm>
        <a:prstGeom prst="roundRect">
          <a:avLst/>
        </a:prstGeom>
        <a:solidFill>
          <a:srgbClr val="FFC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en-US" sz="1400" b="1" kern="1200" dirty="0">
              <a:solidFill>
                <a:schemeClr val="bg1"/>
              </a:solidFill>
            </a:rPr>
            <a:t>Registration (licensure)</a:t>
          </a:r>
          <a:r>
            <a:rPr lang="en-US" sz="1400" kern="1200" dirty="0">
              <a:solidFill>
                <a:schemeClr val="bg1"/>
              </a:solidFill>
            </a:rPr>
            <a:t> </a:t>
          </a:r>
          <a:endParaRPr lang="ar-SA" sz="1400" kern="1200" dirty="0">
            <a:solidFill>
              <a:schemeClr val="bg1"/>
            </a:solidFill>
          </a:endParaRPr>
        </a:p>
      </dsp:txBody>
      <dsp:txXfrm>
        <a:off x="2129541" y="942262"/>
        <a:ext cx="1561024" cy="531906"/>
      </dsp:txXfrm>
    </dsp:sp>
    <dsp:sp modelId="{362A05F9-A77B-4F3F-9D26-5714C3D0B2B4}">
      <dsp:nvSpPr>
        <dsp:cNvPr id="0" name=""/>
        <dsp:cNvSpPr/>
      </dsp:nvSpPr>
      <dsp:spPr>
        <a:xfrm>
          <a:off x="2100766" y="1576627"/>
          <a:ext cx="1618574" cy="589456"/>
        </a:xfrm>
        <a:prstGeom prst="roundRect">
          <a:avLst/>
        </a:prstGeom>
        <a:solidFill>
          <a:srgbClr val="990099">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en-US" sz="1400" b="1" kern="1200" dirty="0">
              <a:solidFill>
                <a:schemeClr val="bg1"/>
              </a:solidFill>
            </a:rPr>
            <a:t>Accreditation</a:t>
          </a:r>
          <a:endParaRPr lang="en-US" sz="1400" kern="1200" dirty="0">
            <a:solidFill>
              <a:schemeClr val="bg1"/>
            </a:solidFill>
          </a:endParaRPr>
        </a:p>
      </dsp:txBody>
      <dsp:txXfrm>
        <a:off x="2129541" y="1605402"/>
        <a:ext cx="1561024" cy="5319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290C4-D74B-4F95-9B20-26C7ABA532D4}" type="datetimeFigureOut">
              <a:rPr lang="en-US" smtClean="0"/>
              <a:t>2/28/21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9D82C3-A445-418E-BB10-FC81ABE97CA2}" type="slidenum">
              <a:rPr lang="en-US" smtClean="0"/>
              <a:t>‹#›</a:t>
            </a:fld>
            <a:endParaRPr lang="en-US"/>
          </a:p>
        </p:txBody>
      </p:sp>
    </p:spTree>
    <p:extLst>
      <p:ext uri="{BB962C8B-B14F-4D97-AF65-F5344CB8AC3E}">
        <p14:creationId xmlns:p14="http://schemas.microsoft.com/office/powerpoint/2010/main" val="214515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2724455"/>
            <a:ext cx="7635250" cy="1374345"/>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1655520"/>
            <a:ext cx="7940481" cy="610820"/>
          </a:xfrm>
        </p:spPr>
        <p:txBody>
          <a:bodyPr>
            <a:normAutofit/>
          </a:bodyPr>
          <a:lstStyle>
            <a:lvl1pPr marL="0" indent="0" algn="l">
              <a:buNone/>
              <a:defRPr sz="2800" b="0" i="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2/28/21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7968040F-B65C-4442-AED2-06E8F7AF3F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916230"/>
          </a:xfrm>
        </p:spPr>
        <p:txBody>
          <a:bodyPr>
            <a:normAutofit/>
          </a:bodyPr>
          <a:lstStyle>
            <a:lvl1pPr algn="l">
              <a:defRPr sz="3600" baseline="0">
                <a:solidFill>
                  <a:srgbClr val="C0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0"/>
            <a:ext cx="8246070" cy="3512212"/>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4" y="433880"/>
            <a:ext cx="6566315" cy="572644"/>
          </a:xfrm>
        </p:spPr>
        <p:txBody>
          <a:bodyPr>
            <a:normAutofit/>
          </a:bodyPr>
          <a:lstStyle>
            <a:lvl1pPr algn="l">
              <a:defRPr sz="3600">
                <a:solidFill>
                  <a:srgbClr val="FF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4" y="1044700"/>
            <a:ext cx="6566315"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2/28/21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7940659" cy="763525"/>
          </a:xfrm>
        </p:spPr>
        <p:txBody>
          <a:bodyPr>
            <a:normAutofit/>
          </a:bodyPr>
          <a:lstStyle>
            <a:lvl1pPr algn="l">
              <a:defRPr sz="3600" baseline="0">
                <a:solidFill>
                  <a:srgbClr val="C0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481109"/>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60930"/>
            <a:ext cx="4040188" cy="2137871"/>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481109"/>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60930"/>
            <a:ext cx="4041775" cy="2137871"/>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2/28/21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2F7A1EC7-1513-4F0D-B0A1-86ED0D2148B6}"/>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555" y="2877160"/>
            <a:ext cx="5497380" cy="1374345"/>
          </a:xfrm>
        </p:spPr>
        <p:txBody>
          <a:bodyPr>
            <a:normAutofit fontScale="90000"/>
          </a:bodyPr>
          <a:lstStyle/>
          <a:p>
            <a:r>
              <a:rPr lang="en-US" dirty="0"/>
              <a:t> </a:t>
            </a:r>
            <a:br>
              <a:rPr lang="en-US" dirty="0">
                <a:latin typeface="Times New Roman" panose="02020603050405020304" pitchFamily="18" charset="0"/>
                <a:ea typeface="Tahoma" panose="020B0604030504040204" pitchFamily="34" charset="0"/>
                <a:cs typeface="Times New Roman" panose="02020603050405020304" pitchFamily="18" charset="0"/>
              </a:rPr>
            </a:br>
            <a:r>
              <a:rPr lang="en-US" dirty="0">
                <a:latin typeface="Times New Roman" panose="02020603050405020304" pitchFamily="18" charset="0"/>
                <a:ea typeface="Tahoma" panose="020B0604030504040204" pitchFamily="34" charset="0"/>
                <a:cs typeface="Times New Roman" panose="02020603050405020304" pitchFamily="18" charset="0"/>
              </a:rPr>
              <a:t>Understanding &amp; Managing Clinical Risk</a:t>
            </a:r>
            <a:br>
              <a:rPr lang="en-US" dirty="0"/>
            </a:br>
            <a:endParaRPr lang="en-US" dirty="0"/>
          </a:p>
        </p:txBody>
      </p:sp>
      <p:sp>
        <p:nvSpPr>
          <p:cNvPr id="4" name="عنوان فرعي 3"/>
          <p:cNvSpPr>
            <a:spLocks noGrp="1"/>
          </p:cNvSpPr>
          <p:nvPr>
            <p:ph type="subTitle" idx="1"/>
          </p:nvPr>
        </p:nvSpPr>
        <p:spPr/>
        <p:txBody>
          <a:bodyPr/>
          <a:lstStyle/>
          <a:p>
            <a:endParaRPr lang="ar-SA" dirty="0"/>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E85F-FF76-44CB-A300-9F90E8A63699}"/>
              </a:ext>
            </a:extLst>
          </p:cNvPr>
          <p:cNvSpPr>
            <a:spLocks noGrp="1"/>
          </p:cNvSpPr>
          <p:nvPr>
            <p:ph type="title"/>
          </p:nvPr>
        </p:nvSpPr>
        <p:spPr/>
        <p:txBody>
          <a:bodyPr>
            <a:normAutofit fontScale="90000"/>
          </a:bodyPr>
          <a:lstStyle/>
          <a:p>
            <a:r>
              <a:rPr lang="en-US" dirty="0"/>
              <a:t>SAC steps</a:t>
            </a:r>
            <a:br>
              <a:rPr lang="en-US" dirty="0"/>
            </a:br>
            <a:endParaRPr lang="en-US" dirty="0"/>
          </a:p>
        </p:txBody>
      </p:sp>
      <p:sp>
        <p:nvSpPr>
          <p:cNvPr id="3" name="Content Placeholder 2">
            <a:extLst>
              <a:ext uri="{FF2B5EF4-FFF2-40B4-BE49-F238E27FC236}">
                <a16:creationId xmlns:a16="http://schemas.microsoft.com/office/drawing/2014/main" id="{8494E9C7-5154-4F9E-A854-2777B3E60477}"/>
              </a:ext>
            </a:extLst>
          </p:cNvPr>
          <p:cNvSpPr>
            <a:spLocks noGrp="1"/>
          </p:cNvSpPr>
          <p:nvPr>
            <p:ph idx="1"/>
          </p:nvPr>
        </p:nvSpPr>
        <p:spPr>
          <a:xfrm>
            <a:off x="448966" y="1350110"/>
            <a:ext cx="8246070" cy="3664920"/>
          </a:xfrm>
        </p:spPr>
        <p:txBody>
          <a:bodyPr>
            <a:normAutofit fontScale="77500" lnSpcReduction="20000"/>
          </a:bodyPr>
          <a:lstStyle/>
          <a:p>
            <a:pPr marL="0" indent="0">
              <a:buNone/>
            </a:pPr>
            <a:r>
              <a:rPr lang="en-US" dirty="0">
                <a:latin typeface="Arial" panose="020B0604020202020204" pitchFamily="34" charset="0"/>
                <a:cs typeface="Arial" panose="020B0604020202020204" pitchFamily="34" charset="0"/>
              </a:rPr>
              <a:t>The SAC score is applied to all incidents whether they are of a corporate or a clinical nature. The SAC matrix is the method by which the SAC score is derived. The steps are:</a:t>
            </a:r>
          </a:p>
          <a:p>
            <a:pPr marL="0" indent="0">
              <a:lnSpc>
                <a:spcPct val="120000"/>
              </a:lnSpc>
              <a:buNone/>
            </a:pPr>
            <a:r>
              <a:rPr lang="en-US" dirty="0">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Using Step 1</a:t>
            </a:r>
            <a:r>
              <a:rPr lang="en-US" dirty="0">
                <a:latin typeface="Arial" panose="020B0604020202020204" pitchFamily="34" charset="0"/>
                <a:cs typeface="Arial" panose="020B0604020202020204" pitchFamily="34" charset="0"/>
              </a:rPr>
              <a:t>: determine the actual </a:t>
            </a:r>
            <a:r>
              <a:rPr lang="en-US" b="1" dirty="0">
                <a:latin typeface="Arial" panose="020B0604020202020204" pitchFamily="34" charset="0"/>
                <a:cs typeface="Arial" panose="020B0604020202020204" pitchFamily="34" charset="0"/>
              </a:rPr>
              <a:t>consequence</a:t>
            </a:r>
            <a:r>
              <a:rPr lang="en-US" dirty="0">
                <a:latin typeface="Arial" panose="020B0604020202020204" pitchFamily="34" charset="0"/>
                <a:cs typeface="Arial" panose="020B0604020202020204" pitchFamily="34" charset="0"/>
              </a:rPr>
              <a:t> of the incident (</a:t>
            </a:r>
            <a:r>
              <a:rPr lang="en-US" dirty="0"/>
              <a:t>Serious, Major, Moderate, Minor and Minimal)</a:t>
            </a:r>
            <a:r>
              <a:rPr lang="en-US" dirty="0">
                <a:latin typeface="Arial" panose="020B0604020202020204" pitchFamily="34" charset="0"/>
                <a:cs typeface="Arial" panose="020B0604020202020204" pitchFamily="34" charset="0"/>
              </a:rPr>
              <a:t>;</a:t>
            </a:r>
          </a:p>
          <a:p>
            <a:pPr marL="0" indent="0">
              <a:lnSpc>
                <a:spcPct val="120000"/>
              </a:lnSpc>
              <a:buNone/>
            </a:pPr>
            <a:r>
              <a:rPr lang="en-US" dirty="0">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Using Step 2</a:t>
            </a:r>
            <a:r>
              <a:rPr lang="en-US" dirty="0">
                <a:latin typeface="Arial" panose="020B0604020202020204" pitchFamily="34" charset="0"/>
                <a:cs typeface="Arial" panose="020B0604020202020204" pitchFamily="34" charset="0"/>
              </a:rPr>
              <a:t>: determine the </a:t>
            </a:r>
            <a:r>
              <a:rPr lang="en-US" b="1" dirty="0">
                <a:latin typeface="Arial" panose="020B0604020202020204" pitchFamily="34" charset="0"/>
                <a:cs typeface="Arial" panose="020B0604020202020204" pitchFamily="34" charset="0"/>
              </a:rPr>
              <a:t>likelihood of recurrence </a:t>
            </a:r>
            <a:r>
              <a:rPr lang="en-US" dirty="0">
                <a:latin typeface="Arial" panose="020B0604020202020204" pitchFamily="34" charset="0"/>
                <a:cs typeface="Arial" panose="020B0604020202020204" pitchFamily="34" charset="0"/>
              </a:rPr>
              <a:t>of this incident (Frequent, Likely, Possible, Unlikely, rare) ;</a:t>
            </a:r>
          </a:p>
          <a:p>
            <a:pPr marL="0" indent="0">
              <a:lnSpc>
                <a:spcPct val="120000"/>
              </a:lnSpc>
              <a:buNone/>
            </a:pPr>
            <a:r>
              <a:rPr lang="en-US" dirty="0">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Using Step 3</a:t>
            </a:r>
            <a:r>
              <a:rPr lang="en-US" dirty="0">
                <a:latin typeface="Arial" panose="020B0604020202020204" pitchFamily="34" charset="0"/>
                <a:cs typeface="Arial" panose="020B0604020202020204" pitchFamily="34" charset="0"/>
              </a:rPr>
              <a:t>: allocate a SAC score to the incident;</a:t>
            </a:r>
          </a:p>
          <a:p>
            <a:pPr marL="0" indent="0">
              <a:lnSpc>
                <a:spcPct val="120000"/>
              </a:lnSpc>
              <a:buNone/>
            </a:pPr>
            <a:r>
              <a:rPr lang="en-US" dirty="0">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Using Step 4</a:t>
            </a:r>
            <a:r>
              <a:rPr lang="en-US" dirty="0">
                <a:latin typeface="Arial" panose="020B0604020202020204" pitchFamily="34" charset="0"/>
                <a:cs typeface="Arial" panose="020B0604020202020204" pitchFamily="34" charset="0"/>
              </a:rPr>
              <a:t>: determine the appropriate action to be taken. </a:t>
            </a:r>
          </a:p>
        </p:txBody>
      </p:sp>
    </p:spTree>
    <p:extLst>
      <p:ext uri="{BB962C8B-B14F-4D97-AF65-F5344CB8AC3E}">
        <p14:creationId xmlns:p14="http://schemas.microsoft.com/office/powerpoint/2010/main" val="938843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84807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93893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54" y="281174"/>
            <a:ext cx="8856891" cy="47338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35082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ar-JO" dirty="0"/>
          </a:p>
        </p:txBody>
      </p:sp>
      <p:sp>
        <p:nvSpPr>
          <p:cNvPr id="3" name="Content Placeholder 2"/>
          <p:cNvSpPr>
            <a:spLocks noGrp="1"/>
          </p:cNvSpPr>
          <p:nvPr>
            <p:ph sz="half" idx="1"/>
          </p:nvPr>
        </p:nvSpPr>
        <p:spPr/>
        <p:txBody>
          <a:bodyPr/>
          <a:lstStyle/>
          <a:p>
            <a:pPr marL="0" indent="0">
              <a:buNone/>
            </a:pPr>
            <a:endParaRPr lang="ar-JO" dirty="0"/>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432" y="1259694"/>
            <a:ext cx="9059135" cy="33595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مستطيل مستدير الزوايا 1"/>
          <p:cNvSpPr/>
          <p:nvPr/>
        </p:nvSpPr>
        <p:spPr>
          <a:xfrm>
            <a:off x="143555" y="205979"/>
            <a:ext cx="5030290" cy="763525"/>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US" sz="2400" b="1" dirty="0"/>
              <a:t>Reduce or eliminate the risk</a:t>
            </a:r>
            <a:endParaRPr lang="ar-SA" sz="2400" b="1" dirty="0"/>
          </a:p>
        </p:txBody>
      </p:sp>
    </p:spTree>
    <p:extLst>
      <p:ext uri="{BB962C8B-B14F-4D97-AF65-F5344CB8AC3E}">
        <p14:creationId xmlns:p14="http://schemas.microsoft.com/office/powerpoint/2010/main" val="3968486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7DC3-C75E-41BE-8BA2-E9FACCE9340E}"/>
              </a:ext>
            </a:extLst>
          </p:cNvPr>
          <p:cNvSpPr>
            <a:spLocks noGrp="1"/>
          </p:cNvSpPr>
          <p:nvPr>
            <p:ph type="title"/>
          </p:nvPr>
        </p:nvSpPr>
        <p:spPr/>
        <p:txBody>
          <a:bodyPr/>
          <a:lstStyle/>
          <a:p>
            <a:r>
              <a:rPr lang="en-US" sz="3600" dirty="0"/>
              <a:t>SAC Score example Case 1</a:t>
            </a:r>
            <a:endParaRPr lang="en-US" dirty="0"/>
          </a:p>
        </p:txBody>
      </p:sp>
      <p:sp>
        <p:nvSpPr>
          <p:cNvPr id="3" name="Content Placeholder 2">
            <a:extLst>
              <a:ext uri="{FF2B5EF4-FFF2-40B4-BE49-F238E27FC236}">
                <a16:creationId xmlns:a16="http://schemas.microsoft.com/office/drawing/2014/main" id="{EB322F0E-053F-40E5-A4D4-A1F0D8A98073}"/>
              </a:ext>
            </a:extLst>
          </p:cNvPr>
          <p:cNvSpPr>
            <a:spLocks noGrp="1"/>
          </p:cNvSpPr>
          <p:nvPr>
            <p:ph idx="1"/>
          </p:nvPr>
        </p:nvSpPr>
        <p:spPr/>
        <p:txBody>
          <a:bodyPr>
            <a:normAutofit/>
          </a:bodyPr>
          <a:lstStyle/>
          <a:p>
            <a:pPr marL="0" indent="0">
              <a:buNone/>
            </a:pPr>
            <a:r>
              <a:rPr lang="en-US" sz="2000" dirty="0">
                <a:latin typeface="Arial" panose="020B0604020202020204" pitchFamily="34" charset="0"/>
                <a:cs typeface="Arial" panose="020B0604020202020204" pitchFamily="34" charset="0"/>
              </a:rPr>
              <a:t>Whilst providing routine care nursing staff where showering a patient in the shower room on the ward. The patient was seated in a chair being washed when he slid off the chair and hit his face, hip and shoulder. The doctor examined the patient and x-rays were ordered. No fractures were noted. The patient returned to the ward where neurological checks were initiated according to policy and reported as normal.</a:t>
            </a:r>
          </a:p>
          <a:p>
            <a:pPr marL="0" indent="0">
              <a:buNone/>
            </a:pPr>
            <a:r>
              <a:rPr lang="en-US" sz="2000" dirty="0">
                <a:latin typeface="Arial" panose="020B0604020202020204" pitchFamily="34" charset="0"/>
                <a:cs typeface="Arial" panose="020B0604020202020204" pitchFamily="34" charset="0"/>
              </a:rPr>
              <a:t>     </a:t>
            </a:r>
          </a:p>
          <a:p>
            <a:pPr>
              <a:buFont typeface="Wingdings" panose="05000000000000000000" pitchFamily="2" charset="2"/>
              <a:buChar char="v"/>
            </a:pPr>
            <a:r>
              <a:rPr lang="en-US" sz="2000" dirty="0">
                <a:latin typeface="Arial" panose="020B0604020202020204" pitchFamily="34" charset="0"/>
                <a:cs typeface="Arial" panose="020B0604020202020204" pitchFamily="34" charset="0"/>
              </a:rPr>
              <a:t>Actual consequence based on scenario: </a:t>
            </a:r>
            <a:r>
              <a:rPr lang="en-US" sz="2000" dirty="0">
                <a:solidFill>
                  <a:srgbClr val="FFFF00"/>
                </a:solidFill>
                <a:latin typeface="Arial" panose="020B0604020202020204" pitchFamily="34" charset="0"/>
                <a:cs typeface="Arial" panose="020B0604020202020204" pitchFamily="34" charset="0"/>
              </a:rPr>
              <a:t>Minor</a:t>
            </a:r>
          </a:p>
          <a:p>
            <a:pPr>
              <a:buFont typeface="Wingdings" panose="05000000000000000000" pitchFamily="2" charset="2"/>
              <a:buChar char="v"/>
            </a:pPr>
            <a:r>
              <a:rPr lang="en-US" sz="2000" dirty="0">
                <a:latin typeface="Arial" panose="020B0604020202020204" pitchFamily="34" charset="0"/>
                <a:cs typeface="Arial" panose="020B0604020202020204" pitchFamily="34" charset="0"/>
              </a:rPr>
              <a:t>Based on the experience of the evaluator, the likelihood is: </a:t>
            </a:r>
            <a:r>
              <a:rPr lang="en-US" sz="2000" dirty="0">
                <a:solidFill>
                  <a:srgbClr val="FFFF00"/>
                </a:solidFill>
                <a:latin typeface="Arial" panose="020B0604020202020204" pitchFamily="34" charset="0"/>
                <a:cs typeface="Arial" panose="020B0604020202020204" pitchFamily="34" charset="0"/>
              </a:rPr>
              <a:t>Likely</a:t>
            </a:r>
          </a:p>
          <a:p>
            <a:pPr>
              <a:buFont typeface="Wingdings" panose="05000000000000000000" pitchFamily="2" charset="2"/>
              <a:buChar char="v"/>
            </a:pPr>
            <a:r>
              <a:rPr lang="en-US" sz="2000" dirty="0">
                <a:latin typeface="Arial" panose="020B0604020202020204" pitchFamily="34" charset="0"/>
                <a:cs typeface="Arial" panose="020B0604020202020204" pitchFamily="34" charset="0"/>
              </a:rPr>
              <a:t>SAC score: </a:t>
            </a:r>
            <a:r>
              <a:rPr lang="en-US" sz="2000" dirty="0">
                <a:solidFill>
                  <a:srgbClr val="FFFF0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416889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6AC5-8E48-4F7F-8C21-E66D853EB08C}"/>
              </a:ext>
            </a:extLst>
          </p:cNvPr>
          <p:cNvSpPr>
            <a:spLocks noGrp="1"/>
          </p:cNvSpPr>
          <p:nvPr>
            <p:ph type="title"/>
          </p:nvPr>
        </p:nvSpPr>
        <p:spPr/>
        <p:txBody>
          <a:bodyPr/>
          <a:lstStyle/>
          <a:p>
            <a:r>
              <a:rPr lang="en-US" dirty="0"/>
              <a:t>SAC score example Case 2</a:t>
            </a:r>
          </a:p>
        </p:txBody>
      </p:sp>
      <p:sp>
        <p:nvSpPr>
          <p:cNvPr id="3" name="Content Placeholder 2">
            <a:extLst>
              <a:ext uri="{FF2B5EF4-FFF2-40B4-BE49-F238E27FC236}">
                <a16:creationId xmlns:a16="http://schemas.microsoft.com/office/drawing/2014/main" id="{CBE2154C-B96B-4CE2-A725-60FDF4455058}"/>
              </a:ext>
            </a:extLst>
          </p:cNvPr>
          <p:cNvSpPr>
            <a:spLocks noGrp="1"/>
          </p:cNvSpPr>
          <p:nvPr>
            <p:ph idx="1"/>
          </p:nvPr>
        </p:nvSpPr>
        <p:spPr/>
        <p:txBody>
          <a:bodyPr>
            <a:normAutofit fontScale="92500" lnSpcReduction="10000"/>
          </a:bodyPr>
          <a:lstStyle/>
          <a:p>
            <a:r>
              <a:rPr lang="en-US" sz="2400" dirty="0">
                <a:latin typeface="Arial" panose="020B0604020202020204" pitchFamily="34" charset="0"/>
                <a:cs typeface="Arial" panose="020B0604020202020204" pitchFamily="34" charset="0"/>
              </a:rPr>
              <a:t>A patient in the ICU developed cardiac arrhythmias but the monitor failed to trigger the alarm. The arrhythmia was observed by two nurses. As the patient was determined to be NFR (Not For Resuscitation), he was not resuscitated. </a:t>
            </a:r>
          </a:p>
          <a:p>
            <a:pPr marL="0" indent="0">
              <a:buNone/>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Actual consequence based on scenario: </a:t>
            </a:r>
            <a:r>
              <a:rPr lang="en-US" sz="2400" dirty="0">
                <a:solidFill>
                  <a:srgbClr val="FFFF00"/>
                </a:solidFill>
                <a:latin typeface="Arial" panose="020B0604020202020204" pitchFamily="34" charset="0"/>
                <a:cs typeface="Arial" panose="020B0604020202020204" pitchFamily="34" charset="0"/>
              </a:rPr>
              <a:t>Minimum</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Based on the experience of the evaluator, the likelihood is: </a:t>
            </a:r>
            <a:r>
              <a:rPr lang="en-US" sz="2400" dirty="0">
                <a:solidFill>
                  <a:srgbClr val="FFFF00"/>
                </a:solidFill>
                <a:latin typeface="Arial" panose="020B0604020202020204" pitchFamily="34" charset="0"/>
                <a:cs typeface="Arial" panose="020B0604020202020204" pitchFamily="34" charset="0"/>
              </a:rPr>
              <a:t>Unlikely</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SAC score: </a:t>
            </a:r>
            <a:r>
              <a:rPr lang="en-US" sz="2400" dirty="0">
                <a:solidFill>
                  <a:srgbClr val="FFFF00"/>
                </a:solidFill>
                <a:latin typeface="Arial" panose="020B0604020202020204" pitchFamily="34" charset="0"/>
                <a:cs typeface="Arial" panose="020B0604020202020204" pitchFamily="34" charset="0"/>
              </a:rPr>
              <a:t>4</a:t>
            </a:r>
          </a:p>
          <a:p>
            <a:pPr marL="0" indent="0">
              <a:buNone/>
            </a:pPr>
            <a:r>
              <a:rPr lang="en-US" sz="24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38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187" y="128470"/>
            <a:ext cx="6710785" cy="857250"/>
          </a:xfrm>
        </p:spPr>
        <p:txBody>
          <a:bodyPr>
            <a:noAutofit/>
          </a:bodyPr>
          <a:lstStyle/>
          <a:p>
            <a:pPr algn="l"/>
            <a:r>
              <a:rPr lang="en-US" sz="3200" b="1" dirty="0">
                <a:solidFill>
                  <a:srgbClr val="C00000"/>
                </a:solidFill>
              </a:rPr>
              <a:t>Activities Commonly Used to Manage Clinical Risk</a:t>
            </a:r>
            <a:endParaRPr lang="ar-SA" sz="3200" dirty="0">
              <a:solidFill>
                <a:srgbClr val="C00000"/>
              </a:solidFill>
            </a:endParaRPr>
          </a:p>
        </p:txBody>
      </p:sp>
      <p:graphicFrame>
        <p:nvGraphicFramePr>
          <p:cNvPr id="5" name="عنصر نائب للمحتوى 4"/>
          <p:cNvGraphicFramePr>
            <a:graphicFrameLocks noGrp="1"/>
          </p:cNvGraphicFramePr>
          <p:nvPr>
            <p:ph sz="half" idx="2"/>
            <p:extLst>
              <p:ext uri="{D42A27DB-BD31-4B8C-83A1-F6EECF244321}">
                <p14:modId xmlns:p14="http://schemas.microsoft.com/office/powerpoint/2010/main" val="3088913604"/>
              </p:ext>
            </p:extLst>
          </p:nvPr>
        </p:nvGraphicFramePr>
        <p:xfrm>
          <a:off x="1059785" y="1502815"/>
          <a:ext cx="6719888" cy="3395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0724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470"/>
            <a:ext cx="7167985" cy="916230"/>
          </a:xfrm>
        </p:spPr>
        <p:txBody>
          <a:bodyPr>
            <a:noAutofit/>
          </a:bodyPr>
          <a:lstStyle/>
          <a:p>
            <a:r>
              <a:rPr lang="en-US" sz="3200" b="1" dirty="0"/>
              <a:t>Activities Commonly Used to Manage Clinical Risk</a:t>
            </a:r>
          </a:p>
        </p:txBody>
      </p:sp>
      <p:sp>
        <p:nvSpPr>
          <p:cNvPr id="3" name="Content Placeholder 2"/>
          <p:cNvSpPr>
            <a:spLocks noGrp="1"/>
          </p:cNvSpPr>
          <p:nvPr>
            <p:ph idx="1"/>
          </p:nvPr>
        </p:nvSpPr>
        <p:spPr>
          <a:xfrm>
            <a:off x="0" y="1502815"/>
            <a:ext cx="8020050" cy="3263504"/>
          </a:xfrm>
        </p:spPr>
        <p:txBody>
          <a:bodyPr>
            <a:normAutofit fontScale="62500" lnSpcReduction="20000"/>
          </a:bodyPr>
          <a:lstStyle/>
          <a:p>
            <a:r>
              <a:rPr lang="en-US" sz="4600" b="1" dirty="0"/>
              <a:t>Incident monitoring:</a:t>
            </a:r>
          </a:p>
          <a:p>
            <a:endParaRPr lang="en-US" b="1" dirty="0"/>
          </a:p>
          <a:p>
            <a:pPr lvl="1">
              <a:buFont typeface="Arial" panose="020B0604020202020204" pitchFamily="34" charset="0"/>
              <a:buChar char="•"/>
            </a:pPr>
            <a:r>
              <a:rPr lang="en-US" sz="3800" b="1" dirty="0">
                <a:solidFill>
                  <a:srgbClr val="FFFF00"/>
                </a:solidFill>
              </a:rPr>
              <a:t>An incident: </a:t>
            </a:r>
            <a:r>
              <a:rPr lang="en-US" dirty="0"/>
              <a:t>as an event or circumstance that could have or did lead to unintended and/or unnecessary harm to a person and/or a complaint, loss or damage.</a:t>
            </a:r>
          </a:p>
          <a:p>
            <a:pPr lvl="1">
              <a:buFont typeface="Arial" panose="020B0604020202020204" pitchFamily="34" charset="0"/>
              <a:buChar char="•"/>
            </a:pPr>
            <a:endParaRPr lang="en-US" sz="3800" dirty="0"/>
          </a:p>
          <a:p>
            <a:pPr lvl="1">
              <a:buFont typeface="Arial" panose="020B0604020202020204" pitchFamily="34" charset="0"/>
              <a:buChar char="•"/>
            </a:pPr>
            <a:r>
              <a:rPr lang="en-US" sz="3800" b="1" dirty="0">
                <a:solidFill>
                  <a:srgbClr val="FFFF00"/>
                </a:solidFill>
              </a:rPr>
              <a:t>Incident monitoring: </a:t>
            </a:r>
            <a:r>
              <a:rPr lang="en-US" dirty="0"/>
              <a:t>refers to mechanisms for identifying, processing, analyzing and reporting incidents with a view to preventing their reoccurrence</a:t>
            </a:r>
          </a:p>
          <a:p>
            <a:pPr lvl="1">
              <a:buFont typeface="Arial" panose="020B0604020202020204" pitchFamily="34" charset="0"/>
              <a:buChar char="•"/>
            </a:pPr>
            <a:r>
              <a:rPr lang="en-US" dirty="0"/>
              <a:t>The key to an effective reporting system is for staff to routinely report incidents and near misses.</a:t>
            </a:r>
          </a:p>
        </p:txBody>
      </p:sp>
    </p:spTree>
    <p:extLst>
      <p:ext uri="{BB962C8B-B14F-4D97-AF65-F5344CB8AC3E}">
        <p14:creationId xmlns:p14="http://schemas.microsoft.com/office/powerpoint/2010/main" val="181809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48965" y="128470"/>
            <a:ext cx="8246070" cy="45712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30760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objective</a:t>
            </a:r>
            <a:endParaRPr lang="en-US" dirty="0"/>
          </a:p>
        </p:txBody>
      </p:sp>
      <p:sp>
        <p:nvSpPr>
          <p:cNvPr id="3" name="Content Placeholder 2"/>
          <p:cNvSpPr>
            <a:spLocks noGrp="1"/>
          </p:cNvSpPr>
          <p:nvPr>
            <p:ph idx="1"/>
          </p:nvPr>
        </p:nvSpPr>
        <p:spPr>
          <a:xfrm>
            <a:off x="-4729" y="1502815"/>
            <a:ext cx="8246070" cy="3512212"/>
          </a:xfrm>
        </p:spPr>
        <p:txBody>
          <a:bodyPr>
            <a:normAutofit fontScale="92500" lnSpcReduction="20000"/>
          </a:bodyPr>
          <a:lstStyle/>
          <a:p>
            <a:r>
              <a:rPr lang="en-US" b="1" dirty="0"/>
              <a:t>By end of this lecture you will be able to </a:t>
            </a:r>
          </a:p>
          <a:p>
            <a:pPr lvl="1">
              <a:buFont typeface="Arial" panose="020B0604020202020204" pitchFamily="34" charset="0"/>
              <a:buChar char="•"/>
            </a:pPr>
            <a:r>
              <a:rPr lang="en-US" dirty="0"/>
              <a:t>Understand how you can learn from errors. </a:t>
            </a:r>
          </a:p>
          <a:p>
            <a:pPr lvl="1">
              <a:buFont typeface="Arial" panose="020B0604020202020204" pitchFamily="34" charset="0"/>
              <a:buChar char="•"/>
            </a:pPr>
            <a:r>
              <a:rPr lang="en-US" dirty="0"/>
              <a:t>Identify situational and personal factors that are associated with the increased risk of error.</a:t>
            </a:r>
          </a:p>
          <a:p>
            <a:pPr lvl="1">
              <a:buFont typeface="Arial" panose="020B0604020202020204" pitchFamily="34" charset="0"/>
              <a:buChar char="•"/>
            </a:pPr>
            <a:r>
              <a:rPr lang="en-US" dirty="0"/>
              <a:t>Participate in analyses of adverse event and practice strategies to reduce errors.</a:t>
            </a:r>
          </a:p>
          <a:p>
            <a:pPr lvl="1">
              <a:buFont typeface="Arial" panose="020B0604020202020204" pitchFamily="34" charset="0"/>
              <a:buChar char="•"/>
            </a:pPr>
            <a:r>
              <a:rPr lang="en-US" dirty="0"/>
              <a:t>Know how to apply risk-management principles in the workplace.</a:t>
            </a:r>
          </a:p>
          <a:p>
            <a:pPr lvl="1">
              <a:buFont typeface="Arial" panose="020B0604020202020204" pitchFamily="34" charset="0"/>
              <a:buChar char="•"/>
            </a:pPr>
            <a:r>
              <a:rPr lang="en-US" dirty="0"/>
              <a:t>Know how to report risks or hazards in the workplace.</a:t>
            </a:r>
          </a:p>
          <a:p>
            <a:pPr>
              <a:buNone/>
            </a:pPr>
            <a:endParaRPr lang="en-US" dirty="0"/>
          </a:p>
        </p:txBody>
      </p:sp>
    </p:spTree>
    <p:extLst>
      <p:ext uri="{BB962C8B-B14F-4D97-AF65-F5344CB8AC3E}">
        <p14:creationId xmlns:p14="http://schemas.microsoft.com/office/powerpoint/2010/main" val="2704897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92"/>
            <a:ext cx="7473395" cy="916230"/>
          </a:xfrm>
        </p:spPr>
        <p:txBody>
          <a:bodyPr>
            <a:noAutofit/>
          </a:bodyPr>
          <a:lstStyle/>
          <a:p>
            <a:r>
              <a:rPr lang="en-US" sz="3200" b="1" dirty="0"/>
              <a:t>Activities Commonly Used to Manage Clinical Risk</a:t>
            </a:r>
          </a:p>
        </p:txBody>
      </p:sp>
      <p:sp>
        <p:nvSpPr>
          <p:cNvPr id="3" name="Content Placeholder 2"/>
          <p:cNvSpPr>
            <a:spLocks noGrp="1"/>
          </p:cNvSpPr>
          <p:nvPr>
            <p:ph idx="1"/>
          </p:nvPr>
        </p:nvSpPr>
        <p:spPr>
          <a:xfrm>
            <a:off x="143555" y="1197405"/>
            <a:ext cx="8048625" cy="3568914"/>
          </a:xfrm>
        </p:spPr>
        <p:txBody>
          <a:bodyPr>
            <a:normAutofit fontScale="77500" lnSpcReduction="20000"/>
          </a:bodyPr>
          <a:lstStyle/>
          <a:p>
            <a:r>
              <a:rPr lang="en-US" b="1" dirty="0">
                <a:solidFill>
                  <a:srgbClr val="FFCC66"/>
                </a:solidFill>
              </a:rPr>
              <a:t>Sentinel events:</a:t>
            </a:r>
          </a:p>
          <a:p>
            <a:endParaRPr lang="en-US" b="1" dirty="0"/>
          </a:p>
          <a:p>
            <a:pPr lvl="1">
              <a:buFont typeface="Arial" panose="020B0604020202020204" pitchFamily="34" charset="0"/>
              <a:buChar char="•"/>
            </a:pPr>
            <a:r>
              <a:rPr lang="en-US" dirty="0"/>
              <a:t>Is usually unexpected and involving a patient death or serious physical or psychological injury to a patient</a:t>
            </a:r>
          </a:p>
          <a:p>
            <a:pPr lvl="2"/>
            <a:r>
              <a:rPr lang="en-US" sz="2800" dirty="0"/>
              <a:t>e.g. surgery on the wrong patient or body site, incompatible blood transfusion. </a:t>
            </a:r>
          </a:p>
          <a:p>
            <a:pPr lvl="2"/>
            <a:endParaRPr lang="en-US" dirty="0"/>
          </a:p>
          <a:p>
            <a:pPr lvl="2"/>
            <a:endParaRPr lang="en-US" dirty="0"/>
          </a:p>
          <a:p>
            <a:pPr lvl="1">
              <a:buFont typeface="Arial" panose="020B0604020202020204" pitchFamily="34" charset="0"/>
              <a:buChar char="•"/>
            </a:pPr>
            <a:r>
              <a:rPr lang="en-US" dirty="0"/>
              <a:t>Many health-care facilities have mandated the reporting of these types of events because of the significant risks associated with their repetition</a:t>
            </a:r>
          </a:p>
        </p:txBody>
      </p:sp>
    </p:spTree>
    <p:extLst>
      <p:ext uri="{BB962C8B-B14F-4D97-AF65-F5344CB8AC3E}">
        <p14:creationId xmlns:p14="http://schemas.microsoft.com/office/powerpoint/2010/main" val="1108107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470"/>
            <a:ext cx="7024430" cy="916230"/>
          </a:xfrm>
        </p:spPr>
        <p:txBody>
          <a:bodyPr>
            <a:normAutofit fontScale="90000"/>
          </a:bodyPr>
          <a:lstStyle/>
          <a:p>
            <a:r>
              <a:rPr lang="en-US" b="1" dirty="0"/>
              <a:t>Activities Commonly Used to Manage Clinical Risk</a:t>
            </a:r>
          </a:p>
        </p:txBody>
      </p:sp>
      <p:sp>
        <p:nvSpPr>
          <p:cNvPr id="3" name="Content Placeholder 2"/>
          <p:cNvSpPr>
            <a:spLocks noGrp="1"/>
          </p:cNvSpPr>
          <p:nvPr>
            <p:ph idx="1"/>
          </p:nvPr>
        </p:nvSpPr>
        <p:spPr>
          <a:xfrm>
            <a:off x="0" y="1502815"/>
            <a:ext cx="8010525" cy="3469481"/>
          </a:xfrm>
        </p:spPr>
        <p:txBody>
          <a:bodyPr>
            <a:normAutofit fontScale="77500" lnSpcReduction="20000"/>
          </a:bodyPr>
          <a:lstStyle/>
          <a:p>
            <a:r>
              <a:rPr lang="en-US" sz="3600" dirty="0"/>
              <a:t>The role of complaints in improving care </a:t>
            </a:r>
          </a:p>
          <a:p>
            <a:endParaRPr lang="en-US" dirty="0"/>
          </a:p>
          <a:p>
            <a:pPr lvl="1">
              <a:buFont typeface="Arial" panose="020B0604020202020204" pitchFamily="34" charset="0"/>
              <a:buChar char="•"/>
            </a:pPr>
            <a:r>
              <a:rPr lang="en-US" b="1" dirty="0">
                <a:solidFill>
                  <a:srgbClr val="FFFF00"/>
                </a:solidFill>
              </a:rPr>
              <a:t>A complaint : </a:t>
            </a:r>
            <a:r>
              <a:rPr lang="en-US" dirty="0"/>
              <a:t>is defined as an expression of dissatisfaction by a patient, family member with the provided health care.</a:t>
            </a:r>
          </a:p>
          <a:p>
            <a:pPr lvl="1">
              <a:buFont typeface="Arial" panose="020B0604020202020204" pitchFamily="34" charset="0"/>
              <a:buChar char="•"/>
            </a:pPr>
            <a:endParaRPr lang="en-US" dirty="0"/>
          </a:p>
          <a:p>
            <a:pPr lvl="1">
              <a:buFont typeface="Arial" panose="020B0604020202020204" pitchFamily="34" charset="0"/>
              <a:buChar char="•"/>
            </a:pPr>
            <a:r>
              <a:rPr lang="en-US" dirty="0"/>
              <a:t>Complaints often highlight problems that need addressing, such as poor communication or suboptimal decision making.</a:t>
            </a:r>
          </a:p>
          <a:p>
            <a:pPr lvl="1">
              <a:buFont typeface="Arial" panose="020B0604020202020204" pitchFamily="34" charset="0"/>
              <a:buChar char="•"/>
            </a:pPr>
            <a:endParaRPr lang="en-US" dirty="0"/>
          </a:p>
          <a:p>
            <a:pPr lvl="1">
              <a:buFont typeface="Arial" panose="020B0604020202020204" pitchFamily="34" charset="0"/>
              <a:buChar char="•"/>
            </a:pPr>
            <a:r>
              <a:rPr lang="en-US" dirty="0"/>
              <a:t>Communication problems are common causes of complaints, as are problems with treatment and diagnosis.</a:t>
            </a:r>
          </a:p>
        </p:txBody>
      </p:sp>
    </p:spTree>
    <p:extLst>
      <p:ext uri="{BB962C8B-B14F-4D97-AF65-F5344CB8AC3E}">
        <p14:creationId xmlns:p14="http://schemas.microsoft.com/office/powerpoint/2010/main" val="1356465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Complaints</a:t>
            </a:r>
          </a:p>
        </p:txBody>
      </p:sp>
      <p:sp>
        <p:nvSpPr>
          <p:cNvPr id="3" name="Content Placeholder 2"/>
          <p:cNvSpPr>
            <a:spLocks noGrp="1"/>
          </p:cNvSpPr>
          <p:nvPr>
            <p:ph idx="1"/>
          </p:nvPr>
        </p:nvSpPr>
        <p:spPr/>
        <p:txBody>
          <a:bodyPr>
            <a:normAutofit fontScale="77500" lnSpcReduction="20000"/>
          </a:bodyPr>
          <a:lstStyle/>
          <a:p>
            <a:endParaRPr lang="en-US" dirty="0"/>
          </a:p>
          <a:p>
            <a:r>
              <a:rPr lang="en-US" b="1" dirty="0"/>
              <a:t>Assist the maintenance of high standards;</a:t>
            </a:r>
          </a:p>
          <a:p>
            <a:endParaRPr lang="en-US" b="1" dirty="0"/>
          </a:p>
          <a:p>
            <a:r>
              <a:rPr lang="en-US" b="1" dirty="0"/>
              <a:t>Reduce the frequency of litigation;</a:t>
            </a:r>
          </a:p>
          <a:p>
            <a:endParaRPr lang="en-US" b="1" dirty="0"/>
          </a:p>
          <a:p>
            <a:r>
              <a:rPr lang="en-US" b="1" dirty="0"/>
              <a:t>Help maintain trust in the profession;</a:t>
            </a:r>
          </a:p>
          <a:p>
            <a:endParaRPr lang="en-US" b="1" dirty="0"/>
          </a:p>
          <a:p>
            <a:r>
              <a:rPr lang="en-US" b="1" dirty="0"/>
              <a:t>Encourage self-assessment;</a:t>
            </a:r>
          </a:p>
          <a:p>
            <a:endParaRPr lang="en-US" b="1" dirty="0"/>
          </a:p>
          <a:p>
            <a:r>
              <a:rPr lang="en-US" b="1" dirty="0"/>
              <a:t>Protect the public.</a:t>
            </a:r>
          </a:p>
        </p:txBody>
      </p:sp>
    </p:spTree>
    <p:extLst>
      <p:ext uri="{BB962C8B-B14F-4D97-AF65-F5344CB8AC3E}">
        <p14:creationId xmlns:p14="http://schemas.microsoft.com/office/powerpoint/2010/main" val="3424789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Activities Commonly Used to Manage Clinical Risk</a:t>
            </a:r>
          </a:p>
        </p:txBody>
      </p:sp>
      <p:sp>
        <p:nvSpPr>
          <p:cNvPr id="3" name="Content Placeholder 2"/>
          <p:cNvSpPr>
            <a:spLocks noGrp="1"/>
          </p:cNvSpPr>
          <p:nvPr>
            <p:ph idx="1"/>
          </p:nvPr>
        </p:nvSpPr>
        <p:spPr>
          <a:xfrm>
            <a:off x="50495" y="1350110"/>
            <a:ext cx="5743145" cy="3512212"/>
          </a:xfrm>
        </p:spPr>
        <p:txBody>
          <a:bodyPr>
            <a:normAutofit/>
          </a:bodyPr>
          <a:lstStyle/>
          <a:p>
            <a:r>
              <a:rPr lang="en-US" b="1" dirty="0">
                <a:solidFill>
                  <a:srgbClr val="FFFF00"/>
                </a:solidFill>
              </a:rPr>
              <a:t>Fitness-to-practice requirements</a:t>
            </a:r>
          </a:p>
          <a:p>
            <a:pPr lvl="1"/>
            <a:r>
              <a:rPr lang="en-US" sz="1800" b="1" dirty="0"/>
              <a:t>Accountability</a:t>
            </a:r>
          </a:p>
          <a:p>
            <a:pPr lvl="1"/>
            <a:r>
              <a:rPr lang="en-US" sz="1800" b="1" dirty="0"/>
              <a:t>Competency of healthcare professionals.</a:t>
            </a:r>
          </a:p>
          <a:p>
            <a:pPr lvl="1"/>
            <a:r>
              <a:rPr lang="en-US" sz="1800" b="1" dirty="0"/>
              <a:t>Are they practicing beyond their level of experience and skill? Are they unwell, suffering from stress or illness</a:t>
            </a:r>
          </a:p>
          <a:p>
            <a:pPr lvl="1"/>
            <a:endParaRPr lang="en-US" dirty="0"/>
          </a:p>
          <a:p>
            <a:pPr lvl="1"/>
            <a:endParaRPr lang="en-US" dirty="0"/>
          </a:p>
        </p:txBody>
      </p:sp>
      <p:graphicFrame>
        <p:nvGraphicFramePr>
          <p:cNvPr id="4" name="رسم تخطيطي 3"/>
          <p:cNvGraphicFramePr/>
          <p:nvPr>
            <p:extLst>
              <p:ext uri="{D42A27DB-BD31-4B8C-83A1-F6EECF244321}">
                <p14:modId xmlns:p14="http://schemas.microsoft.com/office/powerpoint/2010/main" val="2548047176"/>
              </p:ext>
            </p:extLst>
          </p:nvPr>
        </p:nvGraphicFramePr>
        <p:xfrm>
          <a:off x="5182820" y="1655520"/>
          <a:ext cx="4575050" cy="2490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1669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Credentialing</a:t>
            </a:r>
            <a:endParaRPr lang="ar-JO" dirty="0"/>
          </a:p>
        </p:txBody>
      </p:sp>
      <p:sp>
        <p:nvSpPr>
          <p:cNvPr id="3" name="Content Placeholder 2"/>
          <p:cNvSpPr>
            <a:spLocks noGrp="1"/>
          </p:cNvSpPr>
          <p:nvPr>
            <p:ph idx="1"/>
          </p:nvPr>
        </p:nvSpPr>
        <p:spPr>
          <a:xfrm>
            <a:off x="143555" y="891994"/>
            <a:ext cx="8246070" cy="3817625"/>
          </a:xfrm>
        </p:spPr>
        <p:txBody>
          <a:bodyPr>
            <a:normAutofit/>
          </a:bodyPr>
          <a:lstStyle/>
          <a:p>
            <a:endParaRPr lang="en-US" dirty="0"/>
          </a:p>
          <a:p>
            <a:r>
              <a:rPr lang="en-US" dirty="0"/>
              <a:t>The process of assessing and conferring approval on a person’s suitability to provide specific consumer/patient care and treatment services, within defined limits, based on an individual’s license, education, training, experience, and competence.</a:t>
            </a:r>
          </a:p>
          <a:p>
            <a:pPr>
              <a:buNone/>
            </a:pPr>
            <a:endParaRPr lang="en-US" dirty="0"/>
          </a:p>
        </p:txBody>
      </p:sp>
    </p:spTree>
    <p:extLst>
      <p:ext uri="{BB962C8B-B14F-4D97-AF65-F5344CB8AC3E}">
        <p14:creationId xmlns:p14="http://schemas.microsoft.com/office/powerpoint/2010/main" val="3094449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Registration (licensure)</a:t>
            </a:r>
            <a:endParaRPr lang="ar-JO" dirty="0"/>
          </a:p>
        </p:txBody>
      </p:sp>
      <p:sp>
        <p:nvSpPr>
          <p:cNvPr id="3" name="Content Placeholder 2"/>
          <p:cNvSpPr>
            <a:spLocks noGrp="1"/>
          </p:cNvSpPr>
          <p:nvPr>
            <p:ph idx="1"/>
          </p:nvPr>
        </p:nvSpPr>
        <p:spPr>
          <a:xfrm>
            <a:off x="143555" y="1350110"/>
            <a:ext cx="8246070" cy="3512212"/>
          </a:xfrm>
        </p:spPr>
        <p:txBody>
          <a:bodyPr>
            <a:normAutofit lnSpcReduction="10000"/>
          </a:bodyPr>
          <a:lstStyle/>
          <a:p>
            <a:r>
              <a:rPr lang="en-US" dirty="0"/>
              <a:t>Registration of  health-care practitioners with a government authority, to protect the health and safety of the public through mechanisms designed to ensure that health practitioners are fit to practice.</a:t>
            </a:r>
          </a:p>
          <a:p>
            <a:r>
              <a:rPr lang="en-US" dirty="0"/>
              <a:t>E.g. </a:t>
            </a:r>
            <a:r>
              <a:rPr lang="en-US" b="1" dirty="0"/>
              <a:t>Saudi Commission for Health Specialties</a:t>
            </a:r>
          </a:p>
          <a:p>
            <a:endParaRPr lang="en-US" dirty="0"/>
          </a:p>
          <a:p>
            <a:r>
              <a:rPr lang="en-US" dirty="0"/>
              <a:t>Proper registration/licensure  is an important part of the credentialing and accreditation processes.</a:t>
            </a:r>
            <a:endParaRPr lang="ar-JO" dirty="0"/>
          </a:p>
        </p:txBody>
      </p:sp>
    </p:spTree>
    <p:extLst>
      <p:ext uri="{BB962C8B-B14F-4D97-AF65-F5344CB8AC3E}">
        <p14:creationId xmlns:p14="http://schemas.microsoft.com/office/powerpoint/2010/main" val="2724184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Accreditation</a:t>
            </a:r>
            <a:endParaRPr lang="ar-JO" dirty="0"/>
          </a:p>
        </p:txBody>
      </p:sp>
      <p:sp>
        <p:nvSpPr>
          <p:cNvPr id="3" name="Content Placeholder 2"/>
          <p:cNvSpPr>
            <a:spLocks noGrp="1"/>
          </p:cNvSpPr>
          <p:nvPr>
            <p:ph idx="1"/>
          </p:nvPr>
        </p:nvSpPr>
        <p:spPr/>
        <p:txBody>
          <a:bodyPr>
            <a:normAutofit lnSpcReduction="10000"/>
          </a:bodyPr>
          <a:lstStyle/>
          <a:p>
            <a:r>
              <a:rPr lang="en-US" dirty="0"/>
              <a:t>Is a formal process to ensure delivery of </a:t>
            </a:r>
            <a:r>
              <a:rPr lang="en-US" b="1" dirty="0"/>
              <a:t>safe</a:t>
            </a:r>
            <a:r>
              <a:rPr lang="en-US" dirty="0"/>
              <a:t>, </a:t>
            </a:r>
            <a:r>
              <a:rPr lang="en-US" b="1" dirty="0"/>
              <a:t>high-quality health care</a:t>
            </a:r>
            <a:r>
              <a:rPr lang="en-US" dirty="0"/>
              <a:t> based on standards and processes devised and developed by health-care professionals for health-care services.</a:t>
            </a:r>
          </a:p>
          <a:p>
            <a:endParaRPr lang="en-US" dirty="0"/>
          </a:p>
          <a:p>
            <a:r>
              <a:rPr lang="en-US" b="1" dirty="0"/>
              <a:t>National Accreditation Program: CBAHI</a:t>
            </a:r>
          </a:p>
          <a:p>
            <a:r>
              <a:rPr lang="en-US" dirty="0"/>
              <a:t>International Accreditation Program: Joint commission (US), Accreditation Canada(Canada)</a:t>
            </a:r>
            <a:endParaRPr lang="ar-JO" dirty="0"/>
          </a:p>
        </p:txBody>
      </p:sp>
    </p:spTree>
    <p:extLst>
      <p:ext uri="{BB962C8B-B14F-4D97-AF65-F5344CB8AC3E}">
        <p14:creationId xmlns:p14="http://schemas.microsoft.com/office/powerpoint/2010/main" val="3469037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86" y="55397"/>
            <a:ext cx="7199871" cy="857250"/>
          </a:xfrm>
        </p:spPr>
        <p:txBody>
          <a:bodyPr>
            <a:noAutofit/>
          </a:bodyPr>
          <a:lstStyle/>
          <a:p>
            <a:pPr algn="l"/>
            <a:r>
              <a:rPr lang="en-US" sz="3600" b="1" dirty="0">
                <a:solidFill>
                  <a:srgbClr val="C00000"/>
                </a:solidFill>
              </a:rPr>
              <a:t>Personal Strategies for Managing Risk and Reduce Errors</a:t>
            </a:r>
            <a:endParaRPr lang="en-US" sz="3600" dirty="0">
              <a:solidFill>
                <a:srgbClr val="C00000"/>
              </a:solidFill>
            </a:endParaRPr>
          </a:p>
        </p:txBody>
      </p:sp>
      <p:sp>
        <p:nvSpPr>
          <p:cNvPr id="3" name="Content Placeholder 2"/>
          <p:cNvSpPr>
            <a:spLocks noGrp="1"/>
          </p:cNvSpPr>
          <p:nvPr>
            <p:ph sz="half" idx="1"/>
          </p:nvPr>
        </p:nvSpPr>
        <p:spPr>
          <a:xfrm>
            <a:off x="143555" y="1197405"/>
            <a:ext cx="6719020" cy="3699882"/>
          </a:xfrm>
        </p:spPr>
        <p:txBody>
          <a:bodyPr>
            <a:normAutofit fontScale="40000" lnSpcReduction="20000"/>
          </a:bodyPr>
          <a:lstStyle/>
          <a:p>
            <a:pPr>
              <a:lnSpc>
                <a:spcPct val="170000"/>
              </a:lnSpc>
            </a:pPr>
            <a:r>
              <a:rPr lang="en-US" b="1" dirty="0">
                <a:solidFill>
                  <a:schemeClr val="bg1"/>
                </a:solidFill>
                <a:latin typeface="Arial" panose="020B0604020202020204" pitchFamily="34" charset="0"/>
                <a:cs typeface="Arial" panose="020B0604020202020204" pitchFamily="34" charset="0"/>
              </a:rPr>
              <a:t>Care for one’s self (eat well, sleep well and look after yourself);</a:t>
            </a:r>
          </a:p>
          <a:p>
            <a:pPr>
              <a:lnSpc>
                <a:spcPct val="170000"/>
              </a:lnSpc>
            </a:pPr>
            <a:r>
              <a:rPr lang="en-US" b="1" dirty="0">
                <a:solidFill>
                  <a:schemeClr val="bg1"/>
                </a:solidFill>
                <a:latin typeface="Arial" panose="020B0604020202020204" pitchFamily="34" charset="0"/>
                <a:cs typeface="Arial" panose="020B0604020202020204" pitchFamily="34" charset="0"/>
              </a:rPr>
              <a:t>Know your environment;</a:t>
            </a:r>
          </a:p>
          <a:p>
            <a:pPr>
              <a:lnSpc>
                <a:spcPct val="170000"/>
              </a:lnSpc>
            </a:pPr>
            <a:r>
              <a:rPr lang="en-US" b="1" dirty="0">
                <a:solidFill>
                  <a:schemeClr val="bg1"/>
                </a:solidFill>
                <a:latin typeface="Arial" panose="020B0604020202020204" pitchFamily="34" charset="0"/>
                <a:cs typeface="Arial" panose="020B0604020202020204" pitchFamily="34" charset="0"/>
              </a:rPr>
              <a:t>Know your task(s);</a:t>
            </a:r>
          </a:p>
          <a:p>
            <a:pPr>
              <a:lnSpc>
                <a:spcPct val="170000"/>
              </a:lnSpc>
            </a:pPr>
            <a:r>
              <a:rPr lang="en-US" b="1" dirty="0">
                <a:solidFill>
                  <a:schemeClr val="bg1"/>
                </a:solidFill>
                <a:latin typeface="Arial" panose="020B0604020202020204" pitchFamily="34" charset="0"/>
                <a:cs typeface="Arial" panose="020B0604020202020204" pitchFamily="34" charset="0"/>
              </a:rPr>
              <a:t>Prepare and plan (</a:t>
            </a:r>
            <a:r>
              <a:rPr lang="en-US" b="1" i="1" dirty="0">
                <a:solidFill>
                  <a:schemeClr val="bg1"/>
                </a:solidFill>
                <a:latin typeface="Arial" panose="020B0604020202020204" pitchFamily="34" charset="0"/>
                <a:cs typeface="Arial" panose="020B0604020202020204" pitchFamily="34" charset="0"/>
              </a:rPr>
              <a:t>what if</a:t>
            </a:r>
            <a:r>
              <a:rPr lang="en-US" b="1" dirty="0">
                <a:solidFill>
                  <a:schemeClr val="bg1"/>
                </a:solidFill>
                <a:latin typeface="Arial" panose="020B0604020202020204" pitchFamily="34" charset="0"/>
                <a:cs typeface="Arial" panose="020B0604020202020204" pitchFamily="34" charset="0"/>
              </a:rPr>
              <a:t>...);</a:t>
            </a:r>
          </a:p>
          <a:p>
            <a:pPr>
              <a:lnSpc>
                <a:spcPct val="170000"/>
              </a:lnSpc>
            </a:pPr>
            <a:r>
              <a:rPr lang="en-US" b="1" dirty="0">
                <a:solidFill>
                  <a:schemeClr val="bg1"/>
                </a:solidFill>
                <a:latin typeface="Arial" panose="020B0604020202020204" pitchFamily="34" charset="0"/>
                <a:cs typeface="Arial" panose="020B0604020202020204" pitchFamily="34" charset="0"/>
              </a:rPr>
              <a:t>Build checks into your routine;</a:t>
            </a:r>
          </a:p>
          <a:p>
            <a:pPr marL="0" indent="0">
              <a:lnSpc>
                <a:spcPct val="170000"/>
              </a:lnSpc>
              <a:buNone/>
            </a:pPr>
            <a:r>
              <a:rPr lang="en-US" b="1" dirty="0">
                <a:solidFill>
                  <a:srgbClr val="FFFF00"/>
                </a:solidFill>
                <a:latin typeface="Arial" panose="020B0604020202020204" pitchFamily="34" charset="0"/>
                <a:cs typeface="Arial" panose="020B0604020202020204" pitchFamily="34" charset="0"/>
              </a:rPr>
              <a:t>Practice the good documentation:</a:t>
            </a:r>
          </a:p>
          <a:p>
            <a:pPr marL="0" indent="0">
              <a:lnSpc>
                <a:spcPct val="170000"/>
              </a:lnSpc>
              <a:buNone/>
            </a:pPr>
            <a:r>
              <a:rPr lang="en-US" b="1" dirty="0">
                <a:solidFill>
                  <a:schemeClr val="bg1"/>
                </a:solidFill>
                <a:latin typeface="Arial" panose="020B0604020202020204" pitchFamily="34" charset="0"/>
                <a:cs typeface="Arial" panose="020B0604020202020204" pitchFamily="34" charset="0"/>
              </a:rPr>
              <a:t>A referral or request for consultation : it is important to only include relevant and necessary information:</a:t>
            </a:r>
          </a:p>
          <a:p>
            <a:pPr>
              <a:lnSpc>
                <a:spcPct val="170000"/>
              </a:lnSpc>
              <a:buFont typeface="Wingdings" panose="05000000000000000000" pitchFamily="2" charset="2"/>
              <a:buChar char="Ø"/>
            </a:pPr>
            <a:r>
              <a:rPr lang="en-US" b="1" dirty="0">
                <a:solidFill>
                  <a:schemeClr val="bg1"/>
                </a:solidFill>
                <a:latin typeface="Arial" panose="020B0604020202020204" pitchFamily="34" charset="0"/>
                <a:cs typeface="Arial" panose="020B0604020202020204" pitchFamily="34" charset="0"/>
              </a:rPr>
              <a:t>Keep accurate and complete health-care records</a:t>
            </a:r>
          </a:p>
          <a:p>
            <a:pPr>
              <a:lnSpc>
                <a:spcPct val="170000"/>
              </a:lnSpc>
              <a:buFont typeface="Wingdings" panose="05000000000000000000" pitchFamily="2" charset="2"/>
              <a:buChar char="Ø"/>
            </a:pPr>
            <a:r>
              <a:rPr lang="en-US" b="1" dirty="0">
                <a:solidFill>
                  <a:schemeClr val="bg1"/>
                </a:solidFill>
                <a:latin typeface="Arial" panose="020B0604020202020204" pitchFamily="34" charset="0"/>
                <a:cs typeface="Arial" panose="020B0604020202020204" pitchFamily="34" charset="0"/>
              </a:rPr>
              <a:t>Provide sufficient information</a:t>
            </a:r>
          </a:p>
          <a:p>
            <a:pPr>
              <a:lnSpc>
                <a:spcPct val="170000"/>
              </a:lnSpc>
              <a:buFont typeface="Wingdings" panose="05000000000000000000" pitchFamily="2" charset="2"/>
              <a:buChar char="Ø"/>
            </a:pPr>
            <a:r>
              <a:rPr lang="en-US" b="1" dirty="0">
                <a:solidFill>
                  <a:schemeClr val="bg1"/>
                </a:solidFill>
                <a:latin typeface="Arial" panose="020B0604020202020204" pitchFamily="34" charset="0"/>
                <a:cs typeface="Arial" panose="020B0604020202020204" pitchFamily="34" charset="0"/>
              </a:rPr>
              <a:t>Note any information relevant to the patient’s diagnosis or treatment and outcomes;</a:t>
            </a:r>
          </a:p>
          <a:p>
            <a:pPr>
              <a:lnSpc>
                <a:spcPct val="170000"/>
              </a:lnSpc>
              <a:buFont typeface="Wingdings" panose="05000000000000000000" pitchFamily="2" charset="2"/>
              <a:buChar char="Ø"/>
            </a:pPr>
            <a:r>
              <a:rPr lang="en-US" b="1" dirty="0">
                <a:solidFill>
                  <a:schemeClr val="bg1"/>
                </a:solidFill>
                <a:latin typeface="Arial" panose="020B0604020202020204" pitchFamily="34" charset="0"/>
                <a:cs typeface="Arial" panose="020B0604020202020204" pitchFamily="34" charset="0"/>
              </a:rPr>
              <a:t>Document the date and time</a:t>
            </a:r>
          </a:p>
          <a:p>
            <a:pPr lvl="1"/>
            <a:endParaRPr lang="en-US" dirty="0"/>
          </a:p>
        </p:txBody>
      </p:sp>
      <p:pic>
        <p:nvPicPr>
          <p:cNvPr id="1026" name="Picture 2" descr="C:\Users\Maher\Desktop\stressmanage_sleepNutEx_final.jpg"/>
          <p:cNvPicPr>
            <a:picLocks noGrp="1" noChangeAspect="1" noChangeArrowheads="1"/>
          </p:cNvPicPr>
          <p:nvPr>
            <p:ph sz="half" idx="2"/>
          </p:nvPr>
        </p:nvPicPr>
        <p:blipFill>
          <a:blip r:embed="rId2"/>
          <a:srcRect/>
          <a:stretch>
            <a:fillRect/>
          </a:stretch>
        </p:blipFill>
        <p:spPr bwMode="auto">
          <a:xfrm>
            <a:off x="6862575" y="1655520"/>
            <a:ext cx="2137870" cy="2600198"/>
          </a:xfrm>
          <a:prstGeom prst="rect">
            <a:avLst/>
          </a:prstGeom>
          <a:noFill/>
        </p:spPr>
      </p:pic>
    </p:spTree>
    <p:extLst>
      <p:ext uri="{BB962C8B-B14F-4D97-AF65-F5344CB8AC3E}">
        <p14:creationId xmlns:p14="http://schemas.microsoft.com/office/powerpoint/2010/main" val="2854431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397"/>
            <a:ext cx="8229600" cy="857250"/>
          </a:xfrm>
        </p:spPr>
        <p:txBody>
          <a:bodyPr>
            <a:noAutofit/>
          </a:bodyPr>
          <a:lstStyle/>
          <a:p>
            <a:pPr algn="l"/>
            <a:r>
              <a:rPr lang="en-US" sz="3200" b="1" dirty="0">
                <a:solidFill>
                  <a:srgbClr val="C00000"/>
                </a:solidFill>
              </a:rPr>
              <a:t>Personal Strategies for Managing Risk and Reduce Errors</a:t>
            </a:r>
            <a:endParaRPr lang="ar-JO" sz="3200" dirty="0">
              <a:solidFill>
                <a:srgbClr val="C00000"/>
              </a:solidFill>
            </a:endParaRPr>
          </a:p>
        </p:txBody>
      </p:sp>
      <p:sp>
        <p:nvSpPr>
          <p:cNvPr id="3" name="Content Placeholder 2"/>
          <p:cNvSpPr>
            <a:spLocks noGrp="1"/>
          </p:cNvSpPr>
          <p:nvPr>
            <p:ph sz="half" idx="1"/>
          </p:nvPr>
        </p:nvSpPr>
        <p:spPr>
          <a:xfrm>
            <a:off x="296260" y="1471889"/>
            <a:ext cx="5191970" cy="3394472"/>
          </a:xfrm>
        </p:spPr>
        <p:txBody>
          <a:bodyPr>
            <a:normAutofit fontScale="62500" lnSpcReduction="20000"/>
          </a:bodyPr>
          <a:lstStyle/>
          <a:p>
            <a:r>
              <a:rPr lang="en-US" dirty="0">
                <a:solidFill>
                  <a:schemeClr val="bg1"/>
                </a:solidFill>
              </a:rPr>
              <a:t>Report any risks or hazards/incidents  in your workplace</a:t>
            </a:r>
          </a:p>
          <a:p>
            <a:endParaRPr lang="en-US" dirty="0">
              <a:solidFill>
                <a:schemeClr val="bg1"/>
              </a:solidFill>
            </a:endParaRPr>
          </a:p>
          <a:p>
            <a:r>
              <a:rPr lang="en-US" dirty="0">
                <a:solidFill>
                  <a:schemeClr val="bg1"/>
                </a:solidFill>
              </a:rPr>
              <a:t>Participate in meetings to discuss risk management and patient safety</a:t>
            </a:r>
          </a:p>
          <a:p>
            <a:endParaRPr lang="en-US" dirty="0">
              <a:solidFill>
                <a:schemeClr val="bg1"/>
              </a:solidFill>
            </a:endParaRPr>
          </a:p>
          <a:p>
            <a:r>
              <a:rPr lang="en-US" dirty="0">
                <a:solidFill>
                  <a:schemeClr val="bg1"/>
                </a:solidFill>
              </a:rPr>
              <a:t>Respond appropriately to patients and families after an adverse event</a:t>
            </a:r>
          </a:p>
          <a:p>
            <a:pPr marL="0" indent="0">
              <a:buNone/>
            </a:pPr>
            <a:endParaRPr lang="en-US" dirty="0">
              <a:solidFill>
                <a:schemeClr val="bg1"/>
              </a:solidFill>
            </a:endParaRPr>
          </a:p>
          <a:p>
            <a:r>
              <a:rPr lang="en-US" dirty="0">
                <a:solidFill>
                  <a:schemeClr val="bg1"/>
                </a:solidFill>
              </a:rPr>
              <a:t>Respond appropriately to complaints</a:t>
            </a:r>
          </a:p>
          <a:p>
            <a:pPr marL="0" indent="0">
              <a:buNone/>
            </a:pPr>
            <a:endParaRPr lang="ar-JO" dirty="0">
              <a:solidFill>
                <a:schemeClr val="bg1"/>
              </a:solidFill>
            </a:endParaRPr>
          </a:p>
          <a:p>
            <a:r>
              <a:rPr lang="en-US" dirty="0">
                <a:solidFill>
                  <a:schemeClr val="bg1"/>
                </a:solidFill>
              </a:rPr>
              <a:t>Ask if you do not know. Request that a more experienced person </a:t>
            </a:r>
          </a:p>
          <a:p>
            <a:endParaRPr lang="ar-JO" dirty="0"/>
          </a:p>
        </p:txBody>
      </p:sp>
      <p:pic>
        <p:nvPicPr>
          <p:cNvPr id="2050" name="Picture 2" descr="C:\Users\Maher\Desktop\cts_post_2012-10_complaint-is-a-gift.png"/>
          <p:cNvPicPr>
            <a:picLocks noGrp="1" noChangeAspect="1" noChangeArrowheads="1"/>
          </p:cNvPicPr>
          <p:nvPr>
            <p:ph sz="half" idx="2"/>
          </p:nvPr>
        </p:nvPicPr>
        <p:blipFill>
          <a:blip r:embed="rId2"/>
          <a:srcRect/>
          <a:stretch>
            <a:fillRect/>
          </a:stretch>
        </p:blipFill>
        <p:spPr bwMode="auto">
          <a:xfrm>
            <a:off x="5793640" y="1221288"/>
            <a:ext cx="3194136" cy="3645073"/>
          </a:xfrm>
          <a:prstGeom prst="rect">
            <a:avLst/>
          </a:prstGeom>
          <a:noFill/>
        </p:spPr>
      </p:pic>
    </p:spTree>
    <p:extLst>
      <p:ext uri="{BB962C8B-B14F-4D97-AF65-F5344CB8AC3E}">
        <p14:creationId xmlns:p14="http://schemas.microsoft.com/office/powerpoint/2010/main" val="2627323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a:t>
            </a:r>
            <a:endParaRPr lang="ar-JO" dirty="0"/>
          </a:p>
        </p:txBody>
      </p:sp>
      <p:sp>
        <p:nvSpPr>
          <p:cNvPr id="3" name="Content Placeholder 2"/>
          <p:cNvSpPr>
            <a:spLocks noGrp="1"/>
          </p:cNvSpPr>
          <p:nvPr>
            <p:ph idx="1"/>
          </p:nvPr>
        </p:nvSpPr>
        <p:spPr/>
        <p:txBody>
          <a:bodyPr>
            <a:normAutofit fontScale="77500" lnSpcReduction="20000"/>
          </a:bodyPr>
          <a:lstStyle/>
          <a:p>
            <a:r>
              <a:rPr lang="en-US" dirty="0"/>
              <a:t>Health-care professionals are responsible for the treatment, care and clinical outcomes of their patients. </a:t>
            </a:r>
          </a:p>
          <a:p>
            <a:r>
              <a:rPr lang="en-US" dirty="0"/>
              <a:t>Personal accountability is important, as any person in the chain might expose a patient to risk. </a:t>
            </a:r>
          </a:p>
          <a:p>
            <a:r>
              <a:rPr lang="en-US" dirty="0"/>
              <a:t>One way for professionals to help prevent adverse events is to identify areas prone to errors.</a:t>
            </a:r>
          </a:p>
          <a:p>
            <a:r>
              <a:rPr lang="en-US" dirty="0"/>
              <a:t>The proactive intervention of a systems approach for minimizing the opportunities for errors can prevent adverse events.</a:t>
            </a:r>
          </a:p>
          <a:p>
            <a:r>
              <a:rPr lang="en-US" dirty="0"/>
              <a:t>Individuals can also work to maintain a safe clinical working environment by looking after their own health and responding appropriately to concerns from patients and colleagues.</a:t>
            </a:r>
            <a:endParaRPr lang="ar-JO" dirty="0"/>
          </a:p>
        </p:txBody>
      </p:sp>
    </p:spTree>
    <p:extLst>
      <p:ext uri="{BB962C8B-B14F-4D97-AF65-F5344CB8AC3E}">
        <p14:creationId xmlns:p14="http://schemas.microsoft.com/office/powerpoint/2010/main" val="309919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endParaRPr lang="en-US" dirty="0"/>
          </a:p>
        </p:txBody>
      </p:sp>
      <p:sp>
        <p:nvSpPr>
          <p:cNvPr id="3" name="Content Placeholder 2"/>
          <p:cNvSpPr>
            <a:spLocks noGrp="1"/>
          </p:cNvSpPr>
          <p:nvPr>
            <p:ph idx="1"/>
          </p:nvPr>
        </p:nvSpPr>
        <p:spPr>
          <a:xfrm>
            <a:off x="134406" y="1197405"/>
            <a:ext cx="9009594" cy="3817625"/>
          </a:xfrm>
        </p:spPr>
        <p:txBody>
          <a:bodyPr>
            <a:normAutofit fontScale="25000" lnSpcReduction="20000"/>
          </a:bodyPr>
          <a:lstStyle/>
          <a:p>
            <a:endParaRPr lang="en-US" dirty="0"/>
          </a:p>
          <a:p>
            <a:r>
              <a:rPr lang="en-US" sz="7200" b="1" dirty="0"/>
              <a:t>Risk management is routine in most industries and has traditionally been associated with limiting </a:t>
            </a:r>
            <a:r>
              <a:rPr lang="en-US" sz="7200" b="1" dirty="0">
                <a:solidFill>
                  <a:srgbClr val="FFFF00"/>
                </a:solidFill>
              </a:rPr>
              <a:t>litigation costs.</a:t>
            </a:r>
          </a:p>
          <a:p>
            <a:endParaRPr lang="en-US" sz="7200" b="1" dirty="0"/>
          </a:p>
          <a:p>
            <a:r>
              <a:rPr lang="en-US" sz="7200" b="1" dirty="0"/>
              <a:t>Usually associated with patients taking </a:t>
            </a:r>
            <a:r>
              <a:rPr lang="en-US" sz="7200" b="1" dirty="0">
                <a:solidFill>
                  <a:srgbClr val="FFFF00"/>
                </a:solidFill>
              </a:rPr>
              <a:t>legal action </a:t>
            </a:r>
            <a:r>
              <a:rPr lang="en-US" sz="7200" b="1" dirty="0"/>
              <a:t>against a health professional or hospital.</a:t>
            </a:r>
          </a:p>
          <a:p>
            <a:pPr>
              <a:lnSpc>
                <a:spcPct val="170000"/>
              </a:lnSpc>
            </a:pPr>
            <a:r>
              <a:rPr lang="en-US" sz="7200" b="1" dirty="0"/>
              <a:t>To avoid problems,  hospitals and health organizations use a variety of methods to manage risks.</a:t>
            </a:r>
          </a:p>
          <a:p>
            <a:pPr>
              <a:lnSpc>
                <a:spcPct val="170000"/>
              </a:lnSpc>
            </a:pPr>
            <a:r>
              <a:rPr lang="en-US" sz="7200" b="1" dirty="0"/>
              <a:t>Hospitals are potentially dangerous places for patients as well as medical workers.</a:t>
            </a:r>
          </a:p>
          <a:p>
            <a:pPr>
              <a:lnSpc>
                <a:spcPct val="170000"/>
              </a:lnSpc>
            </a:pPr>
            <a:r>
              <a:rPr lang="en-US" sz="7200" b="1" dirty="0"/>
              <a:t>It’s important to keep in mind that while there are a lot of potential hazards in hospitals,</a:t>
            </a:r>
            <a:r>
              <a:rPr lang="en-US" sz="7200" dirty="0"/>
              <a:t> </a:t>
            </a:r>
            <a:r>
              <a:rPr lang="en-US" sz="7200" b="1" dirty="0"/>
              <a:t>creating and maintaining </a:t>
            </a:r>
            <a:r>
              <a:rPr lang="en-US" sz="7200" b="1" dirty="0">
                <a:solidFill>
                  <a:srgbClr val="FFFF00"/>
                </a:solidFill>
              </a:rPr>
              <a:t>safe systems of care </a:t>
            </a:r>
            <a:r>
              <a:rPr lang="en-US" sz="7200" b="1" dirty="0"/>
              <a:t>could be.</a:t>
            </a:r>
          </a:p>
        </p:txBody>
      </p:sp>
    </p:spTree>
    <p:extLst>
      <p:ext uri="{BB962C8B-B14F-4D97-AF65-F5344CB8AC3E}">
        <p14:creationId xmlns:p14="http://schemas.microsoft.com/office/powerpoint/2010/main" val="1608923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her\Desktop\download.jpg"/>
          <p:cNvPicPr>
            <a:picLocks noChangeAspect="1" noChangeArrowheads="1"/>
          </p:cNvPicPr>
          <p:nvPr/>
        </p:nvPicPr>
        <p:blipFill>
          <a:blip r:embed="rId2"/>
          <a:srcRect/>
          <a:stretch>
            <a:fillRect/>
          </a:stretch>
        </p:blipFill>
        <p:spPr bwMode="auto">
          <a:xfrm>
            <a:off x="2128720" y="1502815"/>
            <a:ext cx="4779208" cy="3259263"/>
          </a:xfrm>
          <a:prstGeom prst="rect">
            <a:avLst/>
          </a:prstGeom>
          <a:noFill/>
        </p:spPr>
      </p:pic>
    </p:spTree>
    <p:extLst>
      <p:ext uri="{BB962C8B-B14F-4D97-AF65-F5344CB8AC3E}">
        <p14:creationId xmlns:p14="http://schemas.microsoft.com/office/powerpoint/2010/main" val="3949539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Clinical Risk Management</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116474978"/>
              </p:ext>
            </p:extLst>
          </p:nvPr>
        </p:nvGraphicFramePr>
        <p:xfrm>
          <a:off x="449263" y="1349375"/>
          <a:ext cx="8245475" cy="3513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902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80" y="128470"/>
            <a:ext cx="8246070" cy="916230"/>
          </a:xfrm>
        </p:spPr>
        <p:txBody>
          <a:bodyPr/>
          <a:lstStyle/>
          <a:p>
            <a:r>
              <a:rPr lang="en-US" dirty="0"/>
              <a:t>Clinical Risk Management</a:t>
            </a:r>
          </a:p>
        </p:txBody>
      </p:sp>
      <p:sp>
        <p:nvSpPr>
          <p:cNvPr id="3" name="Content Placeholder 2"/>
          <p:cNvSpPr>
            <a:spLocks noGrp="1"/>
          </p:cNvSpPr>
          <p:nvPr>
            <p:ph idx="1"/>
          </p:nvPr>
        </p:nvSpPr>
        <p:spPr>
          <a:xfrm>
            <a:off x="143555" y="1350110"/>
            <a:ext cx="8398775" cy="3508772"/>
          </a:xfrm>
        </p:spPr>
        <p:txBody>
          <a:bodyPr>
            <a:normAutofit/>
          </a:bodyPr>
          <a:lstStyle/>
          <a:p>
            <a:r>
              <a:rPr lang="en-US" sz="1800" b="1" dirty="0">
                <a:solidFill>
                  <a:srgbClr val="FFFF00"/>
                </a:solidFill>
              </a:rPr>
              <a:t>Hazard:  </a:t>
            </a:r>
            <a:r>
              <a:rPr lang="en-US" sz="1800" dirty="0"/>
              <a:t>is any activity, situation or, substance that </a:t>
            </a:r>
            <a:r>
              <a:rPr lang="en-US" sz="1800" dirty="0">
                <a:solidFill>
                  <a:srgbClr val="FFFF00"/>
                </a:solidFill>
              </a:rPr>
              <a:t>potential to cause harm, </a:t>
            </a:r>
            <a:r>
              <a:rPr lang="en-US" sz="1800" dirty="0"/>
              <a:t>including ill health, injury, loss of product and/or damage to plant and property. </a:t>
            </a:r>
          </a:p>
          <a:p>
            <a:pPr lvl="1"/>
            <a:r>
              <a:rPr lang="en-US" sz="1800" b="1" dirty="0"/>
              <a:t>Blood borne Pathogens</a:t>
            </a:r>
          </a:p>
          <a:p>
            <a:pPr lvl="1"/>
            <a:r>
              <a:rPr lang="en-US" sz="1800" b="1" dirty="0"/>
              <a:t>Hazardous Chemicals</a:t>
            </a:r>
          </a:p>
          <a:p>
            <a:pPr lvl="1"/>
            <a:r>
              <a:rPr lang="en-US" sz="1800" b="1" dirty="0"/>
              <a:t>Stress</a:t>
            </a:r>
          </a:p>
          <a:p>
            <a:pPr>
              <a:buNone/>
            </a:pPr>
            <a:endParaRPr lang="en-US" sz="1800" dirty="0"/>
          </a:p>
          <a:p>
            <a:r>
              <a:rPr lang="en-US" sz="1800" b="1" dirty="0">
                <a:solidFill>
                  <a:srgbClr val="FFFF00"/>
                </a:solidFill>
              </a:rPr>
              <a:t>Risk: </a:t>
            </a:r>
            <a:r>
              <a:rPr lang="en-US" sz="1800" dirty="0"/>
              <a:t>is the probability that harm (illness or injury) will actually occur.</a:t>
            </a:r>
          </a:p>
          <a:p>
            <a:pPr>
              <a:buNone/>
            </a:pPr>
            <a:endParaRPr lang="en-US" sz="1800" dirty="0"/>
          </a:p>
          <a:p>
            <a:r>
              <a:rPr lang="en-US" sz="1800" b="1" dirty="0">
                <a:solidFill>
                  <a:srgbClr val="FFFF00"/>
                </a:solidFill>
              </a:rPr>
              <a:t>Risk Management: </a:t>
            </a:r>
            <a:r>
              <a:rPr lang="en-US" sz="1800" dirty="0"/>
              <a:t>Organizational effort to identify, assess, control and evaluate the risk  to reduce harm to patient, visitors and staff and protect the organization from financial loss.</a:t>
            </a:r>
          </a:p>
        </p:txBody>
      </p:sp>
    </p:spTree>
    <p:extLst>
      <p:ext uri="{BB962C8B-B14F-4D97-AF65-F5344CB8AC3E}">
        <p14:creationId xmlns:p14="http://schemas.microsoft.com/office/powerpoint/2010/main" val="252920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Risk Management </a:t>
            </a:r>
          </a:p>
        </p:txBody>
      </p:sp>
      <p:sp>
        <p:nvSpPr>
          <p:cNvPr id="3" name="Content Placeholder 2"/>
          <p:cNvSpPr>
            <a:spLocks noGrp="1"/>
          </p:cNvSpPr>
          <p:nvPr>
            <p:ph idx="1"/>
          </p:nvPr>
        </p:nvSpPr>
        <p:spPr>
          <a:xfrm>
            <a:off x="419100" y="1369219"/>
            <a:ext cx="8096250" cy="3493106"/>
          </a:xfrm>
        </p:spPr>
        <p:txBody>
          <a:bodyPr>
            <a:normAutofit/>
          </a:bodyPr>
          <a:lstStyle/>
          <a:p>
            <a:pPr lvl="0">
              <a:buClr>
                <a:srgbClr val="83992A"/>
              </a:buClr>
              <a:buFont typeface="Wingdings" panose="05000000000000000000" pitchFamily="2" charset="2"/>
              <a:buChar char="§"/>
            </a:pPr>
            <a:r>
              <a:rPr lang="en-US" dirty="0"/>
              <a:t>Improve organizational and client  </a:t>
            </a:r>
            <a:r>
              <a:rPr lang="en-US" dirty="0">
                <a:solidFill>
                  <a:srgbClr val="FFFF00"/>
                </a:solidFill>
              </a:rPr>
              <a:t>safety</a:t>
            </a:r>
            <a:r>
              <a:rPr lang="en-US" dirty="0"/>
              <a:t>.</a:t>
            </a:r>
          </a:p>
          <a:p>
            <a:pPr lvl="0">
              <a:buClr>
                <a:srgbClr val="83992A"/>
              </a:buClr>
              <a:buFont typeface="Wingdings" panose="05000000000000000000" pitchFamily="2" charset="2"/>
              <a:buChar char="§"/>
            </a:pPr>
            <a:r>
              <a:rPr lang="en-US" dirty="0"/>
              <a:t>Identify and  minimize  the risks and liability losses.</a:t>
            </a:r>
          </a:p>
          <a:p>
            <a:pPr>
              <a:buClr>
                <a:srgbClr val="83992A"/>
              </a:buClr>
              <a:buFont typeface="Wingdings" panose="05000000000000000000" pitchFamily="2" charset="2"/>
              <a:buChar char="§"/>
            </a:pPr>
            <a:r>
              <a:rPr lang="en-US" dirty="0"/>
              <a:t>Protect the organization resources.</a:t>
            </a:r>
          </a:p>
          <a:p>
            <a:pPr lvl="0">
              <a:buClr>
                <a:srgbClr val="83992A"/>
              </a:buClr>
              <a:buFont typeface="Wingdings" panose="05000000000000000000" pitchFamily="2" charset="2"/>
              <a:buChar char="§"/>
            </a:pPr>
            <a:r>
              <a:rPr lang="en-US" dirty="0"/>
              <a:t>Support regulatory, accreditation compliance.</a:t>
            </a:r>
          </a:p>
          <a:p>
            <a:pPr>
              <a:buFont typeface="Wingdings" panose="05000000000000000000" pitchFamily="2" charset="2"/>
              <a:buChar char="§"/>
            </a:pPr>
            <a:r>
              <a:rPr lang="en-US" dirty="0"/>
              <a:t>Creating and maintaining safe systems of care, designed to </a:t>
            </a:r>
            <a:r>
              <a:rPr lang="en-US" dirty="0">
                <a:solidFill>
                  <a:srgbClr val="FFFF00"/>
                </a:solidFill>
              </a:rPr>
              <a:t>reduce adverse events </a:t>
            </a:r>
            <a:r>
              <a:rPr lang="en-US" dirty="0"/>
              <a:t>and improve human performance.</a:t>
            </a:r>
          </a:p>
        </p:txBody>
      </p:sp>
    </p:spTree>
    <p:extLst>
      <p:ext uri="{BB962C8B-B14F-4D97-AF65-F5344CB8AC3E}">
        <p14:creationId xmlns:p14="http://schemas.microsoft.com/office/powerpoint/2010/main" val="1328025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9" y="128470"/>
            <a:ext cx="8246070" cy="916230"/>
          </a:xfrm>
        </p:spPr>
        <p:txBody>
          <a:bodyPr>
            <a:normAutofit/>
          </a:bodyPr>
          <a:lstStyle/>
          <a:p>
            <a:r>
              <a:rPr lang="en-US" sz="3200" b="1" dirty="0"/>
              <a:t>Process Used to Manage Clinical Risks</a:t>
            </a:r>
          </a:p>
        </p:txBody>
      </p:sp>
      <p:sp>
        <p:nvSpPr>
          <p:cNvPr id="3" name="Content Placeholder 2"/>
          <p:cNvSpPr>
            <a:spLocks noGrp="1"/>
          </p:cNvSpPr>
          <p:nvPr>
            <p:ph idx="1"/>
          </p:nvPr>
        </p:nvSpPr>
        <p:spPr/>
        <p:txBody>
          <a:bodyPr/>
          <a:lstStyle/>
          <a:p>
            <a:pPr>
              <a:buNone/>
            </a:pPr>
            <a:r>
              <a:rPr lang="en-US" b="1" dirty="0"/>
              <a:t>The following simple four process is commonly used to manage clinical risks:</a:t>
            </a:r>
          </a:p>
        </p:txBody>
      </p:sp>
      <p:graphicFrame>
        <p:nvGraphicFramePr>
          <p:cNvPr id="4" name="رسم تخطيطي 3"/>
          <p:cNvGraphicFramePr/>
          <p:nvPr>
            <p:extLst>
              <p:ext uri="{D42A27DB-BD31-4B8C-83A1-F6EECF244321}">
                <p14:modId xmlns:p14="http://schemas.microsoft.com/office/powerpoint/2010/main" val="1890467893"/>
              </p:ext>
            </p:extLst>
          </p:nvPr>
        </p:nvGraphicFramePr>
        <p:xfrm>
          <a:off x="1365195" y="2419045"/>
          <a:ext cx="6413610" cy="2567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1463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pPr marL="1481328" indent="-1371600">
              <a:buNone/>
            </a:pPr>
            <a:r>
              <a:rPr lang="en-US" b="1" dirty="0"/>
              <a:t>Use the following data as a sources for identification:</a:t>
            </a:r>
          </a:p>
          <a:p>
            <a:pPr marL="1481328" indent="-1371600">
              <a:buNone/>
            </a:pPr>
            <a:endParaRPr lang="en-US" sz="2400" b="1" dirty="0"/>
          </a:p>
          <a:p>
            <a:pPr lvl="1">
              <a:buFont typeface="Arial" panose="020B0604020202020204" pitchFamily="34" charset="0"/>
              <a:buChar char="•"/>
            </a:pPr>
            <a:r>
              <a:rPr lang="en-US" sz="2400" dirty="0"/>
              <a:t>Adverse event reports.</a:t>
            </a:r>
          </a:p>
          <a:p>
            <a:pPr lvl="1">
              <a:buFont typeface="Arial" panose="020B0604020202020204" pitchFamily="34" charset="0"/>
              <a:buChar char="•"/>
            </a:pPr>
            <a:r>
              <a:rPr lang="en-US" sz="2400" dirty="0"/>
              <a:t>Mortality and morbidities reports.</a:t>
            </a:r>
          </a:p>
          <a:p>
            <a:pPr lvl="1">
              <a:buFont typeface="Arial" panose="020B0604020202020204" pitchFamily="34" charset="0"/>
              <a:buChar char="•"/>
            </a:pPr>
            <a:r>
              <a:rPr lang="en-US" sz="2400" dirty="0"/>
              <a:t>Patient complaints reports.</a:t>
            </a:r>
          </a:p>
          <a:p>
            <a:pPr lvl="1">
              <a:buFont typeface="Arial" panose="020B0604020202020204" pitchFamily="34" charset="0"/>
              <a:buChar char="•"/>
            </a:pPr>
            <a:r>
              <a:rPr lang="en-US" sz="2400" dirty="0"/>
              <a:t>Assess the frequency and severity of the risk</a:t>
            </a:r>
          </a:p>
          <a:p>
            <a:endParaRPr lang="ar-SA" dirty="0"/>
          </a:p>
        </p:txBody>
      </p:sp>
      <p:sp>
        <p:nvSpPr>
          <p:cNvPr id="4" name="مستطيل مستدير الزوايا 3"/>
          <p:cNvSpPr/>
          <p:nvPr/>
        </p:nvSpPr>
        <p:spPr>
          <a:xfrm>
            <a:off x="510139" y="357527"/>
            <a:ext cx="4428445" cy="458115"/>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lvl="0" rtl="1"/>
            <a:r>
              <a:rPr lang="en-US" sz="2800" b="1" dirty="0"/>
              <a:t>Identify the risk</a:t>
            </a:r>
            <a:endParaRPr lang="ar-SA" sz="2800" b="1" dirty="0"/>
          </a:p>
        </p:txBody>
      </p:sp>
    </p:spTree>
    <p:extLst>
      <p:ext uri="{BB962C8B-B14F-4D97-AF65-F5344CB8AC3E}">
        <p14:creationId xmlns:p14="http://schemas.microsoft.com/office/powerpoint/2010/main" val="3303039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48965" y="1350110"/>
            <a:ext cx="8246069" cy="3512212"/>
          </a:xfrm>
        </p:spPr>
        <p:txBody>
          <a:bodyPr>
            <a:normAutofit fontScale="77500" lnSpcReduction="20000"/>
          </a:bodyPr>
          <a:lstStyle/>
          <a:p>
            <a:pPr marL="514350" indent="-514350">
              <a:buNone/>
            </a:pPr>
            <a:r>
              <a:rPr lang="en-US" b="1" dirty="0">
                <a:solidFill>
                  <a:srgbClr val="FFCC66"/>
                </a:solidFill>
              </a:rPr>
              <a:t>SAC (Severity Assessment Code) Score: </a:t>
            </a:r>
          </a:p>
          <a:p>
            <a:r>
              <a:rPr lang="en-US" sz="3100" dirty="0"/>
              <a:t>It is a matrix scoring system/ numerical scores are given to the severity and likelihood of risks and these scores are multiplied to get a rating for the risk.</a:t>
            </a:r>
            <a:endParaRPr lang="ar-JO" sz="3100" dirty="0"/>
          </a:p>
          <a:p>
            <a:r>
              <a:rPr lang="en-US" sz="3100" dirty="0"/>
              <a:t>SAC is a numerical score that rates incidents affecting a patient or security incidents. The score is based on the consequence of that incident and also the likelihood of its recurrence. </a:t>
            </a:r>
          </a:p>
          <a:p>
            <a:r>
              <a:rPr lang="en-US" sz="3100" dirty="0"/>
              <a:t>The SAC Matrix assists in calculating the score. The score guides the level of incident investigation or review that is undertaken. </a:t>
            </a:r>
            <a:endParaRPr lang="ar-SA" sz="3100" dirty="0"/>
          </a:p>
        </p:txBody>
      </p:sp>
      <p:sp>
        <p:nvSpPr>
          <p:cNvPr id="4" name="مستطيل مستدير الزوايا 3"/>
          <p:cNvSpPr/>
          <p:nvPr/>
        </p:nvSpPr>
        <p:spPr>
          <a:xfrm>
            <a:off x="448965" y="240922"/>
            <a:ext cx="4733855" cy="61082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a:t>Assess the frequency and severity of the risk</a:t>
            </a:r>
            <a:endParaRPr lang="ar-SA"/>
          </a:p>
        </p:txBody>
      </p:sp>
    </p:spTree>
    <p:extLst>
      <p:ext uri="{BB962C8B-B14F-4D97-AF65-F5344CB8AC3E}">
        <p14:creationId xmlns:p14="http://schemas.microsoft.com/office/powerpoint/2010/main" val="1557931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TotalTime>
  <Words>1501</Words>
  <Application>Microsoft Office PowerPoint</Application>
  <PresentationFormat>On-screen Show (16:9)</PresentationFormat>
  <Paragraphs>161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  Understanding &amp; Managing Clinical Risk </vt:lpstr>
      <vt:lpstr>Learning objective</vt:lpstr>
      <vt:lpstr>Introduction</vt:lpstr>
      <vt:lpstr>Clinical Risk Management</vt:lpstr>
      <vt:lpstr>Clinical Risk Management</vt:lpstr>
      <vt:lpstr>Purpose of Risk Management </vt:lpstr>
      <vt:lpstr>Process Used to Manage Clinical Risks</vt:lpstr>
      <vt:lpstr>PowerPoint Presentation</vt:lpstr>
      <vt:lpstr>PowerPoint Presentation</vt:lpstr>
      <vt:lpstr>SAC steps </vt:lpstr>
      <vt:lpstr>PowerPoint Presentation</vt:lpstr>
      <vt:lpstr>PowerPoint Presentation</vt:lpstr>
      <vt:lpstr>PowerPoint Presentation</vt:lpstr>
      <vt:lpstr>PowerPoint Presentation</vt:lpstr>
      <vt:lpstr>SAC Score example Case 1</vt:lpstr>
      <vt:lpstr>SAC score example Case 2</vt:lpstr>
      <vt:lpstr>Activities Commonly Used to Manage Clinical Risk</vt:lpstr>
      <vt:lpstr>Activities Commonly Used to Manage Clinical Risk</vt:lpstr>
      <vt:lpstr>PowerPoint Presentation</vt:lpstr>
      <vt:lpstr>Activities Commonly Used to Manage Clinical Risk</vt:lpstr>
      <vt:lpstr>Activities Commonly Used to Manage Clinical Risk</vt:lpstr>
      <vt:lpstr>Benefits of Complaints</vt:lpstr>
      <vt:lpstr>Activities Commonly Used to Manage Clinical Risk</vt:lpstr>
      <vt:lpstr>Credentialing</vt:lpstr>
      <vt:lpstr>Registration (licensure)</vt:lpstr>
      <vt:lpstr>Accreditation</vt:lpstr>
      <vt:lpstr>Personal Strategies for Managing Risk and Reduce Errors</vt:lpstr>
      <vt:lpstr>Personal Strategies for Managing Risk and Reduce Errors</vt:lpstr>
      <vt:lpstr>Summary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عبدالله البريكان ID 439100773</cp:lastModifiedBy>
  <cp:revision>133</cp:revision>
  <dcterms:created xsi:type="dcterms:W3CDTF">2013-08-21T19:17:07Z</dcterms:created>
  <dcterms:modified xsi:type="dcterms:W3CDTF">2021-02-28T09:16:58Z</dcterms:modified>
</cp:coreProperties>
</file>