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handoutMasterIdLst>
    <p:handoutMasterId r:id="rId31"/>
  </p:handoutMasterIdLst>
  <p:sldIdLst>
    <p:sldId id="256" r:id="rId2"/>
    <p:sldId id="598" r:id="rId3"/>
    <p:sldId id="680" r:id="rId4"/>
    <p:sldId id="655" r:id="rId5"/>
    <p:sldId id="657" r:id="rId6"/>
    <p:sldId id="658" r:id="rId7"/>
    <p:sldId id="659" r:id="rId8"/>
    <p:sldId id="660" r:id="rId9"/>
    <p:sldId id="661" r:id="rId10"/>
    <p:sldId id="662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0" r:id="rId19"/>
    <p:sldId id="671" r:id="rId20"/>
    <p:sldId id="672" r:id="rId21"/>
    <p:sldId id="673" r:id="rId22"/>
    <p:sldId id="674" r:id="rId23"/>
    <p:sldId id="675" r:id="rId24"/>
    <p:sldId id="676" r:id="rId25"/>
    <p:sldId id="677" r:id="rId26"/>
    <p:sldId id="678" r:id="rId27"/>
    <p:sldId id="679" r:id="rId28"/>
    <p:sldId id="642" r:id="rId29"/>
  </p:sldIdLst>
  <p:sldSz cx="9144000" cy="6858000" type="screen4x3"/>
  <p:notesSz cx="992981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CCFF"/>
    <a:srgbClr val="FFFF66"/>
    <a:srgbClr val="3DF186"/>
    <a:srgbClr val="F8F200"/>
    <a:srgbClr val="0FCB5B"/>
    <a:srgbClr val="30F07E"/>
    <a:srgbClr val="F60000"/>
    <a:srgbClr val="FF5D5D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35654-622A-4F73-B7F9-F05508A91A72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7BC78-D3D2-456B-8CB4-621A4082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3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26894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299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E7376C-C1B3-412E-BA6C-FE0E6ED17966}" type="datetimeFigureOut">
              <a:rPr lang="ar-SA" smtClean="0"/>
              <a:pPr/>
              <a:t>23/08/1442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626894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299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FA57F3E-771F-4C9A-9387-6795A0E7CC1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861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2578DF-2A3C-4B6C-9C60-35A841BE3EB1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89428-75F0-4441-9158-2E47413D7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6400800" cy="2880320"/>
          </a:xfrm>
        </p:spPr>
        <p:txBody>
          <a:bodyPr>
            <a:noAutofit/>
          </a:bodyPr>
          <a:lstStyle/>
          <a:p>
            <a:pPr rtl="0"/>
            <a:endParaRPr lang="en-US" sz="2800" b="1" dirty="0">
              <a:solidFill>
                <a:schemeClr val="bg1"/>
              </a:solidFill>
            </a:endParaRPr>
          </a:p>
          <a:p>
            <a:pPr rtl="0"/>
            <a:r>
              <a:rPr lang="en-US" sz="4000" b="1" dirty="0">
                <a:solidFill>
                  <a:schemeClr val="tx1"/>
                </a:solidFill>
                <a:latin typeface="Perpetua" pitchFamily="18" charset="0"/>
              </a:rPr>
              <a:t>Patients Safety Course</a:t>
            </a:r>
          </a:p>
          <a:p>
            <a:pPr rtl="0"/>
            <a:r>
              <a:rPr lang="en-US" sz="4000" b="1" dirty="0">
                <a:solidFill>
                  <a:schemeClr val="tx1"/>
                </a:solidFill>
                <a:latin typeface="Perpetua" pitchFamily="18" charset="0"/>
              </a:rPr>
              <a:t>College of Medicine</a:t>
            </a:r>
          </a:p>
          <a:p>
            <a:pPr rtl="0"/>
            <a:r>
              <a:rPr lang="en-US" sz="3600" b="1" dirty="0">
                <a:solidFill>
                  <a:srgbClr val="C00000"/>
                </a:solidFill>
                <a:latin typeface="Perpetua" pitchFamily="18" charset="0"/>
              </a:rPr>
              <a:t>King Saud University</a:t>
            </a:r>
          </a:p>
          <a:p>
            <a:pPr rtl="0"/>
            <a:endParaRPr lang="en-US" b="1" dirty="0">
              <a:solidFill>
                <a:srgbClr val="C00000"/>
              </a:solidFill>
              <a:latin typeface="Perpetua" pitchFamily="18" charset="0"/>
            </a:endParaRPr>
          </a:p>
          <a:p>
            <a:pPr rtl="0"/>
            <a:endParaRPr lang="en-US" sz="2800" b="1" dirty="0">
              <a:solidFill>
                <a:schemeClr val="tx1"/>
              </a:solidFill>
              <a:latin typeface="Perpetua" pitchFamily="18" charset="0"/>
            </a:endParaRPr>
          </a:p>
          <a:p>
            <a:pPr rtl="0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9"/>
            <a:ext cx="9396536" cy="20882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68580" marR="254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tx1"/>
                </a:solidFill>
                <a:latin typeface="Segoe UI Semibold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Understanding &amp;</a:t>
            </a:r>
            <a:br>
              <a:rPr lang="en-US" sz="4800" dirty="0">
                <a:solidFill>
                  <a:schemeClr val="tx1"/>
                </a:solidFill>
                <a:latin typeface="Segoe UI Semibold" pitchFamily="34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chemeClr val="tx1"/>
                </a:solidFill>
                <a:latin typeface="Segoe UI Semibold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Managing Clinical Risk</a:t>
            </a:r>
            <a:endParaRPr lang="en-US" sz="4400" b="1" dirty="0">
              <a:solidFill>
                <a:schemeClr val="tx1"/>
              </a:solidFill>
              <a:latin typeface="Segoe UI Semibold" pitchFamily="34" charset="0"/>
              <a:ea typeface="Times New Roman"/>
              <a:cs typeface="Times New Roman"/>
            </a:endParaRPr>
          </a:p>
        </p:txBody>
      </p:sp>
      <p:pic>
        <p:nvPicPr>
          <p:cNvPr id="4" name="Picture 3" descr="rdyH45QZ_400x40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16632"/>
            <a:ext cx="3240360" cy="1162050"/>
          </a:xfrm>
          <a:prstGeom prst="rect">
            <a:avLst/>
          </a:prstGeom>
          <a:ln w="6350" cmpd="sng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Process Used to Manage Clinical Risks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514350" indent="-514350" algn="l" rtl="0">
              <a:buNone/>
            </a:pPr>
            <a:r>
              <a:rPr lang="en-US" b="1" dirty="0">
                <a:solidFill>
                  <a:srgbClr val="C00000"/>
                </a:solidFill>
              </a:rPr>
              <a:t>2.  Assess the frequency and severity of the risk:</a:t>
            </a:r>
          </a:p>
          <a:p>
            <a:pPr marL="514350" indent="-514350" algn="l" rtl="0">
              <a:buNone/>
            </a:pPr>
            <a:r>
              <a:rPr lang="en-US" b="1" dirty="0">
                <a:solidFill>
                  <a:srgbClr val="C00000"/>
                </a:solidFill>
              </a:rPr>
              <a:t>SAC (Severity Assessment Code) Score: </a:t>
            </a:r>
          </a:p>
          <a:p>
            <a:pPr marL="514350" indent="-514350" algn="l" rtl="0">
              <a:buFont typeface="Wingdings" pitchFamily="2" charset="2"/>
              <a:buChar char="Ø"/>
            </a:pPr>
            <a:r>
              <a:rPr lang="en-US" b="1" dirty="0"/>
              <a:t>It is a matrix scoring system based on</a:t>
            </a:r>
          </a:p>
          <a:p>
            <a:pPr marL="788670" lvl="1" indent="-514350" algn="l" rtl="0">
              <a:buFont typeface="Wingdings" pitchFamily="2" charset="2"/>
              <a:buChar char="Ø"/>
            </a:pPr>
            <a:r>
              <a:rPr lang="en-US" b="1" dirty="0"/>
              <a:t>Severity,  </a:t>
            </a:r>
          </a:p>
          <a:p>
            <a:pPr marL="788670" lvl="1" indent="-514350" algn="l" rtl="0">
              <a:buFont typeface="Wingdings" pitchFamily="2" charset="2"/>
              <a:buChar char="Ø"/>
            </a:pPr>
            <a:r>
              <a:rPr lang="en-US" b="1" dirty="0"/>
              <a:t>Consequences for whom?</a:t>
            </a:r>
          </a:p>
          <a:p>
            <a:pPr marL="788670" lvl="1" indent="-514350" algn="l" rtl="0"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likelihood</a:t>
            </a:r>
            <a:r>
              <a:rPr lang="en-US" b="1" dirty="0"/>
              <a:t> of risks</a:t>
            </a:r>
          </a:p>
          <a:p>
            <a:pPr marL="514350" indent="-514350" algn="l" rtl="0">
              <a:buFont typeface="Wingdings" pitchFamily="2" charset="2"/>
              <a:buChar char="Ø"/>
            </a:pPr>
            <a:r>
              <a:rPr lang="en-US" b="1" dirty="0"/>
              <a:t>These scores are </a:t>
            </a:r>
            <a:r>
              <a:rPr lang="en-US" b="1" dirty="0">
                <a:solidFill>
                  <a:srgbClr val="C00000"/>
                </a:solidFill>
              </a:rPr>
              <a:t>multiplied</a:t>
            </a:r>
            <a:r>
              <a:rPr lang="en-US" b="1" dirty="0"/>
              <a:t> to get a rating for the ris</a:t>
            </a:r>
            <a:r>
              <a:rPr lang="en-US" b="1" dirty="0">
                <a:solidFill>
                  <a:srgbClr val="C00000"/>
                </a:solidFill>
              </a:rPr>
              <a:t>k</a:t>
            </a:r>
            <a:endParaRPr lang="ar-JO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482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768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868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486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Used to Manage Clinical Risks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3. Reduce or eliminate the risk:</a:t>
            </a:r>
          </a:p>
          <a:p>
            <a:endParaRPr lang="ar-JO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45" y="2810557"/>
            <a:ext cx="7904706" cy="310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lgerian" pitchFamily="82" charset="0"/>
              </a:rPr>
              <a:t>Activities Commonly Used to Manage Clinical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25625"/>
            <a:ext cx="8712968" cy="4351338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/>
              <a:t>Incident monitoring:</a:t>
            </a:r>
            <a:endParaRPr lang="en-US" sz="2800" b="1" dirty="0"/>
          </a:p>
          <a:p>
            <a:pPr lvl="1" algn="l" rtl="0"/>
            <a:r>
              <a:rPr lang="en-US" sz="2800" b="1" dirty="0">
                <a:solidFill>
                  <a:srgbClr val="C00000"/>
                </a:solidFill>
              </a:rPr>
              <a:t>An incident: </a:t>
            </a:r>
            <a:r>
              <a:rPr lang="en-US" sz="2800" dirty="0"/>
              <a:t>as an event or circumstance that could have or did lead to unintended and/or unnecessary harm to a person and/or a complaint, loss or damage.</a:t>
            </a:r>
          </a:p>
          <a:p>
            <a:pPr lvl="1" algn="l" rtl="0"/>
            <a:r>
              <a:rPr lang="en-US" sz="2800" b="1" dirty="0">
                <a:solidFill>
                  <a:srgbClr val="C00000"/>
                </a:solidFill>
              </a:rPr>
              <a:t>Incident monitoring: </a:t>
            </a:r>
            <a:r>
              <a:rPr lang="en-US" sz="2800" dirty="0"/>
              <a:t>refers to mechanisms for identifying, processing, analyzing and reporting incidents with a view to preventing their reoccurrence</a:t>
            </a:r>
          </a:p>
          <a:p>
            <a:pPr lvl="1" algn="l" rtl="0"/>
            <a:r>
              <a:rPr lang="en-US" sz="2800" dirty="0"/>
              <a:t>The key to an effective reporting system is for staff to routinely report incidents and near misses.</a:t>
            </a:r>
          </a:p>
        </p:txBody>
      </p:sp>
    </p:spTree>
    <p:extLst>
      <p:ext uri="{BB962C8B-B14F-4D97-AF65-F5344CB8AC3E}">
        <p14:creationId xmlns:p14="http://schemas.microsoft.com/office/powerpoint/2010/main" val="116420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6112" y="475989"/>
            <a:ext cx="7712902" cy="570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79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Activities Commonly Used to Manage Clinical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825625"/>
            <a:ext cx="8048625" cy="4351338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/>
              <a:t>Sentinel events:</a:t>
            </a:r>
          </a:p>
          <a:p>
            <a:pPr lvl="1" algn="l" rtl="0"/>
            <a:r>
              <a:rPr lang="en-US" sz="2800" dirty="0"/>
              <a:t>Is usually unexpected and involving a patient death or serious physical or psychological injury to a patient</a:t>
            </a:r>
          </a:p>
          <a:p>
            <a:pPr lvl="2" algn="l" rtl="0"/>
            <a:r>
              <a:rPr lang="en-US" sz="2400" dirty="0"/>
              <a:t>e.g. surgery on the wrong patient or body site, incompatible blood transfusion. </a:t>
            </a:r>
          </a:p>
          <a:p>
            <a:pPr lvl="1" algn="l" rtl="0"/>
            <a:r>
              <a:rPr lang="en-US" sz="2800" dirty="0"/>
              <a:t>Many health-care facilities have mandated the reporting of these types of events because of the significant risks associated with their repetition</a:t>
            </a:r>
          </a:p>
        </p:txBody>
      </p:sp>
    </p:spTree>
    <p:extLst>
      <p:ext uri="{BB962C8B-B14F-4D97-AF65-F5344CB8AC3E}">
        <p14:creationId xmlns:p14="http://schemas.microsoft.com/office/powerpoint/2010/main" val="1185004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Activities Commonly Used to Manage Clinical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825625"/>
            <a:ext cx="8010525" cy="4625975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/>
              <a:t>The role of complaints in improving care </a:t>
            </a:r>
          </a:p>
          <a:p>
            <a:pPr lvl="1" algn="l" rtl="0"/>
            <a:r>
              <a:rPr lang="en-US" b="1" dirty="0">
                <a:solidFill>
                  <a:srgbClr val="C00000"/>
                </a:solidFill>
              </a:rPr>
              <a:t>A complaint : </a:t>
            </a:r>
            <a:r>
              <a:rPr lang="en-US" b="1" dirty="0"/>
              <a:t>is defined as an expression of dissatisfaction by a patient, family member with the provided health care.</a:t>
            </a:r>
          </a:p>
          <a:p>
            <a:pPr lvl="1" algn="l" rtl="0"/>
            <a:r>
              <a:rPr lang="en-US" b="1" dirty="0"/>
              <a:t>Complaints often highlight problems that need addressing, such as poor communication or suboptimal decision making.</a:t>
            </a:r>
          </a:p>
          <a:p>
            <a:pPr lvl="1" algn="l" rtl="0"/>
            <a:r>
              <a:rPr lang="en-US" b="1" dirty="0"/>
              <a:t>Communication problems are common causes of complaints, as are problems with treatment and diagnosis.</a:t>
            </a:r>
          </a:p>
        </p:txBody>
      </p:sp>
    </p:spTree>
    <p:extLst>
      <p:ext uri="{BB962C8B-B14F-4D97-AF65-F5344CB8AC3E}">
        <p14:creationId xmlns:p14="http://schemas.microsoft.com/office/powerpoint/2010/main" val="575167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Benefits of complaints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endParaRPr lang="en-US" sz="2800" b="1" dirty="0"/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/>
              <a:t>Assist the maintenance of high standards;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/>
              <a:t>Reduce the frequency of litigation;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/>
              <a:t>Help maintain trust in the profession;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/>
              <a:t>Encourage self-assessment;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/>
              <a:t>Protect the public.</a:t>
            </a:r>
          </a:p>
        </p:txBody>
      </p:sp>
    </p:spTree>
    <p:extLst>
      <p:ext uri="{BB962C8B-B14F-4D97-AF65-F5344CB8AC3E}">
        <p14:creationId xmlns:p14="http://schemas.microsoft.com/office/powerpoint/2010/main" val="247617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DC26-72D8-4875-B4FE-4D223DAE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6743700" cy="457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General Instruction to all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743E7-8CB4-4CA9-B08B-52F9E6A1C6E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4136" y="654958"/>
            <a:ext cx="8655728" cy="594239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700" dirty="0"/>
              <a:t>We will start at 11:15 AM to 12:15pm, we will go in </a:t>
            </a:r>
            <a:r>
              <a:rPr lang="en-US" sz="2700" b="1" i="1" dirty="0">
                <a:solidFill>
                  <a:srgbClr val="C00000"/>
                </a:solidFill>
              </a:rPr>
              <a:t>breakout rooms </a:t>
            </a:r>
            <a:r>
              <a:rPr lang="en-US" sz="2700" dirty="0"/>
              <a:t>to discuss the case for 15 minutes in </a:t>
            </a:r>
            <a:r>
              <a:rPr lang="en-US" sz="2700" b="1" dirty="0">
                <a:solidFill>
                  <a:srgbClr val="C00000"/>
                </a:solidFill>
              </a:rPr>
              <a:t>10 groups</a:t>
            </a:r>
            <a:r>
              <a:rPr lang="en-US" sz="2700" dirty="0"/>
              <a:t>. Each group about 8-10 students. They will discuss the six questions on the first slide among themselves. </a:t>
            </a:r>
            <a:r>
              <a:rPr lang="en-US" sz="2700" b="1" dirty="0">
                <a:solidFill>
                  <a:srgbClr val="C00000"/>
                </a:solidFill>
              </a:rPr>
              <a:t>At 11:30 all groups will come back and we will discuss the answers of the items of these six questions.</a:t>
            </a:r>
          </a:p>
          <a:p>
            <a:pPr algn="l" rtl="0"/>
            <a:r>
              <a:rPr lang="en-US" sz="2700" dirty="0"/>
              <a:t>Be active all over the remaining 45 minutes </a:t>
            </a:r>
          </a:p>
          <a:p>
            <a:pPr algn="l" rtl="0"/>
            <a:r>
              <a:rPr lang="en-US" sz="2800" dirty="0"/>
              <a:t>I will be asking questions by names. Please, open your microphone and answer,</a:t>
            </a:r>
            <a:endParaRPr lang="en-US" sz="2700" dirty="0"/>
          </a:p>
          <a:p>
            <a:pPr algn="l" rtl="0"/>
            <a:r>
              <a:rPr lang="en-US" sz="3000" dirty="0"/>
              <a:t>Any extra participation/ Question could be made in chat-box, or raising hand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C00000"/>
                </a:solidFill>
              </a:rPr>
              <a:t>No excuse that your microphone is not working, fix it before if any problem. </a:t>
            </a:r>
            <a:endParaRPr lang="en-US" sz="3000" dirty="0"/>
          </a:p>
          <a:p>
            <a:pPr algn="l" rtl="0"/>
            <a:r>
              <a:rPr lang="en-US" sz="2700" b="1" i="1" dirty="0">
                <a:solidFill>
                  <a:srgbClr val="C00000"/>
                </a:solidFill>
              </a:rPr>
              <a:t>At the end ten minutes for the take-home messages at the end (What we have learned today), should be shared by you</a:t>
            </a:r>
          </a:p>
        </p:txBody>
      </p:sp>
    </p:spTree>
    <p:extLst>
      <p:ext uri="{BB962C8B-B14F-4D97-AF65-F5344CB8AC3E}">
        <p14:creationId xmlns:p14="http://schemas.microsoft.com/office/powerpoint/2010/main" val="3964701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Activities Commonly Used to Manage Clinical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C00000"/>
                </a:solidFill>
              </a:rPr>
              <a:t>Fitness-to-practice requirements</a:t>
            </a:r>
          </a:p>
          <a:p>
            <a:pPr lvl="1" algn="l" rtl="0"/>
            <a:r>
              <a:rPr lang="en-US" sz="2800" b="1" dirty="0"/>
              <a:t>Accountability</a:t>
            </a:r>
          </a:p>
          <a:p>
            <a:pPr lvl="1" algn="l" rtl="0"/>
            <a:r>
              <a:rPr lang="en-US" sz="2800" b="1" dirty="0"/>
              <a:t>Competency of healthcare professionals.</a:t>
            </a:r>
          </a:p>
          <a:p>
            <a:pPr lvl="1" algn="l" rtl="0"/>
            <a:r>
              <a:rPr lang="en-US" sz="2800" b="1" dirty="0"/>
              <a:t>Are they practicing beyond their level of experience and skill? Are they unwell, suffering from stress or illness</a:t>
            </a:r>
          </a:p>
          <a:p>
            <a:pPr lvl="2" algn="l" rtl="0"/>
            <a:r>
              <a:rPr lang="en-US" sz="2400" b="1" dirty="0"/>
              <a:t>Credentialing</a:t>
            </a:r>
          </a:p>
          <a:p>
            <a:pPr lvl="2" algn="l" rtl="0"/>
            <a:r>
              <a:rPr lang="en-US" sz="2400" b="1" dirty="0"/>
              <a:t>Registration (licensure) </a:t>
            </a:r>
          </a:p>
          <a:p>
            <a:pPr lvl="2" algn="l" rtl="0"/>
            <a:r>
              <a:rPr lang="en-US" sz="2400" b="1" dirty="0"/>
              <a:t>Accreditation</a:t>
            </a:r>
          </a:p>
        </p:txBody>
      </p:sp>
    </p:spTree>
    <p:extLst>
      <p:ext uri="{BB962C8B-B14F-4D97-AF65-F5344CB8AC3E}">
        <p14:creationId xmlns:p14="http://schemas.microsoft.com/office/powerpoint/2010/main" val="125688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Credentialing</a:t>
            </a:r>
            <a:endParaRPr lang="ar-JO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endParaRPr lang="en-US" dirty="0"/>
          </a:p>
          <a:p>
            <a:pPr algn="l" rtl="0"/>
            <a:r>
              <a:rPr lang="en-US" b="1" dirty="0"/>
              <a:t>The process of assessing and conferring approval on a person’s suitability to provide specific consumer/patient care and treatment services, within defined limits, based on an individual’s license, education, training, experience, and competence.</a:t>
            </a:r>
          </a:p>
          <a:p>
            <a:pPr algn="l" rtl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lgerian" pitchFamily="82" charset="0"/>
              </a:rPr>
              <a:t>Accreditation</a:t>
            </a:r>
            <a:endParaRPr lang="ar-JO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b="1" dirty="0"/>
              <a:t>Is a formal process to ensure delivery of safe, high-quality health care based on standards and processes devised and developed by health-care professionals for health-care services.</a:t>
            </a:r>
          </a:p>
          <a:p>
            <a:pPr algn="l" rtl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sz="2800" b="1" dirty="0">
                <a:solidFill>
                  <a:srgbClr val="C00000"/>
                </a:solidFill>
              </a:rPr>
              <a:t>Accreditation Bodies: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/>
              <a:t>National Accreditation Program: CBAHI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/>
              <a:t>International Accreditation Program: Joint commission (US), Accreditation Canada(Canada)</a:t>
            </a:r>
            <a:endParaRPr lang="ar-JO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Registration (licensure)</a:t>
            </a:r>
            <a:endParaRPr lang="ar-JO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Registration of  health-care practitioners with a government authority, to protect the health and safety of the public through mechanisms designed to ensure that health practitioners are fit to practice.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e.g. Saudi Commission for Health Specialties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Proper registration/licensure  is an important part of the credentialing and accreditation processes</a:t>
            </a:r>
            <a:endParaRPr lang="ar-J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</a:rPr>
              <a:t>Personal Strategies for Managing Risk and Reduce Errors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dirty="0"/>
              <a:t>Care for one’s self (eat well, sleep well and look after yourself);</a:t>
            </a:r>
          </a:p>
          <a:p>
            <a:pPr algn="l" rtl="0"/>
            <a:r>
              <a:rPr lang="en-US" dirty="0"/>
              <a:t>Know your environment;</a:t>
            </a:r>
          </a:p>
          <a:p>
            <a:pPr algn="l" rtl="0"/>
            <a:r>
              <a:rPr lang="en-US" dirty="0"/>
              <a:t>Know your task(s);</a:t>
            </a:r>
          </a:p>
          <a:p>
            <a:pPr algn="l" rtl="0"/>
            <a:r>
              <a:rPr lang="en-US" dirty="0"/>
              <a:t>Prepare and plan (</a:t>
            </a:r>
            <a:r>
              <a:rPr lang="en-US" i="1" dirty="0"/>
              <a:t>what if</a:t>
            </a:r>
            <a:r>
              <a:rPr lang="en-US" dirty="0"/>
              <a:t>...);</a:t>
            </a:r>
          </a:p>
          <a:p>
            <a:pPr algn="l" rtl="0"/>
            <a:r>
              <a:rPr lang="en-US" dirty="0"/>
              <a:t>Build checks into your routine;</a:t>
            </a:r>
          </a:p>
          <a:p>
            <a:pPr algn="l" rtl="0"/>
            <a:r>
              <a:rPr lang="en-US" dirty="0"/>
              <a:t>Practice the good documentation:</a:t>
            </a:r>
          </a:p>
          <a:p>
            <a:pPr lvl="1" algn="l" rtl="0"/>
            <a:r>
              <a:rPr lang="en-US" dirty="0"/>
              <a:t>A referral or request for consultation : it is important to only include relevant and necessary information:</a:t>
            </a:r>
          </a:p>
          <a:p>
            <a:pPr lvl="1" algn="l" rtl="0"/>
            <a:r>
              <a:rPr lang="en-US" dirty="0"/>
              <a:t>Keep accurate and complete health-care records</a:t>
            </a:r>
          </a:p>
          <a:p>
            <a:pPr lvl="1" algn="l" rtl="0"/>
            <a:r>
              <a:rPr lang="en-US" dirty="0"/>
              <a:t>Provide sufficient information</a:t>
            </a:r>
          </a:p>
          <a:p>
            <a:pPr lvl="1" algn="l" rtl="0"/>
            <a:r>
              <a:rPr lang="en-US" dirty="0"/>
              <a:t>Note any information relevant to the patient’s diagnosis or treatment and outcomes;</a:t>
            </a:r>
          </a:p>
          <a:p>
            <a:pPr lvl="1" algn="l" rtl="0"/>
            <a:r>
              <a:rPr lang="en-US" dirty="0"/>
              <a:t>Document the date and time</a:t>
            </a:r>
          </a:p>
          <a:p>
            <a:pPr lvl="1" algn="l" rtl="0"/>
            <a:endParaRPr lang="en-US" dirty="0"/>
          </a:p>
        </p:txBody>
      </p:sp>
      <p:pic>
        <p:nvPicPr>
          <p:cNvPr id="1026" name="Picture 2" descr="C:\Users\Maher\Desktop\stressmanage_sleepNutEx_fin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1792" y="1691014"/>
            <a:ext cx="4349663" cy="3983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8182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</a:rPr>
              <a:t>Personal Strategies for Managing Risk and Reduce Errors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Report any risks or hazards/incidents  in your workplace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Participate in meetings to discuss risk management and patient safety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Respond appropriately to patients and families after an adverse event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Respond appropriately to complaints</a:t>
            </a:r>
            <a:endParaRPr lang="ar-JO" dirty="0"/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Ask if you do not know. Request that a more experienced person </a:t>
            </a:r>
          </a:p>
          <a:p>
            <a:pPr algn="l" rtl="0">
              <a:buFont typeface="Wingdings" pitchFamily="2" charset="2"/>
              <a:buChar char="Ø"/>
            </a:pPr>
            <a:endParaRPr lang="ar-JO" dirty="0"/>
          </a:p>
        </p:txBody>
      </p:sp>
      <p:pic>
        <p:nvPicPr>
          <p:cNvPr id="2050" name="Picture 2" descr="C:\Users\Maher\Desktop\cts_post_2012-10_complaint-is-a-gift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1" y="1628385"/>
            <a:ext cx="3194136" cy="4860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86895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Summary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11108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300" dirty="0"/>
              <a:t>Medical error is a complex issue, but error itself is an inevitable part of being human.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300" dirty="0"/>
              <a:t>These tips are known to limit the potential errors caused by humans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300" dirty="0"/>
              <a:t>Avoid reliance on memory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300" dirty="0"/>
              <a:t>Simplify process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300" dirty="0"/>
              <a:t>Standardize common processes and procedures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300" dirty="0"/>
              <a:t>Routinely use checklists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300" dirty="0"/>
              <a:t>Decrease reliance on vigilance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300" dirty="0"/>
              <a:t>Learning from error can occur at both an individual level and an organizational level through incident reporting and analysis.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300" dirty="0"/>
              <a:t>Root cause analysis (RCA) is a highly structured systemic approach to incident analysis that is generally reserved for the most serious patient harm episodes</a:t>
            </a:r>
          </a:p>
        </p:txBody>
      </p:sp>
    </p:spTree>
    <p:extLst>
      <p:ext uri="{BB962C8B-B14F-4D97-AF65-F5344CB8AC3E}">
        <p14:creationId xmlns:p14="http://schemas.microsoft.com/office/powerpoint/2010/main" val="1110675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Summary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Health-care professionals are responsible for the treatment, care and clinical outcomes of their patients.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Personal accountability is important, as any person in the chain might expose a patient to risk.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One way for professionals to help prevent adverse events is to identify areas prone to errors.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The proactive intervention of a systems approach for minimizing the opportunities for errors can prevent adverse events.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Individuals can also work to maintain a safe clinical working environment by looking after their own health and responding appropriately to concerns from patients and colleagues.</a:t>
            </a:r>
            <a:endParaRPr lang="ar-JO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628800"/>
            <a:ext cx="6696744" cy="280076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Thank You !</a:t>
            </a:r>
          </a:p>
          <a:p>
            <a:pPr algn="ctr"/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Questions??</a:t>
            </a:r>
            <a:endParaRPr lang="ar-SA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3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68" y="116632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784976" cy="623731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dirty="0">
                <a:solidFill>
                  <a:srgbClr val="C00000"/>
                </a:solidFill>
              </a:rPr>
              <a:t>1. What is our understanding about following 12 terms? </a:t>
            </a:r>
          </a:p>
          <a:p>
            <a:pPr marL="0" indent="0" algn="l" rtl="0">
              <a:buNone/>
            </a:pPr>
            <a:r>
              <a:rPr lang="en-US" sz="3200" dirty="0"/>
              <a:t> </a:t>
            </a:r>
            <a:r>
              <a:rPr lang="en-US" sz="2800" b="1" dirty="0"/>
              <a:t>(1) Hazards (2) Risk (3) Error (4) Incidence (5)Litigation        </a:t>
            </a:r>
          </a:p>
          <a:p>
            <a:pPr marL="0" indent="0" algn="l" rtl="0">
              <a:buNone/>
            </a:pPr>
            <a:r>
              <a:rPr lang="en-US" sz="2800" b="1" dirty="0"/>
              <a:t>(6) Accountability (7) Registration (8) Credential (9)Accreditation (10) Adverse events (11) Sentinel event (12) Complaint</a:t>
            </a:r>
          </a:p>
          <a:p>
            <a:pPr marL="0" indent="0" algn="l" rtl="0">
              <a:buNone/>
            </a:pPr>
            <a:r>
              <a:rPr lang="en-US" sz="3200" dirty="0"/>
              <a:t>2. How we can </a:t>
            </a:r>
            <a:r>
              <a:rPr lang="en-US" sz="3200" b="1" dirty="0"/>
              <a:t>learn from errors</a:t>
            </a:r>
          </a:p>
          <a:p>
            <a:pPr marL="0" indent="0" algn="l" rtl="0">
              <a:buNone/>
            </a:pPr>
            <a:r>
              <a:rPr lang="en-US" sz="3200" dirty="0"/>
              <a:t>3. What are </a:t>
            </a:r>
            <a:r>
              <a:rPr lang="en-US" sz="3200" b="1" dirty="0"/>
              <a:t>the factors</a:t>
            </a:r>
            <a:r>
              <a:rPr lang="en-US" sz="3200" dirty="0"/>
              <a:t> that are associated with the increased risk of error.</a:t>
            </a:r>
          </a:p>
          <a:p>
            <a:pPr marL="0" indent="0" algn="l" rtl="0">
              <a:buNone/>
            </a:pPr>
            <a:r>
              <a:rPr lang="en-US" sz="2800" dirty="0"/>
              <a:t>4. How we can </a:t>
            </a:r>
            <a:r>
              <a:rPr lang="en-US" sz="2800" b="1" dirty="0"/>
              <a:t>analyses an adverse event</a:t>
            </a:r>
            <a:r>
              <a:rPr lang="en-US" sz="2800" dirty="0"/>
              <a:t> to reduce errors?</a:t>
            </a:r>
          </a:p>
          <a:p>
            <a:pPr marL="0" indent="0" algn="l" rtl="0">
              <a:buNone/>
            </a:pPr>
            <a:r>
              <a:rPr lang="en-US" sz="3200" dirty="0"/>
              <a:t>5. What are the </a:t>
            </a:r>
            <a:r>
              <a:rPr lang="en-US" sz="3200" b="1" dirty="0"/>
              <a:t>risk-management principles</a:t>
            </a:r>
            <a:r>
              <a:rPr lang="en-US" sz="3200" dirty="0"/>
              <a:t> </a:t>
            </a:r>
          </a:p>
          <a:p>
            <a:pPr marL="0" indent="0" algn="l" rtl="0">
              <a:buNone/>
            </a:pPr>
            <a:r>
              <a:rPr lang="en-US" sz="3200" dirty="0"/>
              <a:t>6. How to </a:t>
            </a:r>
            <a:r>
              <a:rPr lang="en-US" sz="3200" b="1" dirty="0"/>
              <a:t>report risks / hazards</a:t>
            </a:r>
            <a:r>
              <a:rPr lang="en-US" sz="3200" dirty="0"/>
              <a:t> in the workplace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sz="3200" dirty="0"/>
          </a:p>
          <a:p>
            <a:pPr algn="l" rtl="0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517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Learning objectives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47800"/>
            <a:ext cx="8640960" cy="45720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By the end of this lecture you will be able to </a:t>
            </a:r>
          </a:p>
          <a:p>
            <a:pPr lvl="1" algn="l" rtl="0"/>
            <a:r>
              <a:rPr lang="en-US" dirty="0"/>
              <a:t>Recall terminologies: </a:t>
            </a:r>
            <a:r>
              <a:rPr lang="en-US" b="1" dirty="0">
                <a:solidFill>
                  <a:srgbClr val="C00000"/>
                </a:solidFill>
              </a:rPr>
              <a:t>Hazards, Risk, litigation, incidence, accreditation</a:t>
            </a:r>
            <a:r>
              <a:rPr lang="en-US" dirty="0"/>
              <a:t>,</a:t>
            </a:r>
          </a:p>
          <a:p>
            <a:pPr lvl="1" algn="l" rtl="0"/>
            <a:r>
              <a:rPr lang="en-US" dirty="0"/>
              <a:t>Recognize how we can </a:t>
            </a:r>
            <a:r>
              <a:rPr lang="en-US" b="1" dirty="0">
                <a:solidFill>
                  <a:srgbClr val="C00000"/>
                </a:solidFill>
              </a:rPr>
              <a:t>learn from errors.</a:t>
            </a:r>
            <a:r>
              <a:rPr lang="en-US" dirty="0"/>
              <a:t> </a:t>
            </a:r>
          </a:p>
          <a:p>
            <a:pPr lvl="1" algn="l" rtl="0"/>
            <a:r>
              <a:rPr lang="en-US" dirty="0"/>
              <a:t>Identify </a:t>
            </a:r>
            <a:r>
              <a:rPr lang="en-US" b="1" dirty="0">
                <a:solidFill>
                  <a:srgbClr val="C00000"/>
                </a:solidFill>
              </a:rPr>
              <a:t>situational and personal factors</a:t>
            </a:r>
            <a:r>
              <a:rPr lang="en-US" dirty="0"/>
              <a:t> that are associated with the increased risk of error.</a:t>
            </a:r>
          </a:p>
          <a:p>
            <a:pPr lvl="1" algn="l" rtl="0"/>
            <a:r>
              <a:rPr lang="en-US" dirty="0"/>
              <a:t>Participate in </a:t>
            </a:r>
            <a:r>
              <a:rPr lang="en-US" b="1" dirty="0">
                <a:solidFill>
                  <a:srgbClr val="C00000"/>
                </a:solidFill>
              </a:rPr>
              <a:t>analyses of adverse event</a:t>
            </a:r>
            <a:r>
              <a:rPr lang="en-US" dirty="0"/>
              <a:t> and practice strategies to reduce errors.</a:t>
            </a:r>
          </a:p>
          <a:p>
            <a:pPr lvl="1" algn="l" rtl="0"/>
            <a:r>
              <a:rPr lang="en-US" dirty="0"/>
              <a:t>Recognize how to apply </a:t>
            </a:r>
            <a:r>
              <a:rPr lang="en-US" b="1" dirty="0">
                <a:solidFill>
                  <a:srgbClr val="C00000"/>
                </a:solidFill>
              </a:rPr>
              <a:t>risk-management principles</a:t>
            </a:r>
            <a:r>
              <a:rPr lang="en-US" dirty="0"/>
              <a:t> in the workplace.</a:t>
            </a:r>
          </a:p>
          <a:p>
            <a:pPr lvl="1" algn="l" rtl="0"/>
            <a:r>
              <a:rPr lang="en-US" dirty="0"/>
              <a:t>Identify how to </a:t>
            </a:r>
            <a:r>
              <a:rPr lang="en-US" b="1" dirty="0">
                <a:solidFill>
                  <a:srgbClr val="C00000"/>
                </a:solidFill>
              </a:rPr>
              <a:t>report risks / hazards</a:t>
            </a:r>
            <a:r>
              <a:rPr lang="en-US" dirty="0"/>
              <a:t> in the workplace.</a:t>
            </a:r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4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Introduction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" y="764704"/>
            <a:ext cx="8927912" cy="5688632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l" rtl="0">
              <a:buFont typeface="Wingdings" pitchFamily="2" charset="2"/>
              <a:buChar char="Ø"/>
            </a:pPr>
            <a:r>
              <a:rPr lang="en-US" sz="3000" dirty="0"/>
              <a:t>Hospitals are potentially dangerous places for patients as well as medical workers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000" dirty="0"/>
              <a:t>It’s important to keep in mind that while there are a lot of potential hazards in hospitals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000" dirty="0"/>
              <a:t>To avoid problems, hospitals and health organizations use a variety of methods to manage risk</a:t>
            </a:r>
            <a:endParaRPr lang="en-US" sz="3000" b="1" dirty="0">
              <a:solidFill>
                <a:srgbClr val="C0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3000" b="1" dirty="0">
                <a:solidFill>
                  <a:srgbClr val="C00000"/>
                </a:solidFill>
              </a:rPr>
              <a:t>Risk management </a:t>
            </a:r>
            <a:r>
              <a:rPr lang="en-US" sz="3000" dirty="0"/>
              <a:t>is routine in most industries and has traditionally been associated with limiting litigation costs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000" dirty="0"/>
              <a:t>Usually associated with </a:t>
            </a:r>
            <a:r>
              <a:rPr lang="en-US" sz="3000" b="1" dirty="0">
                <a:solidFill>
                  <a:srgbClr val="C00000"/>
                </a:solidFill>
              </a:rPr>
              <a:t>patients taking legal action </a:t>
            </a:r>
            <a:r>
              <a:rPr lang="en-US" sz="3000" dirty="0"/>
              <a:t>against a health professional or hospital</a:t>
            </a:r>
          </a:p>
        </p:txBody>
      </p:sp>
    </p:spTree>
    <p:extLst>
      <p:ext uri="{BB962C8B-B14F-4D97-AF65-F5344CB8AC3E}">
        <p14:creationId xmlns:p14="http://schemas.microsoft.com/office/powerpoint/2010/main" val="107881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solidFill>
                  <a:srgbClr val="C00000"/>
                </a:solidFill>
                <a:latin typeface="Algerian" pitchFamily="82" charset="0"/>
              </a:rPr>
              <a:t>Clinical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498600"/>
            <a:ext cx="8573963" cy="467836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Hazard:  </a:t>
            </a:r>
            <a:r>
              <a:rPr lang="en-US" dirty="0"/>
              <a:t>is any activity, situation or, substance that</a:t>
            </a:r>
            <a:r>
              <a:rPr lang="en-US" dirty="0">
                <a:solidFill>
                  <a:srgbClr val="C00000"/>
                </a:solidFill>
              </a:rPr>
              <a:t> potential to cause harm, </a:t>
            </a:r>
            <a:r>
              <a:rPr lang="en-US" dirty="0"/>
              <a:t>including ill health, injury, loss of product and/or damage to plant and property. </a:t>
            </a:r>
          </a:p>
          <a:p>
            <a:pPr lvl="1" algn="l" rtl="0"/>
            <a:r>
              <a:rPr lang="en-US" b="1" dirty="0"/>
              <a:t>Blood borne Pathogens</a:t>
            </a:r>
          </a:p>
          <a:p>
            <a:pPr lvl="1" algn="l" rtl="0"/>
            <a:r>
              <a:rPr lang="en-US" b="1" dirty="0"/>
              <a:t>Hazardous Chemicals</a:t>
            </a:r>
          </a:p>
          <a:p>
            <a:pPr lvl="1" algn="l" rtl="0"/>
            <a:r>
              <a:rPr lang="en-US" b="1" dirty="0"/>
              <a:t>Stress</a:t>
            </a:r>
            <a:endParaRPr lang="en-US" dirty="0"/>
          </a:p>
          <a:p>
            <a:pPr algn="l" rtl="0"/>
            <a:r>
              <a:rPr lang="en-US" sz="3200" b="1" dirty="0">
                <a:solidFill>
                  <a:srgbClr val="C00000"/>
                </a:solidFill>
              </a:rPr>
              <a:t>Risk: </a:t>
            </a:r>
            <a:r>
              <a:rPr lang="en-US" sz="3200" dirty="0"/>
              <a:t>is the probability </a:t>
            </a:r>
            <a:r>
              <a:rPr lang="en-US" dirty="0"/>
              <a:t>that harm (illness or injury) will actually occur.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b="1" dirty="0">
                <a:solidFill>
                  <a:srgbClr val="C00000"/>
                </a:solidFill>
              </a:rPr>
              <a:t>Risk Management: </a:t>
            </a:r>
            <a:r>
              <a:rPr lang="en-US" dirty="0"/>
              <a:t>Organizational effort to identify, assess, control and evaluate the risk  to reduce harm to patient, visitors and staff and protect the organization from financial loss</a:t>
            </a:r>
          </a:p>
        </p:txBody>
      </p:sp>
    </p:spTree>
    <p:extLst>
      <p:ext uri="{BB962C8B-B14F-4D97-AF65-F5344CB8AC3E}">
        <p14:creationId xmlns:p14="http://schemas.microsoft.com/office/powerpoint/2010/main" val="143264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Purpose of Risk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4784"/>
            <a:ext cx="8096250" cy="4692179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3200" dirty="0"/>
          </a:p>
          <a:p>
            <a:pPr lvl="0"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Improve organizational and client  safety</a:t>
            </a:r>
          </a:p>
          <a:p>
            <a:pPr lvl="0"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Identify and  minimize  the risks and liability losses</a:t>
            </a:r>
          </a:p>
          <a:p>
            <a:pPr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Protect the organization resources</a:t>
            </a:r>
          </a:p>
          <a:p>
            <a:pPr lvl="0"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Support regulatory, accreditation compliance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/>
              <a:t>Creating and maintaining safe systems of care, designed to </a:t>
            </a:r>
            <a:r>
              <a:rPr lang="en-US" sz="3200" dirty="0">
                <a:solidFill>
                  <a:srgbClr val="C00000"/>
                </a:solidFill>
              </a:rPr>
              <a:t>reduce adverse events </a:t>
            </a:r>
            <a:r>
              <a:rPr lang="en-US" sz="3200" dirty="0"/>
              <a:t>and improve human performance</a:t>
            </a:r>
          </a:p>
        </p:txBody>
      </p:sp>
    </p:spTree>
    <p:extLst>
      <p:ext uri="{BB962C8B-B14F-4D97-AF65-F5344CB8AC3E}">
        <p14:creationId xmlns:p14="http://schemas.microsoft.com/office/powerpoint/2010/main" val="62648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lgerian" pitchFamily="82" charset="0"/>
              </a:rPr>
              <a:t>Process Used to Manage Clinical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/>
              <a:t>The following simple four-step process is commonly used to manage clinical risks:</a:t>
            </a:r>
          </a:p>
          <a:p>
            <a:pPr marL="0" indent="0" algn="l" rtl="0">
              <a:buNone/>
            </a:pPr>
            <a:r>
              <a:rPr lang="en-US" b="1" dirty="0"/>
              <a:t>1. Identify the risk;</a:t>
            </a:r>
          </a:p>
          <a:p>
            <a:pPr marL="0" indent="0" algn="l" rtl="0">
              <a:buNone/>
            </a:pPr>
            <a:r>
              <a:rPr lang="en-US" b="1" dirty="0"/>
              <a:t>2. Assess the frequency and severity of the risk;</a:t>
            </a:r>
          </a:p>
          <a:p>
            <a:pPr marL="0" indent="0" algn="l" rtl="0">
              <a:buNone/>
            </a:pPr>
            <a:r>
              <a:rPr lang="en-US" b="1" dirty="0"/>
              <a:t>3. Reduce or eliminate the risk;</a:t>
            </a:r>
          </a:p>
          <a:p>
            <a:pPr marL="0" indent="0" algn="l" rtl="0">
              <a:buNone/>
            </a:pPr>
            <a:r>
              <a:rPr lang="en-US" b="1" dirty="0"/>
              <a:t>4. Assess the costs saved by reducing the risk or the costs of not managing the risk.</a:t>
            </a:r>
          </a:p>
        </p:txBody>
      </p:sp>
    </p:spTree>
    <p:extLst>
      <p:ext uri="{BB962C8B-B14F-4D97-AF65-F5344CB8AC3E}">
        <p14:creationId xmlns:p14="http://schemas.microsoft.com/office/powerpoint/2010/main" val="18144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Process Used to Manage Clinical Risks</a:t>
            </a:r>
            <a:endParaRPr lang="ar-JO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8375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lgerian" pitchFamily="82" charset="0"/>
              </a:rPr>
              <a:t>Identify the risk:</a:t>
            </a:r>
          </a:p>
          <a:p>
            <a:pPr marL="1481328" indent="-1371600" algn="l" rtl="0">
              <a:buNone/>
            </a:pPr>
            <a:r>
              <a:rPr lang="en-US" b="1" dirty="0"/>
              <a:t>Use the following data as a sources for risk identification:</a:t>
            </a:r>
          </a:p>
          <a:p>
            <a:pPr lvl="1" algn="l" rtl="0"/>
            <a:r>
              <a:rPr lang="en-US" b="1" dirty="0"/>
              <a:t>Adverse event reports.</a:t>
            </a:r>
          </a:p>
          <a:p>
            <a:pPr lvl="1" algn="l" rtl="0"/>
            <a:r>
              <a:rPr lang="en-US" b="1" dirty="0"/>
              <a:t>Mortality and morbidities reports.</a:t>
            </a:r>
          </a:p>
          <a:p>
            <a:pPr lvl="1" algn="l" rtl="0"/>
            <a:r>
              <a:rPr lang="en-US" b="1" dirty="0"/>
              <a:t>Patient complaints reports.</a:t>
            </a:r>
          </a:p>
          <a:p>
            <a:pPr algn="l" rtl="0">
              <a:buNone/>
            </a:pPr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2691</TotalTime>
  <Words>1529</Words>
  <Application>Microsoft Office PowerPoint</Application>
  <PresentationFormat>On-screen Show (4:3)</PresentationFormat>
  <Paragraphs>153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Algerian</vt:lpstr>
      <vt:lpstr>Calibri</vt:lpstr>
      <vt:lpstr>Franklin Gothic Book</vt:lpstr>
      <vt:lpstr>Perpetua</vt:lpstr>
      <vt:lpstr>Segoe UI Semibold</vt:lpstr>
      <vt:lpstr>Wingdings</vt:lpstr>
      <vt:lpstr>Wingdings 2</vt:lpstr>
      <vt:lpstr>Equity</vt:lpstr>
      <vt:lpstr>Understanding &amp;  Managing Clinical Risk</vt:lpstr>
      <vt:lpstr>General Instruction to all students</vt:lpstr>
      <vt:lpstr>Discussion Questions</vt:lpstr>
      <vt:lpstr>Learning objectives</vt:lpstr>
      <vt:lpstr>Introduction</vt:lpstr>
      <vt:lpstr>Clinical risk management</vt:lpstr>
      <vt:lpstr>Purpose of Risk Management </vt:lpstr>
      <vt:lpstr>Process Used to Manage Clinical Risks</vt:lpstr>
      <vt:lpstr>Process Used to Manage Clinical Risks</vt:lpstr>
      <vt:lpstr>Process Used to Manage Clinical Risks</vt:lpstr>
      <vt:lpstr>PowerPoint Presentation</vt:lpstr>
      <vt:lpstr>PowerPoint Presentation</vt:lpstr>
      <vt:lpstr>PowerPoint Presentation</vt:lpstr>
      <vt:lpstr>Process Used to Manage Clinical Risks</vt:lpstr>
      <vt:lpstr>Activities Commonly Used to Manage Clinical Risk</vt:lpstr>
      <vt:lpstr>PowerPoint Presentation</vt:lpstr>
      <vt:lpstr>Activities Commonly Used to Manage Clinical Risk</vt:lpstr>
      <vt:lpstr>Activities Commonly Used to Manage Clinical Risk</vt:lpstr>
      <vt:lpstr>Benefits of complaints</vt:lpstr>
      <vt:lpstr>Activities Commonly Used to Manage Clinical Risk</vt:lpstr>
      <vt:lpstr>Credentialing</vt:lpstr>
      <vt:lpstr>Accreditation</vt:lpstr>
      <vt:lpstr>Registration (licensure)</vt:lpstr>
      <vt:lpstr>Personal Strategies for Managing Risk and Reduce Errors</vt:lpstr>
      <vt:lpstr>Personal Strategies for Managing Risk and Reduce Errors</vt:lpstr>
      <vt:lpstr>Summary 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Mustafa</dc:creator>
  <cp:lastModifiedBy>Hamza Abdulghni</cp:lastModifiedBy>
  <cp:revision>273</cp:revision>
  <cp:lastPrinted>2021-04-05T04:59:15Z</cp:lastPrinted>
  <dcterms:created xsi:type="dcterms:W3CDTF">2011-12-18T06:50:27Z</dcterms:created>
  <dcterms:modified xsi:type="dcterms:W3CDTF">2021-04-05T04:59:20Z</dcterms:modified>
</cp:coreProperties>
</file>