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2" r:id="rId5"/>
    <p:sldId id="273" r:id="rId6"/>
    <p:sldId id="264" r:id="rId7"/>
    <p:sldId id="275" r:id="rId8"/>
    <p:sldId id="270" r:id="rId9"/>
    <p:sldId id="260" r:id="rId10"/>
    <p:sldId id="261" r:id="rId11"/>
    <p:sldId id="271" r:id="rId12"/>
    <p:sldId id="262" r:id="rId13"/>
    <p:sldId id="263" r:id="rId14"/>
    <p:sldId id="267" r:id="rId15"/>
    <p:sldId id="266" r:id="rId16"/>
    <p:sldId id="269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595"/>
  </p:normalViewPr>
  <p:slideViewPr>
    <p:cSldViewPr snapToGrid="0" snapToObjects="1">
      <p:cViewPr varScale="1">
        <p:scale>
          <a:sx n="100" d="100"/>
          <a:sy n="100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EBF7-20F9-524C-8E04-C6C2BF023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BC233-F705-F24D-93C4-0FC1E685B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A1B3F-7226-5245-935C-0AD0C662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78CFC-FE8C-6344-92F0-3BC790F5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4B243-9BF4-354F-A109-107FCDD0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5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9156A-EDF5-BA41-92B7-30719D62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691229-F7E7-4E4C-81D5-3200E2361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D08D5-BC68-AA48-9C00-A34CBCB1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3D133-8014-FE49-9F87-DE627BFA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4756B-F788-EA49-8EFB-C90E79AD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3960F-BE26-FD49-989C-B5FB38105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22CB2-894F-D54D-AA95-26481CADE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AC506-C433-724B-A6DE-1F2279F9D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0F67C-97E0-3944-A680-276772EC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BED2C-F86C-3141-AD92-988A87FE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2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2B5F-9817-C244-86B3-2B8E0622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74B6D-C1A3-7B4D-B65D-225164591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CC022-4FD8-984A-BB0C-823CB8DB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238BA-425C-3F43-9243-122CCDF9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441D1-705F-C542-8C8B-494DEAA64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9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9D39-7DC6-CF45-BFC3-32B56D32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F1894-3509-B342-B539-9BDA4B20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F3CDE-A9A1-8642-A17A-C49D4720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C605E-2DBC-1A4A-9D56-BEBC8DC5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3155-95DA-CC43-99BD-0231999EB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BB45F-9743-A347-A64B-268053F2E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13F1D-B55D-8845-80F8-F341C30F9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A13F7-098D-5B49-88D7-74510BD69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B7F9B-3B69-DF45-B87E-9102D913B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F02FE-B876-3640-845A-4D0E66EB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549C2-F3AF-E54D-8253-238E7617D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3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5E06-0263-F143-9F75-1BEE14D0B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FDD52-838A-064A-9053-D145342C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6DB10-612B-EE46-B871-7FC8E7360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6C734-1962-4F4C-891C-4A3663801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43A960-B098-B34F-A164-F33052D85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E525F7-3B02-934A-B2BC-0BA66635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CD642-3492-5D43-9B80-17E47CF8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2ECA4-6B01-3A4E-8505-CB89D14E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2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F80EE-C5B8-4341-B4DC-C23B1296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92B49-CF07-9947-8E5D-8D206F36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86FA3-3B62-D949-9433-A0BE933A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B52C9-E8EA-3F42-9E5B-106F552E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9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23A78-7FE2-3F4D-944A-10F1499B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C958D-546A-5048-8FA6-0DE788E7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F7A71-8B4C-1544-ABCB-8B1355BC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3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E7A7-3F0E-BB43-A9CF-3C6F3146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7514B-1CEB-F643-853E-B4E9EFAA5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06EBB-F68D-D146-8371-E529FA8D0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2E7F7-5EA7-3A41-9242-08705679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0EAB8-CADC-3B47-848E-57096B98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0AA14-1084-7244-AF2E-2E6F2417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5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BDE8-5D71-FC48-9F2E-1820BC36F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0E72DD-664E-1D4C-9394-E512AAFEF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71735A-C8C2-6144-9178-7750F5CB5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442FC-4CC5-F743-BA2E-BA84AA61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F4F30-83B5-1446-8EB3-4289508D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F2905-134D-B84E-975F-AA6F3F7F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2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6E28A0-7234-DE4F-AA46-314DF696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A1828-86E3-F747-95B9-BCFD165A0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F562B-83FA-7741-9790-E373D30A0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FC137-1529-4446-898C-BF3A3D4C3A9F}" type="datetimeFigureOut">
              <a:rPr lang="en-US" smtClean="0"/>
              <a:t>4/11/21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2DEF4-E27D-C345-808C-9414A114F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19EF0-B2C8-0348-924B-B2DFECF79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FF7B-0A72-C346-81B5-1A0DDD92D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7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DD14D-8BC9-B94D-BE1F-1B8BAED26F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Engaging with Patients and </a:t>
            </a:r>
            <a:r>
              <a:rPr lang="en-US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Carers</a:t>
            </a:r>
            <a:endParaRPr lang="en-US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F570F-8D55-AF45-86DE-B64478AFC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0512"/>
            <a:ext cx="9144000" cy="115728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Ruaim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Muaygil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MD, MBE, HEC-C, PhD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and Consultant of Health Care Ethics</a:t>
            </a:r>
          </a:p>
        </p:txBody>
      </p:sp>
    </p:spTree>
    <p:extLst>
      <p:ext uri="{BB962C8B-B14F-4D97-AF65-F5344CB8AC3E}">
        <p14:creationId xmlns:p14="http://schemas.microsoft.com/office/powerpoint/2010/main" val="142119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51FC3-02C5-0848-807E-F3D00B4C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information do patients need?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60B96-AD53-7E46-821F-6D5D6F57C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69859" cy="486510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diagnosis, including degree of uncertainty.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of the treatment.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the treatment.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on recovery time.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Name, position, qualifications, and experience of health workers who are providing the care and treatment.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and costs of any service required after discharge from hospital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2CDB-9CC3-6447-96A2-AA731FF11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SPIKES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Communication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075FE-90C2-CF40-9B4F-F49462F66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guide in communicating bad news in “end-of-life” situations, but may also be used more generally.  </a:t>
            </a:r>
          </a:p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etting: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Privacy, significant others, sit down, listen.</a:t>
            </a:r>
          </a:p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erception: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patients what they think is going on. </a:t>
            </a:r>
          </a:p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nvitation: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patients how much they want to now about their diagnosis and treatment. </a:t>
            </a:r>
          </a:p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nowledge: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patients anticipate disturbing news.</a:t>
            </a:r>
          </a:p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mpathy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Listen for and identify the emotions, identify the source, acknowledge emotion, be quiet.</a:t>
            </a:r>
          </a:p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trategy and Summary: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 key information, encourage questions, assess understanding, share plan.</a:t>
            </a:r>
          </a:p>
        </p:txBody>
      </p:sp>
    </p:spTree>
    <p:extLst>
      <p:ext uri="{BB962C8B-B14F-4D97-AF65-F5344CB8AC3E}">
        <p14:creationId xmlns:p14="http://schemas.microsoft.com/office/powerpoint/2010/main" val="1453915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A5E0-5ABA-F74F-8C92-35D7C2A1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770"/>
            <a:ext cx="10515600" cy="5689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Aiding Good Communication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22028-8B4E-F645-A8FE-99C577D24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070"/>
            <a:ext cx="10706100" cy="47197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the stage.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licit information.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ive information.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nderstand the patient perspective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the encounter.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5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B82C-7E90-CE44-89B1-938A5E89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Aiding Good Communication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Competence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1F364-F20C-E442-A994-2FD1AC4E4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59" y="1951463"/>
            <a:ext cx="7774351" cy="4483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competence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knowledge, skills and attitudes necessary to provide care in a way that respects and honors cultural values: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aware and accept cultural differences.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aware of one’s own cultural values.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that cultural beliefs impact how patients perceive their health, treatment options, and health practitioners.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056112-E0AD-614F-892C-A83448E55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9610" y="2286001"/>
            <a:ext cx="3680460" cy="361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64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A71F-1C81-084C-901A-C6E082EF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0432FF"/>
                </a:solidFill>
              </a:rPr>
            </a:b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Disclosure of Adverse Events</a:t>
            </a:r>
            <a:b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patients want disclosure of adverse events?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2F64-6530-EB41-993B-52599C20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shown that a majority of patients want: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explanation of what happened.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admission of responsibility.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apology.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assurance of prevention of similar events to others in the future.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Punishment and compensation.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barriers to disclosing adverse events: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Want to avoid confrontation.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Causing more distress to patients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reputation, job, insurance.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Fear legal action.</a:t>
            </a:r>
            <a:br>
              <a:rPr lang="en-US" b="1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3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04CB-D477-C744-AEC5-C1DD34C8F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Disclosure After an Adverse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EC979-36EA-F744-A7C6-82A0A5C00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234" y="1803323"/>
            <a:ext cx="8176446" cy="4597477"/>
          </a:xfrm>
        </p:spPr>
        <p:txBody>
          <a:bodyPr>
            <a:normAutofit/>
          </a:bodyPr>
          <a:lstStyle/>
          <a:p>
            <a:pPr marL="0" indent="0">
              <a:lnSpc>
                <a:spcPts val="2555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Distinguished from bad outcomes that are expected from the disease or injury. </a:t>
            </a:r>
          </a:p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Principles of Open Disclosure: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timely communication.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of the incident.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 of regret/apology.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reasonable expectations.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confidentiality for staff.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C9E16F-F42D-D74D-A505-0DA13CF66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9" y="2182194"/>
            <a:ext cx="2862897" cy="230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62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3AE41-F222-AD4D-B0CE-18F417BF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Harvard Framework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Disclosure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BA27F-F9A5-2642-90E6-EDD18677C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541"/>
            <a:ext cx="10515600" cy="488342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Preparing: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facts, identify and involve participants,  choose appropriate setting.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Initiating conversation: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patient and family readiness, level of medical understanding.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the facts: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description, speak slowly, explain current outcome, describe next steps.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Sincerely acknowledge the patient's and family’s suffering.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listening: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ample time for questions, do not monopolize the conversation.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Acknowledging what you have heard.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Responding to any questions.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Concluding the conversation: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Summarize, repeat key questions raised, establish the follow-up.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event, describe the discussion.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59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B6F5-57A6-F543-BB57-D1AAB1104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54B8A-E590-804D-8D9F-B1D9FBAA9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4065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these checklists and tools helpful or do they dehumanize the clinical encounter?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this a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of the moral aspect of medicine?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67D76C-4F99-AF4E-B4B1-AFA217FE5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893" y="1993092"/>
            <a:ext cx="5362107" cy="401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7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E89D-C1E3-924F-BF72-6A1BDFB2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08AA5-EDAF-2D4A-8E06-055BB8E4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1806498"/>
            <a:ext cx="6545766" cy="505150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ways in which patients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partners in health care: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harm.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and healing from an adverse event.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basic communication techniques.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elements of informed consent 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the basics of open disclosure after an adverse event.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F632F-251C-994C-93D8-27C5E74660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28" y="1909368"/>
            <a:ext cx="4556329" cy="446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51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4CD9-1934-AD4E-A337-5A695E1C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Engaging with patients and </a:t>
            </a:r>
            <a:r>
              <a:rPr lang="en-US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carers</a:t>
            </a: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important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AD65-9D9B-C14C-973F-93D4923E9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85263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patient has the right to receive information about the care they are receiving.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informed consent, patients-in collaboration with health-care providers- make decisions about interventions.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B6108E-F467-6A45-8D2A-3B4143F7A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3703" y="2363749"/>
            <a:ext cx="38100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DF19-F8FC-8C47-B516-7EE51D6D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patients’ Involvement in Their</a:t>
            </a:r>
            <a:b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 Care</a:t>
            </a:r>
            <a:endParaRPr lang="en-US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4414-9A49-AB4C-9FB4-7F04E9431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7306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play active roles in the management of chronic health conditions enjoy better outcomes.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and their families can be made aware of opportunities to engage in adverse event prevention by: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raising about the risks of preventable harm.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Encouragement to speak up to providers about safety concerns.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609D31-697B-C54F-8769-78C5E9E27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278" y="3534937"/>
            <a:ext cx="2998864" cy="29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6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33AE-7AD7-D847-A269-D797513B8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to Engage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B7CFF-C9C6-1C44-B767-491BE3C63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Actively encourage patients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share information.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empathy, honesty and respect for patients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 effectively.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informed consent.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respect for cultural and religious differences.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basic steps in an open disclosure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02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6EE6-576C-8B42-A8B1-0AB3C314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Benefits of Patient and </a:t>
            </a:r>
            <a:r>
              <a:rPr lang="en-US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Carer</a:t>
            </a: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Engagement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5FE85-ECB2-984B-95DD-68D2774E8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stories are inspiring: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stories about adverse events are powerful message.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 provides must engage with these stories and incorporate new understanding in their practice.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Patients’ experiences play a role in: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decisions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provider decisions.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 treatment administration.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adverse events.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70A399-822A-E240-84DB-647E80F07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336" y="3371585"/>
            <a:ext cx="3993221" cy="266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90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B46F0-4B1C-6B48-AEF6-F62EBC10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Aiding Good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8862A-0FA8-DC40-9165-BD7907BA4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techniques and helpful questions.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 of informed consent.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SPIKES communication tool.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SEGUE framework.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competence.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disclosure after an adverse event.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5E68-BF7A-AB4F-83AE-91A5C61EA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Techniques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E072B-1BF4-1049-B295-B17092AA5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73405"/>
            <a:ext cx="5763323" cy="4303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ask patients to describe their feelings? 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imagine this is difficult news.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appear to be angry. Can you tell me what you are feeling?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news frighten you?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me more about what you are feeling about what I have just said.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try and help you.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anyone you would like me to call?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605A04-40BD-4B4F-8DC4-8AD3FD9F0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049" y="2118732"/>
            <a:ext cx="5410975" cy="405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123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639D-8F04-5140-AE47-4E159813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0432FF"/>
                </a:solidFill>
              </a:rPr>
            </a:b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Gaining Informed Consent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B38BA-B7B7-FF40-ADAA-178F906B2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Consent is more than a signature on a form, it is a process not an event.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informed consent: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which inform the patient:</a:t>
            </a:r>
          </a:p>
          <a:p>
            <a:pPr lvl="1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information by the health-care practitioner.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information by the patient.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that enable the patient to make a decision: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and </a:t>
            </a:r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voluntary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choice by the patient.</a:t>
            </a:r>
          </a:p>
          <a:p>
            <a:pPr lvl="1"/>
            <a:r>
              <a:rPr lang="en-US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Comprehension.</a:t>
            </a:r>
            <a:r>
              <a:rPr lang="en-US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 terminology: “Decision making capacity.”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1004</Words>
  <Application>Microsoft Macintosh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Engaging with Patients and Carers</vt:lpstr>
      <vt:lpstr>Objectives</vt:lpstr>
      <vt:lpstr> Engaging with patients and carers is important  </vt:lpstr>
      <vt:lpstr>Promoting patients’ Involvement in Their Own Care</vt:lpstr>
      <vt:lpstr>Ways to Engage Patients</vt:lpstr>
      <vt:lpstr>Benefits of Patient and Carer Engagement  </vt:lpstr>
      <vt:lpstr>Aiding Good Communication</vt:lpstr>
      <vt:lpstr>Communication Techniques Helpful Statements</vt:lpstr>
      <vt:lpstr> Gaining Informed Consent </vt:lpstr>
      <vt:lpstr>What information do patients need?</vt:lpstr>
      <vt:lpstr>SPIKES A Communication Tool</vt:lpstr>
      <vt:lpstr>Aiding Good Communication SEGUE Framework</vt:lpstr>
      <vt:lpstr>Aiding Good Communication Cultural Competence</vt:lpstr>
      <vt:lpstr> Open Disclosure of Adverse Events Do patients want disclosure of adverse events?  </vt:lpstr>
      <vt:lpstr>Open Disclosure After an Adverse Event</vt:lpstr>
      <vt:lpstr>The Harvard Framework  for Disclosure  </vt:lpstr>
      <vt:lpstr>What do you think?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with Patients and Carers</dc:title>
  <dc:creator>Ruaim Muaygil</dc:creator>
  <cp:lastModifiedBy>Ruaim Muaygil</cp:lastModifiedBy>
  <cp:revision>27</cp:revision>
  <dcterms:created xsi:type="dcterms:W3CDTF">2019-03-12T14:01:41Z</dcterms:created>
  <dcterms:modified xsi:type="dcterms:W3CDTF">2021-04-11T13:25:23Z</dcterms:modified>
</cp:coreProperties>
</file>