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89" r:id="rId3"/>
    <p:sldId id="270" r:id="rId4"/>
    <p:sldId id="271" r:id="rId5"/>
    <p:sldId id="258" r:id="rId6"/>
    <p:sldId id="272" r:id="rId7"/>
    <p:sldId id="285" r:id="rId8"/>
    <p:sldId id="273" r:id="rId9"/>
    <p:sldId id="274" r:id="rId10"/>
    <p:sldId id="259" r:id="rId11"/>
    <p:sldId id="275" r:id="rId12"/>
    <p:sldId id="286" r:id="rId13"/>
    <p:sldId id="287" r:id="rId14"/>
    <p:sldId id="288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CC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476" autoAdjust="0"/>
    <p:restoredTop sz="86305" autoAdjust="0"/>
  </p:normalViewPr>
  <p:slideViewPr>
    <p:cSldViewPr>
      <p:cViewPr varScale="1">
        <p:scale>
          <a:sx n="64" d="100"/>
          <a:sy n="64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6" y="1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53FC0-4945-44DE-93C9-11EFB057E9DA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88633-261B-4D95-B5B5-0B6321597AEA}" type="slidenum">
              <a:rPr lang="ar-SA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5804E-707C-481C-B992-0B395D034982}" type="slidenum">
              <a:rPr lang="ar-SA"/>
              <a:pPr/>
              <a:t>11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E8FE8-126A-43E6-B175-8379C49FBB4B}" type="slidenum">
              <a:rPr lang="ar-SA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07CF0-5D02-4142-AE92-F14E23F8F65C}" type="slidenum">
              <a:rPr lang="ar-SA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16810-2377-4CDE-9109-D867915917F0}" type="slidenum">
              <a:rPr lang="ar-SA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B4039-4F7A-42F2-B3DD-C5344343CAF1}" type="slidenum">
              <a:rPr lang="ar-SA"/>
              <a:pPr/>
              <a:t>18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E4045-6B67-4990-97B7-5A3443F15EAA}" type="slidenum">
              <a:rPr lang="ar-SA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88F24-48B4-46A9-8F60-6F7E44BF3434}" type="slidenum">
              <a:rPr lang="ar-SA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3998E-A86D-4323-9FAA-3A42DECFE3C4}" type="slidenum">
              <a:rPr lang="ar-SA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282B1-B086-4D82-BA7C-7B840F3D9AF5}" type="slidenum">
              <a:rPr lang="ar-SA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5563C-59B4-47CD-A95D-FA05DBCD0E21}" type="slidenum">
              <a:rPr lang="ar-SA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DE041-F6FC-4DA1-96C0-20435B3434F1}" type="slidenum">
              <a:rPr lang="ar-SA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CE026-6E3A-466F-9652-D53E6CDFA1E2}" type="slidenum">
              <a:rPr lang="ar-SA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9AD2A-6B4B-4696-AE4C-72F38479BDBC}" type="slidenum">
              <a:rPr lang="ar-SA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A5B8-30A0-4203-B672-0515AF58FDDA}" type="slidenum">
              <a:rPr lang="ar-SA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DA54E-7F04-4D76-B42D-23F24E4D616C}" type="slidenum">
              <a:rPr lang="ar-SA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ED93D-7098-40F2-AF38-8014D738C0BF}" type="slidenum">
              <a:rPr lang="ar-SA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99169-45AE-4C5B-B4FE-4E7982A02B05}" type="slidenum">
              <a:rPr lang="ar-SA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B7A43-5F3D-4A81-B7E3-4FB4D4C23737}" type="slidenum">
              <a:rPr lang="ar-SA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997E6-C4C2-4246-80E2-51294C4F74C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DEBA9-C395-4E32-BEF3-252EE990F8C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8043-C116-48E4-9A2C-C3138A8A1F9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C72AC5-E736-43F3-8249-30356E82FE5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AF5175-EFC3-4196-A3D2-2BE7E2AE560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A078-4D74-4B67-ACEA-391772875AB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6EB06-FF78-4F26-A5CC-37516BDEB4C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87E9A-7492-4321-899F-64CE35C8CF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BF4AA-9C7E-47B2-9AAA-B277142766F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5E0D5-6629-4C8D-A87C-9AEC18CE4FE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16A2D-FC35-4BEF-B16B-8F92817EAE6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A64BE-5DFA-4466-B823-FFF91819028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3C898-F14E-49CB-8D5B-FDED1FE6180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6D56F27-B54D-4746-B134-1AD9EB105D9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8839200" cy="1470025"/>
          </a:xfrm>
        </p:spPr>
        <p:txBody>
          <a:bodyPr/>
          <a:lstStyle/>
          <a:p>
            <a:r>
              <a:rPr lang="en-US" sz="4000" b="1">
                <a:solidFill>
                  <a:srgbClr val="FFFF00"/>
                </a:solidFill>
                <a:latin typeface="Goudy Stout" pitchFamily="18" charset="0"/>
              </a:rPr>
              <a:t>Public  Health Surveillance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>
                <a:solidFill>
                  <a:schemeClr val="bg1"/>
                </a:solidFill>
              </a:rPr>
              <a:t>Ashry Gad Mohamed</a:t>
            </a:r>
          </a:p>
          <a:p>
            <a:r>
              <a:rPr lang="en-US" sz="2400" b="1" i="1">
                <a:solidFill>
                  <a:schemeClr val="bg1"/>
                </a:solidFill>
              </a:rPr>
              <a:t>MB.ChB, MPH, DrPH</a:t>
            </a:r>
          </a:p>
          <a:p>
            <a:r>
              <a:rPr lang="en-US" b="1" i="1">
                <a:solidFill>
                  <a:schemeClr val="bg1"/>
                </a:solidFill>
              </a:rPr>
              <a:t>Prof. of Epidemiology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391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Types of Surveillance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01000" cy="4419600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FF00"/>
                </a:solidFill>
              </a:rPr>
              <a:t>Passive  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Inexpensive, provider-initiated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Good for monitoring large numbers of typical health events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Under-reporting is a problem</a:t>
            </a:r>
          </a:p>
          <a:p>
            <a:pPr lvl="1" algn="l" rtl="0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Active  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More expensive, Health Department-initiated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Good for detecting small numbers of unusual health events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rgbClr val="FFFF00"/>
                </a:solidFill>
              </a:rPr>
              <a:t>Enhanced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Rapid reporting and communication between surveillance agencies and stakeholders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Best for detecting outbreaks and potentially severe public health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Data collection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lnSpc>
                <a:spcPct val="80000"/>
              </a:lnSpc>
              <a:buFontTx/>
              <a:buAutoNum type="arabicPeriod"/>
            </a:pPr>
            <a:r>
              <a:rPr lang="en-US" b="1">
                <a:solidFill>
                  <a:srgbClr val="FFFF00"/>
                </a:solidFill>
              </a:rPr>
              <a:t>Routine reporting system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sz="2800"/>
              <a:t>   </a:t>
            </a:r>
            <a:r>
              <a:rPr lang="en-US" b="1">
                <a:solidFill>
                  <a:schemeClr val="bg1"/>
                </a:solidFill>
              </a:rPr>
              <a:t>Hospitals, health centers, health facilities, CHW.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Advantages: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Inexpensive efficient.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Standardized.,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Disadvantages: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Incomplete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Busy doctors &amp; nurses</a:t>
            </a:r>
          </a:p>
          <a:p>
            <a:pPr marL="609600" indent="-609600" algn="l" rtl="0">
              <a:lnSpc>
                <a:spcPct val="8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 algn="l" rtl="0">
              <a:lnSpc>
                <a:spcPct val="8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New and complex disease entities must also be monitored…</a:t>
            </a:r>
            <a:r>
              <a:rPr lang="en-US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5334000" cy="4419600"/>
          </a:xfrm>
        </p:spPr>
        <p:txBody>
          <a:bodyPr/>
          <a:lstStyle/>
          <a:p>
            <a:pPr algn="l" rtl="0">
              <a:buFontTx/>
              <a:buNone/>
            </a:pPr>
            <a:endParaRPr lang="en-US" sz="2400"/>
          </a:p>
          <a:p>
            <a:pPr algn="l" rtl="0"/>
            <a:r>
              <a:rPr lang="en-US" sz="2800">
                <a:solidFill>
                  <a:schemeClr val="bg1"/>
                </a:solidFill>
              </a:rPr>
              <a:t>New syndromes may emerge that present in an atypical manner</a:t>
            </a:r>
          </a:p>
          <a:p>
            <a:pPr algn="l" rtl="0"/>
            <a:r>
              <a:rPr lang="en-US" sz="2800">
                <a:solidFill>
                  <a:schemeClr val="bg1"/>
                </a:solidFill>
              </a:rPr>
              <a:t>Syndromic surveillance uses health-related data that </a:t>
            </a:r>
            <a:r>
              <a:rPr lang="en-US" sz="2800" b="1">
                <a:solidFill>
                  <a:schemeClr val="bg1"/>
                </a:solidFill>
              </a:rPr>
              <a:t>precede</a:t>
            </a:r>
            <a:r>
              <a:rPr lang="en-US" sz="2800">
                <a:solidFill>
                  <a:schemeClr val="bg1"/>
                </a:solidFill>
              </a:rPr>
              <a:t> diagnosis and signal a sufficient probability of a case or an outbreak to warrant further public health response</a:t>
            </a:r>
          </a:p>
          <a:p>
            <a:pPr algn="l" rtl="0"/>
            <a:endParaRPr lang="en-US" sz="2800"/>
          </a:p>
          <a:p>
            <a:pPr algn="l" rtl="0"/>
            <a:endParaRPr lang="en-US" sz="2800"/>
          </a:p>
          <a:p>
            <a:pPr lvl="1" algn="l" rtl="0"/>
            <a:endParaRPr lang="en-US" sz="2400" b="1"/>
          </a:p>
          <a:p>
            <a:pPr algn="l" rtl="0">
              <a:buFontTx/>
              <a:buNone/>
            </a:pPr>
            <a:endParaRPr lang="en-US" sz="2800" b="1"/>
          </a:p>
          <a:p>
            <a:pPr algn="l" rtl="0"/>
            <a:endParaRPr lang="en-US" sz="2800"/>
          </a:p>
        </p:txBody>
      </p:sp>
      <p:pic>
        <p:nvPicPr>
          <p:cNvPr id="64516" name="Picture 4" descr="j0140217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84900" y="2438400"/>
            <a:ext cx="2181225" cy="30178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1- feels fine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2- headaches, fever - buys Tylenol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3- develops cough - calls nurse hotline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4- Sees private doctor – dx with “flu”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5- Worsens - calls ambulance seen in ED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6- Admitted - “pneumonia”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7- Critically ill - ICU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Day 8- Expires - “respiratory failure”</a:t>
            </a:r>
          </a:p>
          <a:p>
            <a:pPr algn="l" rtl="0"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Case enters surveillance system through an EDC</a:t>
            </a:r>
          </a:p>
          <a:p>
            <a:pPr algn="l" rtl="0"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Example of Passive Surveillance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1- feels fine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2- headaches, fever - buys Tylenol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3- develops cough - calls nurse hotline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4- Sees private doctor - dx “flu”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5- Worsens - calls ambulance - seen in ED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6- Admitted - “pneumonia”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7- Critically ill - ICU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Day 8- Expires - “respiratory failure”</a:t>
            </a:r>
          </a:p>
          <a:p>
            <a:pPr algn="l" rtl="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Case is under immediate investigation by the LHD because of the pre-diagnostic information gathered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304800" y="4800600"/>
            <a:ext cx="8382000" cy="0"/>
          </a:xfrm>
          <a:prstGeom prst="line">
            <a:avLst/>
          </a:prstGeom>
          <a:noFill/>
          <a:ln w="9525" cap="rnd">
            <a:solidFill>
              <a:srgbClr val="FFFF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038600" y="2286000"/>
            <a:ext cx="34290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0"/>
            <a:r>
              <a:rPr lang="en-US" sz="2400" b="1">
                <a:latin typeface="Times New Roman" pitchFamily="18" charset="0"/>
              </a:rPr>
              <a:t>Pharmaceutical Sales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343400" y="2819400"/>
            <a:ext cx="3276600" cy="466725"/>
          </a:xfrm>
          <a:prstGeom prst="rect">
            <a:avLst/>
          </a:prstGeom>
          <a:solidFill>
            <a:srgbClr val="66FF33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2400" b="1">
                <a:latin typeface="Times New Roman" pitchFamily="18" charset="0"/>
              </a:rPr>
              <a:t>Nurse’s Hotline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438400" y="3352800"/>
            <a:ext cx="34290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2400" b="1">
                <a:latin typeface="Times New Roman" pitchFamily="18" charset="0"/>
              </a:rPr>
              <a:t>Managed Care Org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962400" y="3886200"/>
            <a:ext cx="4267200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2400" b="1">
                <a:latin typeface="Times New Roman" pitchFamily="18" charset="0"/>
              </a:rPr>
              <a:t>Ambulance Dispatch (EMS)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038600" y="4419600"/>
            <a:ext cx="42672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2400" b="1">
                <a:latin typeface="Times New Roman" pitchFamily="18" charset="0"/>
              </a:rPr>
              <a:t>ED Logs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943600" y="3352800"/>
            <a:ext cx="32004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2400" b="1">
                <a:latin typeface="Times New Roman" pitchFamily="18" charset="0"/>
              </a:rPr>
              <a:t>Absenteeism records</a:t>
            </a: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Example of Syndromic Surveillance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" fill="hold"/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 autoUpdateAnimBg="0"/>
      <p:bldP spid="66565" grpId="0" animBg="1" autoUpdateAnimBg="0"/>
      <p:bldP spid="66566" grpId="0" animBg="1" autoUpdateAnimBg="0"/>
      <p:bldP spid="66567" grpId="0" animBg="1" autoUpdateAnimBg="0"/>
      <p:bldP spid="66568" grpId="0" animBg="1" autoUpdateAnimBg="0"/>
      <p:bldP spid="6656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2-Sentnel reporting system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Selected health units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Advantages: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More consistent pictures.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Motivated.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Disadvantages: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Not representative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Changed with surved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3-Surveys and special studies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Broad estimate.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Measure reliability.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Relieve health care workers.</a:t>
            </a:r>
          </a:p>
          <a:p>
            <a:pPr algn="l" rtl="0"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Disadvantages: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Large sample size.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Expensive</a:t>
            </a:r>
          </a:p>
          <a:p>
            <a:pPr algn="l" rtl="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4-Case and outbreak investigations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On occasion.</a:t>
            </a:r>
          </a:p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Used as a next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Data collection procedures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>
                <a:solidFill>
                  <a:schemeClr val="bg1"/>
                </a:solidFill>
              </a:rPr>
              <a:t>Operational definition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Instruments</a:t>
            </a:r>
          </a:p>
          <a:p>
            <a:pPr algn="l" rtl="0"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Registers</a:t>
            </a:r>
          </a:p>
          <a:p>
            <a:pPr algn="l" rtl="0"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Questionnaires</a:t>
            </a:r>
          </a:p>
          <a:p>
            <a:pPr algn="l" rtl="0"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Case investigation form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Pre-test the instrument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Data collection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>
                <a:solidFill>
                  <a:schemeClr val="bg1"/>
                </a:solidFill>
              </a:rPr>
              <a:t>Training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Supervision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Quality control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Contents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Definition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Importance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Elements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Objectives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Types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Procedures of data collection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Analysis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Action 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Reports</a:t>
            </a:r>
          </a:p>
          <a:p>
            <a:pPr algn="l" rtl="0">
              <a:lnSpc>
                <a:spcPct val="90000"/>
              </a:lnSpc>
            </a:pP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Analyze the data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>
                <a:solidFill>
                  <a:schemeClr val="bg1"/>
                </a:solidFill>
              </a:rPr>
              <a:t>Summary tables.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Disease charts.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Maps.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Rates &amp; ratios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More analysis for pattern and 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Investigate causation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>
                <a:solidFill>
                  <a:schemeClr val="bg1"/>
                </a:solidFill>
              </a:rPr>
              <a:t>Case and outbreak investigations.</a:t>
            </a:r>
          </a:p>
          <a:p>
            <a:pPr algn="l" rtl="0"/>
            <a:r>
              <a:rPr lang="en-US" sz="3600" b="1">
                <a:solidFill>
                  <a:schemeClr val="bg1"/>
                </a:solidFill>
              </a:rPr>
              <a:t>Verbal autopsy.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Develop an action plan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>
                <a:solidFill>
                  <a:schemeClr val="bg1"/>
                </a:solidFill>
              </a:rPr>
              <a:t>What?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Who?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When?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Where?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How?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How?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Outline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Prepare and present reports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>
                <a:solidFill>
                  <a:schemeClr val="bg1"/>
                </a:solidFill>
              </a:rPr>
              <a:t>Review objectives.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Review tables, graphs &amp; maps.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Add short narrative to explain findings.</a:t>
            </a:r>
          </a:p>
          <a:p>
            <a:pPr algn="l" rtl="0"/>
            <a:r>
              <a:rPr lang="en-US" b="1">
                <a:solidFill>
                  <a:schemeClr val="bg1"/>
                </a:solidFill>
              </a:rPr>
              <a:t>Describe action plan.</a:t>
            </a:r>
          </a:p>
          <a:p>
            <a:pPr algn="l" rtl="0"/>
            <a:endParaRPr lang="en-US" b="1">
              <a:solidFill>
                <a:schemeClr val="bg1"/>
              </a:solidFill>
            </a:endParaRPr>
          </a:p>
          <a:p>
            <a:pPr algn="l" rtl="0"/>
            <a:r>
              <a:rPr lang="en-US" b="1">
                <a:solidFill>
                  <a:schemeClr val="bg1"/>
                </a:solidFill>
              </a:rPr>
              <a:t>Disseminate the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5400" b="1" u="sng">
                <a:solidFill>
                  <a:srgbClr val="FFFF00"/>
                </a:solidFill>
              </a:rPr>
              <a:t>Public Health Surveillance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“</a:t>
            </a:r>
            <a:r>
              <a:rPr lang="en-US" sz="3600" b="1">
                <a:solidFill>
                  <a:schemeClr val="bg1"/>
                </a:solidFill>
              </a:rPr>
              <a:t>Ongoing</a:t>
            </a:r>
            <a:r>
              <a:rPr lang="en-US" sz="3600" b="1">
                <a:solidFill>
                  <a:srgbClr val="FFFFFF"/>
                </a:solidFill>
              </a:rPr>
              <a:t> systematic collection, analysis, and interpretation of outcome-specific data for use in the planning, implementation, and evaluation of public health practice.”</a:t>
            </a:r>
          </a:p>
          <a:p>
            <a:pPr algn="l" rtl="0">
              <a:buFontTx/>
              <a:buNone/>
            </a:pPr>
            <a:endParaRPr lang="en-US" sz="3600" b="1">
              <a:solidFill>
                <a:srgbClr val="FFFFFF"/>
              </a:solidFill>
            </a:endParaRPr>
          </a:p>
          <a:p>
            <a:pPr algn="l" rtl="0">
              <a:buFontTx/>
              <a:buNone/>
            </a:pPr>
            <a:r>
              <a:rPr lang="en-US">
                <a:solidFill>
                  <a:srgbClr val="FFFFFF"/>
                </a:solidFill>
              </a:rPr>
              <a:t>CDC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5400" b="1" u="sng">
                <a:solidFill>
                  <a:srgbClr val="FFFF00"/>
                </a:solidFill>
              </a:rPr>
              <a:t>Surveillance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53000"/>
          </a:xfrm>
          <a:ln/>
        </p:spPr>
        <p:txBody>
          <a:bodyPr/>
          <a:lstStyle/>
          <a:p>
            <a:pPr algn="l" rtl="0">
              <a:buFontTx/>
              <a:buNone/>
            </a:pPr>
            <a:r>
              <a:rPr lang="en-US" sz="480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4800">
                <a:sym typeface="Wingdings" pitchFamily="2" charset="2"/>
              </a:rPr>
              <a:t> </a:t>
            </a:r>
            <a:r>
              <a:rPr lang="en-US" sz="4800">
                <a:solidFill>
                  <a:srgbClr val="FFFF00"/>
                </a:solidFill>
              </a:rPr>
              <a:t>Data Collection  </a:t>
            </a:r>
          </a:p>
          <a:p>
            <a:pPr algn="l" rtl="0">
              <a:buFontTx/>
              <a:buNone/>
            </a:pPr>
            <a:endParaRPr lang="en-US" sz="4800">
              <a:solidFill>
                <a:srgbClr val="FFFF00"/>
              </a:solidFill>
              <a:sym typeface="Wingdings" pitchFamily="2" charset="2"/>
            </a:endParaRPr>
          </a:p>
          <a:p>
            <a:pPr algn="l" rtl="0">
              <a:buFontTx/>
              <a:buNone/>
            </a:pPr>
            <a:r>
              <a:rPr lang="en-US" sz="4800">
                <a:sym typeface="Wingdings" pitchFamily="2" charset="2"/>
              </a:rPr>
              <a:t>             </a:t>
            </a:r>
            <a:r>
              <a:rPr lang="en-US" sz="480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4800">
                <a:sym typeface="Wingdings" pitchFamily="2" charset="2"/>
              </a:rPr>
              <a:t> </a:t>
            </a:r>
            <a:r>
              <a:rPr lang="en-US" sz="4800">
                <a:solidFill>
                  <a:srgbClr val="FFFF00"/>
                </a:solidFill>
                <a:sym typeface="Wingdings" pitchFamily="2" charset="2"/>
              </a:rPr>
              <a:t>Analysis</a:t>
            </a:r>
          </a:p>
          <a:p>
            <a:pPr algn="l" rtl="0">
              <a:buFontTx/>
              <a:buNone/>
            </a:pPr>
            <a:r>
              <a:rPr lang="en-US" sz="4800">
                <a:solidFill>
                  <a:srgbClr val="FFFF00"/>
                </a:solidFill>
                <a:sym typeface="Wingdings" pitchFamily="2" charset="2"/>
              </a:rPr>
              <a:t> </a:t>
            </a:r>
          </a:p>
          <a:p>
            <a:pPr algn="l" rtl="0">
              <a:buFontTx/>
              <a:buNone/>
            </a:pPr>
            <a:r>
              <a:rPr lang="en-US" sz="4800">
                <a:sym typeface="Wingdings" pitchFamily="2" charset="2"/>
              </a:rPr>
              <a:t>                         </a:t>
            </a:r>
            <a:r>
              <a:rPr lang="en-US" sz="480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4800">
                <a:sym typeface="Wingdings" pitchFamily="2" charset="2"/>
              </a:rPr>
              <a:t> </a:t>
            </a:r>
            <a:r>
              <a:rPr lang="en-US" sz="4800">
                <a:solidFill>
                  <a:srgbClr val="FFFF00"/>
                </a:solidFill>
                <a:sym typeface="Wingdings" pitchFamily="2" charset="2"/>
              </a:rPr>
              <a:t>Dissemination </a:t>
            </a:r>
            <a:endParaRPr lang="en-US" sz="4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>
                <a:solidFill>
                  <a:srgbClr val="FFFF00"/>
                </a:solidFill>
              </a:rPr>
              <a:t>Surveillance for communicable diseases remains important</a:t>
            </a:r>
            <a:r>
              <a:rPr lang="en-US"/>
              <a:t>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572000" cy="4419600"/>
          </a:xfrm>
        </p:spPr>
        <p:txBody>
          <a:bodyPr/>
          <a:lstStyle/>
          <a:p>
            <a:pPr>
              <a:buFontTx/>
              <a:buNone/>
            </a:pPr>
            <a:endParaRPr lang="en-US" sz="2000"/>
          </a:p>
          <a:p>
            <a:pPr algn="l" rtl="0"/>
            <a:r>
              <a:rPr lang="en-US" sz="2400" b="1">
                <a:solidFill>
                  <a:schemeClr val="bg1"/>
                </a:solidFill>
              </a:rPr>
              <a:t>The world population is highly mobile</a:t>
            </a:r>
          </a:p>
          <a:p>
            <a:pPr algn="l" rtl="0"/>
            <a:r>
              <a:rPr lang="en-US" sz="2400" b="1">
                <a:solidFill>
                  <a:schemeClr val="bg1"/>
                </a:solidFill>
              </a:rPr>
              <a:t>International travel and troop movements increase the risk of communicable disease transmission</a:t>
            </a:r>
          </a:p>
          <a:p>
            <a:pPr algn="l" rtl="0"/>
            <a:r>
              <a:rPr lang="en-US" sz="2400" b="1">
                <a:solidFill>
                  <a:schemeClr val="bg1"/>
                </a:solidFill>
              </a:rPr>
              <a:t>Migration for war and famine, and voluntary immigration increase communicable disease risk</a:t>
            </a:r>
          </a:p>
          <a:p>
            <a:pPr algn="l" rtl="0"/>
            <a:r>
              <a:rPr lang="en-US" sz="2400" b="1">
                <a:solidFill>
                  <a:schemeClr val="bg1"/>
                </a:solidFill>
              </a:rPr>
              <a:t>Naturally occurring disease is not our only threat</a:t>
            </a:r>
          </a:p>
          <a:p>
            <a:pPr algn="l" rtl="0">
              <a:buFontTx/>
              <a:buNone/>
            </a:pPr>
            <a:endParaRPr lang="en-US" sz="2400" b="1">
              <a:solidFill>
                <a:schemeClr val="bg1"/>
              </a:solidFill>
            </a:endParaRPr>
          </a:p>
          <a:p>
            <a:pPr algn="l" rtl="0"/>
            <a:endParaRPr lang="en-US" sz="2400" b="1"/>
          </a:p>
        </p:txBody>
      </p:sp>
      <p:pic>
        <p:nvPicPr>
          <p:cNvPr id="6149" name="Picture 5" descr="BD0568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905000"/>
            <a:ext cx="3352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Elements  of surveillance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>
                <a:solidFill>
                  <a:schemeClr val="bg1"/>
                </a:solidFill>
              </a:rPr>
              <a:t>Cases and deaths due to a given disease.</a:t>
            </a:r>
          </a:p>
          <a:p>
            <a:pPr algn="l" rtl="0"/>
            <a:r>
              <a:rPr lang="en-US">
                <a:solidFill>
                  <a:schemeClr val="bg1"/>
                </a:solidFill>
              </a:rPr>
              <a:t>Laboratory results.</a:t>
            </a:r>
          </a:p>
          <a:p>
            <a:pPr algn="l" rtl="0"/>
            <a:r>
              <a:rPr lang="en-US">
                <a:solidFill>
                  <a:schemeClr val="bg1"/>
                </a:solidFill>
              </a:rPr>
              <a:t>Prevention and control measures.</a:t>
            </a:r>
          </a:p>
          <a:p>
            <a:pPr algn="l" rtl="0"/>
            <a:r>
              <a:rPr lang="en-US">
                <a:solidFill>
                  <a:schemeClr val="bg1"/>
                </a:solidFill>
              </a:rPr>
              <a:t>Environment.</a:t>
            </a:r>
          </a:p>
          <a:p>
            <a:pPr algn="l" rtl="0"/>
            <a:r>
              <a:rPr lang="en-US">
                <a:solidFill>
                  <a:schemeClr val="bg1"/>
                </a:solidFill>
              </a:rPr>
              <a:t>Vector.</a:t>
            </a:r>
          </a:p>
          <a:p>
            <a:pPr algn="l" rtl="0"/>
            <a:r>
              <a:rPr lang="en-US">
                <a:solidFill>
                  <a:schemeClr val="bg1"/>
                </a:solidFill>
              </a:rPr>
              <a:t>Reservoir.</a:t>
            </a:r>
          </a:p>
          <a:p>
            <a:pPr algn="l" rtl="0"/>
            <a:r>
              <a:rPr lang="en-US">
                <a:solidFill>
                  <a:schemeClr val="bg1"/>
                </a:solidFill>
              </a:rPr>
              <a:t>Population</a:t>
            </a:r>
          </a:p>
          <a:p>
            <a:pPr algn="l" rtl="0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914400"/>
          </a:xfrm>
        </p:spPr>
        <p:txBody>
          <a:bodyPr/>
          <a:lstStyle/>
          <a:p>
            <a:r>
              <a:rPr lang="en-US" sz="5400" b="1" u="sng">
                <a:solidFill>
                  <a:srgbClr val="FFFF00"/>
                </a:solidFill>
              </a:rPr>
              <a:t>Conceptual Taxonomy</a:t>
            </a:r>
          </a:p>
        </p:txBody>
      </p:sp>
      <p:sp>
        <p:nvSpPr>
          <p:cNvPr id="62467" name="AutoShape 3"/>
          <p:cNvSpPr>
            <a:spLocks noChangeAspect="1" noChangeArrowheads="1" noTextEdit="1"/>
          </p:cNvSpPr>
          <p:nvPr/>
        </p:nvSpPr>
        <p:spPr bwMode="auto">
          <a:xfrm>
            <a:off x="457200" y="12954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2468" name="_s2069"/>
          <p:cNvCxnSpPr>
            <a:cxnSpLocks noChangeShapeType="1"/>
          </p:cNvCxnSpPr>
          <p:nvPr/>
        </p:nvCxnSpPr>
        <p:spPr bwMode="auto">
          <a:xfrm rot="10800000">
            <a:off x="6705600" y="3581400"/>
            <a:ext cx="1093788" cy="304800"/>
          </a:xfrm>
          <a:prstGeom prst="bentConnector3">
            <a:avLst>
              <a:gd name="adj1" fmla="val -44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2469" name="_s2067"/>
          <p:cNvCxnSpPr>
            <a:cxnSpLocks noChangeShapeType="1"/>
          </p:cNvCxnSpPr>
          <p:nvPr/>
        </p:nvCxnSpPr>
        <p:spPr bwMode="auto">
          <a:xfrm rot="16200000">
            <a:off x="5960268" y="3031332"/>
            <a:ext cx="423863" cy="1066800"/>
          </a:xfrm>
          <a:prstGeom prst="bentConnector3">
            <a:avLst>
              <a:gd name="adj1" fmla="val 4943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2470" name="_s2056"/>
          <p:cNvSpPr>
            <a:spLocks noChangeArrowheads="1"/>
          </p:cNvSpPr>
          <p:nvPr/>
        </p:nvSpPr>
        <p:spPr bwMode="auto">
          <a:xfrm>
            <a:off x="2286000" y="1066800"/>
            <a:ext cx="4495800" cy="9493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400" b="1">
                <a:solidFill>
                  <a:srgbClr val="000000"/>
                </a:solidFill>
              </a:rPr>
              <a:t>Public Health Surveillance</a:t>
            </a:r>
          </a:p>
        </p:txBody>
      </p:sp>
      <p:sp>
        <p:nvSpPr>
          <p:cNvPr id="62471" name="_s2058"/>
          <p:cNvSpPr>
            <a:spLocks noChangeArrowheads="1"/>
          </p:cNvSpPr>
          <p:nvPr/>
        </p:nvSpPr>
        <p:spPr bwMode="auto">
          <a:xfrm>
            <a:off x="5181600" y="2590800"/>
            <a:ext cx="2667000" cy="7207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Disease</a:t>
            </a:r>
          </a:p>
        </p:txBody>
      </p:sp>
      <p:sp>
        <p:nvSpPr>
          <p:cNvPr id="62472" name="_s2066"/>
          <p:cNvSpPr>
            <a:spLocks noChangeArrowheads="1"/>
          </p:cNvSpPr>
          <p:nvPr/>
        </p:nvSpPr>
        <p:spPr bwMode="auto">
          <a:xfrm>
            <a:off x="4724400" y="3733800"/>
            <a:ext cx="1752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Traditional</a:t>
            </a:r>
            <a:endParaRPr lang="en-US" b="1"/>
          </a:p>
        </p:txBody>
      </p:sp>
      <p:sp>
        <p:nvSpPr>
          <p:cNvPr id="62473" name="_s2068"/>
          <p:cNvSpPr>
            <a:spLocks noChangeArrowheads="1"/>
          </p:cNvSpPr>
          <p:nvPr/>
        </p:nvSpPr>
        <p:spPr bwMode="auto">
          <a:xfrm>
            <a:off x="6934200" y="3733800"/>
            <a:ext cx="1728788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‘Syndromic’</a:t>
            </a:r>
          </a:p>
        </p:txBody>
      </p:sp>
      <p:sp>
        <p:nvSpPr>
          <p:cNvPr id="62474" name="_s2070"/>
          <p:cNvSpPr>
            <a:spLocks noChangeArrowheads="1"/>
          </p:cNvSpPr>
          <p:nvPr/>
        </p:nvSpPr>
        <p:spPr bwMode="auto">
          <a:xfrm>
            <a:off x="0" y="3657600"/>
            <a:ext cx="1066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Drug</a:t>
            </a:r>
          </a:p>
        </p:txBody>
      </p:sp>
      <p:sp>
        <p:nvSpPr>
          <p:cNvPr id="62475" name="_s2072"/>
          <p:cNvSpPr>
            <a:spLocks noChangeArrowheads="1"/>
          </p:cNvSpPr>
          <p:nvPr/>
        </p:nvSpPr>
        <p:spPr bwMode="auto">
          <a:xfrm>
            <a:off x="1143000" y="3657600"/>
            <a:ext cx="1066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Vaccine</a:t>
            </a:r>
          </a:p>
        </p:txBody>
      </p:sp>
      <p:sp>
        <p:nvSpPr>
          <p:cNvPr id="62476" name="_s2057"/>
          <p:cNvSpPr>
            <a:spLocks noChangeArrowheads="1"/>
          </p:cNvSpPr>
          <p:nvPr/>
        </p:nvSpPr>
        <p:spPr bwMode="auto">
          <a:xfrm>
            <a:off x="4343400" y="5486400"/>
            <a:ext cx="1524000" cy="415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Birth defect</a:t>
            </a:r>
          </a:p>
        </p:txBody>
      </p:sp>
      <p:sp>
        <p:nvSpPr>
          <p:cNvPr id="62477" name="_s2057"/>
          <p:cNvSpPr>
            <a:spLocks noChangeArrowheads="1"/>
          </p:cNvSpPr>
          <p:nvPr/>
        </p:nvSpPr>
        <p:spPr bwMode="auto">
          <a:xfrm>
            <a:off x="6172200" y="5486400"/>
            <a:ext cx="1447800" cy="415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Injuries</a:t>
            </a:r>
          </a:p>
        </p:txBody>
      </p:sp>
      <p:sp>
        <p:nvSpPr>
          <p:cNvPr id="62478" name="_s2057"/>
          <p:cNvSpPr>
            <a:spLocks noChangeArrowheads="1"/>
          </p:cNvSpPr>
          <p:nvPr/>
        </p:nvSpPr>
        <p:spPr bwMode="auto">
          <a:xfrm>
            <a:off x="6019800" y="4724400"/>
            <a:ext cx="1785938" cy="415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Other</a:t>
            </a:r>
          </a:p>
        </p:txBody>
      </p:sp>
      <p:cxnSp>
        <p:nvCxnSpPr>
          <p:cNvPr id="62479" name="_s2060"/>
          <p:cNvCxnSpPr>
            <a:cxnSpLocks noChangeShapeType="1"/>
            <a:stCxn id="62488" idx="0"/>
          </p:cNvCxnSpPr>
          <p:nvPr/>
        </p:nvCxnSpPr>
        <p:spPr bwMode="auto">
          <a:xfrm rot="16200000">
            <a:off x="3401219" y="1551781"/>
            <a:ext cx="304800" cy="17732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2480" name="_s2060"/>
          <p:cNvCxnSpPr>
            <a:cxnSpLocks noChangeShapeType="1"/>
          </p:cNvCxnSpPr>
          <p:nvPr/>
        </p:nvCxnSpPr>
        <p:spPr bwMode="auto">
          <a:xfrm rot="10800000">
            <a:off x="4191000" y="2286000"/>
            <a:ext cx="2476500" cy="304800"/>
          </a:xfrm>
          <a:prstGeom prst="bentConnector3">
            <a:avLst>
              <a:gd name="adj1" fmla="val 319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2481" name="_s2057"/>
          <p:cNvSpPr>
            <a:spLocks noChangeArrowheads="1"/>
          </p:cNvSpPr>
          <p:nvPr/>
        </p:nvSpPr>
        <p:spPr bwMode="auto">
          <a:xfrm>
            <a:off x="7739063" y="5486400"/>
            <a:ext cx="1404937" cy="4159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Etc.</a:t>
            </a:r>
          </a:p>
        </p:txBody>
      </p:sp>
      <p:sp>
        <p:nvSpPr>
          <p:cNvPr id="62482" name="_s2057"/>
          <p:cNvSpPr>
            <a:spLocks noChangeArrowheads="1"/>
          </p:cNvSpPr>
          <p:nvPr/>
        </p:nvSpPr>
        <p:spPr bwMode="auto">
          <a:xfrm>
            <a:off x="3429000" y="4724400"/>
            <a:ext cx="22098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Infectious Disease</a:t>
            </a:r>
          </a:p>
        </p:txBody>
      </p:sp>
      <p:cxnSp>
        <p:nvCxnSpPr>
          <p:cNvPr id="62483" name="AutoShape 19"/>
          <p:cNvCxnSpPr>
            <a:cxnSpLocks noChangeShapeType="1"/>
            <a:stCxn id="62482" idx="0"/>
            <a:endCxn id="62472" idx="2"/>
          </p:cNvCxnSpPr>
          <p:nvPr/>
        </p:nvCxnSpPr>
        <p:spPr bwMode="auto">
          <a:xfrm rot="16200000">
            <a:off x="4914900" y="4038600"/>
            <a:ext cx="304800" cy="1066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62484" name="AutoShape 20"/>
          <p:cNvCxnSpPr>
            <a:cxnSpLocks noChangeShapeType="1"/>
            <a:stCxn id="62478" idx="0"/>
          </p:cNvCxnSpPr>
          <p:nvPr/>
        </p:nvCxnSpPr>
        <p:spPr bwMode="auto">
          <a:xfrm rot="5400000" flipH="1">
            <a:off x="6123782" y="3934618"/>
            <a:ext cx="152400" cy="14271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62485" name="AutoShape 21"/>
          <p:cNvCxnSpPr>
            <a:cxnSpLocks noChangeShapeType="1"/>
            <a:stCxn id="62478" idx="2"/>
            <a:endCxn id="62476" idx="0"/>
          </p:cNvCxnSpPr>
          <p:nvPr/>
        </p:nvCxnSpPr>
        <p:spPr bwMode="auto">
          <a:xfrm rot="5400000">
            <a:off x="5836444" y="4409281"/>
            <a:ext cx="346075" cy="18081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62486" name="AutoShape 22"/>
          <p:cNvCxnSpPr>
            <a:cxnSpLocks noChangeShapeType="1"/>
            <a:stCxn id="62481" idx="0"/>
          </p:cNvCxnSpPr>
          <p:nvPr/>
        </p:nvCxnSpPr>
        <p:spPr bwMode="auto">
          <a:xfrm rot="5400000" flipH="1">
            <a:off x="7612063" y="4656137"/>
            <a:ext cx="152400" cy="15081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62487" name="AutoShape 23"/>
          <p:cNvCxnSpPr>
            <a:cxnSpLocks noChangeShapeType="1"/>
            <a:stCxn id="62477" idx="0"/>
            <a:endCxn id="62478" idx="2"/>
          </p:cNvCxnSpPr>
          <p:nvPr/>
        </p:nvCxnSpPr>
        <p:spPr bwMode="auto">
          <a:xfrm rot="16200000">
            <a:off x="6731794" y="5304631"/>
            <a:ext cx="346075" cy="174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62488" name="_s2072"/>
          <p:cNvSpPr>
            <a:spLocks noChangeArrowheads="1"/>
          </p:cNvSpPr>
          <p:nvPr/>
        </p:nvSpPr>
        <p:spPr bwMode="auto">
          <a:xfrm>
            <a:off x="838200" y="2590800"/>
            <a:ext cx="36576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Medical Utilization</a:t>
            </a:r>
          </a:p>
          <a:p>
            <a:pPr algn="ctr" rtl="0"/>
            <a:r>
              <a:rPr lang="en-US" b="1">
                <a:solidFill>
                  <a:srgbClr val="000000"/>
                </a:solidFill>
              </a:rPr>
              <a:t>and Adverse Events</a:t>
            </a:r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flipV="1">
            <a:off x="4419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0" name="_s2072"/>
          <p:cNvSpPr>
            <a:spLocks noChangeArrowheads="1"/>
          </p:cNvSpPr>
          <p:nvPr/>
        </p:nvSpPr>
        <p:spPr bwMode="auto">
          <a:xfrm>
            <a:off x="2286000" y="3657600"/>
            <a:ext cx="21336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b="1">
                <a:solidFill>
                  <a:srgbClr val="000000"/>
                </a:solidFill>
              </a:rPr>
              <a:t>Other</a:t>
            </a:r>
          </a:p>
          <a:p>
            <a:pPr algn="ctr" rtl="0"/>
            <a:r>
              <a:rPr lang="en-US" b="1">
                <a:solidFill>
                  <a:srgbClr val="000000"/>
                </a:solidFill>
              </a:rPr>
              <a:t>Products/Services</a:t>
            </a:r>
          </a:p>
        </p:txBody>
      </p:sp>
      <p:cxnSp>
        <p:nvCxnSpPr>
          <p:cNvPr id="62491" name="_s2067"/>
          <p:cNvCxnSpPr>
            <a:cxnSpLocks noChangeShapeType="1"/>
            <a:endCxn id="62475" idx="0"/>
          </p:cNvCxnSpPr>
          <p:nvPr/>
        </p:nvCxnSpPr>
        <p:spPr bwMode="auto">
          <a:xfrm flipV="1">
            <a:off x="609600" y="3657600"/>
            <a:ext cx="1066800" cy="42863"/>
          </a:xfrm>
          <a:prstGeom prst="bentConnector4">
            <a:avLst>
              <a:gd name="adj1" fmla="val -6255"/>
              <a:gd name="adj2" fmla="val 43333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2492" name="_s2067"/>
          <p:cNvCxnSpPr>
            <a:cxnSpLocks noChangeShapeType="1"/>
            <a:stCxn id="62475" idx="0"/>
            <a:endCxn id="62488" idx="2"/>
          </p:cNvCxnSpPr>
          <p:nvPr/>
        </p:nvCxnSpPr>
        <p:spPr bwMode="auto">
          <a:xfrm rot="16200000">
            <a:off x="2019300" y="3009900"/>
            <a:ext cx="304800" cy="9906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2493" name="_s2067"/>
          <p:cNvCxnSpPr>
            <a:cxnSpLocks noChangeShapeType="1"/>
            <a:stCxn id="62490" idx="0"/>
            <a:endCxn id="62488" idx="2"/>
          </p:cNvCxnSpPr>
          <p:nvPr/>
        </p:nvCxnSpPr>
        <p:spPr bwMode="auto">
          <a:xfrm rot="5400000" flipH="1">
            <a:off x="2857500" y="3162300"/>
            <a:ext cx="304800" cy="6858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Objectives of surveillance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Identify diseases of public health importance.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Identify quickly any outbreak, epidemic or unusual event.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Identify risk factors.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Identify high risk population.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Monitor disease trend.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Access current disease control activities.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>
                <a:solidFill>
                  <a:srgbClr val="FFFF00"/>
                </a:solidFill>
              </a:rPr>
              <a:t>What data do we collect?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Should be preceeded by careful selection of diseases or conditions.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Should be indicated.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Specify the indicator for each item wanted to be monitored.</a:t>
            </a:r>
          </a:p>
          <a:p>
            <a:pPr marL="609600" indent="-609600" algn="l" rtl="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It may requires In-Depth interview, if decision to investigate causes is taken.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726</Words>
  <Application>Microsoft Office PowerPoint</Application>
  <PresentationFormat>On-screen Show (4:3)</PresentationFormat>
  <Paragraphs>195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Goudy Stout</vt:lpstr>
      <vt:lpstr>Wingdings</vt:lpstr>
      <vt:lpstr>Times New Roman</vt:lpstr>
      <vt:lpstr>Default Design</vt:lpstr>
      <vt:lpstr>Public  Health Surveillance</vt:lpstr>
      <vt:lpstr>Contents</vt:lpstr>
      <vt:lpstr>Public Health Surveillance</vt:lpstr>
      <vt:lpstr>Surveillance System</vt:lpstr>
      <vt:lpstr>Surveillance for communicable diseases remains important…</vt:lpstr>
      <vt:lpstr>Elements  of surveillance</vt:lpstr>
      <vt:lpstr>Conceptual Taxonomy</vt:lpstr>
      <vt:lpstr>Objectives of surveillance</vt:lpstr>
      <vt:lpstr>What data do we collect?</vt:lpstr>
      <vt:lpstr>Types of Surveillance</vt:lpstr>
      <vt:lpstr>Data collection</vt:lpstr>
      <vt:lpstr>New and complex disease entities must also be monitored… </vt:lpstr>
      <vt:lpstr>Example of Passive Surveillance</vt:lpstr>
      <vt:lpstr>Example of Syndromic Surveillance</vt:lpstr>
      <vt:lpstr>Slide 15</vt:lpstr>
      <vt:lpstr>Slide 16</vt:lpstr>
      <vt:lpstr>Slide 17</vt:lpstr>
      <vt:lpstr>Data collection procedures</vt:lpstr>
      <vt:lpstr>Data collection</vt:lpstr>
      <vt:lpstr>Analyze the data</vt:lpstr>
      <vt:lpstr>Investigate causation</vt:lpstr>
      <vt:lpstr>Develop an action plan</vt:lpstr>
      <vt:lpstr>Prepare and present reports</vt:lpstr>
    </vt:vector>
  </TitlesOfParts>
  <Company>BEST FORUM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</dc:title>
  <dc:creator>www.arabswell.com</dc:creator>
  <cp:lastModifiedBy>ksupy</cp:lastModifiedBy>
  <cp:revision>31</cp:revision>
  <dcterms:created xsi:type="dcterms:W3CDTF">2006-03-27T16:00:40Z</dcterms:created>
  <dcterms:modified xsi:type="dcterms:W3CDTF">2010-03-13T05:51:40Z</dcterms:modified>
</cp:coreProperties>
</file>