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6" r:id="rId3"/>
    <p:sldId id="282" r:id="rId4"/>
    <p:sldId id="260" r:id="rId5"/>
    <p:sldId id="274" r:id="rId6"/>
    <p:sldId id="278" r:id="rId7"/>
    <p:sldId id="257" r:id="rId8"/>
    <p:sldId id="262" r:id="rId9"/>
    <p:sldId id="259" r:id="rId10"/>
    <p:sldId id="258" r:id="rId11"/>
    <p:sldId id="277" r:id="rId12"/>
    <p:sldId id="279" r:id="rId13"/>
    <p:sldId id="263" r:id="rId14"/>
    <p:sldId id="264" r:id="rId15"/>
    <p:sldId id="265" r:id="rId16"/>
    <p:sldId id="268" r:id="rId17"/>
    <p:sldId id="267" r:id="rId18"/>
    <p:sldId id="261" r:id="rId19"/>
    <p:sldId id="269" r:id="rId20"/>
    <p:sldId id="275" r:id="rId21"/>
    <p:sldId id="271" r:id="rId22"/>
    <p:sldId id="270"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7B060-E104-4460-A582-E55CA42440F9}" type="datetimeFigureOut">
              <a:rPr lang="en-US" smtClean="0"/>
              <a:pPr/>
              <a:t>3/3/2010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D1F52-C6E3-4A2A-8C39-FA798EEAF9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D1F52-C6E3-4A2A-8C39-FA798EEAF9A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4419599"/>
          </a:xfrm>
        </p:spPr>
        <p:txBody>
          <a:bodyPr>
            <a:normAutofit fontScale="90000"/>
          </a:bodyPr>
          <a:lstStyle/>
          <a:p>
            <a:r>
              <a:rPr lang="ar-SA" b="1" dirty="0" smtClean="0">
                <a:ln w="11430"/>
                <a:effectLst>
                  <a:outerShdw blurRad="80000" dist="40000" dir="5040000" algn="tl">
                    <a:srgbClr val="000000">
                      <a:alpha val="30000"/>
                    </a:srgbClr>
                  </a:outerShdw>
                </a:effectLst>
              </a:rPr>
              <a:t/>
            </a:r>
            <a:br>
              <a:rPr lang="ar-SA" b="1" dirty="0" smtClean="0">
                <a:ln w="11430"/>
                <a:effectLst>
                  <a:outerShdw blurRad="80000" dist="40000" dir="5040000" algn="tl">
                    <a:srgbClr val="000000">
                      <a:alpha val="30000"/>
                    </a:srgbClr>
                  </a:outerShdw>
                </a:effectLst>
              </a:rPr>
            </a:br>
            <a:r>
              <a:rPr lang="ar-SA" b="1" dirty="0" smtClean="0">
                <a:ln w="11430"/>
                <a:effectLst>
                  <a:outerShdw blurRad="80000" dist="40000" dir="5040000" algn="tl">
                    <a:srgbClr val="000000">
                      <a:alpha val="30000"/>
                    </a:srgbClr>
                  </a:outerShdw>
                </a:effectLst>
              </a:rPr>
              <a:t/>
            </a:r>
            <a:br>
              <a:rPr lang="ar-SA" b="1" dirty="0" smtClean="0">
                <a:ln w="11430"/>
                <a:effectLst>
                  <a:outerShdw blurRad="80000" dist="40000" dir="5040000" algn="tl">
                    <a:srgbClr val="000000">
                      <a:alpha val="30000"/>
                    </a:srgbClr>
                  </a:outerShdw>
                </a:effectLst>
              </a:rPr>
            </a:br>
            <a:r>
              <a:rPr lang="ar-SA" sz="8000" b="1" dirty="0" smtClean="0">
                <a:ln w="11430"/>
                <a:solidFill>
                  <a:srgbClr val="C00000"/>
                </a:solidFill>
                <a:effectLst>
                  <a:outerShdw blurRad="80000" dist="40000" dir="5040000" algn="tl">
                    <a:srgbClr val="000000">
                      <a:alpha val="30000"/>
                    </a:srgbClr>
                  </a:outerShdw>
                </a:effectLst>
              </a:rPr>
              <a:t>العلاقة بين الأطباء</a:t>
            </a:r>
            <a:br>
              <a:rPr lang="ar-SA" sz="8000" b="1" dirty="0" smtClean="0">
                <a:ln w="11430"/>
                <a:solidFill>
                  <a:srgbClr val="C00000"/>
                </a:solidFill>
                <a:effectLst>
                  <a:outerShdw blurRad="80000" dist="40000" dir="5040000" algn="tl">
                    <a:srgbClr val="000000">
                      <a:alpha val="30000"/>
                    </a:srgbClr>
                  </a:outerShdw>
                </a:effectLst>
              </a:rPr>
            </a:br>
            <a:r>
              <a:rPr lang="ar-SA" sz="8000" b="1" dirty="0" smtClean="0">
                <a:ln w="11430"/>
                <a:solidFill>
                  <a:srgbClr val="C00000"/>
                </a:solidFill>
                <a:effectLst>
                  <a:outerShdw blurRad="80000" dist="40000" dir="5040000" algn="tl">
                    <a:srgbClr val="000000">
                      <a:alpha val="30000"/>
                    </a:srgbClr>
                  </a:outerShdw>
                </a:effectLst>
              </a:rPr>
              <a:t>و</a:t>
            </a:r>
            <a:br>
              <a:rPr lang="ar-SA" sz="8000" b="1" dirty="0" smtClean="0">
                <a:ln w="11430"/>
                <a:solidFill>
                  <a:srgbClr val="C00000"/>
                </a:solidFill>
                <a:effectLst>
                  <a:outerShdw blurRad="80000" dist="40000" dir="5040000" algn="tl">
                    <a:srgbClr val="000000">
                      <a:alpha val="30000"/>
                    </a:srgbClr>
                  </a:outerShdw>
                </a:effectLst>
              </a:rPr>
            </a:br>
            <a:r>
              <a:rPr lang="ar-SA" sz="8000" b="1" dirty="0" smtClean="0">
                <a:ln w="11430"/>
                <a:solidFill>
                  <a:srgbClr val="C00000"/>
                </a:solidFill>
                <a:effectLst>
                  <a:outerShdw blurRad="80000" dist="40000" dir="5040000" algn="tl">
                    <a:srgbClr val="000000">
                      <a:alpha val="30000"/>
                    </a:srgbClr>
                  </a:outerShdw>
                </a:effectLst>
              </a:rPr>
              <a:t> شركات الأدوية</a:t>
            </a:r>
            <a:r>
              <a:rPr lang="ar-SA" b="1" dirty="0" smtClean="0">
                <a:ln w="11430"/>
                <a:effectLst>
                  <a:outerShdw blurRad="80000" dist="40000" dir="5040000" algn="tl">
                    <a:srgbClr val="000000">
                      <a:alpha val="30000"/>
                    </a:srgbClr>
                  </a:outerShdw>
                </a:effectLst>
              </a:rPr>
              <a:t/>
            </a:r>
            <a:br>
              <a:rPr lang="ar-SA" b="1" dirty="0" smtClean="0">
                <a:ln w="11430"/>
                <a:effectLst>
                  <a:outerShdw blurRad="80000" dist="40000" dir="5040000" algn="tl">
                    <a:srgbClr val="000000">
                      <a:alpha val="30000"/>
                    </a:srgbClr>
                  </a:outerShdw>
                </a:effectLst>
              </a:rPr>
            </a:br>
            <a:r>
              <a:rPr lang="ar-SA" b="1" dirty="0" smtClean="0">
                <a:ln w="11430"/>
                <a:effectLst>
                  <a:outerShdw blurRad="80000" dist="40000" dir="5040000" algn="tl">
                    <a:srgbClr val="000000">
                      <a:alpha val="30000"/>
                    </a:srgbClr>
                  </a:outerShdw>
                </a:effectLst>
              </a:rPr>
              <a:t/>
            </a:r>
            <a:br>
              <a:rPr lang="ar-SA" b="1" dirty="0" smtClean="0">
                <a:ln w="11430"/>
                <a:effectLst>
                  <a:outerShdw blurRad="80000" dist="40000" dir="5040000" algn="tl">
                    <a:srgbClr val="000000">
                      <a:alpha val="30000"/>
                    </a:srgbClr>
                  </a:outerShdw>
                </a:effectLst>
              </a:rPr>
            </a:br>
            <a:r>
              <a:rPr lang="ar-SA" sz="3600" b="1" dirty="0" smtClean="0">
                <a:ln w="11430"/>
                <a:effectLst>
                  <a:outerShdw blurRad="80000" dist="40000" dir="5040000" algn="tl">
                    <a:srgbClr val="000000">
                      <a:alpha val="30000"/>
                    </a:srgbClr>
                  </a:outerShdw>
                </a:effectLst>
              </a:rPr>
              <a:t/>
            </a:r>
            <a:br>
              <a:rPr lang="ar-SA" sz="3600" b="1" dirty="0" smtClean="0">
                <a:ln w="11430"/>
                <a:effectLst>
                  <a:outerShdw blurRad="80000" dist="40000" dir="5040000" algn="tl">
                    <a:srgbClr val="000000">
                      <a:alpha val="30000"/>
                    </a:srgbClr>
                  </a:outerShdw>
                </a:effectLst>
              </a:rPr>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Scenario-</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a:t>
            </a:r>
            <a:endParaRPr lang="en-US" dirty="0"/>
          </a:p>
        </p:txBody>
      </p:sp>
      <p:sp>
        <p:nvSpPr>
          <p:cNvPr id="3" name="Content Placeholder 2"/>
          <p:cNvSpPr>
            <a:spLocks noGrp="1"/>
          </p:cNvSpPr>
          <p:nvPr>
            <p:ph idx="1"/>
          </p:nvPr>
        </p:nvSpPr>
        <p:spPr/>
        <p:txBody>
          <a:bodyPr/>
          <a:lstStyle/>
          <a:p>
            <a:pPr algn="r" rtl="1">
              <a:buNone/>
            </a:pP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مدير مستشفى:</a:t>
            </a:r>
          </a:p>
          <a:p>
            <a:pPr lvl="2" algn="r" rtl="1">
              <a:buNone/>
            </a:pP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يأتي إلى مندوبو شركات الأدوية فيقومون بعرض أدويتهم بتقديمهم للأطباء جوائز مغرية كالسيارات مثلا فما  .</a:t>
            </a:r>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Scenario-</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a:t>
            </a:r>
            <a:endParaRPr lang="en-US" dirty="0"/>
          </a:p>
        </p:txBody>
      </p:sp>
      <p:sp>
        <p:nvSpPr>
          <p:cNvPr id="3" name="Content Placeholder 2"/>
          <p:cNvSpPr>
            <a:spLocks noGrp="1"/>
          </p:cNvSpPr>
          <p:nvPr>
            <p:ph idx="1"/>
          </p:nvPr>
        </p:nvSpPr>
        <p:spPr/>
        <p:txBody>
          <a:bodyPr/>
          <a:lstStyle/>
          <a:p>
            <a:pPr marL="342900" lvl="1" indent="-342900" algn="r" rtl="1">
              <a:buNone/>
            </a:pPr>
            <a:r>
              <a:rPr lang="ar-SA" b="1" dirty="0" smtClean="0">
                <a:ln w="1905"/>
                <a:solidFill>
                  <a:srgbClr val="C00000"/>
                </a:solidFill>
                <a:effectLst>
                  <a:innerShdw blurRad="69850" dist="43180" dir="5400000">
                    <a:srgbClr val="000000">
                      <a:alpha val="65000"/>
                    </a:srgbClr>
                  </a:innerShdw>
                </a:effectLst>
              </a:rPr>
              <a:t>طبيب في قطاع خاص:</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marL="342900" lvl="1" indent="-342900" algn="r" rtl="1">
              <a:buNone/>
            </a:pP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قامت إحدى شركات الأدوية بتقديم 10 كروت الشراء من مكتبة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الجرير</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كل كرت قيمته 100 ريال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للاطباء</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لشراء أي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شيئ</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يحتاجونه من المكتبة.</a:t>
            </a:r>
          </a:p>
          <a:p>
            <a:pPr algn="r" rt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Scenario-</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a:t>
            </a:r>
            <a:endParaRPr lang="en-US" dirty="0"/>
          </a:p>
        </p:txBody>
      </p:sp>
      <p:sp>
        <p:nvSpPr>
          <p:cNvPr id="3" name="Content Placeholder 2"/>
          <p:cNvSpPr>
            <a:spLocks noGrp="1"/>
          </p:cNvSpPr>
          <p:nvPr>
            <p:ph idx="1"/>
          </p:nvPr>
        </p:nvSpPr>
        <p:spPr/>
        <p:txBody>
          <a:bodyPr/>
          <a:lstStyle/>
          <a:p>
            <a:pPr marL="342900" lvl="1" indent="-342900" algn="r" rtl="1">
              <a:buNone/>
            </a:pPr>
            <a:r>
              <a:rPr lang="ar-SA" b="1" dirty="0" smtClean="0">
                <a:ln w="1905"/>
                <a:solidFill>
                  <a:srgbClr val="C00000"/>
                </a:solidFill>
                <a:effectLst>
                  <a:innerShdw blurRad="69850" dist="43180" dir="5400000">
                    <a:srgbClr val="000000">
                      <a:alpha val="65000"/>
                    </a:srgbClr>
                  </a:innerShdw>
                </a:effectLst>
              </a:rPr>
              <a:t>طبيب في قطاع خاص:</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marL="342900" lvl="1" indent="-342900" algn="r" rtl="1">
              <a:buNone/>
            </a:pP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قامت إحدى شركات الأدوية بتقديم تكاليف السفر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للاطباء</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لحضور المؤتمرات العلمية.</a:t>
            </a:r>
          </a:p>
          <a:p>
            <a:pPr algn="r" rt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الأحكام والقواعد المتعلقة بالهدايا والهبات :</a:t>
            </a:r>
            <a:endParaRPr lang="en-US" dirty="0"/>
          </a:p>
        </p:txBody>
      </p:sp>
      <p:sp>
        <p:nvSpPr>
          <p:cNvPr id="3" name="Content Placeholder 2"/>
          <p:cNvSpPr>
            <a:spLocks noGrp="1"/>
          </p:cNvSpPr>
          <p:nvPr>
            <p:ph idx="1"/>
          </p:nvPr>
        </p:nvSpPr>
        <p:spPr>
          <a:xfrm>
            <a:off x="381000" y="1600200"/>
            <a:ext cx="8229600" cy="4525963"/>
          </a:xfrm>
        </p:spPr>
        <p:txBody>
          <a:bodyPr>
            <a:normAutofit/>
          </a:bodyPr>
          <a:lstStyle/>
          <a:p>
            <a:pPr algn="r" rtl="1">
              <a:buNone/>
            </a:pP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لا يجوز للطبيب سواءكان يعمل  في القطاع الحكومي أو الخاص قبول أو إعطاء الرشاوي . كما لا يجوز قبول الهدايا أوقروض أو معدات خوفا من التأثير على قرارته فينشغل بالهدية مهملا المعرفة الكافية عن السلعة الجديدة المعروضة . </a:t>
            </a:r>
          </a:p>
          <a:p>
            <a:pPr algn="r" rtl="1">
              <a:buNone/>
            </a:pP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لا يجوز للطبيب قبول الهدايا الشخصية الثمينة أو المبالغ النقدية المقدمة من الشركات مهما كانت مبررات ذلك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الأحكام والقواعد المتعلقة بالهدايا والهبات :</a:t>
            </a:r>
            <a:endParaRPr lang="en-US" dirty="0"/>
          </a:p>
        </p:txBody>
      </p:sp>
      <p:sp>
        <p:nvSpPr>
          <p:cNvPr id="3" name="Content Placeholder 2"/>
          <p:cNvSpPr>
            <a:spLocks noGrp="1"/>
          </p:cNvSpPr>
          <p:nvPr>
            <p:ph idx="1"/>
          </p:nvPr>
        </p:nvSpPr>
        <p:spPr/>
        <p:txBody>
          <a:bodyPr>
            <a:normAutofit/>
          </a:bodyPr>
          <a:lstStyle/>
          <a:p>
            <a:pPr algn="r" rtl="1">
              <a:buNone/>
            </a:pP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يمكن للطبيب قبول الهدايا البسيطة كالأقلام أو نحوها ، أو بعض المجلات أو الكتب الطبية . وإذا أحس الطبيب أن الهدايا ستؤثر في تغير سلوكه بالنسبة للوصفات الطبية فعليه تجنب ذلك .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الأحكام والقواعد المتعلقة بالهدايا والهبات :</a:t>
            </a:r>
            <a:endParaRPr lang="en-US" dirty="0"/>
          </a:p>
        </p:txBody>
      </p:sp>
      <p:sp>
        <p:nvSpPr>
          <p:cNvPr id="3" name="Content Placeholder 2"/>
          <p:cNvSpPr>
            <a:spLocks noGrp="1"/>
          </p:cNvSpPr>
          <p:nvPr>
            <p:ph idx="1"/>
          </p:nvPr>
        </p:nvSpPr>
        <p:spPr/>
        <p:txBody>
          <a:bodyPr>
            <a:normAutofit/>
          </a:bodyPr>
          <a:lstStyle/>
          <a:p>
            <a:pPr algn="r" rtl="1">
              <a:buNone/>
            </a:pP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قال صلى الله عليه وسلم : (( الإثم ماحاك في نفسك وكرهت أن يطلع عليه الناس )) وعليه أن لا يقبل تلك الهدايا مطلقا إذا ارتبطت بعدد الوصفات الطبية التي يكتبها أو عدد الأجهزة التي يصفها للمرضى , حيث أن الغرض الأساسي هو مصلحة المريض والتي قد تتأثر في حال تقديم الهدايا المغرية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FontTx/>
              <a:buChar char="-"/>
            </a:pP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يسمح بقبول المنح الدراسية والدعم المالي لحضور دورات تدريبية أو ندوات دراسية للأطباء على أن تقوم المؤسسات الصحية أو الجهات التي يتبعون لها باختيار المرشحين .</a:t>
            </a:r>
          </a:p>
          <a:p>
            <a:pPr algn="r" rtl="1">
              <a:buFontTx/>
              <a:buChar char="-"/>
            </a:pPr>
            <a:endParaRPr lang="ar-SA" dirty="0" smtClean="0"/>
          </a:p>
          <a:p>
            <a:pPr algn="r" rtl="1">
              <a:buFontTx/>
              <a:buChar char="-"/>
            </a:pP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FontTx/>
              <a:buChar char="-"/>
            </a:pPr>
            <a:r>
              <a:rPr lang="ar-SA" b="1" spc="50" dirty="0" smtClean="0">
                <a:ln w="11430"/>
                <a:gradFill>
                  <a:gsLst>
                    <a:gs pos="25000">
                      <a:schemeClr val="accent2">
                        <a:satMod val="155000"/>
                      </a:schemeClr>
                    </a:gs>
                    <a:gs pos="100000">
                      <a:schemeClr val="accent2">
                        <a:shade val="45000"/>
                        <a:satMod val="165000"/>
                      </a:schemeClr>
                    </a:gs>
                  </a:gsLst>
                  <a:lin ang="5400000"/>
                </a:gradFill>
              </a:rPr>
              <a:t>لا يجوز للطبيب بصفه شخصية قبول الإعانات التي تقدم من الشركات للتعويض  عن مصاريف السفر والإقامة والوجبات الغذائية عند المشاركة في حضور الندوات أو المؤتمرات ولا تعويضا عن وقته مقابل حضور التدريب . ويمكن قبول الضيافة المعتادة خلال المؤتمر .  </a:t>
            </a:r>
          </a:p>
          <a:p>
            <a:pPr algn="r" rtl="1">
              <a:buFontTx/>
              <a:buChar char="-"/>
            </a:pPr>
            <a:r>
              <a:rPr lang="ar-SA" b="1" spc="50" dirty="0" smtClean="0">
                <a:ln w="11430"/>
                <a:gradFill>
                  <a:gsLst>
                    <a:gs pos="25000">
                      <a:schemeClr val="accent2">
                        <a:satMod val="155000"/>
                      </a:schemeClr>
                    </a:gs>
                    <a:gs pos="100000">
                      <a:schemeClr val="accent2">
                        <a:shade val="45000"/>
                        <a:satMod val="165000"/>
                      </a:schemeClr>
                    </a:gs>
                  </a:gsLst>
                  <a:lin ang="5400000"/>
                </a:gradFill>
              </a:rPr>
              <a:t>إذا كان ذلك الطبيب محاضرا في المؤتمر فيجوز له قبول بعض التعويضات كنفقات السفر أو المبالغ المالية لقاء أتعابه .  </a:t>
            </a:r>
          </a:p>
          <a:p>
            <a:pPr algn="r" rtl="1">
              <a:buFontTx/>
              <a:buChar char="-"/>
            </a:pPr>
            <a:endParaRPr lang="ar-SA" dirty="0" smtClean="0"/>
          </a:p>
          <a:p>
            <a:pPr algn="r" rtl="1">
              <a:buFontTx/>
              <a:buChar char="-"/>
            </a:pP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lstStyle/>
          <a:p>
            <a:pPr algn="r" rtl="1"/>
            <a:r>
              <a:rPr lang="ar-SA" b="1" spc="50" dirty="0" smtClean="0">
                <a:ln w="11430"/>
                <a:gradFill>
                  <a:gsLst>
                    <a:gs pos="25000">
                      <a:schemeClr val="accent2">
                        <a:satMod val="155000"/>
                      </a:schemeClr>
                    </a:gs>
                    <a:gs pos="100000">
                      <a:schemeClr val="accent2">
                        <a:shade val="45000"/>
                        <a:satMod val="165000"/>
                      </a:schemeClr>
                    </a:gs>
                  </a:gsLst>
                  <a:lin ang="5400000"/>
                </a:gradFill>
              </a:rPr>
              <a:t>لا يستطيع طبيب الاستغناء عن شركات الأدوية والأجهزة الطبية , لذا كان على الطبيب الالتزام بالأخلاقيات  التالية : </a:t>
            </a:r>
          </a:p>
          <a:p>
            <a:pPr algn="r" rt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SA" sz="3800" b="1" spc="50" dirty="0" smtClean="0">
                <a:ln w="11430"/>
                <a:gradFill>
                  <a:gsLst>
                    <a:gs pos="25000">
                      <a:schemeClr val="accent2">
                        <a:satMod val="155000"/>
                      </a:schemeClr>
                    </a:gs>
                    <a:gs pos="100000">
                      <a:schemeClr val="accent2">
                        <a:shade val="45000"/>
                        <a:satMod val="165000"/>
                      </a:schemeClr>
                    </a:gs>
                  </a:gsLst>
                  <a:lin ang="5400000"/>
                </a:gradFill>
              </a:rPr>
              <a:t>عدم التحيز لأدوية أو أجهزة شركة معينة دون مبرر واضح ، مثل:</a:t>
            </a:r>
          </a:p>
          <a:p>
            <a:pPr lvl="1" algn="r" rtl="1"/>
            <a:r>
              <a:rPr lang="ar-SA" sz="3400" b="1" spc="50" dirty="0" smtClean="0">
                <a:ln w="11430"/>
                <a:gradFill>
                  <a:gsLst>
                    <a:gs pos="25000">
                      <a:schemeClr val="accent2">
                        <a:satMod val="155000"/>
                      </a:schemeClr>
                    </a:gs>
                    <a:gs pos="100000">
                      <a:schemeClr val="accent2">
                        <a:shade val="45000"/>
                        <a:satMod val="165000"/>
                      </a:schemeClr>
                    </a:gs>
                  </a:gsLst>
                  <a:lin ang="5400000"/>
                </a:gradFill>
              </a:rPr>
              <a:t>جودة المنتج أو رخص سعره مقارنة بما يماثله من حيث الجودة أو عدم توفر غيره.</a:t>
            </a:r>
          </a:p>
          <a:p>
            <a:pPr algn="r" rt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rtl="1">
              <a:spcBef>
                <a:spcPct val="20000"/>
              </a:spcBef>
            </a:pPr>
            <a:r>
              <a:rPr lang="ar-SA"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المحتوى</a:t>
            </a:r>
            <a:endPar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p:txBody>
      </p:sp>
      <p:sp>
        <p:nvSpPr>
          <p:cNvPr id="3" name="Content Placeholder 2"/>
          <p:cNvSpPr>
            <a:spLocks noGrp="1"/>
          </p:cNvSpPr>
          <p:nvPr>
            <p:ph idx="1"/>
          </p:nvPr>
        </p:nvSpPr>
        <p:spPr/>
        <p:txBody>
          <a:bodyPr/>
          <a:lstStyle/>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المقدمة</a:t>
            </a:r>
          </a:p>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القصص</a:t>
            </a:r>
          </a:p>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الأنظمة</a:t>
            </a:r>
            <a:r>
              <a:rPr lang="ar-SA" dirty="0" smtClean="0"/>
              <a:t> </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للتعامل مع شركات الأدوية</a:t>
            </a:r>
          </a:p>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الخلاصة </a:t>
            </a:r>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FontTx/>
              <a:buChar char="-"/>
            </a:pPr>
            <a:r>
              <a:rPr lang="ar-SA" sz="3800" b="1" spc="50" dirty="0" smtClean="0">
                <a:ln w="11430"/>
                <a:gradFill>
                  <a:gsLst>
                    <a:gs pos="25000">
                      <a:schemeClr val="accent2">
                        <a:satMod val="155000"/>
                      </a:schemeClr>
                    </a:gs>
                    <a:gs pos="100000">
                      <a:schemeClr val="accent2">
                        <a:shade val="45000"/>
                        <a:satMod val="165000"/>
                      </a:schemeClr>
                    </a:gs>
                  </a:gsLst>
                  <a:lin ang="5400000"/>
                </a:gradFill>
              </a:rPr>
              <a:t>تجنب التحيز لأدوية أو أجهزة شركة معينة بسبب أن تلك الشركة قامت بتمويل بعض الأنشطة العلمية في المؤسسة الصحية التابع لها. </a:t>
            </a:r>
          </a:p>
          <a:p>
            <a:pPr algn="r" rt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FontTx/>
              <a:buChar char="-"/>
            </a:pPr>
            <a:r>
              <a:rPr lang="ar-SA" sz="3800" b="1" spc="50" dirty="0" smtClean="0">
                <a:ln w="11430"/>
                <a:gradFill>
                  <a:gsLst>
                    <a:gs pos="25000">
                      <a:schemeClr val="accent2">
                        <a:satMod val="155000"/>
                      </a:schemeClr>
                    </a:gs>
                    <a:gs pos="100000">
                      <a:schemeClr val="accent2">
                        <a:shade val="45000"/>
                        <a:satMod val="165000"/>
                      </a:schemeClr>
                    </a:gs>
                  </a:gsLst>
                  <a:lin ang="5400000"/>
                </a:gradFill>
              </a:rPr>
              <a:t>تكون الوصفات العلاجية أو الوقائية أو التشخيصية ( أدوية كانت أو أجهزة بناء على </a:t>
            </a:r>
            <a:r>
              <a:rPr lang="ar-SA" sz="3800" b="1" spc="50" dirty="0" smtClean="0">
                <a:ln w="11430"/>
              </a:rPr>
              <a:t>حاجة المريض الفعلية </a:t>
            </a:r>
            <a:r>
              <a:rPr lang="ar-SA" sz="3800" b="1" spc="50" dirty="0" smtClean="0">
                <a:ln w="11430"/>
                <a:gradFill>
                  <a:gsLst>
                    <a:gs pos="25000">
                      <a:schemeClr val="accent2">
                        <a:satMod val="155000"/>
                      </a:schemeClr>
                    </a:gs>
                    <a:gs pos="100000">
                      <a:schemeClr val="accent2">
                        <a:shade val="45000"/>
                        <a:satMod val="165000"/>
                      </a:schemeClr>
                    </a:gs>
                  </a:gsLst>
                  <a:lin ang="5400000"/>
                </a:gradFill>
              </a:rPr>
              <a:t>ولإعتبارات طبية فقط </a:t>
            </a:r>
            <a:r>
              <a:rPr lang="ar-SA" sz="3800" b="1" spc="50" dirty="0" smtClean="0">
                <a:ln w="11430"/>
              </a:rPr>
              <a:t>لا</a:t>
            </a:r>
            <a:r>
              <a:rPr lang="ar-SA" sz="3800" b="1" spc="50" dirty="0" smtClean="0">
                <a:ln w="11430"/>
                <a:gradFill>
                  <a:gsLst>
                    <a:gs pos="25000">
                      <a:schemeClr val="accent2">
                        <a:satMod val="155000"/>
                      </a:schemeClr>
                    </a:gs>
                    <a:gs pos="100000">
                      <a:schemeClr val="accent2">
                        <a:shade val="45000"/>
                        <a:satMod val="165000"/>
                      </a:schemeClr>
                    </a:gs>
                  </a:gsLst>
                  <a:lin ang="5400000"/>
                </a:gradFill>
              </a:rPr>
              <a:t> بسبب </a:t>
            </a:r>
            <a:r>
              <a:rPr lang="ar-SA" sz="3800" b="1" spc="50" dirty="0" smtClean="0">
                <a:ln w="11430"/>
              </a:rPr>
              <a:t>علاقة الطبيب </a:t>
            </a:r>
            <a:r>
              <a:rPr lang="ar-SA" sz="3800" b="1" spc="50" dirty="0" smtClean="0">
                <a:ln w="11430"/>
                <a:gradFill>
                  <a:gsLst>
                    <a:gs pos="25000">
                      <a:schemeClr val="accent2">
                        <a:satMod val="155000"/>
                      </a:schemeClr>
                    </a:gs>
                    <a:gs pos="100000">
                      <a:schemeClr val="accent2">
                        <a:shade val="45000"/>
                        <a:satMod val="165000"/>
                      </a:schemeClr>
                    </a:gs>
                  </a:gsLst>
                  <a:lin ang="5400000"/>
                </a:gradFill>
              </a:rPr>
              <a:t>بالشركة المنتجة أو ما تقدمه من هدايا ونحوه.</a:t>
            </a:r>
          </a:p>
          <a:p>
            <a:pPr algn="r" rt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Tx/>
              <a:buChar char="-"/>
            </a:pPr>
            <a:r>
              <a:rPr lang="ar-SA" b="1" spc="50" dirty="0" smtClean="0">
                <a:ln w="11430"/>
                <a:gradFill>
                  <a:gsLst>
                    <a:gs pos="25000">
                      <a:schemeClr val="accent2">
                        <a:satMod val="155000"/>
                      </a:schemeClr>
                    </a:gs>
                    <a:gs pos="100000">
                      <a:schemeClr val="accent2">
                        <a:shade val="45000"/>
                        <a:satMod val="165000"/>
                      </a:schemeClr>
                    </a:gs>
                  </a:gsLst>
                  <a:lin ang="5400000"/>
                </a:gradFill>
              </a:rPr>
              <a:t>يكون قبول تمويل الأنشطة العلمية مرتبطا بما يخدم المعرفة الطبية والمرضى بوضوح دون التحيز لأدوية الشركة الممولة .</a:t>
            </a:r>
          </a:p>
          <a:p>
            <a:pPr algn="r" rtl="1">
              <a:buFontTx/>
              <a:buChar char="-"/>
            </a:pPr>
            <a:r>
              <a:rPr lang="ar-SA" b="1" spc="50" dirty="0" smtClean="0">
                <a:ln w="11430"/>
                <a:gradFill>
                  <a:gsLst>
                    <a:gs pos="25000">
                      <a:schemeClr val="accent2">
                        <a:satMod val="155000"/>
                      </a:schemeClr>
                    </a:gs>
                    <a:gs pos="100000">
                      <a:schemeClr val="accent2">
                        <a:shade val="45000"/>
                        <a:satMod val="165000"/>
                      </a:schemeClr>
                    </a:gs>
                  </a:gsLst>
                  <a:lin ang="5400000"/>
                </a:gradFill>
              </a:rPr>
              <a:t> وأن لا يكون للشركة الممولة أي دور في البرنامج  العلمي للنشاط ، ويمكن للشركة أن تعلن عن منتجاتها في معرض مشترك مع شركات أخرى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400347" y="2967335"/>
            <a:ext cx="4044697"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شكرا </a:t>
            </a:r>
          </a:p>
          <a:p>
            <a:pPr algn="ctr"/>
            <a:r>
              <a:rPr lang="ar-SA"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لمشاركتكم الفعالة</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المقدمة</a:t>
            </a:r>
            <a:endParaRPr lang="en-US" sz="6000" dirty="0"/>
          </a:p>
        </p:txBody>
      </p:sp>
      <p:sp>
        <p:nvSpPr>
          <p:cNvPr id="3" name="Content Placeholder 2"/>
          <p:cNvSpPr>
            <a:spLocks noGrp="1"/>
          </p:cNvSpPr>
          <p:nvPr>
            <p:ph idx="1"/>
          </p:nvPr>
        </p:nvSpPr>
        <p:spPr/>
        <p:txBody>
          <a:bodyPr>
            <a:normAutofit/>
          </a:bodyPr>
          <a:lstStyle/>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مساهمة شركات صناعة الأدوية في تطور الممارسة الطبية </a:t>
            </a:r>
          </a:p>
          <a:p>
            <a:pPr lvl="2" algn="r" rtl="1"/>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تمويل اللقاءات العلمية</a:t>
            </a:r>
          </a:p>
          <a:p>
            <a:pPr lvl="2" algn="r" rtl="1"/>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وأنشطة التعليم الطبي  المستمر .</a:t>
            </a:r>
          </a:p>
          <a:p>
            <a:pPr lvl="2" algn="r" rtl="1"/>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احتياجات أخرى</a:t>
            </a:r>
          </a:p>
          <a:p>
            <a:pPr algn="r" rtl="1">
              <a:buNone/>
            </a:pPr>
            <a:endParaRPr lang="ar-SA" dirty="0" smtClean="0">
              <a:solidFill>
                <a:srgbClr val="C00000"/>
              </a:solidFill>
              <a:cs typeface="+mj-cs"/>
            </a:endParaRPr>
          </a:p>
          <a:p>
            <a:pPr algn="r" rtl="1"/>
            <a:endParaRPr lang="en-US" dirty="0">
              <a:solidFill>
                <a:srgbClr val="C00000"/>
              </a:solidFill>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المقدمة</a:t>
            </a:r>
            <a:endParaRPr lang="en-US" dirty="0"/>
          </a:p>
        </p:txBody>
      </p:sp>
      <p:sp>
        <p:nvSpPr>
          <p:cNvPr id="3" name="Content Placeholder 2"/>
          <p:cNvSpPr>
            <a:spLocks noGrp="1"/>
          </p:cNvSpPr>
          <p:nvPr>
            <p:ph idx="1"/>
          </p:nvPr>
        </p:nvSpPr>
        <p:spPr/>
        <p:txBody>
          <a:bodyPr>
            <a:normAutofit/>
          </a:bodyPr>
          <a:lstStyle/>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كثرة شركات الأدوية في وقتنا الحاضر</a:t>
            </a:r>
          </a:p>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وتعدد إمكانياتها</a:t>
            </a:r>
          </a:p>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التنافس الشديد بين الشركات في عرض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منتوجاتهم</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r" rtl="1">
              <a:buNone/>
            </a:pPr>
            <a:endParaRPr lang="ar-SA" dirty="0" smtClean="0">
              <a:solidFill>
                <a:srgbClr val="C00000"/>
              </a:solidFill>
              <a:cs typeface="+mj-cs"/>
            </a:endParaRPr>
          </a:p>
          <a:p>
            <a:pPr algn="r" rtl="1"/>
            <a:endParaRPr lang="en-US" dirty="0">
              <a:solidFill>
                <a:srgbClr val="C00000"/>
              </a:solidFill>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طرق الدعاية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الإعلان للشركات</a:t>
            </a:r>
            <a:endParaRPr lang="en-US" dirty="0"/>
          </a:p>
        </p:txBody>
      </p:sp>
      <p:sp>
        <p:nvSpPr>
          <p:cNvPr id="3" name="Content Placeholder 2"/>
          <p:cNvSpPr>
            <a:spLocks noGrp="1"/>
          </p:cNvSpPr>
          <p:nvPr>
            <p:ph idx="1"/>
          </p:nvPr>
        </p:nvSpPr>
        <p:spPr>
          <a:xfrm>
            <a:off x="457200" y="1600201"/>
            <a:ext cx="8229600" cy="3200400"/>
          </a:xfrm>
        </p:spPr>
        <p:txBody>
          <a:bodyPr>
            <a:normAutofit fontScale="92500" lnSpcReduction="20000"/>
          </a:bodyPr>
          <a:lstStyle/>
          <a:p>
            <a:pPr algn="r" rtl="1"/>
            <a:r>
              <a:rPr lang="ar-SA" sz="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الهداية</a:t>
            </a:r>
            <a:endParaRPr lang="ar-S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endParaRPr>
          </a:p>
          <a:p>
            <a:pPr algn="r" rtl="1"/>
            <a:r>
              <a:rPr lang="ar-S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تكاليف السفر للمؤتمرات</a:t>
            </a:r>
          </a:p>
          <a:p>
            <a:pPr algn="r" rtl="1"/>
            <a:r>
              <a:rPr lang="ar-S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شراء الأجهزة الطبية</a:t>
            </a:r>
          </a:p>
          <a:p>
            <a:pPr algn="r" rtl="1"/>
            <a:r>
              <a:rPr lang="ar-S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شراء كتب علمية</a:t>
            </a:r>
          </a:p>
          <a:p>
            <a:pPr algn="r" rtl="1"/>
            <a:r>
              <a:rPr lang="ar-S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توزيع الأبحاث التي تثبت فعالية الأدوية</a:t>
            </a:r>
          </a:p>
          <a:p>
            <a:pPr algn="r" rt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Scenario-1</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p:txBody>
      </p:sp>
      <p:sp>
        <p:nvSpPr>
          <p:cNvPr id="3" name="Content Placeholder 2"/>
          <p:cNvSpPr>
            <a:spLocks noGrp="1"/>
          </p:cNvSpPr>
          <p:nvPr>
            <p:ph idx="1"/>
          </p:nvPr>
        </p:nvSpPr>
        <p:spPr/>
        <p:txBody>
          <a:bodyPr/>
          <a:lstStyle/>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صيدلي يعمل في واحدة من أكبر شركات الدواء في العالم كمندوب دعاية، فعمله يتمثل في:</a:t>
            </a:r>
          </a:p>
          <a:p>
            <a:pPr lvl="1"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زيارة الأطباء وتعريفهم بأدوية الشركة الجديدة،</a:t>
            </a:r>
          </a:p>
          <a:p>
            <a:pPr lvl="1"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تنظيم مؤتمرات للأطباء للتعريف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بالأدوية وطرق العلاج الحديثة </a:t>
            </a:r>
            <a:r>
              <a:rPr lang="ar-SA"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بها</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r" rtl="1">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Scenario-</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endParaRPr lang="en-US" dirty="0"/>
          </a:p>
        </p:txBody>
      </p:sp>
      <p:sp>
        <p:nvSpPr>
          <p:cNvPr id="3" name="Content Placeholder 2"/>
          <p:cNvSpPr>
            <a:spLocks noGrp="1"/>
          </p:cNvSpPr>
          <p:nvPr>
            <p:ph idx="1"/>
          </p:nvPr>
        </p:nvSpPr>
        <p:spPr/>
        <p:txBody>
          <a:bodyPr/>
          <a:lstStyle/>
          <a:p>
            <a:pPr algn="r" rtl="1">
              <a:buNone/>
            </a:pPr>
            <a:r>
              <a:rPr lang="ar-SA" dirty="0" smtClean="0">
                <a:solidFill>
                  <a:schemeClr val="accent2">
                    <a:lumMod val="60000"/>
                    <a:lumOff val="40000"/>
                  </a:schemeClr>
                </a:solidFill>
              </a:rPr>
              <a:t> </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مدير مستشفى:</a:t>
            </a:r>
          </a:p>
          <a:p>
            <a:pPr algn="r" rtl="1">
              <a:buNone/>
            </a:pP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تقدم بعض شركات الأدوية للأطباء والصيدليين جوائز رمزية امتثالا للشركة كالأقلام أو كتاب  إذا قاموا بشراء الأدوية منهم.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Scenario-</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a:t>
            </a:r>
            <a:endParaRPr lang="en-US" dirty="0"/>
          </a:p>
        </p:txBody>
      </p:sp>
      <p:sp>
        <p:nvSpPr>
          <p:cNvPr id="3" name="Content Placeholder 2"/>
          <p:cNvSpPr>
            <a:spLocks noGrp="1"/>
          </p:cNvSpPr>
          <p:nvPr>
            <p:ph idx="1"/>
          </p:nvPr>
        </p:nvSpPr>
        <p:spPr/>
        <p:txBody>
          <a:bodyPr/>
          <a:lstStyle/>
          <a:p>
            <a:pPr algn="r" rtl="1"/>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مدير مستشفى:</a:t>
            </a:r>
            <a:endParaRPr lang="ar-SA" dirty="0" smtClean="0"/>
          </a:p>
          <a:p>
            <a:pPr algn="r" rtl="1">
              <a:buNone/>
            </a:pP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تقام حفلات غداء على شرف الأطباء الذين يقومون بالتعامل مع شركات الأدوية والأجهزة الطبية مقابل موافقتهم على الدواء المعروض.</a:t>
            </a:r>
            <a:r>
              <a:rPr lang="ar-SA" dirty="0" smtClean="0">
                <a:solidFill>
                  <a:srgbClr val="FFFF00"/>
                </a:solidFill>
                <a:cs typeface="Andalus" pitchFamily="2" charset="-78"/>
              </a:rPr>
              <a:t>  </a:t>
            </a:r>
          </a:p>
          <a:p>
            <a:endParaRPr lang="ar-SA" dirty="0" smtClean="0">
              <a:solidFill>
                <a:srgbClr val="FFFF00"/>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630</Words>
  <Application>Microsoft Office PowerPoint</Application>
  <PresentationFormat>On-screen Show (4:3)</PresentationFormat>
  <Paragraphs>60</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العلاقة بين الأطباء و  شركات الأدوية   </vt:lpstr>
      <vt:lpstr>المحتوى</vt:lpstr>
      <vt:lpstr>Slide 3</vt:lpstr>
      <vt:lpstr>المقدمة</vt:lpstr>
      <vt:lpstr>المقدمة</vt:lpstr>
      <vt:lpstr>طرق الدعاية و الإعلان للشركات</vt:lpstr>
      <vt:lpstr>Scenario-1</vt:lpstr>
      <vt:lpstr>Scenario-2</vt:lpstr>
      <vt:lpstr>Scenario-3</vt:lpstr>
      <vt:lpstr>Scenario-4</vt:lpstr>
      <vt:lpstr>Scenario-5</vt:lpstr>
      <vt:lpstr>Scenario-6</vt:lpstr>
      <vt:lpstr>الأحكام والقواعد المتعلقة بالهدايا والهبات :</vt:lpstr>
      <vt:lpstr>الأحكام والقواعد المتعلقة بالهدايا والهبات :</vt:lpstr>
      <vt:lpstr>الأحكام والقواعد المتعلقة بالهدايا والهبات :</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العلاقة مع شركات الأدوية   </dc:title>
  <dc:creator/>
  <cp:lastModifiedBy>hamzaabg</cp:lastModifiedBy>
  <cp:revision>23</cp:revision>
  <dcterms:created xsi:type="dcterms:W3CDTF">2006-08-16T00:00:00Z</dcterms:created>
  <dcterms:modified xsi:type="dcterms:W3CDTF">2010-03-03T09:47:44Z</dcterms:modified>
</cp:coreProperties>
</file>