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6"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4" r:id="rId38"/>
    <p:sldId id="293" r:id="rId39"/>
    <p:sldId id="296" r:id="rId40"/>
    <p:sldId id="297" r:id="rId41"/>
    <p:sldId id="298" r:id="rId42"/>
    <p:sldId id="295" r:id="rId43"/>
    <p:sldId id="299" r:id="rId44"/>
    <p:sldId id="300" r:id="rId45"/>
    <p:sldId id="302" r:id="rId46"/>
    <p:sldId id="303" r:id="rId47"/>
    <p:sldId id="304" r:id="rId48"/>
    <p:sldId id="305" r:id="rId49"/>
  </p:sldIdLst>
  <p:sldSz cx="9144000" cy="6858000" type="screen4x3"/>
  <p:notesSz cx="6858000" cy="9144000"/>
  <p:defaultTextStyle>
    <a:defPPr>
      <a:defRPr lang="ar-SA"/>
    </a:defPPr>
    <a:lvl1pPr algn="r" rtl="1" fontAlgn="base">
      <a:spcBef>
        <a:spcPct val="0"/>
      </a:spcBef>
      <a:spcAft>
        <a:spcPct val="0"/>
      </a:spcAft>
      <a:defRPr sz="3200" kern="1200">
        <a:solidFill>
          <a:schemeClr val="tx1"/>
        </a:solidFill>
        <a:latin typeface="Arial" charset="0"/>
        <a:ea typeface="+mn-ea"/>
        <a:cs typeface="Arial" charset="0"/>
      </a:defRPr>
    </a:lvl1pPr>
    <a:lvl2pPr marL="457200" algn="r" rtl="1" fontAlgn="base">
      <a:spcBef>
        <a:spcPct val="0"/>
      </a:spcBef>
      <a:spcAft>
        <a:spcPct val="0"/>
      </a:spcAft>
      <a:defRPr sz="3200" kern="1200">
        <a:solidFill>
          <a:schemeClr val="tx1"/>
        </a:solidFill>
        <a:latin typeface="Arial" charset="0"/>
        <a:ea typeface="+mn-ea"/>
        <a:cs typeface="Arial" charset="0"/>
      </a:defRPr>
    </a:lvl2pPr>
    <a:lvl3pPr marL="914400" algn="r" rtl="1" fontAlgn="base">
      <a:spcBef>
        <a:spcPct val="0"/>
      </a:spcBef>
      <a:spcAft>
        <a:spcPct val="0"/>
      </a:spcAft>
      <a:defRPr sz="3200" kern="1200">
        <a:solidFill>
          <a:schemeClr val="tx1"/>
        </a:solidFill>
        <a:latin typeface="Arial" charset="0"/>
        <a:ea typeface="+mn-ea"/>
        <a:cs typeface="Arial" charset="0"/>
      </a:defRPr>
    </a:lvl3pPr>
    <a:lvl4pPr marL="1371600" algn="r" rtl="1" fontAlgn="base">
      <a:spcBef>
        <a:spcPct val="0"/>
      </a:spcBef>
      <a:spcAft>
        <a:spcPct val="0"/>
      </a:spcAft>
      <a:defRPr sz="3200" kern="1200">
        <a:solidFill>
          <a:schemeClr val="tx1"/>
        </a:solidFill>
        <a:latin typeface="Arial" charset="0"/>
        <a:ea typeface="+mn-ea"/>
        <a:cs typeface="Arial" charset="0"/>
      </a:defRPr>
    </a:lvl4pPr>
    <a:lvl5pPr marL="1828800" algn="r" rtl="1"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60" autoAdjust="0"/>
    <p:restoredTop sz="94728" autoAdjust="0"/>
  </p:normalViewPr>
  <p:slideViewPr>
    <p:cSldViewPr>
      <p:cViewPr varScale="1">
        <p:scale>
          <a:sx n="74" d="100"/>
          <a:sy n="74" d="100"/>
        </p:scale>
        <p:origin x="-6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131D75-B79B-4777-904A-CB34CD28EA59}"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64EF1E-A318-42D9-A402-E8CC3C78BC3A}"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3EA7EF-FB75-4266-8246-79AF4C7D72C2}"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A318AC-51C6-419C-84C3-FDD69E11730C}"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3107A0-F6CE-4754-88F4-0B6292B5FE77}"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26C59A-6F06-4C87-B135-68D815898640}"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7FC0DD-618A-479F-9714-50499BFCB788}"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42287C-4C87-4487-9A8B-8D1EFD1CCD9A}"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27C691-E432-4DAB-9F7A-ECB79F380269}"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99BCC7-BB14-4AAF-A769-A1D97C15BD88}"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3B9D5B-2BC5-4670-9F74-D5C69776891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0662E37C-3F43-49F1-858D-731DB9B74C1D}"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000"/>
              <a:t>Antiamoebic Drugs</a:t>
            </a:r>
            <a:br>
              <a:rPr lang="en-US" sz="4000"/>
            </a:br>
            <a:r>
              <a:rPr lang="en-US" sz="4000"/>
              <a:t>Dr.Saeed Ahmed Sheikh</a:t>
            </a:r>
            <a:br>
              <a:rPr lang="en-US" sz="4000"/>
            </a:br>
            <a:r>
              <a:rPr lang="en-US" sz="4000"/>
              <a:t>Department Of Pharmacology</a:t>
            </a:r>
            <a:br>
              <a:rPr lang="en-US" sz="4000"/>
            </a:br>
            <a:r>
              <a:rPr lang="en-US" sz="4000"/>
              <a:t>King Saud University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Antiamoebic Drugs</a:t>
            </a:r>
          </a:p>
        </p:txBody>
      </p:sp>
      <p:sp>
        <p:nvSpPr>
          <p:cNvPr id="11267" name="Rectangle 3"/>
          <p:cNvSpPr>
            <a:spLocks noGrp="1" noChangeArrowheads="1"/>
          </p:cNvSpPr>
          <p:nvPr>
            <p:ph type="body" idx="1"/>
          </p:nvPr>
        </p:nvSpPr>
        <p:spPr/>
        <p:txBody>
          <a:bodyPr/>
          <a:lstStyle/>
          <a:p>
            <a:pPr algn="l" rtl="0"/>
            <a:r>
              <a:rPr lang="en-US"/>
              <a:t>Large numbers of trophozoites within the colon wall can also lead to systemic invasion.</a:t>
            </a:r>
          </a:p>
          <a:p>
            <a:pPr algn="l" rtl="0"/>
            <a:r>
              <a:rPr lang="en-US" b="1"/>
              <a:t>Classification of Antiamoebic Drugs:</a:t>
            </a:r>
          </a:p>
          <a:p>
            <a:pPr algn="l" rtl="0"/>
            <a:r>
              <a:rPr lang="en-US" b="1"/>
              <a:t>1. systemic:</a:t>
            </a:r>
            <a:r>
              <a:rPr lang="en-US"/>
              <a:t> Tinidazole, Chloroquine, dehydroemetine, emetine. They are effective against amebas in the intestinal wall and liver.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Antiamoebic Drugs</a:t>
            </a:r>
          </a:p>
        </p:txBody>
      </p:sp>
      <p:sp>
        <p:nvSpPr>
          <p:cNvPr id="13315" name="Rectangle 3"/>
          <p:cNvSpPr>
            <a:spLocks noGrp="1" noChangeArrowheads="1"/>
          </p:cNvSpPr>
          <p:nvPr>
            <p:ph type="body" idx="1"/>
          </p:nvPr>
        </p:nvSpPr>
        <p:spPr/>
        <p:txBody>
          <a:bodyPr/>
          <a:lstStyle/>
          <a:p>
            <a:pPr algn="l" rtl="0"/>
            <a:r>
              <a:rPr lang="en-US" b="1"/>
              <a:t>Luminal:</a:t>
            </a:r>
            <a:r>
              <a:rPr lang="en-US"/>
              <a:t> Diloxanide furoate, iodoquinol, paromomycin. They act on the parasites in the lumen of the bowel.</a:t>
            </a:r>
          </a:p>
          <a:p>
            <a:pPr algn="l" rtl="0"/>
            <a:r>
              <a:rPr lang="en-US" b="1"/>
              <a:t>Mixed:</a:t>
            </a:r>
            <a:r>
              <a:rPr lang="en-US"/>
              <a:t> (luminal and systemic) Metronidazole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1000">
                                          <p:stCondLst>
                                            <p:cond delay="0"/>
                                          </p:stCondLst>
                                        </p:cTn>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500">
                                          <p:stCondLst>
                                            <p:cond delay="0"/>
                                          </p:stCondLst>
                                        </p:cTn>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500">
                                          <p:stCondLst>
                                            <p:cond delay="0"/>
                                          </p:stCondLst>
                                        </p:cTn>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Antiamoebic Drugs</a:t>
            </a:r>
          </a:p>
        </p:txBody>
      </p:sp>
      <p:sp>
        <p:nvSpPr>
          <p:cNvPr id="14339" name="Rectangle 3"/>
          <p:cNvSpPr>
            <a:spLocks noGrp="1" noChangeArrowheads="1"/>
          </p:cNvSpPr>
          <p:nvPr>
            <p:ph type="body" idx="1"/>
          </p:nvPr>
        </p:nvSpPr>
        <p:spPr/>
        <p:txBody>
          <a:bodyPr/>
          <a:lstStyle/>
          <a:p>
            <a:pPr algn="l" rtl="0">
              <a:lnSpc>
                <a:spcPct val="90000"/>
              </a:lnSpc>
            </a:pPr>
            <a:r>
              <a:rPr lang="en-US"/>
              <a:t>Amebiasis is infection with Entamoeba histolytica. This organism can cause;</a:t>
            </a:r>
          </a:p>
          <a:p>
            <a:pPr algn="l" rtl="0">
              <a:lnSpc>
                <a:spcPct val="90000"/>
              </a:lnSpc>
            </a:pPr>
            <a:r>
              <a:rPr lang="en-US"/>
              <a:t>1. Asymtomatic intestinal infection</a:t>
            </a:r>
          </a:p>
          <a:p>
            <a:pPr algn="l" rtl="0">
              <a:lnSpc>
                <a:spcPct val="90000"/>
              </a:lnSpc>
            </a:pPr>
            <a:r>
              <a:rPr lang="en-US"/>
              <a:t>2. Mild to moderate colitis</a:t>
            </a:r>
          </a:p>
          <a:p>
            <a:pPr algn="l" rtl="0">
              <a:lnSpc>
                <a:spcPct val="90000"/>
              </a:lnSpc>
            </a:pPr>
            <a:r>
              <a:rPr lang="en-US"/>
              <a:t>3.Severe intestinal infection (dysentery)</a:t>
            </a:r>
          </a:p>
          <a:p>
            <a:pPr algn="l" rtl="0">
              <a:lnSpc>
                <a:spcPct val="90000"/>
              </a:lnSpc>
            </a:pPr>
            <a:r>
              <a:rPr lang="en-US"/>
              <a:t>4.Amoeboma</a:t>
            </a:r>
          </a:p>
          <a:p>
            <a:pPr algn="l" rtl="0">
              <a:lnSpc>
                <a:spcPct val="90000"/>
              </a:lnSpc>
            </a:pPr>
            <a:r>
              <a:rPr lang="en-US"/>
              <a:t>5. Liver abscess</a:t>
            </a:r>
          </a:p>
          <a:p>
            <a:pPr algn="l" rtl="0">
              <a:lnSpc>
                <a:spcPct val="90000"/>
              </a:lnSpc>
            </a:pPr>
            <a:r>
              <a:rPr lang="en-US"/>
              <a:t>6. Other intestinal infections</a:t>
            </a:r>
          </a:p>
          <a:p>
            <a:pPr algn="l" rtl="0">
              <a:lnSpc>
                <a:spcPct val="90000"/>
              </a:lnSpc>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endParaRPr lang="en-US"/>
          </a:p>
        </p:txBody>
      </p:sp>
      <p:pic>
        <p:nvPicPr>
          <p:cNvPr id="12292" name="Picture 4" descr="scan0001"/>
          <p:cNvPicPr>
            <a:picLocks noChangeAspect="1" noChangeArrowheads="1"/>
          </p:cNvPicPr>
          <p:nvPr/>
        </p:nvPicPr>
        <p:blipFill>
          <a:blip r:embed="rId2"/>
          <a:srcRect/>
          <a:stretch>
            <a:fillRect/>
          </a:stretch>
        </p:blipFill>
        <p:spPr bwMode="auto">
          <a:xfrm>
            <a:off x="1281113" y="831850"/>
            <a:ext cx="6583362" cy="5194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Antiamoebic Drugs</a:t>
            </a:r>
          </a:p>
        </p:txBody>
      </p:sp>
      <p:sp>
        <p:nvSpPr>
          <p:cNvPr id="15363" name="Rectangle 3"/>
          <p:cNvSpPr>
            <a:spLocks noGrp="1" noChangeArrowheads="1"/>
          </p:cNvSpPr>
          <p:nvPr>
            <p:ph type="body" idx="1"/>
          </p:nvPr>
        </p:nvSpPr>
        <p:spPr/>
        <p:txBody>
          <a:bodyPr/>
          <a:lstStyle/>
          <a:p>
            <a:pPr algn="l" rtl="0"/>
            <a:r>
              <a:rPr lang="en-US" b="1"/>
              <a:t>Metronidazole:</a:t>
            </a:r>
          </a:p>
          <a:p>
            <a:pPr algn="l" rtl="0"/>
            <a:r>
              <a:rPr lang="en-US"/>
              <a:t>A nitroimidazole, is the drug of choice in the treatment of extra luminal amoebiasis.</a:t>
            </a:r>
          </a:p>
          <a:p>
            <a:pPr algn="l" rtl="0"/>
            <a:r>
              <a:rPr lang="en-US"/>
              <a:t>It kills trophozoites but not cysts of E.histolytica and effectively eradicates intestinal and extra intestinal tissue infections.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Antiamoebic Drugs</a:t>
            </a:r>
          </a:p>
        </p:txBody>
      </p:sp>
      <p:sp>
        <p:nvSpPr>
          <p:cNvPr id="16387" name="Rectangle 3"/>
          <p:cNvSpPr>
            <a:spLocks noGrp="1" noChangeArrowheads="1"/>
          </p:cNvSpPr>
          <p:nvPr>
            <p:ph type="body" idx="1"/>
          </p:nvPr>
        </p:nvSpPr>
        <p:spPr/>
        <p:txBody>
          <a:bodyPr/>
          <a:lstStyle/>
          <a:p>
            <a:pPr algn="l" rtl="0"/>
            <a:r>
              <a:rPr lang="en-US"/>
              <a:t>Pharmacokinetics:</a:t>
            </a:r>
          </a:p>
          <a:p>
            <a:pPr algn="l" rtl="0"/>
            <a:r>
              <a:rPr lang="en-US"/>
              <a:t>Route of administration: oral, and I.V.</a:t>
            </a:r>
          </a:p>
          <a:p>
            <a:pPr algn="l" rtl="0"/>
            <a:r>
              <a:rPr lang="en-US"/>
              <a:t>Oral metronidazole readily absorbed and permeate all tissues by simple diffusion.</a:t>
            </a:r>
          </a:p>
          <a:p>
            <a:pPr algn="l" rtl="0"/>
            <a:r>
              <a:rPr lang="en-US"/>
              <a:t>Intracellular concentration rapidly approach extra cellular levels.</a:t>
            </a:r>
          </a:p>
          <a:p>
            <a:pPr algn="l" rtl="0"/>
            <a:r>
              <a:rPr lang="en-US"/>
              <a:t>Peak plasma concentration reached in 1- 3 hours.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Antiamoebic Drugs</a:t>
            </a:r>
          </a:p>
        </p:txBody>
      </p:sp>
      <p:sp>
        <p:nvSpPr>
          <p:cNvPr id="23555" name="Rectangle 3"/>
          <p:cNvSpPr>
            <a:spLocks noGrp="1" noChangeArrowheads="1"/>
          </p:cNvSpPr>
          <p:nvPr>
            <p:ph type="body" idx="1"/>
          </p:nvPr>
        </p:nvSpPr>
        <p:spPr/>
        <p:txBody>
          <a:bodyPr/>
          <a:lstStyle/>
          <a:p>
            <a:pPr algn="l" rtl="0"/>
            <a:endParaRPr lang="en-US"/>
          </a:p>
        </p:txBody>
      </p:sp>
      <p:pic>
        <p:nvPicPr>
          <p:cNvPr id="23557" name="Picture 5" descr="scan0002"/>
          <p:cNvPicPr>
            <a:picLocks noChangeAspect="1" noChangeArrowheads="1"/>
          </p:cNvPicPr>
          <p:nvPr/>
        </p:nvPicPr>
        <p:blipFill>
          <a:blip r:embed="rId2"/>
          <a:srcRect/>
          <a:stretch>
            <a:fillRect/>
          </a:stretch>
        </p:blipFill>
        <p:spPr bwMode="auto">
          <a:xfrm>
            <a:off x="3668713" y="1879600"/>
            <a:ext cx="1806575" cy="31003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Antiamoebic Drugs</a:t>
            </a:r>
          </a:p>
        </p:txBody>
      </p:sp>
      <p:sp>
        <p:nvSpPr>
          <p:cNvPr id="17411" name="Rectangle 3"/>
          <p:cNvSpPr>
            <a:spLocks noGrp="1" noChangeArrowheads="1"/>
          </p:cNvSpPr>
          <p:nvPr>
            <p:ph type="body" idx="1"/>
          </p:nvPr>
        </p:nvSpPr>
        <p:spPr/>
        <p:txBody>
          <a:bodyPr/>
          <a:lstStyle/>
          <a:p>
            <a:pPr algn="l" rtl="0"/>
            <a:r>
              <a:rPr lang="en-US"/>
              <a:t>Protein  binding  is low (10-20%)</a:t>
            </a:r>
          </a:p>
          <a:p>
            <a:pPr algn="l" rtl="0"/>
            <a:r>
              <a:rPr lang="en-US"/>
              <a:t>The half life of unchanged drug is 7.5 hours for metronidazole</a:t>
            </a:r>
          </a:p>
          <a:p>
            <a:pPr algn="l" rtl="0"/>
            <a:r>
              <a:rPr lang="en-US"/>
              <a:t>Metronidazole and its metabolites are excreted mainly in the urine.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Antiamoebic Drugs</a:t>
            </a:r>
          </a:p>
        </p:txBody>
      </p:sp>
      <p:sp>
        <p:nvSpPr>
          <p:cNvPr id="19459" name="Rectangle 3"/>
          <p:cNvSpPr>
            <a:spLocks noGrp="1" noChangeArrowheads="1"/>
          </p:cNvSpPr>
          <p:nvPr>
            <p:ph type="body" idx="1"/>
          </p:nvPr>
        </p:nvSpPr>
        <p:spPr/>
        <p:txBody>
          <a:bodyPr/>
          <a:lstStyle/>
          <a:p>
            <a:pPr algn="l" rtl="0"/>
            <a:r>
              <a:rPr lang="en-US" b="1"/>
              <a:t>Mechanism of Action:</a:t>
            </a:r>
          </a:p>
          <a:p>
            <a:pPr algn="l" rtl="0"/>
            <a:r>
              <a:rPr lang="en-US"/>
              <a:t>The nitro group of metronidazole is chemically reduced in anaerobic bacteria and sensitive protozoans.</a:t>
            </a:r>
          </a:p>
          <a:p>
            <a:pPr algn="l" rtl="0"/>
            <a:r>
              <a:rPr lang="en-US"/>
              <a:t>Reactive reduction products appear to be responsible for antimicrobial activity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Antiamoebic Drugs</a:t>
            </a:r>
          </a:p>
        </p:txBody>
      </p:sp>
      <p:sp>
        <p:nvSpPr>
          <p:cNvPr id="20483" name="Rectangle 3"/>
          <p:cNvSpPr>
            <a:spLocks noGrp="1" noChangeArrowheads="1"/>
          </p:cNvSpPr>
          <p:nvPr>
            <p:ph type="body" idx="1"/>
          </p:nvPr>
        </p:nvSpPr>
        <p:spPr/>
        <p:txBody>
          <a:bodyPr/>
          <a:lstStyle/>
          <a:p>
            <a:pPr algn="l" rtl="0">
              <a:lnSpc>
                <a:spcPct val="90000"/>
              </a:lnSpc>
            </a:pPr>
            <a:r>
              <a:rPr lang="en-US" b="1"/>
              <a:t>Clinical Uses: </a:t>
            </a:r>
          </a:p>
          <a:p>
            <a:pPr algn="l" rtl="0">
              <a:lnSpc>
                <a:spcPct val="90000"/>
              </a:lnSpc>
            </a:pPr>
            <a:r>
              <a:rPr lang="en-US" b="1"/>
              <a:t>1.Amoebiasis</a:t>
            </a:r>
            <a:r>
              <a:rPr lang="en-US"/>
              <a:t>: Metronidazole is the drug of choice in the treatment of all tissue infections with E.histolytica.</a:t>
            </a:r>
          </a:p>
          <a:p>
            <a:pPr algn="l" rtl="0">
              <a:lnSpc>
                <a:spcPct val="90000"/>
              </a:lnSpc>
            </a:pPr>
            <a:r>
              <a:rPr lang="en-US"/>
              <a:t>It is not reliably effective against luminal parasites and so must be used with a luminal amebicide to ensure eradication of the infection.</a:t>
            </a:r>
          </a:p>
          <a:p>
            <a:pPr algn="l" rtl="0">
              <a:lnSpc>
                <a:spcPct val="90000"/>
              </a:lnSpc>
            </a:pPr>
            <a:r>
              <a:rPr lang="en-US"/>
              <a:t>Dose:750mgTDS or 500mg I.V QID1odays </a:t>
            </a:r>
          </a:p>
          <a:p>
            <a:pPr algn="l" rtl="0">
              <a:lnSpc>
                <a:spcPct val="90000"/>
              </a:lnSpc>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Antiamoebic Drugs</a:t>
            </a:r>
          </a:p>
        </p:txBody>
      </p:sp>
      <p:sp>
        <p:nvSpPr>
          <p:cNvPr id="3075" name="Rectangle 3"/>
          <p:cNvSpPr>
            <a:spLocks noGrp="1" noChangeArrowheads="1"/>
          </p:cNvSpPr>
          <p:nvPr>
            <p:ph type="body" idx="1"/>
          </p:nvPr>
        </p:nvSpPr>
        <p:spPr/>
        <p:txBody>
          <a:bodyPr/>
          <a:lstStyle/>
          <a:p>
            <a:pPr algn="l" rtl="0"/>
            <a:r>
              <a:rPr lang="en-US"/>
              <a:t>Protozoal infections are common among people in underdeveloped tropical and subtropical countries, where sanitary conditions, hygienic practices, and control of the vectors of transmission are inadequate. However, with increased world travel, protozoal diseases, such as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Antiamoebic Drugs</a:t>
            </a:r>
          </a:p>
        </p:txBody>
      </p:sp>
      <p:sp>
        <p:nvSpPr>
          <p:cNvPr id="21507" name="Rectangle 3"/>
          <p:cNvSpPr>
            <a:spLocks noGrp="1" noChangeArrowheads="1"/>
          </p:cNvSpPr>
          <p:nvPr>
            <p:ph type="body" idx="1"/>
          </p:nvPr>
        </p:nvSpPr>
        <p:spPr/>
        <p:txBody>
          <a:bodyPr/>
          <a:lstStyle/>
          <a:p>
            <a:pPr algn="l" rtl="0">
              <a:lnSpc>
                <a:spcPct val="90000"/>
              </a:lnSpc>
            </a:pPr>
            <a:r>
              <a:rPr lang="en-US" b="1"/>
              <a:t>2. Giardiasis:</a:t>
            </a:r>
          </a:p>
          <a:p>
            <a:pPr algn="l" rtl="0">
              <a:lnSpc>
                <a:spcPct val="90000"/>
              </a:lnSpc>
            </a:pPr>
            <a:r>
              <a:rPr lang="en-US"/>
              <a:t>Metronidazole is the treatment of choice for giardiasis.</a:t>
            </a:r>
          </a:p>
          <a:p>
            <a:pPr algn="l" rtl="0">
              <a:lnSpc>
                <a:spcPct val="90000"/>
              </a:lnSpc>
            </a:pPr>
            <a:r>
              <a:rPr lang="en-US"/>
              <a:t>The dosage for giardiasis is much lower and the drug thus better tolerated than that for amebiasis.</a:t>
            </a:r>
          </a:p>
          <a:p>
            <a:pPr algn="l" rtl="0">
              <a:lnSpc>
                <a:spcPct val="90000"/>
              </a:lnSpc>
            </a:pPr>
            <a:r>
              <a:rPr lang="en-US" b="1"/>
              <a:t>3. Trichomoniasis: </a:t>
            </a:r>
            <a:r>
              <a:rPr lang="en-US"/>
              <a:t>Metronidazole is the treatment of choice. 2G,single dose is effective.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Antiamoebic Drugs</a:t>
            </a:r>
          </a:p>
        </p:txBody>
      </p:sp>
      <p:sp>
        <p:nvSpPr>
          <p:cNvPr id="22531" name="Rectangle 3"/>
          <p:cNvSpPr>
            <a:spLocks noGrp="1" noChangeArrowheads="1"/>
          </p:cNvSpPr>
          <p:nvPr>
            <p:ph type="body" idx="1"/>
          </p:nvPr>
        </p:nvSpPr>
        <p:spPr/>
        <p:txBody>
          <a:bodyPr/>
          <a:lstStyle/>
          <a:p>
            <a:pPr algn="l" rtl="0"/>
            <a:r>
              <a:rPr lang="en-US" b="1"/>
              <a:t>4. Anaerobic Bacterial infections: </a:t>
            </a:r>
          </a:p>
          <a:p>
            <a:pPr algn="l" rtl="0"/>
            <a:r>
              <a:rPr lang="en-US"/>
              <a:t>Metronidazole also useful in infections caused by anaerobic bacteria for e.g. bacteroids fragilis, fusobacterium, clostridium perfringens.</a:t>
            </a:r>
          </a:p>
          <a:p>
            <a:pPr algn="l" rtl="0"/>
            <a:r>
              <a:rPr lang="en-US" b="1"/>
              <a:t>5. Dracunculosis: </a:t>
            </a:r>
            <a:r>
              <a:rPr lang="en-US"/>
              <a:t>infection caused by    guinea worm.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Antiamoebic Drugs</a:t>
            </a:r>
          </a:p>
        </p:txBody>
      </p:sp>
      <p:sp>
        <p:nvSpPr>
          <p:cNvPr id="24579" name="Rectangle 3"/>
          <p:cNvSpPr>
            <a:spLocks noGrp="1" noChangeArrowheads="1"/>
          </p:cNvSpPr>
          <p:nvPr>
            <p:ph type="body" idx="1"/>
          </p:nvPr>
        </p:nvSpPr>
        <p:spPr/>
        <p:txBody>
          <a:bodyPr/>
          <a:lstStyle/>
          <a:p>
            <a:pPr algn="l" rtl="0"/>
            <a:r>
              <a:rPr lang="en-US" b="1"/>
              <a:t>Adverse effects:</a:t>
            </a:r>
          </a:p>
          <a:p>
            <a:pPr algn="l" rtl="0"/>
            <a:r>
              <a:rPr lang="en-US"/>
              <a:t>Nausea, dry mouth, metallic taste in the mouth and headache occurs commonly.</a:t>
            </a:r>
          </a:p>
          <a:p>
            <a:pPr algn="l" rtl="0"/>
            <a:r>
              <a:rPr lang="en-US"/>
              <a:t>Infrequent adverse effects include:</a:t>
            </a:r>
          </a:p>
          <a:p>
            <a:pPr algn="l" rtl="0"/>
            <a:r>
              <a:rPr lang="en-US"/>
              <a:t>Vomiting, Diarrhoea, insomnia, weakness, dizziness, thrush, dysuria, dark urine , paraesthesias, neutropenia, pancreatitis, ataxia, encephalopathy, seizures are rare </a:t>
            </a:r>
          </a:p>
          <a:p>
            <a:pPr algn="l" rtl="0"/>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Antiamoebic Drugs</a:t>
            </a:r>
          </a:p>
        </p:txBody>
      </p:sp>
      <p:sp>
        <p:nvSpPr>
          <p:cNvPr id="25603" name="Rectangle 3"/>
          <p:cNvSpPr>
            <a:spLocks noGrp="1" noChangeArrowheads="1"/>
          </p:cNvSpPr>
          <p:nvPr>
            <p:ph type="body" idx="1"/>
          </p:nvPr>
        </p:nvSpPr>
        <p:spPr/>
        <p:txBody>
          <a:bodyPr/>
          <a:lstStyle/>
          <a:p>
            <a:pPr algn="l" rtl="0"/>
            <a:r>
              <a:rPr lang="en-US"/>
              <a:t>I.V. infusion rarely caused seizures or peripheral neuropathy.</a:t>
            </a:r>
          </a:p>
          <a:p>
            <a:pPr algn="l" rtl="0"/>
            <a:endParaRPr lang="en-US"/>
          </a:p>
          <a:p>
            <a:pPr algn="l" rtl="0"/>
            <a:r>
              <a:rPr lang="en-US" baseline="-25000"/>
              <a:t>CAUTION:</a:t>
            </a:r>
          </a:p>
          <a:p>
            <a:pPr algn="l" rtl="0"/>
            <a:r>
              <a:rPr lang="en-US" baseline="-25000"/>
              <a:t>THE DRUG SHOULD BE USED WITH CAUTION IN PATIENTS WITH CNS DISEASE. IT SHOULD BE AVOIDED IN PREGNANT WOMEN DUE TO RISK OF TERATOGENICITY(NOT PROVED IN HUMANS, PROVED IN BACTRERIA, MICE)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Antiamoebic Drugs</a:t>
            </a:r>
          </a:p>
        </p:txBody>
      </p:sp>
      <p:sp>
        <p:nvSpPr>
          <p:cNvPr id="26627" name="Rectangle 3"/>
          <p:cNvSpPr>
            <a:spLocks noGrp="1" noChangeArrowheads="1"/>
          </p:cNvSpPr>
          <p:nvPr>
            <p:ph type="body" idx="1"/>
          </p:nvPr>
        </p:nvSpPr>
        <p:spPr/>
        <p:txBody>
          <a:bodyPr/>
          <a:lstStyle/>
          <a:p>
            <a:pPr algn="l" rtl="0">
              <a:lnSpc>
                <a:spcPct val="90000"/>
              </a:lnSpc>
            </a:pPr>
            <a:r>
              <a:rPr lang="en-US" b="1"/>
              <a:t>DRUG INTERACTION:</a:t>
            </a:r>
          </a:p>
          <a:p>
            <a:pPr algn="l" rtl="0">
              <a:lnSpc>
                <a:spcPct val="90000"/>
              </a:lnSpc>
            </a:pPr>
            <a:r>
              <a:rPr lang="en-US"/>
              <a:t>Metronidazole has a disulfiram like effect, so that nausea and vomiting can occur if alcohol ingested  during therapy.</a:t>
            </a:r>
          </a:p>
          <a:p>
            <a:pPr algn="l" rtl="0">
              <a:lnSpc>
                <a:spcPct val="90000"/>
              </a:lnSpc>
            </a:pPr>
            <a:r>
              <a:rPr lang="en-US"/>
              <a:t>It potentiate the anticoagulant effect of coumarin type  of anticoagulants.</a:t>
            </a:r>
          </a:p>
          <a:p>
            <a:pPr algn="l" rtl="0">
              <a:lnSpc>
                <a:spcPct val="90000"/>
              </a:lnSpc>
            </a:pPr>
            <a:r>
              <a:rPr lang="en-US"/>
              <a:t>Phenytoin &amp; phenobarbitone may increase</a:t>
            </a:r>
          </a:p>
          <a:p>
            <a:pPr algn="l" rtl="0">
              <a:lnSpc>
                <a:spcPct val="90000"/>
              </a:lnSpc>
            </a:pPr>
            <a:r>
              <a:rPr lang="en-US"/>
              <a:t>elimination of the drug, cimetidine decrease  plasma clearance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Tinidazole</a:t>
            </a:r>
          </a:p>
        </p:txBody>
      </p:sp>
      <p:sp>
        <p:nvSpPr>
          <p:cNvPr id="28675" name="Rectangle 3"/>
          <p:cNvSpPr>
            <a:spLocks noGrp="1" noChangeArrowheads="1"/>
          </p:cNvSpPr>
          <p:nvPr>
            <p:ph type="body" idx="1"/>
          </p:nvPr>
        </p:nvSpPr>
        <p:spPr/>
        <p:txBody>
          <a:bodyPr/>
          <a:lstStyle/>
          <a:p>
            <a:pPr algn="l" rtl="0"/>
            <a:r>
              <a:rPr lang="en-US"/>
              <a:t>Tinidazole, a related nitroimidazole, having similar activity and a better toxicity profile than metronidazole, and it offers simpler dosing regimens.</a:t>
            </a:r>
          </a:p>
          <a:p>
            <a:pPr algn="l" rtl="0"/>
            <a:r>
              <a:rPr lang="en-US" b="1"/>
              <a:t>Pharmacokinetics:</a:t>
            </a:r>
          </a:p>
          <a:p>
            <a:pPr algn="l" rtl="0"/>
            <a:r>
              <a:rPr lang="en-US"/>
              <a:t>Tinidazole readily absorbed and permeate all tissues by simpler diffusion.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Tinidazole</a:t>
            </a:r>
          </a:p>
        </p:txBody>
      </p:sp>
      <p:sp>
        <p:nvSpPr>
          <p:cNvPr id="29699" name="Rectangle 3"/>
          <p:cNvSpPr>
            <a:spLocks noGrp="1" noChangeArrowheads="1"/>
          </p:cNvSpPr>
          <p:nvPr>
            <p:ph type="body" idx="1"/>
          </p:nvPr>
        </p:nvSpPr>
        <p:spPr/>
        <p:txBody>
          <a:bodyPr/>
          <a:lstStyle/>
          <a:p>
            <a:pPr algn="l" rtl="0"/>
            <a:r>
              <a:rPr lang="en-US"/>
              <a:t>Intracellular concentration rapidly approach extra cellular levels.</a:t>
            </a:r>
          </a:p>
          <a:p>
            <a:pPr algn="l" rtl="0"/>
            <a:r>
              <a:rPr lang="en-US"/>
              <a:t>Peak plasma level reached in 1- 3 hours.</a:t>
            </a:r>
          </a:p>
          <a:p>
            <a:pPr algn="l" rtl="0"/>
            <a:r>
              <a:rPr lang="en-US"/>
              <a:t>Protein binding is low(10- 20%)</a:t>
            </a:r>
          </a:p>
          <a:p>
            <a:pPr algn="l" rtl="0"/>
            <a:r>
              <a:rPr lang="en-US"/>
              <a:t>The half life of Tinidazole is 12- 14 hours</a:t>
            </a:r>
          </a:p>
          <a:p>
            <a:pPr algn="l" rtl="0"/>
            <a:r>
              <a:rPr lang="en-US" b="1"/>
              <a:t>Mechanism of Action: </a:t>
            </a:r>
            <a:r>
              <a:rPr lang="en-US"/>
              <a:t>It has similar to metronidazole.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Tinidazole</a:t>
            </a:r>
          </a:p>
        </p:txBody>
      </p:sp>
      <p:sp>
        <p:nvSpPr>
          <p:cNvPr id="30723" name="Rectangle 3"/>
          <p:cNvSpPr>
            <a:spLocks noGrp="1" noChangeArrowheads="1"/>
          </p:cNvSpPr>
          <p:nvPr>
            <p:ph type="body" idx="1"/>
          </p:nvPr>
        </p:nvSpPr>
        <p:spPr/>
        <p:txBody>
          <a:bodyPr/>
          <a:lstStyle/>
          <a:p>
            <a:pPr algn="l" rtl="0"/>
            <a:r>
              <a:rPr lang="en-US" b="1"/>
              <a:t>Clinical uses:</a:t>
            </a:r>
          </a:p>
          <a:p>
            <a:pPr algn="l" rtl="0"/>
            <a:r>
              <a:rPr lang="en-US" b="1"/>
              <a:t>1. Amebiasis:</a:t>
            </a:r>
            <a:r>
              <a:rPr lang="en-US"/>
              <a:t> Tinidazole is also a drug of choice in the treatment of all tissue infections with E. histolytica.</a:t>
            </a:r>
          </a:p>
          <a:p>
            <a:pPr algn="l" rtl="0"/>
            <a:r>
              <a:rPr lang="en-US"/>
              <a:t>It must be used with luminal amebicide because it is not effective against luminal parasites.</a:t>
            </a:r>
          </a:p>
          <a:p>
            <a:pPr algn="l" rtl="0"/>
            <a:r>
              <a:rPr lang="en-US"/>
              <a:t>Dose: 2 G daily for 3 days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Tinidazole</a:t>
            </a:r>
          </a:p>
        </p:txBody>
      </p:sp>
      <p:sp>
        <p:nvSpPr>
          <p:cNvPr id="31747" name="Rectangle 3"/>
          <p:cNvSpPr>
            <a:spLocks noGrp="1" noChangeArrowheads="1"/>
          </p:cNvSpPr>
          <p:nvPr>
            <p:ph type="body" idx="1"/>
          </p:nvPr>
        </p:nvSpPr>
        <p:spPr/>
        <p:txBody>
          <a:bodyPr/>
          <a:lstStyle/>
          <a:p>
            <a:pPr algn="l" rtl="0"/>
            <a:r>
              <a:rPr lang="en-US" b="1"/>
              <a:t>2. Giardiasis: </a:t>
            </a:r>
            <a:r>
              <a:rPr lang="en-US"/>
              <a:t>Tinidazole is at least equally effective like metronidazole</a:t>
            </a:r>
          </a:p>
          <a:p>
            <a:pPr algn="l" rtl="0"/>
            <a:r>
              <a:rPr lang="en-US" b="1"/>
              <a:t>3. Trichomoniasis: </a:t>
            </a:r>
            <a:r>
              <a:rPr lang="en-US"/>
              <a:t>It may be effective against some of these resistant organisms</a:t>
            </a:r>
          </a:p>
          <a:p>
            <a:pPr algn="l" rtl="0"/>
            <a:r>
              <a:rPr lang="en-US" b="1"/>
              <a:t>Adverse effects: </a:t>
            </a:r>
            <a:r>
              <a:rPr lang="en-US"/>
              <a:t>toxicity profile is better than metronidazole.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Diloxanide furoate</a:t>
            </a:r>
          </a:p>
        </p:txBody>
      </p:sp>
      <p:sp>
        <p:nvSpPr>
          <p:cNvPr id="32771" name="Rectangle 3"/>
          <p:cNvSpPr>
            <a:spLocks noGrp="1" noChangeArrowheads="1"/>
          </p:cNvSpPr>
          <p:nvPr>
            <p:ph type="body" idx="1"/>
          </p:nvPr>
        </p:nvSpPr>
        <p:spPr/>
        <p:txBody>
          <a:bodyPr/>
          <a:lstStyle/>
          <a:p>
            <a:pPr algn="l" rtl="0">
              <a:lnSpc>
                <a:spcPct val="90000"/>
              </a:lnSpc>
            </a:pPr>
            <a:r>
              <a:rPr lang="en-US"/>
              <a:t>Diloxanide furoate is a dichloroacetamide derivative.</a:t>
            </a:r>
          </a:p>
          <a:p>
            <a:pPr algn="l" rtl="0">
              <a:lnSpc>
                <a:spcPct val="90000"/>
              </a:lnSpc>
            </a:pPr>
            <a:r>
              <a:rPr lang="en-US"/>
              <a:t>It is an effective luminal amebicide but is not active against tissue trophozoites.</a:t>
            </a:r>
          </a:p>
          <a:p>
            <a:pPr algn="l" rtl="0">
              <a:lnSpc>
                <a:spcPct val="90000"/>
              </a:lnSpc>
            </a:pPr>
            <a:r>
              <a:rPr lang="en-US"/>
              <a:t>Dose: 500mg three times/day for 10 days</a:t>
            </a:r>
          </a:p>
          <a:p>
            <a:pPr algn="l" rtl="0">
              <a:lnSpc>
                <a:spcPct val="90000"/>
              </a:lnSpc>
            </a:pPr>
            <a:r>
              <a:rPr lang="en-US" b="1"/>
              <a:t>Pharmacokinetics:</a:t>
            </a:r>
          </a:p>
          <a:p>
            <a:pPr algn="l" rtl="0">
              <a:lnSpc>
                <a:spcPct val="90000"/>
              </a:lnSpc>
            </a:pPr>
            <a:r>
              <a:rPr lang="en-US"/>
              <a:t>After oral administration, in the gut, </a:t>
            </a:r>
            <a:r>
              <a:rPr lang="en-US" u="sng"/>
              <a:t>diloxanide furoate</a:t>
            </a:r>
            <a:r>
              <a:rPr lang="en-US"/>
              <a:t> is split into diloxanide and furoic acid; about 90% of the drug is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Antiamoebic Drugs</a:t>
            </a:r>
          </a:p>
        </p:txBody>
      </p:sp>
      <p:sp>
        <p:nvSpPr>
          <p:cNvPr id="4099" name="Rectangle 3"/>
          <p:cNvSpPr>
            <a:spLocks noGrp="1" noChangeArrowheads="1"/>
          </p:cNvSpPr>
          <p:nvPr>
            <p:ph type="body" idx="1"/>
          </p:nvPr>
        </p:nvSpPr>
        <p:spPr/>
        <p:txBody>
          <a:bodyPr/>
          <a:lstStyle/>
          <a:p>
            <a:pPr algn="l" rtl="0"/>
            <a:r>
              <a:rPr lang="en-US"/>
              <a:t>amebiasis, giardiasis, trichomoniasis malaria, leishmaniasis, trypanosomiasis, are no longer confined to specific geographic locales.</a:t>
            </a:r>
          </a:p>
          <a:p>
            <a:pPr algn="l" rtl="0"/>
            <a:r>
              <a:rPr lang="en-US"/>
              <a:t>Protozoa are eukaryotes, the unicellular protozoal cells have metabolic processes closer to those of the human host than to prokaryotic bacterial pathogens.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Diloxanide furoate</a:t>
            </a:r>
          </a:p>
        </p:txBody>
      </p:sp>
      <p:sp>
        <p:nvSpPr>
          <p:cNvPr id="33795" name="Rectangle 3"/>
          <p:cNvSpPr>
            <a:spLocks noGrp="1" noChangeArrowheads="1"/>
          </p:cNvSpPr>
          <p:nvPr>
            <p:ph type="body" idx="1"/>
          </p:nvPr>
        </p:nvSpPr>
        <p:spPr/>
        <p:txBody>
          <a:bodyPr/>
          <a:lstStyle/>
          <a:p>
            <a:pPr algn="l" rtl="0"/>
            <a:r>
              <a:rPr lang="en-US"/>
              <a:t>Rapidly absorbed ad then conjugated to form glucuronide, which is promptly excreted in the urine.</a:t>
            </a:r>
          </a:p>
          <a:p>
            <a:pPr algn="l" rtl="0"/>
            <a:r>
              <a:rPr lang="en-US"/>
              <a:t>The unabsorbed diloxanide is the active antiamoebic substance.</a:t>
            </a:r>
          </a:p>
          <a:p>
            <a:pPr algn="l" rtl="0"/>
            <a:r>
              <a:rPr lang="en-US" b="1"/>
              <a:t>Mechanism of Action: </a:t>
            </a:r>
            <a:r>
              <a:rPr lang="en-US"/>
              <a:t>unknown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Diloxanide furoate</a:t>
            </a:r>
          </a:p>
        </p:txBody>
      </p:sp>
      <p:sp>
        <p:nvSpPr>
          <p:cNvPr id="35843" name="Rectangle 3"/>
          <p:cNvSpPr>
            <a:spLocks noGrp="1" noChangeArrowheads="1"/>
          </p:cNvSpPr>
          <p:nvPr>
            <p:ph type="body" idx="1"/>
          </p:nvPr>
        </p:nvSpPr>
        <p:spPr/>
        <p:txBody>
          <a:bodyPr/>
          <a:lstStyle/>
          <a:p>
            <a:pPr algn="l" rtl="0"/>
            <a:r>
              <a:rPr lang="en-US" b="1"/>
              <a:t>Clinical uses:</a:t>
            </a:r>
          </a:p>
          <a:p>
            <a:pPr algn="l" rtl="0"/>
            <a:r>
              <a:rPr lang="en-US"/>
              <a:t>It is considered the drug of choice for asymptomatic luminal infections</a:t>
            </a:r>
          </a:p>
          <a:p>
            <a:pPr algn="l" rtl="0"/>
            <a:r>
              <a:rPr lang="en-US"/>
              <a:t>It is used with a tissue amebicide, usually metronidazole to treat serious intestinal and extra intestinal infections.</a:t>
            </a:r>
          </a:p>
          <a:p>
            <a:pPr algn="l" rtl="0"/>
            <a:r>
              <a:rPr lang="en-US" b="1"/>
              <a:t>Adverse effects: </a:t>
            </a:r>
            <a:r>
              <a:rPr lang="en-US"/>
              <a:t>flatulence is common, nausea, abdominal cramps and rashes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Iodoquinol  </a:t>
            </a:r>
          </a:p>
        </p:txBody>
      </p:sp>
      <p:sp>
        <p:nvSpPr>
          <p:cNvPr id="36867" name="Rectangle 3"/>
          <p:cNvSpPr>
            <a:spLocks noGrp="1" noChangeArrowheads="1"/>
          </p:cNvSpPr>
          <p:nvPr>
            <p:ph type="body" idx="1"/>
          </p:nvPr>
        </p:nvSpPr>
        <p:spPr/>
        <p:txBody>
          <a:bodyPr/>
          <a:lstStyle/>
          <a:p>
            <a:pPr algn="l" rtl="0">
              <a:lnSpc>
                <a:spcPct val="90000"/>
              </a:lnSpc>
              <a:buFontTx/>
              <a:buNone/>
            </a:pPr>
            <a:r>
              <a:rPr lang="en-US"/>
              <a:t>Iodoquinol (diiodohydroxyquin) is a halogenated hydroxyquinoline.</a:t>
            </a:r>
          </a:p>
          <a:p>
            <a:pPr algn="l" rtl="0">
              <a:lnSpc>
                <a:spcPct val="90000"/>
              </a:lnSpc>
              <a:buFontTx/>
              <a:buNone/>
            </a:pPr>
            <a:r>
              <a:rPr lang="en-US"/>
              <a:t>Dose: 650mg TDS for 21days</a:t>
            </a:r>
          </a:p>
          <a:p>
            <a:pPr algn="l" rtl="0">
              <a:lnSpc>
                <a:spcPct val="90000"/>
              </a:lnSpc>
              <a:buFontTx/>
              <a:buNone/>
            </a:pPr>
            <a:r>
              <a:rPr lang="en-US" b="1"/>
              <a:t>Pharmacokinetics:</a:t>
            </a:r>
          </a:p>
          <a:p>
            <a:pPr algn="l" rtl="0">
              <a:lnSpc>
                <a:spcPct val="90000"/>
              </a:lnSpc>
              <a:buFontTx/>
              <a:buNone/>
            </a:pPr>
            <a:r>
              <a:rPr lang="en-US"/>
              <a:t>It is poorly understood</a:t>
            </a:r>
          </a:p>
          <a:p>
            <a:pPr algn="l" rtl="0">
              <a:lnSpc>
                <a:spcPct val="90000"/>
              </a:lnSpc>
              <a:buFontTx/>
              <a:buNone/>
            </a:pPr>
            <a:r>
              <a:rPr lang="en-US"/>
              <a:t>90% of the drug is retained in the intestine and excreted in feces. The remainder enters the circulation, and is excreted in the urine as glucuronides.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Iodoquinol</a:t>
            </a:r>
          </a:p>
        </p:txBody>
      </p:sp>
      <p:sp>
        <p:nvSpPr>
          <p:cNvPr id="37891" name="Rectangle 3"/>
          <p:cNvSpPr>
            <a:spLocks noGrp="1" noChangeArrowheads="1"/>
          </p:cNvSpPr>
          <p:nvPr>
            <p:ph type="body" idx="1"/>
          </p:nvPr>
        </p:nvSpPr>
        <p:spPr/>
        <p:txBody>
          <a:bodyPr/>
          <a:lstStyle/>
          <a:p>
            <a:pPr algn="l" rtl="0">
              <a:buFontTx/>
              <a:buNone/>
            </a:pPr>
            <a:r>
              <a:rPr lang="en-US" b="1"/>
              <a:t>mechanism of action:</a:t>
            </a:r>
          </a:p>
          <a:p>
            <a:pPr algn="l" rtl="0">
              <a:buFontTx/>
              <a:buNone/>
            </a:pPr>
            <a:r>
              <a:rPr lang="en-US"/>
              <a:t>The mechanism of action of iodoquinol against trophozoites is unknown.</a:t>
            </a:r>
          </a:p>
          <a:p>
            <a:pPr algn="l" rtl="0">
              <a:buFontTx/>
              <a:buNone/>
            </a:pPr>
            <a:r>
              <a:rPr lang="en-US"/>
              <a:t>It is effective against organisms in the bowel lumen but not against trophozoites in the intestinal wall or extra intestinal tissues</a:t>
            </a:r>
          </a:p>
          <a:p>
            <a:pPr algn="l" rtl="0">
              <a:buFontTx/>
              <a:buNone/>
            </a:pPr>
            <a:r>
              <a:rPr lang="en-US" b="1"/>
              <a:t> Adverse effects:  </a:t>
            </a:r>
            <a:r>
              <a:rPr lang="en-US"/>
              <a:t>Diarrhoea, anorexia, nausea, vomiting, abdominal pain,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Iodoquinol</a:t>
            </a:r>
          </a:p>
        </p:txBody>
      </p:sp>
      <p:sp>
        <p:nvSpPr>
          <p:cNvPr id="38916" name="Rectangle 4"/>
          <p:cNvSpPr>
            <a:spLocks noGrp="1" noChangeArrowheads="1"/>
          </p:cNvSpPr>
          <p:nvPr>
            <p:ph type="body" idx="1"/>
          </p:nvPr>
        </p:nvSpPr>
        <p:spPr/>
        <p:txBody>
          <a:bodyPr/>
          <a:lstStyle/>
          <a:p>
            <a:pPr algn="l" rtl="0">
              <a:lnSpc>
                <a:spcPct val="90000"/>
              </a:lnSpc>
            </a:pPr>
            <a:r>
              <a:rPr lang="en-US"/>
              <a:t>Headache, rash, pruritus</a:t>
            </a:r>
          </a:p>
          <a:p>
            <a:pPr algn="l" rtl="0">
              <a:lnSpc>
                <a:spcPct val="90000"/>
              </a:lnSpc>
            </a:pPr>
            <a:r>
              <a:rPr lang="en-US"/>
              <a:t>Neurotoxicity with prolonged use with high dosage.</a:t>
            </a:r>
          </a:p>
          <a:p>
            <a:pPr algn="l" rtl="0">
              <a:lnSpc>
                <a:spcPct val="90000"/>
              </a:lnSpc>
            </a:pPr>
            <a:r>
              <a:rPr lang="en-US" b="1"/>
              <a:t>Cautions:</a:t>
            </a:r>
          </a:p>
          <a:p>
            <a:pPr algn="l" rtl="0">
              <a:lnSpc>
                <a:spcPct val="90000"/>
              </a:lnSpc>
            </a:pPr>
            <a:r>
              <a:rPr lang="en-US"/>
              <a:t>1</a:t>
            </a:r>
            <a:r>
              <a:rPr lang="en-US" b="1"/>
              <a:t>. </a:t>
            </a:r>
            <a:r>
              <a:rPr lang="en-US"/>
              <a:t>iodoquinol should be taken with meals to limit GI toxicity</a:t>
            </a:r>
          </a:p>
          <a:p>
            <a:pPr algn="l" rtl="0">
              <a:lnSpc>
                <a:spcPct val="90000"/>
              </a:lnSpc>
            </a:pPr>
            <a:r>
              <a:rPr lang="en-US"/>
              <a:t>2. it should be used with caution in patients with optic neuropathy, renal or thyroid disease, or non amebic hepatic dis.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Iodoquinol</a:t>
            </a:r>
          </a:p>
        </p:txBody>
      </p:sp>
      <p:sp>
        <p:nvSpPr>
          <p:cNvPr id="39939" name="Rectangle 3"/>
          <p:cNvSpPr>
            <a:spLocks noGrp="1" noChangeArrowheads="1"/>
          </p:cNvSpPr>
          <p:nvPr>
            <p:ph type="body" idx="1"/>
          </p:nvPr>
        </p:nvSpPr>
        <p:spPr/>
        <p:txBody>
          <a:bodyPr/>
          <a:lstStyle/>
          <a:p>
            <a:pPr algn="l" rtl="0">
              <a:lnSpc>
                <a:spcPct val="90000"/>
              </a:lnSpc>
              <a:buFontTx/>
              <a:buNone/>
            </a:pPr>
            <a:r>
              <a:rPr lang="en-US"/>
              <a:t>3. The drug may increase protein-bound serum iodine, leading to a decrease in measured </a:t>
            </a:r>
            <a:r>
              <a:rPr lang="en-US" baseline="30000"/>
              <a:t>131</a:t>
            </a:r>
            <a:r>
              <a:rPr lang="en-US"/>
              <a:t>I  uptake that persist for months.</a:t>
            </a:r>
          </a:p>
          <a:p>
            <a:pPr algn="l" rtl="0">
              <a:lnSpc>
                <a:spcPct val="90000"/>
              </a:lnSpc>
              <a:buFontTx/>
              <a:buNone/>
            </a:pPr>
            <a:r>
              <a:rPr lang="en-US"/>
              <a:t>4. It should be discontinued if it produces persistent diarrhea or signs of iodine toxicity( dermatitis, urticaria pruritus, fever)</a:t>
            </a:r>
          </a:p>
          <a:p>
            <a:pPr algn="l" rtl="0">
              <a:lnSpc>
                <a:spcPct val="90000"/>
              </a:lnSpc>
              <a:buFontTx/>
              <a:buNone/>
            </a:pPr>
            <a:r>
              <a:rPr lang="en-US"/>
              <a:t>C.I: It is contraindicated in patients with intolerance to iodine.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Emetine and Dehydroemetine</a:t>
            </a:r>
          </a:p>
        </p:txBody>
      </p:sp>
      <p:sp>
        <p:nvSpPr>
          <p:cNvPr id="40963" name="Rectangle 3"/>
          <p:cNvSpPr>
            <a:spLocks noGrp="1" noChangeArrowheads="1"/>
          </p:cNvSpPr>
          <p:nvPr>
            <p:ph type="body" idx="1"/>
          </p:nvPr>
        </p:nvSpPr>
        <p:spPr/>
        <p:txBody>
          <a:bodyPr/>
          <a:lstStyle/>
          <a:p>
            <a:pPr algn="l" rtl="0">
              <a:buFontTx/>
              <a:buNone/>
            </a:pPr>
            <a:r>
              <a:rPr lang="en-US" u="sng"/>
              <a:t>Emetine</a:t>
            </a:r>
            <a:r>
              <a:rPr lang="en-US"/>
              <a:t>, an alkaloid derived from ipecac and </a:t>
            </a:r>
            <a:r>
              <a:rPr lang="en-US" u="sng"/>
              <a:t>dehydroemetine, </a:t>
            </a:r>
            <a:r>
              <a:rPr lang="en-US"/>
              <a:t>a synthetic analog, are effective against tissue trophozoites of E. histolytica, but because of major toxicity concerns they have been almost completely replaced by metronidazole.</a:t>
            </a:r>
          </a:p>
          <a:p>
            <a:pPr algn="l" rtl="0">
              <a:buFontTx/>
              <a:buNone/>
            </a:pPr>
            <a:r>
              <a:rPr lang="en-US" b="1"/>
              <a:t>Route of administration:</a:t>
            </a:r>
          </a:p>
          <a:p>
            <a:pPr algn="l" rtl="0">
              <a:buFontTx/>
              <a:buNone/>
            </a:pPr>
            <a:r>
              <a:rPr lang="en-US"/>
              <a:t>Subcutaneous (preferred) or I.M, never I.V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Emetine and Dehydroemetine</a:t>
            </a:r>
          </a:p>
        </p:txBody>
      </p:sp>
      <p:sp>
        <p:nvSpPr>
          <p:cNvPr id="43011" name="Rectangle 3"/>
          <p:cNvSpPr>
            <a:spLocks noGrp="1" noChangeArrowheads="1"/>
          </p:cNvSpPr>
          <p:nvPr>
            <p:ph type="body" idx="1"/>
          </p:nvPr>
        </p:nvSpPr>
        <p:spPr/>
        <p:txBody>
          <a:bodyPr/>
          <a:lstStyle/>
          <a:p>
            <a:pPr algn="l" rtl="0">
              <a:lnSpc>
                <a:spcPct val="90000"/>
              </a:lnSpc>
              <a:buFontTx/>
              <a:buNone/>
            </a:pPr>
            <a:r>
              <a:rPr lang="en-US" b="1"/>
              <a:t>CLINICAL USES:</a:t>
            </a:r>
          </a:p>
          <a:p>
            <a:pPr algn="l" rtl="0">
              <a:lnSpc>
                <a:spcPct val="90000"/>
              </a:lnSpc>
              <a:buFontTx/>
              <a:buNone/>
            </a:pPr>
            <a:r>
              <a:rPr lang="en-US"/>
              <a:t>Their use is limited to unusual circumstances. in which severe amebiasis warrants effective therapy and metronidazole can not be used. </a:t>
            </a:r>
          </a:p>
          <a:p>
            <a:pPr algn="l" rtl="0">
              <a:lnSpc>
                <a:spcPct val="90000"/>
              </a:lnSpc>
              <a:buFontTx/>
              <a:buNone/>
            </a:pPr>
            <a:r>
              <a:rPr lang="en-US"/>
              <a:t>Dehydroemetine is preferred because of its some what better toxicity profile. It should be used for the minimum period  usually 3- 5 days.</a:t>
            </a:r>
          </a:p>
          <a:p>
            <a:pPr algn="l" rtl="0">
              <a:lnSpc>
                <a:spcPct val="90000"/>
              </a:lnSpc>
              <a:buFontTx/>
              <a:buNone/>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Emetine and Dehydroemetine</a:t>
            </a:r>
          </a:p>
        </p:txBody>
      </p:sp>
      <p:sp>
        <p:nvSpPr>
          <p:cNvPr id="41987" name="Rectangle 3"/>
          <p:cNvSpPr>
            <a:spLocks noGrp="1" noChangeArrowheads="1"/>
          </p:cNvSpPr>
          <p:nvPr>
            <p:ph type="body" idx="1"/>
          </p:nvPr>
        </p:nvSpPr>
        <p:spPr/>
        <p:txBody>
          <a:bodyPr/>
          <a:lstStyle/>
          <a:p>
            <a:pPr algn="l" rtl="0">
              <a:lnSpc>
                <a:spcPct val="90000"/>
              </a:lnSpc>
            </a:pPr>
            <a:r>
              <a:rPr lang="en-US" b="1"/>
              <a:t>Adverse effects: </a:t>
            </a:r>
          </a:p>
          <a:p>
            <a:pPr algn="l" rtl="0">
              <a:lnSpc>
                <a:spcPct val="90000"/>
              </a:lnSpc>
            </a:pPr>
            <a:r>
              <a:rPr lang="en-US"/>
              <a:t>diarrhea is common</a:t>
            </a:r>
          </a:p>
          <a:p>
            <a:pPr algn="l" rtl="0">
              <a:lnSpc>
                <a:spcPct val="90000"/>
              </a:lnSpc>
            </a:pPr>
            <a:r>
              <a:rPr lang="en-US"/>
              <a:t>Nausea, vomiting, muscle weakness </a:t>
            </a:r>
          </a:p>
          <a:p>
            <a:pPr algn="l" rtl="0">
              <a:lnSpc>
                <a:spcPct val="90000"/>
              </a:lnSpc>
            </a:pPr>
            <a:r>
              <a:rPr lang="en-US"/>
              <a:t>Cardiac arrhythmias, heart failure, hypotension (serious toxicity)</a:t>
            </a:r>
          </a:p>
          <a:p>
            <a:pPr algn="l" rtl="0">
              <a:lnSpc>
                <a:spcPct val="90000"/>
              </a:lnSpc>
            </a:pPr>
            <a:r>
              <a:rPr lang="en-US" b="1"/>
              <a:t>Caution: </a:t>
            </a:r>
            <a:r>
              <a:rPr lang="en-US"/>
              <a:t>the drug should not be used in patients with cardiac or renal disease, in young children, or in pregnancy.</a:t>
            </a:r>
            <a:endParaRPr lang="ar-SA"/>
          </a:p>
          <a:p>
            <a:pPr algn="l" rtl="0">
              <a:lnSpc>
                <a:spcPct val="90000"/>
              </a:lnSpc>
            </a:pPr>
            <a:r>
              <a:rPr lang="ar-SA"/>
              <a:t>  </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a:t>Paromomycin</a:t>
            </a:r>
          </a:p>
        </p:txBody>
      </p:sp>
      <p:sp>
        <p:nvSpPr>
          <p:cNvPr id="45059" name="Rectangle 3"/>
          <p:cNvSpPr>
            <a:spLocks noGrp="1" noChangeArrowheads="1"/>
          </p:cNvSpPr>
          <p:nvPr>
            <p:ph type="body" idx="1"/>
          </p:nvPr>
        </p:nvSpPr>
        <p:spPr/>
        <p:txBody>
          <a:bodyPr/>
          <a:lstStyle/>
          <a:p>
            <a:pPr algn="l" rtl="0">
              <a:buFontTx/>
              <a:buNone/>
            </a:pPr>
            <a:r>
              <a:rPr lang="en-US"/>
              <a:t>Paromomycin is an aminoglycoside antibiotic.</a:t>
            </a:r>
          </a:p>
          <a:p>
            <a:pPr algn="l" rtl="0">
              <a:buFontTx/>
              <a:buNone/>
            </a:pPr>
            <a:r>
              <a:rPr lang="en-US"/>
              <a:t>It is not significantly absorbed from the GIT.</a:t>
            </a:r>
          </a:p>
          <a:p>
            <a:pPr algn="l" rtl="0">
              <a:buFontTx/>
              <a:buNone/>
            </a:pPr>
            <a:r>
              <a:rPr lang="en-US"/>
              <a:t>The small amount absorbed, is slowly excreted unchanged, mainly by glomerular filtration.</a:t>
            </a:r>
          </a:p>
          <a:p>
            <a:pPr algn="l" rtl="0">
              <a:buFontTx/>
              <a:buNone/>
            </a:pPr>
            <a:r>
              <a:rPr lang="en-US"/>
              <a:t>Dose: 10mg/kg TDS for 7 days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Antiamoebic Drugs</a:t>
            </a:r>
          </a:p>
        </p:txBody>
      </p:sp>
      <p:sp>
        <p:nvSpPr>
          <p:cNvPr id="5123" name="Rectangle 3"/>
          <p:cNvSpPr>
            <a:spLocks noGrp="1" noChangeArrowheads="1"/>
          </p:cNvSpPr>
          <p:nvPr>
            <p:ph type="body" idx="1"/>
          </p:nvPr>
        </p:nvSpPr>
        <p:spPr/>
        <p:txBody>
          <a:bodyPr/>
          <a:lstStyle/>
          <a:p>
            <a:pPr algn="l" rtl="0"/>
            <a:r>
              <a:rPr lang="en-US"/>
              <a:t>Protozoal diseases are thus less easily treated than bacterial infections, and many of the antiprotozoal drugs cause serious toxic effects in the host, particularly on cells showing high metabolic activity, such as neuronal, renal tubular, intestinal, and bone marrow stem cells.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a:t>Paromomycin</a:t>
            </a:r>
          </a:p>
        </p:txBody>
      </p:sp>
      <p:sp>
        <p:nvSpPr>
          <p:cNvPr id="46083" name="Rectangle 3"/>
          <p:cNvSpPr>
            <a:spLocks noGrp="1" noChangeArrowheads="1"/>
          </p:cNvSpPr>
          <p:nvPr>
            <p:ph type="body" idx="1"/>
          </p:nvPr>
        </p:nvSpPr>
        <p:spPr/>
        <p:txBody>
          <a:bodyPr/>
          <a:lstStyle/>
          <a:p>
            <a:pPr algn="l" rtl="0">
              <a:buFontTx/>
              <a:buNone/>
            </a:pPr>
            <a:r>
              <a:rPr lang="en-US" b="1"/>
              <a:t>Clinical uses: </a:t>
            </a:r>
            <a:endParaRPr lang="en-US"/>
          </a:p>
          <a:p>
            <a:pPr algn="l" rtl="0">
              <a:buFontTx/>
              <a:buNone/>
            </a:pPr>
            <a:r>
              <a:rPr lang="en-US"/>
              <a:t>It is used only as a luminal amebicide, has no effect against extra intestinal amebic infections.</a:t>
            </a:r>
          </a:p>
          <a:p>
            <a:pPr algn="l" rtl="0">
              <a:buFontTx/>
              <a:buNone/>
            </a:pPr>
            <a:r>
              <a:rPr lang="en-US"/>
              <a:t>Paromomycin is an effective luminal amebicide that appears to have similar efficacy and less toxicity than other agents.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a:t>Paromomycin</a:t>
            </a:r>
          </a:p>
        </p:txBody>
      </p:sp>
      <p:sp>
        <p:nvSpPr>
          <p:cNvPr id="47107" name="Rectangle 3"/>
          <p:cNvSpPr>
            <a:spLocks noGrp="1" noChangeArrowheads="1"/>
          </p:cNvSpPr>
          <p:nvPr>
            <p:ph type="body" idx="1"/>
          </p:nvPr>
        </p:nvSpPr>
        <p:spPr>
          <a:xfrm>
            <a:off x="468313" y="1628775"/>
            <a:ext cx="8229600" cy="4525963"/>
          </a:xfrm>
        </p:spPr>
        <p:txBody>
          <a:bodyPr/>
          <a:lstStyle/>
          <a:p>
            <a:pPr algn="l" rtl="0">
              <a:lnSpc>
                <a:spcPct val="80000"/>
              </a:lnSpc>
              <a:buFontTx/>
              <a:buNone/>
            </a:pPr>
            <a:r>
              <a:rPr lang="en-US" sz="2800"/>
              <a:t>   In a recent study, it was superior to diloxanide furoate in clearing asymptomatic infections. </a:t>
            </a:r>
          </a:p>
          <a:p>
            <a:pPr algn="l" rtl="0">
              <a:lnSpc>
                <a:spcPct val="80000"/>
              </a:lnSpc>
              <a:buFontTx/>
              <a:buNone/>
            </a:pPr>
            <a:r>
              <a:rPr lang="en-US" sz="2800"/>
              <a:t>  Parenteral paromomycin is under investigation in treatment of visceral leishmaniasis.</a:t>
            </a:r>
          </a:p>
          <a:p>
            <a:pPr algn="l" rtl="0">
              <a:lnSpc>
                <a:spcPct val="80000"/>
              </a:lnSpc>
              <a:buFontTx/>
              <a:buNone/>
            </a:pPr>
            <a:r>
              <a:rPr lang="en-US" sz="2800" b="1"/>
              <a:t>  Adverse effects: </a:t>
            </a:r>
          </a:p>
          <a:p>
            <a:pPr algn="l" rtl="0">
              <a:lnSpc>
                <a:spcPct val="80000"/>
              </a:lnSpc>
              <a:buFontTx/>
              <a:buNone/>
            </a:pPr>
            <a:r>
              <a:rPr lang="en-US" sz="2800"/>
              <a:t> abdominal distress,  diarrhea.</a:t>
            </a:r>
          </a:p>
          <a:p>
            <a:pPr algn="l" rtl="0">
              <a:lnSpc>
                <a:spcPct val="80000"/>
              </a:lnSpc>
              <a:buFontTx/>
              <a:buNone/>
            </a:pPr>
            <a:r>
              <a:rPr lang="en-US" sz="2800"/>
              <a:t> It should be avoided in patients with significant renal disease and cautiously used with G I ulceration</a:t>
            </a:r>
          </a:p>
          <a:p>
            <a:pPr algn="l" rtl="0">
              <a:lnSpc>
                <a:spcPct val="80000"/>
              </a:lnSpc>
              <a:buFontTx/>
              <a:buNone/>
            </a:pPr>
            <a:r>
              <a:rPr lang="en-US" sz="2800"/>
              <a:t>  </a:t>
            </a:r>
          </a:p>
          <a:p>
            <a:pPr algn="l" rtl="0">
              <a:lnSpc>
                <a:spcPct val="80000"/>
              </a:lnSpc>
              <a:buFontTx/>
              <a:buNone/>
            </a:pPr>
            <a:r>
              <a:rPr lang="en-US" sz="28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b="1"/>
              <a:t>Tetracyclines</a:t>
            </a:r>
            <a:br>
              <a:rPr lang="en-US" sz="4000" b="1"/>
            </a:br>
            <a:endParaRPr lang="en-US" sz="4000" b="1"/>
          </a:p>
        </p:txBody>
      </p:sp>
      <p:sp>
        <p:nvSpPr>
          <p:cNvPr id="44035" name="Rectangle 3"/>
          <p:cNvSpPr>
            <a:spLocks noGrp="1" noChangeArrowheads="1"/>
          </p:cNvSpPr>
          <p:nvPr>
            <p:ph type="body" idx="1"/>
          </p:nvPr>
        </p:nvSpPr>
        <p:spPr/>
        <p:txBody>
          <a:bodyPr/>
          <a:lstStyle/>
          <a:p>
            <a:pPr algn="l" rtl="0">
              <a:buFontTx/>
              <a:buNone/>
            </a:pPr>
            <a:r>
              <a:rPr lang="en-US"/>
              <a:t>  Tetracyclines are broad – spectrum bacteriostatic that inhibit protein synthesis in susceptible microorganisms.</a:t>
            </a:r>
          </a:p>
          <a:p>
            <a:pPr algn="l" rtl="0">
              <a:buFontTx/>
              <a:buNone/>
            </a:pPr>
            <a:r>
              <a:rPr lang="en-US"/>
              <a:t>   They are active against many gram- positive and gram- negative bacteria including anaerobes, rickettsiae, chlamydiae, mycoplasma, and against some protozoa e.g., amebas.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a:t>Tetracyclines</a:t>
            </a:r>
          </a:p>
        </p:txBody>
      </p:sp>
      <p:sp>
        <p:nvSpPr>
          <p:cNvPr id="48131" name="Rectangle 3"/>
          <p:cNvSpPr>
            <a:spLocks noGrp="1" noChangeArrowheads="1"/>
          </p:cNvSpPr>
          <p:nvPr>
            <p:ph type="body" idx="1"/>
          </p:nvPr>
        </p:nvSpPr>
        <p:spPr/>
        <p:txBody>
          <a:bodyPr/>
          <a:lstStyle/>
          <a:p>
            <a:pPr algn="l" rtl="0">
              <a:lnSpc>
                <a:spcPct val="80000"/>
              </a:lnSpc>
              <a:buFontTx/>
              <a:buNone/>
            </a:pPr>
            <a:r>
              <a:rPr lang="en-US" sz="2800" b="1"/>
              <a:t>Mechanism of action:</a:t>
            </a:r>
            <a:r>
              <a:rPr lang="ar-SA" sz="2800" b="1"/>
              <a:t>   </a:t>
            </a:r>
          </a:p>
          <a:p>
            <a:pPr algn="l" rtl="0">
              <a:lnSpc>
                <a:spcPct val="80000"/>
              </a:lnSpc>
              <a:buFontTx/>
              <a:buNone/>
            </a:pPr>
            <a:r>
              <a:rPr lang="en-US" sz="2800"/>
              <a:t>Tetracyclines enter microorganisms in part by passive diffusion and in part by an energy dependent process of active transport. Susceptible cells concentrate the drug intracellularly. Once inside the cell, tetracyclines bind reversibly to the 30S subunit of the bacterial ribosimes, blocking the binding of  aminoacyl- tRNA to the acceptor site on the mRNA- ribosome complex. This prevents addition of aminoacid to the growing peptide .</a:t>
            </a:r>
          </a:p>
          <a:p>
            <a:pPr algn="l" rtl="0">
              <a:lnSpc>
                <a:spcPct val="80000"/>
              </a:lnSpc>
              <a:buFontTx/>
              <a:buNone/>
            </a:pPr>
            <a:r>
              <a:rPr lang="en-US" sz="2800"/>
              <a:t> .</a:t>
            </a:r>
            <a:r>
              <a:rPr lang="ar-SA" sz="2800"/>
              <a:t> </a:t>
            </a:r>
            <a:endParaRPr lang="en-US"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a:t>Tetracyclines</a:t>
            </a:r>
          </a:p>
        </p:txBody>
      </p:sp>
      <p:sp>
        <p:nvSpPr>
          <p:cNvPr id="49155" name="Rectangle 3"/>
          <p:cNvSpPr>
            <a:spLocks noGrp="1" noChangeArrowheads="1"/>
          </p:cNvSpPr>
          <p:nvPr>
            <p:ph type="body" idx="1"/>
          </p:nvPr>
        </p:nvSpPr>
        <p:spPr/>
        <p:txBody>
          <a:bodyPr/>
          <a:lstStyle/>
          <a:p>
            <a:pPr algn="l" rtl="0">
              <a:lnSpc>
                <a:spcPct val="90000"/>
              </a:lnSpc>
            </a:pPr>
            <a:r>
              <a:rPr lang="en-US" sz="2800"/>
              <a:t>Dose: 250mg 3 times daily for 10 days</a:t>
            </a:r>
          </a:p>
          <a:p>
            <a:pPr algn="l" rtl="0">
              <a:lnSpc>
                <a:spcPct val="90000"/>
              </a:lnSpc>
            </a:pPr>
            <a:r>
              <a:rPr lang="en-US" sz="2800" b="1"/>
              <a:t>Adverse effects:</a:t>
            </a:r>
          </a:p>
          <a:p>
            <a:pPr algn="l" rtl="0">
              <a:lnSpc>
                <a:spcPct val="90000"/>
              </a:lnSpc>
            </a:pPr>
            <a:r>
              <a:rPr lang="en-US" sz="2800"/>
              <a:t>1. G I adverse effects: nausea, vomiting,diarrhea   </a:t>
            </a:r>
          </a:p>
          <a:p>
            <a:pPr algn="l" rtl="0">
              <a:lnSpc>
                <a:spcPct val="90000"/>
              </a:lnSpc>
            </a:pPr>
            <a:r>
              <a:rPr lang="en-US" sz="2800"/>
              <a:t>2. bony structure and teeth</a:t>
            </a:r>
          </a:p>
          <a:p>
            <a:pPr algn="l" rtl="0">
              <a:lnSpc>
                <a:spcPct val="90000"/>
              </a:lnSpc>
            </a:pPr>
            <a:r>
              <a:rPr lang="en-US" sz="2800"/>
              <a:t>3. liver toxicity</a:t>
            </a:r>
          </a:p>
          <a:p>
            <a:pPr algn="l" rtl="0">
              <a:lnSpc>
                <a:spcPct val="90000"/>
              </a:lnSpc>
            </a:pPr>
            <a:r>
              <a:rPr lang="en-US" sz="2800"/>
              <a:t>4. kidney toxicity</a:t>
            </a:r>
          </a:p>
          <a:p>
            <a:pPr algn="l" rtl="0">
              <a:lnSpc>
                <a:spcPct val="90000"/>
              </a:lnSpc>
            </a:pPr>
            <a:r>
              <a:rPr lang="en-US" sz="2800"/>
              <a:t>5.photosensitization</a:t>
            </a:r>
          </a:p>
          <a:p>
            <a:pPr algn="l" rtl="0">
              <a:lnSpc>
                <a:spcPct val="90000"/>
              </a:lnSpc>
            </a:pPr>
            <a:r>
              <a:rPr lang="en-US" sz="2800"/>
              <a:t>6.vestibular reactions</a:t>
            </a:r>
          </a:p>
          <a:p>
            <a:pPr algn="l" rtl="0">
              <a:lnSpc>
                <a:spcPct val="90000"/>
              </a:lnSpc>
            </a:pPr>
            <a:r>
              <a:rPr lang="ar-SA" sz="2800"/>
              <a:t>   </a:t>
            </a:r>
            <a:endParaRPr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rtl="0"/>
            <a:r>
              <a:rPr lang="en-US" b="1"/>
              <a:t>Erythromycin</a:t>
            </a:r>
          </a:p>
        </p:txBody>
      </p:sp>
      <p:sp>
        <p:nvSpPr>
          <p:cNvPr id="51203" name="Rectangle 3"/>
          <p:cNvSpPr>
            <a:spLocks noGrp="1" noChangeArrowheads="1"/>
          </p:cNvSpPr>
          <p:nvPr>
            <p:ph type="body" idx="1"/>
          </p:nvPr>
        </p:nvSpPr>
        <p:spPr/>
        <p:txBody>
          <a:bodyPr/>
          <a:lstStyle/>
          <a:p>
            <a:pPr algn="l" rtl="0"/>
            <a:r>
              <a:rPr lang="en-US"/>
              <a:t>Erythromycin  500mg, 4 times daily for 10 days.</a:t>
            </a:r>
          </a:p>
          <a:p>
            <a:pPr algn="l" rtl="0"/>
            <a:r>
              <a:rPr lang="en-US"/>
              <a:t>Erythromycin inhibits protein synthesis occurs via binding to the 50S ribosomal RNA, which blocks the aminoacyl translocation reaction and formation of initiation complexes.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b="1"/>
              <a:t>Chloroquine</a:t>
            </a:r>
            <a:br>
              <a:rPr lang="en-US" sz="4000" b="1"/>
            </a:br>
            <a:endParaRPr lang="en-US" sz="4000" b="1"/>
          </a:p>
        </p:txBody>
      </p:sp>
      <p:sp>
        <p:nvSpPr>
          <p:cNvPr id="52227" name="Rectangle 3"/>
          <p:cNvSpPr>
            <a:spLocks noGrp="1" noChangeArrowheads="1"/>
          </p:cNvSpPr>
          <p:nvPr>
            <p:ph type="body" idx="1"/>
          </p:nvPr>
        </p:nvSpPr>
        <p:spPr/>
        <p:txBody>
          <a:bodyPr/>
          <a:lstStyle/>
          <a:p>
            <a:pPr algn="l" rtl="0"/>
            <a:r>
              <a:rPr lang="en-US"/>
              <a:t>It is used in combination with metronidazole and diloxanide furoate to treat and prevent amoebic liver abscesses.</a:t>
            </a:r>
          </a:p>
          <a:p>
            <a:pPr algn="l" rtl="0"/>
            <a:r>
              <a:rPr lang="en-US"/>
              <a:t>It eliminates trophozoites in liver abscesses, but it is not useful in treating luminal amebiasis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a:t>Chloroquine</a:t>
            </a:r>
            <a:br>
              <a:rPr lang="en-US" sz="4000" b="1"/>
            </a:br>
            <a:endParaRPr lang="en-US" sz="4000" b="1"/>
          </a:p>
        </p:txBody>
      </p:sp>
      <p:sp>
        <p:nvSpPr>
          <p:cNvPr id="53251" name="Rectangle 3"/>
          <p:cNvSpPr>
            <a:spLocks noGrp="1" noChangeArrowheads="1"/>
          </p:cNvSpPr>
          <p:nvPr>
            <p:ph type="body" idx="1"/>
          </p:nvPr>
        </p:nvSpPr>
        <p:spPr/>
        <p:txBody>
          <a:bodyPr/>
          <a:lstStyle/>
          <a:p>
            <a:pPr algn="l" rtl="0"/>
            <a:r>
              <a:rPr lang="en-US" b="1"/>
              <a:t>MECHANISM OF ACTION:</a:t>
            </a:r>
            <a:r>
              <a:rPr lang="ar-SA" b="1"/>
              <a:t>           </a:t>
            </a:r>
            <a:endParaRPr lang="en-US" b="1"/>
          </a:p>
          <a:p>
            <a:pPr algn="l" rtl="0"/>
            <a:r>
              <a:rPr lang="en-US"/>
              <a:t>Chloroquine probably acts by concentrating in parasitic food vacuoles, preventing the polymerization of the hemoglobin breakdown product, heme into hemozoin, and thus eliciting parasite toxicity due to buildup of free heme.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4000" b="1"/>
              <a:t>Chloroquine</a:t>
            </a:r>
            <a:br>
              <a:rPr lang="en-US" sz="4000" b="1"/>
            </a:br>
            <a:endParaRPr lang="en-US" sz="4000" b="1"/>
          </a:p>
        </p:txBody>
      </p:sp>
      <p:sp>
        <p:nvSpPr>
          <p:cNvPr id="54275" name="Rectangle 3"/>
          <p:cNvSpPr>
            <a:spLocks noGrp="1" noChangeArrowheads="1"/>
          </p:cNvSpPr>
          <p:nvPr>
            <p:ph type="body" idx="1"/>
          </p:nvPr>
        </p:nvSpPr>
        <p:spPr/>
        <p:txBody>
          <a:bodyPr/>
          <a:lstStyle/>
          <a:p>
            <a:pPr algn="l" rtl="0"/>
            <a:r>
              <a:rPr lang="en-US" b="1"/>
              <a:t>Adverse effects:</a:t>
            </a:r>
          </a:p>
          <a:p>
            <a:pPr algn="l" rtl="0"/>
            <a:r>
              <a:rPr lang="en-US"/>
              <a:t> pruritus is common,</a:t>
            </a:r>
          </a:p>
          <a:p>
            <a:pPr algn="l" rtl="0"/>
            <a:r>
              <a:rPr lang="en-US"/>
              <a:t> nausea, vomiting, abdominal pain, anorexia.</a:t>
            </a:r>
          </a:p>
          <a:p>
            <a:pPr algn="l" rtl="0"/>
            <a:r>
              <a:rPr lang="en-US"/>
              <a:t>Headache, blurring of vision uncommon.</a:t>
            </a:r>
          </a:p>
          <a:p>
            <a:pPr algn="l" rtl="0"/>
            <a:r>
              <a:rPr lang="en-US"/>
              <a:t>Hemolysis  in G6-PD deficient patients, impaired hearing, agranulocytosis alopecia, hypotension.  </a:t>
            </a:r>
            <a:endParaRPr lang="ar-SA"/>
          </a:p>
          <a:p>
            <a:pPr algn="l" rtl="0"/>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Antiamoebic Drugs</a:t>
            </a:r>
          </a:p>
        </p:txBody>
      </p:sp>
      <p:sp>
        <p:nvSpPr>
          <p:cNvPr id="6147" name="Rectangle 3"/>
          <p:cNvSpPr>
            <a:spLocks noGrp="1" noChangeArrowheads="1"/>
          </p:cNvSpPr>
          <p:nvPr>
            <p:ph type="body" idx="1"/>
          </p:nvPr>
        </p:nvSpPr>
        <p:spPr/>
        <p:txBody>
          <a:bodyPr/>
          <a:lstStyle/>
          <a:p>
            <a:pPr algn="l" rtl="0">
              <a:lnSpc>
                <a:spcPct val="90000"/>
              </a:lnSpc>
            </a:pPr>
            <a:r>
              <a:rPr lang="en-US" sz="2800"/>
              <a:t>Most antiprotozoal agents have not proved to be safe for pregnant women.</a:t>
            </a:r>
          </a:p>
          <a:p>
            <a:pPr algn="l" rtl="0">
              <a:lnSpc>
                <a:spcPct val="90000"/>
              </a:lnSpc>
            </a:pPr>
            <a:r>
              <a:rPr lang="en-US" sz="2800" b="1"/>
              <a:t>Antiamoebic drugs are as under:</a:t>
            </a:r>
          </a:p>
          <a:p>
            <a:pPr algn="l" rtl="0">
              <a:lnSpc>
                <a:spcPct val="90000"/>
              </a:lnSpc>
            </a:pPr>
            <a:r>
              <a:rPr lang="en-US" sz="2800"/>
              <a:t>1. Metronidazole </a:t>
            </a:r>
          </a:p>
          <a:p>
            <a:pPr algn="l" rtl="0">
              <a:lnSpc>
                <a:spcPct val="90000"/>
              </a:lnSpc>
            </a:pPr>
            <a:r>
              <a:rPr lang="en-US" sz="2800"/>
              <a:t>2. Tinidazole</a:t>
            </a:r>
          </a:p>
          <a:p>
            <a:pPr algn="l" rtl="0">
              <a:lnSpc>
                <a:spcPct val="90000"/>
              </a:lnSpc>
            </a:pPr>
            <a:r>
              <a:rPr lang="en-US" sz="2800"/>
              <a:t>3. Diloxanide furoate</a:t>
            </a:r>
          </a:p>
          <a:p>
            <a:pPr algn="l" rtl="0">
              <a:lnSpc>
                <a:spcPct val="90000"/>
              </a:lnSpc>
            </a:pPr>
            <a:r>
              <a:rPr lang="en-US" sz="2800"/>
              <a:t>4. Iodoquinol</a:t>
            </a:r>
          </a:p>
          <a:p>
            <a:pPr algn="l" rtl="0">
              <a:lnSpc>
                <a:spcPct val="90000"/>
              </a:lnSpc>
            </a:pPr>
            <a:r>
              <a:rPr lang="en-US" sz="2800"/>
              <a:t>5. Emetine and dehydroemetine</a:t>
            </a:r>
          </a:p>
          <a:p>
            <a:pPr algn="l" rtl="0">
              <a:lnSpc>
                <a:spcPct val="90000"/>
              </a:lnSpc>
            </a:pPr>
            <a:r>
              <a:rPr lang="en-US" sz="2800"/>
              <a:t>6. Chloroquine., 7. Paromomycin</a:t>
            </a:r>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a:p>
            <a:pPr algn="l" rtl="0">
              <a:lnSpc>
                <a:spcPct val="90000"/>
              </a:lnSpc>
            </a:pP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Antiamoebic Drugs</a:t>
            </a:r>
          </a:p>
        </p:txBody>
      </p:sp>
      <p:sp>
        <p:nvSpPr>
          <p:cNvPr id="7171" name="Rectangle 3"/>
          <p:cNvSpPr>
            <a:spLocks noGrp="1" noChangeArrowheads="1"/>
          </p:cNvSpPr>
          <p:nvPr>
            <p:ph type="body" idx="1"/>
          </p:nvPr>
        </p:nvSpPr>
        <p:spPr/>
        <p:txBody>
          <a:bodyPr/>
          <a:lstStyle/>
          <a:p>
            <a:pPr algn="l" rtl="0"/>
            <a:r>
              <a:rPr lang="en-US" b="1"/>
              <a:t>Amoebiasis: (</a:t>
            </a:r>
            <a:r>
              <a:rPr lang="en-US"/>
              <a:t>It is also called amoebic dysentery) is an infection of the intestinal tract caused by </a:t>
            </a:r>
            <a:r>
              <a:rPr lang="en-US" u="sng"/>
              <a:t>Entamoeba histolytica.</a:t>
            </a:r>
          </a:p>
          <a:p>
            <a:pPr algn="l" rtl="0"/>
            <a:r>
              <a:rPr lang="en-US"/>
              <a:t>The disease can be acute or chronic, with patients showing varying degrees of illness, from no symptoms to mild diarrhoea to fulminating dysentery.  </a:t>
            </a:r>
            <a:endParaRPr lang="ar-SA"/>
          </a:p>
          <a:p>
            <a:pPr algn="l" rtl="0"/>
            <a:endParaRPr lang="en-US"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Antiamoebic Drugs</a:t>
            </a:r>
          </a:p>
        </p:txBody>
      </p:sp>
      <p:sp>
        <p:nvSpPr>
          <p:cNvPr id="8195" name="Rectangle 3"/>
          <p:cNvSpPr>
            <a:spLocks noGrp="1" noChangeArrowheads="1"/>
          </p:cNvSpPr>
          <p:nvPr>
            <p:ph type="body" idx="1"/>
          </p:nvPr>
        </p:nvSpPr>
        <p:spPr/>
        <p:txBody>
          <a:bodyPr/>
          <a:lstStyle/>
          <a:p>
            <a:pPr algn="l" rtl="0"/>
            <a:r>
              <a:rPr lang="en-US"/>
              <a:t>The diagnosis is established by isolating E. histolytica from fresh faeces.</a:t>
            </a:r>
          </a:p>
          <a:p>
            <a:pPr algn="l" rtl="0"/>
            <a:r>
              <a:rPr lang="en-US" b="1"/>
              <a:t>Life cycle of </a:t>
            </a:r>
            <a:r>
              <a:rPr lang="en-US"/>
              <a:t>E.histolytica:</a:t>
            </a:r>
          </a:p>
          <a:p>
            <a:pPr algn="l" rtl="0"/>
            <a:r>
              <a:rPr lang="en-US"/>
              <a:t>Entamoeba histolytica exists in two forms: cysts that can survive outside the body, and labile but invasive trophozoites that do not persist outside the body.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Antiamoebic Drugs</a:t>
            </a:r>
          </a:p>
        </p:txBody>
      </p:sp>
      <p:sp>
        <p:nvSpPr>
          <p:cNvPr id="9219" name="Rectangle 3"/>
          <p:cNvSpPr>
            <a:spLocks noGrp="1" noChangeArrowheads="1"/>
          </p:cNvSpPr>
          <p:nvPr>
            <p:ph type="body" idx="1"/>
          </p:nvPr>
        </p:nvSpPr>
        <p:spPr/>
        <p:txBody>
          <a:bodyPr/>
          <a:lstStyle/>
          <a:p>
            <a:pPr algn="l" rtl="0"/>
            <a:r>
              <a:rPr lang="en-US"/>
              <a:t>Cysts, ingested through feces contaminated food or water, pass into the lumen of the intestine, where the trophozoites are liberated. The trophozoites multiply, and they either invade and ulcerate the mucosa of the large intestine or simply feed on intestinal bacteria.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Antiamoebic Drugs</a:t>
            </a:r>
          </a:p>
        </p:txBody>
      </p:sp>
      <p:sp>
        <p:nvSpPr>
          <p:cNvPr id="10243" name="Rectangle 3"/>
          <p:cNvSpPr>
            <a:spLocks noGrp="1" noChangeArrowheads="1"/>
          </p:cNvSpPr>
          <p:nvPr>
            <p:ph type="body" idx="1"/>
          </p:nvPr>
        </p:nvSpPr>
        <p:spPr/>
        <p:txBody>
          <a:bodyPr/>
          <a:lstStyle/>
          <a:p>
            <a:pPr algn="l" rtl="0">
              <a:lnSpc>
                <a:spcPct val="90000"/>
              </a:lnSpc>
            </a:pPr>
            <a:r>
              <a:rPr lang="en-US"/>
              <a:t>(one strategy for treating luminal amebiasis is to add antibiotics, such as tetracyclines to the treatment regimen, resulting in a reduction in intestinal flora – the amoeba’s major food source).</a:t>
            </a:r>
          </a:p>
          <a:p>
            <a:pPr algn="l" rtl="0">
              <a:lnSpc>
                <a:spcPct val="90000"/>
              </a:lnSpc>
            </a:pPr>
            <a:r>
              <a:rPr lang="en-US"/>
              <a:t>The trophozoites within the intestine are slowly carried toward the rectum, where they return to the cyst form and are excreted in feces.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1444</TotalTime>
  <Words>2088</Words>
  <Application>Microsoft Office PowerPoint</Application>
  <PresentationFormat>On-screen Show (4:3)</PresentationFormat>
  <Paragraphs>232</Paragraphs>
  <Slides>48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48</vt:i4>
      </vt:variant>
    </vt:vector>
  </HeadingPairs>
  <TitlesOfParts>
    <vt:vector size="50" baseType="lpstr">
      <vt:lpstr>Arial</vt:lpstr>
      <vt:lpstr>Default Design</vt:lpstr>
      <vt:lpstr>Antiamoebic Drugs Dr.Saeed Ahmed Sheikh Department Of Pharmacology King Saud University </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Slide 13</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Antiamoebic Drugs</vt:lpstr>
      <vt:lpstr>Tinidazole</vt:lpstr>
      <vt:lpstr>Tinidazole</vt:lpstr>
      <vt:lpstr>Tinidazole</vt:lpstr>
      <vt:lpstr>Tinidazole</vt:lpstr>
      <vt:lpstr>Diloxanide furoate</vt:lpstr>
      <vt:lpstr>Diloxanide furoate</vt:lpstr>
      <vt:lpstr>Diloxanide furoate</vt:lpstr>
      <vt:lpstr>Iodoquinol  </vt:lpstr>
      <vt:lpstr>Iodoquinol</vt:lpstr>
      <vt:lpstr>Iodoquinol</vt:lpstr>
      <vt:lpstr>Iodoquinol</vt:lpstr>
      <vt:lpstr>Emetine and Dehydroemetine</vt:lpstr>
      <vt:lpstr>Emetine and Dehydroemetine</vt:lpstr>
      <vt:lpstr>Emetine and Dehydroemetine</vt:lpstr>
      <vt:lpstr>Paromomycin</vt:lpstr>
      <vt:lpstr>Paromomycin</vt:lpstr>
      <vt:lpstr>Paromomycin</vt:lpstr>
      <vt:lpstr>Tetracyclines </vt:lpstr>
      <vt:lpstr>Tetracyclines</vt:lpstr>
      <vt:lpstr>Tetracyclines</vt:lpstr>
      <vt:lpstr>Erythromycin</vt:lpstr>
      <vt:lpstr>Chloroquine </vt:lpstr>
      <vt:lpstr>Chloroquine </vt:lpstr>
      <vt:lpstr>Chloroquine </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Antiamoebic Drugs Dr.Saeed Ahmed Sheikh Department Of Pharmacology King Saud University </dc:title>
  <dc:creator>DR.SAYED</dc:creator>
  <cp:lastModifiedBy>ksupy</cp:lastModifiedBy>
  <cp:revision>61</cp:revision>
  <dcterms:created xsi:type="dcterms:W3CDTF">2009-12-22T05:46:10Z</dcterms:created>
  <dcterms:modified xsi:type="dcterms:W3CDTF">2010-01-09T11:18:49Z</dcterms:modified>
</cp:coreProperties>
</file>