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80" r:id="rId3"/>
    <p:sldId id="257" r:id="rId4"/>
    <p:sldId id="281" r:id="rId5"/>
    <p:sldId id="286" r:id="rId6"/>
    <p:sldId id="282" r:id="rId7"/>
    <p:sldId id="283" r:id="rId8"/>
    <p:sldId id="284" r:id="rId9"/>
    <p:sldId id="285" r:id="rId10"/>
    <p:sldId id="258" r:id="rId11"/>
    <p:sldId id="259" r:id="rId12"/>
    <p:sldId id="277" r:id="rId13"/>
    <p:sldId id="260" r:id="rId14"/>
    <p:sldId id="261" r:id="rId15"/>
    <p:sldId id="262" r:id="rId16"/>
    <p:sldId id="263" r:id="rId17"/>
    <p:sldId id="264" r:id="rId18"/>
    <p:sldId id="265" r:id="rId19"/>
    <p:sldId id="278" r:id="rId20"/>
    <p:sldId id="267" r:id="rId21"/>
    <p:sldId id="268" r:id="rId22"/>
    <p:sldId id="269" r:id="rId23"/>
    <p:sldId id="270" r:id="rId24"/>
    <p:sldId id="271" r:id="rId25"/>
    <p:sldId id="272" r:id="rId26"/>
    <p:sldId id="273" r:id="rId27"/>
    <p:sldId id="274" r:id="rId28"/>
    <p:sldId id="275" r:id="rId29"/>
    <p:sldId id="279" r:id="rId30"/>
    <p:sldId id="276" r:id="rId31"/>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Times New Roman" pitchFamily="18" charset="0"/>
        <a:ea typeface="+mn-ea"/>
        <a:cs typeface="Times New Roman" pitchFamily="18" charset="0"/>
      </a:defRPr>
    </a:lvl1pPr>
    <a:lvl2pPr marL="457200" algn="r" rtl="1" fontAlgn="base">
      <a:spcBef>
        <a:spcPct val="0"/>
      </a:spcBef>
      <a:spcAft>
        <a:spcPct val="0"/>
      </a:spcAft>
      <a:defRPr kern="1200">
        <a:solidFill>
          <a:schemeClr val="tx1"/>
        </a:solidFill>
        <a:latin typeface="Times New Roman" pitchFamily="18" charset="0"/>
        <a:ea typeface="+mn-ea"/>
        <a:cs typeface="Times New Roman" pitchFamily="18" charset="0"/>
      </a:defRPr>
    </a:lvl2pPr>
    <a:lvl3pPr marL="914400" algn="r" rtl="1" fontAlgn="base">
      <a:spcBef>
        <a:spcPct val="0"/>
      </a:spcBef>
      <a:spcAft>
        <a:spcPct val="0"/>
      </a:spcAft>
      <a:defRPr kern="1200">
        <a:solidFill>
          <a:schemeClr val="tx1"/>
        </a:solidFill>
        <a:latin typeface="Times New Roman" pitchFamily="18" charset="0"/>
        <a:ea typeface="+mn-ea"/>
        <a:cs typeface="Times New Roman" pitchFamily="18" charset="0"/>
      </a:defRPr>
    </a:lvl3pPr>
    <a:lvl4pPr marL="1371600" algn="r" rtl="1" fontAlgn="base">
      <a:spcBef>
        <a:spcPct val="0"/>
      </a:spcBef>
      <a:spcAft>
        <a:spcPct val="0"/>
      </a:spcAft>
      <a:defRPr kern="1200">
        <a:solidFill>
          <a:schemeClr val="tx1"/>
        </a:solidFill>
        <a:latin typeface="Times New Roman" pitchFamily="18" charset="0"/>
        <a:ea typeface="+mn-ea"/>
        <a:cs typeface="Times New Roman" pitchFamily="18" charset="0"/>
      </a:defRPr>
    </a:lvl4pPr>
    <a:lvl5pPr marL="1828800" algn="r" rtl="1" fontAlgn="base">
      <a:spcBef>
        <a:spcPct val="0"/>
      </a:spcBef>
      <a:spcAft>
        <a:spcPct val="0"/>
      </a:spcAft>
      <a:defRPr kern="1200">
        <a:solidFill>
          <a:schemeClr val="tx1"/>
        </a:solidFill>
        <a:latin typeface="Times New Roman" pitchFamily="18" charset="0"/>
        <a:ea typeface="+mn-ea"/>
        <a:cs typeface="Times New Roman" pitchFamily="18" charset="0"/>
      </a:defRPr>
    </a:lvl5pPr>
    <a:lvl6pPr marL="2286000" algn="l" defTabSz="914400" rtl="0" eaLnBrk="1" latinLnBrk="0" hangingPunct="1">
      <a:defRPr kern="1200">
        <a:solidFill>
          <a:schemeClr val="tx1"/>
        </a:solidFill>
        <a:latin typeface="Times New Roman" pitchFamily="18" charset="0"/>
        <a:ea typeface="+mn-ea"/>
        <a:cs typeface="Times New Roman" pitchFamily="18" charset="0"/>
      </a:defRPr>
    </a:lvl6pPr>
    <a:lvl7pPr marL="2743200" algn="l" defTabSz="914400" rtl="0" eaLnBrk="1" latinLnBrk="0" hangingPunct="1">
      <a:defRPr kern="1200">
        <a:solidFill>
          <a:schemeClr val="tx1"/>
        </a:solidFill>
        <a:latin typeface="Times New Roman" pitchFamily="18" charset="0"/>
        <a:ea typeface="+mn-ea"/>
        <a:cs typeface="Times New Roman" pitchFamily="18" charset="0"/>
      </a:defRPr>
    </a:lvl7pPr>
    <a:lvl8pPr marL="3200400" algn="l" defTabSz="914400" rtl="0" eaLnBrk="1" latinLnBrk="0" hangingPunct="1">
      <a:defRPr kern="1200">
        <a:solidFill>
          <a:schemeClr val="tx1"/>
        </a:solidFill>
        <a:latin typeface="Times New Roman" pitchFamily="18" charset="0"/>
        <a:ea typeface="+mn-ea"/>
        <a:cs typeface="Times New Roman" pitchFamily="18" charset="0"/>
      </a:defRPr>
    </a:lvl8pPr>
    <a:lvl9pPr marL="3657600" algn="l" defTabSz="914400" rtl="0" eaLnBrk="1" latinLnBrk="0" hangingPunct="1">
      <a:defRPr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snapVertSplitter="1" vertBarState="maximized" horzBarState="maximized">
    <p:restoredLeft sz="34550" autoAdjust="0"/>
    <p:restoredTop sz="94699" autoAdjust="0"/>
  </p:normalViewPr>
  <p:slideViewPr>
    <p:cSldViewPr>
      <p:cViewPr varScale="1">
        <p:scale>
          <a:sx n="87" d="100"/>
          <a:sy n="87" d="100"/>
        </p:scale>
        <p:origin x="-48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44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00643F-0728-4FD9-820D-B991FD14B035}"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E47F0D-27CC-4C3B-A2E8-363C1F714B3C}"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64A2C5-E14A-40B8-AB36-965C2F1DE8D5}"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5ED60E-22ED-41CB-B1CE-0FA6C2CF87FB}"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79BEAE-ABC7-4795-8459-8B6760D776CE}"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B43BE96-6458-45F6-B127-F0A448531179}"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A2B5D78-96B4-433F-8A92-ECBEA98DCCB4}"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355B1CF-E342-4E73-B837-BFF6208D083E}"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CC5D368-9CAE-4A83-947E-920B4C82BB4A}"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E905469-1D5A-4973-8D0B-994D141FBB95}"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2329D44-BFA5-4143-A5BB-2CE7EB98194D}"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mn-lt"/>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smtClean="0">
                <a:latin typeface="+mn-lt"/>
                <a:cs typeface="+mn-cs"/>
              </a:defRPr>
            </a:lvl1pPr>
          </a:lstStyle>
          <a:p>
            <a:pPr>
              <a:defRPr/>
            </a:pPr>
            <a:fld id="{74EF9579-DABD-4944-B0A5-5BF871340FBF}" type="slidenum">
              <a:rPr lang="ar-SA"/>
              <a:pPr>
                <a:defRPr/>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media/audio1.wav"/></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audio" Target="../media/audio2.wav"/></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295400"/>
            <a:ext cx="7772400" cy="1600200"/>
          </a:xfrm>
        </p:spPr>
        <p:txBody>
          <a:bodyPr/>
          <a:lstStyle/>
          <a:p>
            <a:pPr eaLnBrk="1" hangingPunct="1"/>
            <a:r>
              <a:rPr lang="en-US" smtClean="0">
                <a:solidFill>
                  <a:schemeClr val="folHlink"/>
                </a:solidFill>
                <a:latin typeface="Times New Roman" pitchFamily="18" charset="0"/>
                <a:cs typeface="Times New Roman" pitchFamily="18" charset="0"/>
              </a:rPr>
              <a:t>SCHISTOSOMIASIS</a:t>
            </a:r>
          </a:p>
        </p:txBody>
      </p:sp>
      <p:sp>
        <p:nvSpPr>
          <p:cNvPr id="2051" name="Rectangle 3"/>
          <p:cNvSpPr>
            <a:spLocks noGrp="1" noChangeArrowheads="1"/>
          </p:cNvSpPr>
          <p:nvPr>
            <p:ph type="subTitle" idx="1"/>
          </p:nvPr>
        </p:nvSpPr>
        <p:spPr>
          <a:xfrm>
            <a:off x="1371600" y="3886200"/>
            <a:ext cx="6400800" cy="2590800"/>
          </a:xfrm>
        </p:spPr>
        <p:txBody>
          <a:bodyPr/>
          <a:lstStyle/>
          <a:p>
            <a:pPr algn="l" rtl="0" eaLnBrk="1" hangingPunct="1"/>
            <a:r>
              <a:rPr lang="en-US" b="1" smtClean="0">
                <a:latin typeface="Times New Roman" pitchFamily="18" charset="0"/>
                <a:cs typeface="Times New Roman" pitchFamily="18" charset="0"/>
              </a:rPr>
              <a:t>By:</a:t>
            </a:r>
          </a:p>
          <a:p>
            <a:pPr algn="l" rtl="0" eaLnBrk="1" hangingPunct="1"/>
            <a:r>
              <a:rPr lang="en-US" b="1" smtClean="0">
                <a:latin typeface="Times New Roman" pitchFamily="18" charset="0"/>
                <a:cs typeface="Times New Roman" pitchFamily="18" charset="0"/>
              </a:rPr>
              <a:t>Dr.Abdul latif Mahesar</a:t>
            </a:r>
          </a:p>
          <a:p>
            <a:pPr algn="l" eaLnBrk="1" hangingPunct="1"/>
            <a:r>
              <a:rPr lang="en-US" b="1" smtClean="0">
                <a:latin typeface="Times New Roman" pitchFamily="18" charset="0"/>
                <a:cs typeface="Times New Roman" pitchFamily="18" charset="0"/>
              </a:rPr>
              <a:t>Dept. of Medical pharmacology</a:t>
            </a:r>
          </a:p>
          <a:p>
            <a:pPr algn="l" eaLnBrk="1" hangingPunct="1"/>
            <a:r>
              <a:rPr lang="en-US" b="1" smtClean="0">
                <a:latin typeface="Times New Roman" pitchFamily="18" charset="0"/>
                <a:cs typeface="Times New Roman" pitchFamily="18" charset="0"/>
              </a:rPr>
              <a:t>King Saud university</a:t>
            </a:r>
          </a:p>
        </p:txBody>
      </p:sp>
      <p:pic>
        <p:nvPicPr>
          <p:cNvPr id="2052" name="Picture 4">
            <a:hlinkClick r:id="" action="ppaction://media"/>
          </p:cNvPr>
          <p:cNvPicPr>
            <a:picLocks noRot="1" noChangeAspect="1" noChangeArrowheads="1"/>
          </p:cNvPicPr>
          <p:nvPr>
            <a:wavAudioFile r:embed="rId1" name="~PP4000.WAV"/>
          </p:nvPr>
        </p:nvPicPr>
        <p:blipFill>
          <a:blip r:embed="rId3"/>
          <a:srcRect/>
          <a:stretch>
            <a:fillRect/>
          </a:stretch>
        </p:blipFill>
        <p:spPr bwMode="auto">
          <a:xfrm>
            <a:off x="8656638" y="6370638"/>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05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2052"/>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4000" b="1" smtClean="0">
                <a:latin typeface="Times New Roman" pitchFamily="18" charset="0"/>
                <a:cs typeface="Times New Roman" pitchFamily="18" charset="0"/>
              </a:rPr>
              <a:t>Antischistosomal drugs</a:t>
            </a:r>
            <a:r>
              <a:rPr lang="en-US" smtClean="0"/>
              <a:t> </a:t>
            </a:r>
          </a:p>
        </p:txBody>
      </p:sp>
      <p:sp>
        <p:nvSpPr>
          <p:cNvPr id="11267" name="Rectangle 3"/>
          <p:cNvSpPr>
            <a:spLocks noGrp="1" noChangeArrowheads="1"/>
          </p:cNvSpPr>
          <p:nvPr>
            <p:ph type="body" idx="1"/>
          </p:nvPr>
        </p:nvSpPr>
        <p:spPr/>
        <p:txBody>
          <a:bodyPr/>
          <a:lstStyle/>
          <a:p>
            <a:pPr algn="l" rtl="0" eaLnBrk="1" hangingPunct="1"/>
            <a:r>
              <a:rPr lang="en-US" b="1" smtClean="0">
                <a:latin typeface="Times New Roman" pitchFamily="18" charset="0"/>
                <a:cs typeface="Times New Roman" pitchFamily="18" charset="0"/>
              </a:rPr>
              <a:t>1.	Praziquantel</a:t>
            </a:r>
          </a:p>
          <a:p>
            <a:pPr algn="l" rtl="0" eaLnBrk="1" hangingPunct="1">
              <a:buFontTx/>
              <a:buNone/>
            </a:pPr>
            <a:r>
              <a:rPr lang="en-US" b="1" smtClean="0">
                <a:latin typeface="Times New Roman" pitchFamily="18" charset="0"/>
                <a:cs typeface="Times New Roman" pitchFamily="18" charset="0"/>
              </a:rPr>
              <a:t>	2.	Metrifonate</a:t>
            </a:r>
          </a:p>
          <a:p>
            <a:pPr algn="l" rtl="0" eaLnBrk="1" hangingPunct="1">
              <a:buFontTx/>
              <a:buNone/>
            </a:pPr>
            <a:r>
              <a:rPr lang="en-US" b="1" smtClean="0">
                <a:latin typeface="Times New Roman" pitchFamily="18" charset="0"/>
                <a:cs typeface="Times New Roman" pitchFamily="18" charset="0"/>
              </a:rPr>
              <a:t>	3.	Oxamniquine</a:t>
            </a:r>
          </a:p>
          <a:p>
            <a:pPr algn="l" rtl="0" eaLnBrk="1" hangingPunct="1">
              <a:buFontTx/>
              <a:buNone/>
            </a:pPr>
            <a:r>
              <a:rPr lang="en-US"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715962"/>
          </a:xfrm>
        </p:spPr>
        <p:txBody>
          <a:bodyPr/>
          <a:lstStyle/>
          <a:p>
            <a:pPr eaLnBrk="1" hangingPunct="1"/>
            <a:r>
              <a:rPr lang="en-US" sz="4000" b="1" smtClean="0">
                <a:latin typeface="Times New Roman" pitchFamily="18" charset="0"/>
                <a:cs typeface="Times New Roman" pitchFamily="18" charset="0"/>
              </a:rPr>
              <a:t>Praziquantel</a:t>
            </a:r>
          </a:p>
        </p:txBody>
      </p:sp>
      <p:sp>
        <p:nvSpPr>
          <p:cNvPr id="12291" name="Rectangle 3"/>
          <p:cNvSpPr>
            <a:spLocks noGrp="1" noChangeArrowheads="1"/>
          </p:cNvSpPr>
          <p:nvPr>
            <p:ph type="body" idx="1"/>
          </p:nvPr>
        </p:nvSpPr>
        <p:spPr>
          <a:xfrm>
            <a:off x="457200" y="1295400"/>
            <a:ext cx="8229600" cy="5257800"/>
          </a:xfrm>
        </p:spPr>
        <p:txBody>
          <a:bodyPr/>
          <a:lstStyle/>
          <a:p>
            <a:pPr algn="l" rtl="0" eaLnBrk="1" hangingPunct="1">
              <a:lnSpc>
                <a:spcPct val="80000"/>
              </a:lnSpc>
            </a:pPr>
            <a:r>
              <a:rPr lang="en-US" sz="2400" b="1" smtClean="0">
                <a:latin typeface="Times New Roman" pitchFamily="18" charset="0"/>
                <a:cs typeface="Times New Roman" pitchFamily="18" charset="0"/>
              </a:rPr>
              <a:t> It is broad spectrum anthelmintic drug</a:t>
            </a:r>
          </a:p>
          <a:p>
            <a:pPr algn="l" rtl="0" eaLnBrk="1" hangingPunct="1">
              <a:lnSpc>
                <a:spcPct val="80000"/>
              </a:lnSpc>
              <a:buFontTx/>
              <a:buNone/>
            </a:pPr>
            <a:endParaRPr lang="en-US" sz="2400" b="1" smtClean="0">
              <a:latin typeface="Times New Roman" pitchFamily="18" charset="0"/>
              <a:cs typeface="Times New Roman" pitchFamily="18" charset="0"/>
            </a:endParaRPr>
          </a:p>
          <a:p>
            <a:pPr algn="l" rtl="0" eaLnBrk="1" hangingPunct="1">
              <a:lnSpc>
                <a:spcPct val="80000"/>
              </a:lnSpc>
            </a:pPr>
            <a:r>
              <a:rPr lang="en-US" sz="2400" b="1" smtClean="0">
                <a:latin typeface="Times New Roman" pitchFamily="18" charset="0"/>
                <a:cs typeface="Times New Roman" pitchFamily="18" charset="0"/>
              </a:rPr>
              <a:t> It is effective in the treatment of schistosome infections of    all species and most other trematodes and cestode</a:t>
            </a:r>
          </a:p>
          <a:p>
            <a:pPr algn="l" rtl="0" eaLnBrk="1" hangingPunct="1">
              <a:lnSpc>
                <a:spcPct val="80000"/>
              </a:lnSpc>
              <a:buFontTx/>
              <a:buNone/>
            </a:pPr>
            <a:r>
              <a:rPr lang="en-US" sz="2400" b="1" smtClean="0">
                <a:latin typeface="Times New Roman" pitchFamily="18" charset="0"/>
                <a:cs typeface="Times New Roman" pitchFamily="18" charset="0"/>
              </a:rPr>
              <a:t>     but nematodes are unaffected.</a:t>
            </a:r>
          </a:p>
          <a:p>
            <a:pPr algn="l" rtl="0" eaLnBrk="1" hangingPunct="1">
              <a:lnSpc>
                <a:spcPct val="80000"/>
              </a:lnSpc>
            </a:pPr>
            <a:endParaRPr lang="en-US" sz="2400" b="1" smtClean="0">
              <a:latin typeface="Times New Roman" pitchFamily="18" charset="0"/>
              <a:cs typeface="Times New Roman" pitchFamily="18" charset="0"/>
            </a:endParaRPr>
          </a:p>
          <a:p>
            <a:pPr algn="l" rtl="0" eaLnBrk="1" hangingPunct="1">
              <a:lnSpc>
                <a:spcPct val="80000"/>
              </a:lnSpc>
            </a:pPr>
            <a:r>
              <a:rPr lang="en-US" sz="2400" b="1" smtClean="0">
                <a:solidFill>
                  <a:schemeClr val="accent2"/>
                </a:solidFill>
                <a:latin typeface="Times New Roman" pitchFamily="18" charset="0"/>
                <a:cs typeface="Times New Roman" pitchFamily="18" charset="0"/>
              </a:rPr>
              <a:t> </a:t>
            </a:r>
            <a:r>
              <a:rPr lang="en-US" sz="2400" b="1" smtClean="0">
                <a:solidFill>
                  <a:schemeClr val="tx2"/>
                </a:solidFill>
                <a:latin typeface="Times New Roman" pitchFamily="18" charset="0"/>
                <a:cs typeface="Times New Roman" pitchFamily="18" charset="0"/>
              </a:rPr>
              <a:t>Pharmacokinetics:</a:t>
            </a:r>
          </a:p>
          <a:p>
            <a:pPr algn="l" rtl="0" eaLnBrk="1" hangingPunct="1">
              <a:lnSpc>
                <a:spcPct val="80000"/>
              </a:lnSpc>
            </a:pPr>
            <a:r>
              <a:rPr lang="en-US" sz="2400" b="1" smtClean="0">
                <a:latin typeface="Times New Roman" pitchFamily="18" charset="0"/>
                <a:cs typeface="Times New Roman" pitchFamily="18" charset="0"/>
              </a:rPr>
              <a:t> It is  a synthetic isoquinoline pyrazine derivative</a:t>
            </a:r>
          </a:p>
          <a:p>
            <a:pPr algn="l" rtl="0" eaLnBrk="1" hangingPunct="1">
              <a:lnSpc>
                <a:spcPct val="80000"/>
              </a:lnSpc>
              <a:buFontTx/>
              <a:buNone/>
            </a:pPr>
            <a:endParaRPr lang="en-US" sz="2400" b="1" smtClean="0">
              <a:latin typeface="Times New Roman" pitchFamily="18" charset="0"/>
              <a:cs typeface="Times New Roman" pitchFamily="18" charset="0"/>
            </a:endParaRPr>
          </a:p>
          <a:p>
            <a:pPr algn="l" rtl="0" eaLnBrk="1" hangingPunct="1">
              <a:lnSpc>
                <a:spcPct val="80000"/>
              </a:lnSpc>
            </a:pPr>
            <a:r>
              <a:rPr lang="en-US" sz="2400" b="1" smtClean="0">
                <a:latin typeface="Times New Roman" pitchFamily="18" charset="0"/>
                <a:cs typeface="Times New Roman" pitchFamily="18" charset="0"/>
              </a:rPr>
              <a:t> It is rapidly absorbed after oral administration</a:t>
            </a:r>
          </a:p>
          <a:p>
            <a:pPr algn="l" rtl="0" eaLnBrk="1" hangingPunct="1">
              <a:lnSpc>
                <a:spcPct val="80000"/>
              </a:lnSpc>
            </a:pPr>
            <a:r>
              <a:rPr lang="en-US" sz="2400" b="1" smtClean="0">
                <a:latin typeface="Times New Roman" pitchFamily="18" charset="0"/>
                <a:cs typeface="Times New Roman" pitchFamily="18" charset="0"/>
              </a:rPr>
              <a:t> Its maximum plasma concentration reaches in 1-2 hours</a:t>
            </a:r>
          </a:p>
          <a:p>
            <a:pPr algn="l" rtl="0" eaLnBrk="1" hangingPunct="1">
              <a:lnSpc>
                <a:spcPct val="80000"/>
              </a:lnSpc>
              <a:buFontTx/>
              <a:buNone/>
            </a:pPr>
            <a:endParaRPr lang="en-US" sz="2400" b="1" smtClean="0">
              <a:latin typeface="Times New Roman" pitchFamily="18" charset="0"/>
              <a:cs typeface="Times New Roman" pitchFamily="18" charset="0"/>
            </a:endParaRPr>
          </a:p>
          <a:p>
            <a:pPr algn="l" rtl="0" eaLnBrk="1" hangingPunct="1">
              <a:lnSpc>
                <a:spcPct val="80000"/>
              </a:lnSpc>
            </a:pPr>
            <a:r>
              <a:rPr lang="en-US" sz="2400" b="1" smtClean="0">
                <a:latin typeface="Times New Roman" pitchFamily="18" charset="0"/>
                <a:cs typeface="Times New Roman" pitchFamily="18" charset="0"/>
              </a:rPr>
              <a:t> It has large distribution volume</a:t>
            </a:r>
          </a:p>
          <a:p>
            <a:pPr algn="l" rtl="0" eaLnBrk="1" hangingPunct="1">
              <a:lnSpc>
                <a:spcPct val="80000"/>
              </a:lnSpc>
              <a:buFontTx/>
              <a:buNone/>
            </a:pPr>
            <a:endParaRPr lang="en-US" sz="2400" b="1" smtClean="0">
              <a:latin typeface="Times New Roman" pitchFamily="18" charset="0"/>
              <a:cs typeface="Times New Roman" pitchFamily="18" charset="0"/>
            </a:endParaRPr>
          </a:p>
          <a:p>
            <a:pPr algn="l" rtl="0" eaLnBrk="1" hangingPunct="1">
              <a:lnSpc>
                <a:spcPct val="80000"/>
              </a:lnSpc>
            </a:pPr>
            <a:r>
              <a:rPr lang="en-US" sz="2400" b="1" smtClean="0">
                <a:latin typeface="Times New Roman" pitchFamily="18" charset="0"/>
                <a:cs typeface="Times New Roman" pitchFamily="18" charset="0"/>
              </a:rPr>
              <a:t> It can cross BBB</a:t>
            </a:r>
          </a:p>
          <a:p>
            <a:pPr algn="l" rtl="0" eaLnBrk="1" hangingPunct="1">
              <a:lnSpc>
                <a:spcPct val="80000"/>
              </a:lnSpc>
              <a:buFontTx/>
              <a:buNone/>
            </a:pPr>
            <a:endParaRPr lang="en-US" sz="24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endParaRPr lang="en-US" smtClean="0"/>
          </a:p>
        </p:txBody>
      </p:sp>
      <p:sp>
        <p:nvSpPr>
          <p:cNvPr id="13315" name="Rectangle 3"/>
          <p:cNvSpPr>
            <a:spLocks noGrp="1" noChangeArrowheads="1"/>
          </p:cNvSpPr>
          <p:nvPr>
            <p:ph type="body" idx="1"/>
          </p:nvPr>
        </p:nvSpPr>
        <p:spPr>
          <a:xfrm>
            <a:off x="457200" y="1066800"/>
            <a:ext cx="8229600" cy="5486400"/>
          </a:xfrm>
        </p:spPr>
        <p:txBody>
          <a:bodyPr/>
          <a:lstStyle/>
          <a:p>
            <a:pPr algn="l" rtl="0" eaLnBrk="1" hangingPunct="1">
              <a:lnSpc>
                <a:spcPct val="90000"/>
              </a:lnSpc>
            </a:pPr>
            <a:r>
              <a:rPr lang="en-US" sz="2400" b="1" smtClean="0">
                <a:latin typeface="Times New Roman" pitchFamily="18" charset="0"/>
                <a:cs typeface="Times New Roman" pitchFamily="18" charset="0"/>
              </a:rPr>
              <a:t> Highly bound to plasma proteins</a:t>
            </a:r>
          </a:p>
          <a:p>
            <a:pPr algn="l" rtl="0" eaLnBrk="1" hangingPunct="1">
              <a:lnSpc>
                <a:spcPct val="90000"/>
              </a:lnSpc>
              <a:buFontTx/>
              <a:buNone/>
            </a:pPr>
            <a:endParaRPr lang="en-US" sz="2400" b="1" smtClean="0">
              <a:latin typeface="Times New Roman" pitchFamily="18" charset="0"/>
              <a:cs typeface="Times New Roman" pitchFamily="18" charset="0"/>
            </a:endParaRPr>
          </a:p>
          <a:p>
            <a:pPr algn="l" rtl="0" eaLnBrk="1" hangingPunct="1">
              <a:lnSpc>
                <a:spcPct val="90000"/>
              </a:lnSpc>
            </a:pPr>
            <a:r>
              <a:rPr lang="en-US" sz="2400" b="1" smtClean="0">
                <a:latin typeface="Times New Roman" pitchFamily="18" charset="0"/>
                <a:cs typeface="Times New Roman" pitchFamily="18" charset="0"/>
              </a:rPr>
              <a:t> Metabolized extensively in liver to inactive metabolites</a:t>
            </a:r>
          </a:p>
          <a:p>
            <a:pPr algn="l" rtl="0" eaLnBrk="1" hangingPunct="1">
              <a:lnSpc>
                <a:spcPct val="90000"/>
              </a:lnSpc>
              <a:buFontTx/>
              <a:buNone/>
            </a:pPr>
            <a:endParaRPr lang="en-US" sz="2400" b="1" smtClean="0">
              <a:latin typeface="Times New Roman" pitchFamily="18" charset="0"/>
              <a:cs typeface="Times New Roman" pitchFamily="18" charset="0"/>
            </a:endParaRPr>
          </a:p>
          <a:p>
            <a:pPr algn="l" rtl="0" eaLnBrk="1" hangingPunct="1">
              <a:lnSpc>
                <a:spcPct val="90000"/>
              </a:lnSpc>
            </a:pPr>
            <a:r>
              <a:rPr lang="en-US" sz="2400" b="1" smtClean="0">
                <a:latin typeface="Times New Roman" pitchFamily="18" charset="0"/>
                <a:cs typeface="Times New Roman" pitchFamily="18" charset="0"/>
              </a:rPr>
              <a:t>It has a half life of .8 to 3 hours( which increases in liver diseases)</a:t>
            </a:r>
          </a:p>
          <a:p>
            <a:pPr algn="l" rtl="0" eaLnBrk="1" hangingPunct="1">
              <a:lnSpc>
                <a:spcPct val="90000"/>
              </a:lnSpc>
            </a:pPr>
            <a:endParaRPr lang="en-US" sz="2400" b="1" smtClean="0">
              <a:latin typeface="Times New Roman" pitchFamily="18" charset="0"/>
              <a:cs typeface="Times New Roman" pitchFamily="18" charset="0"/>
            </a:endParaRPr>
          </a:p>
          <a:p>
            <a:pPr algn="l" rtl="0" eaLnBrk="1" hangingPunct="1">
              <a:lnSpc>
                <a:spcPct val="90000"/>
              </a:lnSpc>
            </a:pPr>
            <a:r>
              <a:rPr lang="en-US" sz="2400" b="1" smtClean="0">
                <a:latin typeface="Times New Roman" pitchFamily="18" charset="0"/>
                <a:cs typeface="Times New Roman" pitchFamily="18" charset="0"/>
              </a:rPr>
              <a:t>It is  excreted in urine</a:t>
            </a:r>
          </a:p>
          <a:p>
            <a:pPr algn="l" rtl="0" eaLnBrk="1" hangingPunct="1">
              <a:lnSpc>
                <a:spcPct val="90000"/>
              </a:lnSpc>
              <a:buFontTx/>
              <a:buNone/>
            </a:pPr>
            <a:endParaRPr lang="en-US" sz="2400" b="1" smtClean="0">
              <a:latin typeface="Times New Roman" pitchFamily="18" charset="0"/>
              <a:cs typeface="Times New Roman" pitchFamily="18" charset="0"/>
            </a:endParaRPr>
          </a:p>
          <a:p>
            <a:pPr algn="l" rtl="0" eaLnBrk="1" hangingPunct="1">
              <a:lnSpc>
                <a:spcPct val="90000"/>
              </a:lnSpc>
            </a:pPr>
            <a:r>
              <a:rPr lang="en-US" sz="2400" b="1" smtClean="0">
                <a:latin typeface="Times New Roman" pitchFamily="18" charset="0"/>
                <a:cs typeface="Times New Roman" pitchFamily="18" charset="0"/>
              </a:rPr>
              <a:t> Carbohydrate diet and cimetidine increases its bioavailability</a:t>
            </a:r>
          </a:p>
          <a:p>
            <a:pPr algn="l" rtl="0" eaLnBrk="1" hangingPunct="1">
              <a:lnSpc>
                <a:spcPct val="90000"/>
              </a:lnSpc>
              <a:buFontTx/>
              <a:buNone/>
            </a:pPr>
            <a:endParaRPr lang="en-US" sz="2400" b="1" smtClean="0">
              <a:latin typeface="Times New Roman" pitchFamily="18" charset="0"/>
              <a:cs typeface="Times New Roman" pitchFamily="18" charset="0"/>
            </a:endParaRPr>
          </a:p>
          <a:p>
            <a:pPr algn="l" rtl="0" eaLnBrk="1" hangingPunct="1">
              <a:lnSpc>
                <a:spcPct val="90000"/>
              </a:lnSpc>
            </a:pPr>
            <a:r>
              <a:rPr lang="en-US" sz="2400" b="1" smtClean="0">
                <a:latin typeface="Times New Roman" pitchFamily="18" charset="0"/>
                <a:cs typeface="Times New Roman" pitchFamily="18" charset="0"/>
              </a:rPr>
              <a:t> Corticosteroids and antiepileptics( phenytoin  and carbamazepine) reduces its bioavailability</a:t>
            </a:r>
            <a:r>
              <a:rPr lang="en-US" sz="2400" smtClean="0"/>
              <a:t>.</a:t>
            </a:r>
          </a:p>
          <a:p>
            <a:pPr algn="l" rtl="0" eaLnBrk="1" hangingPunct="1">
              <a:lnSpc>
                <a:spcPct val="90000"/>
              </a:lnSpc>
            </a:pPr>
            <a:endParaRPr lang="en-US" sz="24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4000" b="1" smtClean="0">
                <a:latin typeface="Times New Roman" pitchFamily="18" charset="0"/>
                <a:cs typeface="Times New Roman" pitchFamily="18" charset="0"/>
              </a:rPr>
              <a:t>Anthelmintic action:</a:t>
            </a:r>
          </a:p>
        </p:txBody>
      </p:sp>
      <p:sp>
        <p:nvSpPr>
          <p:cNvPr id="14339" name="Rectangle 3"/>
          <p:cNvSpPr>
            <a:spLocks noGrp="1" noChangeArrowheads="1"/>
          </p:cNvSpPr>
          <p:nvPr>
            <p:ph type="body" idx="1"/>
          </p:nvPr>
        </p:nvSpPr>
        <p:spPr>
          <a:xfrm>
            <a:off x="457200" y="1295400"/>
            <a:ext cx="8229600" cy="5257800"/>
          </a:xfrm>
        </p:spPr>
        <p:txBody>
          <a:bodyPr/>
          <a:lstStyle/>
          <a:p>
            <a:pPr algn="l" rtl="0" eaLnBrk="1" hangingPunct="1">
              <a:lnSpc>
                <a:spcPct val="80000"/>
              </a:lnSpc>
            </a:pPr>
            <a:r>
              <a:rPr lang="en-US" sz="2400" smtClean="0">
                <a:latin typeface="Times New Roman" pitchFamily="18" charset="0"/>
                <a:cs typeface="Times New Roman" pitchFamily="18" charset="0"/>
              </a:rPr>
              <a:t> The drug increases cell membrane permeability to calcium resulting in vacuolization , marked contraction, Paralysis , dislodgement from blood vessel walls and rapid shift from mensentric veins to liver and death of a parasite.</a:t>
            </a:r>
          </a:p>
          <a:p>
            <a:pPr algn="l" rtl="0" eaLnBrk="1" hangingPunct="1">
              <a:lnSpc>
                <a:spcPct val="80000"/>
              </a:lnSpc>
            </a:pPr>
            <a:endParaRPr lang="en-US" sz="2400" smtClean="0">
              <a:latin typeface="Times New Roman" pitchFamily="18" charset="0"/>
              <a:cs typeface="Times New Roman" pitchFamily="18" charset="0"/>
            </a:endParaRPr>
          </a:p>
          <a:p>
            <a:pPr algn="l" rtl="0" eaLnBrk="1" hangingPunct="1">
              <a:lnSpc>
                <a:spcPct val="80000"/>
              </a:lnSpc>
            </a:pPr>
            <a:r>
              <a:rPr lang="en-US" sz="2400" smtClean="0">
                <a:latin typeface="Times New Roman" pitchFamily="18" charset="0"/>
                <a:cs typeface="Times New Roman" pitchFamily="18" charset="0"/>
              </a:rPr>
              <a:t> At lowest effective concentration ,it causes increase in muscular activity followed by contraction and paralysis </a:t>
            </a:r>
          </a:p>
          <a:p>
            <a:pPr algn="l" rtl="0" eaLnBrk="1" hangingPunct="1">
              <a:lnSpc>
                <a:spcPct val="80000"/>
              </a:lnSpc>
              <a:buFontTx/>
              <a:buNone/>
            </a:pPr>
            <a:endParaRPr lang="en-US" sz="2400" smtClean="0">
              <a:latin typeface="Times New Roman" pitchFamily="18" charset="0"/>
              <a:cs typeface="Times New Roman" pitchFamily="18" charset="0"/>
            </a:endParaRPr>
          </a:p>
          <a:p>
            <a:pPr algn="l" rtl="0" eaLnBrk="1" hangingPunct="1">
              <a:lnSpc>
                <a:spcPct val="80000"/>
              </a:lnSpc>
            </a:pPr>
            <a:r>
              <a:rPr lang="en-US" sz="2400" smtClean="0">
                <a:latin typeface="Times New Roman" pitchFamily="18" charset="0"/>
                <a:cs typeface="Times New Roman" pitchFamily="18" charset="0"/>
              </a:rPr>
              <a:t> At higher doses it damages the capsule of the worm by influx of calcium across tegument.</a:t>
            </a:r>
          </a:p>
          <a:p>
            <a:pPr algn="l" rtl="0" eaLnBrk="1" hangingPunct="1">
              <a:lnSpc>
                <a:spcPct val="80000"/>
              </a:lnSpc>
              <a:buFontTx/>
              <a:buNone/>
            </a:pPr>
            <a:endParaRPr lang="en-US" sz="2400" smtClean="0">
              <a:latin typeface="Times New Roman" pitchFamily="18" charset="0"/>
              <a:cs typeface="Times New Roman" pitchFamily="18" charset="0"/>
            </a:endParaRPr>
          </a:p>
          <a:p>
            <a:pPr algn="l" rtl="0" eaLnBrk="1" hangingPunct="1">
              <a:lnSpc>
                <a:spcPct val="80000"/>
              </a:lnSpc>
            </a:pPr>
            <a:r>
              <a:rPr lang="en-US" sz="2400" smtClean="0">
                <a:latin typeface="Times New Roman" pitchFamily="18" charset="0"/>
                <a:cs typeface="Times New Roman" pitchFamily="18" charset="0"/>
              </a:rPr>
              <a:t> It is effective against adult worms and also against immature stages.</a:t>
            </a:r>
          </a:p>
          <a:p>
            <a:pPr algn="l" rtl="0" eaLnBrk="1" hangingPunct="1">
              <a:lnSpc>
                <a:spcPct val="80000"/>
              </a:lnSpc>
              <a:buFontTx/>
              <a:buNone/>
            </a:pPr>
            <a:endParaRPr lang="en-US" sz="2400" smtClean="0">
              <a:latin typeface="Times New Roman" pitchFamily="18" charset="0"/>
              <a:cs typeface="Times New Roman" pitchFamily="18" charset="0"/>
            </a:endParaRPr>
          </a:p>
          <a:p>
            <a:pPr algn="l" rtl="0" eaLnBrk="1" hangingPunct="1">
              <a:lnSpc>
                <a:spcPct val="80000"/>
              </a:lnSpc>
            </a:pPr>
            <a:r>
              <a:rPr lang="en-US" sz="2400" smtClean="0">
                <a:latin typeface="Times New Roman" pitchFamily="18" charset="0"/>
                <a:cs typeface="Times New Roman" pitchFamily="18" charset="0"/>
              </a:rPr>
              <a:t> It also possess prophylactic effect against cercarial infection.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4000" b="1" smtClean="0">
                <a:latin typeface="Times New Roman" pitchFamily="18" charset="0"/>
                <a:cs typeface="Times New Roman" pitchFamily="18" charset="0"/>
              </a:rPr>
              <a:t>Clinical uses</a:t>
            </a:r>
          </a:p>
        </p:txBody>
      </p:sp>
      <p:sp>
        <p:nvSpPr>
          <p:cNvPr id="15363" name="Rectangle 3"/>
          <p:cNvSpPr>
            <a:spLocks noGrp="1" noChangeArrowheads="1"/>
          </p:cNvSpPr>
          <p:nvPr>
            <p:ph type="body" idx="1"/>
          </p:nvPr>
        </p:nvSpPr>
        <p:spPr/>
        <p:txBody>
          <a:bodyPr/>
          <a:lstStyle/>
          <a:p>
            <a:pPr algn="l" rtl="0" eaLnBrk="1" hangingPunct="1">
              <a:lnSpc>
                <a:spcPct val="90000"/>
              </a:lnSpc>
            </a:pPr>
            <a:r>
              <a:rPr lang="en-US" sz="2400" smtClean="0">
                <a:latin typeface="Times New Roman" pitchFamily="18" charset="0"/>
                <a:cs typeface="Times New Roman" pitchFamily="18" charset="0"/>
              </a:rPr>
              <a:t> It is taken after meals with liquids without chewing.</a:t>
            </a:r>
          </a:p>
          <a:p>
            <a:pPr algn="l" rtl="0" eaLnBrk="1" hangingPunct="1">
              <a:lnSpc>
                <a:spcPct val="90000"/>
              </a:lnSpc>
              <a:buFontTx/>
              <a:buNone/>
            </a:pPr>
            <a:endParaRPr lang="en-US" sz="2400" smtClean="0">
              <a:latin typeface="Times New Roman" pitchFamily="18" charset="0"/>
              <a:cs typeface="Times New Roman" pitchFamily="18" charset="0"/>
            </a:endParaRPr>
          </a:p>
          <a:p>
            <a:pPr algn="l" rtl="0" eaLnBrk="1" hangingPunct="1">
              <a:lnSpc>
                <a:spcPct val="90000"/>
              </a:lnSpc>
            </a:pPr>
            <a:r>
              <a:rPr lang="en-US" sz="2400" smtClean="0">
                <a:latin typeface="Times New Roman" pitchFamily="18" charset="0"/>
                <a:cs typeface="Times New Roman" pitchFamily="18" charset="0"/>
              </a:rPr>
              <a:t> The interval between the doses should not be less than 4 hours and not more than 6 hours</a:t>
            </a:r>
          </a:p>
          <a:p>
            <a:pPr algn="l" rtl="0" eaLnBrk="1" hangingPunct="1">
              <a:lnSpc>
                <a:spcPct val="90000"/>
              </a:lnSpc>
            </a:pPr>
            <a:r>
              <a:rPr lang="en-US" sz="2400" smtClean="0">
                <a:latin typeface="Times New Roman" pitchFamily="18" charset="0"/>
                <a:cs typeface="Times New Roman" pitchFamily="18" charset="0"/>
              </a:rPr>
              <a:t> </a:t>
            </a:r>
            <a:r>
              <a:rPr lang="en-US" sz="2400" smtClean="0">
                <a:solidFill>
                  <a:schemeClr val="tx2"/>
                </a:solidFill>
                <a:latin typeface="Times New Roman" pitchFamily="18" charset="0"/>
                <a:cs typeface="Times New Roman" pitchFamily="18" charset="0"/>
              </a:rPr>
              <a:t>Schistosomiasis:</a:t>
            </a:r>
          </a:p>
          <a:p>
            <a:pPr algn="l" rtl="0" eaLnBrk="1" hangingPunct="1">
              <a:lnSpc>
                <a:spcPct val="90000"/>
              </a:lnSpc>
              <a:buFontTx/>
              <a:buNone/>
            </a:pPr>
            <a:r>
              <a:rPr lang="en-US" sz="2400" smtClean="0">
                <a:latin typeface="Times New Roman" pitchFamily="18" charset="0"/>
                <a:cs typeface="Times New Roman" pitchFamily="18" charset="0"/>
              </a:rPr>
              <a:t>	For S.Japonicum infections, 20 mg/kg at intervals 4-6 hours for a total of 3 doses.</a:t>
            </a:r>
          </a:p>
          <a:p>
            <a:pPr algn="l" rtl="0" eaLnBrk="1" hangingPunct="1">
              <a:lnSpc>
                <a:spcPct val="90000"/>
              </a:lnSpc>
              <a:buFontTx/>
              <a:buNone/>
            </a:pPr>
            <a:endParaRPr lang="en-US" sz="2400" smtClean="0">
              <a:latin typeface="Times New Roman" pitchFamily="18" charset="0"/>
              <a:cs typeface="Times New Roman" pitchFamily="18" charset="0"/>
            </a:endParaRPr>
          </a:p>
          <a:p>
            <a:pPr algn="l" rtl="0" eaLnBrk="1" hangingPunct="1">
              <a:lnSpc>
                <a:spcPct val="90000"/>
              </a:lnSpc>
              <a:buFontTx/>
              <a:buNone/>
            </a:pPr>
            <a:r>
              <a:rPr lang="en-US" sz="2400" smtClean="0">
                <a:latin typeface="Times New Roman" pitchFamily="18" charset="0"/>
                <a:cs typeface="Times New Roman" pitchFamily="18" charset="0"/>
              </a:rPr>
              <a:t>    For S.mansoni and S.hamatobium 40 mg /kg in two divided doses.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endParaRPr lang="en-US" smtClean="0"/>
          </a:p>
        </p:txBody>
      </p:sp>
      <p:sp>
        <p:nvSpPr>
          <p:cNvPr id="16387" name="Rectangle 3"/>
          <p:cNvSpPr>
            <a:spLocks noGrp="1" noChangeArrowheads="1"/>
          </p:cNvSpPr>
          <p:nvPr>
            <p:ph type="body" idx="1"/>
          </p:nvPr>
        </p:nvSpPr>
        <p:spPr/>
        <p:txBody>
          <a:bodyPr/>
          <a:lstStyle/>
          <a:p>
            <a:pPr algn="l" rtl="0" eaLnBrk="1" hangingPunct="1">
              <a:lnSpc>
                <a:spcPct val="90000"/>
              </a:lnSpc>
            </a:pPr>
            <a:r>
              <a:rPr lang="en-US" sz="2400" smtClean="0">
                <a:latin typeface="Times New Roman" pitchFamily="18" charset="0"/>
                <a:cs typeface="Times New Roman" pitchFamily="18" charset="0"/>
              </a:rPr>
              <a:t> The drug is effective in children as well as in adults and is well tolerated.</a:t>
            </a:r>
          </a:p>
          <a:p>
            <a:pPr algn="l" rtl="0" eaLnBrk="1" hangingPunct="1">
              <a:lnSpc>
                <a:spcPct val="90000"/>
              </a:lnSpc>
              <a:buFontTx/>
              <a:buNone/>
            </a:pPr>
            <a:endParaRPr lang="en-US" sz="2400" smtClean="0">
              <a:latin typeface="Times New Roman" pitchFamily="18" charset="0"/>
              <a:cs typeface="Times New Roman" pitchFamily="18" charset="0"/>
            </a:endParaRPr>
          </a:p>
          <a:p>
            <a:pPr algn="l" rtl="0" eaLnBrk="1" hangingPunct="1">
              <a:lnSpc>
                <a:spcPct val="90000"/>
              </a:lnSpc>
            </a:pPr>
            <a:r>
              <a:rPr lang="en-US" sz="2400" smtClean="0">
                <a:latin typeface="Times New Roman" pitchFamily="18" charset="0"/>
                <a:cs typeface="Times New Roman" pitchFamily="18" charset="0"/>
              </a:rPr>
              <a:t> It is not clear whether the drug can safely be used during acute stage of disease ,because  release of antigens from dying of immature worm may exacerbate the symptoms.</a:t>
            </a:r>
          </a:p>
          <a:p>
            <a:pPr algn="l" rtl="0" eaLnBrk="1" hangingPunct="1">
              <a:lnSpc>
                <a:spcPct val="90000"/>
              </a:lnSpc>
              <a:buFontTx/>
              <a:buNone/>
            </a:pPr>
            <a:endParaRPr lang="en-US" sz="2400" smtClean="0">
              <a:latin typeface="Times New Roman" pitchFamily="18" charset="0"/>
              <a:cs typeface="Times New Roman" pitchFamily="18" charset="0"/>
            </a:endParaRPr>
          </a:p>
          <a:p>
            <a:pPr algn="l" rtl="0" eaLnBrk="1" hangingPunct="1">
              <a:lnSpc>
                <a:spcPct val="90000"/>
              </a:lnSpc>
            </a:pPr>
            <a:r>
              <a:rPr lang="en-US" sz="2400" smtClean="0">
                <a:latin typeface="Times New Roman" pitchFamily="18" charset="0"/>
                <a:cs typeface="Times New Roman" pitchFamily="18" charset="0"/>
              </a:rPr>
              <a:t> Effectiveness of the drug for chemoprophylaxis has not been established</a:t>
            </a:r>
            <a:r>
              <a:rPr lang="en-US" sz="2400" smtClean="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4000" b="1" smtClean="0">
                <a:latin typeface="Times New Roman" pitchFamily="18" charset="0"/>
                <a:cs typeface="Times New Roman" pitchFamily="18" charset="0"/>
              </a:rPr>
              <a:t>2. Use in other infestation</a:t>
            </a:r>
          </a:p>
        </p:txBody>
      </p:sp>
      <p:sp>
        <p:nvSpPr>
          <p:cNvPr id="17411" name="Rectangle 3"/>
          <p:cNvSpPr>
            <a:spLocks noGrp="1" noChangeArrowheads="1"/>
          </p:cNvSpPr>
          <p:nvPr>
            <p:ph type="body" idx="1"/>
          </p:nvPr>
        </p:nvSpPr>
        <p:spPr/>
        <p:txBody>
          <a:bodyPr/>
          <a:lstStyle/>
          <a:p>
            <a:pPr algn="l" rtl="0" eaLnBrk="1" hangingPunct="1">
              <a:lnSpc>
                <a:spcPct val="80000"/>
              </a:lnSpc>
            </a:pPr>
            <a:r>
              <a:rPr lang="en-US" sz="2400" smtClean="0">
                <a:latin typeface="Times New Roman" pitchFamily="18" charset="0"/>
                <a:cs typeface="Times New Roman" pitchFamily="18" charset="0"/>
              </a:rPr>
              <a:t> Clonorchiasis, opisthorchiasis and paragonimiasis.</a:t>
            </a:r>
          </a:p>
          <a:p>
            <a:pPr algn="l" rtl="0" eaLnBrk="1" hangingPunct="1">
              <a:lnSpc>
                <a:spcPct val="80000"/>
              </a:lnSpc>
              <a:buFontTx/>
              <a:buNone/>
            </a:pPr>
            <a:endParaRPr lang="en-US" sz="2400" smtClean="0">
              <a:latin typeface="Times New Roman" pitchFamily="18" charset="0"/>
              <a:cs typeface="Times New Roman" pitchFamily="18" charset="0"/>
            </a:endParaRPr>
          </a:p>
          <a:p>
            <a:pPr algn="l" rtl="0" eaLnBrk="1" hangingPunct="1">
              <a:lnSpc>
                <a:spcPct val="80000"/>
              </a:lnSpc>
            </a:pPr>
            <a:r>
              <a:rPr lang="en-US" sz="2400" smtClean="0">
                <a:latin typeface="Times New Roman" pitchFamily="18" charset="0"/>
                <a:cs typeface="Times New Roman" pitchFamily="18" charset="0"/>
              </a:rPr>
              <a:t> Taeniasis and diphyllobothriasis.</a:t>
            </a:r>
          </a:p>
          <a:p>
            <a:pPr algn="l" rtl="0" eaLnBrk="1" hangingPunct="1">
              <a:lnSpc>
                <a:spcPct val="80000"/>
              </a:lnSpc>
              <a:buFontTx/>
              <a:buNone/>
            </a:pPr>
            <a:endParaRPr lang="en-US" sz="2400" smtClean="0">
              <a:latin typeface="Times New Roman" pitchFamily="18" charset="0"/>
              <a:cs typeface="Times New Roman" pitchFamily="18" charset="0"/>
            </a:endParaRPr>
          </a:p>
          <a:p>
            <a:pPr algn="l" rtl="0" eaLnBrk="1" hangingPunct="1">
              <a:lnSpc>
                <a:spcPct val="80000"/>
              </a:lnSpc>
            </a:pPr>
            <a:r>
              <a:rPr lang="en-US" sz="2400" smtClean="0">
                <a:latin typeface="Times New Roman" pitchFamily="18" charset="0"/>
                <a:cs typeface="Times New Roman" pitchFamily="18" charset="0"/>
              </a:rPr>
              <a:t> Neurocysticercosis ( albendazole is preferred)</a:t>
            </a:r>
          </a:p>
          <a:p>
            <a:pPr algn="l" rtl="0" eaLnBrk="1" hangingPunct="1">
              <a:lnSpc>
                <a:spcPct val="80000"/>
              </a:lnSpc>
              <a:buFontTx/>
              <a:buNone/>
            </a:pPr>
            <a:endParaRPr lang="en-US" sz="2400" smtClean="0">
              <a:latin typeface="Times New Roman" pitchFamily="18" charset="0"/>
              <a:cs typeface="Times New Roman" pitchFamily="18" charset="0"/>
            </a:endParaRPr>
          </a:p>
          <a:p>
            <a:pPr algn="l" rtl="0" eaLnBrk="1" hangingPunct="1">
              <a:lnSpc>
                <a:spcPct val="80000"/>
              </a:lnSpc>
            </a:pPr>
            <a:r>
              <a:rPr lang="en-US" sz="2400" smtClean="0">
                <a:latin typeface="Times New Roman" pitchFamily="18" charset="0"/>
                <a:cs typeface="Times New Roman" pitchFamily="18" charset="0"/>
              </a:rPr>
              <a:t> H.nana</a:t>
            </a:r>
          </a:p>
          <a:p>
            <a:pPr algn="l" rtl="0" eaLnBrk="1" hangingPunct="1">
              <a:lnSpc>
                <a:spcPct val="80000"/>
              </a:lnSpc>
              <a:buFontTx/>
              <a:buNone/>
            </a:pPr>
            <a:endParaRPr lang="en-US" sz="2400" smtClean="0">
              <a:latin typeface="Times New Roman" pitchFamily="18" charset="0"/>
              <a:cs typeface="Times New Roman" pitchFamily="18" charset="0"/>
            </a:endParaRPr>
          </a:p>
          <a:p>
            <a:pPr algn="l" rtl="0" eaLnBrk="1" hangingPunct="1">
              <a:lnSpc>
                <a:spcPct val="80000"/>
              </a:lnSpc>
            </a:pPr>
            <a:r>
              <a:rPr lang="en-US" sz="2400" smtClean="0">
                <a:latin typeface="Times New Roman" pitchFamily="18" charset="0"/>
                <a:cs typeface="Times New Roman" pitchFamily="18" charset="0"/>
              </a:rPr>
              <a:t> Hydated cyst and others.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792162"/>
          </a:xfrm>
        </p:spPr>
        <p:txBody>
          <a:bodyPr/>
          <a:lstStyle/>
          <a:p>
            <a:pPr eaLnBrk="1" hangingPunct="1"/>
            <a:r>
              <a:rPr lang="en-US" sz="3600" b="1" smtClean="0">
                <a:latin typeface="Times New Roman" pitchFamily="18" charset="0"/>
                <a:cs typeface="Times New Roman" pitchFamily="18" charset="0"/>
              </a:rPr>
              <a:t>Adverse reactions:</a:t>
            </a:r>
          </a:p>
        </p:txBody>
      </p:sp>
      <p:sp>
        <p:nvSpPr>
          <p:cNvPr id="18435" name="Rectangle 3"/>
          <p:cNvSpPr>
            <a:spLocks noGrp="1" noChangeArrowheads="1"/>
          </p:cNvSpPr>
          <p:nvPr>
            <p:ph type="body" idx="1"/>
          </p:nvPr>
        </p:nvSpPr>
        <p:spPr>
          <a:xfrm>
            <a:off x="457200" y="1295400"/>
            <a:ext cx="8686800" cy="5257800"/>
          </a:xfrm>
        </p:spPr>
        <p:txBody>
          <a:bodyPr/>
          <a:lstStyle/>
          <a:p>
            <a:pPr algn="l" rtl="0" eaLnBrk="1" hangingPunct="1">
              <a:lnSpc>
                <a:spcPct val="80000"/>
              </a:lnSpc>
              <a:buFontTx/>
              <a:buNone/>
            </a:pPr>
            <a:r>
              <a:rPr lang="en-US" sz="2400" smtClean="0">
                <a:latin typeface="Times New Roman" pitchFamily="18" charset="0"/>
                <a:cs typeface="Times New Roman" pitchFamily="18" charset="0"/>
              </a:rPr>
              <a:t>	1.	Most frequent are headache, dizziness, drowsiness , and 	lassitude.</a:t>
            </a:r>
          </a:p>
          <a:p>
            <a:pPr algn="l" rtl="0" eaLnBrk="1" hangingPunct="1">
              <a:lnSpc>
                <a:spcPct val="80000"/>
              </a:lnSpc>
              <a:buFontTx/>
              <a:buNone/>
            </a:pPr>
            <a:endParaRPr lang="en-US" sz="2400" smtClean="0">
              <a:latin typeface="Times New Roman" pitchFamily="18" charset="0"/>
              <a:cs typeface="Times New Roman" pitchFamily="18" charset="0"/>
            </a:endParaRPr>
          </a:p>
          <a:p>
            <a:pPr algn="l" rtl="0" eaLnBrk="1" hangingPunct="1">
              <a:lnSpc>
                <a:spcPct val="80000"/>
              </a:lnSpc>
              <a:buFontTx/>
              <a:buNone/>
            </a:pPr>
            <a:r>
              <a:rPr lang="en-US" sz="2400" smtClean="0">
                <a:latin typeface="Times New Roman" pitchFamily="18" charset="0"/>
                <a:cs typeface="Times New Roman" pitchFamily="18" charset="0"/>
              </a:rPr>
              <a:t>	 2.	GIT disturbances</a:t>
            </a:r>
          </a:p>
          <a:p>
            <a:pPr algn="l" rtl="0" eaLnBrk="1" hangingPunct="1">
              <a:lnSpc>
                <a:spcPct val="80000"/>
              </a:lnSpc>
              <a:buFontTx/>
              <a:buNone/>
            </a:pPr>
            <a:endParaRPr lang="en-US" sz="2400" smtClean="0">
              <a:latin typeface="Times New Roman" pitchFamily="18" charset="0"/>
              <a:cs typeface="Times New Roman" pitchFamily="18" charset="0"/>
            </a:endParaRPr>
          </a:p>
          <a:p>
            <a:pPr algn="l" rtl="0" eaLnBrk="1" hangingPunct="1">
              <a:lnSpc>
                <a:spcPct val="80000"/>
              </a:lnSpc>
              <a:buFontTx/>
              <a:buNone/>
            </a:pPr>
            <a:r>
              <a:rPr lang="en-US" sz="2400" smtClean="0">
                <a:latin typeface="Times New Roman" pitchFamily="18" charset="0"/>
                <a:cs typeface="Times New Roman" pitchFamily="18" charset="0"/>
              </a:rPr>
              <a:t> 	3.	Pruritus, urticaria ,arthralgia, myalgia ,low grade fever</a:t>
            </a:r>
          </a:p>
          <a:p>
            <a:pPr algn="l" rtl="0" eaLnBrk="1" hangingPunct="1">
              <a:lnSpc>
                <a:spcPct val="80000"/>
              </a:lnSpc>
              <a:buFontTx/>
              <a:buNone/>
            </a:pPr>
            <a:endParaRPr lang="en-US" sz="2400" smtClean="0">
              <a:latin typeface="Times New Roman" pitchFamily="18" charset="0"/>
              <a:cs typeface="Times New Roman" pitchFamily="18" charset="0"/>
            </a:endParaRPr>
          </a:p>
          <a:p>
            <a:pPr algn="l" rtl="0" eaLnBrk="1" hangingPunct="1">
              <a:lnSpc>
                <a:spcPct val="80000"/>
              </a:lnSpc>
              <a:buFontTx/>
              <a:buNone/>
            </a:pPr>
            <a:r>
              <a:rPr lang="en-US" sz="2400" smtClean="0">
                <a:latin typeface="Times New Roman" pitchFamily="18" charset="0"/>
                <a:cs typeface="Times New Roman" pitchFamily="18" charset="0"/>
              </a:rPr>
              <a:t> 	4.	Minimal to mild transient elevation of liver enzymes.</a:t>
            </a:r>
          </a:p>
          <a:p>
            <a:pPr algn="l" rtl="0" eaLnBrk="1" hangingPunct="1">
              <a:lnSpc>
                <a:spcPct val="80000"/>
              </a:lnSpc>
              <a:buFontTx/>
              <a:buNone/>
            </a:pPr>
            <a:endParaRPr lang="en-US" sz="2400" smtClean="0">
              <a:latin typeface="Times New Roman" pitchFamily="18" charset="0"/>
              <a:cs typeface="Times New Roman" pitchFamily="18" charset="0"/>
            </a:endParaRPr>
          </a:p>
          <a:p>
            <a:pPr algn="l" rtl="0" eaLnBrk="1" hangingPunct="1">
              <a:lnSpc>
                <a:spcPct val="80000"/>
              </a:lnSpc>
              <a:buFontTx/>
              <a:buNone/>
            </a:pPr>
            <a:r>
              <a:rPr lang="en-US" sz="2400" smtClean="0">
                <a:latin typeface="Times New Roman" pitchFamily="18" charset="0"/>
                <a:cs typeface="Times New Roman" pitchFamily="18" charset="0"/>
              </a:rPr>
              <a:t> 	5.     Skin  rashes ,augmented eosinophilia , may appear several 	days after starting the 	medication due to release of foreign 	protein from dying worm.</a:t>
            </a:r>
          </a:p>
          <a:p>
            <a:pPr algn="l" rtl="0" eaLnBrk="1" hangingPunct="1">
              <a:lnSpc>
                <a:spcPct val="80000"/>
              </a:lnSpc>
              <a:buFontTx/>
              <a:buNone/>
            </a:pPr>
            <a:endParaRPr lang="en-US" sz="2400" smtClean="0">
              <a:latin typeface="Times New Roman" pitchFamily="18" charset="0"/>
              <a:cs typeface="Times New Roman" pitchFamily="18" charset="0"/>
            </a:endParaRPr>
          </a:p>
          <a:p>
            <a:pPr algn="l" rtl="0" eaLnBrk="1" hangingPunct="1">
              <a:lnSpc>
                <a:spcPct val="80000"/>
              </a:lnSpc>
              <a:buFontTx/>
              <a:buNone/>
            </a:pPr>
            <a:r>
              <a:rPr lang="en-US" sz="2400" smtClean="0">
                <a:latin typeface="Times New Roman" pitchFamily="18" charset="0"/>
                <a:cs typeface="Times New Roman" pitchFamily="18" charset="0"/>
              </a:rPr>
              <a:t>	</a:t>
            </a:r>
            <a:r>
              <a:rPr lang="en-US" sz="2400" smtClean="0">
                <a:solidFill>
                  <a:schemeClr val="tx2"/>
                </a:solidFill>
                <a:latin typeface="Times New Roman" pitchFamily="18" charset="0"/>
                <a:cs typeface="Times New Roman" pitchFamily="18" charset="0"/>
              </a:rPr>
              <a:t>adverse effects may be more severe , especially in S.mansoni infections</a:t>
            </a:r>
            <a:r>
              <a:rPr lang="en-US" sz="240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3600" b="1" smtClean="0">
                <a:latin typeface="Times New Roman" pitchFamily="18" charset="0"/>
                <a:cs typeface="Times New Roman" pitchFamily="18" charset="0"/>
              </a:rPr>
              <a:t>Contraindications and precautions</a:t>
            </a:r>
          </a:p>
        </p:txBody>
      </p:sp>
      <p:sp>
        <p:nvSpPr>
          <p:cNvPr id="19459" name="Rectangle 3"/>
          <p:cNvSpPr>
            <a:spLocks noGrp="1" noChangeArrowheads="1"/>
          </p:cNvSpPr>
          <p:nvPr>
            <p:ph type="body" idx="1"/>
          </p:nvPr>
        </p:nvSpPr>
        <p:spPr/>
        <p:txBody>
          <a:bodyPr/>
          <a:lstStyle/>
          <a:p>
            <a:pPr algn="l" rtl="0" eaLnBrk="1" hangingPunct="1">
              <a:lnSpc>
                <a:spcPct val="80000"/>
              </a:lnSpc>
            </a:pPr>
            <a:r>
              <a:rPr lang="en-US" sz="2400" smtClean="0">
                <a:latin typeface="Times New Roman" pitchFamily="18" charset="0"/>
                <a:cs typeface="Times New Roman" pitchFamily="18" charset="0"/>
              </a:rPr>
              <a:t> Mainly in ocular cysticercosis for fear of destruction of parasite in eye.</a:t>
            </a:r>
          </a:p>
          <a:p>
            <a:pPr algn="l" rtl="0" eaLnBrk="1" hangingPunct="1">
              <a:lnSpc>
                <a:spcPct val="80000"/>
              </a:lnSpc>
              <a:buFontTx/>
              <a:buNone/>
            </a:pPr>
            <a:endParaRPr lang="en-US" sz="2400" smtClean="0">
              <a:latin typeface="Times New Roman" pitchFamily="18" charset="0"/>
              <a:cs typeface="Times New Roman" pitchFamily="18" charset="0"/>
            </a:endParaRPr>
          </a:p>
          <a:p>
            <a:pPr algn="l" rtl="0" eaLnBrk="1" hangingPunct="1">
              <a:lnSpc>
                <a:spcPct val="80000"/>
              </a:lnSpc>
            </a:pPr>
            <a:r>
              <a:rPr lang="en-US" sz="2400" smtClean="0">
                <a:latin typeface="Times New Roman" pitchFamily="18" charset="0"/>
                <a:cs typeface="Times New Roman" pitchFamily="18" charset="0"/>
              </a:rPr>
              <a:t> The drug can be used in liver impairment but the dose should be reduced</a:t>
            </a:r>
          </a:p>
          <a:p>
            <a:pPr algn="l" rtl="0" eaLnBrk="1" hangingPunct="1">
              <a:lnSpc>
                <a:spcPct val="80000"/>
              </a:lnSpc>
              <a:buFontTx/>
              <a:buNone/>
            </a:pPr>
            <a:endParaRPr lang="en-US" sz="2400" smtClean="0">
              <a:latin typeface="Times New Roman" pitchFamily="18" charset="0"/>
              <a:cs typeface="Times New Roman" pitchFamily="18" charset="0"/>
            </a:endParaRPr>
          </a:p>
          <a:p>
            <a:pPr algn="l" rtl="0" eaLnBrk="1" hangingPunct="1">
              <a:lnSpc>
                <a:spcPct val="80000"/>
              </a:lnSpc>
            </a:pPr>
            <a:r>
              <a:rPr lang="en-US" sz="2400" smtClean="0">
                <a:latin typeface="Times New Roman" pitchFamily="18" charset="0"/>
                <a:cs typeface="Times New Roman" pitchFamily="18" charset="0"/>
              </a:rPr>
              <a:t> It is not safe to be used children below 4 years of age.</a:t>
            </a:r>
          </a:p>
          <a:p>
            <a:pPr algn="l" rtl="0" eaLnBrk="1" hangingPunct="1">
              <a:lnSpc>
                <a:spcPct val="80000"/>
              </a:lnSpc>
              <a:buFontTx/>
              <a:buNone/>
            </a:pPr>
            <a:endParaRPr lang="en-US" sz="2400" smtClean="0">
              <a:latin typeface="Times New Roman" pitchFamily="18" charset="0"/>
              <a:cs typeface="Times New Roman" pitchFamily="18" charset="0"/>
            </a:endParaRPr>
          </a:p>
          <a:p>
            <a:pPr algn="l" rtl="0" eaLnBrk="1" hangingPunct="1">
              <a:lnSpc>
                <a:spcPct val="80000"/>
              </a:lnSpc>
            </a:pPr>
            <a:r>
              <a:rPr lang="en-US" sz="2400" smtClean="0">
                <a:latin typeface="Times New Roman" pitchFamily="18" charset="0"/>
                <a:cs typeface="Times New Roman" pitchFamily="18" charset="0"/>
              </a:rPr>
              <a:t> Driving or work which require alertness and physical coordination should be prohibited.</a:t>
            </a:r>
          </a:p>
          <a:p>
            <a:pPr algn="l" rtl="0" eaLnBrk="1" hangingPunct="1">
              <a:lnSpc>
                <a:spcPct val="80000"/>
              </a:lnSpc>
              <a:buFontTx/>
              <a:buNone/>
            </a:pPr>
            <a:endParaRPr lang="en-US" sz="2400" b="1"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endParaRPr lang="en-US" smtClean="0"/>
          </a:p>
        </p:txBody>
      </p:sp>
      <p:sp>
        <p:nvSpPr>
          <p:cNvPr id="20483" name="Rectangle 3"/>
          <p:cNvSpPr>
            <a:spLocks noGrp="1" noChangeArrowheads="1"/>
          </p:cNvSpPr>
          <p:nvPr>
            <p:ph type="body" idx="1"/>
          </p:nvPr>
        </p:nvSpPr>
        <p:spPr/>
        <p:txBody>
          <a:bodyPr/>
          <a:lstStyle/>
          <a:p>
            <a:pPr algn="l" rtl="0" eaLnBrk="1" hangingPunct="1"/>
            <a:r>
              <a:rPr lang="en-US" sz="2400" smtClean="0">
                <a:latin typeface="Times New Roman" pitchFamily="18" charset="0"/>
                <a:cs typeface="Times New Roman" pitchFamily="18" charset="0"/>
              </a:rPr>
              <a:t> It should not be used during pregnancy.</a:t>
            </a:r>
          </a:p>
          <a:p>
            <a:pPr algn="l" rtl="0" eaLnBrk="1" hangingPunct="1">
              <a:buFontTx/>
              <a:buNone/>
            </a:pPr>
            <a:endParaRPr lang="en-US" sz="2400" smtClean="0">
              <a:latin typeface="Times New Roman" pitchFamily="18" charset="0"/>
              <a:cs typeface="Times New Roman" pitchFamily="18" charset="0"/>
            </a:endParaRPr>
          </a:p>
          <a:p>
            <a:pPr algn="l" rtl="0" eaLnBrk="1" hangingPunct="1"/>
            <a:r>
              <a:rPr lang="en-US" sz="2400" smtClean="0">
                <a:latin typeface="Times New Roman" pitchFamily="18" charset="0"/>
                <a:cs typeface="Times New Roman" pitchFamily="18" charset="0"/>
              </a:rPr>
              <a:t> In case of nursing mother ,feeding should be stopped for 3 days.</a:t>
            </a:r>
          </a:p>
          <a:p>
            <a:pPr algn="l" rtl="0" eaLnBrk="1" hangingPunct="1">
              <a:buFontTx/>
              <a:buNone/>
            </a:pPr>
            <a:endParaRPr lang="en-US" sz="2400" smtClean="0">
              <a:latin typeface="Times New Roman" pitchFamily="18" charset="0"/>
              <a:cs typeface="Times New Roman" pitchFamily="18" charset="0"/>
            </a:endParaRPr>
          </a:p>
          <a:p>
            <a:pPr algn="l" rtl="0" eaLnBrk="1" hangingPunct="1"/>
            <a:r>
              <a:rPr lang="en-US" sz="2400" smtClean="0">
                <a:latin typeface="Times New Roman" pitchFamily="18" charset="0"/>
                <a:cs typeface="Times New Roman" pitchFamily="18" charset="0"/>
              </a:rPr>
              <a:t> Patient should be informed regarding chewing, bitter taste, and drug regurgitation.</a:t>
            </a:r>
          </a:p>
          <a:p>
            <a:pPr algn="l" rtl="0" eaLnBrk="1" hangingPunct="1"/>
            <a:endParaRPr lang="en-US" sz="24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latin typeface="Times New Roman" pitchFamily="18" charset="0"/>
                <a:cs typeface="Times New Roman" pitchFamily="18" charset="0"/>
              </a:rPr>
              <a:t>TREMATODES</a:t>
            </a:r>
          </a:p>
        </p:txBody>
      </p:sp>
      <p:sp>
        <p:nvSpPr>
          <p:cNvPr id="3075" name="Rectangle 3"/>
          <p:cNvSpPr>
            <a:spLocks noGrp="1" noChangeArrowheads="1"/>
          </p:cNvSpPr>
          <p:nvPr>
            <p:ph type="body" idx="1"/>
          </p:nvPr>
        </p:nvSpPr>
        <p:spPr/>
        <p:txBody>
          <a:bodyPr/>
          <a:lstStyle/>
          <a:p>
            <a:pPr algn="l" rtl="0" eaLnBrk="1" hangingPunct="1">
              <a:lnSpc>
                <a:spcPct val="90000"/>
              </a:lnSpc>
            </a:pPr>
            <a:r>
              <a:rPr lang="en-US" sz="2400" smtClean="0">
                <a:latin typeface="Times New Roman" pitchFamily="18" charset="0"/>
                <a:cs typeface="Times New Roman" pitchFamily="18" charset="0"/>
              </a:rPr>
              <a:t>Trematodes are also called as flukes</a:t>
            </a:r>
          </a:p>
          <a:p>
            <a:pPr algn="l" rtl="0" eaLnBrk="1" hangingPunct="1">
              <a:lnSpc>
                <a:spcPct val="90000"/>
              </a:lnSpc>
              <a:buFontTx/>
              <a:buNone/>
            </a:pPr>
            <a:endParaRPr lang="en-US" sz="2400" smtClean="0">
              <a:latin typeface="Times New Roman" pitchFamily="18" charset="0"/>
              <a:cs typeface="Times New Roman" pitchFamily="18" charset="0"/>
            </a:endParaRPr>
          </a:p>
          <a:p>
            <a:pPr algn="l" rtl="0" eaLnBrk="1" hangingPunct="1">
              <a:lnSpc>
                <a:spcPct val="90000"/>
              </a:lnSpc>
            </a:pPr>
            <a:r>
              <a:rPr lang="en-US" sz="2400" smtClean="0">
                <a:latin typeface="Times New Roman" pitchFamily="18" charset="0"/>
                <a:cs typeface="Times New Roman" pitchFamily="18" charset="0"/>
              </a:rPr>
              <a:t> They are leaf shaped flat worms</a:t>
            </a:r>
          </a:p>
          <a:p>
            <a:pPr algn="l" rtl="0" eaLnBrk="1" hangingPunct="1">
              <a:lnSpc>
                <a:spcPct val="90000"/>
              </a:lnSpc>
              <a:buFontTx/>
              <a:buNone/>
            </a:pPr>
            <a:endParaRPr lang="en-US" sz="2400" smtClean="0">
              <a:latin typeface="Times New Roman" pitchFamily="18" charset="0"/>
              <a:cs typeface="Times New Roman" pitchFamily="18" charset="0"/>
            </a:endParaRPr>
          </a:p>
          <a:p>
            <a:pPr algn="l" rtl="0" eaLnBrk="1" hangingPunct="1">
              <a:lnSpc>
                <a:spcPct val="90000"/>
              </a:lnSpc>
            </a:pPr>
            <a:r>
              <a:rPr lang="en-US" sz="2400" smtClean="0">
                <a:latin typeface="Times New Roman" pitchFamily="18" charset="0"/>
                <a:cs typeface="Times New Roman" pitchFamily="18" charset="0"/>
              </a:rPr>
              <a:t>They are generally characterized  by the tissues they infect.</a:t>
            </a:r>
          </a:p>
          <a:p>
            <a:pPr algn="l" rtl="0" eaLnBrk="1" hangingPunct="1">
              <a:lnSpc>
                <a:spcPct val="90000"/>
              </a:lnSpc>
            </a:pPr>
            <a:r>
              <a:rPr lang="en-US" sz="2400" b="1" smtClean="0">
                <a:solidFill>
                  <a:schemeClr val="tx2"/>
                </a:solidFill>
                <a:latin typeface="Times New Roman" pitchFamily="18" charset="0"/>
                <a:cs typeface="Times New Roman" pitchFamily="18" charset="0"/>
              </a:rPr>
              <a:t>Such as:</a:t>
            </a:r>
          </a:p>
          <a:p>
            <a:pPr algn="l" rtl="0" eaLnBrk="1" hangingPunct="1">
              <a:lnSpc>
                <a:spcPct val="90000"/>
              </a:lnSpc>
              <a:buFontTx/>
              <a:buNone/>
            </a:pPr>
            <a:endParaRPr lang="en-US" sz="2400" smtClean="0">
              <a:latin typeface="Times New Roman" pitchFamily="18" charset="0"/>
              <a:cs typeface="Times New Roman" pitchFamily="18" charset="0"/>
            </a:endParaRPr>
          </a:p>
          <a:p>
            <a:pPr algn="l" rtl="0" eaLnBrk="1" hangingPunct="1">
              <a:lnSpc>
                <a:spcPct val="90000"/>
              </a:lnSpc>
            </a:pPr>
            <a:r>
              <a:rPr lang="en-US" sz="2400" smtClean="0">
                <a:latin typeface="Times New Roman" pitchFamily="18" charset="0"/>
                <a:cs typeface="Times New Roman" pitchFamily="18" charset="0"/>
              </a:rPr>
              <a:t> lung flukes</a:t>
            </a:r>
          </a:p>
          <a:p>
            <a:pPr algn="l" rtl="0" eaLnBrk="1" hangingPunct="1">
              <a:lnSpc>
                <a:spcPct val="90000"/>
              </a:lnSpc>
            </a:pPr>
            <a:r>
              <a:rPr lang="en-US" sz="2400" smtClean="0">
                <a:latin typeface="Times New Roman" pitchFamily="18" charset="0"/>
                <a:cs typeface="Times New Roman" pitchFamily="18" charset="0"/>
              </a:rPr>
              <a:t>Liver flukes</a:t>
            </a:r>
          </a:p>
          <a:p>
            <a:pPr algn="l" rtl="0" eaLnBrk="1" hangingPunct="1">
              <a:lnSpc>
                <a:spcPct val="90000"/>
              </a:lnSpc>
            </a:pPr>
            <a:r>
              <a:rPr lang="en-US" sz="2400" smtClean="0">
                <a:latin typeface="Times New Roman" pitchFamily="18" charset="0"/>
                <a:cs typeface="Times New Roman" pitchFamily="18" charset="0"/>
              </a:rPr>
              <a:t> intestinal flukes</a:t>
            </a:r>
          </a:p>
          <a:p>
            <a:pPr algn="l" rtl="0" eaLnBrk="1" hangingPunct="1">
              <a:lnSpc>
                <a:spcPct val="90000"/>
              </a:lnSpc>
            </a:pPr>
            <a:r>
              <a:rPr lang="en-US" sz="2400" smtClean="0">
                <a:latin typeface="Times New Roman" pitchFamily="18" charset="0"/>
                <a:cs typeface="Times New Roman" pitchFamily="18" charset="0"/>
              </a:rPr>
              <a:t> blood flukes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rtl="0" eaLnBrk="1" hangingPunct="1"/>
            <a:r>
              <a:rPr lang="en-US" sz="3600" b="1" smtClean="0">
                <a:latin typeface="Times New Roman" pitchFamily="18" charset="0"/>
                <a:cs typeface="Times New Roman" pitchFamily="18" charset="0"/>
              </a:rPr>
              <a:t>METRIFONATE (TRICHLORFON)</a:t>
            </a:r>
          </a:p>
        </p:txBody>
      </p:sp>
      <p:sp>
        <p:nvSpPr>
          <p:cNvPr id="21507" name="Rectangle 3"/>
          <p:cNvSpPr>
            <a:spLocks noGrp="1" noChangeArrowheads="1"/>
          </p:cNvSpPr>
          <p:nvPr>
            <p:ph type="body" idx="1"/>
          </p:nvPr>
        </p:nvSpPr>
        <p:spPr>
          <a:xfrm>
            <a:off x="457200" y="1600200"/>
            <a:ext cx="8229600" cy="4953000"/>
          </a:xfrm>
        </p:spPr>
        <p:txBody>
          <a:bodyPr/>
          <a:lstStyle/>
          <a:p>
            <a:pPr algn="l" rtl="0" eaLnBrk="1" hangingPunct="1">
              <a:lnSpc>
                <a:spcPct val="80000"/>
              </a:lnSpc>
            </a:pPr>
            <a:r>
              <a:rPr lang="en-US" sz="2400" smtClean="0">
                <a:latin typeface="Times New Roman" pitchFamily="18" charset="0"/>
                <a:cs typeface="Times New Roman" pitchFamily="18" charset="0"/>
              </a:rPr>
              <a:t>It is safe, low cost alternate for treatment of S.haematobium infections.</a:t>
            </a:r>
          </a:p>
          <a:p>
            <a:pPr algn="l" rtl="0" eaLnBrk="1" hangingPunct="1">
              <a:lnSpc>
                <a:spcPct val="80000"/>
              </a:lnSpc>
              <a:buFontTx/>
              <a:buNone/>
            </a:pPr>
            <a:endParaRPr lang="en-US" sz="2400" smtClean="0">
              <a:latin typeface="Times New Roman" pitchFamily="18" charset="0"/>
              <a:cs typeface="Times New Roman" pitchFamily="18" charset="0"/>
            </a:endParaRPr>
          </a:p>
          <a:p>
            <a:pPr algn="l" rtl="0" eaLnBrk="1" hangingPunct="1">
              <a:lnSpc>
                <a:spcPct val="80000"/>
              </a:lnSpc>
            </a:pPr>
            <a:r>
              <a:rPr lang="en-US" sz="2400" smtClean="0">
                <a:solidFill>
                  <a:schemeClr val="tx2"/>
                </a:solidFill>
                <a:latin typeface="Times New Roman" pitchFamily="18" charset="0"/>
                <a:cs typeface="Times New Roman" pitchFamily="18" charset="0"/>
              </a:rPr>
              <a:t> Pharmacokinetics</a:t>
            </a:r>
          </a:p>
          <a:p>
            <a:pPr algn="l" rtl="0" eaLnBrk="1" hangingPunct="1">
              <a:lnSpc>
                <a:spcPct val="80000"/>
              </a:lnSpc>
            </a:pPr>
            <a:r>
              <a:rPr lang="en-US" sz="2400" smtClean="0">
                <a:latin typeface="Times New Roman" pitchFamily="18" charset="0"/>
                <a:cs typeface="Times New Roman" pitchFamily="18" charset="0"/>
              </a:rPr>
              <a:t> It is organophosphate .</a:t>
            </a:r>
          </a:p>
          <a:p>
            <a:pPr algn="l" rtl="0" eaLnBrk="1" hangingPunct="1">
              <a:lnSpc>
                <a:spcPct val="80000"/>
              </a:lnSpc>
              <a:buFontTx/>
              <a:buNone/>
            </a:pPr>
            <a:endParaRPr lang="en-US" sz="2400" smtClean="0">
              <a:latin typeface="Times New Roman" pitchFamily="18" charset="0"/>
              <a:cs typeface="Times New Roman" pitchFamily="18" charset="0"/>
            </a:endParaRPr>
          </a:p>
          <a:p>
            <a:pPr algn="l" rtl="0" eaLnBrk="1" hangingPunct="1">
              <a:lnSpc>
                <a:spcPct val="80000"/>
              </a:lnSpc>
            </a:pPr>
            <a:r>
              <a:rPr lang="en-US" sz="2400" smtClean="0">
                <a:latin typeface="Times New Roman" pitchFamily="18" charset="0"/>
                <a:cs typeface="Times New Roman" pitchFamily="18" charset="0"/>
              </a:rPr>
              <a:t> It is rapidly absorbed after oral admininstration</a:t>
            </a:r>
          </a:p>
          <a:p>
            <a:pPr algn="l" rtl="0" eaLnBrk="1" hangingPunct="1">
              <a:lnSpc>
                <a:spcPct val="80000"/>
              </a:lnSpc>
              <a:buFontTx/>
              <a:buNone/>
            </a:pPr>
            <a:endParaRPr lang="en-US" sz="2400" smtClean="0">
              <a:latin typeface="Times New Roman" pitchFamily="18" charset="0"/>
              <a:cs typeface="Times New Roman" pitchFamily="18" charset="0"/>
            </a:endParaRPr>
          </a:p>
          <a:p>
            <a:pPr algn="l" rtl="0" eaLnBrk="1" hangingPunct="1">
              <a:lnSpc>
                <a:spcPct val="80000"/>
              </a:lnSpc>
            </a:pPr>
            <a:r>
              <a:rPr lang="en-US" sz="2400" smtClean="0">
                <a:latin typeface="Times New Roman" pitchFamily="18" charset="0"/>
                <a:cs typeface="Times New Roman" pitchFamily="18" charset="0"/>
              </a:rPr>
              <a:t>It has a half life of 1-5 hours</a:t>
            </a:r>
          </a:p>
          <a:p>
            <a:pPr algn="l" rtl="0" eaLnBrk="1" hangingPunct="1">
              <a:lnSpc>
                <a:spcPct val="80000"/>
              </a:lnSpc>
              <a:buFontTx/>
              <a:buNone/>
            </a:pPr>
            <a:endParaRPr lang="en-US" sz="2400" smtClean="0">
              <a:latin typeface="Times New Roman" pitchFamily="18" charset="0"/>
              <a:cs typeface="Times New Roman" pitchFamily="18" charset="0"/>
            </a:endParaRPr>
          </a:p>
          <a:p>
            <a:pPr algn="l" rtl="0" eaLnBrk="1" hangingPunct="1">
              <a:lnSpc>
                <a:spcPct val="80000"/>
              </a:lnSpc>
            </a:pPr>
            <a:r>
              <a:rPr lang="en-US" sz="2400" smtClean="0">
                <a:latin typeface="Times New Roman" pitchFamily="18" charset="0"/>
                <a:cs typeface="Times New Roman" pitchFamily="18" charset="0"/>
              </a:rPr>
              <a:t> Metabolized to active metabolites</a:t>
            </a:r>
          </a:p>
          <a:p>
            <a:pPr algn="l" rtl="0" eaLnBrk="1" hangingPunct="1">
              <a:lnSpc>
                <a:spcPct val="80000"/>
              </a:lnSpc>
              <a:buFontTx/>
              <a:buNone/>
            </a:pPr>
            <a:endParaRPr lang="en-US" sz="2400" smtClean="0">
              <a:latin typeface="Times New Roman" pitchFamily="18" charset="0"/>
              <a:cs typeface="Times New Roman" pitchFamily="18" charset="0"/>
            </a:endParaRPr>
          </a:p>
          <a:p>
            <a:pPr algn="l" rtl="0" eaLnBrk="1" hangingPunct="1">
              <a:lnSpc>
                <a:spcPct val="80000"/>
              </a:lnSpc>
            </a:pPr>
            <a:r>
              <a:rPr lang="en-US" sz="2400" smtClean="0">
                <a:latin typeface="Times New Roman" pitchFamily="18" charset="0"/>
                <a:cs typeface="Times New Roman" pitchFamily="18" charset="0"/>
              </a:rPr>
              <a:t> which gets widely distributed to tissues.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3600" b="1" smtClean="0">
                <a:latin typeface="Times New Roman" pitchFamily="18" charset="0"/>
                <a:cs typeface="Times New Roman" pitchFamily="18" charset="0"/>
              </a:rPr>
              <a:t>Anthelmintic action</a:t>
            </a:r>
          </a:p>
        </p:txBody>
      </p:sp>
      <p:sp>
        <p:nvSpPr>
          <p:cNvPr id="22531" name="Rectangle 3"/>
          <p:cNvSpPr>
            <a:spLocks noGrp="1" noChangeArrowheads="1"/>
          </p:cNvSpPr>
          <p:nvPr>
            <p:ph type="body" idx="1"/>
          </p:nvPr>
        </p:nvSpPr>
        <p:spPr/>
        <p:txBody>
          <a:bodyPr/>
          <a:lstStyle/>
          <a:p>
            <a:pPr algn="l" rtl="0" eaLnBrk="1" hangingPunct="1">
              <a:lnSpc>
                <a:spcPct val="90000"/>
              </a:lnSpc>
            </a:pPr>
            <a:r>
              <a:rPr lang="en-US" sz="2400" smtClean="0">
                <a:latin typeface="Times New Roman" pitchFamily="18" charset="0"/>
                <a:cs typeface="Times New Roman" pitchFamily="18" charset="0"/>
              </a:rPr>
              <a:t>  It is effective against both the mature and immature stages of S.haematobium .It is thought it produces this effect by inhibition of cholinestrase.</a:t>
            </a:r>
          </a:p>
          <a:p>
            <a:pPr algn="l" rtl="0" eaLnBrk="1" hangingPunct="1">
              <a:lnSpc>
                <a:spcPct val="90000"/>
              </a:lnSpc>
              <a:buFontTx/>
              <a:buNone/>
            </a:pPr>
            <a:endParaRPr lang="en-US" sz="2400" smtClean="0">
              <a:latin typeface="Times New Roman" pitchFamily="18" charset="0"/>
              <a:cs typeface="Times New Roman" pitchFamily="18" charset="0"/>
            </a:endParaRPr>
          </a:p>
          <a:p>
            <a:pPr algn="l" rtl="0" eaLnBrk="1" hangingPunct="1">
              <a:lnSpc>
                <a:spcPct val="90000"/>
              </a:lnSpc>
            </a:pPr>
            <a:r>
              <a:rPr lang="en-US" sz="2400" smtClean="0">
                <a:latin typeface="Times New Roman" pitchFamily="18" charset="0"/>
                <a:cs typeface="Times New Roman" pitchFamily="18" charset="0"/>
              </a:rPr>
              <a:t> It temporarily paralysis the adult worm which leads to their shift from the bladder venous plexus to a small arterioles of the lungs ,where they are trapped by the immune system and killed.</a:t>
            </a:r>
          </a:p>
          <a:p>
            <a:pPr algn="l" rtl="0" eaLnBrk="1" hangingPunct="1">
              <a:lnSpc>
                <a:spcPct val="90000"/>
              </a:lnSpc>
              <a:buFontTx/>
              <a:buNone/>
            </a:pPr>
            <a:endParaRPr lang="en-US" sz="2400" smtClean="0">
              <a:latin typeface="Times New Roman" pitchFamily="18" charset="0"/>
              <a:cs typeface="Times New Roman" pitchFamily="18" charset="0"/>
            </a:endParaRPr>
          </a:p>
          <a:p>
            <a:pPr algn="l" rtl="0" eaLnBrk="1" hangingPunct="1">
              <a:lnSpc>
                <a:spcPct val="90000"/>
              </a:lnSpc>
            </a:pPr>
            <a:r>
              <a:rPr lang="en-US" sz="2400" smtClean="0">
                <a:latin typeface="Times New Roman" pitchFamily="18" charset="0"/>
                <a:cs typeface="Times New Roman" pitchFamily="18" charset="0"/>
              </a:rPr>
              <a:t> It is not effective against S.haematobium eggs , live eggs continue to pass in the urine for several months after all adult worms have been killed.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4000" b="1" smtClean="0">
                <a:latin typeface="Times New Roman" pitchFamily="18" charset="0"/>
                <a:cs typeface="Times New Roman" pitchFamily="18" charset="0"/>
              </a:rPr>
              <a:t>Clinical uses</a:t>
            </a:r>
          </a:p>
        </p:txBody>
      </p:sp>
      <p:sp>
        <p:nvSpPr>
          <p:cNvPr id="23555" name="Rectangle 3"/>
          <p:cNvSpPr>
            <a:spLocks noGrp="1" noChangeArrowheads="1"/>
          </p:cNvSpPr>
          <p:nvPr>
            <p:ph type="body" idx="1"/>
          </p:nvPr>
        </p:nvSpPr>
        <p:spPr/>
        <p:txBody>
          <a:bodyPr/>
          <a:lstStyle/>
          <a:p>
            <a:pPr algn="l" rtl="0" eaLnBrk="1" hangingPunct="1"/>
            <a:r>
              <a:rPr lang="en-US" sz="2400" b="1" smtClean="0">
                <a:latin typeface="Times New Roman" pitchFamily="18" charset="0"/>
                <a:cs typeface="Times New Roman" pitchFamily="18" charset="0"/>
              </a:rPr>
              <a:t> </a:t>
            </a:r>
          </a:p>
          <a:p>
            <a:pPr algn="l" rtl="0" eaLnBrk="1" hangingPunct="1"/>
            <a:r>
              <a:rPr lang="en-US" sz="2400" smtClean="0">
                <a:latin typeface="Times New Roman" pitchFamily="18" charset="0"/>
                <a:cs typeface="Times New Roman" pitchFamily="18" charset="0"/>
              </a:rPr>
              <a:t>A single dose of 7.5-10 mg /kg is given orally three times at 14 days intervals.</a:t>
            </a:r>
          </a:p>
          <a:p>
            <a:pPr algn="l" rtl="0" eaLnBrk="1" hangingPunct="1">
              <a:buFontTx/>
              <a:buNone/>
            </a:pPr>
            <a:endParaRPr lang="en-US" sz="2400" smtClean="0">
              <a:latin typeface="Times New Roman" pitchFamily="18" charset="0"/>
              <a:cs typeface="Times New Roman" pitchFamily="18" charset="0"/>
            </a:endParaRPr>
          </a:p>
          <a:p>
            <a:pPr algn="l" rtl="0" eaLnBrk="1" hangingPunct="1"/>
            <a:r>
              <a:rPr lang="en-US" sz="2400" smtClean="0">
                <a:latin typeface="Times New Roman" pitchFamily="18" charset="0"/>
                <a:cs typeface="Times New Roman" pitchFamily="18" charset="0"/>
              </a:rPr>
              <a:t>It is also effective as prophylactic when given monthly to children in a highly endemic area.</a:t>
            </a:r>
          </a:p>
          <a:p>
            <a:pPr algn="l" rtl="0" eaLnBrk="1" hangingPunct="1">
              <a:buFontTx/>
              <a:buNone/>
            </a:pPr>
            <a:endParaRPr lang="en-US" sz="2400" smtClean="0">
              <a:latin typeface="Times New Roman" pitchFamily="18" charset="0"/>
              <a:cs typeface="Times New Roman" pitchFamily="18" charset="0"/>
            </a:endParaRPr>
          </a:p>
          <a:p>
            <a:pPr algn="l" rtl="0" eaLnBrk="1" hangingPunct="1"/>
            <a:r>
              <a:rPr lang="en-US" sz="2400" smtClean="0">
                <a:latin typeface="Times New Roman" pitchFamily="18" charset="0"/>
                <a:cs typeface="Times New Roman" pitchFamily="18" charset="0"/>
              </a:rPr>
              <a:t> In mixed infection with S.H and S.M ,Metrifonate is successfully combined with Oxamniquine.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4000" b="1" smtClean="0">
                <a:latin typeface="Times New Roman" pitchFamily="18" charset="0"/>
                <a:cs typeface="Times New Roman" pitchFamily="18" charset="0"/>
              </a:rPr>
              <a:t>Adverse Reactions</a:t>
            </a:r>
          </a:p>
        </p:txBody>
      </p:sp>
      <p:sp>
        <p:nvSpPr>
          <p:cNvPr id="24579" name="Rectangle 3"/>
          <p:cNvSpPr>
            <a:spLocks noGrp="1" noChangeArrowheads="1"/>
          </p:cNvSpPr>
          <p:nvPr>
            <p:ph type="body" idx="1"/>
          </p:nvPr>
        </p:nvSpPr>
        <p:spPr/>
        <p:txBody>
          <a:bodyPr/>
          <a:lstStyle/>
          <a:p>
            <a:pPr algn="l" rtl="0" eaLnBrk="1" hangingPunct="1"/>
            <a:r>
              <a:rPr lang="en-US" smtClean="0"/>
              <a:t> </a:t>
            </a:r>
            <a:r>
              <a:rPr lang="en-US" sz="2400" smtClean="0">
                <a:latin typeface="Times New Roman" pitchFamily="18" charset="0"/>
                <a:cs typeface="Times New Roman" pitchFamily="18" charset="0"/>
              </a:rPr>
              <a:t>Mild and transient cholinergic symptoms including ,nausea , vomiting, diarrhea, abdominal pain, bronchospasm , headache, sweating , fatigue, weakness, dizziness, and vertigo , that may start  after 30 min and persist up to 12 hours.</a:t>
            </a:r>
          </a:p>
          <a:p>
            <a:pPr algn="l" rtl="0" eaLnBrk="1" hangingPunct="1"/>
            <a:endParaRPr lang="en-US" sz="2400" smtClean="0">
              <a:latin typeface="Times New Roman" pitchFamily="18" charset="0"/>
              <a:cs typeface="Times New Roman" pitchFamily="18" charset="0"/>
            </a:endParaRPr>
          </a:p>
          <a:p>
            <a:pPr algn="l" rtl="0" eaLnBrk="1" hangingPunct="1"/>
            <a:r>
              <a:rPr lang="en-US" sz="2400" smtClean="0">
                <a:latin typeface="Times New Roman" pitchFamily="18" charset="0"/>
                <a:cs typeface="Times New Roman" pitchFamily="18" charset="0"/>
              </a:rPr>
              <a:t> The drug is tolerated by patients in the advanced hepatosplenic stage.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4000" b="1" smtClean="0">
                <a:latin typeface="Times New Roman" pitchFamily="18" charset="0"/>
                <a:cs typeface="Times New Roman" pitchFamily="18" charset="0"/>
              </a:rPr>
              <a:t>Contraindications and cautions</a:t>
            </a:r>
          </a:p>
        </p:txBody>
      </p:sp>
      <p:sp>
        <p:nvSpPr>
          <p:cNvPr id="25603" name="Rectangle 3"/>
          <p:cNvSpPr>
            <a:spLocks noGrp="1" noChangeArrowheads="1"/>
          </p:cNvSpPr>
          <p:nvPr>
            <p:ph type="body" idx="1"/>
          </p:nvPr>
        </p:nvSpPr>
        <p:spPr/>
        <p:txBody>
          <a:bodyPr/>
          <a:lstStyle/>
          <a:p>
            <a:pPr algn="l" rtl="0" eaLnBrk="1" hangingPunct="1"/>
            <a:r>
              <a:rPr lang="en-US" sz="2400" smtClean="0">
                <a:latin typeface="Times New Roman" pitchFamily="18" charset="0"/>
                <a:cs typeface="Times New Roman" pitchFamily="18" charset="0"/>
              </a:rPr>
              <a:t> It should  not be used after recent exposure to insecticides or drugs that potenciate cholinestrase inhibition.</a:t>
            </a:r>
          </a:p>
          <a:p>
            <a:pPr algn="l" rtl="0" eaLnBrk="1" hangingPunct="1">
              <a:buFontTx/>
              <a:buNone/>
            </a:pPr>
            <a:endParaRPr lang="en-US" sz="2400" smtClean="0">
              <a:latin typeface="Times New Roman" pitchFamily="18" charset="0"/>
              <a:cs typeface="Times New Roman" pitchFamily="18" charset="0"/>
            </a:endParaRPr>
          </a:p>
          <a:p>
            <a:pPr algn="l" rtl="0" eaLnBrk="1" hangingPunct="1"/>
            <a:r>
              <a:rPr lang="en-US" sz="2400" smtClean="0">
                <a:latin typeface="Times New Roman" pitchFamily="18" charset="0"/>
                <a:cs typeface="Times New Roman" pitchFamily="18" charset="0"/>
              </a:rPr>
              <a:t> The use of muscle relaxants should be avoided for 48 hours after administration of the drug</a:t>
            </a:r>
          </a:p>
          <a:p>
            <a:pPr algn="l" rtl="0" eaLnBrk="1" hangingPunct="1">
              <a:buFontTx/>
              <a:buNone/>
            </a:pPr>
            <a:endParaRPr lang="en-US" sz="2400" smtClean="0">
              <a:latin typeface="Times New Roman" pitchFamily="18" charset="0"/>
              <a:cs typeface="Times New Roman" pitchFamily="18" charset="0"/>
            </a:endParaRPr>
          </a:p>
          <a:p>
            <a:pPr algn="l" rtl="0" eaLnBrk="1" hangingPunct="1"/>
            <a:r>
              <a:rPr lang="en-US" sz="2400" smtClean="0">
                <a:latin typeface="Times New Roman" pitchFamily="18" charset="0"/>
                <a:cs typeface="Times New Roman" pitchFamily="18" charset="0"/>
              </a:rPr>
              <a:t> It is contraindicated in pregnancy.</a:t>
            </a:r>
            <a:r>
              <a:rPr lang="en-US" smtClean="0"/>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3600" b="1" smtClean="0">
                <a:latin typeface="Times New Roman" pitchFamily="18" charset="0"/>
                <a:cs typeface="Times New Roman" pitchFamily="18" charset="0"/>
              </a:rPr>
              <a:t>OXAMNIQUINE</a:t>
            </a:r>
          </a:p>
        </p:txBody>
      </p:sp>
      <p:sp>
        <p:nvSpPr>
          <p:cNvPr id="26627" name="Rectangle 3"/>
          <p:cNvSpPr>
            <a:spLocks noGrp="1" noChangeArrowheads="1"/>
          </p:cNvSpPr>
          <p:nvPr>
            <p:ph type="body" idx="1"/>
          </p:nvPr>
        </p:nvSpPr>
        <p:spPr/>
        <p:txBody>
          <a:bodyPr/>
          <a:lstStyle/>
          <a:p>
            <a:pPr algn="l" rtl="0" eaLnBrk="1" hangingPunct="1">
              <a:lnSpc>
                <a:spcPct val="90000"/>
              </a:lnSpc>
            </a:pPr>
            <a:r>
              <a:rPr lang="en-US" sz="2400" smtClean="0">
                <a:latin typeface="Times New Roman" pitchFamily="18" charset="0"/>
                <a:cs typeface="Times New Roman" pitchFamily="18" charset="0"/>
              </a:rPr>
              <a:t> It can be used as alternative to Praziquantel for treatment of S.mansoni.</a:t>
            </a:r>
          </a:p>
          <a:p>
            <a:pPr algn="l" rtl="0" eaLnBrk="1" hangingPunct="1">
              <a:lnSpc>
                <a:spcPct val="90000"/>
              </a:lnSpc>
            </a:pPr>
            <a:endParaRPr lang="en-US" sz="2400" smtClean="0">
              <a:latin typeface="Times New Roman" pitchFamily="18" charset="0"/>
              <a:cs typeface="Times New Roman" pitchFamily="18" charset="0"/>
            </a:endParaRPr>
          </a:p>
          <a:p>
            <a:pPr algn="l" rtl="0" eaLnBrk="1" hangingPunct="1">
              <a:lnSpc>
                <a:spcPct val="90000"/>
              </a:lnSpc>
            </a:pPr>
            <a:r>
              <a:rPr lang="en-US" sz="2400" smtClean="0">
                <a:latin typeface="Times New Roman" pitchFamily="18" charset="0"/>
                <a:cs typeface="Times New Roman" pitchFamily="18" charset="0"/>
              </a:rPr>
              <a:t> </a:t>
            </a:r>
            <a:r>
              <a:rPr lang="en-US" sz="2400" u="sng" smtClean="0">
                <a:solidFill>
                  <a:schemeClr val="tx2"/>
                </a:solidFill>
                <a:latin typeface="Times New Roman" pitchFamily="18" charset="0"/>
                <a:cs typeface="Times New Roman" pitchFamily="18" charset="0"/>
              </a:rPr>
              <a:t>Pharmacokinetics</a:t>
            </a:r>
            <a:r>
              <a:rPr lang="en-US" sz="2400" smtClean="0">
                <a:solidFill>
                  <a:schemeClr val="tx2"/>
                </a:solidFill>
                <a:latin typeface="Times New Roman" pitchFamily="18" charset="0"/>
                <a:cs typeface="Times New Roman" pitchFamily="18" charset="0"/>
              </a:rPr>
              <a:t>:</a:t>
            </a:r>
          </a:p>
          <a:p>
            <a:pPr algn="l" rtl="0" eaLnBrk="1" hangingPunct="1">
              <a:lnSpc>
                <a:spcPct val="90000"/>
              </a:lnSpc>
              <a:buFontTx/>
              <a:buNone/>
            </a:pPr>
            <a:r>
              <a:rPr lang="en-US" sz="2400" smtClean="0">
                <a:latin typeface="Times New Roman" pitchFamily="18" charset="0"/>
                <a:cs typeface="Times New Roman" pitchFamily="18" charset="0"/>
              </a:rPr>
              <a:t>	It is administered orally</a:t>
            </a:r>
          </a:p>
          <a:p>
            <a:pPr algn="l" rtl="0" eaLnBrk="1" hangingPunct="1">
              <a:lnSpc>
                <a:spcPct val="90000"/>
              </a:lnSpc>
              <a:buFontTx/>
              <a:buNone/>
            </a:pPr>
            <a:r>
              <a:rPr lang="en-US" sz="2400" smtClean="0">
                <a:latin typeface="Times New Roman" pitchFamily="18" charset="0"/>
                <a:cs typeface="Times New Roman" pitchFamily="18" charset="0"/>
              </a:rPr>
              <a:t>   	It has a half life of 2.5 hours</a:t>
            </a:r>
          </a:p>
          <a:p>
            <a:pPr algn="l" rtl="0" eaLnBrk="1" hangingPunct="1">
              <a:lnSpc>
                <a:spcPct val="90000"/>
              </a:lnSpc>
              <a:buFontTx/>
              <a:buNone/>
            </a:pPr>
            <a:r>
              <a:rPr lang="en-US" sz="2400" smtClean="0">
                <a:latin typeface="Times New Roman" pitchFamily="18" charset="0"/>
                <a:cs typeface="Times New Roman" pitchFamily="18" charset="0"/>
              </a:rPr>
              <a:t>	It is extensively metabolized.</a:t>
            </a:r>
          </a:p>
          <a:p>
            <a:pPr algn="l" rtl="0" eaLnBrk="1" hangingPunct="1">
              <a:lnSpc>
                <a:spcPct val="90000"/>
              </a:lnSpc>
              <a:buFontTx/>
              <a:buNone/>
            </a:pPr>
            <a:r>
              <a:rPr lang="en-US" sz="2400" smtClean="0">
                <a:latin typeface="Times New Roman" pitchFamily="18" charset="0"/>
                <a:cs typeface="Times New Roman" pitchFamily="18" charset="0"/>
              </a:rPr>
              <a:t>	It is excreted via kidney.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z="4000" b="1" smtClean="0">
                <a:latin typeface="Times New Roman" pitchFamily="18" charset="0"/>
                <a:cs typeface="Times New Roman" pitchFamily="18" charset="0"/>
              </a:rPr>
              <a:t>Anthelmintic actions:</a:t>
            </a:r>
          </a:p>
        </p:txBody>
      </p:sp>
      <p:sp>
        <p:nvSpPr>
          <p:cNvPr id="27651" name="Rectangle 3"/>
          <p:cNvSpPr>
            <a:spLocks noGrp="1" noChangeArrowheads="1"/>
          </p:cNvSpPr>
          <p:nvPr>
            <p:ph type="body" idx="1"/>
          </p:nvPr>
        </p:nvSpPr>
        <p:spPr>
          <a:xfrm>
            <a:off x="457200" y="1600200"/>
            <a:ext cx="8229600" cy="4876800"/>
          </a:xfrm>
        </p:spPr>
        <p:txBody>
          <a:bodyPr/>
          <a:lstStyle/>
          <a:p>
            <a:pPr algn="l" rtl="0" eaLnBrk="1" hangingPunct="1">
              <a:lnSpc>
                <a:spcPct val="90000"/>
              </a:lnSpc>
            </a:pPr>
            <a:r>
              <a:rPr lang="en-US" sz="2800" smtClean="0">
                <a:latin typeface="Times New Roman" pitchFamily="18" charset="0"/>
                <a:cs typeface="Times New Roman" pitchFamily="18" charset="0"/>
              </a:rPr>
              <a:t> It is effective against mature and immature stages of S.mansoni but it is not effective against cercaricidal form.</a:t>
            </a:r>
          </a:p>
          <a:p>
            <a:pPr algn="l" rtl="0" eaLnBrk="1" hangingPunct="1">
              <a:lnSpc>
                <a:spcPct val="90000"/>
              </a:lnSpc>
              <a:buFontTx/>
              <a:buNone/>
            </a:pPr>
            <a:endParaRPr lang="en-US" sz="2800" smtClean="0">
              <a:latin typeface="Times New Roman" pitchFamily="18" charset="0"/>
              <a:cs typeface="Times New Roman" pitchFamily="18" charset="0"/>
            </a:endParaRPr>
          </a:p>
          <a:p>
            <a:pPr algn="l" rtl="0" eaLnBrk="1" hangingPunct="1">
              <a:lnSpc>
                <a:spcPct val="90000"/>
              </a:lnSpc>
            </a:pPr>
            <a:r>
              <a:rPr lang="en-US" sz="2800" smtClean="0">
                <a:latin typeface="Times New Roman" pitchFamily="18" charset="0"/>
                <a:cs typeface="Times New Roman" pitchFamily="18" charset="0"/>
              </a:rPr>
              <a:t> Its mechanism of action is unknown.</a:t>
            </a:r>
          </a:p>
          <a:p>
            <a:pPr algn="l" rtl="0" eaLnBrk="1" hangingPunct="1">
              <a:lnSpc>
                <a:spcPct val="90000"/>
              </a:lnSpc>
              <a:buFontTx/>
              <a:buNone/>
            </a:pPr>
            <a:endParaRPr lang="en-US" sz="2800" smtClean="0">
              <a:latin typeface="Times New Roman" pitchFamily="18" charset="0"/>
              <a:cs typeface="Times New Roman" pitchFamily="18" charset="0"/>
            </a:endParaRPr>
          </a:p>
          <a:p>
            <a:pPr algn="l" rtl="0" eaLnBrk="1" hangingPunct="1">
              <a:lnSpc>
                <a:spcPct val="90000"/>
              </a:lnSpc>
            </a:pPr>
            <a:r>
              <a:rPr lang="en-US" sz="2800" smtClean="0">
                <a:latin typeface="Times New Roman" pitchFamily="18" charset="0"/>
                <a:cs typeface="Times New Roman" pitchFamily="18" charset="0"/>
              </a:rPr>
              <a:t> It may cause contraction and paralysis of worms which leads to its detachment from the terminal venules in the mesentery and shift to the liver where worm may die, surviving females may return to the mesenteric vessels but cease to lay eggs.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z="3600" b="1" smtClean="0">
                <a:latin typeface="Times New Roman" pitchFamily="18" charset="0"/>
                <a:cs typeface="Times New Roman" pitchFamily="18" charset="0"/>
              </a:rPr>
              <a:t>Clinical uses</a:t>
            </a:r>
          </a:p>
        </p:txBody>
      </p:sp>
      <p:sp>
        <p:nvSpPr>
          <p:cNvPr id="28675" name="Rectangle 3"/>
          <p:cNvSpPr>
            <a:spLocks noGrp="1" noChangeArrowheads="1"/>
          </p:cNvSpPr>
          <p:nvPr>
            <p:ph type="body" idx="1"/>
          </p:nvPr>
        </p:nvSpPr>
        <p:spPr/>
        <p:txBody>
          <a:bodyPr/>
          <a:lstStyle/>
          <a:p>
            <a:pPr algn="l" rtl="0" eaLnBrk="1" hangingPunct="1"/>
            <a:r>
              <a:rPr lang="en-US" sz="2400" smtClean="0">
                <a:latin typeface="Times New Roman" pitchFamily="18" charset="0"/>
                <a:cs typeface="Times New Roman" pitchFamily="18" charset="0"/>
              </a:rPr>
              <a:t> It is less effective in children</a:t>
            </a:r>
          </a:p>
          <a:p>
            <a:pPr algn="l" rtl="0" eaLnBrk="1" hangingPunct="1">
              <a:buFontTx/>
              <a:buNone/>
            </a:pPr>
            <a:endParaRPr lang="en-US" sz="2400" smtClean="0">
              <a:latin typeface="Times New Roman" pitchFamily="18" charset="0"/>
              <a:cs typeface="Times New Roman" pitchFamily="18" charset="0"/>
            </a:endParaRPr>
          </a:p>
          <a:p>
            <a:pPr algn="l" rtl="0" eaLnBrk="1" hangingPunct="1"/>
            <a:r>
              <a:rPr lang="en-US" sz="2400" smtClean="0">
                <a:latin typeface="Times New Roman" pitchFamily="18" charset="0"/>
                <a:cs typeface="Times New Roman" pitchFamily="18" charset="0"/>
              </a:rPr>
              <a:t> It is better tolerated if given with food and at the end of the day and in divided doses separated by 6-8 hours.</a:t>
            </a:r>
          </a:p>
          <a:p>
            <a:pPr algn="l" rtl="0" eaLnBrk="1" hangingPunct="1">
              <a:buFontTx/>
              <a:buNone/>
            </a:pPr>
            <a:endParaRPr lang="en-US" sz="2400" smtClean="0">
              <a:latin typeface="Times New Roman" pitchFamily="18" charset="0"/>
              <a:cs typeface="Times New Roman" pitchFamily="18" charset="0"/>
            </a:endParaRPr>
          </a:p>
          <a:p>
            <a:pPr algn="l" rtl="0" eaLnBrk="1" hangingPunct="1"/>
            <a:r>
              <a:rPr lang="en-US" sz="2400" smtClean="0">
                <a:latin typeface="Times New Roman" pitchFamily="18" charset="0"/>
                <a:cs typeface="Times New Roman" pitchFamily="18" charset="0"/>
              </a:rPr>
              <a:t> 15 mg /kg twice daily for 2 days</a:t>
            </a:r>
          </a:p>
          <a:p>
            <a:pPr algn="l" rtl="0" eaLnBrk="1" hangingPunct="1">
              <a:buFontTx/>
              <a:buNone/>
            </a:pPr>
            <a:endParaRPr lang="en-US" sz="2400" smtClean="0">
              <a:latin typeface="Times New Roman" pitchFamily="18" charset="0"/>
              <a:cs typeface="Times New Roman" pitchFamily="18" charset="0"/>
            </a:endParaRPr>
          </a:p>
          <a:p>
            <a:pPr algn="l" rtl="0" eaLnBrk="1" hangingPunct="1"/>
            <a:r>
              <a:rPr lang="en-US" sz="2400" smtClean="0">
                <a:latin typeface="Times New Roman" pitchFamily="18" charset="0"/>
                <a:cs typeface="Times New Roman" pitchFamily="18" charset="0"/>
              </a:rPr>
              <a:t> In mixed infection with S.haematobium and S.mansoni, oxamniquine and metrifonate are given in combination.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4000" b="1" smtClean="0">
                <a:latin typeface="Times New Roman" pitchFamily="18" charset="0"/>
                <a:cs typeface="Times New Roman" pitchFamily="18" charset="0"/>
              </a:rPr>
              <a:t>Adverse Effects</a:t>
            </a:r>
          </a:p>
        </p:txBody>
      </p:sp>
      <p:sp>
        <p:nvSpPr>
          <p:cNvPr id="29699" name="Rectangle 3"/>
          <p:cNvSpPr>
            <a:spLocks noGrp="1" noChangeArrowheads="1"/>
          </p:cNvSpPr>
          <p:nvPr>
            <p:ph type="body" idx="1"/>
          </p:nvPr>
        </p:nvSpPr>
        <p:spPr/>
        <p:txBody>
          <a:bodyPr/>
          <a:lstStyle/>
          <a:p>
            <a:pPr algn="l" rtl="0" eaLnBrk="1" hangingPunct="1">
              <a:lnSpc>
                <a:spcPct val="80000"/>
              </a:lnSpc>
            </a:pPr>
            <a:r>
              <a:rPr lang="en-US" sz="2800" smtClean="0">
                <a:latin typeface="Times New Roman" pitchFamily="18" charset="0"/>
                <a:cs typeface="Times New Roman" pitchFamily="18" charset="0"/>
              </a:rPr>
              <a:t> Dizziness , headache , drowsiness</a:t>
            </a:r>
          </a:p>
          <a:p>
            <a:pPr algn="l" rtl="0" eaLnBrk="1" hangingPunct="1">
              <a:lnSpc>
                <a:spcPct val="80000"/>
              </a:lnSpc>
              <a:buFontTx/>
              <a:buNone/>
            </a:pPr>
            <a:endParaRPr lang="en-US" sz="2800" smtClean="0">
              <a:latin typeface="Times New Roman" pitchFamily="18" charset="0"/>
              <a:cs typeface="Times New Roman" pitchFamily="18" charset="0"/>
            </a:endParaRPr>
          </a:p>
          <a:p>
            <a:pPr algn="l" rtl="0" eaLnBrk="1" hangingPunct="1">
              <a:lnSpc>
                <a:spcPct val="80000"/>
              </a:lnSpc>
            </a:pPr>
            <a:r>
              <a:rPr lang="en-US" sz="2800" smtClean="0">
                <a:latin typeface="Times New Roman" pitchFamily="18" charset="0"/>
                <a:cs typeface="Times New Roman" pitchFamily="18" charset="0"/>
              </a:rPr>
              <a:t> GIT disturbance</a:t>
            </a:r>
          </a:p>
          <a:p>
            <a:pPr algn="l" rtl="0" eaLnBrk="1" hangingPunct="1">
              <a:lnSpc>
                <a:spcPct val="80000"/>
              </a:lnSpc>
              <a:buFontTx/>
              <a:buNone/>
            </a:pPr>
            <a:endParaRPr lang="en-US" sz="2800" smtClean="0">
              <a:latin typeface="Times New Roman" pitchFamily="18" charset="0"/>
              <a:cs typeface="Times New Roman" pitchFamily="18" charset="0"/>
            </a:endParaRPr>
          </a:p>
          <a:p>
            <a:pPr algn="l" rtl="0" eaLnBrk="1" hangingPunct="1">
              <a:lnSpc>
                <a:spcPct val="80000"/>
              </a:lnSpc>
            </a:pPr>
            <a:r>
              <a:rPr lang="en-US" sz="2800" smtClean="0">
                <a:latin typeface="Times New Roman" pitchFamily="18" charset="0"/>
                <a:cs typeface="Times New Roman" pitchFamily="18" charset="0"/>
              </a:rPr>
              <a:t> Pruritus ,urticaria ,low grade fever.</a:t>
            </a:r>
          </a:p>
          <a:p>
            <a:pPr algn="l" rtl="0" eaLnBrk="1" hangingPunct="1">
              <a:lnSpc>
                <a:spcPct val="80000"/>
              </a:lnSpc>
              <a:buFontTx/>
              <a:buNone/>
            </a:pPr>
            <a:endParaRPr lang="en-US" sz="2800" smtClean="0">
              <a:latin typeface="Times New Roman" pitchFamily="18" charset="0"/>
              <a:cs typeface="Times New Roman" pitchFamily="18" charset="0"/>
            </a:endParaRPr>
          </a:p>
          <a:p>
            <a:pPr algn="l" rtl="0" eaLnBrk="1" hangingPunct="1">
              <a:lnSpc>
                <a:spcPct val="80000"/>
              </a:lnSpc>
            </a:pPr>
            <a:r>
              <a:rPr lang="en-US" sz="2800" smtClean="0">
                <a:latin typeface="Times New Roman" pitchFamily="18" charset="0"/>
                <a:cs typeface="Times New Roman" pitchFamily="18" charset="0"/>
              </a:rPr>
              <a:t> Orange to red discoloration of urine</a:t>
            </a:r>
          </a:p>
          <a:p>
            <a:pPr algn="l" rtl="0" eaLnBrk="1" hangingPunct="1">
              <a:lnSpc>
                <a:spcPct val="80000"/>
              </a:lnSpc>
              <a:buFontTx/>
              <a:buNone/>
            </a:pPr>
            <a:endParaRPr lang="en-US" sz="2800" smtClean="0">
              <a:latin typeface="Times New Roman" pitchFamily="18" charset="0"/>
              <a:cs typeface="Times New Roman" pitchFamily="18" charset="0"/>
            </a:endParaRPr>
          </a:p>
          <a:p>
            <a:pPr algn="l" rtl="0" eaLnBrk="1" hangingPunct="1">
              <a:lnSpc>
                <a:spcPct val="80000"/>
              </a:lnSpc>
            </a:pPr>
            <a:r>
              <a:rPr lang="en-US" sz="2800" smtClean="0">
                <a:latin typeface="Times New Roman" pitchFamily="18" charset="0"/>
                <a:cs typeface="Times New Roman" pitchFamily="18" charset="0"/>
              </a:rPr>
              <a:t> Protein urea</a:t>
            </a:r>
          </a:p>
          <a:p>
            <a:pPr algn="l" rtl="0" eaLnBrk="1" hangingPunct="1">
              <a:lnSpc>
                <a:spcPct val="80000"/>
              </a:lnSpc>
              <a:buFontTx/>
              <a:buNone/>
            </a:pPr>
            <a:r>
              <a:rPr lang="en-US" sz="2800" b="1"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endParaRPr lang="en-US" smtClean="0"/>
          </a:p>
        </p:txBody>
      </p:sp>
      <p:sp>
        <p:nvSpPr>
          <p:cNvPr id="30723" name="Rectangle 3"/>
          <p:cNvSpPr>
            <a:spLocks noGrp="1" noChangeArrowheads="1"/>
          </p:cNvSpPr>
          <p:nvPr>
            <p:ph type="body" idx="1"/>
          </p:nvPr>
        </p:nvSpPr>
        <p:spPr/>
        <p:txBody>
          <a:bodyPr/>
          <a:lstStyle/>
          <a:p>
            <a:pPr algn="l" rtl="0" eaLnBrk="1" hangingPunct="1"/>
            <a:r>
              <a:rPr lang="en-US" sz="2800" smtClean="0">
                <a:latin typeface="Times New Roman" pitchFamily="18" charset="0"/>
                <a:cs typeface="Times New Roman" pitchFamily="18" charset="0"/>
              </a:rPr>
              <a:t>Transient leucocytosis</a:t>
            </a:r>
          </a:p>
          <a:p>
            <a:pPr algn="l" rtl="0" eaLnBrk="1" hangingPunct="1">
              <a:buFontTx/>
              <a:buNone/>
            </a:pPr>
            <a:endParaRPr lang="en-US" sz="2800" smtClean="0">
              <a:latin typeface="Times New Roman" pitchFamily="18" charset="0"/>
              <a:cs typeface="Times New Roman" pitchFamily="18" charset="0"/>
            </a:endParaRPr>
          </a:p>
          <a:p>
            <a:pPr algn="l" rtl="0" eaLnBrk="1" hangingPunct="1"/>
            <a:r>
              <a:rPr lang="en-US" sz="2800" smtClean="0">
                <a:latin typeface="Times New Roman" pitchFamily="18" charset="0"/>
                <a:cs typeface="Times New Roman" pitchFamily="18" charset="0"/>
              </a:rPr>
              <a:t> Convulsion and seizures</a:t>
            </a:r>
          </a:p>
          <a:p>
            <a:pPr algn="l" rtl="0" eaLnBrk="1" hangingPunct="1">
              <a:buFontTx/>
              <a:buNone/>
            </a:pPr>
            <a:endParaRPr lang="en-US" sz="2800" smtClean="0">
              <a:latin typeface="Times New Roman" pitchFamily="18" charset="0"/>
              <a:cs typeface="Times New Roman" pitchFamily="18" charset="0"/>
            </a:endParaRPr>
          </a:p>
          <a:p>
            <a:pPr algn="l" rtl="0" eaLnBrk="1" hangingPunct="1"/>
            <a:r>
              <a:rPr lang="en-US" sz="2800" smtClean="0">
                <a:latin typeface="Times New Roman" pitchFamily="18" charset="0"/>
                <a:cs typeface="Times New Roman" pitchFamily="18" charset="0"/>
              </a:rPr>
              <a:t> Increase in liver enzymes</a:t>
            </a:r>
          </a:p>
          <a:p>
            <a:pPr algn="l" rtl="0" eaLnBrk="1" hangingPunct="1">
              <a:buFontTx/>
              <a:buNone/>
            </a:pPr>
            <a:r>
              <a:rPr lang="en-US" sz="2800" smtClean="0">
                <a:latin typeface="Times New Roman" pitchFamily="18" charset="0"/>
                <a:cs typeface="Times New Roman" pitchFamily="18" charset="0"/>
              </a:rPr>
              <a:t> </a:t>
            </a:r>
          </a:p>
          <a:p>
            <a:pPr algn="l" rtl="0" eaLnBrk="1" hangingPunct="1"/>
            <a:r>
              <a:rPr lang="en-US" sz="2800" smtClean="0">
                <a:latin typeface="Times New Roman" pitchFamily="18" charset="0"/>
                <a:cs typeface="Times New Roman" pitchFamily="18" charset="0"/>
              </a:rPr>
              <a:t>Eosinophilia , urticaria (allergic  manifestation due to the death of parasites and release of antigen.</a:t>
            </a:r>
          </a:p>
          <a:p>
            <a:pPr algn="l" rtl="0" eaLnBrk="1" hangingPunct="1"/>
            <a:endParaRPr lang="en-US" sz="2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endParaRPr lang="en-US" smtClean="0"/>
          </a:p>
        </p:txBody>
      </p:sp>
      <p:sp>
        <p:nvSpPr>
          <p:cNvPr id="4099" name="Rectangle 3"/>
          <p:cNvSpPr>
            <a:spLocks noGrp="1" noChangeArrowheads="1"/>
          </p:cNvSpPr>
          <p:nvPr>
            <p:ph type="body" idx="1"/>
          </p:nvPr>
        </p:nvSpPr>
        <p:spPr>
          <a:xfrm>
            <a:off x="457200" y="838200"/>
            <a:ext cx="8229600" cy="5287963"/>
          </a:xfrm>
        </p:spPr>
        <p:txBody>
          <a:bodyPr/>
          <a:lstStyle/>
          <a:p>
            <a:pPr algn="l" rtl="0" eaLnBrk="1" hangingPunct="1">
              <a:lnSpc>
                <a:spcPct val="90000"/>
              </a:lnSpc>
            </a:pPr>
            <a:r>
              <a:rPr lang="en-US" sz="2800" b="1" smtClean="0">
                <a:latin typeface="Times New Roman" pitchFamily="18" charset="0"/>
                <a:cs typeface="Times New Roman" pitchFamily="18" charset="0"/>
              </a:rPr>
              <a:t>Schistosomiasis is a group of diseases which is caused by trematodes and affect million of people around the world.</a:t>
            </a:r>
          </a:p>
          <a:p>
            <a:pPr algn="l" rtl="0" eaLnBrk="1" hangingPunct="1">
              <a:lnSpc>
                <a:spcPct val="90000"/>
              </a:lnSpc>
              <a:buFontTx/>
              <a:buNone/>
            </a:pPr>
            <a:endParaRPr lang="en-US" sz="2800" b="1" smtClean="0">
              <a:latin typeface="Times New Roman" pitchFamily="18" charset="0"/>
              <a:cs typeface="Times New Roman" pitchFamily="18" charset="0"/>
            </a:endParaRPr>
          </a:p>
          <a:p>
            <a:pPr algn="l" rtl="0" eaLnBrk="1" hangingPunct="1">
              <a:lnSpc>
                <a:spcPct val="90000"/>
              </a:lnSpc>
            </a:pPr>
            <a:r>
              <a:rPr lang="en-US" sz="2800" b="1" smtClean="0">
                <a:latin typeface="Times New Roman" pitchFamily="18" charset="0"/>
                <a:cs typeface="Times New Roman" pitchFamily="18" charset="0"/>
              </a:rPr>
              <a:t>The middle east area is still suffering from this disease</a:t>
            </a:r>
          </a:p>
          <a:p>
            <a:pPr algn="l" rtl="0" eaLnBrk="1" hangingPunct="1">
              <a:lnSpc>
                <a:spcPct val="90000"/>
              </a:lnSpc>
              <a:buFontTx/>
              <a:buNone/>
            </a:pPr>
            <a:endParaRPr lang="en-US" sz="2800" b="1" smtClean="0">
              <a:latin typeface="Times New Roman" pitchFamily="18" charset="0"/>
              <a:cs typeface="Times New Roman" pitchFamily="18" charset="0"/>
            </a:endParaRPr>
          </a:p>
          <a:p>
            <a:pPr algn="l" rtl="0" eaLnBrk="1" hangingPunct="1">
              <a:lnSpc>
                <a:spcPct val="90000"/>
              </a:lnSpc>
            </a:pPr>
            <a:r>
              <a:rPr lang="en-US" sz="2800" b="1" smtClean="0">
                <a:latin typeface="Times New Roman" pitchFamily="18" charset="0"/>
                <a:cs typeface="Times New Roman" pitchFamily="18" charset="0"/>
              </a:rPr>
              <a:t> The  tremetodes which  cause this disease are</a:t>
            </a:r>
          </a:p>
          <a:p>
            <a:pPr algn="l" rtl="0" eaLnBrk="1" hangingPunct="1">
              <a:lnSpc>
                <a:spcPct val="90000"/>
              </a:lnSpc>
              <a:buFontTx/>
              <a:buNone/>
            </a:pPr>
            <a:r>
              <a:rPr lang="en-US" sz="2800" b="1" smtClean="0">
                <a:latin typeface="Times New Roman" pitchFamily="18" charset="0"/>
                <a:cs typeface="Times New Roman" pitchFamily="18" charset="0"/>
              </a:rPr>
              <a:t>	1.	S.haematobium</a:t>
            </a:r>
          </a:p>
          <a:p>
            <a:pPr algn="l" rtl="0" eaLnBrk="1" hangingPunct="1">
              <a:lnSpc>
                <a:spcPct val="90000"/>
              </a:lnSpc>
              <a:buFontTx/>
              <a:buNone/>
            </a:pPr>
            <a:r>
              <a:rPr lang="en-US" sz="2800" b="1" smtClean="0">
                <a:latin typeface="Times New Roman" pitchFamily="18" charset="0"/>
                <a:cs typeface="Times New Roman" pitchFamily="18" charset="0"/>
              </a:rPr>
              <a:t>	2.	S.mansoni</a:t>
            </a:r>
          </a:p>
          <a:p>
            <a:pPr algn="l" rtl="0" eaLnBrk="1" hangingPunct="1">
              <a:lnSpc>
                <a:spcPct val="90000"/>
              </a:lnSpc>
              <a:buFontTx/>
              <a:buNone/>
            </a:pPr>
            <a:r>
              <a:rPr lang="en-US" sz="2800" b="1" smtClean="0">
                <a:latin typeface="Times New Roman" pitchFamily="18" charset="0"/>
                <a:cs typeface="Times New Roman" pitchFamily="18" charset="0"/>
              </a:rPr>
              <a:t>	3.	S.japonicum</a:t>
            </a:r>
          </a:p>
        </p:txBody>
      </p:sp>
      <p:pic>
        <p:nvPicPr>
          <p:cNvPr id="3076" name="Picture 4">
            <a:hlinkClick r:id="" action="ppaction://media"/>
          </p:cNvPr>
          <p:cNvPicPr>
            <a:picLocks noRot="1" noChangeAspect="1" noChangeArrowheads="1"/>
          </p:cNvPicPr>
          <p:nvPr>
            <a:wavAudioFile r:embed="rId1" name="~PP1654.WAV"/>
          </p:nvPr>
        </p:nvPicPr>
        <p:blipFill>
          <a:blip r:embed="rId3"/>
          <a:srcRect/>
          <a:stretch>
            <a:fillRect/>
          </a:stretch>
        </p:blipFill>
        <p:spPr bwMode="auto">
          <a:xfrm>
            <a:off x="8656638" y="6370638"/>
            <a:ext cx="304800" cy="30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076"/>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3076"/>
                </p:tgtEl>
              </p:cMediaNode>
            </p:audio>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z="3600" b="1" smtClean="0">
                <a:latin typeface="Times New Roman" pitchFamily="18" charset="0"/>
                <a:cs typeface="Times New Roman" pitchFamily="18" charset="0"/>
              </a:rPr>
              <a:t>Contraindications</a:t>
            </a:r>
          </a:p>
        </p:txBody>
      </p:sp>
      <p:sp>
        <p:nvSpPr>
          <p:cNvPr id="31747" name="Rectangle 3"/>
          <p:cNvSpPr>
            <a:spLocks noGrp="1" noChangeArrowheads="1"/>
          </p:cNvSpPr>
          <p:nvPr>
            <p:ph type="body" idx="1"/>
          </p:nvPr>
        </p:nvSpPr>
        <p:spPr/>
        <p:txBody>
          <a:bodyPr/>
          <a:lstStyle/>
          <a:p>
            <a:pPr algn="l" rtl="0" eaLnBrk="1" hangingPunct="1"/>
            <a:r>
              <a:rPr lang="en-US" sz="2400" smtClean="0"/>
              <a:t> </a:t>
            </a:r>
            <a:r>
              <a:rPr lang="en-US" sz="2400" smtClean="0">
                <a:latin typeface="Times New Roman" pitchFamily="18" charset="0"/>
                <a:cs typeface="Times New Roman" pitchFamily="18" charset="0"/>
              </a:rPr>
              <a:t>CNS disturbances due to intake of drug</a:t>
            </a:r>
          </a:p>
          <a:p>
            <a:pPr algn="l" rtl="0" eaLnBrk="1" hangingPunct="1"/>
            <a:r>
              <a:rPr lang="en-US" sz="2400" smtClean="0">
                <a:latin typeface="Times New Roman" pitchFamily="18" charset="0"/>
                <a:cs typeface="Times New Roman" pitchFamily="18" charset="0"/>
              </a:rPr>
              <a:t> Epilepsy</a:t>
            </a:r>
          </a:p>
          <a:p>
            <a:pPr algn="l" rtl="0" eaLnBrk="1" hangingPunct="1"/>
            <a:r>
              <a:rPr lang="en-US" sz="2400" smtClean="0">
                <a:latin typeface="Times New Roman" pitchFamily="18" charset="0"/>
                <a:cs typeface="Times New Roman" pitchFamily="18" charset="0"/>
              </a:rPr>
              <a:t> Pregnancy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latin typeface="Times New Roman" pitchFamily="18" charset="0"/>
                <a:cs typeface="Times New Roman" pitchFamily="18" charset="0"/>
              </a:rPr>
              <a:t>Schistosomiasis(New world)</a:t>
            </a:r>
          </a:p>
        </p:txBody>
      </p:sp>
      <p:sp>
        <p:nvSpPr>
          <p:cNvPr id="5123" name="Rectangle 3"/>
          <p:cNvSpPr>
            <a:spLocks noGrp="1" noChangeArrowheads="1"/>
          </p:cNvSpPr>
          <p:nvPr>
            <p:ph type="body" idx="1"/>
          </p:nvPr>
        </p:nvSpPr>
        <p:spPr/>
        <p:txBody>
          <a:bodyPr/>
          <a:lstStyle/>
          <a:p>
            <a:pPr algn="l" rtl="0" eaLnBrk="1" hangingPunct="1">
              <a:lnSpc>
                <a:spcPct val="80000"/>
              </a:lnSpc>
            </a:pPr>
            <a:r>
              <a:rPr lang="en-US" sz="2400" b="1" smtClean="0">
                <a:solidFill>
                  <a:schemeClr val="tx2"/>
                </a:solidFill>
                <a:latin typeface="Times New Roman" pitchFamily="18" charset="0"/>
                <a:cs typeface="Times New Roman" pitchFamily="18" charset="0"/>
              </a:rPr>
              <a:t>This disease is caused by</a:t>
            </a:r>
            <a:r>
              <a:rPr lang="en-US" sz="2400" smtClean="0">
                <a:latin typeface="Times New Roman" pitchFamily="18" charset="0"/>
                <a:cs typeface="Times New Roman" pitchFamily="18" charset="0"/>
              </a:rPr>
              <a:t> either inflammatory response to eggs  or adult worm</a:t>
            </a:r>
          </a:p>
          <a:p>
            <a:pPr algn="l" rtl="0" eaLnBrk="1" hangingPunct="1">
              <a:lnSpc>
                <a:spcPct val="80000"/>
              </a:lnSpc>
            </a:pPr>
            <a:endParaRPr lang="en-US" sz="2400" smtClean="0">
              <a:latin typeface="Times New Roman" pitchFamily="18" charset="0"/>
              <a:cs typeface="Times New Roman" pitchFamily="18" charset="0"/>
            </a:endParaRPr>
          </a:p>
          <a:p>
            <a:pPr algn="l" rtl="0" eaLnBrk="1" hangingPunct="1">
              <a:lnSpc>
                <a:spcPct val="80000"/>
              </a:lnSpc>
            </a:pPr>
            <a:r>
              <a:rPr lang="en-US" sz="2400" smtClean="0">
                <a:latin typeface="Times New Roman" pitchFamily="18" charset="0"/>
                <a:cs typeface="Times New Roman" pitchFamily="18" charset="0"/>
              </a:rPr>
              <a:t> S.mansoni   and</a:t>
            </a:r>
          </a:p>
          <a:p>
            <a:pPr algn="l" rtl="0" eaLnBrk="1" hangingPunct="1">
              <a:lnSpc>
                <a:spcPct val="80000"/>
              </a:lnSpc>
            </a:pPr>
            <a:r>
              <a:rPr lang="en-US" sz="2400" smtClean="0">
                <a:latin typeface="Times New Roman" pitchFamily="18" charset="0"/>
                <a:cs typeface="Times New Roman" pitchFamily="18" charset="0"/>
              </a:rPr>
              <a:t> S.Japonicum</a:t>
            </a:r>
          </a:p>
          <a:p>
            <a:pPr algn="l" rtl="0" eaLnBrk="1" hangingPunct="1">
              <a:lnSpc>
                <a:spcPct val="80000"/>
              </a:lnSpc>
              <a:buFontTx/>
              <a:buNone/>
            </a:pPr>
            <a:endParaRPr lang="en-US" sz="2400" smtClean="0">
              <a:latin typeface="Times New Roman" pitchFamily="18" charset="0"/>
              <a:cs typeface="Times New Roman" pitchFamily="18" charset="0"/>
            </a:endParaRPr>
          </a:p>
          <a:p>
            <a:pPr algn="l" rtl="0" eaLnBrk="1" hangingPunct="1">
              <a:lnSpc>
                <a:spcPct val="80000"/>
              </a:lnSpc>
            </a:pPr>
            <a:r>
              <a:rPr lang="en-US" sz="2400" smtClean="0">
                <a:latin typeface="Times New Roman" pitchFamily="18" charset="0"/>
                <a:cs typeface="Times New Roman" pitchFamily="18" charset="0"/>
              </a:rPr>
              <a:t> The primary site of infection is GIT.</a:t>
            </a:r>
          </a:p>
          <a:p>
            <a:pPr algn="l" rtl="0" eaLnBrk="1" hangingPunct="1">
              <a:lnSpc>
                <a:spcPct val="80000"/>
              </a:lnSpc>
              <a:buFontTx/>
              <a:buNone/>
            </a:pPr>
            <a:endParaRPr lang="en-US" sz="2400" smtClean="0">
              <a:latin typeface="Times New Roman" pitchFamily="18" charset="0"/>
              <a:cs typeface="Times New Roman" pitchFamily="18" charset="0"/>
            </a:endParaRPr>
          </a:p>
          <a:p>
            <a:pPr algn="l" rtl="0" eaLnBrk="1" hangingPunct="1">
              <a:lnSpc>
                <a:spcPct val="80000"/>
              </a:lnSpc>
            </a:pPr>
            <a:r>
              <a:rPr lang="en-US" sz="2400" smtClean="0">
                <a:latin typeface="Times New Roman" pitchFamily="18" charset="0"/>
                <a:cs typeface="Times New Roman" pitchFamily="18" charset="0"/>
              </a:rPr>
              <a:t> Damage to intestinal wall is caused by the hosts inflammatory response to eggs deposited at that site.</a:t>
            </a:r>
          </a:p>
          <a:p>
            <a:pPr algn="l" rtl="0" eaLnBrk="1" hangingPunct="1">
              <a:lnSpc>
                <a:spcPct val="80000"/>
              </a:lnSpc>
              <a:buFontTx/>
              <a:buNone/>
            </a:pPr>
            <a:endParaRPr lang="en-US" sz="2400" smtClean="0">
              <a:latin typeface="Times New Roman" pitchFamily="18" charset="0"/>
              <a:cs typeface="Times New Roman" pitchFamily="18" charset="0"/>
            </a:endParaRPr>
          </a:p>
          <a:p>
            <a:pPr algn="l" rtl="0" eaLnBrk="1" hangingPunct="1">
              <a:lnSpc>
                <a:spcPct val="80000"/>
              </a:lnSpc>
            </a:pPr>
            <a:r>
              <a:rPr lang="en-US" sz="2400" smtClean="0">
                <a:latin typeface="Times New Roman" pitchFamily="18" charset="0"/>
                <a:cs typeface="Times New Roman" pitchFamily="18" charset="0"/>
              </a:rPr>
              <a:t>The eggs also secretes proteolytic enzymes that further damage the tissue</a:t>
            </a:r>
          </a:p>
          <a:p>
            <a:pPr algn="l" rtl="0" eaLnBrk="1" hangingPunct="1">
              <a:lnSpc>
                <a:spcPct val="80000"/>
              </a:lnSpc>
            </a:pPr>
            <a:endParaRPr lang="en-US" sz="20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endParaRPr lang="en-US" smtClean="0"/>
          </a:p>
        </p:txBody>
      </p:sp>
      <p:sp>
        <p:nvSpPr>
          <p:cNvPr id="6147" name="Rectangle 3"/>
          <p:cNvSpPr>
            <a:spLocks noGrp="1" noChangeArrowheads="1"/>
          </p:cNvSpPr>
          <p:nvPr>
            <p:ph type="body" idx="1"/>
          </p:nvPr>
        </p:nvSpPr>
        <p:spPr>
          <a:xfrm>
            <a:off x="457200" y="838200"/>
            <a:ext cx="8229600" cy="5715000"/>
          </a:xfrm>
        </p:spPr>
        <p:txBody>
          <a:bodyPr/>
          <a:lstStyle/>
          <a:p>
            <a:pPr algn="l" rtl="0" eaLnBrk="1" hangingPunct="1">
              <a:lnSpc>
                <a:spcPct val="80000"/>
              </a:lnSpc>
            </a:pPr>
            <a:r>
              <a:rPr lang="en-US" sz="2800" smtClean="0">
                <a:latin typeface="Times New Roman" pitchFamily="18" charset="0"/>
                <a:cs typeface="Times New Roman" pitchFamily="18" charset="0"/>
              </a:rPr>
              <a:t>Eggs are passed in urine or faeces  of infected person</a:t>
            </a:r>
          </a:p>
          <a:p>
            <a:pPr algn="l" rtl="0" eaLnBrk="1" hangingPunct="1">
              <a:lnSpc>
                <a:spcPct val="80000"/>
              </a:lnSpc>
              <a:buFontTx/>
              <a:buNone/>
            </a:pPr>
            <a:endParaRPr lang="en-US" sz="2800" smtClean="0">
              <a:latin typeface="Times New Roman" pitchFamily="18" charset="0"/>
              <a:cs typeface="Times New Roman" pitchFamily="18" charset="0"/>
            </a:endParaRPr>
          </a:p>
          <a:p>
            <a:pPr algn="l" rtl="0" eaLnBrk="1" hangingPunct="1">
              <a:lnSpc>
                <a:spcPct val="80000"/>
              </a:lnSpc>
            </a:pPr>
            <a:r>
              <a:rPr lang="en-US" sz="2800" smtClean="0">
                <a:latin typeface="Times New Roman" pitchFamily="18" charset="0"/>
                <a:cs typeface="Times New Roman" pitchFamily="18" charset="0"/>
              </a:rPr>
              <a:t>They hatch in fresh water and release miricidia and infect fresh water snail </a:t>
            </a:r>
          </a:p>
          <a:p>
            <a:pPr algn="l" rtl="0" eaLnBrk="1" hangingPunct="1">
              <a:lnSpc>
                <a:spcPct val="80000"/>
              </a:lnSpc>
              <a:buFontTx/>
              <a:buNone/>
            </a:pPr>
            <a:endParaRPr lang="en-US" sz="2800" smtClean="0">
              <a:latin typeface="Times New Roman" pitchFamily="18" charset="0"/>
              <a:cs typeface="Times New Roman" pitchFamily="18" charset="0"/>
            </a:endParaRPr>
          </a:p>
          <a:p>
            <a:pPr algn="l" rtl="0" eaLnBrk="1" hangingPunct="1">
              <a:lnSpc>
                <a:spcPct val="80000"/>
              </a:lnSpc>
            </a:pPr>
            <a:r>
              <a:rPr lang="en-US" sz="2800" smtClean="0">
                <a:latin typeface="Times New Roman" pitchFamily="18" charset="0"/>
                <a:cs typeface="Times New Roman" pitchFamily="18" charset="0"/>
              </a:rPr>
              <a:t> after this cercarie a fork tailed are released  in water , during this time they can penetrate the skin or mucous membrane of man ,they pass through lung  and reach portal vein ,where they mature to adult worm</a:t>
            </a:r>
          </a:p>
          <a:p>
            <a:pPr algn="l" rtl="0" eaLnBrk="1" hangingPunct="1">
              <a:lnSpc>
                <a:spcPct val="80000"/>
              </a:lnSpc>
              <a:buFontTx/>
              <a:buNone/>
            </a:pPr>
            <a:endParaRPr lang="en-US" sz="2800" smtClean="0">
              <a:latin typeface="Times New Roman" pitchFamily="18" charset="0"/>
              <a:cs typeface="Times New Roman" pitchFamily="18" charset="0"/>
            </a:endParaRPr>
          </a:p>
          <a:p>
            <a:pPr algn="l" rtl="0" eaLnBrk="1" hangingPunct="1">
              <a:lnSpc>
                <a:spcPct val="80000"/>
              </a:lnSpc>
            </a:pPr>
            <a:r>
              <a:rPr lang="en-US" sz="2800" smtClean="0">
                <a:latin typeface="Times New Roman" pitchFamily="18" charset="0"/>
                <a:cs typeface="Times New Roman" pitchFamily="18" charset="0"/>
              </a:rPr>
              <a:t> finally they deposit at mesenteric veins  in case of mansoni and japonicum and vesicular plexus in case of haematobium .here they remain for years  and lay eggs which are released in urine and faeces and small number may invade bladder and bowel walls and few are carried in circulation to live at other </a:t>
            </a:r>
            <a:r>
              <a:rPr lang="en-US" sz="2400" smtClean="0">
                <a:latin typeface="Times New Roman" pitchFamily="18" charset="0"/>
                <a:cs typeface="Times New Roman" pitchFamily="18" charset="0"/>
              </a:rPr>
              <a:t>distant sites</a:t>
            </a:r>
          </a:p>
          <a:p>
            <a:pPr algn="l" rtl="0" eaLnBrk="1" hangingPunct="1">
              <a:lnSpc>
                <a:spcPct val="80000"/>
              </a:lnSpc>
            </a:pPr>
            <a:r>
              <a:rPr lang="en-US" sz="180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endParaRPr lang="en-US" smtClean="0"/>
          </a:p>
        </p:txBody>
      </p:sp>
      <p:sp>
        <p:nvSpPr>
          <p:cNvPr id="7171" name="Rectangle 3"/>
          <p:cNvSpPr>
            <a:spLocks noGrp="1" noChangeArrowheads="1"/>
          </p:cNvSpPr>
          <p:nvPr>
            <p:ph type="body" idx="1"/>
          </p:nvPr>
        </p:nvSpPr>
        <p:spPr/>
        <p:txBody>
          <a:bodyPr/>
          <a:lstStyle/>
          <a:p>
            <a:pPr algn="l" rtl="0" eaLnBrk="1" hangingPunct="1">
              <a:lnSpc>
                <a:spcPct val="90000"/>
              </a:lnSpc>
            </a:pPr>
            <a:r>
              <a:rPr lang="en-US" sz="2800" u="sng" smtClean="0">
                <a:latin typeface="Times New Roman" pitchFamily="18" charset="0"/>
                <a:cs typeface="Times New Roman" pitchFamily="18" charset="0"/>
              </a:rPr>
              <a:t> </a:t>
            </a:r>
            <a:r>
              <a:rPr lang="en-US" sz="2800" u="sng" smtClean="0">
                <a:solidFill>
                  <a:schemeClr val="tx2"/>
                </a:solidFill>
                <a:latin typeface="Times New Roman" pitchFamily="18" charset="0"/>
                <a:cs typeface="Times New Roman" pitchFamily="18" charset="0"/>
              </a:rPr>
              <a:t>Clinical presentation:</a:t>
            </a:r>
          </a:p>
          <a:p>
            <a:pPr algn="l" rtl="0" eaLnBrk="1" hangingPunct="1">
              <a:lnSpc>
                <a:spcPct val="90000"/>
              </a:lnSpc>
            </a:pPr>
            <a:r>
              <a:rPr lang="en-US" sz="2800" smtClean="0">
                <a:latin typeface="Times New Roman" pitchFamily="18" charset="0"/>
                <a:cs typeface="Times New Roman" pitchFamily="18" charset="0"/>
              </a:rPr>
              <a:t> GIT bleeding, diarrhea and liver damage</a:t>
            </a:r>
          </a:p>
          <a:p>
            <a:pPr algn="l" rtl="0" eaLnBrk="1" hangingPunct="1">
              <a:lnSpc>
                <a:spcPct val="90000"/>
              </a:lnSpc>
              <a:buFontTx/>
              <a:buNone/>
            </a:pPr>
            <a:endParaRPr lang="en-US" sz="2800" smtClean="0">
              <a:latin typeface="Times New Roman" pitchFamily="18" charset="0"/>
              <a:cs typeface="Times New Roman" pitchFamily="18" charset="0"/>
            </a:endParaRPr>
          </a:p>
          <a:p>
            <a:pPr algn="l" rtl="0" eaLnBrk="1" hangingPunct="1">
              <a:lnSpc>
                <a:spcPct val="90000"/>
              </a:lnSpc>
            </a:pPr>
            <a:r>
              <a:rPr lang="en-US" sz="2800" smtClean="0">
                <a:latin typeface="Times New Roman" pitchFamily="18" charset="0"/>
                <a:cs typeface="Times New Roman" pitchFamily="18" charset="0"/>
              </a:rPr>
              <a:t> The disease is transmitted by direct skin penetration</a:t>
            </a:r>
          </a:p>
          <a:p>
            <a:pPr algn="l" rtl="0" eaLnBrk="1" hangingPunct="1">
              <a:lnSpc>
                <a:spcPct val="90000"/>
              </a:lnSpc>
              <a:buFontTx/>
              <a:buNone/>
            </a:pPr>
            <a:endParaRPr lang="en-US" sz="2800" smtClean="0">
              <a:latin typeface="Times New Roman" pitchFamily="18" charset="0"/>
              <a:cs typeface="Times New Roman" pitchFamily="18" charset="0"/>
            </a:endParaRPr>
          </a:p>
          <a:p>
            <a:pPr algn="l" rtl="0" eaLnBrk="1" hangingPunct="1">
              <a:lnSpc>
                <a:spcPct val="90000"/>
              </a:lnSpc>
            </a:pPr>
            <a:r>
              <a:rPr lang="en-US" sz="2800" smtClean="0">
                <a:latin typeface="Times New Roman" pitchFamily="18" charset="0"/>
                <a:cs typeface="Times New Roman" pitchFamily="18" charset="0"/>
              </a:rPr>
              <a:t> The disease is diagnosed by identification of     </a:t>
            </a:r>
          </a:p>
          <a:p>
            <a:pPr algn="l" rtl="0" eaLnBrk="1" hangingPunct="1">
              <a:lnSpc>
                <a:spcPct val="90000"/>
              </a:lnSpc>
              <a:buFontTx/>
              <a:buNone/>
            </a:pPr>
            <a:r>
              <a:rPr lang="en-US" sz="2800" smtClean="0">
                <a:latin typeface="Times New Roman" pitchFamily="18" charset="0"/>
                <a:cs typeface="Times New Roman" pitchFamily="18" charset="0"/>
              </a:rPr>
              <a:t>      characteristic eggs in stool</a:t>
            </a:r>
          </a:p>
          <a:p>
            <a:pPr algn="l" rtl="0" eaLnBrk="1" hangingPunct="1">
              <a:lnSpc>
                <a:spcPct val="90000"/>
              </a:lnSpc>
              <a:buFontTx/>
              <a:buNone/>
            </a:pPr>
            <a:endParaRPr lang="en-US" sz="2800" smtClean="0">
              <a:latin typeface="Times New Roman" pitchFamily="18" charset="0"/>
              <a:cs typeface="Times New Roman" pitchFamily="18" charset="0"/>
            </a:endParaRPr>
          </a:p>
          <a:p>
            <a:pPr algn="l" rtl="0" eaLnBrk="1" hangingPunct="1">
              <a:lnSpc>
                <a:spcPct val="90000"/>
              </a:lnSpc>
            </a:pPr>
            <a:r>
              <a:rPr lang="en-US" sz="2800" smtClean="0">
                <a:latin typeface="Times New Roman" pitchFamily="18" charset="0"/>
                <a:cs typeface="Times New Roman" pitchFamily="18" charset="0"/>
              </a:rPr>
              <a:t> the disease is treated by Praziquantel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latin typeface="Times New Roman" pitchFamily="18" charset="0"/>
                <a:cs typeface="Times New Roman" pitchFamily="18" charset="0"/>
              </a:rPr>
              <a:t>SCHISTOSOMIASIS( Old world)</a:t>
            </a:r>
          </a:p>
        </p:txBody>
      </p:sp>
      <p:sp>
        <p:nvSpPr>
          <p:cNvPr id="8195" name="Rectangle 3"/>
          <p:cNvSpPr>
            <a:spLocks noGrp="1" noChangeArrowheads="1"/>
          </p:cNvSpPr>
          <p:nvPr>
            <p:ph type="body" idx="1"/>
          </p:nvPr>
        </p:nvSpPr>
        <p:spPr/>
        <p:txBody>
          <a:bodyPr/>
          <a:lstStyle/>
          <a:p>
            <a:pPr algn="l" rtl="0" eaLnBrk="1" hangingPunct="1">
              <a:lnSpc>
                <a:spcPct val="90000"/>
              </a:lnSpc>
            </a:pPr>
            <a:r>
              <a:rPr lang="en-US" sz="2800" smtClean="0">
                <a:latin typeface="Times New Roman" pitchFamily="18" charset="0"/>
                <a:cs typeface="Times New Roman" pitchFamily="18" charset="0"/>
              </a:rPr>
              <a:t>The disease is caused by:</a:t>
            </a:r>
          </a:p>
          <a:p>
            <a:pPr algn="l" rtl="0" eaLnBrk="1" hangingPunct="1">
              <a:lnSpc>
                <a:spcPct val="90000"/>
              </a:lnSpc>
            </a:pPr>
            <a:r>
              <a:rPr lang="en-US" sz="2800" smtClean="0">
                <a:latin typeface="Times New Roman" pitchFamily="18" charset="0"/>
                <a:cs typeface="Times New Roman" pitchFamily="18" charset="0"/>
              </a:rPr>
              <a:t> S. Haematobium</a:t>
            </a:r>
          </a:p>
          <a:p>
            <a:pPr algn="l" rtl="0" eaLnBrk="1" hangingPunct="1">
              <a:lnSpc>
                <a:spcPct val="90000"/>
              </a:lnSpc>
            </a:pPr>
            <a:r>
              <a:rPr lang="en-US" sz="2800" smtClean="0">
                <a:latin typeface="Times New Roman" pitchFamily="18" charset="0"/>
                <a:cs typeface="Times New Roman" pitchFamily="18" charset="0"/>
              </a:rPr>
              <a:t> the primary site of infection are veins of urinary bladder</a:t>
            </a:r>
          </a:p>
          <a:p>
            <a:pPr algn="l" rtl="0" eaLnBrk="1" hangingPunct="1">
              <a:lnSpc>
                <a:spcPct val="90000"/>
              </a:lnSpc>
            </a:pPr>
            <a:r>
              <a:rPr lang="en-US" sz="2800" smtClean="0">
                <a:latin typeface="Times New Roman" pitchFamily="18" charset="0"/>
                <a:cs typeface="Times New Roman" pitchFamily="18" charset="0"/>
              </a:rPr>
              <a:t> Here eggs induce fibrosis , granulomas and haematuria</a:t>
            </a:r>
          </a:p>
          <a:p>
            <a:pPr algn="l" rtl="0" eaLnBrk="1" hangingPunct="1">
              <a:lnSpc>
                <a:spcPct val="90000"/>
              </a:lnSpc>
            </a:pPr>
            <a:r>
              <a:rPr lang="en-US" sz="2800" smtClean="0">
                <a:latin typeface="Times New Roman" pitchFamily="18" charset="0"/>
                <a:cs typeface="Times New Roman" pitchFamily="18" charset="0"/>
              </a:rPr>
              <a:t> The disease is transmitted by direct skin penetration</a:t>
            </a:r>
          </a:p>
          <a:p>
            <a:pPr algn="l" rtl="0" eaLnBrk="1" hangingPunct="1">
              <a:lnSpc>
                <a:spcPct val="90000"/>
              </a:lnSpc>
            </a:pPr>
            <a:r>
              <a:rPr lang="en-US" sz="2800" smtClean="0">
                <a:latin typeface="Times New Roman" pitchFamily="18" charset="0"/>
                <a:cs typeface="Times New Roman" pitchFamily="18" charset="0"/>
              </a:rPr>
              <a:t> The disease is diagnosed by identifying characteristic eggs in the urine or bladder wall </a:t>
            </a:r>
          </a:p>
          <a:p>
            <a:pPr algn="l" rtl="0" eaLnBrk="1" hangingPunct="1">
              <a:lnSpc>
                <a:spcPct val="90000"/>
              </a:lnSpc>
            </a:pPr>
            <a:r>
              <a:rPr lang="en-US" sz="2800" smtClean="0">
                <a:latin typeface="Times New Roman" pitchFamily="18" charset="0"/>
                <a:cs typeface="Times New Roman" pitchFamily="18" charset="0"/>
              </a:rPr>
              <a:t> The disease is treated by Praziquantel.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latin typeface="Times New Roman" pitchFamily="18" charset="0"/>
                <a:cs typeface="Times New Roman" pitchFamily="18" charset="0"/>
              </a:rPr>
              <a:t>PARAGONIMIASIS</a:t>
            </a:r>
          </a:p>
        </p:txBody>
      </p:sp>
      <p:sp>
        <p:nvSpPr>
          <p:cNvPr id="9219" name="Rectangle 3"/>
          <p:cNvSpPr>
            <a:spLocks noGrp="1" noChangeArrowheads="1"/>
          </p:cNvSpPr>
          <p:nvPr>
            <p:ph type="body" idx="1"/>
          </p:nvPr>
        </p:nvSpPr>
        <p:spPr>
          <a:xfrm>
            <a:off x="457200" y="1219200"/>
            <a:ext cx="8229600" cy="5257800"/>
          </a:xfrm>
        </p:spPr>
        <p:txBody>
          <a:bodyPr/>
          <a:lstStyle/>
          <a:p>
            <a:pPr algn="l" rtl="0" eaLnBrk="1" hangingPunct="1">
              <a:lnSpc>
                <a:spcPct val="80000"/>
              </a:lnSpc>
            </a:pPr>
            <a:r>
              <a:rPr lang="en-US" sz="2400" smtClean="0">
                <a:latin typeface="Times New Roman" pitchFamily="18" charset="0"/>
                <a:cs typeface="Times New Roman" pitchFamily="18" charset="0"/>
              </a:rPr>
              <a:t>This disease is caused by Paragonimus Westermani ( lung fluke)</a:t>
            </a:r>
          </a:p>
          <a:p>
            <a:pPr algn="l" rtl="0" eaLnBrk="1" hangingPunct="1">
              <a:lnSpc>
                <a:spcPct val="80000"/>
              </a:lnSpc>
              <a:buFontTx/>
              <a:buNone/>
            </a:pPr>
            <a:endParaRPr lang="en-US" sz="2400" smtClean="0">
              <a:latin typeface="Times New Roman" pitchFamily="18" charset="0"/>
              <a:cs typeface="Times New Roman" pitchFamily="18" charset="0"/>
            </a:endParaRPr>
          </a:p>
          <a:p>
            <a:pPr algn="l" rtl="0" eaLnBrk="1" hangingPunct="1">
              <a:lnSpc>
                <a:spcPct val="80000"/>
              </a:lnSpc>
            </a:pPr>
            <a:r>
              <a:rPr lang="en-US" sz="2400" smtClean="0">
                <a:latin typeface="Times New Roman" pitchFamily="18" charset="0"/>
                <a:cs typeface="Times New Roman" pitchFamily="18" charset="0"/>
              </a:rPr>
              <a:t> Organism move from intestine to the lung</a:t>
            </a:r>
          </a:p>
          <a:p>
            <a:pPr algn="l" rtl="0" eaLnBrk="1" hangingPunct="1">
              <a:lnSpc>
                <a:spcPct val="80000"/>
              </a:lnSpc>
              <a:buFontTx/>
              <a:buNone/>
            </a:pPr>
            <a:endParaRPr lang="en-US" sz="2400" smtClean="0">
              <a:latin typeface="Times New Roman" pitchFamily="18" charset="0"/>
              <a:cs typeface="Times New Roman" pitchFamily="18" charset="0"/>
            </a:endParaRPr>
          </a:p>
          <a:p>
            <a:pPr algn="l" rtl="0" eaLnBrk="1" hangingPunct="1">
              <a:lnSpc>
                <a:spcPct val="80000"/>
              </a:lnSpc>
            </a:pPr>
            <a:r>
              <a:rPr lang="en-US" sz="2400" smtClean="0">
                <a:latin typeface="Times New Roman" pitchFamily="18" charset="0"/>
                <a:cs typeface="Times New Roman" pitchFamily="18" charset="0"/>
              </a:rPr>
              <a:t> Lung is the primary site of damage</a:t>
            </a:r>
          </a:p>
          <a:p>
            <a:pPr algn="l" rtl="0" eaLnBrk="1" hangingPunct="1">
              <a:lnSpc>
                <a:spcPct val="80000"/>
              </a:lnSpc>
              <a:buFontTx/>
              <a:buNone/>
            </a:pPr>
            <a:endParaRPr lang="en-US" sz="2400" smtClean="0">
              <a:latin typeface="Times New Roman" pitchFamily="18" charset="0"/>
              <a:cs typeface="Times New Roman" pitchFamily="18" charset="0"/>
            </a:endParaRPr>
          </a:p>
          <a:p>
            <a:pPr algn="l" rtl="0" eaLnBrk="1" hangingPunct="1">
              <a:lnSpc>
                <a:spcPct val="80000"/>
              </a:lnSpc>
            </a:pPr>
            <a:r>
              <a:rPr lang="en-US" sz="2400" smtClean="0">
                <a:latin typeface="Times New Roman" pitchFamily="18" charset="0"/>
                <a:cs typeface="Times New Roman" pitchFamily="18" charset="0"/>
              </a:rPr>
              <a:t> Secondary bacterial infection can follow and results to cough and bloody sputum.</a:t>
            </a:r>
          </a:p>
          <a:p>
            <a:pPr algn="l" rtl="0" eaLnBrk="1" hangingPunct="1">
              <a:lnSpc>
                <a:spcPct val="80000"/>
              </a:lnSpc>
              <a:buFontTx/>
              <a:buNone/>
            </a:pPr>
            <a:endParaRPr lang="en-US" sz="2400" smtClean="0">
              <a:latin typeface="Times New Roman" pitchFamily="18" charset="0"/>
              <a:cs typeface="Times New Roman" pitchFamily="18" charset="0"/>
            </a:endParaRPr>
          </a:p>
          <a:p>
            <a:pPr algn="l" rtl="0" eaLnBrk="1" hangingPunct="1">
              <a:lnSpc>
                <a:spcPct val="80000"/>
              </a:lnSpc>
            </a:pPr>
            <a:r>
              <a:rPr lang="en-US" sz="2400" smtClean="0">
                <a:latin typeface="Times New Roman" pitchFamily="18" charset="0"/>
                <a:cs typeface="Times New Roman" pitchFamily="18" charset="0"/>
              </a:rPr>
              <a:t> Disease is transmitted by eating raw crab meat</a:t>
            </a:r>
          </a:p>
          <a:p>
            <a:pPr algn="l" rtl="0" eaLnBrk="1" hangingPunct="1">
              <a:lnSpc>
                <a:spcPct val="80000"/>
              </a:lnSpc>
              <a:buFontTx/>
              <a:buNone/>
            </a:pPr>
            <a:endParaRPr lang="en-US" sz="2400" smtClean="0">
              <a:latin typeface="Times New Roman" pitchFamily="18" charset="0"/>
              <a:cs typeface="Times New Roman" pitchFamily="18" charset="0"/>
            </a:endParaRPr>
          </a:p>
          <a:p>
            <a:pPr algn="l" rtl="0" eaLnBrk="1" hangingPunct="1">
              <a:lnSpc>
                <a:spcPct val="80000"/>
              </a:lnSpc>
            </a:pPr>
            <a:r>
              <a:rPr lang="en-US" sz="2400" smtClean="0">
                <a:latin typeface="Times New Roman" pitchFamily="18" charset="0"/>
                <a:cs typeface="Times New Roman" pitchFamily="18" charset="0"/>
              </a:rPr>
              <a:t> It is diagnosed by eggs in sputum and stool</a:t>
            </a:r>
          </a:p>
          <a:p>
            <a:pPr algn="l" rtl="0" eaLnBrk="1" hangingPunct="1">
              <a:lnSpc>
                <a:spcPct val="80000"/>
              </a:lnSpc>
              <a:buFontTx/>
              <a:buNone/>
            </a:pPr>
            <a:endParaRPr lang="en-US" sz="2400" smtClean="0">
              <a:latin typeface="Times New Roman" pitchFamily="18" charset="0"/>
              <a:cs typeface="Times New Roman" pitchFamily="18" charset="0"/>
            </a:endParaRPr>
          </a:p>
          <a:p>
            <a:pPr algn="l" rtl="0" eaLnBrk="1" hangingPunct="1">
              <a:lnSpc>
                <a:spcPct val="80000"/>
              </a:lnSpc>
            </a:pPr>
            <a:r>
              <a:rPr lang="en-US" sz="2400" smtClean="0">
                <a:latin typeface="Times New Roman" pitchFamily="18" charset="0"/>
                <a:cs typeface="Times New Roman" pitchFamily="18" charset="0"/>
              </a:rPr>
              <a:t> The disease is  treated by Praziquantel.</a:t>
            </a:r>
          </a:p>
          <a:p>
            <a:pPr algn="l" rtl="0" eaLnBrk="1" hangingPunct="1">
              <a:lnSpc>
                <a:spcPct val="80000"/>
              </a:lnSpc>
              <a:buFontTx/>
              <a:buNone/>
            </a:pPr>
            <a:r>
              <a:rPr lang="en-US" sz="240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latin typeface="Times New Roman" pitchFamily="18" charset="0"/>
                <a:cs typeface="Times New Roman" pitchFamily="18" charset="0"/>
              </a:rPr>
              <a:t>CLONORCHIASIS</a:t>
            </a:r>
          </a:p>
        </p:txBody>
      </p:sp>
      <p:sp>
        <p:nvSpPr>
          <p:cNvPr id="10243" name="Rectangle 3"/>
          <p:cNvSpPr>
            <a:spLocks noGrp="1" noChangeArrowheads="1"/>
          </p:cNvSpPr>
          <p:nvPr>
            <p:ph type="body" idx="1"/>
          </p:nvPr>
        </p:nvSpPr>
        <p:spPr>
          <a:xfrm>
            <a:off x="457200" y="1600200"/>
            <a:ext cx="8229600" cy="4953000"/>
          </a:xfrm>
        </p:spPr>
        <p:txBody>
          <a:bodyPr/>
          <a:lstStyle/>
          <a:p>
            <a:pPr algn="l" rtl="0" eaLnBrk="1" hangingPunct="1">
              <a:lnSpc>
                <a:spcPct val="90000"/>
              </a:lnSpc>
            </a:pPr>
            <a:r>
              <a:rPr lang="en-US" sz="2400" smtClean="0">
                <a:latin typeface="Times New Roman" pitchFamily="18" charset="0"/>
                <a:cs typeface="Times New Roman" pitchFamily="18" charset="0"/>
              </a:rPr>
              <a:t> The disease is caused by clonorchis sinenis ( oriental liver fluke)</a:t>
            </a:r>
          </a:p>
          <a:p>
            <a:pPr algn="l" rtl="0" eaLnBrk="1" hangingPunct="1">
              <a:lnSpc>
                <a:spcPct val="90000"/>
              </a:lnSpc>
              <a:buFontTx/>
              <a:buNone/>
            </a:pPr>
            <a:endParaRPr lang="en-US" sz="2400" smtClean="0">
              <a:latin typeface="Times New Roman" pitchFamily="18" charset="0"/>
              <a:cs typeface="Times New Roman" pitchFamily="18" charset="0"/>
            </a:endParaRPr>
          </a:p>
          <a:p>
            <a:pPr algn="l" rtl="0" eaLnBrk="1" hangingPunct="1">
              <a:lnSpc>
                <a:spcPct val="90000"/>
              </a:lnSpc>
            </a:pPr>
            <a:r>
              <a:rPr lang="en-US" sz="2400" smtClean="0">
                <a:latin typeface="Times New Roman" pitchFamily="18" charset="0"/>
                <a:cs typeface="Times New Roman" pitchFamily="18" charset="0"/>
              </a:rPr>
              <a:t> The primary site of infection is the biliary tract</a:t>
            </a:r>
          </a:p>
          <a:p>
            <a:pPr algn="l" rtl="0" eaLnBrk="1" hangingPunct="1">
              <a:lnSpc>
                <a:spcPct val="90000"/>
              </a:lnSpc>
              <a:buFontTx/>
              <a:buNone/>
            </a:pPr>
            <a:endParaRPr lang="en-US" sz="2400" smtClean="0">
              <a:latin typeface="Times New Roman" pitchFamily="18" charset="0"/>
              <a:cs typeface="Times New Roman" pitchFamily="18" charset="0"/>
            </a:endParaRPr>
          </a:p>
          <a:p>
            <a:pPr algn="l" rtl="0" eaLnBrk="1" hangingPunct="1">
              <a:lnSpc>
                <a:spcPct val="90000"/>
              </a:lnSpc>
            </a:pPr>
            <a:r>
              <a:rPr lang="en-US" sz="2400" smtClean="0">
                <a:latin typeface="Times New Roman" pitchFamily="18" charset="0"/>
                <a:cs typeface="Times New Roman" pitchFamily="18" charset="0"/>
              </a:rPr>
              <a:t> The inflammatory response can cause fibrosis and hyperplasia</a:t>
            </a:r>
          </a:p>
          <a:p>
            <a:pPr algn="l" rtl="0" eaLnBrk="1" hangingPunct="1">
              <a:lnSpc>
                <a:spcPct val="90000"/>
              </a:lnSpc>
              <a:buFontTx/>
              <a:buNone/>
            </a:pPr>
            <a:endParaRPr lang="en-US" sz="2400" smtClean="0">
              <a:latin typeface="Times New Roman" pitchFamily="18" charset="0"/>
              <a:cs typeface="Times New Roman" pitchFamily="18" charset="0"/>
            </a:endParaRPr>
          </a:p>
          <a:p>
            <a:pPr algn="l" rtl="0" eaLnBrk="1" hangingPunct="1">
              <a:lnSpc>
                <a:spcPct val="90000"/>
              </a:lnSpc>
            </a:pPr>
            <a:r>
              <a:rPr lang="en-US" sz="2400" smtClean="0">
                <a:latin typeface="Times New Roman" pitchFamily="18" charset="0"/>
                <a:cs typeface="Times New Roman" pitchFamily="18" charset="0"/>
              </a:rPr>
              <a:t> The disease is transmitted by eating raw fresh water fish.</a:t>
            </a:r>
          </a:p>
          <a:p>
            <a:pPr algn="l" rtl="0" eaLnBrk="1" hangingPunct="1">
              <a:lnSpc>
                <a:spcPct val="90000"/>
              </a:lnSpc>
              <a:buFontTx/>
              <a:buNone/>
            </a:pPr>
            <a:endParaRPr lang="en-US" sz="2400" smtClean="0">
              <a:latin typeface="Times New Roman" pitchFamily="18" charset="0"/>
              <a:cs typeface="Times New Roman" pitchFamily="18" charset="0"/>
            </a:endParaRPr>
          </a:p>
          <a:p>
            <a:pPr algn="l" rtl="0" eaLnBrk="1" hangingPunct="1">
              <a:lnSpc>
                <a:spcPct val="90000"/>
              </a:lnSpc>
            </a:pPr>
            <a:r>
              <a:rPr lang="en-US" sz="2400" smtClean="0">
                <a:latin typeface="Times New Roman" pitchFamily="18" charset="0"/>
                <a:cs typeface="Times New Roman" pitchFamily="18" charset="0"/>
              </a:rPr>
              <a:t> The disease is diagnosed by characteristic eggs in the  stool</a:t>
            </a:r>
          </a:p>
          <a:p>
            <a:pPr algn="l" rtl="0" eaLnBrk="1" hangingPunct="1">
              <a:lnSpc>
                <a:spcPct val="90000"/>
              </a:lnSpc>
              <a:buFontTx/>
              <a:buNone/>
            </a:pPr>
            <a:endParaRPr lang="en-US" sz="2400" smtClean="0">
              <a:latin typeface="Times New Roman" pitchFamily="18" charset="0"/>
              <a:cs typeface="Times New Roman" pitchFamily="18" charset="0"/>
            </a:endParaRPr>
          </a:p>
          <a:p>
            <a:pPr algn="l" rtl="0" eaLnBrk="1" hangingPunct="1">
              <a:lnSpc>
                <a:spcPct val="90000"/>
              </a:lnSpc>
            </a:pPr>
            <a:r>
              <a:rPr lang="en-US" sz="2400" smtClean="0">
                <a:latin typeface="Times New Roman" pitchFamily="18" charset="0"/>
                <a:cs typeface="Times New Roman" pitchFamily="18" charset="0"/>
              </a:rPr>
              <a:t> It is treated by Praziquantel.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494</TotalTime>
  <Words>1509</Words>
  <Application>Microsoft PowerPoint</Application>
  <PresentationFormat>On-screen Show (4:3)</PresentationFormat>
  <Paragraphs>257</Paragraphs>
  <Slides>30</Slides>
  <Notes>0</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Times New Roman</vt:lpstr>
      <vt:lpstr>Arial</vt:lpstr>
      <vt:lpstr>Calibri</vt:lpstr>
      <vt:lpstr>Default Design</vt:lpstr>
      <vt:lpstr>SCHISTOSOMIASIS</vt:lpstr>
      <vt:lpstr>TREMATODES</vt:lpstr>
      <vt:lpstr>Slide 3</vt:lpstr>
      <vt:lpstr>Schistosomiasis(New world)</vt:lpstr>
      <vt:lpstr>Slide 5</vt:lpstr>
      <vt:lpstr>Slide 6</vt:lpstr>
      <vt:lpstr>SCHISTOSOMIASIS( Old world)</vt:lpstr>
      <vt:lpstr>PARAGONIMIASIS</vt:lpstr>
      <vt:lpstr>CLONORCHIASIS</vt:lpstr>
      <vt:lpstr>Antischistosomal drugs </vt:lpstr>
      <vt:lpstr>Praziquantel</vt:lpstr>
      <vt:lpstr>Slide 12</vt:lpstr>
      <vt:lpstr>Anthelmintic action:</vt:lpstr>
      <vt:lpstr>Clinical uses</vt:lpstr>
      <vt:lpstr>Slide 15</vt:lpstr>
      <vt:lpstr>2. Use in other infestation</vt:lpstr>
      <vt:lpstr>Adverse reactions:</vt:lpstr>
      <vt:lpstr>Contraindications and precautions</vt:lpstr>
      <vt:lpstr>Slide 19</vt:lpstr>
      <vt:lpstr>METRIFONATE (TRICHLORFON)</vt:lpstr>
      <vt:lpstr>Anthelmintic action</vt:lpstr>
      <vt:lpstr>Clinical uses</vt:lpstr>
      <vt:lpstr>Adverse Reactions</vt:lpstr>
      <vt:lpstr>Contraindications and cautions</vt:lpstr>
      <vt:lpstr>OXAMNIQUINE</vt:lpstr>
      <vt:lpstr>Anthelmintic actions:</vt:lpstr>
      <vt:lpstr>Clinical uses</vt:lpstr>
      <vt:lpstr>Adverse Effects</vt:lpstr>
      <vt:lpstr>Slide 29</vt:lpstr>
      <vt:lpstr>Contraindications</vt:lpstr>
    </vt:vector>
  </TitlesOfParts>
  <Company>kkuh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SCHISTOSOMIASIS</dc:title>
  <dc:creator>Abdul Latif</dc:creator>
  <cp:lastModifiedBy>ksupy</cp:lastModifiedBy>
  <cp:revision>75</cp:revision>
  <dcterms:created xsi:type="dcterms:W3CDTF">2006-12-04T08:38:16Z</dcterms:created>
  <dcterms:modified xsi:type="dcterms:W3CDTF">2009-12-12T06:53:30Z</dcterms:modified>
</cp:coreProperties>
</file>