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0"/>
  </p:notesMasterIdLst>
  <p:sldIdLst>
    <p:sldId id="378" r:id="rId2"/>
    <p:sldId id="391" r:id="rId3"/>
    <p:sldId id="388" r:id="rId4"/>
    <p:sldId id="389" r:id="rId5"/>
    <p:sldId id="390" r:id="rId6"/>
    <p:sldId id="365" r:id="rId7"/>
    <p:sldId id="366" r:id="rId8"/>
    <p:sldId id="311" r:id="rId9"/>
    <p:sldId id="313" r:id="rId10"/>
    <p:sldId id="349" r:id="rId11"/>
    <p:sldId id="283" r:id="rId12"/>
    <p:sldId id="284" r:id="rId13"/>
    <p:sldId id="285" r:id="rId14"/>
    <p:sldId id="331" r:id="rId15"/>
    <p:sldId id="350" r:id="rId16"/>
    <p:sldId id="351" r:id="rId17"/>
    <p:sldId id="332" r:id="rId18"/>
    <p:sldId id="310" r:id="rId19"/>
    <p:sldId id="379" r:id="rId20"/>
    <p:sldId id="326" r:id="rId21"/>
    <p:sldId id="301" r:id="rId22"/>
    <p:sldId id="276" r:id="rId23"/>
    <p:sldId id="386" r:id="rId24"/>
    <p:sldId id="287" r:id="rId25"/>
    <p:sldId id="380" r:id="rId26"/>
    <p:sldId id="312" r:id="rId27"/>
    <p:sldId id="308" r:id="rId28"/>
    <p:sldId id="381" r:id="rId29"/>
    <p:sldId id="327" r:id="rId30"/>
    <p:sldId id="288" r:id="rId31"/>
    <p:sldId id="269" r:id="rId32"/>
    <p:sldId id="328" r:id="rId33"/>
    <p:sldId id="392" r:id="rId34"/>
    <p:sldId id="382" r:id="rId35"/>
    <p:sldId id="270" r:id="rId36"/>
    <p:sldId id="314" r:id="rId37"/>
    <p:sldId id="262" r:id="rId38"/>
    <p:sldId id="293" r:id="rId39"/>
    <p:sldId id="290" r:id="rId40"/>
    <p:sldId id="277" r:id="rId41"/>
    <p:sldId id="393" r:id="rId42"/>
    <p:sldId id="353" r:id="rId43"/>
    <p:sldId id="257" r:id="rId44"/>
    <p:sldId id="395" r:id="rId45"/>
    <p:sldId id="355" r:id="rId46"/>
    <p:sldId id="357" r:id="rId47"/>
    <p:sldId id="356" r:id="rId48"/>
    <p:sldId id="358" r:id="rId49"/>
    <p:sldId id="359" r:id="rId50"/>
    <p:sldId id="271" r:id="rId51"/>
    <p:sldId id="385" r:id="rId52"/>
    <p:sldId id="278" r:id="rId53"/>
    <p:sldId id="396" r:id="rId54"/>
    <p:sldId id="272" r:id="rId55"/>
    <p:sldId id="397" r:id="rId56"/>
    <p:sldId id="352" r:id="rId57"/>
    <p:sldId id="330" r:id="rId58"/>
    <p:sldId id="338" r:id="rId59"/>
    <p:sldId id="297" r:id="rId60"/>
    <p:sldId id="401" r:id="rId61"/>
    <p:sldId id="402" r:id="rId62"/>
    <p:sldId id="412" r:id="rId63"/>
    <p:sldId id="273" r:id="rId64"/>
    <p:sldId id="343" r:id="rId65"/>
    <p:sldId id="337" r:id="rId66"/>
    <p:sldId id="361" r:id="rId67"/>
    <p:sldId id="403" r:id="rId68"/>
    <p:sldId id="275" r:id="rId69"/>
    <p:sldId id="298" r:id="rId70"/>
    <p:sldId id="342" r:id="rId71"/>
    <p:sldId id="291" r:id="rId72"/>
    <p:sldId id="398" r:id="rId73"/>
    <p:sldId id="367" r:id="rId74"/>
    <p:sldId id="274" r:id="rId75"/>
    <p:sldId id="303" r:id="rId76"/>
    <p:sldId id="362" r:id="rId77"/>
    <p:sldId id="405" r:id="rId78"/>
    <p:sldId id="406" r:id="rId79"/>
    <p:sldId id="336" r:id="rId80"/>
    <p:sldId id="363" r:id="rId81"/>
    <p:sldId id="340" r:id="rId82"/>
    <p:sldId id="339" r:id="rId83"/>
    <p:sldId id="364" r:id="rId84"/>
    <p:sldId id="400" r:id="rId85"/>
    <p:sldId id="368" r:id="rId86"/>
    <p:sldId id="374" r:id="rId87"/>
    <p:sldId id="369" r:id="rId88"/>
    <p:sldId id="375" r:id="rId89"/>
    <p:sldId id="371" r:id="rId90"/>
    <p:sldId id="372" r:id="rId91"/>
    <p:sldId id="373" r:id="rId92"/>
    <p:sldId id="415" r:id="rId93"/>
    <p:sldId id="416" r:id="rId94"/>
    <p:sldId id="417" r:id="rId95"/>
    <p:sldId id="409" r:id="rId96"/>
    <p:sldId id="411" r:id="rId97"/>
    <p:sldId id="413" r:id="rId98"/>
    <p:sldId id="414" r:id="rId9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640" autoAdjust="0"/>
    <p:restoredTop sz="90297" autoAdjust="0"/>
  </p:normalViewPr>
  <p:slideViewPr>
    <p:cSldViewPr>
      <p:cViewPr>
        <p:scale>
          <a:sx n="66" d="100"/>
          <a:sy n="66" d="100"/>
        </p:scale>
        <p:origin x="-7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54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2D48EC5-8D88-42C4-A373-EB74FCF2C82B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ancerweb.ncl.ac.uk/cgi-bin/omd?surgery" TargetMode="External"/><Relationship Id="rId3" Type="http://schemas.openxmlformats.org/officeDocument/2006/relationships/hyperlink" Target="http://cancerweb.ncl.ac.uk/omd/contents/procedure.html" TargetMode="External"/><Relationship Id="rId7" Type="http://schemas.openxmlformats.org/officeDocument/2006/relationships/hyperlink" Target="http://cancerweb.ncl.ac.uk/cgi-bin/omd?abdominal" TargetMode="External"/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ancerweb.ncl.ac.uk/cgi-bin/omd?term" TargetMode="External"/><Relationship Id="rId5" Type="http://schemas.openxmlformats.org/officeDocument/2006/relationships/hyperlink" Target="http://cancerweb.ncl.ac.uk/cgi-bin/omd?General" TargetMode="External"/><Relationship Id="rId4" Type="http://schemas.openxmlformats.org/officeDocument/2006/relationships/hyperlink" Target="http://cancerweb.ncl.ac.uk/omd/contents/surgery.htm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dofacto.com/facts/dictionary?lif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mondofacto.com/facts/dictionary?disorder" TargetMode="Externa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ancerweb.ncl.ac.uk/cgi-bin/omd?sleep" TargetMode="External"/><Relationship Id="rId3" Type="http://schemas.openxmlformats.org/officeDocument/2006/relationships/hyperlink" Target="http://cancerweb.ncl.ac.uk/cgi-bin/omd?transitional" TargetMode="External"/><Relationship Id="rId7" Type="http://schemas.openxmlformats.org/officeDocument/2006/relationships/hyperlink" Target="http://cancerweb.ncl.ac.uk/cgi-bin/omd?precedin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ancerweb.ncl.ac.uk/cgi-bin/omd?hypnoidal" TargetMode="External"/><Relationship Id="rId5" Type="http://schemas.openxmlformats.org/officeDocument/2006/relationships/hyperlink" Target="http://cancerweb.ncl.ac.uk/cgi-bin/omd?related" TargetMode="External"/><Relationship Id="rId10" Type="http://schemas.openxmlformats.org/officeDocument/2006/relationships/hyperlink" Target="http://cancerweb.ncl.ac.uk/cgi-bin/omd?hypnotic" TargetMode="External"/><Relationship Id="rId4" Type="http://schemas.openxmlformats.org/officeDocument/2006/relationships/hyperlink" Target="http://cancerweb.ncl.ac.uk/cgi-bin/omd?state" TargetMode="External"/><Relationship Id="rId9" Type="http://schemas.openxmlformats.org/officeDocument/2006/relationships/hyperlink" Target="http://cancerweb.ncl.ac.uk/cgi-bin/omd?production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ancerweb.ncl.ac.uk/cgi-bin/omd?impressions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ancerweb.ncl.ac.uk/cgi-bin/omd?nervous+system" TargetMode="External"/><Relationship Id="rId5" Type="http://schemas.openxmlformats.org/officeDocument/2006/relationships/hyperlink" Target="http://cancerweb.ncl.ac.uk/cgi-bin/omd?body" TargetMode="External"/><Relationship Id="rId4" Type="http://schemas.openxmlformats.org/officeDocument/2006/relationships/hyperlink" Target="http://cancerweb.ncl.ac.uk/cgi-bin/omd?parts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8979D-EB14-490B-8C6A-AFFFC233C862}" type="slidenum">
              <a:rPr lang="ar-SA"/>
              <a:pPr/>
              <a:t>8</a:t>
            </a:fld>
            <a:endParaRPr lang="en-US"/>
          </a:p>
        </p:txBody>
      </p:sp>
      <p:sp>
        <p:nvSpPr>
          <p:cNvPr id="253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There is evidence that histaminergic, cholinergic, glutamatergic, and adrenergic neurons are more active during waking than during the</a:t>
            </a:r>
          </a:p>
          <a:p>
            <a:pPr algn="l" rtl="0"/>
            <a:r>
              <a:rPr lang="en-US"/>
              <a:t>NREM sleep stage.</a:t>
            </a:r>
            <a:endParaRPr lang="ar-SA"/>
          </a:p>
          <a:p>
            <a:pPr algn="l" rtl="0"/>
            <a:r>
              <a:rPr lang="en-US"/>
              <a:t>During sleep, input from the brain stem decreases,</a:t>
            </a:r>
          </a:p>
          <a:p>
            <a:pPr algn="l" rtl="0"/>
            <a:r>
              <a:rPr lang="en-US"/>
              <a:t>giving rise to diminished thalamocortical activity and disinhibition of the GABA neurons </a:t>
            </a:r>
            <a:r>
              <a:rPr lang="en-US" b="1"/>
              <a:t>(A).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0E333-6C74-4AEB-A2CE-E86E6B3B5723}" type="slidenum">
              <a:rPr lang="ar-SA"/>
              <a:pPr/>
              <a:t>90</a:t>
            </a:fld>
            <a:endParaRPr lang="en-US"/>
          </a:p>
        </p:txBody>
      </p:sp>
      <p:sp>
        <p:nvSpPr>
          <p:cNvPr id="198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/>
              <a:t>a state of an intense anxiety that happens prior and/or during a performance</a:t>
            </a:r>
            <a:r>
              <a:rPr lang="ar-SA" b="1"/>
              <a:t>.</a:t>
            </a:r>
            <a:r>
              <a:rPr lang="ar-SA"/>
              <a:t> </a:t>
            </a:r>
            <a:r>
              <a:rPr lang="en-US"/>
              <a:t>This fear may occur when giving an in-class or a conference presentation, performing a piece of music, going for a job interview or any situation in which a particular activity brings the presenter to the attention of the audience</a:t>
            </a:r>
            <a:r>
              <a:rPr lang="ar-SA"/>
              <a:t>. 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E6F46-8215-45DB-BA3A-CA7B27CC04F7}" type="slidenum">
              <a:rPr lang="ar-SA"/>
              <a:pPr/>
              <a:t>96</a:t>
            </a:fld>
            <a:endParaRPr lang="en-US"/>
          </a:p>
        </p:txBody>
      </p:sp>
      <p:sp>
        <p:nvSpPr>
          <p:cNvPr id="246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SA">
                <a:cs typeface="Times New Roman" pitchFamily="18" charset="0"/>
              </a:rPr>
              <a:t>&lt;</a:t>
            </a:r>
            <a:r>
              <a:rPr lang="en-US">
                <a:cs typeface="Times New Roman" pitchFamily="18" charset="0"/>
                <a:hlinkClick r:id="rId3"/>
              </a:rPr>
              <a:t>procedure</a:t>
            </a:r>
            <a:r>
              <a:rPr lang="ar-SA">
                <a:cs typeface="Times New Roman" pitchFamily="18" charset="0"/>
              </a:rPr>
              <a:t>, </a:t>
            </a:r>
            <a:r>
              <a:rPr lang="en-US">
                <a:cs typeface="Times New Roman" pitchFamily="18" charset="0"/>
                <a:hlinkClick r:id="rId4"/>
              </a:rPr>
              <a:t>surgery</a:t>
            </a:r>
            <a:r>
              <a:rPr lang="ar-SA">
                <a:cs typeface="Times New Roman" pitchFamily="18" charset="0"/>
              </a:rPr>
              <a:t>&gt; </a:t>
            </a:r>
            <a:r>
              <a:rPr lang="en-US">
                <a:cs typeface="Times New Roman" pitchFamily="18" charset="0"/>
                <a:hlinkClick r:id="rId5"/>
              </a:rPr>
              <a:t>General</a:t>
            </a:r>
            <a:r>
              <a:rPr lang="ar-SA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  <a:hlinkClick r:id="rId6"/>
              </a:rPr>
              <a:t>term</a:t>
            </a:r>
            <a:r>
              <a:rPr lang="ar-SA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for</a:t>
            </a:r>
            <a:r>
              <a:rPr lang="ar-SA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  <a:hlinkClick r:id="rId7"/>
              </a:rPr>
              <a:t>abdominal</a:t>
            </a:r>
            <a:r>
              <a:rPr lang="ar-SA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  <a:hlinkClick r:id="rId8"/>
              </a:rPr>
              <a:t>surgery</a:t>
            </a:r>
            <a:r>
              <a:rPr lang="ar-SA"/>
              <a:t> 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C1902-4AB3-47F8-AEA5-2E446D60A81C}" type="slidenum">
              <a:rPr lang="ar-SA"/>
              <a:pPr/>
              <a:t>9</a:t>
            </a:fld>
            <a:endParaRPr lang="en-US"/>
          </a:p>
        </p:txBody>
      </p:sp>
      <p:sp>
        <p:nvSpPr>
          <p:cNvPr id="254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/>
              <a:t>As the margin between excitatory and inhibitory activity decreases with age, there is an increasing tendency towards</a:t>
            </a:r>
          </a:p>
          <a:p>
            <a:pPr algn="l" rtl="0"/>
            <a:r>
              <a:rPr lang="en-US" b="1"/>
              <a:t>shortened daytime sleep periods and more frequent interruption of nocturnal</a:t>
            </a:r>
          </a:p>
          <a:p>
            <a:pPr algn="l" rtl="0"/>
            <a:r>
              <a:rPr lang="en-US" b="1"/>
              <a:t>sleep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35411-1F0C-4CC0-AD45-4E93287B82C3}" type="slidenum">
              <a:rPr lang="ar-SA"/>
              <a:pPr/>
              <a:t>14</a:t>
            </a:fld>
            <a:endParaRPr lang="en-US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The effects of anxiety on performance can be shown on a curve. As the level of anxiety increases, performance efficiency increases proportionately, but only up to a point. As anxiety increases further, performance efficiency decreases. Before the peak of the curve, anxiety is considered adaptive, because it helps people prepare for a crisis and improve their functioning. Beyond the peak of the curve, anxiety is considered maladaptive, because it produces distress and impairs their functioning</a:t>
            </a:r>
            <a:r>
              <a:rPr lang="ar-SA" b="1"/>
              <a:t>.</a:t>
            </a:r>
            <a:endParaRPr lang="en-US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3C2CE-90BB-4905-856C-00DFBE4ABFB3}" type="slidenum">
              <a:rPr lang="ar-SA"/>
              <a:pPr/>
              <a:t>16</a:t>
            </a:fld>
            <a:endParaRPr lang="en-US"/>
          </a:p>
        </p:txBody>
      </p:sp>
      <p:sp>
        <p:nvSpPr>
          <p:cNvPr id="256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which is not needed immediately, i.e., one for a non</a:t>
            </a:r>
            <a:r>
              <a:rPr lang="ar-SA"/>
              <a:t>-</a:t>
            </a:r>
            <a:r>
              <a:rPr lang="en-US">
                <a:hlinkClick r:id="rId3"/>
              </a:rPr>
              <a:t>life</a:t>
            </a:r>
            <a:r>
              <a:rPr lang="ar-SA"/>
              <a:t>-</a:t>
            </a:r>
            <a:r>
              <a:rPr lang="en-US"/>
              <a:t>threatening</a:t>
            </a:r>
            <a:r>
              <a:rPr lang="ar-SA"/>
              <a:t> </a:t>
            </a:r>
            <a:r>
              <a:rPr lang="en-US">
                <a:hlinkClick r:id="rId4"/>
              </a:rPr>
              <a:t>disorder</a:t>
            </a:r>
            <a:r>
              <a:rPr lang="ar-SA"/>
              <a:t>. 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17F09-7D35-4FF1-B471-497DEE9959E0}" type="slidenum">
              <a:rPr lang="ar-SA"/>
              <a:pPr/>
              <a:t>18</a:t>
            </a:fld>
            <a:endParaRPr lang="en-US"/>
          </a:p>
        </p:txBody>
      </p:sp>
      <p:sp>
        <p:nvSpPr>
          <p:cNvPr id="215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Hypnagogic:-Denoting a</a:t>
            </a:r>
            <a:r>
              <a:rPr lang="ar-SA"/>
              <a:t> </a:t>
            </a:r>
            <a:r>
              <a:rPr lang="en-US">
                <a:hlinkClick r:id="rId3"/>
              </a:rPr>
              <a:t>transitional</a:t>
            </a:r>
            <a:r>
              <a:rPr lang="ar-SA"/>
              <a:t> </a:t>
            </a:r>
            <a:r>
              <a:rPr lang="en-US">
                <a:hlinkClick r:id="rId4"/>
              </a:rPr>
              <a:t>state</a:t>
            </a:r>
            <a:r>
              <a:rPr lang="ar-SA"/>
              <a:t>, </a:t>
            </a:r>
            <a:r>
              <a:rPr lang="en-US">
                <a:hlinkClick r:id="rId5"/>
              </a:rPr>
              <a:t>related</a:t>
            </a:r>
            <a:r>
              <a:rPr lang="ar-SA"/>
              <a:t> </a:t>
            </a:r>
            <a:r>
              <a:rPr lang="en-US"/>
              <a:t>to the</a:t>
            </a:r>
            <a:r>
              <a:rPr lang="ar-SA"/>
              <a:t> </a:t>
            </a:r>
            <a:r>
              <a:rPr lang="en-US">
                <a:hlinkClick r:id="rId6"/>
              </a:rPr>
              <a:t>hypnoidal</a:t>
            </a:r>
            <a:r>
              <a:rPr lang="ar-SA"/>
              <a:t>, </a:t>
            </a:r>
            <a:r>
              <a:rPr lang="en-US">
                <a:hlinkClick r:id="rId7"/>
              </a:rPr>
              <a:t>preceding</a:t>
            </a:r>
            <a:r>
              <a:rPr lang="ar-SA"/>
              <a:t> </a:t>
            </a:r>
            <a:r>
              <a:rPr lang="en-US">
                <a:hlinkClick r:id="rId8"/>
              </a:rPr>
              <a:t>sleep</a:t>
            </a:r>
            <a:r>
              <a:rPr lang="ar-SA"/>
              <a:t>; </a:t>
            </a:r>
          </a:p>
          <a:p>
            <a:pPr algn="l" rtl="0"/>
            <a:r>
              <a:rPr lang="en-US"/>
              <a:t>Hypnogenic:-Relating to the </a:t>
            </a:r>
            <a:r>
              <a:rPr lang="en-US">
                <a:hlinkClick r:id="rId9"/>
              </a:rPr>
              <a:t>production</a:t>
            </a:r>
            <a:r>
              <a:rPr lang="en-US"/>
              <a:t> of </a:t>
            </a:r>
            <a:r>
              <a:rPr lang="en-US">
                <a:hlinkClick r:id="rId10"/>
              </a:rPr>
              <a:t>hypnotic</a:t>
            </a:r>
            <a:r>
              <a:rPr lang="en-US"/>
              <a:t> </a:t>
            </a:r>
            <a:r>
              <a:rPr lang="en-US">
                <a:hlinkClick r:id="rId8"/>
              </a:rPr>
              <a:t>sleep</a:t>
            </a:r>
            <a:r>
              <a:rPr lang="en-US"/>
              <a:t>;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59F8F-ABD5-40A7-8D7D-DBE5194AE076}" type="slidenum">
              <a:rPr lang="ar-SA"/>
              <a:pPr/>
              <a:t>21</a:t>
            </a:fld>
            <a:endParaRPr lang="en-US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96BCA-0728-40F9-99A5-169BCB9BB624}" type="slidenum">
              <a:rPr lang="ar-SA"/>
              <a:pPr/>
              <a:t>31</a:t>
            </a:fld>
            <a:endParaRPr lang="en-US"/>
          </a:p>
        </p:txBody>
      </p:sp>
      <p:sp>
        <p:nvSpPr>
          <p:cNvPr id="216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Internuncial transmission:-Communicating or transmitting</a:t>
            </a:r>
            <a:r>
              <a:rPr lang="ar-SA"/>
              <a:t> </a:t>
            </a:r>
            <a:r>
              <a:rPr lang="en-US">
                <a:hlinkClick r:id="rId3"/>
              </a:rPr>
              <a:t>impressions</a:t>
            </a:r>
            <a:r>
              <a:rPr lang="ar-SA"/>
              <a:t> </a:t>
            </a:r>
            <a:r>
              <a:rPr lang="en-US"/>
              <a:t>between different</a:t>
            </a:r>
            <a:r>
              <a:rPr lang="ar-SA"/>
              <a:t> </a:t>
            </a:r>
            <a:r>
              <a:rPr lang="en-US">
                <a:hlinkClick r:id="rId4"/>
              </a:rPr>
              <a:t>parts</a:t>
            </a:r>
            <a:r>
              <a:rPr lang="ar-SA"/>
              <a:t> </a:t>
            </a:r>
            <a:r>
              <a:rPr lang="en-US"/>
              <a:t>of the</a:t>
            </a:r>
            <a:r>
              <a:rPr lang="ar-SA"/>
              <a:t> </a:t>
            </a:r>
            <a:r>
              <a:rPr lang="en-US">
                <a:hlinkClick r:id="rId5"/>
              </a:rPr>
              <a:t>body</a:t>
            </a:r>
            <a:r>
              <a:rPr lang="ar-SA"/>
              <a:t>; </a:t>
            </a:r>
            <a:r>
              <a:rPr lang="en-US"/>
              <a:t>said of the</a:t>
            </a:r>
            <a:r>
              <a:rPr lang="ar-SA"/>
              <a:t> </a:t>
            </a:r>
            <a:r>
              <a:rPr lang="en-US">
                <a:hlinkClick r:id="rId6"/>
              </a:rPr>
              <a:t>nervous system</a:t>
            </a:r>
            <a:r>
              <a:rPr lang="ar-SA"/>
              <a:t>. 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3888C-A890-464B-BFE7-7690FE1F1097}" type="slidenum">
              <a:rPr lang="ar-SA"/>
              <a:pPr/>
              <a:t>59</a:t>
            </a:fld>
            <a:endParaRPr lang="en-US"/>
          </a:p>
        </p:txBody>
      </p:sp>
      <p:sp>
        <p:nvSpPr>
          <p:cNvPr id="230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/>
              <a:t>BZD withdrawal when other drugs that increase seizure risk are also taken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56C16-01F7-4BFF-86D5-EB4258DA8F83}" type="slidenum">
              <a:rPr lang="ar-SA"/>
              <a:pPr/>
              <a:t>75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B0233-9D5C-470A-BD78-486B4BDF42F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743AF-9CEE-4510-9F66-9EDB33BA140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1E230-A82A-4388-9605-1AE6F959338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D06AD4-1F81-48B9-BF98-E2B87B4085A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332FA2-07ED-4CF8-8DD5-CF646D94E0F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EA92C5-FE9D-48DC-8CC3-3408C809EA4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416FB-9F1F-47DC-B032-871B4208F1F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594AF-2F04-4DA8-9F98-015E0F67063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7AA89-6317-40B0-9454-7C9CD96D3CB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06633-C712-48AD-9149-966454D3239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CD967-371C-4836-A463-6383D4E8E7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4D3A5-AFB1-4005-B3C4-163EAD40193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7BCF2-C711-41AC-8857-E1B62C8A490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E1AD-D1DB-41BA-B017-0F761852B2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77A06ECD-03E7-4946-9BCB-860541C87789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hyperlink" Target="http://images.google.com/imgres?imgurl=http://www.panicbuster.com/grfx/anxiety.gif&amp;imgrefurl=http://www.panicbuster.com/anxiety.html&amp;h=205&amp;w=171&amp;sz=8&amp;tbnid=5M-taHpYZIkJ:&amp;tbnh=100&amp;tbnw=83&amp;hl=en&amp;start=2&amp;prev=/images%3Fq%3Danxiety%26svnum%3D10%26hl%3Den%26lr%3D%26sa%3D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ctuaryofshadows.org/html/images/chamber2/panic.jpg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hyperlink" Target="http://www.eccoblue.org/images/panic.jpg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consult.com/content/bookcontent.cfm?ID=HC036006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WordArt 4"/>
          <p:cNvSpPr>
            <a:spLocks noChangeArrowheads="1" noChangeShapeType="1" noTextEdit="1"/>
          </p:cNvSpPr>
          <p:nvPr/>
        </p:nvSpPr>
        <p:spPr bwMode="auto">
          <a:xfrm>
            <a:off x="1752600" y="1066800"/>
            <a:ext cx="586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rtl="0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Sedatives</a:t>
            </a:r>
          </a:p>
        </p:txBody>
      </p:sp>
      <p:sp>
        <p:nvSpPr>
          <p:cNvPr id="204805" name="WordArt 5"/>
          <p:cNvSpPr>
            <a:spLocks noChangeArrowheads="1" noChangeShapeType="1" noTextEdit="1"/>
          </p:cNvSpPr>
          <p:nvPr/>
        </p:nvSpPr>
        <p:spPr bwMode="auto">
          <a:xfrm>
            <a:off x="1752600" y="2743200"/>
            <a:ext cx="56388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Hypnotics</a:t>
            </a:r>
          </a:p>
        </p:txBody>
      </p:sp>
      <p:sp>
        <p:nvSpPr>
          <p:cNvPr id="204806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1981200" y="4724400"/>
            <a:ext cx="601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Anxiolytics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/>
              <a:t>Anxiolytic drugs are among the most frequently prescribed substances, used regularly by upwards of 10% of the population in most developed countries.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3600"/>
              <a:t>Generalized anxiety disorder.</a:t>
            </a:r>
          </a:p>
          <a:p>
            <a:pPr algn="l" rtl="0"/>
            <a:endParaRPr lang="en-US" sz="3600"/>
          </a:p>
        </p:txBody>
      </p:sp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Anxiety Disorders</a:t>
            </a:r>
          </a:p>
        </p:txBody>
      </p:sp>
      <p:pic>
        <p:nvPicPr>
          <p:cNvPr id="30729" name="Picture 9" descr="cn-anxiety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1524000"/>
            <a:ext cx="3429000" cy="1981200"/>
          </a:xfrm>
          <a:noFill/>
          <a:ln/>
        </p:spPr>
      </p:pic>
      <p:pic>
        <p:nvPicPr>
          <p:cNvPr id="30730" name="Picture 10" descr="anxiety">
            <a:hlinkClick r:id="rId4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495800" y="3429000"/>
            <a:ext cx="3962400" cy="2895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09600"/>
            <a:ext cx="4038600" cy="57150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3600"/>
              <a:t>Panic disorder.</a:t>
            </a:r>
          </a:p>
          <a:p>
            <a:pPr algn="l" rtl="0"/>
            <a:endParaRPr lang="en-US" sz="3600"/>
          </a:p>
        </p:txBody>
      </p:sp>
      <p:pic>
        <p:nvPicPr>
          <p:cNvPr id="32776" name="Picture 8" descr="panic_tn">
            <a:hlinkClick r:id="rId3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533400"/>
            <a:ext cx="3581400" cy="2616200"/>
          </a:xfrm>
          <a:noFill/>
          <a:ln/>
        </p:spPr>
      </p:pic>
      <p:pic>
        <p:nvPicPr>
          <p:cNvPr id="32777" name="Picture 9" descr="panic_small">
            <a:hlinkClick r:id="rId5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4648200" y="3429000"/>
            <a:ext cx="4114800" cy="304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4038600" cy="57150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/>
              <a:t>Phobia.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Post-traumatic stress disorder.</a:t>
            </a:r>
          </a:p>
          <a:p>
            <a:pPr algn="l" rtl="0"/>
            <a:endParaRPr lang="en-US"/>
          </a:p>
        </p:txBody>
      </p:sp>
      <p:pic>
        <p:nvPicPr>
          <p:cNvPr id="34823" name="Picture 7" descr="الخوف قد يؤدي للجلطة القلبية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609600"/>
            <a:ext cx="5029200" cy="58531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3" name="Group 43"/>
          <p:cNvGraphicFramePr>
            <a:graphicFrameLocks noGrp="1"/>
          </p:cNvGraphicFramePr>
          <p:nvPr/>
        </p:nvGraphicFramePr>
        <p:xfrm>
          <a:off x="2147366808" y="-24053800"/>
          <a:ext cx="3237864" cy="62087760"/>
        </p:xfrm>
        <a:graphic>
          <a:graphicData uri="http://schemas.openxmlformats.org/drawingml/2006/table">
            <a:tbl>
              <a:tblPr rtl="1"/>
              <a:tblGrid>
                <a:gridCol w="365125"/>
                <a:gridCol w="2573337"/>
                <a:gridCol w="116840"/>
                <a:gridCol w="182562"/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86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ar-SA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R>
                      <a:noFill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400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ar-SA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400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ar-SA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grid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3383" name="Group 23"/>
          <p:cNvGraphicFramePr>
            <a:graphicFrameLocks noGrp="1"/>
          </p:cNvGraphicFramePr>
          <p:nvPr/>
        </p:nvGraphicFramePr>
        <p:xfrm>
          <a:off x="2147483647" y="28571825"/>
          <a:ext cx="2960688" cy="594360"/>
        </p:xfrm>
        <a:graphic>
          <a:graphicData uri="http://schemas.openxmlformats.org/drawingml/2006/table">
            <a:tbl>
              <a:tblPr rtl="1"/>
              <a:tblGrid>
                <a:gridCol w="2960688"/>
              </a:tblGrid>
              <a:tr h="228600"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How Anxiety Affects Performance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0" cap="flat" cmpd="sng" algn="ctr">
                      <a:solidFill>
                        <a:srgbClr val="D6D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ar-SA" sz="13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D6D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366" name="Picture 6" descr="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483647" y="-23490238"/>
            <a:ext cx="9525" cy="9525"/>
          </a:xfrm>
          <a:prstGeom prst="rect">
            <a:avLst/>
          </a:prstGeom>
          <a:noFill/>
        </p:spPr>
      </p:pic>
      <p:pic>
        <p:nvPicPr>
          <p:cNvPr id="143368" name="Picture 8" descr="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483647" y="-23490238"/>
            <a:ext cx="9525" cy="9525"/>
          </a:xfrm>
          <a:prstGeom prst="rect">
            <a:avLst/>
          </a:prstGeom>
          <a:noFill/>
        </p:spPr>
      </p:pic>
      <p:pic>
        <p:nvPicPr>
          <p:cNvPr id="143370" name="Picture 10" descr="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483647" y="-23490238"/>
            <a:ext cx="9525" cy="9525"/>
          </a:xfrm>
          <a:prstGeom prst="rect">
            <a:avLst/>
          </a:prstGeom>
          <a:noFill/>
        </p:spPr>
      </p:pic>
      <p:pic>
        <p:nvPicPr>
          <p:cNvPr id="143373" name="Picture 13" descr="How Anxiety Affects Performa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7483648" y="28846463"/>
            <a:ext cx="2171700" cy="2066925"/>
          </a:xfrm>
          <a:prstGeom prst="rect">
            <a:avLst/>
          </a:prstGeom>
          <a:noFill/>
        </p:spPr>
      </p:pic>
      <p:graphicFrame>
        <p:nvGraphicFramePr>
          <p:cNvPr id="143443" name="Group 83"/>
          <p:cNvGraphicFramePr>
            <a:graphicFrameLocks noGrp="1"/>
          </p:cNvGraphicFramePr>
          <p:nvPr/>
        </p:nvGraphicFramePr>
        <p:xfrm>
          <a:off x="2147366808" y="-24053800"/>
          <a:ext cx="3237864" cy="62087760"/>
        </p:xfrm>
        <a:graphic>
          <a:graphicData uri="http://schemas.openxmlformats.org/drawingml/2006/table">
            <a:tbl>
              <a:tblPr rtl="1"/>
              <a:tblGrid>
                <a:gridCol w="365125"/>
                <a:gridCol w="2573337"/>
                <a:gridCol w="116840"/>
                <a:gridCol w="182562"/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86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ar-SA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R>
                      <a:noFill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400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ar-SA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400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ar-SA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grid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3423" name="Group 63"/>
          <p:cNvGraphicFramePr>
            <a:graphicFrameLocks noGrp="1"/>
          </p:cNvGraphicFramePr>
          <p:nvPr/>
        </p:nvGraphicFramePr>
        <p:xfrm>
          <a:off x="2147483647" y="28571825"/>
          <a:ext cx="2960688" cy="594360"/>
        </p:xfrm>
        <a:graphic>
          <a:graphicData uri="http://schemas.openxmlformats.org/drawingml/2006/table">
            <a:tbl>
              <a:tblPr rtl="1"/>
              <a:tblGrid>
                <a:gridCol w="2960688"/>
              </a:tblGrid>
              <a:tr h="228600"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How Anxiety Affects Performance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0" cap="flat" cmpd="sng" algn="ctr">
                      <a:solidFill>
                        <a:srgbClr val="D6D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ar-SA" sz="13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D6D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406" name="Picture 46" descr="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483647" y="-23490238"/>
            <a:ext cx="9525" cy="9525"/>
          </a:xfrm>
          <a:prstGeom prst="rect">
            <a:avLst/>
          </a:prstGeom>
          <a:noFill/>
        </p:spPr>
      </p:pic>
      <p:pic>
        <p:nvPicPr>
          <p:cNvPr id="143408" name="Picture 48" descr="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483647" y="-23490238"/>
            <a:ext cx="9525" cy="9525"/>
          </a:xfrm>
          <a:prstGeom prst="rect">
            <a:avLst/>
          </a:prstGeom>
          <a:noFill/>
        </p:spPr>
      </p:pic>
      <p:pic>
        <p:nvPicPr>
          <p:cNvPr id="143410" name="Picture 50" descr="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483647" y="-23490238"/>
            <a:ext cx="9525" cy="9525"/>
          </a:xfrm>
          <a:prstGeom prst="rect">
            <a:avLst/>
          </a:prstGeom>
          <a:noFill/>
        </p:spPr>
      </p:pic>
      <p:pic>
        <p:nvPicPr>
          <p:cNvPr id="143413" name="Picture 53" descr="How Anxiety Affects Performa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7483648" y="28846463"/>
            <a:ext cx="2171700" cy="2066925"/>
          </a:xfrm>
          <a:prstGeom prst="rect">
            <a:avLst/>
          </a:prstGeom>
          <a:noFill/>
        </p:spPr>
      </p:pic>
      <p:graphicFrame>
        <p:nvGraphicFramePr>
          <p:cNvPr id="143483" name="Group 123"/>
          <p:cNvGraphicFramePr>
            <a:graphicFrameLocks noGrp="1"/>
          </p:cNvGraphicFramePr>
          <p:nvPr/>
        </p:nvGraphicFramePr>
        <p:xfrm>
          <a:off x="2147366808" y="-24053800"/>
          <a:ext cx="3237864" cy="62087760"/>
        </p:xfrm>
        <a:graphic>
          <a:graphicData uri="http://schemas.openxmlformats.org/drawingml/2006/table">
            <a:tbl>
              <a:tblPr rtl="1"/>
              <a:tblGrid>
                <a:gridCol w="365125"/>
                <a:gridCol w="2573337"/>
                <a:gridCol w="116840"/>
                <a:gridCol w="182562"/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86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ar-SA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R>
                      <a:noFill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400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ar-SA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400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ar-SA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grid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3463" name="Group 103"/>
          <p:cNvGraphicFramePr>
            <a:graphicFrameLocks noGrp="1"/>
          </p:cNvGraphicFramePr>
          <p:nvPr/>
        </p:nvGraphicFramePr>
        <p:xfrm>
          <a:off x="2147483647" y="28571825"/>
          <a:ext cx="2960688" cy="594360"/>
        </p:xfrm>
        <a:graphic>
          <a:graphicData uri="http://schemas.openxmlformats.org/drawingml/2006/table">
            <a:tbl>
              <a:tblPr rtl="1"/>
              <a:tblGrid>
                <a:gridCol w="2960688"/>
              </a:tblGrid>
              <a:tr h="228600"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How Anxiety Affects Performance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0" cap="flat" cmpd="sng" algn="ctr">
                      <a:solidFill>
                        <a:srgbClr val="D6D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ar-SA" sz="13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D6D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446" name="Picture 86" descr="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483647" y="-23490238"/>
            <a:ext cx="9525" cy="9525"/>
          </a:xfrm>
          <a:prstGeom prst="rect">
            <a:avLst/>
          </a:prstGeom>
          <a:noFill/>
        </p:spPr>
      </p:pic>
      <p:pic>
        <p:nvPicPr>
          <p:cNvPr id="143448" name="Picture 88" descr="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483647" y="-23490238"/>
            <a:ext cx="9525" cy="9525"/>
          </a:xfrm>
          <a:prstGeom prst="rect">
            <a:avLst/>
          </a:prstGeom>
          <a:noFill/>
        </p:spPr>
      </p:pic>
      <p:pic>
        <p:nvPicPr>
          <p:cNvPr id="143450" name="Picture 90" descr="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483647" y="-23490238"/>
            <a:ext cx="9525" cy="9525"/>
          </a:xfrm>
          <a:prstGeom prst="rect">
            <a:avLst/>
          </a:prstGeom>
          <a:noFill/>
        </p:spPr>
      </p:pic>
      <p:pic>
        <p:nvPicPr>
          <p:cNvPr id="143453" name="Picture 93" descr="How Anxiety Affects Performa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7483648" y="28846463"/>
            <a:ext cx="2171700" cy="2066925"/>
          </a:xfrm>
          <a:prstGeom prst="rect">
            <a:avLst/>
          </a:prstGeom>
          <a:noFill/>
        </p:spPr>
      </p:pic>
      <p:graphicFrame>
        <p:nvGraphicFramePr>
          <p:cNvPr id="143523" name="Group 163"/>
          <p:cNvGraphicFramePr>
            <a:graphicFrameLocks noGrp="1"/>
          </p:cNvGraphicFramePr>
          <p:nvPr/>
        </p:nvGraphicFramePr>
        <p:xfrm>
          <a:off x="2147366808" y="-24053800"/>
          <a:ext cx="3237864" cy="62087760"/>
        </p:xfrm>
        <a:graphic>
          <a:graphicData uri="http://schemas.openxmlformats.org/drawingml/2006/table">
            <a:tbl>
              <a:tblPr rtl="1"/>
              <a:tblGrid>
                <a:gridCol w="365125"/>
                <a:gridCol w="2573337"/>
                <a:gridCol w="116840"/>
                <a:gridCol w="182562"/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86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ar-SA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R>
                      <a:noFill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400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ar-SA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400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ar-SA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grid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3503" name="Group 143"/>
          <p:cNvGraphicFramePr>
            <a:graphicFrameLocks noGrp="1"/>
          </p:cNvGraphicFramePr>
          <p:nvPr/>
        </p:nvGraphicFramePr>
        <p:xfrm>
          <a:off x="2147483647" y="28571825"/>
          <a:ext cx="2960688" cy="594360"/>
        </p:xfrm>
        <a:graphic>
          <a:graphicData uri="http://schemas.openxmlformats.org/drawingml/2006/table">
            <a:tbl>
              <a:tblPr rtl="1"/>
              <a:tblGrid>
                <a:gridCol w="2960688"/>
              </a:tblGrid>
              <a:tr h="228600"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How Anxiety Affects Performance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0" cap="flat" cmpd="sng" algn="ctr">
                      <a:solidFill>
                        <a:srgbClr val="D6D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ar-SA" sz="13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D6D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486" name="Picture 126" descr="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483647" y="-23490238"/>
            <a:ext cx="9525" cy="9525"/>
          </a:xfrm>
          <a:prstGeom prst="rect">
            <a:avLst/>
          </a:prstGeom>
          <a:noFill/>
        </p:spPr>
      </p:pic>
      <p:pic>
        <p:nvPicPr>
          <p:cNvPr id="143488" name="Picture 128" descr="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483647" y="-23490238"/>
            <a:ext cx="9525" cy="9525"/>
          </a:xfrm>
          <a:prstGeom prst="rect">
            <a:avLst/>
          </a:prstGeom>
          <a:noFill/>
        </p:spPr>
      </p:pic>
      <p:pic>
        <p:nvPicPr>
          <p:cNvPr id="143490" name="Picture 130" descr="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483647" y="-23490238"/>
            <a:ext cx="9525" cy="9525"/>
          </a:xfrm>
          <a:prstGeom prst="rect">
            <a:avLst/>
          </a:prstGeom>
          <a:noFill/>
        </p:spPr>
      </p:pic>
      <p:pic>
        <p:nvPicPr>
          <p:cNvPr id="143493" name="Picture 133" descr="How Anxiety Affects Performa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7483648" y="28846463"/>
            <a:ext cx="2171700" cy="2066925"/>
          </a:xfrm>
          <a:prstGeom prst="rect">
            <a:avLst/>
          </a:prstGeom>
          <a:noFill/>
        </p:spPr>
      </p:pic>
      <p:pic>
        <p:nvPicPr>
          <p:cNvPr id="143524" name="Picture 164" descr="fg100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3400"/>
            <a:ext cx="809625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228600" y="1676400"/>
            <a:ext cx="8686800" cy="4895850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200" b="1" u="sng">
                <a:solidFill>
                  <a:srgbClr val="FF0066"/>
                </a:solidFill>
              </a:rPr>
              <a:t>Classification:-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600"/>
              <a:t>1- Benzodiazepines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600"/>
              <a:t>2- 5-HT</a:t>
            </a:r>
            <a:r>
              <a:rPr lang="en-US" sz="3600" baseline="-25000"/>
              <a:t>1A </a:t>
            </a:r>
            <a:r>
              <a:rPr lang="en-US" sz="3600"/>
              <a:t>agonists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600"/>
              <a:t>3- Barbiturates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200"/>
              <a:t>4-</a:t>
            </a:r>
            <a:r>
              <a:rPr lang="el-GR" sz="3200"/>
              <a:t>β</a:t>
            </a:r>
            <a:r>
              <a:rPr lang="en-US" sz="3200"/>
              <a:t>-Adrenoceptor blockers, used to treat some forms of anxiety with sweating &amp; tremors.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sz="3600"/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sz="3600"/>
          </a:p>
        </p:txBody>
      </p:sp>
      <p:sp>
        <p:nvSpPr>
          <p:cNvPr id="166915" name="WordArt 3"/>
          <p:cNvSpPr>
            <a:spLocks noChangeArrowheads="1" noChangeShapeType="1" noTextEdit="1"/>
          </p:cNvSpPr>
          <p:nvPr/>
        </p:nvSpPr>
        <p:spPr bwMode="auto">
          <a:xfrm>
            <a:off x="711200" y="285750"/>
            <a:ext cx="80422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Sedatives , Hypnotics &amp; Anxiolytics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l" rtl="0">
              <a:buFontTx/>
              <a:buBlip>
                <a:blip r:embed="rId3"/>
              </a:buBlip>
            </a:pPr>
            <a:r>
              <a:rPr lang="en-US"/>
              <a:t>5-Zolpidem , zaleplon and eszopiclone.</a:t>
            </a:r>
          </a:p>
          <a:p>
            <a:pPr algn="l" rtl="0">
              <a:buFontTx/>
              <a:buBlip>
                <a:blip r:embed="rId3"/>
              </a:buBlip>
            </a:pPr>
            <a:r>
              <a:rPr lang="en-US"/>
              <a:t>6-Melatonin receptors agonists e.g. rameleteon.</a:t>
            </a:r>
          </a:p>
          <a:p>
            <a:pPr algn="l" rtl="0">
              <a:buFontTx/>
              <a:buBlip>
                <a:blip r:embed="rId3"/>
              </a:buBlip>
            </a:pPr>
            <a:r>
              <a:rPr lang="en-US"/>
              <a:t>7-Miscellaneous , </a:t>
            </a:r>
          </a:p>
          <a:p>
            <a:pPr algn="l" rtl="0">
              <a:buFontTx/>
              <a:buBlip>
                <a:blip r:embed="rId3"/>
              </a:buBlip>
            </a:pPr>
            <a:r>
              <a:rPr lang="en-US"/>
              <a:t>chloral hydrate,</a:t>
            </a:r>
          </a:p>
          <a:p>
            <a:pPr algn="l" rtl="0">
              <a:buFontTx/>
              <a:buBlip>
                <a:blip r:embed="rId3"/>
              </a:buBlip>
            </a:pPr>
            <a:r>
              <a:rPr lang="en-US"/>
              <a:t>paraldehyde </a:t>
            </a:r>
          </a:p>
          <a:p>
            <a:pPr algn="l" rtl="0">
              <a:buFontTx/>
              <a:buBlip>
                <a:blip r:embed="rId3"/>
              </a:buBlip>
            </a:pPr>
            <a:r>
              <a:rPr lang="en-US"/>
              <a:t>mebrobamate, </a:t>
            </a:r>
          </a:p>
          <a:p>
            <a:pPr algn="l" rtl="0">
              <a:buFontTx/>
              <a:buBlip>
                <a:blip r:embed="rId3"/>
              </a:buBlip>
            </a:pPr>
            <a:r>
              <a:rPr lang="en-US"/>
              <a:t>methaqualone, </a:t>
            </a:r>
          </a:p>
          <a:p>
            <a:pPr algn="l" rtl="0">
              <a:buFontTx/>
              <a:buBlip>
                <a:blip r:embed="rId3"/>
              </a:buBlip>
            </a:pPr>
            <a:r>
              <a:rPr lang="en-US"/>
              <a:t>sedative antihistamines.</a:t>
            </a:r>
            <a:endParaRPr lang="el-GR"/>
          </a:p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210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222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21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214" name="Group 6"/>
          <p:cNvGrpSpPr>
            <a:grpSpLocks/>
          </p:cNvGrpSpPr>
          <p:nvPr/>
        </p:nvGrpSpPr>
        <p:grpSpPr bwMode="auto">
          <a:xfrm>
            <a:off x="495300" y="2133600"/>
            <a:ext cx="7391400" cy="319088"/>
            <a:chOff x="144" y="1248"/>
            <a:chExt cx="4656" cy="201"/>
          </a:xfrm>
        </p:grpSpPr>
        <p:sp>
          <p:nvSpPr>
            <p:cNvPr id="22221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21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What is a sedative?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990600" y="2590800"/>
            <a:ext cx="5791200" cy="403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Monotype Sorts" pitchFamily="2" charset="2"/>
              <a:buChar char=" "/>
            </a:pPr>
            <a:endParaRPr lang="en-US" sz="3200" i="1"/>
          </a:p>
        </p:txBody>
      </p:sp>
      <p:pic>
        <p:nvPicPr>
          <p:cNvPr id="222219" name="Picture 11" descr="j00787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590800"/>
            <a:ext cx="2057400" cy="3933825"/>
          </a:xfrm>
          <a:prstGeom prst="rect">
            <a:avLst/>
          </a:prstGeom>
          <a:noFill/>
        </p:spPr>
      </p:pic>
      <p:pic>
        <p:nvPicPr>
          <p:cNvPr id="22222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4290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2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3528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533400" y="533400"/>
            <a:ext cx="7848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66"/>
                </a:solidFill>
              </a:rPr>
              <a:t>1- Benzodiazepines:-</a:t>
            </a:r>
            <a:r>
              <a:rPr lang="en-US" sz="6000"/>
              <a:t>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6000"/>
              <a:t>pharmacologic effects:-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Benzodiazepines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86400"/>
            <a:ext cx="7772400" cy="990600"/>
          </a:xfrm>
          <a:noFill/>
          <a:ln/>
        </p:spPr>
        <p:txBody>
          <a:bodyPr lIns="90488" tIns="44450" rIns="90488" bIns="44450"/>
          <a:lstStyle/>
          <a:p>
            <a:pPr>
              <a:buFont typeface="Monotype Sorts" pitchFamily="2" charset="2"/>
              <a:buChar char=" "/>
            </a:pPr>
            <a:r>
              <a:rPr lang="en-US" sz="1800" b="1">
                <a:solidFill>
                  <a:schemeClr val="tx2"/>
                </a:solidFill>
              </a:rPr>
              <a:t>benzo receptors in brain ; felt to be same receptor as that of GABA; if not same then located next to; benzo’s depressant action on CNS related to ability to inhibit brain stimulation</a:t>
            </a:r>
          </a:p>
        </p:txBody>
      </p:sp>
      <p:pic>
        <p:nvPicPr>
          <p:cNvPr id="10854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76400"/>
            <a:ext cx="35814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2463800" y="3200400"/>
            <a:ext cx="1625600" cy="0"/>
          </a:xfrm>
          <a:prstGeom prst="line">
            <a:avLst/>
          </a:prstGeom>
          <a:noFill/>
          <a:ln w="508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382588" y="2897188"/>
            <a:ext cx="21304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rtl="0" eaLnBrk="0" hangingPunct="0"/>
            <a:r>
              <a:rPr lang="en-US" sz="2400"/>
              <a:t>hypothalamus</a:t>
            </a:r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 flipV="1">
            <a:off x="5054600" y="2413000"/>
            <a:ext cx="1854200" cy="431800"/>
          </a:xfrm>
          <a:prstGeom prst="line">
            <a:avLst/>
          </a:prstGeom>
          <a:noFill/>
          <a:ln w="50800">
            <a:solidFill>
              <a:srgbClr val="CF0E3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6767513" y="1906588"/>
            <a:ext cx="1765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rtl="0" eaLnBrk="0" hangingPunct="0"/>
            <a:r>
              <a:rPr lang="en-US" sz="2400"/>
              <a:t>thalamus</a:t>
            </a:r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2387600" y="2082800"/>
            <a:ext cx="1778000" cy="635000"/>
          </a:xfrm>
          <a:prstGeom prst="line">
            <a:avLst/>
          </a:prstGeom>
          <a:noFill/>
          <a:ln w="508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671513" y="1662113"/>
            <a:ext cx="201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rtl="0" eaLnBrk="0" hangingPunct="0"/>
            <a:r>
              <a:rPr lang="en-US" sz="2400"/>
              <a:t>limbic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"/>
            <a:ext cx="4419600" cy="64008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2800" b="1">
                <a:solidFill>
                  <a:schemeClr val="accent2"/>
                </a:solidFill>
              </a:rPr>
              <a:t>1- Reduction of anxiety &amp; aggression</a:t>
            </a:r>
            <a:r>
              <a:rPr lang="en-US" sz="2800"/>
              <a:t>:-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800"/>
              <a:t>active against all types of anxiety,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800" b="1">
                <a:solidFill>
                  <a:srgbClr val="008000"/>
                </a:solidFill>
              </a:rPr>
              <a:t>alprazolam</a:t>
            </a:r>
            <a:r>
              <a:rPr lang="en-US" sz="2800">
                <a:solidFill>
                  <a:srgbClr val="008000"/>
                </a:solidFill>
              </a:rPr>
              <a:t> </a:t>
            </a:r>
            <a:r>
              <a:rPr lang="en-US" sz="2800"/>
              <a:t>antidepressant,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800"/>
              <a:t> </a:t>
            </a:r>
            <a:r>
              <a:rPr lang="en-US" sz="2800" b="1">
                <a:solidFill>
                  <a:srgbClr val="008000"/>
                </a:solidFill>
              </a:rPr>
              <a:t>triazolam</a:t>
            </a:r>
            <a:r>
              <a:rPr lang="en-US" sz="2800"/>
              <a:t> shortest duration of action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304800"/>
            <a:ext cx="4038600" cy="3481388"/>
          </a:xfrm>
          <a:noFill/>
          <a:ln/>
        </p:spPr>
      </p:pic>
      <p:pic>
        <p:nvPicPr>
          <p:cNvPr id="22536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3733800"/>
            <a:ext cx="4114800" cy="3124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3600"/>
              <a:t>have “taming effect”,</a:t>
            </a:r>
          </a:p>
          <a:p>
            <a:endParaRPr lang="en-US" sz="3600"/>
          </a:p>
        </p:txBody>
      </p:sp>
      <p:pic>
        <p:nvPicPr>
          <p:cNvPr id="21299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81400" y="2473325"/>
            <a:ext cx="5334000" cy="3546475"/>
          </a:xfrm>
          <a:ln/>
        </p:spPr>
      </p:pic>
      <p:sp>
        <p:nvSpPr>
          <p:cNvPr id="213000" name="WordArt 8"/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57531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Reduction of aggression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4114800" cy="58674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3600" b="1">
                <a:sym typeface="Symbol" pitchFamily="18" charset="2"/>
              </a:rPr>
              <a:t>2-sedation 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Exert calming effects. 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Disinhibit punishment-suppressed behavior.</a:t>
            </a:r>
            <a:endParaRPr lang="en-US" sz="3600"/>
          </a:p>
          <a:p>
            <a:pPr algn="l" rtl="0"/>
            <a:endParaRPr lang="en-US" sz="360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04800"/>
            <a:ext cx="441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b="1">
                <a:sym typeface="Symbol" pitchFamily="18" charset="2"/>
              </a:rPr>
              <a:t>3-induction of sleep:-</a:t>
            </a:r>
            <a:br>
              <a:rPr lang="en-US" b="1">
                <a:sym typeface="Symbol" pitchFamily="18" charset="2"/>
              </a:rPr>
            </a:br>
            <a:endParaRPr lang="en-US" b="1">
              <a:sym typeface="Symbol" pitchFamily="18" charset="2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Effects of benzodiazepines on patterns of normal sleep:-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1-time taken to get to sleep,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2-total duration of sleep.</a:t>
            </a:r>
          </a:p>
          <a:p>
            <a:pPr algn="l" rtl="0">
              <a:buFontTx/>
              <a:buBlip>
                <a:blip r:embed="rId2"/>
              </a:buBlip>
            </a:pPr>
            <a:endParaRPr lang="en-US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ym typeface="Symbol" pitchFamily="18" charset="2"/>
              </a:rPr>
              <a:t>3-induction of sleep:-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sym typeface="Symbol" pitchFamily="18" charset="2"/>
              </a:rPr>
              <a:t>3-The duration of stage 2 NREM sleep is increased.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sym typeface="Symbol" pitchFamily="18" charset="2"/>
              </a:rPr>
              <a:t>4-The duration of REM sleep is decreased; and</a:t>
            </a:r>
            <a:endParaRPr lang="en-US" sz="3600">
              <a:sym typeface="Symbol" pitchFamily="18" charset="2"/>
            </a:endParaRP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sym typeface="Symbol" pitchFamily="18" charset="2"/>
              </a:rPr>
              <a:t>5-The duration of stage 4 NREM slow-wave sleep is decreased.</a:t>
            </a:r>
            <a:endParaRPr lang="en-US" sz="3600">
              <a:sym typeface="Symbol" pitchFamily="18" charset="2"/>
            </a:endParaRP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b="1">
                <a:solidFill>
                  <a:srgbClr val="008000"/>
                </a:solidFill>
              </a:rPr>
              <a:t>REM sleep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 dreaming ,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b="1">
                <a:solidFill>
                  <a:srgbClr val="008000"/>
                </a:solidFill>
                <a:sym typeface="Symbol" pitchFamily="18" charset="2"/>
              </a:rPr>
              <a:t>SW sleep </a:t>
            </a:r>
            <a:r>
              <a:rPr lang="en-US">
                <a:sym typeface="Symbol" pitchFamily="18" charset="2"/>
              </a:rPr>
              <a:t>↓metabolic rate &amp; adrenal steroids lowest , GH highest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Benzodiazepines affect REM sleep to a </a:t>
            </a:r>
            <a:r>
              <a:rPr lang="en-US" sz="3600" b="1">
                <a:solidFill>
                  <a:srgbClr val="008000"/>
                </a:solidFill>
                <a:sym typeface="Symbol" pitchFamily="18" charset="2"/>
              </a:rPr>
              <a:t>lesser extent.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Interruption of REM sleep irritability &amp; anxiety, made up for by a rebound in REM sleep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i.e. REM sleep has a function,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Lesser reduction by benzodiazepines is an advantage.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38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191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40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9141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9142" name="Group 6"/>
          <p:cNvGrpSpPr>
            <a:grpSpLocks/>
          </p:cNvGrpSpPr>
          <p:nvPr/>
        </p:nvGrpSpPr>
        <p:grpSpPr bwMode="auto">
          <a:xfrm>
            <a:off x="495300" y="2133600"/>
            <a:ext cx="7391400" cy="319088"/>
            <a:chOff x="144" y="1248"/>
            <a:chExt cx="4656" cy="201"/>
          </a:xfrm>
        </p:grpSpPr>
        <p:sp>
          <p:nvSpPr>
            <p:cNvPr id="219143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44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What is a hypnotic?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19146" name="Rectangle 10"/>
          <p:cNvSpPr>
            <a:spLocks noChangeArrowheads="1"/>
          </p:cNvSpPr>
          <p:nvPr/>
        </p:nvSpPr>
        <p:spPr bwMode="auto">
          <a:xfrm>
            <a:off x="990600" y="2590800"/>
            <a:ext cx="5943600" cy="403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Monotype Sorts" pitchFamily="2" charset="2"/>
              <a:buChar char=" "/>
            </a:pPr>
            <a:endParaRPr lang="en-US" sz="3200"/>
          </a:p>
          <a:p>
            <a:pPr marL="342900" indent="-342900" algn="l" rtl="0">
              <a:spcBef>
                <a:spcPct val="20000"/>
              </a:spcBef>
            </a:pPr>
            <a:endParaRPr lang="en-US" sz="3200"/>
          </a:p>
        </p:txBody>
      </p:sp>
      <p:pic>
        <p:nvPicPr>
          <p:cNvPr id="219147" name="Picture 11" descr="j00787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590800"/>
            <a:ext cx="2057400" cy="3933825"/>
          </a:xfrm>
          <a:prstGeom prst="rect">
            <a:avLst/>
          </a:prstGeom>
          <a:noFill/>
        </p:spPr>
      </p:pic>
      <p:pic>
        <p:nvPicPr>
          <p:cNvPr id="21915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352800"/>
            <a:ext cx="3124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15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3528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4145"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" y="285750"/>
            <a:ext cx="4572000" cy="6286500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4000" b="1">
                <a:solidFill>
                  <a:schemeClr val="accent2"/>
                </a:solidFill>
                <a:sym typeface="Symbol" pitchFamily="18" charset="2"/>
              </a:rPr>
              <a:t>4- Reduction of muscle tone &amp; coordination</a:t>
            </a:r>
            <a:r>
              <a:rPr lang="en-US" sz="4000">
                <a:sym typeface="Symbol" pitchFamily="18" charset="2"/>
              </a:rPr>
              <a:t>:- </a:t>
            </a:r>
          </a:p>
          <a:p>
            <a:pPr marL="342900" indent="-342900" algn="l" rtl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4000">
                <a:sym typeface="Symbol" pitchFamily="18" charset="2"/>
              </a:rPr>
              <a:t>Muscle ton is a common feature of anxiety , may contribute to aches, pains &amp; headache.</a:t>
            </a:r>
          </a:p>
        </p:txBody>
      </p:sp>
      <p:pic>
        <p:nvPicPr>
          <p:cNvPr id="15366" name="Picture 6" descr="726666,726667_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524000"/>
            <a:ext cx="4419600" cy="3886200"/>
          </a:xfrm>
          <a:prstGeom prst="rect">
            <a:avLst/>
          </a:prstGeom>
          <a:noFill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257800" y="5715000"/>
            <a:ext cx="31067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3600">
                <a:sym typeface="Symbol" pitchFamily="18" charset="2"/>
              </a:rPr>
              <a:t>Rota-rod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4572000" cy="6096000"/>
          </a:xfrm>
        </p:spPr>
        <p:txBody>
          <a:bodyPr/>
          <a:lstStyle/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800" b="1">
                <a:solidFill>
                  <a:schemeClr val="accent2"/>
                </a:solidFill>
                <a:sym typeface="Symbol" pitchFamily="18" charset="2"/>
              </a:rPr>
              <a:t>5- Anticonvulsant effect</a:t>
            </a:r>
            <a:r>
              <a:rPr lang="en-US" sz="2800">
                <a:sym typeface="Symbol" pitchFamily="18" charset="2"/>
              </a:rPr>
              <a:t>:- 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More effective against chemically –induced convulsions caused by leptazol &amp; bicuculline, 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Less effective against electrical- induced convulsions.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3600"/>
          </a:p>
        </p:txBody>
      </p:sp>
      <p:pic>
        <p:nvPicPr>
          <p:cNvPr id="140293" name="Picture 5" descr="electro-medical-equipmen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8600"/>
            <a:ext cx="3810000" cy="2743200"/>
          </a:xfrm>
          <a:prstGeom prst="rect">
            <a:avLst/>
          </a:prstGeom>
          <a:noFill/>
        </p:spPr>
      </p:pic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048000"/>
            <a:ext cx="3810000" cy="3124200"/>
          </a:xfrm>
          <a:prstGeom prst="rect">
            <a:avLst/>
          </a:prstGeom>
          <a:noFill/>
        </p:spPr>
      </p:pic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5440363" y="6075363"/>
            <a:ext cx="2922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200"/>
              <a:t>Electro-shock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No effect on strychnine –induced convulsions.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Some selectivity → e.g. clonazepam, nitrazepam, lorazepam, and diazepam.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99"/>
                </a:solidFill>
                <a:sym typeface="Symbol" pitchFamily="18" charset="2"/>
              </a:rPr>
              <a:t>6-Anterograde amnesia</a:t>
            </a:r>
            <a:r>
              <a:rPr lang="en-US">
                <a:sym typeface="Symbol" pitchFamily="18" charset="2"/>
              </a:rPr>
              <a:t>:-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>
                <a:sym typeface="Symbol" pitchFamily="18" charset="2"/>
              </a:rPr>
              <a:t>Benzodiazepines obliterate memory of events experienced under their influence.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45795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200" b="1">
                <a:solidFill>
                  <a:srgbClr val="FF0066"/>
                </a:solidFill>
              </a:rPr>
              <a:t>Mechanism:-</a:t>
            </a:r>
            <a:r>
              <a:rPr lang="en-US" sz="3200"/>
              <a:t>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l-GR" sz="3600">
                <a:sym typeface="Symbol" pitchFamily="18" charset="2"/>
              </a:rPr>
              <a:t>α</a:t>
            </a:r>
            <a:r>
              <a:rPr lang="en-US" sz="3600">
                <a:sym typeface="Symbol" pitchFamily="18" charset="2"/>
              </a:rPr>
              <a:t>1-</a:t>
            </a:r>
            <a:r>
              <a:rPr lang="en-US" sz="3600"/>
              <a:t>subunit→ sedation, amnesia and possibly antiseizure effects.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l-GR" sz="3600">
                <a:sym typeface="Symbol" pitchFamily="18" charset="2"/>
              </a:rPr>
              <a:t>α</a:t>
            </a:r>
            <a:r>
              <a:rPr lang="en-US" sz="3600">
                <a:sym typeface="Symbol" pitchFamily="18" charset="2"/>
              </a:rPr>
              <a:t>2 </a:t>
            </a:r>
            <a:r>
              <a:rPr lang="en-US" sz="3600"/>
              <a:t>-subunit → anxiolytic and muscle relaxing action.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l-GR" sz="3600"/>
              <a:t>α</a:t>
            </a:r>
            <a:r>
              <a:rPr lang="en-US" sz="3600"/>
              <a:t>5-subunit→ memory impairment.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GABA 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409700"/>
            <a:ext cx="9124950" cy="544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6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201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64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0165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0166" name="Group 6"/>
          <p:cNvGrpSpPr>
            <a:grpSpLocks/>
          </p:cNvGrpSpPr>
          <p:nvPr/>
        </p:nvGrpSpPr>
        <p:grpSpPr bwMode="auto">
          <a:xfrm>
            <a:off x="495300" y="2133600"/>
            <a:ext cx="7391400" cy="319088"/>
            <a:chOff x="144" y="1248"/>
            <a:chExt cx="4656" cy="201"/>
          </a:xfrm>
        </p:grpSpPr>
        <p:sp>
          <p:nvSpPr>
            <p:cNvPr id="220167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68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What is sedative- hypnotic?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990600" y="2590800"/>
            <a:ext cx="5791200" cy="403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Monotype Sorts" pitchFamily="2" charset="2"/>
              <a:buChar char=" "/>
            </a:pPr>
            <a:endParaRPr lang="en-US" sz="3600" i="1"/>
          </a:p>
        </p:txBody>
      </p:sp>
      <p:pic>
        <p:nvPicPr>
          <p:cNvPr id="220171" name="Picture 11" descr="j00787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590800"/>
            <a:ext cx="2057400" cy="3933825"/>
          </a:xfrm>
          <a:prstGeom prst="rect">
            <a:avLst/>
          </a:prstGeom>
          <a:noFill/>
        </p:spPr>
      </p:pic>
      <p:pic>
        <p:nvPicPr>
          <p:cNvPr id="22017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17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6670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17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876800"/>
            <a:ext cx="3124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17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8006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82000" cy="56388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rgbClr val="FF0066"/>
                </a:solidFill>
              </a:rPr>
              <a:t>Pharmacokinetics:-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The rate of oral absorption varies depending on lipophilicity.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Absorption of triazolam is extremely rapid.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Chlorazepate is a pro-drug converted to active metabolite (nordiazepam) by acid hydrolysis in the stomach.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peak plasma concentration 1 hr ,</a:t>
            </a:r>
            <a:r>
              <a:rPr lang="en-US"/>
              <a:t> </a:t>
            </a:r>
          </a:p>
          <a:p>
            <a:pPr algn="l" rtl="0">
              <a:buFontTx/>
              <a:buBlip>
                <a:blip r:embed="rId2"/>
              </a:buBlip>
            </a:pPr>
            <a:endParaRPr lang="en-US"/>
          </a:p>
          <a:p>
            <a:pPr algn="l" rt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3600"/>
              <a:t>Benzodiazepines bind strongly to plasma proteins ,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accumulates in body fats,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high VD[1l/kg],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normally given by mouth , IV [IM slower absorption]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Metabolized by oxidation, hydroxylation (by cytochrome P450 especially CYP3A4)  &amp; glucouronyl conjugation</a:t>
            </a:r>
          </a:p>
          <a:p>
            <a:endParaRPr lang="en-US" sz="36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scan0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3788" y="304800"/>
            <a:ext cx="2741612" cy="4495800"/>
          </a:xfrm>
          <a:prstGeom prst="rect">
            <a:avLst/>
          </a:prstGeom>
          <a:noFill/>
        </p:spPr>
      </p:pic>
      <p:pic>
        <p:nvPicPr>
          <p:cNvPr id="169987" name="Picture 3" descr="scan0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04800"/>
            <a:ext cx="3352800" cy="4267200"/>
          </a:xfrm>
          <a:prstGeom prst="rect">
            <a:avLst/>
          </a:prstGeom>
          <a:noFill/>
        </p:spPr>
      </p:pic>
      <p:pic>
        <p:nvPicPr>
          <p:cNvPr id="169988" name="Picture 4" descr="scan0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598944">
            <a:off x="219075" y="454025"/>
            <a:ext cx="2360613" cy="4268788"/>
          </a:xfrm>
          <a:prstGeom prst="rect">
            <a:avLst/>
          </a:prstGeom>
          <a:noFill/>
        </p:spPr>
      </p:pic>
      <p:sp>
        <p:nvSpPr>
          <p:cNvPr id="1699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334000"/>
            <a:ext cx="8229600" cy="1325563"/>
          </a:xfrm>
        </p:spPr>
        <p:txBody>
          <a:bodyPr/>
          <a:lstStyle/>
          <a:p>
            <a:pPr algn="l" rtl="0">
              <a:buFontTx/>
              <a:buBlip>
                <a:blip r:embed="rId5"/>
              </a:buBlip>
            </a:pPr>
            <a:r>
              <a:rPr lang="en-US" sz="2800"/>
              <a:t>Can be classified according to the duration of action into short, medium &amp; long- acting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924800" cy="3429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Individual Benzodiazepines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b="1" u="sng">
                <a:solidFill>
                  <a:srgbClr val="000099"/>
                </a:solidFill>
              </a:rPr>
              <a:t>Triazolam and Midazolam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b="1"/>
              <a:t>Half-life of parent compound (2-4h)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b="1"/>
              <a:t>Active metabolite</a:t>
            </a:r>
            <a:r>
              <a:rPr lang="ar-SA" b="1"/>
              <a:t>:</a:t>
            </a:r>
            <a:r>
              <a:rPr lang="ar-SA"/>
              <a:t> </a:t>
            </a:r>
            <a:r>
              <a:rPr lang="en-US"/>
              <a:t>Hydroxylated derivative</a:t>
            </a:r>
            <a:endParaRPr lang="ar-SA"/>
          </a:p>
          <a:p>
            <a:pPr algn="l" rtl="0">
              <a:buFontTx/>
              <a:buBlip>
                <a:blip r:embed="rId2"/>
              </a:buBlip>
            </a:pPr>
            <a:r>
              <a:rPr lang="en-US" b="1"/>
              <a:t>Main uses:-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Hypnotic ,Midazolam used as intravenous anaesthetic</a:t>
            </a:r>
            <a:r>
              <a:rPr lang="ar-SA"/>
              <a:t> 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b="1" u="sng">
                <a:solidFill>
                  <a:srgbClr val="000099"/>
                </a:solidFill>
              </a:rPr>
              <a:t>Lorazepam, Oxazepam , Temazepam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b="1"/>
              <a:t>Half-life of parent compound (8-10h)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b="1"/>
              <a:t>Active metabolite</a:t>
            </a:r>
            <a:r>
              <a:rPr lang="ar-SA" b="1"/>
              <a:t>:</a:t>
            </a:r>
            <a:r>
              <a:rPr lang="ar-SA"/>
              <a:t> </a:t>
            </a:r>
            <a:r>
              <a:rPr lang="en-US"/>
              <a:t>No</a:t>
            </a:r>
            <a:endParaRPr lang="ar-SA"/>
          </a:p>
          <a:p>
            <a:pPr algn="l" rtl="0">
              <a:buFontTx/>
              <a:buBlip>
                <a:blip r:embed="rId2"/>
              </a:buBlip>
            </a:pPr>
            <a:r>
              <a:rPr lang="en-US" b="1"/>
              <a:t>Main uses:-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Anxiolytic, hypnotic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763000" cy="55165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b="1" u="sng">
                <a:solidFill>
                  <a:srgbClr val="000099"/>
                </a:solidFill>
              </a:rPr>
              <a:t>Diazepam and Chlorodizepoxide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b="1"/>
              <a:t>Half-life of parent compound (20-40h)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Anxiolytic, muscle relaxant ,</a:t>
            </a:r>
            <a:r>
              <a:rPr lang="en-US">
                <a:hlinkClick r:id="rId3" tooltip="View drug information"/>
              </a:rPr>
              <a:t>Diazepam </a:t>
            </a:r>
            <a:r>
              <a:rPr lang="en-US"/>
              <a:t> used intravenously as anticonvulsant.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b="1" u="sng">
                <a:solidFill>
                  <a:srgbClr val="000099"/>
                </a:solidFill>
              </a:rPr>
              <a:t>Clonazepam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b="1"/>
              <a:t>Half-life of parent compound (50)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b="1"/>
              <a:t>Main uses:-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Anticonvulsant, anxiolytic (especially mania)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b="1" u="sng">
                <a:solidFill>
                  <a:srgbClr val="000099"/>
                </a:solidFill>
              </a:rPr>
              <a:t>Alprazolam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b="1"/>
              <a:t>Half-life of parent compound (6-12h)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b="1"/>
              <a:t>Main uses:-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Anxiolytic, antidepressant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86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211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8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189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190" name="Group 6"/>
          <p:cNvGrpSpPr>
            <a:grpSpLocks/>
          </p:cNvGrpSpPr>
          <p:nvPr/>
        </p:nvGrpSpPr>
        <p:grpSpPr bwMode="auto">
          <a:xfrm>
            <a:off x="495300" y="2133600"/>
            <a:ext cx="7391400" cy="319088"/>
            <a:chOff x="144" y="1248"/>
            <a:chExt cx="4656" cy="201"/>
          </a:xfrm>
        </p:grpSpPr>
        <p:sp>
          <p:nvSpPr>
            <p:cNvPr id="221191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2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193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What is an anxiolytic agent?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21194" name="Rectangle 10"/>
          <p:cNvSpPr>
            <a:spLocks noChangeArrowheads="1"/>
          </p:cNvSpPr>
          <p:nvPr/>
        </p:nvSpPr>
        <p:spPr bwMode="auto">
          <a:xfrm>
            <a:off x="990600" y="2590800"/>
            <a:ext cx="5791200" cy="403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Blip>
                <a:blip r:embed="rId2"/>
              </a:buBlip>
            </a:pPr>
            <a:endParaRPr lang="en-US" sz="3600"/>
          </a:p>
          <a:p>
            <a:pPr marL="342900" indent="-342900" algn="l" rtl="0">
              <a:spcBef>
                <a:spcPct val="20000"/>
              </a:spcBef>
            </a:pPr>
            <a:endParaRPr lang="en-US" sz="3200"/>
          </a:p>
        </p:txBody>
      </p:sp>
      <p:pic>
        <p:nvPicPr>
          <p:cNvPr id="221195" name="Picture 11" descr="j00787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590800"/>
            <a:ext cx="2057400" cy="3933825"/>
          </a:xfrm>
          <a:prstGeom prst="rect">
            <a:avLst/>
          </a:prstGeom>
          <a:noFill/>
        </p:spPr>
      </p:pic>
      <p:pic>
        <p:nvPicPr>
          <p:cNvPr id="221196" name="Picture 12" descr="Sedative Hypnotic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733800"/>
            <a:ext cx="2819400" cy="2514600"/>
          </a:xfrm>
          <a:prstGeom prst="rect">
            <a:avLst/>
          </a:prstGeom>
          <a:noFill/>
        </p:spPr>
      </p:pic>
      <p:pic>
        <p:nvPicPr>
          <p:cNvPr id="221198" name="Picture 14" descr="anguish.jpg (184821 bytes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2667000"/>
            <a:ext cx="3200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04800" y="285750"/>
            <a:ext cx="8534400" cy="603885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600" b="1">
                <a:solidFill>
                  <a:srgbClr val="FF0066"/>
                </a:solidFill>
              </a:rPr>
              <a:t>Clinical uses:-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600"/>
              <a:t>1- Hypnotic[insomnia]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600"/>
              <a:t>2-Anxiolytic{severe anxiety}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600"/>
              <a:t>3- Preoperative sedation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600"/>
              <a:t>4-for alcohol withdrawal.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</a:pP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3600"/>
              <a:t>5- anticonvulsant :- diazepam IV in status epilepticus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3600"/>
              <a:t>6- muscle relaxant in chronic muscle spasm &amp; spasticity.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3600"/>
              <a:t>8-initial management of mania.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3600"/>
              <a:t>9-control of drug- induced hyperexcitability states [e.g. phencyclidine intoxication]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endParaRPr lang="en-US" sz="3600"/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endParaRPr lang="en-US" sz="3600"/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endParaRPr lang="en-US" sz="3600"/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endParaRPr lang="en-US" sz="3600"/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endParaRPr lang="en-US" sz="3600"/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endParaRPr lang="en-US" sz="3600"/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endParaRPr lang="en-US" sz="3600"/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endParaRPr lang="en-US" sz="3600"/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endParaRPr lang="en-US" sz="3600"/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endParaRPr lang="en-US" sz="3600"/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endParaRPr lang="en-US" sz="3600"/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endParaRPr lang="en-US" sz="3600"/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rgbClr val="FF0066"/>
                </a:solidFill>
              </a:rPr>
              <a:t>Unwanted effects:-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b="1" u="sng">
                <a:solidFill>
                  <a:srgbClr val="000099"/>
                </a:solidFill>
              </a:rPr>
              <a:t>1-Toxic effects resulting from acute over dosage</a:t>
            </a:r>
            <a:r>
              <a:rPr lang="en-US" b="1" u="sng"/>
              <a:t>:- </a:t>
            </a:r>
            <a:r>
              <a:rPr lang="en-US" sz="3600"/>
              <a:t>,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over dose </a:t>
            </a:r>
            <a:r>
              <a:rPr lang="en-US" sz="3600">
                <a:sym typeface="Symbol" pitchFamily="18" charset="2"/>
              </a:rPr>
              <a:t>prolonged sleep.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In presence of other CNS depressants severe life – threatening respiratory depression.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3600">
              <a:sym typeface="Symbol" pitchFamily="18" charset="2"/>
            </a:endParaRPr>
          </a:p>
          <a:p>
            <a:pPr algn="l" rt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rgbClr val="FF0066"/>
                </a:solidFill>
                <a:sym typeface="Symbol" pitchFamily="18" charset="2"/>
              </a:rPr>
              <a:t>2- Side effects during therapeutic use</a:t>
            </a:r>
            <a:r>
              <a:rPr lang="en-US">
                <a:sym typeface="Symbol" pitchFamily="18" charset="2"/>
              </a:rPr>
              <a:t>:-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>
                <a:sym typeface="Symbol" pitchFamily="18" charset="2"/>
              </a:rPr>
              <a:t> drowsiness,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>
                <a:sym typeface="Symbol" pitchFamily="18" charset="2"/>
              </a:rPr>
              <a:t>confusion,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>
                <a:sym typeface="Symbol" pitchFamily="18" charset="2"/>
              </a:rPr>
              <a:t>amnesia,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>
                <a:sym typeface="Symbol" pitchFamily="18" charset="2"/>
              </a:rPr>
              <a:t>motor coordination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>
                <a:sym typeface="Symbol" pitchFamily="18" charset="2"/>
              </a:rPr>
              <a:t>psychomotor performance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4000" b="1" u="sng">
                <a:solidFill>
                  <a:srgbClr val="FF0066"/>
                </a:solidFill>
                <a:sym typeface="Symbol" pitchFamily="18" charset="2"/>
              </a:rPr>
              <a:t>3-Tolerance &amp; dependence</a:t>
            </a:r>
            <a:r>
              <a:rPr lang="en-US" sz="4000" b="1" u="sng">
                <a:sym typeface="Symbol" pitchFamily="18" charset="2"/>
              </a:rPr>
              <a:t>:-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</a:pPr>
            <a:endParaRPr lang="en-US" sz="4000" b="1" u="sng">
              <a:sym typeface="Symbol" pitchFamily="18" charset="2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Stopping benzodiazepines after weeks symptoms of anxiety , tremor , insomnia ,dizziness.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</a:pPr>
            <a:r>
              <a:rPr lang="en-US" sz="3600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Cause physical dependence.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The withdrawal symptoms are more pronounce with the short acting benzodiazepines e.g. triazolam (t½=4h).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scan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26488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458200" cy="5745163"/>
          </a:xfrm>
        </p:spPr>
        <p:txBody>
          <a:bodyPr/>
          <a:lstStyle/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4000" b="1">
                <a:solidFill>
                  <a:srgbClr val="FF0066"/>
                </a:solidFill>
                <a:sym typeface="Symbol" pitchFamily="18" charset="2"/>
              </a:rPr>
              <a:t>Benzodiazepine antagonist</a:t>
            </a:r>
            <a:r>
              <a:rPr lang="en-US" sz="4000">
                <a:sym typeface="Symbol" pitchFamily="18" charset="2"/>
              </a:rPr>
              <a:t> [flumazenil], 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sym typeface="Symbol" pitchFamily="18" charset="2"/>
              </a:rPr>
              <a:t>1-Used in treatment of 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benzodiazepine overdose</a:t>
            </a:r>
            <a:r>
              <a:rPr lang="en-US">
                <a:sym typeface="Symbol" pitchFamily="18" charset="2"/>
              </a:rPr>
              <a:t>, 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sym typeface="Symbol" pitchFamily="18" charset="2"/>
              </a:rPr>
              <a:t>2-to reverse sedative action of benzodiazepine used during anaesthesia, 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sym typeface="Symbol" pitchFamily="18" charset="2"/>
              </a:rPr>
              <a:t>3-to treat drowsiness &amp; coma associated with 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alcohol intoxication</a:t>
            </a:r>
            <a:r>
              <a:rPr lang="en-US">
                <a:sym typeface="Symbol" pitchFamily="18" charset="2"/>
              </a:rPr>
              <a:t>  &amp; severe liver disease 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[hepatic encephalopathy</a:t>
            </a:r>
            <a:r>
              <a:rPr lang="en-US">
                <a:sym typeface="Symbol" pitchFamily="18" charset="2"/>
              </a:rPr>
              <a:t>]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sym typeface="Symbol" pitchFamily="18" charset="2"/>
              </a:rPr>
              <a:t>t½=0.7-1.3h.</a:t>
            </a:r>
          </a:p>
          <a:p>
            <a:pPr algn="l" rtl="0"/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4000">
                <a:sym typeface="Symbol" pitchFamily="18" charset="2"/>
              </a:rPr>
              <a:t>May </a:t>
            </a:r>
            <a:r>
              <a:rPr lang="en-US">
                <a:sym typeface="Symbol" pitchFamily="18" charset="2"/>
              </a:rPr>
              <a:t>precipitated abstinence syndrome.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>
                <a:sym typeface="Symbol" pitchFamily="18" charset="2"/>
              </a:rPr>
              <a:t>Benzodiazepines with tricyclic antidepressants, seizures and cardiac arrhythmias.</a:t>
            </a:r>
            <a:endParaRPr lang="en-US" sz="4000">
              <a:sym typeface="Symbol" pitchFamily="18" charset="2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4000">
                <a:sym typeface="Symbol" pitchFamily="18" charset="2"/>
              </a:rPr>
              <a:t>ADR:-</a:t>
            </a:r>
            <a:r>
              <a:rPr lang="en-US">
                <a:sym typeface="Symbol" pitchFamily="18" charset="2"/>
              </a:rPr>
              <a:t>agitation, confusion, dizziness, and nausea.</a:t>
            </a:r>
            <a:endParaRPr lang="en-US" sz="4000">
              <a:sym typeface="Symbol" pitchFamily="18" charset="2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04800" y="3810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Drug Interactions: Benzodiazepines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81000" y="1371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3200"/>
              <a:t>Additive pharmacodynamic effects (e.g., alcohol)</a:t>
            </a:r>
          </a:p>
          <a:p>
            <a:pPr marL="342900" indent="-342900" algn="l" rtl="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3200"/>
              <a:t>Inhibit BZD metabolism (e.g., nefazodone via P450 3A 3/4 inhibits metabolism of triazolam)</a:t>
            </a:r>
          </a:p>
          <a:p>
            <a:pPr marL="342900" indent="-342900" algn="l" rtl="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3200"/>
              <a:t>Diazepam may increase levels of digoxin and phenytoin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3600"/>
              <a:t>Anxiety disorders affect approximately 1 in 4 people worldwide at some point in their lives.</a:t>
            </a:r>
            <a:endParaRPr lang="ar-SA" sz="3600"/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Anxiety affects twice as many women as men</a:t>
            </a:r>
            <a:endParaRPr lang="ar-SA" sz="3600"/>
          </a:p>
          <a:p>
            <a:pPr algn="l" rtl="0"/>
            <a:endParaRPr lang="en-US" sz="3600"/>
          </a:p>
        </p:txBody>
      </p:sp>
      <p:sp>
        <p:nvSpPr>
          <p:cNvPr id="18944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Anxiety:prevalence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98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344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0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4501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4502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234503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4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609600" y="1752600"/>
            <a:ext cx="8382000" cy="487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/>
              <a:t>Which of the following statements about benzodiazepines is INCORRECT: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/>
              <a:t>A. Diazepam undergoes hepatic N dealkylation to nordiazepam, and metabolism continues to oxazepam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/>
              <a:t>B. Oxazepam is an appropriate hypnotic drug when daytime anxiety is present, since it is converted to active metabolites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/>
              <a:t>C. The mechanism of action of benzodiazepines is related to an allosteric action at postjunctional GABAA receptors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/>
              <a:t>D. Diazepam has anticonvulsant and central muscle relaxant activity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/>
              <a:t>E. Benzodiazepines suppress REM sleep</a:t>
            </a:r>
          </a:p>
        </p:txBody>
      </p:sp>
      <p:pic>
        <p:nvPicPr>
          <p:cNvPr id="234507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1919288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2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355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4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25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26" name="Group 6"/>
          <p:cNvGrpSpPr>
            <a:grpSpLocks/>
          </p:cNvGrpSpPr>
          <p:nvPr/>
        </p:nvGrpSpPr>
        <p:grpSpPr bwMode="auto">
          <a:xfrm>
            <a:off x="838200" y="1371600"/>
            <a:ext cx="7391400" cy="319088"/>
            <a:chOff x="144" y="1248"/>
            <a:chExt cx="4656" cy="201"/>
          </a:xfrm>
        </p:grpSpPr>
        <p:sp>
          <p:nvSpPr>
            <p:cNvPr id="235527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8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762000" y="1752600"/>
            <a:ext cx="6019800" cy="510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3200" b="1"/>
              <a:t>Which of the following is described as a competetive benzodiazepine receptor antagonist?:- 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3200" b="1"/>
              <a:t>A) chlorodiazepoxide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3200" b="1"/>
              <a:t>B) lorazepam</a:t>
            </a:r>
            <a:br>
              <a:rPr lang="en-US" sz="3200" b="1"/>
            </a:br>
            <a:r>
              <a:rPr lang="en-US" sz="3200" b="1"/>
              <a:t>C) alprazolam</a:t>
            </a:r>
            <a:br>
              <a:rPr lang="en-US" sz="3200" b="1"/>
            </a:br>
            <a:r>
              <a:rPr lang="en-US" sz="3200" b="1"/>
              <a:t>D) flumazenil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3200" b="1"/>
              <a:t>E) triazolam</a:t>
            </a:r>
          </a:p>
        </p:txBody>
      </p:sp>
      <p:pic>
        <p:nvPicPr>
          <p:cNvPr id="235531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810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478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1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781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7814" name="Group 6"/>
          <p:cNvGrpSpPr>
            <a:grpSpLocks/>
          </p:cNvGrpSpPr>
          <p:nvPr/>
        </p:nvGrpSpPr>
        <p:grpSpPr bwMode="auto">
          <a:xfrm>
            <a:off x="838200" y="1371600"/>
            <a:ext cx="7391400" cy="319088"/>
            <a:chOff x="144" y="1248"/>
            <a:chExt cx="4656" cy="201"/>
          </a:xfrm>
        </p:grpSpPr>
        <p:sp>
          <p:nvSpPr>
            <p:cNvPr id="24781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1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762000" y="1752600"/>
            <a:ext cx="6019800" cy="480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b="1"/>
              <a:t>Which one of the following is most likely to result from treatment with moderate doses of diazepam?                                                      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2400" b="1"/>
              <a:t>(A) Alleviation of the symptoms of major depressive disorder 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2400" b="1"/>
              <a:t>(B) Agitation and possible hyperreflexia with abrupt discontinuance after                       chronic use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2400" b="1"/>
              <a:t>(C) Increased porphyrin synthesis                            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2400" b="1"/>
              <a:t>(D) Improved performance on tests of psychomotor function    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2400" b="1"/>
              <a:t>(E) Retrograde amnesia</a:t>
            </a:r>
            <a:r>
              <a:rPr lang="en-US" sz="2400"/>
              <a:t> </a:t>
            </a:r>
          </a:p>
        </p:txBody>
      </p:sp>
      <p:pic>
        <p:nvPicPr>
          <p:cNvPr id="247819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8600" y="342900"/>
            <a:ext cx="8610600" cy="62865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4000" b="1">
                <a:solidFill>
                  <a:srgbClr val="FF0066"/>
                </a:solidFill>
              </a:rPr>
              <a:t>2- 5- HT- agonists</a:t>
            </a:r>
            <a:r>
              <a:rPr lang="en-US" sz="4000" b="1"/>
              <a:t>[</a:t>
            </a:r>
            <a:r>
              <a:rPr lang="en-US" sz="4000" b="1">
                <a:solidFill>
                  <a:srgbClr val="FF0066"/>
                </a:solidFill>
              </a:rPr>
              <a:t>Azapirones</a:t>
            </a:r>
            <a:r>
              <a:rPr lang="en-US" sz="4000"/>
              <a:t>]:-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sz="4000"/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600" b="1">
                <a:solidFill>
                  <a:schemeClr val="accent2"/>
                </a:solidFill>
              </a:rPr>
              <a:t>Buspirone ,</a:t>
            </a:r>
            <a:r>
              <a:rPr lang="en-US" sz="3600"/>
              <a:t>has high affinity for 5HT</a:t>
            </a:r>
            <a:r>
              <a:rPr lang="en-US" sz="2800"/>
              <a:t>1A </a:t>
            </a:r>
            <a:r>
              <a:rPr lang="en-US" sz="3600"/>
              <a:t>receptors .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600"/>
              <a:t>Anxiolytic effect gradually evolves over 1-3weeks.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600"/>
              <a:t>Ipsapirone &amp; gepirone are more selective.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scan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81000"/>
            <a:ext cx="5083175" cy="6019800"/>
          </a:xfrm>
          <a:prstGeom prst="rect">
            <a:avLst/>
          </a:prstGeom>
          <a:noFill/>
        </p:spPr>
      </p:pic>
      <p:sp>
        <p:nvSpPr>
          <p:cNvPr id="1597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3886200" cy="5440363"/>
          </a:xfrm>
        </p:spPr>
        <p:txBody>
          <a:bodyPr/>
          <a:lstStyle/>
          <a:p>
            <a:pPr algn="l" rtl="0">
              <a:buFontTx/>
              <a:buBlip>
                <a:blip r:embed="rId3"/>
              </a:buBlip>
            </a:pPr>
            <a:r>
              <a:rPr lang="en-US"/>
              <a:t>Buspirone relieves anxiety ,no marked sedative effects.</a:t>
            </a:r>
          </a:p>
          <a:p>
            <a:pPr algn="l" rtl="0">
              <a:buFontTx/>
              <a:buBlip>
                <a:blip r:embed="rId3"/>
              </a:buBlip>
            </a:pPr>
            <a:r>
              <a:rPr lang="en-US"/>
              <a:t>No rebound anxiety or withdrawal signs.</a:t>
            </a:r>
          </a:p>
          <a:p>
            <a:pPr algn="l" rtl="0">
              <a:buFontTx/>
              <a:buBlip>
                <a:blip r:embed="rId3"/>
              </a:buBlip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4770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/>
              <a:t>used in generalized anxiety states but is not very effective in panic disorders.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Buspirone is rapidly absorbed orally , undergoes extensive first-pass metabolism via hydroxylation and dealkylation reactions to form several active metabolites.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t½=2-4h,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not affect driving skills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 not potentiate CNS depressant effects of other sedative hypnotic drugs.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3600" b="1">
                <a:solidFill>
                  <a:srgbClr val="008000"/>
                </a:solidFill>
              </a:rPr>
              <a:t>Side effects</a:t>
            </a:r>
            <a:r>
              <a:rPr lang="en-US" sz="3600"/>
              <a:t>:-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Nausea , dizziness,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headache, restlessness,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tachycardia, palpitations,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 nervousness, gastrointestinal distress,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and paresthesias.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Blood pressure may be elevated in patients receiving MAO inhibitors</a:t>
            </a:r>
            <a:r>
              <a:rPr lang="en-US"/>
              <a:t>.</a:t>
            </a:r>
            <a:endParaRPr lang="en-US" sz="36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6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365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4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549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550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236551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2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914400" y="1752600"/>
            <a:ext cx="5602288" cy="510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b="1"/>
              <a:t>Which of the following statements about buspirone is correct:</a:t>
            </a:r>
            <a:endParaRPr lang="en-US" sz="2400"/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/>
              <a:t>A. It binds to dopamine and 5HT receptors in the central nervous system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/>
              <a:t>B. It has marked sedative activity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/>
              <a:t>C. It is chemically related to benzodiazepines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/>
              <a:t>D. It causes marked central nervous system depression when combined with alcohol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/>
              <a:t>E. It possesses muscle relaxant activity</a:t>
            </a:r>
          </a:p>
        </p:txBody>
      </p:sp>
      <p:pic>
        <p:nvPicPr>
          <p:cNvPr id="236555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534400" cy="61722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3600" b="1">
                <a:solidFill>
                  <a:srgbClr val="FF0066"/>
                </a:solidFill>
              </a:rPr>
              <a:t>3-Barbiturates</a:t>
            </a:r>
            <a:r>
              <a:rPr lang="en-US" sz="3600"/>
              <a:t>:-have depressant effect similar to general anaesthetics ,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Cause death from respiratory &amp; CVS depression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Able to enhance the action of GABA.</a:t>
            </a:r>
          </a:p>
          <a:p>
            <a:pPr algn="l" rtl="0">
              <a:buFontTx/>
              <a:buNone/>
            </a:pPr>
            <a:endParaRPr lang="en-US" sz="3600"/>
          </a:p>
          <a:p>
            <a:pPr algn="l" rtl="0">
              <a:buFontTx/>
              <a:buBlip>
                <a:blip r:embed="rId2"/>
              </a:buBlip>
            </a:pPr>
            <a:endParaRPr lang="en-US" sz="3600"/>
          </a:p>
          <a:p>
            <a:pPr algn="l" rtl="0"/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Barbiturates</a:t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3200" i="1">
                <a:solidFill>
                  <a:schemeClr val="tx2"/>
                </a:solidFill>
              </a:rPr>
              <a:t>barb’s site of action</a:t>
            </a:r>
          </a:p>
        </p:txBody>
      </p:sp>
      <p:pic>
        <p:nvPicPr>
          <p:cNvPr id="103429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81200"/>
            <a:ext cx="35814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611188" y="3948113"/>
            <a:ext cx="21209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rtl="0" eaLnBrk="0" hangingPunct="0"/>
            <a:r>
              <a:rPr lang="en-US" sz="2400"/>
              <a:t>1. brain stem</a:t>
            </a: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2825750" y="4191000"/>
            <a:ext cx="13589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6538913" y="1860550"/>
            <a:ext cx="21399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rtl="0" eaLnBrk="0" hangingPunct="0"/>
            <a:r>
              <a:rPr lang="en-US" sz="2000"/>
              <a:t>2. cerebral cortex</a:t>
            </a:r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 flipH="1">
            <a:off x="5861050" y="2063750"/>
            <a:ext cx="698500" cy="6731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1144588" y="5700713"/>
            <a:ext cx="76533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rtl="0" eaLnBrk="0" hangingPunct="0"/>
            <a:r>
              <a:rPr lang="en-US" sz="2400">
                <a:solidFill>
                  <a:schemeClr val="tx2"/>
                </a:solidFill>
              </a:rPr>
              <a:t>*potentiate </a:t>
            </a:r>
            <a:r>
              <a:rPr lang="en-US" sz="2400" b="1">
                <a:solidFill>
                  <a:schemeClr val="tx2"/>
                </a:solidFill>
              </a:rPr>
              <a:t>GABA</a:t>
            </a:r>
            <a:r>
              <a:rPr lang="en-US" sz="2400">
                <a:solidFill>
                  <a:schemeClr val="tx2"/>
                </a:solidFill>
              </a:rPr>
              <a:t> = </a:t>
            </a:r>
            <a:r>
              <a:rPr lang="en-US" sz="2400" i="1">
                <a:solidFill>
                  <a:schemeClr val="tx2"/>
                </a:solidFill>
              </a:rPr>
              <a:t>inhibitory AA </a:t>
            </a:r>
            <a:r>
              <a:rPr lang="en-US" sz="2000">
                <a:solidFill>
                  <a:schemeClr val="tx2"/>
                </a:solidFill>
              </a:rPr>
              <a:t>(neurotransmitter)</a:t>
            </a: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7010400" y="2897188"/>
            <a:ext cx="1184275" cy="912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rtl="0" eaLnBrk="0" hangingPunct="0"/>
            <a:r>
              <a:rPr lang="en-US" i="1"/>
              <a:t>inh. nerve</a:t>
            </a:r>
          </a:p>
          <a:p>
            <a:pPr algn="ctr" rtl="0" eaLnBrk="0" hangingPunct="0"/>
            <a:r>
              <a:rPr lang="en-US" i="1"/>
              <a:t>impulses</a:t>
            </a:r>
          </a:p>
          <a:p>
            <a:pPr algn="ctr" rtl="0" eaLnBrk="0" hangingPunct="0"/>
            <a:r>
              <a:rPr lang="en-US" i="1"/>
              <a:t>to </a:t>
            </a:r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 flipV="1">
            <a:off x="7543800" y="2127250"/>
            <a:ext cx="0" cy="774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/>
              <a:t>World Health Organization (WHO) → 27% for insomnia.</a:t>
            </a:r>
            <a:endParaRPr lang="ar-SA"/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More frequently in women than in men</a:t>
            </a:r>
            <a:r>
              <a:rPr lang="ar-SA"/>
              <a:t>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Older people have poorer quality of sleep</a:t>
            </a:r>
          </a:p>
        </p:txBody>
      </p:sp>
      <p:sp>
        <p:nvSpPr>
          <p:cNvPr id="19046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828800" y="533400"/>
            <a:ext cx="5638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Insomnia: prevalence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scan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533400"/>
            <a:ext cx="2895600" cy="3962400"/>
          </a:xfrm>
          <a:prstGeom prst="rect">
            <a:avLst/>
          </a:prstGeom>
          <a:noFill/>
        </p:spPr>
      </p:pic>
      <p:pic>
        <p:nvPicPr>
          <p:cNvPr id="158725" name="Picture 5" descr="scan0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57200"/>
            <a:ext cx="3048000" cy="4191000"/>
          </a:xfrm>
          <a:prstGeom prst="rect">
            <a:avLst/>
          </a:prstGeom>
          <a:noFill/>
        </p:spPr>
      </p:pic>
      <p:pic>
        <p:nvPicPr>
          <p:cNvPr id="158726" name="Picture 6" descr="scan0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2209800" cy="3962400"/>
          </a:xfrm>
          <a:prstGeom prst="rect">
            <a:avLst/>
          </a:prstGeom>
          <a:noFill/>
        </p:spPr>
      </p:pic>
      <p:sp>
        <p:nvSpPr>
          <p:cNvPr id="15872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953000"/>
            <a:ext cx="8229600" cy="1630363"/>
          </a:xfrm>
        </p:spPr>
        <p:txBody>
          <a:bodyPr/>
          <a:lstStyle/>
          <a:p>
            <a:pPr algn="l" rtl="0"/>
            <a:r>
              <a:rPr lang="en-US" sz="2800"/>
              <a:t>Classified into ultra short-acting, short –acting and long –acting according to their duration of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4800600" cy="60198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chemeClr val="accent2"/>
                </a:solidFill>
              </a:rPr>
              <a:t>Ultra Short- acting</a:t>
            </a:r>
            <a:r>
              <a:rPr lang="en-US"/>
              <a:t>:-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thiopental and methohexital are very lipid-soluble.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Have short duration of action→ rapid tissue redistribution.</a:t>
            </a:r>
          </a:p>
          <a:p>
            <a:pPr algn="l" rtl="0">
              <a:buFontTx/>
              <a:buBlip>
                <a:blip r:embed="rId2"/>
              </a:buBlip>
            </a:pPr>
            <a:endParaRPr lang="en-US"/>
          </a:p>
          <a:p>
            <a:pPr algn="l" rtl="0">
              <a:buFontTx/>
              <a:buNone/>
            </a:pPr>
            <a:endParaRPr lang="en-US"/>
          </a:p>
          <a:p>
            <a:endParaRPr 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667000"/>
            <a:ext cx="344805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chemeClr val="accent2"/>
                </a:solidFill>
              </a:rPr>
              <a:t>Short </a:t>
            </a:r>
            <a:r>
              <a:rPr lang="en-US"/>
              <a:t>–</a:t>
            </a:r>
            <a:r>
              <a:rPr lang="en-US" b="1">
                <a:solidFill>
                  <a:srgbClr val="000099"/>
                </a:solidFill>
              </a:rPr>
              <a:t>acting:-</a:t>
            </a:r>
            <a:r>
              <a:rPr lang="en-US"/>
              <a:t>pentobarbitone 6-12hr used as sleeping pills &amp; anxiolytic {less safe}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chemeClr val="accent2"/>
                </a:solidFill>
              </a:rPr>
              <a:t>Long –acting</a:t>
            </a:r>
            <a:r>
              <a:rPr lang="en-US"/>
              <a:t> :-phenobarbital and metharbital (converted to phenobarbital in the body) are effective in the treatment of generalized tonic-clonic seizures. </a:t>
            </a:r>
            <a:endParaRPr lang="en-US">
              <a:sym typeface="Symbol" pitchFamily="18" charset="2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/>
              <a:t>Barbituratesare absorbed rapidly into the blood following their oral administration.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/>
              <a:t>Crosses placental barrier and appear in nursing mother milk.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/>
              <a:t>Phenobarbital is excreted unchanged in the urine (20–30%), and its elimination rate can be increased significantly by alkalinization of the urine.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/>
              <a:t>Metabolized by oxidation followed by glucouronyl conjugation.</a:t>
            </a:r>
          </a:p>
        </p:txBody>
      </p:sp>
      <p:sp>
        <p:nvSpPr>
          <p:cNvPr id="19149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2362200" y="381000"/>
            <a:ext cx="4267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Pharmacokinetics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42900"/>
            <a:ext cx="8229600" cy="621030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600"/>
              <a:t>ADRs:-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600"/>
              <a:t>Induce high degree of tolerance &amp; dependence.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600"/>
              <a:t>Induce synthesis of hepatic cytochrome P450 &amp; conjugating enzymes</a:t>
            </a:r>
            <a:r>
              <a:rPr lang="en-US" sz="3600">
                <a:sym typeface="Symbol" pitchFamily="18" charset="2"/>
              </a:rPr>
              <a:t>rate of metabolic degradation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600">
                <a:solidFill>
                  <a:schemeClr val="tx2"/>
                </a:solidFill>
                <a:sym typeface="Symbol" pitchFamily="18" charset="2"/>
              </a:rPr>
              <a:t>Aggravation of porphyria.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600">
                <a:solidFill>
                  <a:schemeClr val="tx2"/>
                </a:solidFill>
                <a:sym typeface="Symbol" pitchFamily="18" charset="2"/>
              </a:rPr>
              <a:t>More likely to causes cardiovascular &amp; respiratory depression.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sz="3600">
              <a:solidFill>
                <a:schemeClr val="tx2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Barbiturates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01000" cy="4876800"/>
          </a:xfrm>
          <a:noFill/>
          <a:ln/>
        </p:spPr>
        <p:txBody>
          <a:bodyPr lIns="90488" tIns="44450" rIns="90488" bIns="44450"/>
          <a:lstStyle/>
          <a:p>
            <a:pPr algn="ctr">
              <a:buFont typeface="Monotype Sorts" pitchFamily="2" charset="2"/>
              <a:buChar char=" "/>
            </a:pPr>
            <a:r>
              <a:rPr lang="en-US" b="1"/>
              <a:t>Drug Interactions</a:t>
            </a:r>
          </a:p>
          <a:p>
            <a:pPr algn="l" rtl="0">
              <a:buFont typeface="Monotype Sorts" pitchFamily="2" charset="2"/>
              <a:buBlip>
                <a:blip r:embed="rId3"/>
              </a:buBlip>
            </a:pPr>
            <a:r>
              <a:rPr lang="en-US">
                <a:solidFill>
                  <a:schemeClr val="tx2"/>
                </a:solidFill>
              </a:rPr>
              <a:t>Additive effects:-</a:t>
            </a:r>
          </a:p>
          <a:p>
            <a:pPr algn="l" rtl="0">
              <a:buFont typeface="Monotype Sorts" pitchFamily="2" charset="2"/>
              <a:buBlip>
                <a:blip r:embed="rId3"/>
              </a:buBlip>
            </a:pPr>
            <a:r>
              <a:rPr lang="en-US" i="1"/>
              <a:t>ETOH, antihistamine, benzodiazepines, narcotics, &amp; tranquilizers</a:t>
            </a:r>
          </a:p>
          <a:p>
            <a:pPr algn="l" rtl="0">
              <a:buFont typeface="Monotype Sorts" pitchFamily="2" charset="2"/>
              <a:buBlip>
                <a:blip r:embed="rId3"/>
              </a:buBlip>
            </a:pPr>
            <a:r>
              <a:rPr lang="en-US">
                <a:solidFill>
                  <a:schemeClr val="tx2"/>
                </a:solidFill>
              </a:rPr>
              <a:t>Inhibit metabolism:-</a:t>
            </a:r>
          </a:p>
          <a:p>
            <a:pPr algn="l" rtl="0">
              <a:buFont typeface="Monotype Sorts" pitchFamily="2" charset="2"/>
              <a:buBlip>
                <a:blip r:embed="rId3"/>
              </a:buBlip>
            </a:pPr>
            <a:r>
              <a:rPr lang="en-US" i="1"/>
              <a:t>MAOI →prolong barbiturates effects</a:t>
            </a:r>
          </a:p>
          <a:p>
            <a:pPr algn="l" rtl="0">
              <a:buFont typeface="Monotype Sorts" pitchFamily="2" charset="2"/>
              <a:buBlip>
                <a:blip r:embed="rId3"/>
              </a:buBlip>
            </a:pPr>
            <a:r>
              <a:rPr lang="en-US">
                <a:solidFill>
                  <a:schemeClr val="tx2"/>
                </a:solidFill>
              </a:rPr>
              <a:t>Increased metabolism:-</a:t>
            </a:r>
          </a:p>
          <a:p>
            <a:pPr algn="l" rtl="0">
              <a:buFont typeface="Monotype Sorts" pitchFamily="2" charset="2"/>
              <a:buBlip>
                <a:blip r:embed="rId3"/>
              </a:buBlip>
            </a:pPr>
            <a:r>
              <a:rPr lang="en-US" i="1"/>
              <a:t>anticoagulants →decreased AC response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3600" b="1">
                <a:solidFill>
                  <a:srgbClr val="FF0066"/>
                </a:solidFill>
                <a:sym typeface="Symbol" pitchFamily="18" charset="2"/>
              </a:rPr>
              <a:t>Contra-indications :-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Severe pulmonary insufficiency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Hepatic failure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3600">
                <a:sym typeface="Symbol" pitchFamily="18" charset="2"/>
              </a:rPr>
              <a:t>Attacks of porphyria</a:t>
            </a: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594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385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59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8597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8598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238599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00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8601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914400" y="1752600"/>
            <a:ext cx="5602288" cy="510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 b="1"/>
              <a:t>Barbituates produce:</a:t>
            </a:r>
            <a:endParaRPr lang="en-US" sz="2800"/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/>
              <a:t>A. Respiratory depression in high doses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/>
              <a:t>B. Physical and psychological dependence with prolonged use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/>
              <a:t>C. Hangover effects when used as hypnotics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/>
              <a:t>D. Suppression of REM sleep resulting in rebound REM sleep on withdrawal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/>
              <a:t>E. All of the above</a:t>
            </a:r>
          </a:p>
        </p:txBody>
      </p:sp>
      <p:pic>
        <p:nvPicPr>
          <p:cNvPr id="238603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618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396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20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9621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9622" name="Group 6"/>
          <p:cNvGrpSpPr>
            <a:grpSpLocks/>
          </p:cNvGrpSpPr>
          <p:nvPr/>
        </p:nvGrpSpPr>
        <p:grpSpPr bwMode="auto">
          <a:xfrm>
            <a:off x="838200" y="1371600"/>
            <a:ext cx="7391400" cy="319088"/>
            <a:chOff x="144" y="1248"/>
            <a:chExt cx="4656" cy="201"/>
          </a:xfrm>
        </p:grpSpPr>
        <p:sp>
          <p:nvSpPr>
            <p:cNvPr id="239623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24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1066800" y="1752600"/>
            <a:ext cx="7924800" cy="480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b="1"/>
              <a:t>Which one of the following statements concerning the barbiturates is accurate?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2400" b="1"/>
              <a:t>(A) Symptoms of the abstinence syndrome are more severe during withdrawal from phenobarbital than from secobarbital                     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2400" b="1"/>
              <a:t>(B) Compared with barbiturates, the benzodiazepines exhibit a steeper dose-response relationship                                            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2400" b="1"/>
              <a:t>(C) Barbiturates may increase the half-lives of drugs metabolized by the liver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2400" b="1"/>
              <a:t>(D) An increase in urinary pH will accelerate the elimination of phenobarbital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2400" b="1"/>
              <a:t>(E) Respiratory depression caused by barbiturate overdosage can be reversed by flumazenil</a:t>
            </a:r>
          </a:p>
        </p:txBody>
      </p:sp>
      <p:pic>
        <p:nvPicPr>
          <p:cNvPr id="239627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0"/>
            <a:ext cx="2376487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3340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/>
              <a:t>Has hypnotic action.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It binds selectively to the BZ1.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Its actions are antagonized by flumazenil.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It has minimal muscle relaxing and anticonvulsant effects.</a:t>
            </a:r>
          </a:p>
          <a:p>
            <a:pPr algn="l" rtl="0">
              <a:buFontTx/>
              <a:buBlip>
                <a:blip r:embed="rId2"/>
              </a:buBlip>
            </a:pPr>
            <a:endParaRPr lang="en-US"/>
          </a:p>
        </p:txBody>
      </p:sp>
      <p:sp>
        <p:nvSpPr>
          <p:cNvPr id="15258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Zolpidem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/>
              <a:t>Amnestic effects have been reported with use of doses greater than recommended.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It has a rapid onset of action, and its duration of hypnotic action is close to that of triazolam.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minor effects on sleep patterns at the recommended hypnotic dose but can suppress REM sleep at higher doses.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It may cause rebound insomnia  on abrupt discontinuance of higher doses.</a:t>
            </a:r>
          </a:p>
          <a:p>
            <a:pPr algn="l" rtl="0">
              <a:buFontTx/>
              <a:buBlip>
                <a:blip r:embed="rId2"/>
              </a:buBlip>
            </a:pPr>
            <a:endParaRPr lang="en-US"/>
          </a:p>
          <a:p>
            <a:pPr algn="l" rtl="0">
              <a:buFontTx/>
              <a:buBlip>
                <a:blip r:embed="rId2"/>
              </a:buBlip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61722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/>
              <a:t>It may cause respiratory depression if large doses  are ingested with other CNS depressants, including ethanol.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Lower risk of development of tolerance and dependence.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Rapidly metabolized to inactive metabolites by oxidation and hydroxylation in the liver, t½=1.5-3.5h.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Clearance decreased in elderly patients ,in liver disease and by cimetidine. 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and increased by rifampin.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50292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/>
              <a:t>Zaleplon binds selectively to the BZ1 receptor subtype.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Rapidly absorbed from the GIT ,t½=1h.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Metabolized into inactive metabolites by hepatic aldehyde oxidase &amp; CYP3A4.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t½=1h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Dosage should be reduced in the elderly and patients with hepatic impairment.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Cimetidine ↑ peak plasma levels.</a:t>
            </a:r>
          </a:p>
          <a:p>
            <a:pPr algn="l" rtl="0">
              <a:buFontTx/>
              <a:buBlip>
                <a:blip r:embed="rId2"/>
              </a:buBlip>
            </a:pPr>
            <a:endParaRPr lang="en-US"/>
          </a:p>
        </p:txBody>
      </p:sp>
      <p:sp>
        <p:nvSpPr>
          <p:cNvPr id="15565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5943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Zaleplon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/>
              <a:t>Produces rapid onset &amp; short duration sleep.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Less risk of amnesia &amp; withdrawal symptoms.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Zaleplon potentiates the CNS depressant effects of ethanol and other sedative-hypnotics.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533400" y="1447800"/>
            <a:ext cx="8001000" cy="2527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Clinical Pharmacology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of Anxiety States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4102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chemeClr val="hlink"/>
                </a:solidFill>
              </a:rPr>
              <a:t>1-Secondary anxiety:-</a:t>
            </a:r>
            <a:endParaRPr lang="en-US"/>
          </a:p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chemeClr val="hlink"/>
                </a:solidFill>
              </a:rPr>
              <a:t>2-Situational anxiety</a:t>
            </a:r>
            <a:endParaRPr lang="en-US"/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The short-term use of sedative-hypnotics may be appropriate.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3600"/>
              <a:t>Generalized anxiety state:-amenable to drug therapy, usually in conjunction with psychotherapy.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3600"/>
              <a:t>Alprazolam is particularly effective in the treatment of panic disorders and agoraphobia.</a:t>
            </a:r>
          </a:p>
          <a:p>
            <a:endParaRPr lang="en-US" sz="36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chemeClr val="hlink"/>
                </a:solidFill>
              </a:rPr>
              <a:t>Advantages of the benzodiazepines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b="1"/>
              <a:t>(1) </a:t>
            </a:r>
            <a:r>
              <a:rPr lang="en-US"/>
              <a:t>a relatively high therapeutic index plus availability of flumazenil for treatment of overdose;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b="1"/>
              <a:t>(2) </a:t>
            </a:r>
            <a:r>
              <a:rPr lang="en-US"/>
              <a:t>a low risk of drug interactions based on liver enzyme induction;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b="1"/>
              <a:t>(3) </a:t>
            </a:r>
            <a:r>
              <a:rPr lang="en-US"/>
              <a:t>slow elimination rates, which may favor persistence of useful CNS effects.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chemeClr val="hlink"/>
                </a:solidFill>
              </a:rPr>
              <a:t>Disadvantages of the benzodiazepines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risk of psychologic dependence,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the formation of active metabolites,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amnestic effects,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 cost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exert additive central nervous system depression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/>
              <a:t>impairment of performance of any task requiring mental alertness and motor coordination.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/>
              <a:t>Buspirone is a more selective drug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/>
              <a:t>Limitations:-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/>
              <a:t>1-Slow onset of its anxiolytic actions—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/>
              <a:t>2-limited efficacy in panic attacks and phobia.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/>
              <a:t>In the treatment of generalized anxiety disorders and certain phobias, newer </a:t>
            </a:r>
            <a:r>
              <a:rPr lang="en-US" b="1">
                <a:solidFill>
                  <a:srgbClr val="669900"/>
                </a:solidFill>
              </a:rPr>
              <a:t>paroxetine</a:t>
            </a:r>
            <a:r>
              <a:rPr lang="en-US"/>
              <a:t> and </a:t>
            </a:r>
            <a:r>
              <a:rPr lang="en-US" b="1">
                <a:solidFill>
                  <a:srgbClr val="669900"/>
                </a:solidFill>
              </a:rPr>
              <a:t>venlafaxine</a:t>
            </a:r>
            <a:r>
              <a:rPr lang="en-US"/>
              <a:t> are considered to be drugs of first choice.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/>
              <a:t>However, these agents have minimal effectiveness in acute anxiety 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l" rtl="0">
              <a:buFontTx/>
              <a:buBlip>
                <a:blip r:embed="rId3"/>
              </a:buBlip>
            </a:pPr>
            <a:r>
              <a:rPr lang="en-US"/>
              <a:t>Beta-blocking drugs (eg, propranolol) may be used as antianxiety agents in situations such as </a:t>
            </a:r>
            <a:r>
              <a:rPr lang="en-US" b="1">
                <a:solidFill>
                  <a:srgbClr val="669900"/>
                </a:solidFill>
              </a:rPr>
              <a:t>performance anxiety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404813"/>
            <a:ext cx="862647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708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662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90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426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69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269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2694" name="Group 6"/>
          <p:cNvGrpSpPr>
            <a:grpSpLocks/>
          </p:cNvGrpSpPr>
          <p:nvPr/>
        </p:nvGrpSpPr>
        <p:grpSpPr bwMode="auto">
          <a:xfrm>
            <a:off x="838200" y="1371600"/>
            <a:ext cx="7391400" cy="319088"/>
            <a:chOff x="144" y="1248"/>
            <a:chExt cx="4656" cy="201"/>
          </a:xfrm>
        </p:grpSpPr>
        <p:sp>
          <p:nvSpPr>
            <p:cNvPr id="24269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69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533400" y="1600200"/>
            <a:ext cx="6324600" cy="5257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/>
              <a:t>This hypnotic drug facilitates the inhibitory actions of GABA, but it lacks anticonvulsant or muscle relaxing properties and has minimal effect on sleep architecture.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/>
              <a:t>                (A) Buspirone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/>
              <a:t>                (B) Diazepam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/>
              <a:t>                (C) Flurazepam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/>
              <a:t>                (D) Phenobarbital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/>
              <a:t>                (E) Zaleplon</a:t>
            </a:r>
          </a:p>
        </p:txBody>
      </p:sp>
      <p:pic>
        <p:nvPicPr>
          <p:cNvPr id="242699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420938"/>
            <a:ext cx="2106613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5715000" cy="579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sz="2800"/>
          </a:p>
          <a:p>
            <a:pPr>
              <a:lnSpc>
                <a:spcPct val="80000"/>
              </a:lnSpc>
              <a:buFontTx/>
              <a:buNone/>
            </a:pPr>
            <a:endParaRPr lang="en-US" sz="2800"/>
          </a:p>
        </p:txBody>
      </p:sp>
      <p:sp>
        <p:nvSpPr>
          <p:cNvPr id="245763" name="AutoShape 3" descr="VIP_Ambulance"/>
          <p:cNvSpPr>
            <a:spLocks noChangeAspect="1" noChangeArrowheads="1"/>
          </p:cNvSpPr>
          <p:nvPr/>
        </p:nvSpPr>
        <p:spPr bwMode="auto">
          <a:xfrm>
            <a:off x="8899525" y="46038"/>
            <a:ext cx="4752975" cy="3810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45764" name="Picture 4" descr="VIP_Ambul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2930525" cy="2667000"/>
          </a:xfrm>
          <a:prstGeom prst="rect">
            <a:avLst/>
          </a:prstGeom>
          <a:noFill/>
        </p:spPr>
      </p:pic>
      <p:pic>
        <p:nvPicPr>
          <p:cNvPr id="245765" name="Picture 5" descr="Ambulance_Stretch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3068638"/>
            <a:ext cx="2971800" cy="2514600"/>
          </a:xfrm>
          <a:prstGeom prst="rect">
            <a:avLst/>
          </a:prstGeom>
          <a:noFill/>
        </p:spPr>
      </p:pic>
      <p:sp>
        <p:nvSpPr>
          <p:cNvPr id="245766" name="WordArt 6"/>
          <p:cNvSpPr>
            <a:spLocks noChangeArrowheads="1" noChangeShapeType="1" noTextEdit="1"/>
          </p:cNvSpPr>
          <p:nvPr/>
        </p:nvSpPr>
        <p:spPr bwMode="auto">
          <a:xfrm rot="248677">
            <a:off x="533400" y="228600"/>
            <a:ext cx="36576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51323" scaled="1"/>
                </a:gradFill>
                <a:latin typeface="Impact"/>
              </a:rPr>
              <a:t>Case</a:t>
            </a:r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250825" y="1268413"/>
            <a:ext cx="6607175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3200"/>
              <a:t>The wife of a 24-year-old computer programmer considers him to be of a "nervous </a:t>
            </a:r>
          </a:p>
          <a:p>
            <a:pPr algn="l" rtl="0"/>
            <a:r>
              <a:rPr lang="en-US" sz="3200"/>
              <a:t>disposition." He is easily startled, worries about inconsequential matters, and sometimes complains of stomach cramps. At night he grinds his teeth in his sleep. There is no current history of drug abuse.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34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488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3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8837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8838" name="Group 6"/>
          <p:cNvGrpSpPr>
            <a:grpSpLocks/>
          </p:cNvGrpSpPr>
          <p:nvPr/>
        </p:nvGrpSpPr>
        <p:grpSpPr bwMode="auto">
          <a:xfrm>
            <a:off x="762000" y="1524000"/>
            <a:ext cx="7391400" cy="319088"/>
            <a:chOff x="144" y="1248"/>
            <a:chExt cx="4656" cy="201"/>
          </a:xfrm>
        </p:grpSpPr>
        <p:sp>
          <p:nvSpPr>
            <p:cNvPr id="248839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40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Q1?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48842" name="Rectangle 10"/>
          <p:cNvSpPr>
            <a:spLocks noChangeArrowheads="1"/>
          </p:cNvSpPr>
          <p:nvPr/>
        </p:nvSpPr>
        <p:spPr bwMode="auto">
          <a:xfrm>
            <a:off x="990600" y="1905000"/>
            <a:ext cx="5791200" cy="472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i="1"/>
              <a:t>Assuming that the symptoms experienced by this young man are not related to a medical condition, the most appropriate drug treatment would be the judicious use of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i="1"/>
              <a:t>     (A) Buspirone                                             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i="1"/>
              <a:t>     (B) Midazolam                                             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i="1"/>
              <a:t>     (C) Phenobarbital                                         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i="1"/>
              <a:t>     (D) Diazepam                                         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i="1"/>
              <a:t>     (E) Zolpidem</a:t>
            </a:r>
            <a:r>
              <a:rPr lang="en-US" sz="2400"/>
              <a:t> </a:t>
            </a:r>
          </a:p>
        </p:txBody>
      </p:sp>
      <p:pic>
        <p:nvPicPr>
          <p:cNvPr id="248843" name="Picture 11" descr="j00787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590800"/>
            <a:ext cx="2057400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858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498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0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9861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9862" name="Group 6"/>
          <p:cNvGrpSpPr>
            <a:grpSpLocks/>
          </p:cNvGrpSpPr>
          <p:nvPr/>
        </p:nvGrpSpPr>
        <p:grpSpPr bwMode="auto">
          <a:xfrm>
            <a:off x="990600" y="1524000"/>
            <a:ext cx="7391400" cy="319088"/>
            <a:chOff x="144" y="1248"/>
            <a:chExt cx="4656" cy="201"/>
          </a:xfrm>
        </p:grpSpPr>
        <p:sp>
          <p:nvSpPr>
            <p:cNvPr id="249863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4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9865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Q2?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49866" name="Rectangle 10"/>
          <p:cNvSpPr>
            <a:spLocks noChangeArrowheads="1"/>
          </p:cNvSpPr>
          <p:nvPr/>
        </p:nvSpPr>
        <p:spPr bwMode="auto">
          <a:xfrm>
            <a:off x="609600" y="1828800"/>
            <a:ext cx="6553200" cy="5029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i="1"/>
              <a:t>Regarding the characteristic properties of the drug prescribed for this young man, the physician should inform the patient to anticipate             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2400" i="1"/>
              <a:t>(A) Additive CNS depression with alcoholic beverages     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2400" i="1"/>
              <a:t>(B) A significant effect on memory                       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2400" i="1"/>
              <a:t>(C) That the drug will take a week or so to begin working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2400" i="1"/>
              <a:t>(D) A need to gradually increase drug dosage because of tolerance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2400" i="1"/>
              <a:t>(E) That if he stops taking the drug abruptly he will experience withdrawal signs</a:t>
            </a:r>
            <a:endParaRPr lang="en-US" sz="2400"/>
          </a:p>
          <a:p>
            <a:pPr marL="342900" indent="-342900" algn="l" rtl="0">
              <a:spcBef>
                <a:spcPct val="20000"/>
              </a:spcBef>
            </a:pPr>
            <a:endParaRPr lang="en-US" sz="2400"/>
          </a:p>
        </p:txBody>
      </p:sp>
      <p:pic>
        <p:nvPicPr>
          <p:cNvPr id="249867" name="Picture 11" descr="j00787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590800"/>
            <a:ext cx="2057400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2763</Words>
  <Application>Microsoft Office PowerPoint</Application>
  <PresentationFormat>On-screen Show (4:3)</PresentationFormat>
  <Paragraphs>374</Paragraphs>
  <Slides>98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3" baseType="lpstr">
      <vt:lpstr>Arial</vt:lpstr>
      <vt:lpstr>Monotype Sorts</vt:lpstr>
      <vt:lpstr>Times New Roman</vt:lpstr>
      <vt:lpstr>Symbol</vt:lpstr>
      <vt:lpstr>تصميم افتراضي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Benzodiazepines</vt:lpstr>
      <vt:lpstr>Slide 22</vt:lpstr>
      <vt:lpstr>Slide 23</vt:lpstr>
      <vt:lpstr>Slide 24</vt:lpstr>
      <vt:lpstr>3-induction of sleep:- </vt:lpstr>
      <vt:lpstr>Slide 26</vt:lpstr>
      <vt:lpstr>Slide 27</vt:lpstr>
      <vt:lpstr>3-induction of sleep:-</vt:lpstr>
      <vt:lpstr>Slide 29</vt:lpstr>
      <vt:lpstr>Slide 30</vt:lpstr>
      <vt:lpstr>Slide 31</vt:lpstr>
      <vt:lpstr>Slide 32</vt:lpstr>
      <vt:lpstr>Slide 33</vt:lpstr>
      <vt:lpstr>6-Anterograde amnesia:-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Barbiturates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Treatment of Anxiety States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yousif</dc:creator>
  <cp:lastModifiedBy>ksupy</cp:lastModifiedBy>
  <cp:revision>149</cp:revision>
  <dcterms:created xsi:type="dcterms:W3CDTF">2005-08-23T10:04:23Z</dcterms:created>
  <dcterms:modified xsi:type="dcterms:W3CDTF">2010-02-27T11:43:47Z</dcterms:modified>
</cp:coreProperties>
</file>