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81" r:id="rId1"/>
  </p:sldMasterIdLst>
  <p:notesMasterIdLst>
    <p:notesMasterId r:id="rId75"/>
  </p:notesMasterIdLst>
  <p:handoutMasterIdLst>
    <p:handoutMasterId r:id="rId76"/>
  </p:handoutMasterIdLst>
  <p:sldIdLst>
    <p:sldId id="341" r:id="rId2"/>
    <p:sldId id="279" r:id="rId3"/>
    <p:sldId id="28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323" r:id="rId14"/>
    <p:sldId id="267" r:id="rId15"/>
    <p:sldId id="281" r:id="rId16"/>
    <p:sldId id="333" r:id="rId17"/>
    <p:sldId id="271" r:id="rId18"/>
    <p:sldId id="343" r:id="rId19"/>
    <p:sldId id="290" r:id="rId20"/>
    <p:sldId id="272" r:id="rId21"/>
    <p:sldId id="334" r:id="rId22"/>
    <p:sldId id="335" r:id="rId23"/>
    <p:sldId id="258" r:id="rId24"/>
    <p:sldId id="291" r:id="rId25"/>
    <p:sldId id="292" r:id="rId26"/>
    <p:sldId id="274" r:id="rId27"/>
    <p:sldId id="293" r:id="rId28"/>
    <p:sldId id="294" r:id="rId29"/>
    <p:sldId id="295" r:id="rId30"/>
    <p:sldId id="296" r:id="rId31"/>
    <p:sldId id="336" r:id="rId32"/>
    <p:sldId id="297" r:id="rId33"/>
    <p:sldId id="337" r:id="rId34"/>
    <p:sldId id="303" r:id="rId35"/>
    <p:sldId id="298" r:id="rId36"/>
    <p:sldId id="338" r:id="rId37"/>
    <p:sldId id="322" r:id="rId38"/>
    <p:sldId id="299" r:id="rId39"/>
    <p:sldId id="300" r:id="rId40"/>
    <p:sldId id="301" r:id="rId41"/>
    <p:sldId id="339" r:id="rId42"/>
    <p:sldId id="302" r:id="rId43"/>
    <p:sldId id="304" r:id="rId44"/>
    <p:sldId id="305" r:id="rId45"/>
    <p:sldId id="340" r:id="rId46"/>
    <p:sldId id="307" r:id="rId47"/>
    <p:sldId id="313" r:id="rId48"/>
    <p:sldId id="276" r:id="rId49"/>
    <p:sldId id="306" r:id="rId50"/>
    <p:sldId id="308" r:id="rId51"/>
    <p:sldId id="309" r:id="rId52"/>
    <p:sldId id="324" r:id="rId53"/>
    <p:sldId id="310" r:id="rId54"/>
    <p:sldId id="311" r:id="rId55"/>
    <p:sldId id="312" r:id="rId56"/>
    <p:sldId id="273" r:id="rId57"/>
    <p:sldId id="287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42" r:id="rId67"/>
    <p:sldId id="270" r:id="rId68"/>
    <p:sldId id="329" r:id="rId69"/>
    <p:sldId id="330" r:id="rId70"/>
    <p:sldId id="331" r:id="rId71"/>
    <p:sldId id="278" r:id="rId72"/>
    <p:sldId id="332" r:id="rId73"/>
    <p:sldId id="328" r:id="rId74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115000"/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115000"/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115000"/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115000"/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115000"/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FF33"/>
    <a:srgbClr val="FFFF99"/>
    <a:srgbClr val="FFFF00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97" autoAdjust="0"/>
    <p:restoredTop sz="9466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-222" y="16206"/>
    </p:cViewPr>
  </p:sorterViewPr>
  <p:notesViewPr>
    <p:cSldViewPr>
      <p:cViewPr varScale="1">
        <p:scale>
          <a:sx n="53" d="100"/>
          <a:sy n="53" d="100"/>
        </p:scale>
        <p:origin x="-1818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2D9FB7-6014-44A5-8E24-4EF8FDFDDA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lnSpc>
                <a:spcPct val="100000"/>
              </a:lnSpc>
              <a:spcBef>
                <a:spcPct val="0"/>
              </a:spcBef>
              <a:buClrTx/>
              <a:buSzTx/>
              <a:defRPr sz="1200" b="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5A8F09-1264-409B-ABC6-B877D483457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7A84A-8BCD-45F2-9784-FB3BB0126F7B}" type="slidenum">
              <a:rPr lang="ar-SA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A6D6AD-CE34-4C30-AE48-3FB5CEBC7F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FA80-6EAE-4EBA-B31A-B26E7F834C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7F4AE-AF1D-4D64-AB94-A2283F86F7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7BA80-018F-48EA-ACF4-CDC6FB41C3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BD4E25-3384-4072-8B1F-D955A720EC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2286EB-A301-4844-884D-EFD53C91C6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D25F15-66BD-4D89-BD72-CD7BDBD8DC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85E1A-506D-4092-9196-3B7DB36AA8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251067B-4840-4166-AD9D-5FE865BCC4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531C-B2B7-46C1-8BAD-302C7AC49FE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322965C-B5C5-400D-824F-2022E7A4D6E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5F8540-D52B-43FE-ADC2-6FCC7250038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6" r:id="rId2"/>
    <p:sldLayoutId id="2147483841" r:id="rId3"/>
    <p:sldLayoutId id="2147483842" r:id="rId4"/>
    <p:sldLayoutId id="2147483843" r:id="rId5"/>
    <p:sldLayoutId id="2147483837" r:id="rId6"/>
    <p:sldLayoutId id="2147483844" r:id="rId7"/>
    <p:sldLayoutId id="2147483838" r:id="rId8"/>
    <p:sldLayoutId id="2147483845" r:id="rId9"/>
    <p:sldLayoutId id="2147483839" r:id="rId10"/>
    <p:sldLayoutId id="214748384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sz="5400" smtClean="0">
                <a:solidFill>
                  <a:srgbClr val="FF0000"/>
                </a:solidFill>
                <a:latin typeface="Algerian" pitchFamily="82" charset="0"/>
              </a:rPr>
              <a:t>OPIOID ANALGESICS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Dr.Abdul latif Mahesar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			Department of Pharmacology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i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			King Saud University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505B5E0D-CABA-4EE0-9F28-45DA11FFC111}" type="slidenum">
              <a:rPr lang="ar-SA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Continuation of the transmission of impulses to the brain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E024CF82-A54E-4764-89F4-8579FA0386CF}" type="slidenum">
              <a:rPr lang="ar-SA"/>
              <a:pPr>
                <a:defRPr/>
              </a:pPr>
              <a:t>10</a:t>
            </a:fld>
            <a:endParaRPr lang="en-US"/>
          </a:p>
        </p:txBody>
      </p:sp>
      <p:pic>
        <p:nvPicPr>
          <p:cNvPr id="18436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598613"/>
            <a:ext cx="8077200" cy="40894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1066800"/>
          </a:xfrm>
        </p:spPr>
        <p:txBody>
          <a:bodyPr/>
          <a:lstStyle/>
          <a:p>
            <a:pPr eaLnBrk="1" hangingPunct="1"/>
            <a:r>
              <a:rPr lang="en-US" sz="3200" smtClean="0"/>
              <a:t>Information of the pain being processed in higher centers in brain(thalamus, cortex)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8673EC2B-D2A0-4E67-B3E2-15C91C3E19E5}" type="slidenum">
              <a:rPr lang="ar-SA"/>
              <a:pPr>
                <a:defRPr/>
              </a:pPr>
              <a:t>11</a:t>
            </a:fld>
            <a:endParaRPr lang="en-US"/>
          </a:p>
        </p:txBody>
      </p:sp>
      <p:pic>
        <p:nvPicPr>
          <p:cNvPr id="19460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600200"/>
            <a:ext cx="7848600" cy="46053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60977-0F56-4E6C-A5C7-7FB9F9BB04AC}" type="slidenum">
              <a:rPr lang="ar-SA"/>
              <a:pPr>
                <a:defRPr/>
              </a:pPr>
              <a:t>12</a:t>
            </a:fld>
            <a:endParaRPr lang="en-US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68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5C20EEAA-537A-42E2-8F0B-949C22D88E7F}" type="slidenum">
              <a:rPr lang="ar-SA"/>
              <a:pPr>
                <a:defRPr/>
              </a:pPr>
              <a:t>13</a:t>
            </a:fld>
            <a:endParaRPr lang="en-US"/>
          </a:p>
        </p:txBody>
      </p:sp>
      <p:pic>
        <p:nvPicPr>
          <p:cNvPr id="21508" name="Picture 4" descr="opoiod receptor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123950"/>
            <a:ext cx="5486400" cy="51641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AE3F8EAC-2EDB-4475-830F-F2CBBF009F3E}" type="slidenum">
              <a:rPr lang="ar-SA"/>
              <a:pPr>
                <a:defRPr/>
              </a:pPr>
              <a:t>14</a:t>
            </a:fld>
            <a:endParaRPr lang="en-US"/>
          </a:p>
        </p:txBody>
      </p:sp>
      <p:pic>
        <p:nvPicPr>
          <p:cNvPr id="22532" name="Picture 4" descr="opioi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6250" y="0"/>
            <a:ext cx="5203825" cy="7162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Mechanism of analgesia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1FB73EF0-7D58-46A0-B843-BC35E5BB68D6}" type="slidenum">
              <a:rPr lang="ar-SA"/>
              <a:pPr>
                <a:defRPr/>
              </a:pPr>
              <a:t>15</a:t>
            </a:fld>
            <a:endParaRPr lang="en-US"/>
          </a:p>
        </p:txBody>
      </p:sp>
      <p:sp>
        <p:nvSpPr>
          <p:cNvPr id="2355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chemeClr val="accent1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GungsuhChe" pitchFamily="49" charset="-127"/>
                <a:ea typeface="GungsuhChe" pitchFamily="49" charset="-127"/>
              </a:rPr>
              <a:t>Endogenous Opioid neurotransmitters: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/>
              <a:t>		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Endorphins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	Dynorphins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	Enkephalins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/>
              <a:t>	</a:t>
            </a:r>
            <a:r>
              <a:rPr lang="en-US" sz="2800" smtClean="0">
                <a:latin typeface="MS UI Gothic" pitchFamily="34" charset="-128"/>
                <a:ea typeface="MS UI Gothic" pitchFamily="34" charset="-128"/>
              </a:rPr>
              <a:t>These endogenous chemicals in the spinal cord and brain constitute pain inhibiting system.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2060"/>
                </a:solidFill>
                <a:latin typeface="GungsuhChe" pitchFamily="49" charset="-127"/>
                <a:ea typeface="GungsuhChe" pitchFamily="49" charset="-127"/>
              </a:rPr>
              <a:t>   </a:t>
            </a:r>
            <a:r>
              <a:rPr lang="en-US" sz="2800" b="1" smtClean="0">
                <a:solidFill>
                  <a:srgbClr val="002060"/>
                </a:solidFill>
                <a:latin typeface="GungsuhChe" pitchFamily="49" charset="-127"/>
                <a:ea typeface="GungsuhChe" pitchFamily="49" charset="-127"/>
              </a:rPr>
              <a:t>Analgesia:</a:t>
            </a:r>
            <a:r>
              <a:rPr lang="en-US" sz="2800" smtClean="0">
                <a:solidFill>
                  <a:srgbClr val="002060"/>
                </a:solidFill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it is a state in which a painful stimuli are moderated (modulated) , although perceived but felt no more painful.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Opioid Receptor types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FAE262D2-9156-495E-9D0B-18BC87DCC0A6}" type="slidenum">
              <a:rPr lang="ar-SA"/>
              <a:pPr>
                <a:defRPr/>
              </a:pPr>
              <a:t>16</a:t>
            </a:fld>
            <a:endParaRPr lang="en-US"/>
          </a:p>
        </p:txBody>
      </p:sp>
      <p:sp>
        <p:nvSpPr>
          <p:cNvPr id="24580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3600" smtClean="0"/>
              <a:t> mu (for morphine) µ </a:t>
            </a:r>
          </a:p>
          <a:p>
            <a:pPr eaLnBrk="1" hangingPunct="1"/>
            <a:r>
              <a:rPr lang="en-US" sz="3600" smtClean="0"/>
              <a:t> delta (</a:t>
            </a:r>
            <a:r>
              <a:rPr lang="el-GR" sz="360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kappa (</a:t>
            </a:r>
            <a:r>
              <a:rPr lang="az-Cyrl-AZ" sz="3600" smtClean="0">
                <a:latin typeface="Times New Roman" pitchFamily="18" charset="0"/>
                <a:cs typeface="Times New Roman" pitchFamily="18" charset="0"/>
              </a:rPr>
              <a:t>ҝ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These belongs to family of G-protein coupled receptors, new receptor subtypes have also been cloned.</a:t>
            </a:r>
            <a:endParaRPr lang="en-US" sz="36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702B3677-C5D7-40AD-98DE-1A5E0EA93AFE}" type="slidenum">
              <a:rPr lang="ar-SA"/>
              <a:pPr>
                <a:defRPr/>
              </a:pPr>
              <a:t>17</a:t>
            </a:fld>
            <a:endParaRPr lang="en-US"/>
          </a:p>
        </p:txBody>
      </p:sp>
      <p:pic>
        <p:nvPicPr>
          <p:cNvPr id="25604" name="Picture 4" descr="opiod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0"/>
            <a:ext cx="5808663" cy="6858000"/>
          </a:xfrm>
          <a:noFill/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676400" y="838200"/>
            <a:ext cx="48006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524000" y="304800"/>
            <a:ext cx="5181600" cy="685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Functions related to Opioid receptors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z="3600" smtClean="0"/>
              <a:t>Most of the clinically used opioids  are relatively selective  for the µ (mu) receptors.</a:t>
            </a:r>
            <a:endParaRPr lang="ar-SA" sz="36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AC1DC377-6F58-445E-B2A5-A3229A4289D9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Mechanism of action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25F229E-7400-4B7B-84A9-2ED83125801D}" type="slidenum">
              <a:rPr lang="ar-SA"/>
              <a:pPr>
                <a:defRPr/>
              </a:pPr>
              <a:t>19</a:t>
            </a:fld>
            <a:endParaRPr lang="en-US"/>
          </a:p>
        </p:txBody>
      </p:sp>
      <p:sp>
        <p:nvSpPr>
          <p:cNvPr id="2765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On binding to receptors at presynaptic nerve fiber they cause decrease in Ca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++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influx which results to </a:t>
            </a:r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</a:rPr>
              <a:t>↓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in release of excitatory neurotransmitters like glutamate 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Post synaptically activation of receptors </a:t>
            </a:r>
            <a:r>
              <a:rPr lang="en-US" sz="3600" b="1" smtClean="0">
                <a:solidFill>
                  <a:schemeClr val="accent1"/>
                </a:solidFill>
                <a:latin typeface="Times New Roman" pitchFamily="18" charset="0"/>
              </a:rPr>
              <a:t>↑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baseline="3000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efflux. This leads to </a:t>
            </a:r>
            <a:r>
              <a:rPr lang="en-US" sz="3600" b="1" smtClean="0">
                <a:solidFill>
                  <a:schemeClr val="accent1"/>
                </a:solidFill>
                <a:latin typeface="Times New Roman" pitchFamily="18" charset="0"/>
              </a:rPr>
              <a:t>↓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the response of post synaptic neuron to excitatory  neurotransmitter.(i.e. hyperpolarization)</a:t>
            </a:r>
          </a:p>
        </p:txBody>
      </p:sp>
      <p:sp>
        <p:nvSpPr>
          <p:cNvPr id="8" name="Down Arrow 7"/>
          <p:cNvSpPr/>
          <p:nvPr/>
        </p:nvSpPr>
        <p:spPr>
          <a:xfrm>
            <a:off x="8382000" y="2209800"/>
            <a:ext cx="76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94615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Gungsuh" pitchFamily="18" charset="-127"/>
                <a:ea typeface="Gungsuh" pitchFamily="18" charset="-127"/>
              </a:rPr>
              <a:t>PAIN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71A3AB16-BA75-45BD-A1E6-D15790D736D9}" type="slidenum">
              <a:rPr lang="ar-SA"/>
              <a:pPr>
                <a:defRPr/>
              </a:pPr>
              <a:t>2</a:t>
            </a:fld>
            <a:endParaRPr lang="en-US"/>
          </a:p>
        </p:txBody>
      </p:sp>
      <p:sp>
        <p:nvSpPr>
          <p:cNvPr id="1024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226425" cy="4878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Pain is defined as an unpleasant sensory and emotional  experience with actual or potential  tissue damage.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ea typeface="GungsuhChe" pitchFamily="49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It is a common every day experience  that performs essential defensive function.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ea typeface="GungsuhChe" pitchFamily="49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uncontrolled pain can severely diminish quality of life.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ea typeface="GungsuhChe" pitchFamily="49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Che" pitchFamily="49" charset="-127"/>
                <a:cs typeface="Times New Roman" pitchFamily="18" charset="0"/>
              </a:rPr>
              <a:t> pain can be acute or chronic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1ACFD0C-A0DB-4938-9128-73E74A390430}" type="slidenum">
              <a:rPr lang="ar-SA"/>
              <a:pPr>
                <a:defRPr/>
              </a:pPr>
              <a:t>20</a:t>
            </a:fld>
            <a:endParaRPr lang="en-US"/>
          </a:p>
        </p:txBody>
      </p:sp>
      <p:pic>
        <p:nvPicPr>
          <p:cNvPr id="28676" name="Picture 4" descr="opioid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-304800"/>
            <a:ext cx="2667000" cy="7162800"/>
          </a:xfrm>
          <a:noFill/>
        </p:spPr>
      </p:pic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33400" y="5029200"/>
            <a:ext cx="3810000" cy="685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Mechanism at Opioid receptors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343400" y="29718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4267200" y="297180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114800" y="2971800"/>
            <a:ext cx="7620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038600" y="2971800"/>
            <a:ext cx="304800" cy="76200"/>
          </a:xfrm>
          <a:prstGeom prst="notchedRightArrow">
            <a:avLst>
              <a:gd name="adj1" fmla="val 50000"/>
              <a:gd name="adj2" fmla="val 100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4191000" y="2971800"/>
            <a:ext cx="381000" cy="381000"/>
          </a:xfrm>
          <a:prstGeom prst="chevron">
            <a:avLst>
              <a:gd name="adj" fmla="val 25000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4038600" y="2971800"/>
            <a:ext cx="914400" cy="152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CLASSIFICATION OF OPIOIDS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1F964D06-685B-466B-A02A-A1E1BE2108C8}" type="slidenum">
              <a:rPr lang="ar-SA"/>
              <a:pPr>
                <a:defRPr/>
              </a:pPr>
              <a:t>21</a:t>
            </a:fld>
            <a:endParaRPr lang="en-US"/>
          </a:p>
        </p:txBody>
      </p:sp>
      <p:sp>
        <p:nvSpPr>
          <p:cNvPr id="29700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Strong agonists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Moderate / low agonists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Mixed agonists antagonists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Antagonists </a:t>
            </a:r>
          </a:p>
          <a:p>
            <a:pPr eaLnBrk="1" hangingPunct="1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DBDB4AF-7459-4509-B349-5E5F8C6E7CB8}" type="slidenum">
              <a:rPr lang="ar-SA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Strong agonists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 	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Morphine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Mepridine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Pethdine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Methadone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Heroin (acetyl morphine)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Fentanyl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Alfentanyl</a:t>
            </a: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z="3200" smtClean="0">
              <a:solidFill>
                <a:srgbClr val="FFFF99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85DCD5CE-7206-442B-85A0-C65CADF248E4}" type="slidenum">
              <a:rPr lang="ar-SA"/>
              <a:pPr>
                <a:defRPr/>
              </a:pPr>
              <a:t>23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459787" cy="5030787"/>
          </a:xfrm>
        </p:spPr>
        <p:txBody>
          <a:bodyPr>
            <a:normAutofit fontScale="85000" lnSpcReduction="2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	</a:t>
            </a:r>
            <a:r>
              <a:rPr lang="en-US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Moderate Agonists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Codeine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oxycodone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Propoxyphene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C) Mixed: Agonist/Antagonist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Pentazosine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Buprenorphine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(partial agonist at µ receptors)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/>
          </a:p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D) 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Pure Antagonist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</a:t>
            </a: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Nalaxone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Naltraxone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Nalmefene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</a:t>
            </a:r>
            <a:r>
              <a:rPr lang="en-US" b="1" smtClean="0">
                <a:solidFill>
                  <a:schemeClr val="accent1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800" b="1" smtClean="0">
                <a:solidFill>
                  <a:schemeClr val="tx1"/>
                </a:solidFill>
                <a:latin typeface="Gungsuh" pitchFamily="18" charset="-127"/>
                <a:ea typeface="Gungsuh" pitchFamily="18" charset="-127"/>
              </a:rPr>
              <a:t>(strong agonist)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9A3EB18-1FD4-4DC0-9E7E-EC5EE96835A1}" type="slidenum">
              <a:rPr lang="ar-SA"/>
              <a:pPr>
                <a:defRPr/>
              </a:pPr>
              <a:t>24</a:t>
            </a:fld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226425" cy="4802187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It is strong agonist binds to mu, kappa, and delta   receptors.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It is obtained naturally from the extract of poppy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( called opium)</a:t>
            </a:r>
          </a:p>
          <a:p>
            <a:pPr eaLnBrk="1" hangingPunct="1">
              <a:buFont typeface="Wingdings" pitchFamily="2" charset="2"/>
              <a:buNone/>
            </a:pPr>
            <a:endParaRPr lang="en-US" sz="2800" b="1" smtClean="0">
              <a:solidFill>
                <a:schemeClr val="accent1"/>
              </a:solidFill>
              <a:latin typeface="Gungsuh" pitchFamily="18" charset="-127"/>
              <a:ea typeface="Gungsuh" pitchFamily="18" charset="-127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chemeClr val="accent1"/>
                </a:solidFill>
                <a:latin typeface="Gungsuh" pitchFamily="18" charset="-127"/>
                <a:ea typeface="Gungsuh" pitchFamily="18" charset="-127"/>
              </a:rPr>
              <a:t>	</a:t>
            </a:r>
            <a:r>
              <a:rPr lang="en-US" sz="2800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ACTIONS: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>
                <a:solidFill>
                  <a:srgbClr val="FF33CC"/>
                </a:solidFill>
              </a:rPr>
              <a:t>   </a:t>
            </a:r>
            <a:r>
              <a:rPr lang="en-US" sz="2800" b="1" smtClean="0">
                <a:solidFill>
                  <a:srgbClr val="002060"/>
                </a:solidFill>
              </a:rPr>
              <a:t>Analgesia:</a:t>
            </a:r>
            <a:r>
              <a:rPr lang="en-US" b="1" smtClean="0">
                <a:solidFill>
                  <a:srgbClr val="002060"/>
                </a:solidFill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Relief of pain without loss of consciousness  by raising pain threshold at spinal cord level and by altering the brain perception for pain.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56515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E8C44B0-4EEF-4F2E-B190-09D059E64F96}" type="slidenum">
              <a:rPr lang="ar-SA"/>
              <a:pPr>
                <a:defRPr/>
              </a:pPr>
              <a:t>25</a:t>
            </a:fld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Euphoria</a:t>
            </a:r>
            <a:r>
              <a:rPr lang="en-US" sz="2600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powerful sense of contentment  and of well being by stimulation of ventral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tegmentum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Respiration</a:t>
            </a:r>
            <a:r>
              <a:rPr lang="en-US" sz="2600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Respiratory depression by reducing sensitivity of respiratory center neurons to CO2.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This effect is dose dependant and large doses may lead to respiratory cessation and death.( most common cause of death in acute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Opioid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over dose)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Cough reflex: 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It posses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antitussive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effect but codeine is clinically superior and has more powerful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antitussive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effect. Receptors involved seems to be different.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Miosis</a:t>
            </a:r>
            <a:r>
              <a:rPr lang="en-US" sz="26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pin point pupil due to  stimulation of mu and kappa receptors at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Edinger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westphal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neuclus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of </a:t>
            </a:r>
            <a:r>
              <a:rPr lang="en-US" sz="26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occulomoter</a:t>
            </a:r>
            <a:r>
              <a:rPr lang="en-US" sz="26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nerve. This is diagnostic sign of morphine </a:t>
            </a:r>
            <a:r>
              <a:rPr lang="en-US" sz="2600" b="1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poisoning. There is little  tolerance to this effect</a:t>
            </a:r>
            <a:r>
              <a:rPr lang="en-US" sz="2600" dirty="0">
                <a:ea typeface="Gungsuh" pitchFamily="18" charset="-127"/>
                <a:cs typeface="Times New Roman" pitchFamily="18" charset="0"/>
              </a:rPr>
              <a:t>.</a:t>
            </a:r>
            <a:r>
              <a:rPr lang="en-US" sz="1600" dirty="0">
                <a:ea typeface="Gungsuh" pitchFamily="18" charset="-127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>
                <a:ea typeface="Gungsuh" pitchFamily="18" charset="-127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80E8712D-CBFB-491E-9E6F-5FFF930EAA92}" type="slidenum">
              <a:rPr lang="ar-SA"/>
              <a:pPr>
                <a:defRPr/>
              </a:pPr>
              <a:t>26</a:t>
            </a:fld>
            <a:endParaRPr lang="en-US"/>
          </a:p>
        </p:txBody>
      </p:sp>
      <p:pic>
        <p:nvPicPr>
          <p:cNvPr id="34820" name="Picture 4" descr="opioid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143000"/>
            <a:ext cx="5562600" cy="4484688"/>
          </a:xfrm>
          <a:noFill/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371600" y="4572000"/>
            <a:ext cx="5029200" cy="10668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Morphine causes enhanced parasympathetic </a:t>
            </a:r>
          </a:p>
          <a:p>
            <a:pPr marL="660400" indent="-660400" algn="ctr"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stimulation </a:t>
            </a:r>
          </a:p>
          <a:p>
            <a:pPr marL="660400" indent="-660400" algn="ctr"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eye results into </a:t>
            </a:r>
            <a:r>
              <a:rPr lang="en-US" sz="18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miosis</a:t>
            </a:r>
            <a:endParaRPr lang="en-US" sz="18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078787" cy="48895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000066"/>
                </a:solidFill>
              </a:rPr>
              <a:t>						</a:t>
            </a:r>
            <a:r>
              <a:rPr lang="en-US" sz="2000" smtClean="0">
                <a:solidFill>
                  <a:srgbClr val="C00000"/>
                </a:solidFill>
              </a:rPr>
              <a:t>Morphine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5DDB1E83-6E76-43B7-9517-5E60E4E5898C}" type="slidenum">
              <a:rPr lang="ar-SA"/>
              <a:pPr>
                <a:defRPr/>
              </a:pPr>
              <a:t>27</a:t>
            </a:fld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b="1" dirty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Emesis: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vomiting due to stimulation of CTZ in area </a:t>
            </a:r>
            <a:r>
              <a:rPr lang="en-US" sz="24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postrema</a:t>
            </a:r>
            <a:r>
              <a:rPr lang="en-US" sz="24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, but 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sensations produced are not unpleasant.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b="1" dirty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GIT: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It relives diarrhea and dysentery by ↓ motility .It also ↑the tone of intestinal smooth muscle and anal sphincters. overall it causes constipation with little tolerance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It  also causes 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contraction of gall bladder and constriction of </a:t>
            </a:r>
            <a:r>
              <a:rPr lang="en-US" sz="24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billiary</a:t>
            </a:r>
            <a:r>
              <a:rPr lang="en-US" sz="24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sphincter which ↑ biliary pressure.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b="1" dirty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CVS: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No 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major effect on B.P or H.R. except with large doses when hypotension or </a:t>
            </a:r>
            <a:r>
              <a:rPr lang="en-US" sz="24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bradycardia</a:t>
            </a: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may occur.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Due to respiratory depression and CO2 retention , cerebral vessels dilates and ↑ in CSF pressure.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(it is contraindicated in head injury</a:t>
            </a:r>
            <a:r>
              <a:rPr lang="en-US" sz="2400" dirty="0">
                <a:solidFill>
                  <a:srgbClr val="C00000"/>
                </a:solidFill>
                <a:ea typeface="Gungsuh" pitchFamily="18" charset="-127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48895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b="1" smtClean="0">
                <a:latin typeface="Gungsuh" pitchFamily="18" charset="-127"/>
                <a:ea typeface="Gungsuh" pitchFamily="18" charset="-127"/>
              </a:rPr>
              <a:t>Morphine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59854BE-46D5-4CCD-A996-E98A830C62AC}" type="slidenum">
              <a:rPr lang="ar-SA"/>
              <a:pPr>
                <a:defRPr/>
              </a:pPr>
              <a:t>28</a:t>
            </a:fld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Histamine release</a:t>
            </a:r>
            <a:r>
              <a:rPr lang="en-US" sz="3000" b="1" dirty="0">
                <a:solidFill>
                  <a:srgbClr val="FF33CC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</a:t>
            </a:r>
            <a:r>
              <a:rPr lang="en-US" sz="1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release of histamine from mast cells cause </a:t>
            </a:r>
            <a:r>
              <a:rPr lang="en-US" sz="2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urticaria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, sweating ,vasodilatation, it can cause </a:t>
            </a:r>
            <a:r>
              <a:rPr lang="en-US" sz="2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bronchoconstriction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, asthmatics should not receive the drug.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000" b="1" dirty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Hormonal actions</a:t>
            </a:r>
            <a:r>
              <a:rPr lang="en-US" sz="30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It inhibits the release of GRH and </a:t>
            </a:r>
            <a:r>
              <a:rPr lang="en-US" sz="28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CRH.also↓</a:t>
            </a:r>
            <a:r>
              <a:rPr lang="en-US" sz="2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in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con. of LH, FSH, ACTH, </a:t>
            </a:r>
            <a:r>
              <a:rPr lang="el-GR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β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-endorphins, testosterone and cortisone.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↑ </a:t>
            </a:r>
            <a:r>
              <a:rPr lang="en-US" sz="2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prolactin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and growth hormone by diminishing </a:t>
            </a: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</a:t>
            </a:r>
            <a:r>
              <a:rPr lang="en-US" sz="28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dopaminergic</a:t>
            </a: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inhibition.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↑ </a:t>
            </a:r>
            <a:r>
              <a:rPr lang="en-US" sz="2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antidiuretic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hormone </a:t>
            </a:r>
            <a:r>
              <a:rPr lang="en-US" sz="2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that leads </a:t>
            </a: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to urinary retention..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endParaRPr lang="el-GR" sz="2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94615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Therapeutic uses		</a:t>
            </a:r>
            <a:r>
              <a:rPr lang="en-US" sz="180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Morphine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E582F089-CD91-48CA-8EFF-0F939E562A77}" type="slidenum">
              <a:rPr lang="ar-SA"/>
              <a:pPr>
                <a:defRPr/>
              </a:pPr>
              <a:t>29</a:t>
            </a:fld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535987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Analgesia:</a:t>
            </a:r>
            <a:r>
              <a:rPr lang="en-US" sz="2400" b="1" smtClean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In severe pain and when sleep is desired.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e.g.  Cancer pain, severe burn, severe visceral pain( except renal or biliar  colic)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Diarrhea:</a:t>
            </a:r>
            <a:r>
              <a:rPr lang="en-US" sz="2400" b="1" smtClean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As it ↓ GIT motility and ↑tone of anal sphincter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Cough: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      As it suppress cough reflex ( codeine and 	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                    dextromethorphan  are superior)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Treatment of acute pulmonary edema : 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Dramatically relieve dyspnea  caused by pulmonary edema and associated with LVF when administered IV possible by vasodilatory effect.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000066"/>
                </a:solidFill>
                <a:latin typeface="Aharoni" pitchFamily="2" charset="-79"/>
                <a:ea typeface="Gungsuh" pitchFamily="18" charset="-127"/>
                <a:cs typeface="Aharoni" pitchFamily="2" charset="-79"/>
              </a:rPr>
              <a:t>Preanesthetic  medication</a:t>
            </a:r>
            <a:r>
              <a:rPr lang="en-US" sz="2400" smtClean="0">
                <a:solidFill>
                  <a:srgbClr val="000066"/>
                </a:solidFill>
                <a:latin typeface="Aharoni" pitchFamily="2" charset="-79"/>
                <a:ea typeface="Gungsuh" pitchFamily="18" charset="-127"/>
                <a:cs typeface="Aharoni" pitchFamily="2" charset="-79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8226425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GungsuhChe" pitchFamily="49" charset="-127"/>
                <a:ea typeface="GungsuhChe" pitchFamily="49" charset="-127"/>
              </a:rPr>
              <a:t>Pain transmission and processing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E2DA0312-AF30-46A3-B329-922A63742066}" type="slidenum">
              <a:rPr lang="ar-SA"/>
              <a:pPr>
                <a:defRPr/>
              </a:pPr>
              <a:t>3</a:t>
            </a:fld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066800"/>
            <a:ext cx="8688387" cy="6096000"/>
          </a:xfrm>
        </p:spPr>
        <p:txBody>
          <a:bodyPr>
            <a:normAutofit lnSpcReduction="10000"/>
          </a:bodyPr>
          <a:lstStyle/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Noxious stimuli</a:t>
            </a: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>
              <a:solidFill>
                <a:srgbClr val="FF33CC"/>
              </a:solidFill>
              <a:latin typeface="Gungsuh" pitchFamily="18" charset="-127"/>
              <a:ea typeface="Gungsuh" pitchFamily="18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Gungsuh" pitchFamily="18" charset="-127"/>
              <a:ea typeface="Gungsuh" pitchFamily="18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0066"/>
                </a:solidFill>
                <a:latin typeface="Gungsuh" pitchFamily="18" charset="-127"/>
                <a:ea typeface="Gungsuh" pitchFamily="18" charset="-127"/>
              </a:rPr>
              <a:t>Activation of </a:t>
            </a:r>
            <a:r>
              <a:rPr lang="en-US" sz="2000" b="1" dirty="0" err="1">
                <a:solidFill>
                  <a:srgbClr val="000066"/>
                </a:solidFill>
                <a:latin typeface="Gungsuh" pitchFamily="18" charset="-127"/>
                <a:ea typeface="Gungsuh" pitchFamily="18" charset="-127"/>
              </a:rPr>
              <a:t>nociceptors</a:t>
            </a:r>
            <a:endParaRPr lang="en-US" sz="2000" b="1" dirty="0">
              <a:solidFill>
                <a:srgbClr val="000066"/>
              </a:solidFill>
              <a:latin typeface="Gungsuh" pitchFamily="18" charset="-127"/>
              <a:ea typeface="Gungsuh" pitchFamily="18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>
              <a:solidFill>
                <a:schemeClr val="accent1"/>
              </a:solidFill>
              <a:latin typeface="Gungsuh" pitchFamily="18" charset="-127"/>
              <a:ea typeface="Gungsuh" pitchFamily="18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>
              <a:latin typeface="Gungsuh" pitchFamily="18" charset="-127"/>
              <a:ea typeface="Gungsuh" pitchFamily="18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Transmission of information through dorsal </a:t>
            </a:r>
            <a: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horn of </a:t>
            </a:r>
            <a:r>
              <a:rPr lang="en-US" sz="2000" b="1" dirty="0" err="1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s.cord</a:t>
            </a:r>
            <a:endParaRPr lang="en-US" sz="2000" b="1" dirty="0">
              <a:solidFill>
                <a:srgbClr val="C00000"/>
              </a:solidFill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release of stimulatory transmitter peptides like 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sub.P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gultamete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,NO)</a:t>
            </a: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/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Onward transmission to higher brain centers</a:t>
            </a: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solidFill>
                <a:schemeClr val="accent1"/>
              </a:solidFill>
              <a:latin typeface="GungsuhChe" pitchFamily="49" charset="-127"/>
              <a:ea typeface="GungsuhChe" pitchFamily="49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solidFill>
                <a:schemeClr val="accent1"/>
              </a:solidFill>
              <a:latin typeface="GungsuhChe" pitchFamily="49" charset="-127"/>
              <a:ea typeface="GungsuhChe" pitchFamily="49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  <a:t>Processing in the higher brain center</a:t>
            </a: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solidFill>
                <a:srgbClr val="FF33CC"/>
              </a:solidFill>
              <a:latin typeface="GungsuhChe" pitchFamily="49" charset="-127"/>
              <a:ea typeface="GungsuhChe" pitchFamily="49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GungsuhChe" pitchFamily="49" charset="-127"/>
              <a:ea typeface="GungsuhChe" pitchFamily="49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Release of inhibitory </a:t>
            </a:r>
            <a:r>
              <a:rPr lang="en-US" sz="2400" dirty="0" err="1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trasnsmitters</a:t>
            </a:r>
            <a:endParaRPr lang="en-US" sz="2400" dirty="0">
              <a:solidFill>
                <a:srgbClr val="C00000"/>
              </a:solidFill>
              <a:latin typeface="GungsuhChe" pitchFamily="49" charset="-127"/>
              <a:ea typeface="GungsuhChe" pitchFamily="49" charset="-127"/>
            </a:endParaRPr>
          </a:p>
          <a:p>
            <a:pPr marL="320040" indent="-32004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0066"/>
                </a:solidFill>
              </a:rPr>
              <a:t>(</a:t>
            </a: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endogenous  peptides 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enkephalins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,endorphins ,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dynorphins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7126" name="AutoShape 22"/>
          <p:cNvSpPr>
            <a:spLocks noChangeArrowheads="1"/>
          </p:cNvSpPr>
          <p:nvPr/>
        </p:nvSpPr>
        <p:spPr bwMode="auto">
          <a:xfrm>
            <a:off x="4572000" y="1371600"/>
            <a:ext cx="76200" cy="609600"/>
          </a:xfrm>
          <a:prstGeom prst="downArrow">
            <a:avLst>
              <a:gd name="adj1" fmla="val 50000"/>
              <a:gd name="adj2" fmla="val 200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>
            <a:off x="4572000" y="2286000"/>
            <a:ext cx="76200" cy="5334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29" name="AutoShape 25"/>
          <p:cNvSpPr>
            <a:spLocks noChangeArrowheads="1"/>
          </p:cNvSpPr>
          <p:nvPr/>
        </p:nvSpPr>
        <p:spPr bwMode="auto">
          <a:xfrm>
            <a:off x="4572000" y="3581400"/>
            <a:ext cx="76200" cy="5334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31" name="AutoShape 27"/>
          <p:cNvSpPr>
            <a:spLocks noChangeArrowheads="1"/>
          </p:cNvSpPr>
          <p:nvPr/>
        </p:nvSpPr>
        <p:spPr bwMode="auto">
          <a:xfrm>
            <a:off x="4572000" y="4419600"/>
            <a:ext cx="76200" cy="609600"/>
          </a:xfrm>
          <a:prstGeom prst="downArrow">
            <a:avLst>
              <a:gd name="adj1" fmla="val 50000"/>
              <a:gd name="adj2" fmla="val 200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32" name="AutoShape 28"/>
          <p:cNvSpPr>
            <a:spLocks noChangeArrowheads="1"/>
          </p:cNvSpPr>
          <p:nvPr/>
        </p:nvSpPr>
        <p:spPr bwMode="auto">
          <a:xfrm flipH="1">
            <a:off x="4572000" y="5410200"/>
            <a:ext cx="76200" cy="609600"/>
          </a:xfrm>
          <a:prstGeom prst="downArrow">
            <a:avLst>
              <a:gd name="adj1" fmla="val 50000"/>
              <a:gd name="adj2" fmla="val 200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28600"/>
            <a:ext cx="7926387" cy="53340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1"/>
                </a:solidFill>
                <a:latin typeface="Gungsuh" pitchFamily="18" charset="-127"/>
                <a:ea typeface="Gungsuh" pitchFamily="18" charset="-127"/>
              </a:rPr>
              <a:t>					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 cont’d</a:t>
            </a:r>
            <a:r>
              <a:rPr lang="en-US" sz="4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331156E-9F14-4E57-9857-F448B3978950}" type="slidenum">
              <a:rPr lang="ar-SA"/>
              <a:pPr>
                <a:defRPr/>
              </a:pPr>
              <a:t>30</a:t>
            </a:fld>
            <a:endParaRPr lang="en-US"/>
          </a:p>
        </p:txBody>
      </p:sp>
      <p:sp>
        <p:nvSpPr>
          <p:cNvPr id="3891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609600"/>
            <a:ext cx="8226425" cy="6629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	Pharmacokinetics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b="1" smtClean="0"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b="1" smtClean="0">
              <a:solidFill>
                <a:srgbClr val="000066"/>
              </a:solidFill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Administration:</a:t>
            </a:r>
            <a:r>
              <a:rPr lang="en-US" sz="2800" b="1" smtClean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orally its absorption is slow and </a:t>
            </a:r>
            <a:r>
              <a:rPr lang="en-US" sz="2400" b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erratic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and its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	Significant 1</a:t>
            </a:r>
            <a:r>
              <a:rPr lang="en-US" sz="2400" baseline="300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st</a:t>
            </a: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pass metabolism occurs  in liver.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Parental administration produce reliable response 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In chronic pain slow release tablets and pumps increase the compliance due to self administration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For non medical purpose inhaling powders or smoke from burning crude opium provides rapid action.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200" smtClean="0">
                <a:ea typeface="Gungsuh" pitchFamily="18" charset="-127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94711F4F-7114-4719-BFFD-E7687622DB02}" type="slidenum">
              <a:rPr lang="ar-SA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302625" cy="495300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Distribution: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It is least </a:t>
            </a:r>
            <a:r>
              <a:rPr lang="en-US" sz="32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lipophilic</a:t>
            </a: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among common opiates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en-US" sz="3200" dirty="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It Rapidly enters all body tissues including  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fetus. Should not be used during labor.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Infants born to addicted mothers show 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physical dependence and withdrawal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symptoms.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en-US" sz="3200" dirty="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Only small percentage crosses blood brain 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      barrier.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71755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Gungsuh" pitchFamily="18" charset="-127"/>
                <a:ea typeface="Gungsuh" pitchFamily="18" charset="-127"/>
              </a:rPr>
              <a:t>    </a:t>
            </a:r>
            <a:r>
              <a:rPr lang="en-US" sz="3600" b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Fate</a:t>
            </a:r>
            <a:r>
              <a:rPr lang="en-US" sz="2400" b="1" smtClean="0">
                <a:latin typeface="Gungsuh" pitchFamily="18" charset="-127"/>
                <a:ea typeface="Gungsuh" pitchFamily="18" charset="-127"/>
              </a:rPr>
              <a:t>			              </a:t>
            </a:r>
            <a:r>
              <a:rPr lang="en-US" sz="24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96559CC-8ACB-4F1B-BE1E-C9FC18EE0E8F}" type="slidenum">
              <a:rPr lang="ar-SA"/>
              <a:pPr>
                <a:defRPr/>
              </a:pPr>
              <a:t>32</a:t>
            </a:fld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219200"/>
            <a:ext cx="8226425" cy="5867400"/>
          </a:xfrm>
        </p:spPr>
        <p:txBody>
          <a:bodyPr>
            <a:normAutofit fontScale="85000" lnSpcReduction="2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It is conjugated </a:t>
            </a: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in liver to </a:t>
            </a:r>
            <a:r>
              <a:rPr lang="en-US" sz="3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glucuronic</a:t>
            </a: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acid 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Morphine </a:t>
            </a: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-6 </a:t>
            </a:r>
            <a:r>
              <a:rPr lang="en-US" sz="3800" dirty="0" err="1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glucuronide</a:t>
            </a: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a 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very potent   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analgesic ,and 3-glucuronide is much less  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active.</a:t>
            </a:r>
            <a:endParaRPr lang="en-US" sz="38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Conjugates primarily excreted in urine but 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small </a:t>
            </a: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quantities also excreted in bile.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It has duration of action for 4-6 hours when 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 administered systemically. when administered 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 </a:t>
            </a:r>
            <a:r>
              <a:rPr lang="en-US" sz="38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epidurally</a:t>
            </a:r>
            <a:r>
              <a:rPr lang="en-US" sz="38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duration is increased due to decreased volume of distribution.  </a:t>
            </a:r>
            <a:endParaRPr lang="en-US" sz="4000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000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  <a:endParaRPr lang="en-US" sz="2000" dirty="0"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700" dirty="0">
                <a:ea typeface="Gungsuh" pitchFamily="18" charset="-127"/>
                <a:cs typeface="Times New Roman" pitchFamily="18" charset="0"/>
              </a:rPr>
              <a:t>	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700" dirty="0">
              <a:ea typeface="Gungsuh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CA17EAB-33E4-4E68-9827-3723E166C6FE}" type="slidenum">
              <a:rPr lang="ar-SA"/>
              <a:pPr>
                <a:defRPr/>
              </a:pPr>
              <a:t>33</a:t>
            </a:fld>
            <a:endParaRPr lang="en-US"/>
          </a:p>
        </p:txBody>
      </p:sp>
      <p:sp>
        <p:nvSpPr>
          <p:cNvPr id="41988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Elderly are more sensitive to analgesic effect due to </a:t>
            </a:r>
            <a:r>
              <a:rPr lang="en-US" sz="3200" b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↓</a:t>
            </a: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metabolism, </a:t>
            </a:r>
            <a:r>
              <a:rPr lang="en-US" sz="3200" b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↓</a:t>
            </a: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lean body mass and poor renal function.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Neonates should not receive morphine.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	Should be given with caution in patients with liver ,renal impairment and bronchial asthma.</a:t>
            </a:r>
          </a:p>
          <a:p>
            <a:pPr eaLnBrk="1" hangingPunct="1"/>
            <a:endParaRPr lang="en-US" smtClean="0">
              <a:ea typeface="Gungsuh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Adverse effects:</a:t>
            </a:r>
            <a:r>
              <a:rPr lang="en-US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         </a:t>
            </a:r>
            <a:r>
              <a:rPr lang="en-US" sz="220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morphine cont’d</a:t>
            </a:r>
            <a:endParaRPr lang="en-US" sz="220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9F98E6F-CB8A-4B5E-96C5-58BFD9DF81FC}" type="slidenum">
              <a:rPr lang="ar-SA"/>
              <a:pPr>
                <a:defRPr/>
              </a:pPr>
              <a:t>34</a:t>
            </a:fld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226425" cy="4954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rgbClr val="FF33CC"/>
                </a:solidFill>
                <a:latin typeface="Gungsuh" pitchFamily="18" charset="-127"/>
                <a:ea typeface="Gungsuh" pitchFamily="18" charset="-127"/>
              </a:rPr>
              <a:t>  	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Severe respiratory depression, can lead to death in acute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	 poisoning especially in patients  with  emphysema  and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	cor pulmonale.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	vomiting , dysphoria ,allergy, vasodilatation, hypotension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smtClean="0">
                <a:latin typeface="Times New Roman" pitchFamily="18" charset="0"/>
              </a:rPr>
              <a:t>↑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intracranial pressure particularly in head injury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Urinary retention in prostate hypertrophy.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	Pts with adrenal insufficiency and myxedema  may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experience extended and increased effects.</a:t>
            </a:r>
          </a:p>
          <a:p>
            <a:pPr eaLnBrk="1" hangingPunct="1">
              <a:lnSpc>
                <a:spcPct val="80000"/>
              </a:lnSpc>
            </a:pPr>
            <a:endParaRPr lang="en-US" sz="9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Tolerance  and dependence :</a:t>
            </a:r>
            <a:r>
              <a:rPr lang="en-US" dirty="0" smtClean="0">
                <a:latin typeface="Gungsuh" pitchFamily="18" charset="-127"/>
                <a:ea typeface="Gungsuh" pitchFamily="18" charset="-127"/>
              </a:rPr>
              <a:t/>
            </a:r>
            <a:br>
              <a:rPr lang="en-US" dirty="0" smtClean="0">
                <a:latin typeface="Gungsuh" pitchFamily="18" charset="-127"/>
                <a:ea typeface="Gungsuh" pitchFamily="18" charset="-127"/>
              </a:rPr>
            </a:br>
            <a:r>
              <a:rPr lang="en-US" dirty="0" smtClean="0"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 cont’d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0A8FF7C7-D3CD-405B-984C-78A86479EF02}" type="slidenum">
              <a:rPr lang="ar-SA"/>
              <a:pPr>
                <a:defRPr/>
              </a:pPr>
              <a:t>35</a:t>
            </a:fld>
            <a:endParaRPr lang="en-US"/>
          </a:p>
        </p:txBody>
      </p:sp>
      <p:sp>
        <p:nvSpPr>
          <p:cNvPr id="4403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447800"/>
            <a:ext cx="8078787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2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Repeated use develops tolerance to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Respiratory depression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Analgesic effect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Euphoria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sedative effect of morphine </a:t>
            </a:r>
          </a:p>
          <a:p>
            <a:pPr marL="860425" lvl="2" indent="-2857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860425" lvl="2" indent="-28575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But no tolerance to 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smtClean="0">
                <a:latin typeface="Times New Roman" pitchFamily="18" charset="0"/>
                <a:cs typeface="Times New Roman" pitchFamily="18" charset="0"/>
              </a:rPr>
              <a:t>Miosis and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3200" u="sng" smtClean="0">
                <a:latin typeface="Times New Roman" pitchFamily="18" charset="0"/>
                <a:cs typeface="Times New Roman" pitchFamily="18" charset="0"/>
              </a:rPr>
              <a:t> Constipation.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Withdrawal effects                  							</a:t>
            </a:r>
            <a:r>
              <a:rPr lang="en-US" sz="20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Morphine cont’d</a:t>
            </a:r>
            <a:endParaRPr lang="en-US" sz="2000" dirty="0">
              <a:solidFill>
                <a:srgbClr val="C00000"/>
              </a:solidFill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82A1E56D-9AB4-4E63-8989-AF8D7BDFEC0C}" type="slidenum">
              <a:rPr lang="ar-SA"/>
              <a:pPr>
                <a:defRPr/>
              </a:pPr>
              <a:t>36</a:t>
            </a:fld>
            <a:endParaRPr lang="en-US"/>
          </a:p>
        </p:txBody>
      </p:sp>
      <p:sp>
        <p:nvSpPr>
          <p:cNvPr id="45060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5105400"/>
          </a:xfrm>
        </p:spPr>
        <p:txBody>
          <a:bodyPr/>
          <a:lstStyle/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Physical and psychological dependence occurs very early and  withdrawal produces serious autonomic, motor and psychological symptoms such as 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severe body ache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insomnia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restlessness ,irritability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diarrhoea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Goose flesh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lacrimation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increased in B.P ,Respiration and Temprature </a:t>
            </a:r>
          </a:p>
          <a:p>
            <a:pPr marL="860425" lvl="2" indent="-285750"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Opioid addicts are detoxified by methadone and clonidine</a:t>
            </a:r>
          </a:p>
          <a:p>
            <a:pPr marL="860425" lvl="2" indent="-285750"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marL="860425" lvl="2" indent="-28575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CONTRA </a:t>
            </a:r>
            <a:r>
              <a:rPr lang="en-US" sz="3600" b="1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INDICATIONS  </a:t>
            </a:r>
            <a: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</a:br>
            <a: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2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morphine cont’d</a:t>
            </a:r>
            <a:endParaRPr lang="en-US" sz="2200" dirty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3D50E6F-AB54-4363-BE94-68DE90ECE7F2}" type="slidenum">
              <a:rPr lang="ar-SA"/>
              <a:pPr>
                <a:defRPr/>
              </a:pPr>
              <a:t>37</a:t>
            </a:fld>
            <a:endParaRPr lang="en-US"/>
          </a:p>
        </p:txBody>
      </p:sp>
      <p:sp>
        <p:nvSpPr>
          <p:cNvPr id="4608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Head injury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Pregnancy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Bronchial Asthma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liver and renal disease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Renal and biliary colics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Endocrine disease</a:t>
            </a:r>
          </a:p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Infants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MEPRIDINE(</a:t>
            </a:r>
            <a:r>
              <a:rPr lang="en-US" sz="4000" b="1" dirty="0" err="1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Pethidine</a:t>
            </a:r>
            <a:r>
              <a:rPr lang="en-US" sz="4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)</a:t>
            </a:r>
            <a: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</a:br>
            <a:r>
              <a:rPr lang="en-US" sz="20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(</a:t>
            </a:r>
            <a:r>
              <a:rPr lang="en-US" sz="2200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strong agonist)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0C1EF608-141C-4DEB-BF18-925A1DB78CDE}" type="slidenum">
              <a:rPr lang="ar-SA"/>
              <a:pPr>
                <a:defRPr/>
              </a:pPr>
              <a:t>38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Is synthetic opioid , it also possess antimuscrinic effect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Is structurally unrelated to morphine</a:t>
            </a:r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Is used for the treatment of acute pain.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Mechanism of action;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	It primarily binds to mu receptors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It also binds to kappa receptors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72438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Actions</a:t>
            </a:r>
            <a:r>
              <a:rPr lang="en-US" sz="4000" dirty="0" smtClean="0">
                <a:latin typeface="Gungsuh" pitchFamily="18" charset="-127"/>
                <a:ea typeface="Gungsuh" pitchFamily="18" charset="-127"/>
                <a:cs typeface="Times New Roman" pitchFamily="18" charset="0"/>
              </a:rPr>
              <a:t>: </a:t>
            </a:r>
            <a:r>
              <a:rPr lang="en-US" sz="2000" dirty="0" smtClean="0">
                <a:latin typeface="Gungsuh" pitchFamily="18" charset="-127"/>
                <a:ea typeface="Gungsuh" pitchFamily="18" charset="-127"/>
              </a:rPr>
              <a:t/>
            </a:r>
            <a:br>
              <a:rPr lang="en-US" sz="2000" dirty="0" smtClean="0">
                <a:latin typeface="Gungsuh" pitchFamily="18" charset="-127"/>
                <a:ea typeface="Gungsuh" pitchFamily="18" charset="-127"/>
              </a:rPr>
            </a:br>
            <a:r>
              <a:rPr lang="en-US" sz="2000" dirty="0" smtClean="0"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dirty="0" err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Mepridine</a:t>
            </a:r>
            <a:r>
              <a:rPr lang="en-US" sz="20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9F0FE78-D89A-41D6-86B3-76A4CE5C0705}" type="slidenum">
              <a:rPr lang="ar-SA"/>
              <a:pPr>
                <a:defRPr/>
              </a:pPr>
              <a:t>39</a:t>
            </a:fld>
            <a:endParaRPr lang="en-US"/>
          </a:p>
        </p:txBody>
      </p:sp>
      <p:sp>
        <p:nvSpPr>
          <p:cNvPr id="4813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226425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Respiratory depression similar to morphine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No significant CVS action when given orally. On IV administration it cause ↓in PVR, ↑peripheral blood flow and ↑ cardiac rate.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Dilates cerebral vessels like morphine. ↑CSF pressure and contracts smooth muscles ( but less than morphine)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It posses atropine like actions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Does not cause pinpoint pupil  rather dilates pupil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Less urinary retention than morphine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2800" smtClean="0"/>
              <a:t>Painful stimulus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10B75CA-A0CE-4D0C-BCA8-4E72D56876D8}" type="slidenum">
              <a:rPr lang="ar-SA"/>
              <a:pPr>
                <a:defRPr/>
              </a:pPr>
              <a:t>4</a:t>
            </a:fld>
            <a:endParaRPr lang="en-US"/>
          </a:p>
        </p:txBody>
      </p:sp>
      <p:pic>
        <p:nvPicPr>
          <p:cNvPr id="12292" name="Picture 4" descr="sensory transmission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600200"/>
            <a:ext cx="5994400" cy="4495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Therapeutic uses:</a:t>
            </a: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</a:b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					     Mepridine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CFDB6AD4-4768-4764-A3EA-BDCAE37AEB22}" type="slidenum">
              <a:rPr lang="ar-SA"/>
              <a:pPr>
                <a:defRPr/>
              </a:pPr>
              <a:t>40</a:t>
            </a:fld>
            <a:endParaRPr lang="en-US"/>
          </a:p>
        </p:txBody>
      </p:sp>
      <p:sp>
        <p:nvSpPr>
          <p:cNvPr id="4915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226425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solidFill>
                <a:schemeClr val="accent1"/>
              </a:solidFill>
              <a:latin typeface="Gungsuh" pitchFamily="18" charset="-127"/>
              <a:ea typeface="Gungsuh" pitchFamily="18" charset="-127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33CC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2800" smtClean="0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  <a:t>Analgesia</a:t>
            </a:r>
            <a:r>
              <a:rPr lang="en-US" sz="2000" smtClean="0"/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for any type of severe pain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now a days it is not recommended for chronic pain and chronic use.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Not useful for treatment of diarrhea or cough.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Commonly employed in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obstetrics,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due  to its shorter duration of  action ,and is less depressant on fetal respiration.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Pharmacokinetics:</a:t>
            </a:r>
            <a:r>
              <a:rPr lang="en-US" dirty="0" smtClean="0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  <a:t/>
            </a:r>
            <a:br>
              <a:rPr lang="en-US" dirty="0" smtClean="0">
                <a:solidFill>
                  <a:srgbClr val="000066"/>
                </a:solidFill>
                <a:latin typeface="GungsuhChe" pitchFamily="49" charset="-127"/>
                <a:ea typeface="GungsuhChe" pitchFamily="49" charset="-127"/>
              </a:rPr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05000A1D-8E7F-46C7-8507-48EB456E2ED3}" type="slidenum">
              <a:rPr lang="ar-SA"/>
              <a:pPr>
                <a:defRPr/>
              </a:pPr>
              <a:t>41</a:t>
            </a:fld>
            <a:endParaRPr lang="en-US"/>
          </a:p>
        </p:txBody>
      </p:sp>
      <p:sp>
        <p:nvSpPr>
          <p:cNvPr id="50180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Well absorbed orally( unlike morphine), and also produce analgesic effect on oral administration ,        however mostly administered IM.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Has shorter duration of action than morphine 2-4 hrs. It is metabolized in liver by N-methylation to normepridine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Excreted in urine.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7937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A</a:t>
            </a:r>
            <a:r>
              <a:rPr lang="en-US" sz="3600" dirty="0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dverse effects: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latin typeface="Gungsuh" pitchFamily="18" charset="-127"/>
                <a:ea typeface="Gungsuh" pitchFamily="18" charset="-127"/>
              </a:rPr>
              <a:t>				</a:t>
            </a:r>
            <a:r>
              <a:rPr lang="en-US" sz="2000" dirty="0" smtClean="0">
                <a:latin typeface="Gungsuh" pitchFamily="18" charset="-127"/>
                <a:ea typeface="Gungsuh" pitchFamily="18" charset="-127"/>
              </a:rPr>
              <a:t/>
            </a:r>
            <a:br>
              <a:rPr lang="en-US" sz="2000" dirty="0" smtClean="0">
                <a:latin typeface="Gungsuh" pitchFamily="18" charset="-127"/>
                <a:ea typeface="Gungsuh" pitchFamily="18" charset="-127"/>
              </a:rPr>
            </a:br>
            <a:r>
              <a:rPr lang="en-US" sz="2000" dirty="0" smtClean="0"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dirty="0" err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Mepridine</a:t>
            </a:r>
            <a:r>
              <a:rPr lang="en-US" sz="20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DB26D3C-7E19-40FA-A6F9-3ECFCC0DCFBD}" type="slidenum">
              <a:rPr lang="ar-SA"/>
              <a:pPr>
                <a:defRPr/>
              </a:pPr>
              <a:t>42</a:t>
            </a:fld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459787" cy="533400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 smtClean="0"/>
              <a:t>On </a:t>
            </a:r>
            <a:r>
              <a:rPr lang="en-US" sz="2600" dirty="0"/>
              <a:t>repetitive and large doses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causes: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Anxiety ,tremors,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muscle twitching and rarely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convulsions due to accumulation of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normepridine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Svere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hypotension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It causes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pupillary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dilatation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Hypotension, dry mouth, blurred vision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If given with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neuroleptics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provokes severe reactions such as convulsion , hyperthermia.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May Cause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dependence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and can be substitute for heroin  and morphine dependant person.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Produce partial tolerance to  other opiates.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8226425" cy="9144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METHADONE </a:t>
            </a: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(strong agonist)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3378538-08B6-42E0-AB77-9D8A2DEC0408}" type="slidenum">
              <a:rPr lang="ar-SA"/>
              <a:pPr>
                <a:defRPr/>
              </a:pPr>
              <a:t>43</a:t>
            </a:fld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226425" cy="5257800"/>
          </a:xfrm>
        </p:spPr>
        <p:txBody>
          <a:bodyPr>
            <a:normAutofit fontScale="92500" lnSpcReduction="2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synthetic.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b="1" dirty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 Mechanism of action;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 Through mu receptors.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0066"/>
                </a:solidFill>
                <a:latin typeface="Gungsuh" pitchFamily="18" charset="-127"/>
                <a:cs typeface="Times New Roman" pitchFamily="18" charset="0"/>
              </a:rPr>
              <a:t>    Actions</a:t>
            </a:r>
            <a:r>
              <a:rPr lang="en-US" sz="2400" b="1" dirty="0">
                <a:solidFill>
                  <a:srgbClr val="000066"/>
                </a:solidFill>
                <a:latin typeface="Gungsuh" pitchFamily="18" charset="-127"/>
                <a:cs typeface="Times New Roman" pitchFamily="18" charset="0"/>
              </a:rPr>
              <a:t>: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Analgesic activity equal to morphine but duration  of action is longer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 with less euphoria.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well absorbed orally ,fat soluble and readily penetrate into brain.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It has a half life of 24 hrs.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Can be administered rectally, subcutaneously and IV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its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miotic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and respiratory depressant effects lasts for 24 hrs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It increases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billiary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pressure  and produce constipation like morphine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3050"/>
            <a:ext cx="8229600" cy="869950"/>
          </a:xfrm>
        </p:spPr>
        <p:txBody>
          <a:bodyPr/>
          <a:lstStyle/>
          <a:p>
            <a:pPr eaLnBrk="1" hangingPunct="1"/>
            <a:r>
              <a:rPr lang="en-US" sz="1800" smtClean="0">
                <a:latin typeface="Gungsuh" pitchFamily="18" charset="-127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The</a:t>
            </a:r>
            <a:r>
              <a:rPr lang="en-US" sz="29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rapeutic uses </a:t>
            </a:r>
            <a:r>
              <a:rPr lang="en-US" sz="1800" smtClean="0">
                <a:latin typeface="Gungsuh" pitchFamily="18" charset="-127"/>
                <a:ea typeface="Gungsuh" pitchFamily="18" charset="-127"/>
                <a:cs typeface="Times New Roman" pitchFamily="18" charset="0"/>
              </a:rPr>
              <a:t/>
            </a:r>
            <a:br>
              <a:rPr lang="en-US" sz="1800" smtClean="0">
                <a:latin typeface="Gungsuh" pitchFamily="18" charset="-127"/>
                <a:ea typeface="Gungsuh" pitchFamily="18" charset="-127"/>
                <a:cs typeface="Times New Roman" pitchFamily="18" charset="0"/>
              </a:rPr>
            </a:br>
            <a:r>
              <a:rPr lang="en-US" sz="1800" smtClean="0">
                <a:latin typeface="Gungsuh" pitchFamily="18" charset="-127"/>
                <a:ea typeface="Gungsuh" pitchFamily="18" charset="-127"/>
                <a:cs typeface="Times New Roman" pitchFamily="18" charset="0"/>
              </a:rPr>
              <a:t>						mathadone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9DED3845-FBF4-4B1E-90B1-F00A70FAACB5}" type="slidenum">
              <a:rPr lang="ar-SA"/>
              <a:pPr>
                <a:defRPr/>
              </a:pPr>
              <a:t>44</a:t>
            </a:fld>
            <a:endParaRPr lang="en-US"/>
          </a:p>
        </p:txBody>
      </p:sp>
      <p:sp>
        <p:nvSpPr>
          <p:cNvPr id="5325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Used for controlled with drawl of dependant abusers from heroin and morphine</a:t>
            </a:r>
            <a:r>
              <a:rPr lang="en-US" sz="28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It is administered orally , is substituted for parental opioids and then patient is slowly taken off from methadone.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It causes mild but prolonged with drawl syndrome.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Neuropathic and cancer pain of severe natures.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Pharmacokinetics</a:t>
            </a:r>
            <a:br>
              <a:rPr lang="en-US" sz="32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						</a:t>
            </a:r>
            <a:r>
              <a:rPr lang="en-US" sz="2200" dirty="0" err="1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mathadone</a:t>
            </a:r>
            <a:r>
              <a:rPr lang="en-US" sz="22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 cont’d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4DD471CB-8D38-4AB2-AA1D-910F627940A9}" type="slidenum">
              <a:rPr lang="ar-SA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It is readily absorbed orally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200" dirty="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It accumulates in tissues ,and then slowly released.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200" dirty="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Biotransformed</a:t>
            </a: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 in liver and excreted in urine as active metabolites.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200" dirty="0" smtClean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Adverse effects</a:t>
            </a:r>
            <a:r>
              <a:rPr lang="en-US" sz="3200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: Physical dependence like morphine but slow and mild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565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Fantanyl</a:t>
            </a:r>
            <a:r>
              <a:rPr lang="en-US" sz="3200" dirty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(synthetic) </a:t>
            </a:r>
            <a:r>
              <a:rPr lang="en-US" sz="2000" dirty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strong agonist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0CC73F7F-092F-4679-A31E-88FAD0682E1E}" type="slidenum">
              <a:rPr lang="ar-SA"/>
              <a:pPr>
                <a:defRPr/>
              </a:pPr>
              <a:t>46</a:t>
            </a:fld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447800"/>
            <a:ext cx="8226425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Chemically related to mepridine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has 100 fold analgesic potency as morphine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Also used in anesthesia ,it is highly lipid soluble and crosses BBB readily.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Has rapid onset and short duration of action (15-30 min)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injected usually I/V  or intrathecally.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Epidural fantanyl is used for anlagesia postoperatively and during labor.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273050"/>
            <a:ext cx="2509838" cy="41275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Fentanyl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745EEE22-20C7-47B7-88C8-0C7A01CB223E}" type="slidenum">
              <a:rPr lang="ar-SA"/>
              <a:pPr>
                <a:defRPr/>
              </a:pPr>
              <a:t>47</a:t>
            </a:fld>
            <a:endParaRPr lang="en-US"/>
          </a:p>
        </p:txBody>
      </p:sp>
      <p:sp>
        <p:nvSpPr>
          <p:cNvPr id="5632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smtClean="0"/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can be administered transmucosally  and transderml patch in cancer patients.,which may be effective for 72 hours.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is metabolized to inactive metabolites by P450 3A4 and drugs that inhibit this isoenzyme can potenciate its effect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Eliminated through urine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Adverse effects are similar as mu agonists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Transdermal patch is contraindicated in hypoventilated patients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Unlike mepridine it causes pupillary constriction</a:t>
            </a:r>
            <a:r>
              <a:rPr lang="en-US" sz="200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105B358F-DC1B-488F-A2A2-3E8A80804CAC}" type="slidenum">
              <a:rPr lang="ar-SA"/>
              <a:pPr>
                <a:defRPr/>
              </a:pPr>
              <a:t>48</a:t>
            </a:fld>
            <a:endParaRPr lang="en-US"/>
          </a:p>
        </p:txBody>
      </p:sp>
      <p:pic>
        <p:nvPicPr>
          <p:cNvPr id="57348" name="Picture 4" descr="opioid 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9525" y="1143000"/>
            <a:ext cx="3681413" cy="4953000"/>
          </a:xfrm>
          <a:noFill/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057400" y="5105400"/>
            <a:ext cx="4876800" cy="9906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1800" b="0">
                <a:effectLst>
                  <a:outerShdw blurRad="38100" dist="38100" dir="2700000" algn="tl">
                    <a:srgbClr val="000000"/>
                  </a:outerShdw>
                </a:effectLst>
              </a:rPr>
              <a:t>Duration of action and their peak effect when </a:t>
            </a:r>
          </a:p>
          <a:p>
            <a:pPr marL="660400" indent="-660400" algn="ctr">
              <a:defRPr/>
            </a:pPr>
            <a:r>
              <a:rPr lang="en-US" sz="1800" b="0">
                <a:effectLst>
                  <a:outerShdw blurRad="38100" dist="38100" dir="2700000" algn="tl">
                    <a:srgbClr val="000000"/>
                  </a:outerShdw>
                </a:effectLst>
              </a:rPr>
              <a:t>some opioids administered I/V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SUFENTALNYL,ALFENTANYL,</a:t>
            </a:r>
            <a:br>
              <a:rPr lang="en-US" sz="32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</a:br>
            <a:r>
              <a:rPr lang="en-US" sz="32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REMIFENTANIL  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strong agonist</a:t>
            </a:r>
            <a:r>
              <a:rPr lang="en-US" sz="32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1092849-FE40-4B1D-BD55-61AF7477BE68}" type="slidenum">
              <a:rPr lang="ar-SA"/>
              <a:pPr>
                <a:defRPr/>
              </a:pPr>
              <a:t>49</a:t>
            </a:fld>
            <a:endParaRPr lang="en-US"/>
          </a:p>
        </p:txBody>
      </p:sp>
      <p:sp>
        <p:nvSpPr>
          <p:cNvPr id="5837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  These are related to Fentanyl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 Sufentanil is  more  potent to fentanyl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Other two are less potent and much short acting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Impulse transmission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07A89C7-A232-4C40-9E16-17BD2ACC84F6}" type="slidenum">
              <a:rPr lang="ar-SA"/>
              <a:pPr>
                <a:defRPr/>
              </a:pPr>
              <a:t>5</a:t>
            </a:fld>
            <a:endParaRPr lang="en-US"/>
          </a:p>
        </p:txBody>
      </p:sp>
      <p:pic>
        <p:nvPicPr>
          <p:cNvPr id="13316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600200"/>
            <a:ext cx="5994400" cy="4495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Heroin </a:t>
            </a: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strong agonist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AB2D00C9-3E21-4A14-B48E-E410299476C4}" type="slidenum">
              <a:rPr lang="ar-SA"/>
              <a:pPr>
                <a:defRPr/>
              </a:pPr>
              <a:t>50</a:t>
            </a:fld>
            <a:endParaRPr lang="en-US"/>
          </a:p>
        </p:txBody>
      </p:sp>
      <p:sp>
        <p:nvSpPr>
          <p:cNvPr id="5939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226425" cy="50307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is synthetic ,produced by the deacetylation  of morphine which results to 3 fold increase in potency.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is highly lipid soluble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Crosses BBB readily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Cause exaggerated euphoria  when taken by injection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Converted to morphine in the body and its effects last as half long.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No accepted medical 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MODERATE AGONISTS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7DD5953-5293-4817-B39D-24D038AD9110}" type="slidenum">
              <a:rPr lang="ar-SA"/>
              <a:pPr>
                <a:defRPr/>
              </a:pPr>
              <a:t>51</a:t>
            </a:fld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383587" cy="53340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3600" b="1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CODEINE( Natural)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Less potent analgesic  than morphine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Highly effective orally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Good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antitussive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at dose that does not cause analgesia.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It produces less euphoria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low potential for abuse than morphine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Rarely produces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dependance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often used in combination with Acetaminophen/Aspirin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Dextrometharphan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B08E3EF-5F2E-4E9E-8DCF-C14EA57BB0AE}" type="slidenum">
              <a:rPr lang="ar-SA"/>
              <a:pPr>
                <a:defRPr/>
              </a:pPr>
              <a:t>52</a:t>
            </a:fld>
            <a:endParaRPr lang="en-US"/>
          </a:p>
        </p:txBody>
      </p:sp>
      <p:sp>
        <p:nvSpPr>
          <p:cNvPr id="6144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Free of analgesic and additive effects.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Less constipating than codeine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Potent antitussive</a:t>
            </a:r>
          </a:p>
          <a:p>
            <a:pPr eaLnBrk="1" hangingPunct="1"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 nonprescription cough preparations it has replaced codeine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565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OXYCODONE 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moderate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D441167-E5C6-4C4F-BF0E-F50597953B3D}" type="slidenum">
              <a:rPr lang="ar-SA"/>
              <a:pPr>
                <a:defRPr/>
              </a:pPr>
              <a:t>53</a:t>
            </a:fld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226425" cy="5029200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semisynthetic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derivative of morphine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orally active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Sometime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formulated with aspirin or acetaminophen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used to treat moderate to sever pain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has many properties common with morphine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Metabolized to active metabolites of lower analgesic activity.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Excreted in urine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Abuse of sustained release tablets may lead to death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565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PROPOXYPHENE </a:t>
            </a:r>
            <a:r>
              <a:rPr lang="en-US" sz="20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moderate /low agonist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F3278346-783A-42D3-ADD2-1111309079B6}" type="slidenum">
              <a:rPr lang="ar-SA"/>
              <a:pPr>
                <a:defRPr/>
              </a:pPr>
              <a:t>54</a:t>
            </a:fld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226425" cy="50292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derivative of methadone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Dextro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iomer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posses analgesic property and used to relieve mild to moderate pain.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Levo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isomer is not analgesic but posses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antitussive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action.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a weaker analgesic  than codeine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commonly used in combination with aspirin or acetaminophen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Well absorbed orally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73050"/>
            <a:ext cx="3505200" cy="41275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Propxyphene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F074F7F-68E5-45D3-A9DB-51A886442769}" type="slidenum">
              <a:rPr lang="ar-SA"/>
              <a:pPr>
                <a:defRPr/>
              </a:pPr>
              <a:t>55</a:t>
            </a:fld>
            <a:endParaRPr lang="en-US"/>
          </a:p>
        </p:txBody>
      </p:sp>
      <p:sp>
        <p:nvSpPr>
          <p:cNvPr id="6451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Peak plasma conc. reaches in one hour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Metabolized in liver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It produces  nausea ,anorexia, vomiting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In toxic dose cause resp. depression ,convulsion, hallucination ,confusion, cardio toxicity , and pulmonary edema.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6BA8FD8F-E8F6-4BC4-95CF-A06168F7C80F}" type="slidenum">
              <a:rPr lang="ar-SA"/>
              <a:pPr>
                <a:defRPr/>
              </a:pPr>
              <a:t>56</a:t>
            </a:fld>
            <a:endParaRPr lang="en-US"/>
          </a:p>
        </p:txBody>
      </p:sp>
      <p:pic>
        <p:nvPicPr>
          <p:cNvPr id="65540" name="Picture 4" descr="opioid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2050" y="457200"/>
            <a:ext cx="4021138" cy="6400800"/>
          </a:xfrm>
          <a:noFill/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057400" y="5486400"/>
            <a:ext cx="4800600" cy="11430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Comparision of maximum efficacy </a:t>
            </a:r>
          </a:p>
          <a:p>
            <a:pPr marL="660400" indent="-660400" algn="ctr"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and addiction/abuse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63838-49AD-429C-89B9-AE704788E7DD}" type="slidenum">
              <a:rPr lang="ar-SA"/>
              <a:pPr>
                <a:defRPr/>
              </a:pPr>
              <a:t>57</a:t>
            </a:fld>
            <a:endParaRPr lang="en-US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383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Mixed Agonist –Antagonist and Partial agonist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5ED39A8-6C6F-4057-9463-EE963965707C}" type="slidenum">
              <a:rPr lang="ar-SA"/>
              <a:pPr>
                <a:defRPr/>
              </a:pPr>
              <a:t>58</a:t>
            </a:fld>
            <a:endParaRPr lang="en-US"/>
          </a:p>
        </p:txBody>
      </p:sp>
      <p:sp>
        <p:nvSpPr>
          <p:cNvPr id="6758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981200"/>
            <a:ext cx="822642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Drugs that stimulate one receptor and block other are termed as mixed agonist-antagonists.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Their effects depend on previous exposure to Opioid agonists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 individual who have not received opioids , these drugs show agonist activity and are used to relieve pain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 Opioid dependant patients , these drugs may show primarily blocking effects. That is, they  produce withdrawal symptoms.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71755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PENTAZOCINE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A93E3D59-77CE-4BBF-8C0C-80551FC05D48}" type="slidenum">
              <a:rPr lang="ar-SA"/>
              <a:pPr>
                <a:defRPr/>
              </a:pPr>
              <a:t>59</a:t>
            </a:fld>
            <a:endParaRPr lang="en-US"/>
          </a:p>
        </p:txBody>
      </p:sp>
      <p:sp>
        <p:nvSpPr>
          <p:cNvPr id="6861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98613"/>
            <a:ext cx="8226425" cy="5259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has agonist action on kappa receptors, and weak antagonist on mu and delta receptors.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 produces analgesia by activating receptors in spinal cord and used to relieve moderate pain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is administered orally or parenterally ,has shorter duration of action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produces less euphoria as compared to morphine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 higher doses causes respiratory depression and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</a:rPr>
              <a:t>↓</a:t>
            </a:r>
            <a:r>
              <a:rPr lang="en-US" sz="28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activity at GIT</a:t>
            </a:r>
            <a:r>
              <a:rPr lang="en-US" sz="240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action potential passes through</a:t>
            </a:r>
            <a:br>
              <a:rPr lang="en-US" sz="32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Ad and C-type sensory fibers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C1C2DB17-9216-4426-9734-2A925AA0A323}" type="slidenum">
              <a:rPr lang="ar-SA"/>
              <a:pPr>
                <a:defRPr/>
              </a:pPr>
              <a:t>6</a:t>
            </a:fld>
            <a:endParaRPr lang="en-US"/>
          </a:p>
        </p:txBody>
      </p:sp>
      <p:pic>
        <p:nvPicPr>
          <p:cNvPr id="14340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752600"/>
            <a:ext cx="6797675" cy="4191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609600"/>
            <a:ext cx="3424238" cy="6096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Pentazocine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CC92DB68-7E1A-47F2-8559-120D91B4C983}" type="slidenum">
              <a:rPr lang="ar-SA"/>
              <a:pPr>
                <a:defRPr/>
              </a:pPr>
              <a:t>60</a:t>
            </a:fld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600200"/>
            <a:ext cx="8459787" cy="54864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High doses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B.P and cause hallucination , nightmares , tachycardia ,dizziness.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patient suffering from angina it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mean arterial pressure  ,pulmonary artery pressure  and thus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work of heart.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↓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renal blood flow.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Despite its antagonist effect it does not antagonizes respiratory depression of morphine but can precipitate  a withdrawal syndrome in morphine abusers.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Tolerance and dependence develop  on repeated use.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contraindicated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epilepsy, co-administration with morphine and cardio vascular diseases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86995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BUPRENORPHINE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ACE7B3E5-A19F-497F-83BA-BB7C0412568F}" type="slidenum">
              <a:rPr lang="ar-SA"/>
              <a:pPr>
                <a:defRPr/>
              </a:pPr>
              <a:t>61</a:t>
            </a:fld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447800"/>
            <a:ext cx="8226425" cy="50292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is a partial agonist on mu –receptors, with long duration of action, poor oral bioavailability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Administered S/L  or as spray.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acts like morphine in new patient , but  precipitates withdrawal in morphine users.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Its major use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in opiate detoxification, because it has  a less sever and short duration of withdrawal symptoms  compared to methadone.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It causes little sedation, resp. depression and hypotension even at high doses.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273050"/>
            <a:ext cx="3119438" cy="56515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Buprenorphine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DBFC15A-CA3E-4A97-BCA1-9FD1426CA991}" type="slidenum">
              <a:rPr lang="ar-SA"/>
              <a:pPr>
                <a:defRPr/>
              </a:pPr>
              <a:t>62</a:t>
            </a:fld>
            <a:endParaRPr lang="en-US"/>
          </a:p>
        </p:txBody>
      </p:sp>
      <p:sp>
        <p:nvSpPr>
          <p:cNvPr id="7168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It I administered sublingually</a:t>
            </a:r>
            <a:r>
              <a:rPr lang="en-US" sz="280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Or parenterally</a:t>
            </a:r>
            <a:r>
              <a:rPr lang="en-US" sz="280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It has long duration of action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It is metabolized in liver and excreted via bile and urine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4000" b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Adverse effects;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Respiratory depression that cannot be reversed by naloxone </a:t>
            </a:r>
            <a:r>
              <a:rPr lang="en-US" b="1" smtClean="0">
                <a:solidFill>
                  <a:srgbClr val="FFFF99"/>
                </a:solidFill>
                <a:latin typeface="Times New Roman" pitchFamily="18" charset="0"/>
              </a:rPr>
              <a:t>↓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or rarely </a:t>
            </a:r>
            <a:r>
              <a:rPr lang="en-US" b="1" smtClean="0">
                <a:solidFill>
                  <a:srgbClr val="FFFF99"/>
                </a:solidFill>
                <a:latin typeface="Times New Roman" pitchFamily="18" charset="0"/>
              </a:rPr>
              <a:t>↑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B.P ,nausea ,dizziness.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NALBUPHINE AND BUTORPHENOL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4276D66-CF0B-4289-A1C6-FAC18935ABF8}" type="slidenum">
              <a:rPr lang="ar-SA"/>
              <a:pPr>
                <a:defRPr/>
              </a:pPr>
              <a:t>63</a:t>
            </a:fld>
            <a:endParaRPr lang="en-US"/>
          </a:p>
        </p:txBody>
      </p:sp>
      <p:sp>
        <p:nvSpPr>
          <p:cNvPr id="7270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2057400"/>
            <a:ext cx="8226425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Like pentazosine they have little role for treatment of chronic pain.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They are not administered orally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They possess lesser psychomimetic effects than pentazosine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Nalbuphine does not affects heart or any </a:t>
            </a:r>
            <a:r>
              <a:rPr lang="en-US" sz="2400" smtClean="0">
                <a:latin typeface="Times New Roman" pitchFamily="18" charset="0"/>
              </a:rPr>
              <a:t>↑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in B.P in contrast to penta or Butorphenol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They exibit ceiling effect for respiratory depression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52400"/>
            <a:ext cx="8226425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TRAMADOL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16A605B-A007-4606-A7B5-8798EC68E314}" type="slidenum">
              <a:rPr lang="ar-SA"/>
              <a:pPr>
                <a:defRPr/>
              </a:pPr>
              <a:t>64</a:t>
            </a:fld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centrally acting analgesic (synthetic)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binds to mu receptors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also inhibits (weekly) reuptake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norepinephrine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serotonin in CNS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administered orally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It is used to manage moderate to moderately severe pain usually used for treatment of chronic pains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Its respiratory depressive effect is less pronounced than morphine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FDBA2776-5E3A-44C5-830B-98C7DEC878D5}" type="slidenum">
              <a:rPr lang="ar-SA"/>
              <a:pPr>
                <a:defRPr/>
              </a:pPr>
              <a:t>65</a:t>
            </a:fld>
            <a:endParaRPr lang="en-US"/>
          </a:p>
        </p:txBody>
      </p:sp>
      <p:sp>
        <p:nvSpPr>
          <p:cNvPr id="7475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524000"/>
            <a:ext cx="8226425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Naloxone can only partially reverse analgesia produced y tramadol  or its active metabolites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It undergoes extensive metabolism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66"/>
                </a:solidFill>
                <a:latin typeface="Gungsuh" pitchFamily="18" charset="-127"/>
                <a:ea typeface="Gungsuh" pitchFamily="18" charset="-127"/>
                <a:cs typeface="Times New Roman" pitchFamily="18" charset="0"/>
              </a:rPr>
              <a:t>Adverse effects:</a:t>
            </a:r>
            <a:r>
              <a:rPr lang="en-US" sz="24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nausea, vomiting, dry mouth, dizziness, sedation 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It may cause anaphylaxis ,seizures (esp.patients taking TCA, or SSRI )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Contraindicated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in patients with history of epilepsy.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Diphenoxylate</a:t>
            </a:r>
            <a:endParaRPr lang="ar-SA" smtClean="0"/>
          </a:p>
        </p:txBody>
      </p:sp>
      <p:sp>
        <p:nvSpPr>
          <p:cNvPr id="7577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/>
              <a:t> It is similar to mepridine</a:t>
            </a:r>
          </a:p>
          <a:p>
            <a:r>
              <a:rPr lang="en-US" smtClean="0"/>
              <a:t> it is approved for the treatment of diarrhoea</a:t>
            </a:r>
          </a:p>
          <a:p>
            <a:r>
              <a:rPr lang="en-US" smtClean="0"/>
              <a:t> It is available in combination with atrpine</a:t>
            </a:r>
          </a:p>
          <a:p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 </a:t>
            </a:r>
            <a:r>
              <a:rPr lang="en-US" sz="4000" smtClean="0">
                <a:solidFill>
                  <a:srgbClr val="C00000"/>
                </a:solidFill>
              </a:rPr>
              <a:t>Loperamide: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It is similar to diphenoxylate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It is usually used for controlling chronic diarrhoea.</a:t>
            </a:r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C06D4F2-CC33-417E-BCA7-FE8AED3834BF}" type="slidenum">
              <a:rPr lang="ar-SA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4E96F57A-27DE-42F9-A979-A90E26C0A416}" type="slidenum">
              <a:rPr lang="ar-SA"/>
              <a:pPr>
                <a:defRPr/>
              </a:pPr>
              <a:t>67</a:t>
            </a:fld>
            <a:endParaRPr lang="en-US"/>
          </a:p>
        </p:txBody>
      </p:sp>
      <p:pic>
        <p:nvPicPr>
          <p:cNvPr id="76804" name="Picture 4" descr="opiod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304800"/>
            <a:ext cx="4687888" cy="6248400"/>
          </a:xfrm>
          <a:noFill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9144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Opioid drugs and their selectivity for receptor sub types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ANTAGONISTS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8B1013D-3373-4632-AA1D-E3834EF81332}" type="slidenum">
              <a:rPr lang="ar-SA"/>
              <a:pPr>
                <a:defRPr/>
              </a:pPr>
              <a:t>68</a:t>
            </a:fld>
            <a:endParaRPr lang="en-US"/>
          </a:p>
        </p:txBody>
      </p:sp>
      <p:sp>
        <p:nvSpPr>
          <p:cNvPr id="7782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In normal individual Opioid antagonists do not produce any effect.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They rapidly reverse the effect of agonists. will normalize respiration, level of consciousness, pupil size an bowel activity.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They precipitate the opiate withdrawal symptoms.</a:t>
            </a:r>
          </a:p>
          <a:p>
            <a:pPr eaLnBrk="1" hangingPunct="1">
              <a:lnSpc>
                <a:spcPct val="90000"/>
              </a:lnSpc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they have a rleatively high affinity for mu receptors but they can also revese the agonists at delta and kappa receptors.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NALOXONE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93C51749-E377-4AE6-83E4-B1FC8617C167}" type="slidenum">
              <a:rPr lang="ar-SA"/>
              <a:pPr>
                <a:defRPr/>
              </a:pPr>
              <a:t>69</a:t>
            </a:fld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295400"/>
            <a:ext cx="8226425" cy="48006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Used to reverse the respiratory depression and coma due to Opioid over dose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It rapidly displaces all receptor bound Opioid molecule and in this way reverse the effects of opioid overdose.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The effect is very fast ,with in 30 seconds of IV administration, the respiratory depression and coma characters produced by over dose get reversed.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Patient gets revived and alert.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200" smtClean="0"/>
              <a:t>Action potential arrives at junction of peripheral and spinal cord neurons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37E32AA2-7F04-4505-B10D-E8EF3769ECD8}" type="slidenum">
              <a:rPr lang="ar-SA"/>
              <a:pPr>
                <a:defRPr/>
              </a:pPr>
              <a:t>7</a:t>
            </a:fld>
            <a:endParaRPr lang="en-US"/>
          </a:p>
        </p:txBody>
      </p:sp>
      <p:pic>
        <p:nvPicPr>
          <p:cNvPr id="15364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905000"/>
            <a:ext cx="6934200" cy="4394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Gungsuh" pitchFamily="18" charset="-127"/>
                <a:ea typeface="Gungsuh" pitchFamily="18" charset="-127"/>
              </a:rPr>
              <a:t>						</a:t>
            </a:r>
            <a:r>
              <a:rPr lang="en-US" sz="200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Naloxone cont’d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60ED64DD-9106-4B64-8C35-9FD53855E78E}" type="slidenum">
              <a:rPr lang="ar-SA"/>
              <a:pPr>
                <a:defRPr/>
              </a:pPr>
              <a:t>70</a:t>
            </a:fld>
            <a:endParaRPr lang="en-US"/>
          </a:p>
        </p:txBody>
      </p:sp>
      <p:sp>
        <p:nvSpPr>
          <p:cNvPr id="7987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It has a half life of 60-100 minutes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It is competitive antagonist at mu ,kappa and delta receptors.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It has 10 times more affinity for mu receptors than for kappa.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It readily reverse respiratory depression</a:t>
            </a:r>
            <a:endParaRPr lang="en-US" sz="3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9349854F-1C73-42CB-B438-0374B8ED8A85}" type="slidenum">
              <a:rPr lang="ar-SA"/>
              <a:pPr>
                <a:defRPr/>
              </a:pPr>
              <a:t>71</a:t>
            </a:fld>
            <a:endParaRPr lang="en-US"/>
          </a:p>
        </p:txBody>
      </p:sp>
      <p:pic>
        <p:nvPicPr>
          <p:cNvPr id="80900" name="Picture 4" descr="opioid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12245">
            <a:off x="2743200" y="304800"/>
            <a:ext cx="3198813" cy="6096000"/>
          </a:xfrm>
          <a:noFill/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895600" y="5715000"/>
            <a:ext cx="2590800" cy="3810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64135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NALTREXONE (</a:t>
            </a:r>
            <a:r>
              <a:rPr lang="en-US" sz="3200" smtClean="0"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antagonist)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9A9A8B6E-3DEE-4097-A8A1-21EB5B334DAE}" type="slidenum">
              <a:rPr lang="ar-SA"/>
              <a:pPr>
                <a:defRPr/>
              </a:pPr>
              <a:t>72</a:t>
            </a:fld>
            <a:endParaRPr lang="en-US"/>
          </a:p>
        </p:txBody>
      </p:sp>
      <p:sp>
        <p:nvSpPr>
          <p:cNvPr id="8192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5613" y="1447800"/>
            <a:ext cx="8226425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smtClean="0"/>
              <a:t>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It is well absorbed orally ,may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Undergoes rapid 1</a:t>
            </a:r>
            <a:r>
              <a:rPr lang="en-US" sz="3200" baseline="3000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pass metabolism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It has a half life of 10 hours.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A single dose of drug can block the opioid effect for 48 hours.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Due to long duration of action it is proposed for maintenance for opioid addicts.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It has been observed that naltrexone decreases craving  for alcohol in chronic alcoholics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ar-SA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06BB9ABE-A4C4-4FA3-B5D8-6A0B5C0A5C33}" type="slidenum">
              <a:rPr lang="ar-SA"/>
              <a:pPr>
                <a:defRPr/>
              </a:pPr>
              <a:t>73</a:t>
            </a:fld>
            <a:endParaRPr lang="en-US"/>
          </a:p>
        </p:txBody>
      </p:sp>
      <p:pic>
        <p:nvPicPr>
          <p:cNvPr id="82948" name="Picture 4" descr="opioid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42938"/>
            <a:ext cx="9144000" cy="7500938"/>
          </a:xfrm>
          <a:noFill/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304800" y="0"/>
            <a:ext cx="8839200" cy="3810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of main opioids</a:t>
            </a: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04800" y="2133600"/>
            <a:ext cx="685800" cy="1524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Heroin</a:t>
            </a: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1295400" y="2057400"/>
            <a:ext cx="1295400" cy="2286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Not used clinically</a:t>
            </a: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304800" y="3505200"/>
            <a:ext cx="762000" cy="152400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60400" indent="-660400" algn="ctr">
              <a:defRPr/>
            </a:pPr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Mepridine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Fibers at Dorsal Horn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17ECE2A-3028-49D1-8D78-5B4813E3C453}" type="slidenum">
              <a:rPr lang="ar-SA"/>
              <a:pPr>
                <a:defRPr/>
              </a:pPr>
              <a:t>8</a:t>
            </a:fld>
            <a:endParaRPr lang="en-US"/>
          </a:p>
        </p:txBody>
      </p:sp>
      <p:pic>
        <p:nvPicPr>
          <p:cNvPr id="16388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744663"/>
            <a:ext cx="7010400" cy="42751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eaLnBrk="1" hangingPunct="1"/>
            <a:r>
              <a:rPr lang="en-US" sz="3600" smtClean="0"/>
              <a:t>Release of neurotransmitters(e.g glutamate, sbustance 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BD648AB-CEEA-4AFF-9162-7503E08665C9}" type="slidenum">
              <a:rPr lang="ar-SA"/>
              <a:pPr>
                <a:defRPr/>
              </a:pPr>
              <a:t>9</a:t>
            </a:fld>
            <a:endParaRPr lang="en-US"/>
          </a:p>
        </p:txBody>
      </p:sp>
      <p:pic>
        <p:nvPicPr>
          <p:cNvPr id="17412" name="Picture 4" descr="sensory transmis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973263"/>
            <a:ext cx="6781800" cy="40465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2466</TotalTime>
  <Words>2329</Words>
  <Application>Microsoft Office PowerPoint</Application>
  <PresentationFormat>On-screen Show (4:3)</PresentationFormat>
  <Paragraphs>634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</vt:lpstr>
      <vt:lpstr>Tw Cen MT</vt:lpstr>
      <vt:lpstr>Wingdings</vt:lpstr>
      <vt:lpstr>Wingdings 2</vt:lpstr>
      <vt:lpstr>Algerian</vt:lpstr>
      <vt:lpstr>Times New Roman</vt:lpstr>
      <vt:lpstr>Gungsuh</vt:lpstr>
      <vt:lpstr>GungsuhChe</vt:lpstr>
      <vt:lpstr>MS UI Gothic</vt:lpstr>
      <vt:lpstr>Aharoni</vt:lpstr>
      <vt:lpstr>Median</vt:lpstr>
      <vt:lpstr>Slide 1</vt:lpstr>
      <vt:lpstr>PAIN</vt:lpstr>
      <vt:lpstr>Pain transmission and processing</vt:lpstr>
      <vt:lpstr>Painful stimulus</vt:lpstr>
      <vt:lpstr>Impulse transmission</vt:lpstr>
      <vt:lpstr>action potential passes through Ad and C-type sensory fibers</vt:lpstr>
      <vt:lpstr>Action potential arrives at junction of peripheral and spinal cord neurons</vt:lpstr>
      <vt:lpstr>Fibers at Dorsal Horn level</vt:lpstr>
      <vt:lpstr>Release of neurotransmitters(e.g glutamate, sbustance P)</vt:lpstr>
      <vt:lpstr>Continuation of the transmission of impulses to the brain</vt:lpstr>
      <vt:lpstr>Information of the pain being processed in higher centers in brain(thalamus, cortex)</vt:lpstr>
      <vt:lpstr>Slide 12</vt:lpstr>
      <vt:lpstr>Slide 13</vt:lpstr>
      <vt:lpstr>Slide 14</vt:lpstr>
      <vt:lpstr>Mechanism of analgesia</vt:lpstr>
      <vt:lpstr>Opioid Receptor types</vt:lpstr>
      <vt:lpstr>Slide 17</vt:lpstr>
      <vt:lpstr>Slide 18</vt:lpstr>
      <vt:lpstr>Mechanism of action</vt:lpstr>
      <vt:lpstr>Slide 20</vt:lpstr>
      <vt:lpstr>CLASSIFICATION OF OPIOIDS</vt:lpstr>
      <vt:lpstr>Slide 22</vt:lpstr>
      <vt:lpstr>Slide 23</vt:lpstr>
      <vt:lpstr>MORPHINE (strong agonist)</vt:lpstr>
      <vt:lpstr>      Morphine cont’d</vt:lpstr>
      <vt:lpstr>Slide 26</vt:lpstr>
      <vt:lpstr>      Morphine cont’d</vt:lpstr>
      <vt:lpstr>      Morphine cont’d</vt:lpstr>
      <vt:lpstr>Therapeutic uses  Morphine cont’d</vt:lpstr>
      <vt:lpstr>     Morphine cont’d  </vt:lpstr>
      <vt:lpstr>Slide 31</vt:lpstr>
      <vt:lpstr>    Fate                 Morphine cont’d</vt:lpstr>
      <vt:lpstr>Slide 33</vt:lpstr>
      <vt:lpstr>Adverse effects:          morphine cont’d</vt:lpstr>
      <vt:lpstr>Tolerance  and dependence :       morphine cont’d</vt:lpstr>
      <vt:lpstr>Withdrawal effects                         Morphine cont’d</vt:lpstr>
      <vt:lpstr>CONTRA INDICATIONS         morphine cont’d</vt:lpstr>
      <vt:lpstr>MEPRIDINE(Pethidine) (strong agonist)</vt:lpstr>
      <vt:lpstr>Actions:        Mepridine cont’d</vt:lpstr>
      <vt:lpstr>Therapeutic uses:           Mepridine cont’d</vt:lpstr>
      <vt:lpstr>Pharmacokinetics: </vt:lpstr>
      <vt:lpstr>Adverse effects:            Mepridine cont’d</vt:lpstr>
      <vt:lpstr>METHADONE (strong agonist)</vt:lpstr>
      <vt:lpstr> Therapeutic uses        mathadone cont’d</vt:lpstr>
      <vt:lpstr>Pharmacokinetics       mathadone cont’d</vt:lpstr>
      <vt:lpstr>Fantanyl(synthetic) strong agonist</vt:lpstr>
      <vt:lpstr>Fentanyl cont’d</vt:lpstr>
      <vt:lpstr>Slide 48</vt:lpstr>
      <vt:lpstr>SUFENTALNYL,ALFENTANYL, REMIFENTANIL  strong agonist </vt:lpstr>
      <vt:lpstr>Heroin strong agonist</vt:lpstr>
      <vt:lpstr>MODERATE AGONISTS</vt:lpstr>
      <vt:lpstr>Dextrometharphan</vt:lpstr>
      <vt:lpstr>OXYCODONE moderate</vt:lpstr>
      <vt:lpstr>PROPOXYPHENE moderate /low agonist</vt:lpstr>
      <vt:lpstr>Propxyphene cont’d</vt:lpstr>
      <vt:lpstr>Slide 56</vt:lpstr>
      <vt:lpstr>Slide 57</vt:lpstr>
      <vt:lpstr>Mixed Agonist –Antagonist and Partial agonist</vt:lpstr>
      <vt:lpstr>PENTAZOCINE</vt:lpstr>
      <vt:lpstr>Pentazocine cont’d</vt:lpstr>
      <vt:lpstr>BUPRENORPHINE</vt:lpstr>
      <vt:lpstr>Buprenorphine cont’d</vt:lpstr>
      <vt:lpstr>NALBUPHINE AND BUTORPHENOL</vt:lpstr>
      <vt:lpstr>TRAMADOL</vt:lpstr>
      <vt:lpstr>Slide 65</vt:lpstr>
      <vt:lpstr>Diphenoxylate</vt:lpstr>
      <vt:lpstr>Slide 67</vt:lpstr>
      <vt:lpstr>ANTAGONISTS</vt:lpstr>
      <vt:lpstr>NALOXONE</vt:lpstr>
      <vt:lpstr>      Naloxone cont’d</vt:lpstr>
      <vt:lpstr>Slide 71</vt:lpstr>
      <vt:lpstr>NALTREXONE (antagonist)</vt:lpstr>
      <vt:lpstr>Slide 73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OPIOID ANALGESICS</dc:title>
  <dc:creator>Abdul Latif</dc:creator>
  <cp:lastModifiedBy>ksupy</cp:lastModifiedBy>
  <cp:revision>386</cp:revision>
  <dcterms:created xsi:type="dcterms:W3CDTF">2007-03-12T08:38:35Z</dcterms:created>
  <dcterms:modified xsi:type="dcterms:W3CDTF">2010-04-03T06:53:30Z</dcterms:modified>
</cp:coreProperties>
</file>