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5"/>
  </p:notesMasterIdLst>
  <p:handoutMasterIdLst>
    <p:handoutMasterId r:id="rId36"/>
  </p:handoutMasterIdLst>
  <p:sldIdLst>
    <p:sldId id="256" r:id="rId2"/>
    <p:sldId id="283" r:id="rId3"/>
    <p:sldId id="257" r:id="rId4"/>
    <p:sldId id="284" r:id="rId5"/>
    <p:sldId id="276" r:id="rId6"/>
    <p:sldId id="281" r:id="rId7"/>
    <p:sldId id="275" r:id="rId8"/>
    <p:sldId id="269" r:id="rId9"/>
    <p:sldId id="270" r:id="rId10"/>
    <p:sldId id="271" r:id="rId11"/>
    <p:sldId id="258" r:id="rId12"/>
    <p:sldId id="259" r:id="rId13"/>
    <p:sldId id="268" r:id="rId14"/>
    <p:sldId id="260" r:id="rId15"/>
    <p:sldId id="261" r:id="rId16"/>
    <p:sldId id="282" r:id="rId17"/>
    <p:sldId id="279" r:id="rId18"/>
    <p:sldId id="272" r:id="rId19"/>
    <p:sldId id="274" r:id="rId20"/>
    <p:sldId id="273" r:id="rId21"/>
    <p:sldId id="262" r:id="rId22"/>
    <p:sldId id="263" r:id="rId23"/>
    <p:sldId id="264" r:id="rId24"/>
    <p:sldId id="288" r:id="rId25"/>
    <p:sldId id="286" r:id="rId26"/>
    <p:sldId id="287" r:id="rId27"/>
    <p:sldId id="265" r:id="rId28"/>
    <p:sldId id="266" r:id="rId29"/>
    <p:sldId id="267" r:id="rId30"/>
    <p:sldId id="280" r:id="rId31"/>
    <p:sldId id="289" r:id="rId32"/>
    <p:sldId id="277" r:id="rId33"/>
    <p:sldId id="278" r:id="rId34"/>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33CC"/>
    <a:srgbClr val="FFFF66"/>
    <a:srgbClr val="00FF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11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5427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0F95C50E-1365-49AD-80BD-9A368E7068D9}"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52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553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F2AEFA8B-E18F-43D7-B9C8-9E6215213996}"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2E92A54-F51D-4406-9313-1642198BF568}" type="slidenum">
              <a:rPr lang="ar-SA"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5DFF1C9-6D6A-4705-9A49-E30384A42CAB}" type="slidenum">
              <a:rPr lang="ar-SA"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BA1AF7-34B5-4AF2-869A-44AB751F6E65}" type="slidenum">
              <a:rPr lang="ar-SA" smtClean="0"/>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F496C8-A6F7-4112-B52C-568914ABD1D1}" type="slidenum">
              <a:rPr lang="ar-SA" smtClean="0"/>
              <a:pPr/>
              <a:t>15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C5202DF-118F-42D4-B3A0-FF2D87A0065B}" type="slidenum">
              <a:rPr lang="ar-SA"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A5C856C-EA12-4787-BEDF-E8036E971AD6}" type="slidenum">
              <a:rPr lang="ar-SA" smtClean="0"/>
              <a:pPr/>
              <a:t>19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8C22F2B-C582-4B69-9241-5FBE98DAE2C5}" type="slidenum">
              <a:rPr lang="ar-SA"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8C86F5F-F2BA-4596-AD29-605C874B4E5F}" type="slidenum">
              <a:rPr lang="ar-SA"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7B705D3-E246-4638-8327-96F4BC90100A}" type="slidenum">
              <a:rPr lang="ar-SA" smtClean="0"/>
              <a:pPr/>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8DC5E03-5B09-4EDB-8B2F-A2FB091CDBA9}" type="slidenum">
              <a:rPr lang="ar-SA"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9E19A73-E6CE-42A4-A1F1-13CFEBFA4506}" type="slidenum">
              <a:rPr lang="ar-SA" smtClean="0"/>
              <a:pPr/>
              <a:t>27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4F11C7-EA5F-4945-8A13-36FBE06CE6D9}" type="slidenum">
              <a:rPr lang="ar-SA"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9BD3874-BC67-4DA6-9DA5-CDA3A508952E}" type="slidenum">
              <a:rPr lang="ar-SA" smtClean="0"/>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C997AD5-A7F7-4981-9CD0-4D639C277D45}" type="slidenum">
              <a:rPr lang="ar-SA" smtClean="0"/>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4589150-70A9-44C6-80C4-CDFE03D6CAC9}" type="slidenum">
              <a:rPr lang="ar-SA"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DAAAADC-8A57-41F5-BE04-BEEB76FF3FA6}" type="slidenum">
              <a:rPr lang="ar-SA"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C301080-233C-4291-AB2A-4FCC3E4B1A78}" type="slidenum">
              <a:rPr lang="ar-SA" smtClean="0"/>
              <a:pPr/>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A37000-918F-4BCD-A9EB-112E2BBD2EA9}" type="slidenum">
              <a:rPr lang="ar-SA" smtClean="0"/>
              <a:pPr/>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013CFDE-F7BF-4F5F-AFFE-2CD58123E9EA}" type="slidenum">
              <a:rPr lang="ar-SA" smtClean="0"/>
              <a:pPr/>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1957209-EA50-42DF-83A1-B470A170520E}" type="slidenum">
              <a:rPr lang="ar-SA" smtClean="0"/>
              <a:pPr/>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01C3A8D-5CBB-427F-B389-88B740DC5CE3}" type="slidenum">
              <a:rPr lang="ar-SA" smtClean="0"/>
              <a:pPr/>
              <a:t>12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ar-SA"/>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ar-SA"/>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ar-SA"/>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ar-SA"/>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ar-SA"/>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ar-SA"/>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ar-SA"/>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ar-SA"/>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ar-SA"/>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ar-SA"/>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ar-SA"/>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ar-SA"/>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ar-SA"/>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ar-SA"/>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ar-SA"/>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ar-SA"/>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ar-SA"/>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ar-SA"/>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ar-SA"/>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ar-SA"/>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ar-SA"/>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ar-SA"/>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ar-SA"/>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ar-SA"/>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ar-SA"/>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ar-SA"/>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ar-SA"/>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ar-SA"/>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ar-SA"/>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ar-SA"/>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ar-SA"/>
                </a:p>
              </p:txBody>
            </p:sp>
          </p:grpSp>
        </p:grpSp>
      </p:grpSp>
      <p:sp>
        <p:nvSpPr>
          <p:cNvPr id="3693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6DB4A40A-31C7-44D7-9D13-12BA83BDEBCA}"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92CB0AD-B77E-46D9-AB3C-FA8D19778F2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483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7813"/>
            <a:ext cx="6019800" cy="5848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6348DC8-4F66-453F-8A01-6CF6C7DA52A6}"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25963"/>
          </a:xfrm>
        </p:spPr>
        <p:txBody>
          <a:bodyPr/>
          <a:lstStyle/>
          <a:p>
            <a:pPr lvl="0"/>
            <a:endParaRPr lang="ar-SA"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928FBF0-FFA2-4416-ABF6-CA0090577FF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8BBA101-4566-4374-AB20-8C8638B4CBF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E4DAE55-0A57-4E7F-9CDE-B3A6E041328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4A7B952-08DC-4E75-B376-57B9E982DB88}"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CCE1B253-A5C8-4255-B8EC-1C65886F09E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9431055B-803B-4896-9E1D-336B0FC0D8A3}"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2BE5F764-71B2-427D-B27E-09C409A5E01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DCEF66F-3714-481E-8388-536799AEE05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EAD1D7B-93A0-48CA-89B6-E924729BAF0A}"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ar-SA"/>
          </a:p>
        </p:txBody>
      </p:sp>
      <p:grpSp>
        <p:nvGrpSpPr>
          <p:cNvPr id="2051" name="Group 3"/>
          <p:cNvGrpSpPr>
            <a:grpSpLocks/>
          </p:cNvGrpSpPr>
          <p:nvPr/>
        </p:nvGrpSpPr>
        <p:grpSpPr bwMode="auto">
          <a:xfrm>
            <a:off x="3175" y="4267200"/>
            <a:ext cx="9140825" cy="2590800"/>
            <a:chOff x="2" y="2688"/>
            <a:chExt cx="5758" cy="1632"/>
          </a:xfrm>
        </p:grpSpPr>
        <p:sp>
          <p:nvSpPr>
            <p:cNvPr id="3584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grpSp>
          <p:nvGrpSpPr>
            <p:cNvPr id="2058" name="Group 5"/>
            <p:cNvGrpSpPr>
              <a:grpSpLocks/>
            </p:cNvGrpSpPr>
            <p:nvPr userDrawn="1"/>
          </p:nvGrpSpPr>
          <p:grpSpPr bwMode="auto">
            <a:xfrm>
              <a:off x="3528" y="3715"/>
              <a:ext cx="792" cy="521"/>
              <a:chOff x="3527" y="3715"/>
              <a:chExt cx="792" cy="521"/>
            </a:xfrm>
          </p:grpSpPr>
          <p:sp>
            <p:nvSpPr>
              <p:cNvPr id="3584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ar-SA"/>
              </a:p>
            </p:txBody>
          </p:sp>
          <p:sp>
            <p:nvSpPr>
              <p:cNvPr id="3584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ar-SA"/>
              </a:p>
            </p:txBody>
          </p:sp>
          <p:sp>
            <p:nvSpPr>
              <p:cNvPr id="3584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584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ar-SA"/>
              </a:p>
            </p:txBody>
          </p:sp>
          <p:sp>
            <p:nvSpPr>
              <p:cNvPr id="3585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585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ar-SA"/>
              </a:p>
            </p:txBody>
          </p:sp>
          <p:sp>
            <p:nvSpPr>
              <p:cNvPr id="3585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ar-SA"/>
              </a:p>
            </p:txBody>
          </p:sp>
          <p:sp>
            <p:nvSpPr>
              <p:cNvPr id="3585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3585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ar-SA"/>
              </a:p>
            </p:txBody>
          </p:sp>
          <p:sp>
            <p:nvSpPr>
              <p:cNvPr id="3585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ar-SA"/>
              </a:p>
            </p:txBody>
          </p:sp>
          <p:sp>
            <p:nvSpPr>
              <p:cNvPr id="3585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grpSp>
        <p:grpSp>
          <p:nvGrpSpPr>
            <p:cNvPr id="2059" name="Group 17"/>
            <p:cNvGrpSpPr>
              <a:grpSpLocks/>
            </p:cNvGrpSpPr>
            <p:nvPr userDrawn="1"/>
          </p:nvGrpSpPr>
          <p:grpSpPr bwMode="auto">
            <a:xfrm>
              <a:off x="1776" y="3631"/>
              <a:ext cx="1626" cy="683"/>
              <a:chOff x="1776" y="3631"/>
              <a:chExt cx="1626" cy="683"/>
            </a:xfrm>
          </p:grpSpPr>
          <p:sp>
            <p:nvSpPr>
              <p:cNvPr id="3585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ar-SA"/>
              </a:p>
            </p:txBody>
          </p:sp>
          <p:sp>
            <p:nvSpPr>
              <p:cNvPr id="3585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ar-SA"/>
              </a:p>
            </p:txBody>
          </p:sp>
          <p:sp>
            <p:nvSpPr>
              <p:cNvPr id="3586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ar-SA"/>
              </a:p>
            </p:txBody>
          </p:sp>
          <p:sp>
            <p:nvSpPr>
              <p:cNvPr id="3586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ar-SA"/>
              </a:p>
            </p:txBody>
          </p:sp>
          <p:sp>
            <p:nvSpPr>
              <p:cNvPr id="3586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sp>
            <p:nvSpPr>
              <p:cNvPr id="3586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ar-SA"/>
              </a:p>
            </p:txBody>
          </p:sp>
          <p:sp>
            <p:nvSpPr>
              <p:cNvPr id="3586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ar-SA"/>
              </a:p>
            </p:txBody>
          </p:sp>
          <p:sp>
            <p:nvSpPr>
              <p:cNvPr id="3586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ar-SA"/>
              </a:p>
            </p:txBody>
          </p:sp>
          <p:sp>
            <p:nvSpPr>
              <p:cNvPr id="3586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ar-SA"/>
              </a:p>
            </p:txBody>
          </p:sp>
          <p:sp>
            <p:nvSpPr>
              <p:cNvPr id="3586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ar-SA"/>
              </a:p>
            </p:txBody>
          </p:sp>
          <p:sp>
            <p:nvSpPr>
              <p:cNvPr id="3586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ar-SA"/>
              </a:p>
            </p:txBody>
          </p:sp>
          <p:sp>
            <p:nvSpPr>
              <p:cNvPr id="3586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ar-SA"/>
              </a:p>
            </p:txBody>
          </p:sp>
          <p:sp>
            <p:nvSpPr>
              <p:cNvPr id="3587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ar-SA"/>
              </a:p>
            </p:txBody>
          </p:sp>
          <p:sp>
            <p:nvSpPr>
              <p:cNvPr id="3587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ar-SA"/>
              </a:p>
            </p:txBody>
          </p:sp>
          <p:sp>
            <p:nvSpPr>
              <p:cNvPr id="3587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3587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3587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ar-SA"/>
              </a:p>
            </p:txBody>
          </p:sp>
          <p:sp>
            <p:nvSpPr>
              <p:cNvPr id="3587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ar-SA"/>
              </a:p>
            </p:txBody>
          </p:sp>
        </p:grpSp>
        <p:grpSp>
          <p:nvGrpSpPr>
            <p:cNvPr id="2060" name="Group 36"/>
            <p:cNvGrpSpPr>
              <a:grpSpLocks/>
            </p:cNvGrpSpPr>
            <p:nvPr userDrawn="1"/>
          </p:nvGrpSpPr>
          <p:grpSpPr bwMode="auto">
            <a:xfrm>
              <a:off x="4128" y="3360"/>
              <a:ext cx="1351" cy="821"/>
              <a:chOff x="4128" y="3360"/>
              <a:chExt cx="1351" cy="821"/>
            </a:xfrm>
          </p:grpSpPr>
          <p:sp>
            <p:nvSpPr>
              <p:cNvPr id="3587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587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587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ar-SA"/>
              </a:p>
            </p:txBody>
          </p:sp>
          <p:sp>
            <p:nvSpPr>
              <p:cNvPr id="3588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3588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3588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3588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ar-SA"/>
              </a:p>
            </p:txBody>
          </p:sp>
          <p:sp>
            <p:nvSpPr>
              <p:cNvPr id="3588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ar-SA"/>
              </a:p>
            </p:txBody>
          </p:sp>
          <p:sp>
            <p:nvSpPr>
              <p:cNvPr id="3588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ar-SA"/>
              </a:p>
            </p:txBody>
          </p:sp>
          <p:sp>
            <p:nvSpPr>
              <p:cNvPr id="3588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588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ar-SA"/>
              </a:p>
            </p:txBody>
          </p:sp>
          <p:sp>
            <p:nvSpPr>
              <p:cNvPr id="3588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ar-SA"/>
              </a:p>
            </p:txBody>
          </p:sp>
          <p:sp>
            <p:nvSpPr>
              <p:cNvPr id="3588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ar-SA"/>
              </a:p>
            </p:txBody>
          </p:sp>
          <p:sp>
            <p:nvSpPr>
              <p:cNvPr id="3589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589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ar-SA"/>
              </a:p>
            </p:txBody>
          </p:sp>
          <p:sp>
            <p:nvSpPr>
              <p:cNvPr id="3589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ar-SA"/>
              </a:p>
            </p:txBody>
          </p:sp>
          <p:sp>
            <p:nvSpPr>
              <p:cNvPr id="3589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ar-SA"/>
              </a:p>
            </p:txBody>
          </p:sp>
        </p:grpSp>
        <p:grpSp>
          <p:nvGrpSpPr>
            <p:cNvPr id="2061" name="Group 54"/>
            <p:cNvGrpSpPr>
              <a:grpSpLocks/>
            </p:cNvGrpSpPr>
            <p:nvPr userDrawn="1"/>
          </p:nvGrpSpPr>
          <p:grpSpPr bwMode="auto">
            <a:xfrm>
              <a:off x="5280" y="3024"/>
              <a:ext cx="425" cy="258"/>
              <a:chOff x="5280" y="3024"/>
              <a:chExt cx="425" cy="258"/>
            </a:xfrm>
          </p:grpSpPr>
          <p:sp>
            <p:nvSpPr>
              <p:cNvPr id="3589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3589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3589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3589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sp>
            <p:nvSpPr>
              <p:cNvPr id="3589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sp>
            <p:nvSpPr>
              <p:cNvPr id="3590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ar-SA"/>
              </a:p>
            </p:txBody>
          </p:sp>
          <p:sp>
            <p:nvSpPr>
              <p:cNvPr id="3590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ar-SA"/>
              </a:p>
            </p:txBody>
          </p:sp>
          <p:grpSp>
            <p:nvGrpSpPr>
              <p:cNvPr id="2069" name="Group 62"/>
              <p:cNvGrpSpPr>
                <a:grpSpLocks/>
              </p:cNvGrpSpPr>
              <p:nvPr/>
            </p:nvGrpSpPr>
            <p:grpSpPr bwMode="auto">
              <a:xfrm>
                <a:off x="5381" y="3085"/>
                <a:ext cx="227" cy="132"/>
                <a:chOff x="5381" y="3085"/>
                <a:chExt cx="227" cy="132"/>
              </a:xfrm>
            </p:grpSpPr>
            <p:sp>
              <p:nvSpPr>
                <p:cNvPr id="3590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ar-SA"/>
                </a:p>
              </p:txBody>
            </p:sp>
            <p:sp>
              <p:nvSpPr>
                <p:cNvPr id="3590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ar-SA"/>
                </a:p>
              </p:txBody>
            </p:sp>
            <p:sp>
              <p:nvSpPr>
                <p:cNvPr id="3590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ar-SA"/>
                </a:p>
              </p:txBody>
            </p:sp>
            <p:sp>
              <p:nvSpPr>
                <p:cNvPr id="3590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ar-SA"/>
                </a:p>
              </p:txBody>
            </p:sp>
          </p:grpSp>
        </p:grpSp>
      </p:grpSp>
      <p:sp>
        <p:nvSpPr>
          <p:cNvPr id="3590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590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90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defRPr>
            </a:lvl1pPr>
          </a:lstStyle>
          <a:p>
            <a:pPr>
              <a:defRPr/>
            </a:pPr>
            <a:endParaRPr lang="en-US"/>
          </a:p>
        </p:txBody>
      </p:sp>
      <p:sp>
        <p:nvSpPr>
          <p:cNvPr id="3591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defRPr>
            </a:lvl1pPr>
          </a:lstStyle>
          <a:p>
            <a:pPr>
              <a:defRPr/>
            </a:pPr>
            <a:endParaRPr lang="en-US"/>
          </a:p>
        </p:txBody>
      </p:sp>
      <p:sp>
        <p:nvSpPr>
          <p:cNvPr id="3591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a:effectLst>
                  <a:outerShdw blurRad="38100" dist="38100" dir="2700000" algn="tl">
                    <a:srgbClr val="000000"/>
                  </a:outerShdw>
                </a:effectLst>
              </a:defRPr>
            </a:lvl1pPr>
          </a:lstStyle>
          <a:p>
            <a:pPr>
              <a:defRPr/>
            </a:pPr>
            <a:fld id="{F1A3635A-E993-4E1A-B38B-9AA9C0E85A1F}"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rtl="0" eaLnBrk="1" hangingPunct="1">
              <a:defRPr/>
            </a:pPr>
            <a:r>
              <a:rPr lang="en-US" b="1" smtClean="0">
                <a:solidFill>
                  <a:schemeClr val="accent1"/>
                </a:solidFill>
                <a:latin typeface="Georgia" pitchFamily="18" charset="0"/>
              </a:rPr>
              <a:t>General Anesthetics</a:t>
            </a:r>
          </a:p>
        </p:txBody>
      </p:sp>
      <p:sp>
        <p:nvSpPr>
          <p:cNvPr id="2051" name="Rectangle 3"/>
          <p:cNvSpPr>
            <a:spLocks noGrp="1" noChangeArrowheads="1"/>
          </p:cNvSpPr>
          <p:nvPr>
            <p:ph type="subTitle" idx="1"/>
          </p:nvPr>
        </p:nvSpPr>
        <p:spPr/>
        <p:txBody>
          <a:bodyPr/>
          <a:lstStyle/>
          <a:p>
            <a:pPr eaLnBrk="1" hangingPunct="1">
              <a:lnSpc>
                <a:spcPct val="80000"/>
              </a:lnSpc>
              <a:defRPr/>
            </a:pPr>
            <a:r>
              <a:rPr lang="en-US" sz="2400" b="1" dirty="0" smtClean="0">
                <a:solidFill>
                  <a:srgbClr val="CC9900"/>
                </a:solidFill>
                <a:latin typeface="Georgia" pitchFamily="18" charset="0"/>
              </a:rPr>
              <a:t>By </a:t>
            </a:r>
          </a:p>
          <a:p>
            <a:pPr eaLnBrk="1" hangingPunct="1">
              <a:lnSpc>
                <a:spcPct val="80000"/>
              </a:lnSpc>
              <a:defRPr/>
            </a:pPr>
            <a:endParaRPr lang="en-US" sz="2400" b="1" dirty="0" smtClean="0">
              <a:solidFill>
                <a:srgbClr val="CC9900"/>
              </a:solidFill>
              <a:latin typeface="Georgia" pitchFamily="18" charset="0"/>
            </a:endParaRPr>
          </a:p>
          <a:p>
            <a:pPr algn="l" eaLnBrk="1" hangingPunct="1">
              <a:lnSpc>
                <a:spcPct val="80000"/>
              </a:lnSpc>
              <a:defRPr/>
            </a:pPr>
            <a:r>
              <a:rPr lang="en-US" sz="2400" b="1" dirty="0" smtClean="0">
                <a:solidFill>
                  <a:srgbClr val="CC9900"/>
                </a:solidFill>
                <a:latin typeface="Georgia" pitchFamily="18" charset="0"/>
              </a:rPr>
              <a:t>Prof.  Abdulqader Alhaider</a:t>
            </a:r>
            <a:r>
              <a:rPr lang="en-US" sz="2400" b="1" dirty="0" smtClean="0">
                <a:latin typeface="Georgia" pitchFamily="18" charset="0"/>
              </a:rPr>
              <a:t>	</a:t>
            </a:r>
            <a:r>
              <a:rPr lang="en-US" sz="1400" dirty="0" smtClean="0"/>
              <a:t>	</a:t>
            </a:r>
          </a:p>
          <a:p>
            <a:pPr algn="l" eaLnBrk="1" hangingPunct="1">
              <a:lnSpc>
                <a:spcPct val="80000"/>
              </a:lnSpc>
              <a:defRPr/>
            </a:pPr>
            <a:r>
              <a:rPr lang="en-US" sz="1400" dirty="0" smtClean="0"/>
              <a:t>																						</a:t>
            </a:r>
          </a:p>
        </p:txBody>
      </p:sp>
    </p:spTree>
  </p:cSld>
  <p:clrMapOvr>
    <a:masterClrMapping/>
  </p:clrMapOvr>
  <p:transition advTm="41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p:cTn id="19"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p:cTn id="25"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05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en-US" smtClean="0"/>
          </a:p>
        </p:txBody>
      </p:sp>
      <p:sp>
        <p:nvSpPr>
          <p:cNvPr id="38915"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endParaRPr lang="en-US" sz="4000" dirty="0" smtClean="0"/>
          </a:p>
          <a:p>
            <a:pPr lvl="1" algn="l" rtl="0" eaLnBrk="1" hangingPunct="1">
              <a:lnSpc>
                <a:spcPct val="90000"/>
              </a:lnSpc>
              <a:buFont typeface="Wingdings" pitchFamily="2" charset="2"/>
              <a:buNone/>
              <a:defRPr/>
            </a:pPr>
            <a:r>
              <a:rPr lang="en-US" sz="2400" dirty="0" smtClean="0"/>
              <a:t> </a:t>
            </a:r>
            <a:r>
              <a:rPr lang="en-US" sz="3600" b="1" dirty="0" err="1" smtClean="0"/>
              <a:t>Antiemetics</a:t>
            </a:r>
            <a:endParaRPr lang="en-US" sz="3600" b="1" dirty="0" smtClean="0"/>
          </a:p>
          <a:p>
            <a:pPr algn="l" rtl="0" eaLnBrk="1" hangingPunct="1">
              <a:lnSpc>
                <a:spcPct val="90000"/>
              </a:lnSpc>
              <a:defRPr/>
            </a:pPr>
            <a:r>
              <a:rPr lang="en-US" sz="2800" dirty="0" smtClean="0"/>
              <a:t>  </a:t>
            </a:r>
            <a:r>
              <a:rPr lang="en-US" b="1" dirty="0" smtClean="0"/>
              <a:t>Antihistamines</a:t>
            </a:r>
          </a:p>
          <a:p>
            <a:pPr algn="l" rtl="0" eaLnBrk="1" hangingPunct="1">
              <a:lnSpc>
                <a:spcPct val="90000"/>
              </a:lnSpc>
              <a:defRPr/>
            </a:pPr>
            <a:r>
              <a:rPr lang="en-US" b="1" dirty="0" smtClean="0"/>
              <a:t>  Benzodiazepines</a:t>
            </a:r>
          </a:p>
          <a:p>
            <a:pPr algn="l" rtl="0" eaLnBrk="1" hangingPunct="1">
              <a:lnSpc>
                <a:spcPct val="90000"/>
              </a:lnSpc>
              <a:buFont typeface="Wingdings" pitchFamily="2" charset="2"/>
              <a:buNone/>
              <a:defRPr/>
            </a:pPr>
            <a:r>
              <a:rPr lang="en-US" b="1" u="sng" dirty="0" smtClean="0"/>
              <a:t>Skeletal Muscle Relaxants:</a:t>
            </a:r>
          </a:p>
          <a:p>
            <a:pPr algn="l" rtl="0" eaLnBrk="1" hangingPunct="1">
              <a:lnSpc>
                <a:spcPct val="90000"/>
              </a:lnSpc>
              <a:defRPr/>
            </a:pPr>
            <a:r>
              <a:rPr lang="en-US" b="1" dirty="0" smtClean="0"/>
              <a:t> </a:t>
            </a:r>
            <a:r>
              <a:rPr lang="en-US" b="1" dirty="0" err="1" smtClean="0"/>
              <a:t>Atracurium</a:t>
            </a:r>
            <a:endParaRPr lang="en-US" b="1" dirty="0" smtClean="0"/>
          </a:p>
          <a:p>
            <a:pPr algn="l" rtl="0" eaLnBrk="1" hangingPunct="1">
              <a:lnSpc>
                <a:spcPct val="90000"/>
              </a:lnSpc>
              <a:defRPr/>
            </a:pPr>
            <a:r>
              <a:rPr lang="en-US" b="1" dirty="0" smtClean="0"/>
              <a:t> </a:t>
            </a:r>
            <a:r>
              <a:rPr lang="en-US" b="1" dirty="0" err="1" smtClean="0"/>
              <a:t>Vecuronium</a:t>
            </a:r>
            <a:endParaRPr lang="en-US" b="1" dirty="0" smtClean="0"/>
          </a:p>
          <a:p>
            <a:pPr algn="l" rtl="0" eaLnBrk="1" hangingPunct="1">
              <a:lnSpc>
                <a:spcPct val="90000"/>
              </a:lnSpc>
              <a:defRPr/>
            </a:pPr>
            <a:r>
              <a:rPr lang="en-US" b="1" dirty="0" smtClean="0"/>
              <a:t> </a:t>
            </a:r>
            <a:r>
              <a:rPr lang="en-US" b="1" dirty="0" err="1" smtClean="0"/>
              <a:t>Succinylcholine</a:t>
            </a:r>
            <a:endParaRPr lang="en-US" b="1" dirty="0" smtClean="0"/>
          </a:p>
        </p:txBody>
      </p:sp>
      <p:sp>
        <p:nvSpPr>
          <p:cNvPr id="13316" name="Rectangle 4"/>
          <p:cNvSpPr>
            <a:spLocks noChangeArrowheads="1"/>
          </p:cNvSpPr>
          <p:nvPr/>
        </p:nvSpPr>
        <p:spPr bwMode="auto">
          <a:xfrm>
            <a:off x="1981200" y="533400"/>
            <a:ext cx="4343400" cy="533400"/>
          </a:xfrm>
          <a:prstGeom prst="rect">
            <a:avLst/>
          </a:prstGeom>
          <a:solidFill>
            <a:schemeClr val="accent1"/>
          </a:solidFill>
          <a:ln w="9525">
            <a:solidFill>
              <a:schemeClr val="tx1"/>
            </a:solidFill>
            <a:miter lim="800000"/>
            <a:headEnd/>
            <a:tailEnd/>
          </a:ln>
        </p:spPr>
        <p:txBody>
          <a:bodyPr wrap="none" anchor="ctr"/>
          <a:lstStyle/>
          <a:p>
            <a:pPr algn="ctr"/>
            <a:r>
              <a:rPr lang="en-US" sz="3200">
                <a:latin typeface="Georgia" pitchFamily="18" charset="0"/>
              </a:rPr>
              <a:t>Adjuncts to Anesthetics</a:t>
            </a:r>
          </a:p>
        </p:txBody>
      </p:sp>
      <p:sp>
        <p:nvSpPr>
          <p:cNvPr id="13317" name="Rectangle 5"/>
          <p:cNvSpPr>
            <a:spLocks noChangeArrowheads="1"/>
          </p:cNvSpPr>
          <p:nvPr/>
        </p:nvSpPr>
        <p:spPr bwMode="auto">
          <a:xfrm>
            <a:off x="533400" y="1676400"/>
            <a:ext cx="4724400" cy="533400"/>
          </a:xfrm>
          <a:prstGeom prst="rect">
            <a:avLst/>
          </a:prstGeom>
          <a:solidFill>
            <a:schemeClr val="accent1"/>
          </a:solidFill>
          <a:ln w="9525">
            <a:solidFill>
              <a:schemeClr val="tx1"/>
            </a:solidFill>
            <a:miter lim="800000"/>
            <a:headEnd/>
            <a:tailEnd/>
          </a:ln>
        </p:spPr>
        <p:txBody>
          <a:bodyPr wrap="none" anchor="ctr"/>
          <a:lstStyle/>
          <a:p>
            <a:pPr algn="ctr"/>
            <a:r>
              <a:rPr lang="en-US" sz="2800" b="1">
                <a:latin typeface="Georgia" pitchFamily="18" charset="0"/>
              </a:rPr>
              <a:t>Preanesthetic Medication</a:t>
            </a:r>
          </a:p>
        </p:txBody>
      </p:sp>
    </p:spTree>
  </p:cSld>
  <p:clrMapOvr>
    <a:masterClrMapping/>
  </p:clrMapOvr>
  <p:transition advTm="385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381000"/>
            <a:ext cx="6096000" cy="758825"/>
          </a:xfrm>
          <a:solidFill>
            <a:schemeClr val="accent1"/>
          </a:solidFill>
        </p:spPr>
        <p:txBody>
          <a:bodyPr/>
          <a:lstStyle/>
          <a:p>
            <a:pPr algn="l" eaLnBrk="1" hangingPunct="1">
              <a:defRPr/>
            </a:pPr>
            <a:r>
              <a:rPr lang="en-US" sz="4000" smtClean="0">
                <a:latin typeface="Georgia" pitchFamily="18" charset="0"/>
              </a:rPr>
              <a:t>  Classification of G.A.</a:t>
            </a:r>
          </a:p>
        </p:txBody>
      </p:sp>
      <p:sp>
        <p:nvSpPr>
          <p:cNvPr id="20483" name="Rectangle 3"/>
          <p:cNvSpPr>
            <a:spLocks noGrp="1" noChangeArrowheads="1"/>
          </p:cNvSpPr>
          <p:nvPr>
            <p:ph type="body" idx="1"/>
          </p:nvPr>
        </p:nvSpPr>
        <p:spPr/>
        <p:txBody>
          <a:bodyPr/>
          <a:lstStyle/>
          <a:p>
            <a:pPr marL="609600" indent="-609600" algn="l" rtl="0" eaLnBrk="1" hangingPunct="1">
              <a:buFont typeface="Wingdings" pitchFamily="2" charset="2"/>
              <a:buAutoNum type="arabicPeriod"/>
              <a:defRPr/>
            </a:pPr>
            <a:r>
              <a:rPr lang="en-US" smtClean="0"/>
              <a:t>	</a:t>
            </a:r>
            <a:r>
              <a:rPr lang="en-US" smtClean="0">
                <a:latin typeface="Georgia" pitchFamily="18" charset="0"/>
              </a:rPr>
              <a:t>Inhaled GA</a:t>
            </a:r>
          </a:p>
          <a:p>
            <a:pPr marL="609600" indent="-609600" algn="l" rtl="0" eaLnBrk="1" hangingPunct="1">
              <a:buFont typeface="Wingdings" pitchFamily="2" charset="2"/>
              <a:buAutoNum type="arabicPeriod"/>
              <a:defRPr/>
            </a:pPr>
            <a:r>
              <a:rPr lang="en-US" smtClean="0">
                <a:latin typeface="Georgia" pitchFamily="18" charset="0"/>
              </a:rPr>
              <a:t>   I.V GA</a:t>
            </a:r>
          </a:p>
          <a:p>
            <a:pPr marL="609600" indent="-609600" algn="l" rtl="0" eaLnBrk="1" hangingPunct="1">
              <a:buFont typeface="Wingdings" pitchFamily="2" charset="2"/>
              <a:buAutoNum type="arabicPeriod"/>
              <a:defRPr/>
            </a:pPr>
            <a:endParaRPr lang="en-US" smtClean="0">
              <a:latin typeface="Georgia" pitchFamily="18" charset="0"/>
            </a:endParaRPr>
          </a:p>
          <a:p>
            <a:pPr marL="609600" indent="-609600" algn="l" rtl="0" eaLnBrk="1" hangingPunct="1">
              <a:buFont typeface="Wingdings" pitchFamily="2" charset="2"/>
              <a:buNone/>
              <a:defRPr/>
            </a:pPr>
            <a:r>
              <a:rPr lang="en-US" smtClean="0">
                <a:latin typeface="Georgia" pitchFamily="18" charset="0"/>
              </a:rPr>
              <a:t> </a:t>
            </a:r>
            <a:r>
              <a:rPr lang="en-US" smtClean="0">
                <a:solidFill>
                  <a:srgbClr val="CC9900"/>
                </a:solidFill>
                <a:latin typeface="Georgia" pitchFamily="18" charset="0"/>
              </a:rPr>
              <a:t>Inhaled General Anesthetics </a:t>
            </a:r>
          </a:p>
          <a:p>
            <a:pPr marL="609600" indent="-609600" algn="l" rtl="0" eaLnBrk="1" hangingPunct="1">
              <a:buFont typeface="Wingdings" pitchFamily="2" charset="2"/>
              <a:buNone/>
              <a:defRPr/>
            </a:pPr>
            <a:r>
              <a:rPr lang="en-US" smtClean="0">
                <a:latin typeface="Georgia" pitchFamily="18" charset="0"/>
              </a:rPr>
              <a:t>	Remember that a concentration of inhaled general anesthetic in CNS is very important  for determining the potency and pharmacological activity.</a:t>
            </a:r>
          </a:p>
        </p:txBody>
      </p:sp>
      <p:sp>
        <p:nvSpPr>
          <p:cNvPr id="14340" name="Rectangle 4"/>
          <p:cNvSpPr>
            <a:spLocks noChangeArrowheads="1"/>
          </p:cNvSpPr>
          <p:nvPr/>
        </p:nvSpPr>
        <p:spPr bwMode="auto">
          <a:xfrm>
            <a:off x="990600" y="1600200"/>
            <a:ext cx="2209800" cy="533400"/>
          </a:xfrm>
          <a:prstGeom prst="rect">
            <a:avLst/>
          </a:prstGeom>
          <a:solidFill>
            <a:schemeClr val="accent1"/>
          </a:solidFill>
          <a:ln w="9525">
            <a:solidFill>
              <a:schemeClr val="tx1"/>
            </a:solidFill>
            <a:miter lim="800000"/>
            <a:headEnd/>
            <a:tailEnd/>
          </a:ln>
        </p:spPr>
        <p:txBody>
          <a:bodyPr wrap="none" anchor="ctr"/>
          <a:lstStyle/>
          <a:p>
            <a:pPr algn="ctr"/>
            <a:r>
              <a:rPr lang="en-US" sz="3200">
                <a:latin typeface="Georgia" pitchFamily="18" charset="0"/>
              </a:rPr>
              <a:t>Inhaled</a:t>
            </a:r>
          </a:p>
        </p:txBody>
      </p:sp>
      <p:sp>
        <p:nvSpPr>
          <p:cNvPr id="14341" name="Rectangle 5"/>
          <p:cNvSpPr>
            <a:spLocks noChangeArrowheads="1"/>
          </p:cNvSpPr>
          <p:nvPr/>
        </p:nvSpPr>
        <p:spPr bwMode="auto">
          <a:xfrm>
            <a:off x="1295400" y="2362200"/>
            <a:ext cx="2286000" cy="533400"/>
          </a:xfrm>
          <a:prstGeom prst="rect">
            <a:avLst/>
          </a:prstGeom>
          <a:solidFill>
            <a:schemeClr val="accent1"/>
          </a:solidFill>
          <a:ln w="9525">
            <a:solidFill>
              <a:schemeClr val="tx1"/>
            </a:solidFill>
            <a:miter lim="800000"/>
            <a:headEnd/>
            <a:tailEnd/>
          </a:ln>
        </p:spPr>
        <p:txBody>
          <a:bodyPr wrap="none" anchor="ctr"/>
          <a:lstStyle/>
          <a:p>
            <a:pPr algn="ctr"/>
            <a:r>
              <a:rPr lang="en-US" sz="3200">
                <a:latin typeface="Georgia" pitchFamily="18" charset="0"/>
              </a:rPr>
              <a:t>Intravenous</a:t>
            </a:r>
          </a:p>
        </p:txBody>
      </p:sp>
    </p:spTree>
  </p:cSld>
  <p:clrMapOvr>
    <a:masterClrMapping/>
  </p:clrMapOvr>
  <p:transition advTm="904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accent1"/>
          </a:solidFill>
        </p:spPr>
        <p:txBody>
          <a:bodyPr/>
          <a:lstStyle/>
          <a:p>
            <a:pPr rtl="0" eaLnBrk="1" hangingPunct="1">
              <a:defRPr/>
            </a:pPr>
            <a:r>
              <a:rPr lang="en-US" sz="3600" b="1" smtClean="0">
                <a:solidFill>
                  <a:schemeClr val="tx1"/>
                </a:solidFill>
                <a:latin typeface="Georgia" pitchFamily="18" charset="0"/>
              </a:rPr>
              <a:t>Factors Affecting General</a:t>
            </a:r>
            <a:r>
              <a:rPr lang="en-US" sz="3600" b="1" smtClean="0">
                <a:latin typeface="Georgia" pitchFamily="18" charset="0"/>
              </a:rPr>
              <a:t> </a:t>
            </a:r>
            <a:r>
              <a:rPr lang="en-US" sz="3600" b="1" smtClean="0">
                <a:solidFill>
                  <a:schemeClr val="tx1"/>
                </a:solidFill>
                <a:latin typeface="Georgia" pitchFamily="18" charset="0"/>
              </a:rPr>
              <a:t>Anesthetics Concentration in CNS</a:t>
            </a:r>
          </a:p>
        </p:txBody>
      </p:sp>
      <p:sp>
        <p:nvSpPr>
          <p:cNvPr id="21507" name="Rectangle 3"/>
          <p:cNvSpPr>
            <a:spLocks noGrp="1" noChangeArrowheads="1"/>
          </p:cNvSpPr>
          <p:nvPr>
            <p:ph type="body" idx="1"/>
          </p:nvPr>
        </p:nvSpPr>
        <p:spPr>
          <a:xfrm>
            <a:off x="301625" y="1676400"/>
            <a:ext cx="8540750" cy="5181600"/>
          </a:xfrm>
        </p:spPr>
        <p:txBody>
          <a:bodyPr/>
          <a:lstStyle/>
          <a:p>
            <a:pPr algn="l" rtl="0" eaLnBrk="1" hangingPunct="1">
              <a:lnSpc>
                <a:spcPct val="90000"/>
              </a:lnSpc>
              <a:buFont typeface="Wingdings" pitchFamily="2" charset="2"/>
              <a:buNone/>
              <a:defRPr/>
            </a:pPr>
            <a:endParaRPr lang="en-US" sz="2400" dirty="0" smtClean="0">
              <a:solidFill>
                <a:srgbClr val="CC9900"/>
              </a:solidFill>
              <a:latin typeface="Georgia" pitchFamily="18" charset="0"/>
            </a:endParaRPr>
          </a:p>
          <a:p>
            <a:pPr algn="l" rtl="0" eaLnBrk="1" hangingPunct="1">
              <a:lnSpc>
                <a:spcPct val="90000"/>
              </a:lnSpc>
              <a:buFont typeface="Wingdings" pitchFamily="2" charset="2"/>
              <a:buNone/>
              <a:defRPr/>
            </a:pPr>
            <a:endParaRPr lang="en-US" sz="2400" dirty="0" smtClean="0">
              <a:solidFill>
                <a:srgbClr val="CC9900"/>
              </a:solidFill>
              <a:latin typeface="Georgia" pitchFamily="18" charset="0"/>
            </a:endParaRPr>
          </a:p>
          <a:p>
            <a:pPr algn="l" rtl="0" eaLnBrk="1" hangingPunct="1">
              <a:lnSpc>
                <a:spcPct val="90000"/>
              </a:lnSpc>
              <a:buFont typeface="Wingdings" pitchFamily="2" charset="2"/>
              <a:buNone/>
              <a:defRPr/>
            </a:pPr>
            <a:r>
              <a:rPr lang="en-US" sz="2400" dirty="0" smtClean="0">
                <a:latin typeface="Georgia" pitchFamily="18" charset="0"/>
              </a:rPr>
              <a:t>		a)	</a:t>
            </a:r>
            <a:r>
              <a:rPr lang="en-US" sz="2400" dirty="0" smtClean="0">
                <a:solidFill>
                  <a:srgbClr val="CC9900"/>
                </a:solidFill>
                <a:latin typeface="Georgia" pitchFamily="18" charset="0"/>
              </a:rPr>
              <a:t>Pharmacokinetics</a:t>
            </a:r>
            <a:r>
              <a:rPr lang="en-US" sz="2400" dirty="0" smtClean="0">
                <a:latin typeface="Georgia" pitchFamily="18" charset="0"/>
              </a:rPr>
              <a:t> ( </a:t>
            </a:r>
            <a:r>
              <a:rPr lang="en-US" sz="2400" dirty="0" err="1" smtClean="0">
                <a:latin typeface="Georgia" pitchFamily="18" charset="0"/>
              </a:rPr>
              <a:t>eg</a:t>
            </a:r>
            <a:r>
              <a:rPr lang="en-US" sz="2400" dirty="0" smtClean="0">
                <a:latin typeface="Georgia" pitchFamily="18" charset="0"/>
              </a:rPr>
              <a:t>. Partitioning coefficient 	</a:t>
            </a:r>
            <a:r>
              <a:rPr lang="en-US" sz="2800" b="1" dirty="0" smtClean="0">
                <a:solidFill>
                  <a:srgbClr val="FF0000"/>
                </a:solidFill>
                <a:latin typeface="Georgia" pitchFamily="18" charset="0"/>
              </a:rPr>
              <a:t>(lipid Solubility), </a:t>
            </a:r>
            <a:r>
              <a:rPr lang="en-US" sz="2400" dirty="0" smtClean="0">
                <a:latin typeface="Georgia" pitchFamily="18" charset="0"/>
              </a:rPr>
              <a:t>Anesthetic concentration in 	inspired air, Pulmonary ventilations etc (see Table) </a:t>
            </a:r>
          </a:p>
          <a:p>
            <a:pPr algn="l" rtl="0" eaLnBrk="1" hangingPunct="1">
              <a:lnSpc>
                <a:spcPct val="90000"/>
              </a:lnSpc>
              <a:buFont typeface="Wingdings" pitchFamily="2" charset="2"/>
              <a:buNone/>
              <a:defRPr/>
            </a:pPr>
            <a:endParaRPr lang="en-US" sz="2400" dirty="0" smtClean="0">
              <a:latin typeface="Georgia" pitchFamily="18" charset="0"/>
            </a:endParaRPr>
          </a:p>
          <a:p>
            <a:pPr algn="l" rtl="0" eaLnBrk="1" hangingPunct="1">
              <a:lnSpc>
                <a:spcPct val="90000"/>
              </a:lnSpc>
              <a:buFont typeface="Wingdings" pitchFamily="2" charset="2"/>
              <a:buNone/>
              <a:defRPr/>
            </a:pPr>
            <a:r>
              <a:rPr lang="en-US" sz="2400" dirty="0" smtClean="0">
                <a:latin typeface="Georgia" pitchFamily="18" charset="0"/>
              </a:rPr>
              <a:t>		b)	</a:t>
            </a:r>
            <a:r>
              <a:rPr lang="en-US" sz="2400" dirty="0" err="1" smtClean="0">
                <a:solidFill>
                  <a:srgbClr val="CC9900"/>
                </a:solidFill>
                <a:latin typeface="Georgia" pitchFamily="18" charset="0"/>
              </a:rPr>
              <a:t>Pharmacodynamics</a:t>
            </a:r>
            <a:r>
              <a:rPr lang="en-US" sz="2400" dirty="0" smtClean="0">
                <a:latin typeface="Georgia" pitchFamily="18" charset="0"/>
              </a:rPr>
              <a:t> (</a:t>
            </a:r>
            <a:r>
              <a:rPr lang="en-US" sz="2400" dirty="0" err="1" smtClean="0">
                <a:latin typeface="Georgia" pitchFamily="18" charset="0"/>
              </a:rPr>
              <a:t>eg</a:t>
            </a:r>
            <a:r>
              <a:rPr lang="en-US" sz="2400" dirty="0" smtClean="0">
                <a:latin typeface="Georgia" pitchFamily="18" charset="0"/>
              </a:rPr>
              <a:t>. Minimum Alveolar 	Concentration (MAC) (see Table 1) </a:t>
            </a:r>
          </a:p>
          <a:p>
            <a:pPr algn="l" rtl="0" eaLnBrk="1" hangingPunct="1">
              <a:lnSpc>
                <a:spcPct val="90000"/>
              </a:lnSpc>
              <a:buFont typeface="Wingdings" pitchFamily="2" charset="2"/>
              <a:buNone/>
              <a:defRPr/>
            </a:pPr>
            <a:r>
              <a:rPr lang="en-US" sz="2400" dirty="0" smtClean="0">
                <a:latin typeface="Georgia" pitchFamily="18" charset="0"/>
              </a:rPr>
              <a:t>		What is the relation between MAC and  partitioning co-	efficient ?</a:t>
            </a:r>
          </a:p>
          <a:p>
            <a:pPr algn="l" rtl="0" eaLnBrk="1" hangingPunct="1">
              <a:lnSpc>
                <a:spcPct val="90000"/>
              </a:lnSpc>
              <a:buFont typeface="Wingdings" pitchFamily="2" charset="2"/>
              <a:buNone/>
              <a:defRPr/>
            </a:pPr>
            <a:endParaRPr lang="en-US" sz="2400" dirty="0" smtClean="0">
              <a:latin typeface="Georgia" pitchFamily="18" charset="0"/>
            </a:endParaRPr>
          </a:p>
          <a:p>
            <a:pPr algn="l" rtl="0" eaLnBrk="1" hangingPunct="1">
              <a:lnSpc>
                <a:spcPct val="90000"/>
              </a:lnSpc>
              <a:buFont typeface="Wingdings" pitchFamily="2" charset="2"/>
              <a:buNone/>
              <a:defRPr/>
            </a:pPr>
            <a:r>
              <a:rPr lang="en-US" sz="2400" dirty="0" smtClean="0">
                <a:latin typeface="Georgia" pitchFamily="18" charset="0"/>
              </a:rPr>
              <a:t>		Suppose that you give a mixture of 40% of N</a:t>
            </a:r>
            <a:r>
              <a:rPr lang="en-US" sz="2400" baseline="-25000" dirty="0" smtClean="0">
                <a:latin typeface="Georgia" pitchFamily="18" charset="0"/>
              </a:rPr>
              <a:t>2</a:t>
            </a:r>
            <a:r>
              <a:rPr lang="en-US" sz="2400" dirty="0" smtClean="0">
                <a:latin typeface="Georgia" pitchFamily="18" charset="0"/>
              </a:rPr>
              <a:t>O and  1%	</a:t>
            </a:r>
            <a:r>
              <a:rPr lang="en-US" sz="2400" dirty="0" err="1" smtClean="0">
                <a:latin typeface="Georgia" pitchFamily="18" charset="0"/>
              </a:rPr>
              <a:t>Sevoflurane</a:t>
            </a:r>
            <a:r>
              <a:rPr lang="en-US" sz="2400" dirty="0" smtClean="0">
                <a:latin typeface="Georgia" pitchFamily="18" charset="0"/>
              </a:rPr>
              <a:t>, how many MAC in this combination?</a:t>
            </a:r>
          </a:p>
        </p:txBody>
      </p:sp>
    </p:spTree>
  </p:cSld>
  <p:clrMapOvr>
    <a:masterClrMapping/>
  </p:clrMapOvr>
  <p:transition advTm="158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407987"/>
          </a:xfrm>
          <a:solidFill>
            <a:schemeClr val="accent1"/>
          </a:solidFill>
        </p:spPr>
        <p:txBody>
          <a:bodyPr/>
          <a:lstStyle/>
          <a:p>
            <a:pPr eaLnBrk="1" hangingPunct="1">
              <a:defRPr/>
            </a:pPr>
            <a:r>
              <a:rPr lang="en-US" sz="3600" smtClean="0">
                <a:latin typeface="Georgia" pitchFamily="18" charset="0"/>
              </a:rPr>
              <a:t>Properties  of inhaled anesthetics     </a:t>
            </a:r>
          </a:p>
        </p:txBody>
      </p:sp>
      <p:graphicFrame>
        <p:nvGraphicFramePr>
          <p:cNvPr id="31956" name="Group 212"/>
          <p:cNvGraphicFramePr>
            <a:graphicFrameLocks noGrp="1"/>
          </p:cNvGraphicFramePr>
          <p:nvPr>
            <p:ph idx="1"/>
          </p:nvPr>
        </p:nvGraphicFramePr>
        <p:xfrm>
          <a:off x="0" y="762000"/>
          <a:ext cx="9144000" cy="6163311"/>
        </p:xfrm>
        <a:graphic>
          <a:graphicData uri="http://schemas.openxmlformats.org/drawingml/2006/table">
            <a:tbl>
              <a:tblPr rtl="1"/>
              <a:tblGrid>
                <a:gridCol w="1524000"/>
                <a:gridCol w="1524000"/>
                <a:gridCol w="1524000"/>
                <a:gridCol w="1524000"/>
                <a:gridCol w="1524000"/>
                <a:gridCol w="1524000"/>
              </a:tblGrid>
              <a:tr h="849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Arial" pitchFamily="34" charset="0"/>
                        </a:rPr>
                        <a:t>Comments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metabolism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Minimal Alveoler conc( mac)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Brain:Blood Partion coefficient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Blood : gas partition coeffecient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Anesthetic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Incomplete, rapid onset and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&gt;100%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Nitrous Oxide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0725">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0" i="0" u="none" strike="noStrike" cap="none" normalizeH="0" baseline="0" dirty="0" smtClean="0">
                          <a:ln>
                            <a:noFill/>
                          </a:ln>
                          <a:solidFill>
                            <a:srgbClr val="FF0000"/>
                          </a:solidFill>
                          <a:effectLst>
                            <a:outerShdw blurRad="38100" dist="38100" dir="2700000" algn="tl">
                              <a:srgbClr val="000000"/>
                            </a:outerShdw>
                          </a:effectLst>
                          <a:latin typeface="Arial" pitchFamily="34" charset="0"/>
                          <a:cs typeface="Arial" pitchFamily="34" charset="0"/>
                        </a:rPr>
                        <a:t>Low volatility , fast induction, rapid recover</a:t>
                      </a:r>
                      <a:r>
                        <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&lt;0.05%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Desflurane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Rapid onset &amp; recovery, unstable in soda lime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2-5% (fluoride)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Sevoflurane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Medium rate of onset and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&lt;2%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Isoflurane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Medium rate of onset and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Enflurane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Nedium rate of onset and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&gt;40%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Halothane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722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Slow onset and recovery,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&gt;70% (fluoride)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0"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cs typeface="Arial" pitchFamily="34" charset="0"/>
                        </a:rPr>
                        <a:t>Methoxyflurane</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Tree>
  </p:cSld>
  <p:clrMapOvr>
    <a:masterClrMapping/>
  </p:clrMapOvr>
  <p:transition advTm="83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defRPr/>
            </a:pPr>
            <a:r>
              <a:rPr lang="en-US" sz="4000" smtClean="0">
                <a:latin typeface="Georgia" pitchFamily="18" charset="0"/>
              </a:rPr>
              <a:t>   Pharmacological Effects Of Inhaled Anesthetics</a:t>
            </a:r>
          </a:p>
        </p:txBody>
      </p:sp>
      <p:sp>
        <p:nvSpPr>
          <p:cNvPr id="22531" name="Rectangle 3"/>
          <p:cNvSpPr>
            <a:spLocks noGrp="1" noChangeArrowheads="1"/>
          </p:cNvSpPr>
          <p:nvPr>
            <p:ph type="body" idx="1"/>
          </p:nvPr>
        </p:nvSpPr>
        <p:spPr/>
        <p:txBody>
          <a:bodyPr/>
          <a:lstStyle/>
          <a:p>
            <a:pPr algn="l" rtl="0" eaLnBrk="1" hangingPunct="1">
              <a:lnSpc>
                <a:spcPct val="80000"/>
              </a:lnSpc>
              <a:defRPr/>
            </a:pPr>
            <a:r>
              <a:rPr lang="en-US" sz="2800" dirty="0" smtClean="0">
                <a:latin typeface="Georgia" pitchFamily="18" charset="0"/>
              </a:rPr>
              <a:t>  A. Most inhaled GA Except N2O decrease 	mean arterial pressure. </a:t>
            </a:r>
          </a:p>
          <a:p>
            <a:pPr lvl="1" algn="l" rtl="0" eaLnBrk="1" hangingPunct="1">
              <a:lnSpc>
                <a:spcPct val="80000"/>
              </a:lnSpc>
              <a:defRPr/>
            </a:pPr>
            <a:r>
              <a:rPr lang="en-US" sz="2400" dirty="0" smtClean="0">
                <a:latin typeface="Georgia" pitchFamily="18" charset="0"/>
              </a:rPr>
              <a:t>  However, </a:t>
            </a:r>
            <a:r>
              <a:rPr lang="en-US" sz="2400" dirty="0" err="1" smtClean="0">
                <a:latin typeface="Georgia" pitchFamily="18" charset="0"/>
              </a:rPr>
              <a:t>Desflurane</a:t>
            </a:r>
            <a:r>
              <a:rPr lang="en-US" sz="2400" dirty="0" smtClean="0">
                <a:latin typeface="Georgia" pitchFamily="18" charset="0"/>
              </a:rPr>
              <a:t> increase BP by </a:t>
            </a:r>
            <a:r>
              <a:rPr lang="en-US" sz="2400" dirty="0" err="1" smtClean="0">
                <a:latin typeface="Georgia" pitchFamily="18" charset="0"/>
              </a:rPr>
              <a:t>stim</a:t>
            </a:r>
            <a:r>
              <a:rPr lang="en-US" sz="2400" dirty="0" smtClean="0">
                <a:latin typeface="Georgia" pitchFamily="18" charset="0"/>
              </a:rPr>
              <a:t>. Sym. tone  	in the brain.</a:t>
            </a:r>
          </a:p>
          <a:p>
            <a:pPr algn="l" rtl="0" eaLnBrk="1" hangingPunct="1">
              <a:lnSpc>
                <a:spcPct val="80000"/>
              </a:lnSpc>
              <a:defRPr/>
            </a:pPr>
            <a:endParaRPr lang="en-US" sz="2800" dirty="0" smtClean="0">
              <a:latin typeface="Georgia" pitchFamily="18" charset="0"/>
            </a:endParaRPr>
          </a:p>
          <a:p>
            <a:pPr algn="l" rtl="0" eaLnBrk="1" hangingPunct="1">
              <a:lnSpc>
                <a:spcPct val="80000"/>
              </a:lnSpc>
              <a:buFont typeface="Wingdings" pitchFamily="2" charset="2"/>
              <a:buNone/>
              <a:defRPr/>
            </a:pPr>
            <a:r>
              <a:rPr lang="en-US" sz="2800" dirty="0" smtClean="0">
                <a:latin typeface="Georgia" pitchFamily="18" charset="0"/>
              </a:rPr>
              <a:t>            </a:t>
            </a:r>
            <a:r>
              <a:rPr lang="en-US" sz="2800" u="sng" dirty="0" smtClean="0">
                <a:latin typeface="Georgia" pitchFamily="18" charset="0"/>
              </a:rPr>
              <a:t>Heart rate</a:t>
            </a:r>
            <a:r>
              <a:rPr lang="en-US" sz="2800" dirty="0" smtClean="0">
                <a:latin typeface="Georgia" pitchFamily="18" charset="0"/>
              </a:rPr>
              <a:t>: Decreased by halothane and </a:t>
            </a:r>
            <a:r>
              <a:rPr lang="en-US" sz="2800" dirty="0" err="1" smtClean="0">
                <a:latin typeface="Georgia" pitchFamily="18" charset="0"/>
              </a:rPr>
              <a:t>enflurane</a:t>
            </a:r>
            <a:r>
              <a:rPr lang="en-US" sz="2800" dirty="0" smtClean="0">
                <a:latin typeface="Georgia" pitchFamily="18" charset="0"/>
              </a:rPr>
              <a:t>, but increases with </a:t>
            </a:r>
            <a:r>
              <a:rPr lang="en-US" sz="2800" dirty="0" err="1" smtClean="0">
                <a:latin typeface="Georgia" pitchFamily="18" charset="0"/>
              </a:rPr>
              <a:t>Isoflurane</a:t>
            </a:r>
            <a:r>
              <a:rPr lang="en-US" sz="2800" dirty="0" smtClean="0">
                <a:latin typeface="Georgia" pitchFamily="18" charset="0"/>
              </a:rPr>
              <a:t> &amp; Des, while N</a:t>
            </a:r>
            <a:r>
              <a:rPr lang="en-US" sz="2800" baseline="-25000" dirty="0" smtClean="0">
                <a:latin typeface="Georgia" pitchFamily="18" charset="0"/>
              </a:rPr>
              <a:t>2</a:t>
            </a:r>
            <a:r>
              <a:rPr lang="en-US" sz="2800" dirty="0" smtClean="0">
                <a:latin typeface="Georgia" pitchFamily="18" charset="0"/>
              </a:rPr>
              <a:t>O and </a:t>
            </a:r>
            <a:r>
              <a:rPr lang="en-US" sz="2800" dirty="0" err="1" smtClean="0">
                <a:latin typeface="Georgia" pitchFamily="18" charset="0"/>
              </a:rPr>
              <a:t>sevoflurane</a:t>
            </a:r>
            <a:r>
              <a:rPr lang="en-US" sz="2800" dirty="0" smtClean="0">
                <a:latin typeface="Georgia" pitchFamily="18" charset="0"/>
              </a:rPr>
              <a:t> have no effect.</a:t>
            </a:r>
          </a:p>
          <a:p>
            <a:pPr algn="l" rtl="0" eaLnBrk="1" hangingPunct="1">
              <a:lnSpc>
                <a:spcPct val="80000"/>
              </a:lnSpc>
              <a:buFont typeface="Wingdings" pitchFamily="2" charset="2"/>
              <a:buNone/>
              <a:defRPr/>
            </a:pPr>
            <a:r>
              <a:rPr lang="en-US" sz="2800" dirty="0" smtClean="0">
                <a:latin typeface="Georgia" pitchFamily="18" charset="0"/>
              </a:rPr>
              <a:t>         </a:t>
            </a:r>
          </a:p>
          <a:p>
            <a:pPr algn="l" rtl="0" eaLnBrk="1" hangingPunct="1">
              <a:lnSpc>
                <a:spcPct val="80000"/>
              </a:lnSpc>
              <a:buFont typeface="Wingdings" pitchFamily="2" charset="2"/>
              <a:buNone/>
              <a:defRPr/>
            </a:pPr>
            <a:r>
              <a:rPr lang="en-US" sz="2800" dirty="0" smtClean="0">
                <a:solidFill>
                  <a:srgbClr val="00FF00"/>
                </a:solidFill>
                <a:latin typeface="Georgia" pitchFamily="18" charset="0"/>
              </a:rPr>
              <a:t>Which one of the inhaled GA is considered  as  a pro </a:t>
            </a:r>
            <a:r>
              <a:rPr lang="en-US" sz="2800" dirty="0" err="1" smtClean="0">
                <a:solidFill>
                  <a:srgbClr val="00FF00"/>
                </a:solidFill>
                <a:latin typeface="Georgia" pitchFamily="18" charset="0"/>
              </a:rPr>
              <a:t>arrythmogenic</a:t>
            </a:r>
            <a:r>
              <a:rPr lang="en-US" sz="2800" dirty="0" smtClean="0">
                <a:latin typeface="Georgia" pitchFamily="18" charset="0"/>
              </a:rPr>
              <a:t> ?</a:t>
            </a:r>
          </a:p>
        </p:txBody>
      </p:sp>
      <p:sp>
        <p:nvSpPr>
          <p:cNvPr id="17412" name="Rectangle 4"/>
          <p:cNvSpPr>
            <a:spLocks noChangeArrowheads="1"/>
          </p:cNvSpPr>
          <p:nvPr/>
        </p:nvSpPr>
        <p:spPr bwMode="auto">
          <a:xfrm>
            <a:off x="0" y="0"/>
            <a:ext cx="9144000" cy="1524000"/>
          </a:xfrm>
          <a:prstGeom prst="rect">
            <a:avLst/>
          </a:prstGeom>
          <a:solidFill>
            <a:schemeClr val="accent1"/>
          </a:solidFill>
          <a:ln w="9525">
            <a:solidFill>
              <a:schemeClr val="tx1"/>
            </a:solidFill>
            <a:miter lim="800000"/>
            <a:headEnd/>
            <a:tailEnd/>
          </a:ln>
        </p:spPr>
        <p:txBody>
          <a:bodyPr wrap="none" anchor="ctr"/>
          <a:lstStyle/>
          <a:p>
            <a:pPr algn="ctr"/>
            <a:r>
              <a:rPr lang="en-US" sz="3200" b="1">
                <a:latin typeface="Georgia" pitchFamily="18" charset="0"/>
              </a:rPr>
              <a:t>PHARMACOLOGICAL EFFECTS OF</a:t>
            </a:r>
          </a:p>
          <a:p>
            <a:pPr algn="ctr"/>
            <a:r>
              <a:rPr lang="en-US" sz="2400" b="1">
                <a:latin typeface="Georgia" pitchFamily="18" charset="0"/>
              </a:rPr>
              <a:t> </a:t>
            </a:r>
            <a:r>
              <a:rPr lang="en-US" sz="3200" b="1">
                <a:latin typeface="Georgia" pitchFamily="18" charset="0"/>
              </a:rPr>
              <a:t>INHALED ANESTHTICS</a:t>
            </a:r>
          </a:p>
        </p:txBody>
      </p:sp>
      <p:sp>
        <p:nvSpPr>
          <p:cNvPr id="17413" name="Rectangle 5"/>
          <p:cNvSpPr>
            <a:spLocks noChangeArrowheads="1"/>
          </p:cNvSpPr>
          <p:nvPr/>
        </p:nvSpPr>
        <p:spPr bwMode="auto">
          <a:xfrm>
            <a:off x="914400" y="1600200"/>
            <a:ext cx="1219200" cy="533400"/>
          </a:xfrm>
          <a:prstGeom prst="rect">
            <a:avLst/>
          </a:prstGeom>
          <a:solidFill>
            <a:schemeClr val="accent1"/>
          </a:solidFill>
          <a:ln w="9525">
            <a:solidFill>
              <a:schemeClr val="tx1"/>
            </a:solidFill>
            <a:miter lim="800000"/>
            <a:headEnd/>
            <a:tailEnd/>
          </a:ln>
        </p:spPr>
        <p:txBody>
          <a:bodyPr wrap="none" anchor="ctr"/>
          <a:lstStyle/>
          <a:p>
            <a:pPr algn="ctr"/>
            <a:r>
              <a:rPr lang="en-US" sz="3200" b="1">
                <a:latin typeface="Georgia" pitchFamily="18" charset="0"/>
              </a:rPr>
              <a:t>CVS</a:t>
            </a:r>
          </a:p>
        </p:txBody>
      </p:sp>
      <p:sp>
        <p:nvSpPr>
          <p:cNvPr id="17414" name="Rectangle 6"/>
          <p:cNvSpPr>
            <a:spLocks noChangeArrowheads="1"/>
          </p:cNvSpPr>
          <p:nvPr/>
        </p:nvSpPr>
        <p:spPr bwMode="auto">
          <a:xfrm>
            <a:off x="1752600" y="1752600"/>
            <a:ext cx="76200" cy="762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17415" name="Rectangle 7"/>
          <p:cNvSpPr>
            <a:spLocks noChangeArrowheads="1"/>
          </p:cNvSpPr>
          <p:nvPr/>
        </p:nvSpPr>
        <p:spPr bwMode="auto">
          <a:xfrm>
            <a:off x="1524000" y="3429000"/>
            <a:ext cx="2133600" cy="457200"/>
          </a:xfrm>
          <a:prstGeom prst="rect">
            <a:avLst/>
          </a:prstGeom>
          <a:solidFill>
            <a:schemeClr val="accent1"/>
          </a:solidFill>
          <a:ln w="9525">
            <a:solidFill>
              <a:schemeClr val="tx1"/>
            </a:solidFill>
            <a:miter lim="800000"/>
            <a:headEnd/>
            <a:tailEnd/>
          </a:ln>
        </p:spPr>
        <p:txBody>
          <a:bodyPr wrap="none" anchor="ctr"/>
          <a:lstStyle/>
          <a:p>
            <a:pPr algn="ctr"/>
            <a:r>
              <a:rPr lang="en-US" sz="3200"/>
              <a:t>Heart rate</a:t>
            </a:r>
          </a:p>
        </p:txBody>
      </p:sp>
    </p:spTree>
  </p:cSld>
  <p:clrMapOvr>
    <a:masterClrMapping/>
  </p:clrMapOvr>
  <p:transition advTm="137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rtl="0" eaLnBrk="1" hangingPunct="1">
              <a:defRPr/>
            </a:pPr>
            <a:r>
              <a:rPr lang="en-US" smtClean="0"/>
              <a:t>  </a:t>
            </a:r>
          </a:p>
        </p:txBody>
      </p:sp>
      <p:sp>
        <p:nvSpPr>
          <p:cNvPr id="23555" name="Rectangle 3"/>
          <p:cNvSpPr>
            <a:spLocks noGrp="1" noChangeArrowheads="1"/>
          </p:cNvSpPr>
          <p:nvPr>
            <p:ph type="body" idx="1"/>
          </p:nvPr>
        </p:nvSpPr>
        <p:spPr>
          <a:xfrm>
            <a:off x="301625" y="304800"/>
            <a:ext cx="8540750" cy="6553200"/>
          </a:xfrm>
        </p:spPr>
        <p:txBody>
          <a:bodyPr/>
          <a:lstStyle/>
          <a:p>
            <a:pPr algn="l" rtl="0" eaLnBrk="1" hangingPunct="1">
              <a:lnSpc>
                <a:spcPct val="90000"/>
              </a:lnSpc>
              <a:defRPr/>
            </a:pPr>
            <a:r>
              <a:rPr lang="en-US" sz="2400" dirty="0" smtClean="0">
                <a:solidFill>
                  <a:srgbClr val="CC9900"/>
                </a:solidFill>
                <a:latin typeface="Georgia" pitchFamily="18" charset="0"/>
              </a:rPr>
              <a:t>  B)	Effect on Respiratory system</a:t>
            </a:r>
          </a:p>
          <a:p>
            <a:pPr algn="l" rtl="0" eaLnBrk="1" hangingPunct="1">
              <a:lnSpc>
                <a:spcPct val="90000"/>
              </a:lnSpc>
              <a:buFont typeface="Wingdings" pitchFamily="2" charset="2"/>
              <a:buNone/>
              <a:defRPr/>
            </a:pPr>
            <a:r>
              <a:rPr lang="en-US" sz="2400" dirty="0" smtClean="0">
                <a:latin typeface="Georgia" pitchFamily="18" charset="0"/>
              </a:rPr>
              <a:t>    	Except N2O, all inhaled GA suppress RS (  rate but    tidal volume and    minute ventilation leading to   Pco2).</a:t>
            </a:r>
          </a:p>
          <a:p>
            <a:pPr algn="l" rtl="0" eaLnBrk="1" hangingPunct="1">
              <a:lnSpc>
                <a:spcPct val="90000"/>
              </a:lnSpc>
              <a:buFont typeface="Wingdings" pitchFamily="2" charset="2"/>
              <a:buNone/>
              <a:defRPr/>
            </a:pPr>
            <a:r>
              <a:rPr lang="en-US" sz="2400" dirty="0" smtClean="0">
                <a:latin typeface="Georgia" pitchFamily="18" charset="0"/>
              </a:rPr>
              <a:t>	</a:t>
            </a:r>
          </a:p>
          <a:p>
            <a:pPr algn="l" rtl="0" eaLnBrk="1" hangingPunct="1">
              <a:lnSpc>
                <a:spcPct val="90000"/>
              </a:lnSpc>
              <a:buFont typeface="Wingdings" pitchFamily="2" charset="2"/>
              <a:buNone/>
              <a:defRPr/>
            </a:pPr>
            <a:r>
              <a:rPr lang="en-US" sz="2400" dirty="0" smtClean="0">
                <a:latin typeface="Georgia" pitchFamily="18" charset="0"/>
              </a:rPr>
              <a:t>     However, this is not  a big problem. Why ?</a:t>
            </a:r>
          </a:p>
          <a:p>
            <a:pPr algn="l" rtl="0" eaLnBrk="1" hangingPunct="1">
              <a:lnSpc>
                <a:spcPct val="90000"/>
              </a:lnSpc>
              <a:buFont typeface="Wingdings" pitchFamily="2" charset="2"/>
              <a:buNone/>
              <a:defRPr/>
            </a:pPr>
            <a:r>
              <a:rPr lang="en-US" sz="2400" dirty="0" smtClean="0">
                <a:latin typeface="Georgia" pitchFamily="18" charset="0"/>
              </a:rPr>
              <a:t>	</a:t>
            </a:r>
            <a:r>
              <a:rPr lang="en-US" sz="2400" b="1" dirty="0" smtClean="0">
                <a:latin typeface="Georgia" pitchFamily="18" charset="0"/>
              </a:rPr>
              <a:t>Note:</a:t>
            </a:r>
            <a:r>
              <a:rPr lang="en-US" sz="2400" dirty="0" smtClean="0">
                <a:latin typeface="Georgia" pitchFamily="18" charset="0"/>
              </a:rPr>
              <a:t> </a:t>
            </a:r>
            <a:r>
              <a:rPr lang="en-US" sz="2400" dirty="0" err="1" smtClean="0">
                <a:latin typeface="Georgia" pitchFamily="18" charset="0"/>
              </a:rPr>
              <a:t>Bronchodilation</a:t>
            </a:r>
            <a:r>
              <a:rPr lang="en-US" sz="2400" dirty="0" smtClean="0">
                <a:latin typeface="Georgia" pitchFamily="18" charset="0"/>
              </a:rPr>
              <a:t> by halothane while </a:t>
            </a:r>
            <a:r>
              <a:rPr lang="en-US" sz="2400" dirty="0" err="1" smtClean="0">
                <a:solidFill>
                  <a:srgbClr val="FF0000"/>
                </a:solidFill>
                <a:latin typeface="Georgia" pitchFamily="18" charset="0"/>
              </a:rPr>
              <a:t>desflurane</a:t>
            </a:r>
            <a:r>
              <a:rPr lang="en-US" sz="2400" dirty="0" smtClean="0">
                <a:latin typeface="Georgia" pitchFamily="18" charset="0"/>
              </a:rPr>
              <a:t> and </a:t>
            </a:r>
            <a:r>
              <a:rPr lang="en-US" sz="2400" dirty="0" err="1" smtClean="0">
                <a:solidFill>
                  <a:srgbClr val="FF0000"/>
                </a:solidFill>
                <a:latin typeface="Georgia" pitchFamily="18" charset="0"/>
              </a:rPr>
              <a:t>enflurane</a:t>
            </a:r>
            <a:r>
              <a:rPr lang="en-US" sz="2400" dirty="0" smtClean="0">
                <a:latin typeface="Georgia" pitchFamily="18" charset="0"/>
              </a:rPr>
              <a:t> produce  airway irritation and coughing and have pungent odor. So What?</a:t>
            </a:r>
          </a:p>
          <a:p>
            <a:pPr algn="l" rtl="0" eaLnBrk="1" hangingPunct="1">
              <a:lnSpc>
                <a:spcPct val="90000"/>
              </a:lnSpc>
              <a:buFont typeface="Wingdings" pitchFamily="2" charset="2"/>
              <a:buNone/>
              <a:defRPr/>
            </a:pPr>
            <a:r>
              <a:rPr lang="en-US" sz="2400" dirty="0" smtClean="0">
                <a:latin typeface="Georgia" pitchFamily="18" charset="0"/>
              </a:rPr>
              <a:t>	</a:t>
            </a:r>
            <a:r>
              <a:rPr lang="en-US" sz="2400" dirty="0" smtClean="0">
                <a:solidFill>
                  <a:srgbClr val="FF0000"/>
                </a:solidFill>
                <a:latin typeface="Georgia" pitchFamily="18" charset="0"/>
              </a:rPr>
              <a:t>Diffuse hypoxia with N2O</a:t>
            </a:r>
            <a:r>
              <a:rPr lang="en-US" sz="2400" dirty="0" smtClean="0">
                <a:latin typeface="Georgia" pitchFamily="18" charset="0"/>
              </a:rPr>
              <a:t>.</a:t>
            </a:r>
          </a:p>
          <a:p>
            <a:pPr algn="l" rtl="0" eaLnBrk="1" hangingPunct="1">
              <a:lnSpc>
                <a:spcPct val="90000"/>
              </a:lnSpc>
              <a:buFont typeface="Wingdings" pitchFamily="2" charset="2"/>
              <a:buNone/>
              <a:defRPr/>
            </a:pPr>
            <a:r>
              <a:rPr lang="en-US" sz="2400" dirty="0" smtClean="0">
                <a:latin typeface="Georgia" pitchFamily="18" charset="0"/>
              </a:rPr>
              <a:t>	  </a:t>
            </a:r>
            <a:r>
              <a:rPr lang="en-US" sz="2400" dirty="0" smtClean="0">
                <a:solidFill>
                  <a:srgbClr val="CC9900"/>
                </a:solidFill>
                <a:latin typeface="Georgia" pitchFamily="18" charset="0"/>
              </a:rPr>
              <a:t>C)	Effect on CNS</a:t>
            </a:r>
            <a:r>
              <a:rPr lang="en-US" sz="2400" dirty="0" smtClean="0">
                <a:latin typeface="Georgia" pitchFamily="18" charset="0"/>
              </a:rPr>
              <a:t> : Increase ICP  due to </a:t>
            </a:r>
          </a:p>
          <a:p>
            <a:pPr algn="l" rtl="0" eaLnBrk="1" hangingPunct="1">
              <a:lnSpc>
                <a:spcPct val="90000"/>
              </a:lnSpc>
              <a:buFont typeface="Wingdings" pitchFamily="2" charset="2"/>
              <a:buNone/>
              <a:defRPr/>
            </a:pPr>
            <a:r>
              <a:rPr lang="en-US" sz="2400" dirty="0" smtClean="0">
                <a:latin typeface="Georgia" pitchFamily="18" charset="0"/>
              </a:rPr>
              <a:t>           	</a:t>
            </a:r>
            <a:r>
              <a:rPr lang="en-US" sz="2400" dirty="0" err="1" smtClean="0">
                <a:latin typeface="Georgia" pitchFamily="18" charset="0"/>
              </a:rPr>
              <a:t>vasodilation</a:t>
            </a:r>
            <a:r>
              <a:rPr lang="en-US" sz="2400" dirty="0" smtClean="0">
                <a:latin typeface="Georgia" pitchFamily="18" charset="0"/>
              </a:rPr>
              <a:t>. So What ?</a:t>
            </a:r>
          </a:p>
          <a:p>
            <a:pPr algn="l" rtl="0" eaLnBrk="1" hangingPunct="1">
              <a:lnSpc>
                <a:spcPct val="90000"/>
              </a:lnSpc>
              <a:buFont typeface="Wingdings" pitchFamily="2" charset="2"/>
              <a:buNone/>
              <a:defRPr/>
            </a:pPr>
            <a:r>
              <a:rPr lang="en-US" sz="2400" dirty="0" smtClean="0">
                <a:latin typeface="Georgia" pitchFamily="18" charset="0"/>
              </a:rPr>
              <a:t>		Most inhaled GA Except </a:t>
            </a:r>
            <a:r>
              <a:rPr lang="en-US" sz="2400" dirty="0" err="1" smtClean="0">
                <a:latin typeface="Georgia" pitchFamily="18" charset="0"/>
              </a:rPr>
              <a:t>enflurane</a:t>
            </a:r>
            <a:r>
              <a:rPr lang="en-US" sz="2400" dirty="0" smtClean="0">
                <a:latin typeface="Georgia" pitchFamily="18" charset="0"/>
              </a:rPr>
              <a:t> make burst suppression on EEG. Thus, </a:t>
            </a:r>
            <a:r>
              <a:rPr lang="en-US" sz="2800" dirty="0" err="1" smtClean="0">
                <a:latin typeface="Georgia" pitchFamily="18" charset="0"/>
              </a:rPr>
              <a:t>enflurane</a:t>
            </a:r>
            <a:r>
              <a:rPr lang="en-US" sz="2400" dirty="0" smtClean="0">
                <a:latin typeface="Georgia" pitchFamily="18" charset="0"/>
              </a:rPr>
              <a:t> may </a:t>
            </a:r>
            <a:r>
              <a:rPr lang="en-US" sz="2400" dirty="0" err="1" smtClean="0">
                <a:latin typeface="Georgia" pitchFamily="18" charset="0"/>
              </a:rPr>
              <a:t>ppt</a:t>
            </a:r>
            <a:r>
              <a:rPr lang="en-US" sz="2400" dirty="0" smtClean="0">
                <a:latin typeface="Georgia" pitchFamily="18" charset="0"/>
              </a:rPr>
              <a:t> seizure and muscle twitching. </a:t>
            </a:r>
          </a:p>
          <a:p>
            <a:pPr algn="l" rtl="0" eaLnBrk="1" hangingPunct="1">
              <a:lnSpc>
                <a:spcPct val="90000"/>
              </a:lnSpc>
              <a:buFont typeface="Wingdings" pitchFamily="2" charset="2"/>
              <a:buNone/>
              <a:defRPr/>
            </a:pPr>
            <a:r>
              <a:rPr lang="en-US" sz="2400" dirty="0" smtClean="0">
                <a:latin typeface="Georgia" pitchFamily="18" charset="0"/>
              </a:rPr>
              <a:t>	 </a:t>
            </a:r>
          </a:p>
          <a:p>
            <a:pPr algn="l" rtl="0" eaLnBrk="1" hangingPunct="1">
              <a:lnSpc>
                <a:spcPct val="90000"/>
              </a:lnSpc>
              <a:buFont typeface="Wingdings" pitchFamily="2" charset="2"/>
              <a:buNone/>
              <a:defRPr/>
            </a:pPr>
            <a:r>
              <a:rPr lang="en-US" sz="2400" dirty="0" smtClean="0">
                <a:latin typeface="Georgia" pitchFamily="18" charset="0"/>
              </a:rPr>
              <a:t>	</a:t>
            </a:r>
          </a:p>
        </p:txBody>
      </p:sp>
      <p:sp>
        <p:nvSpPr>
          <p:cNvPr id="18436" name="Line 4"/>
          <p:cNvSpPr>
            <a:spLocks noChangeShapeType="1"/>
          </p:cNvSpPr>
          <p:nvPr/>
        </p:nvSpPr>
        <p:spPr bwMode="auto">
          <a:xfrm flipV="1">
            <a:off x="6400800" y="762000"/>
            <a:ext cx="0" cy="304800"/>
          </a:xfrm>
          <a:prstGeom prst="line">
            <a:avLst/>
          </a:prstGeom>
          <a:noFill/>
          <a:ln w="9525">
            <a:solidFill>
              <a:schemeClr val="tx1"/>
            </a:solidFill>
            <a:round/>
            <a:headEnd/>
            <a:tailEnd type="triangle" w="med" len="med"/>
          </a:ln>
        </p:spPr>
        <p:txBody>
          <a:bodyPr/>
          <a:lstStyle/>
          <a:p>
            <a:endParaRPr lang="ar-SA"/>
          </a:p>
        </p:txBody>
      </p:sp>
      <p:sp>
        <p:nvSpPr>
          <p:cNvPr id="18437" name="Line 6"/>
          <p:cNvSpPr>
            <a:spLocks noChangeShapeType="1"/>
          </p:cNvSpPr>
          <p:nvPr/>
        </p:nvSpPr>
        <p:spPr bwMode="auto">
          <a:xfrm>
            <a:off x="2438400" y="1219200"/>
            <a:ext cx="0" cy="152400"/>
          </a:xfrm>
          <a:prstGeom prst="line">
            <a:avLst/>
          </a:prstGeom>
          <a:noFill/>
          <a:ln w="9525">
            <a:solidFill>
              <a:schemeClr val="tx1"/>
            </a:solidFill>
            <a:round/>
            <a:headEnd/>
            <a:tailEnd type="triangle" w="med" len="med"/>
          </a:ln>
        </p:spPr>
        <p:txBody>
          <a:bodyPr/>
          <a:lstStyle/>
          <a:p>
            <a:endParaRPr lang="ar-SA"/>
          </a:p>
        </p:txBody>
      </p:sp>
      <p:sp>
        <p:nvSpPr>
          <p:cNvPr id="18438" name="Line 7"/>
          <p:cNvSpPr>
            <a:spLocks noChangeShapeType="1"/>
          </p:cNvSpPr>
          <p:nvPr/>
        </p:nvSpPr>
        <p:spPr bwMode="auto">
          <a:xfrm flipV="1">
            <a:off x="6629400" y="1143000"/>
            <a:ext cx="0" cy="228600"/>
          </a:xfrm>
          <a:prstGeom prst="line">
            <a:avLst/>
          </a:prstGeom>
          <a:noFill/>
          <a:ln w="9525">
            <a:solidFill>
              <a:schemeClr val="tx1"/>
            </a:solidFill>
            <a:round/>
            <a:headEnd/>
            <a:tailEnd type="triangle" w="med" len="med"/>
          </a:ln>
        </p:spPr>
        <p:txBody>
          <a:bodyPr/>
          <a:lstStyle/>
          <a:p>
            <a:endParaRPr lang="ar-SA"/>
          </a:p>
        </p:txBody>
      </p:sp>
      <p:sp>
        <p:nvSpPr>
          <p:cNvPr id="18439" name="Line 8"/>
          <p:cNvSpPr>
            <a:spLocks noChangeShapeType="1"/>
          </p:cNvSpPr>
          <p:nvPr/>
        </p:nvSpPr>
        <p:spPr bwMode="auto">
          <a:xfrm>
            <a:off x="7696200" y="762000"/>
            <a:ext cx="0" cy="304800"/>
          </a:xfrm>
          <a:prstGeom prst="line">
            <a:avLst/>
          </a:prstGeom>
          <a:noFill/>
          <a:ln w="9525">
            <a:solidFill>
              <a:schemeClr val="tx1"/>
            </a:solidFill>
            <a:round/>
            <a:headEnd/>
            <a:tailEnd type="triangle" w="med" len="med"/>
          </a:ln>
        </p:spPr>
        <p:txBody>
          <a:bodyPr/>
          <a:lstStyle/>
          <a:p>
            <a:endParaRPr lang="ar-SA"/>
          </a:p>
        </p:txBody>
      </p:sp>
    </p:spTree>
  </p:cSld>
  <p:clrMapOvr>
    <a:masterClrMapping/>
  </p:clrMapOvr>
  <p:transition advTm="60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228600" y="228600"/>
            <a:ext cx="8610600" cy="5262563"/>
          </a:xfrm>
          <a:prstGeom prst="rect">
            <a:avLst/>
          </a:prstGeom>
          <a:noFill/>
          <a:ln w="9525">
            <a:noFill/>
            <a:miter lim="800000"/>
            <a:headEnd/>
            <a:tailEnd/>
          </a:ln>
          <a:effectLst/>
        </p:spPr>
        <p:txBody>
          <a:bodyPr>
            <a:spAutoFit/>
          </a:bodyPr>
          <a:lstStyle/>
          <a:p>
            <a:pPr>
              <a:defRPr/>
            </a:pPr>
            <a:r>
              <a:rPr lang="en-US" sz="2800" dirty="0">
                <a:solidFill>
                  <a:srgbClr val="CC9900"/>
                </a:solidFill>
                <a:effectLst>
                  <a:outerShdw blurRad="38100" dist="38100" dir="2700000" algn="tl">
                    <a:srgbClr val="000000"/>
                  </a:outerShdw>
                </a:effectLst>
              </a:rPr>
              <a:t>D)  Effect on liver: </a:t>
            </a:r>
            <a:r>
              <a:rPr lang="en-US" sz="2800" dirty="0">
                <a:effectLst>
                  <a:outerShdw blurRad="38100" dist="38100" dir="2700000" algn="tl">
                    <a:srgbClr val="000000"/>
                  </a:outerShdw>
                </a:effectLst>
              </a:rPr>
              <a:t>Hepatitis only with halothane ?</a:t>
            </a:r>
          </a:p>
          <a:p>
            <a:pPr>
              <a:defRPr/>
            </a:pPr>
            <a:r>
              <a:rPr lang="en-US" sz="2800" dirty="0">
                <a:effectLst>
                  <a:outerShdw blurRad="38100" dist="38100" dir="2700000" algn="tl">
                    <a:srgbClr val="000000"/>
                  </a:outerShdw>
                </a:effectLst>
              </a:rPr>
              <a:t>	  </a:t>
            </a:r>
            <a:r>
              <a:rPr lang="en-US" sz="2800" dirty="0">
                <a:solidFill>
                  <a:srgbClr val="CC9900"/>
                </a:solidFill>
                <a:effectLst>
                  <a:outerShdw blurRad="38100" dist="38100" dir="2700000" algn="tl">
                    <a:srgbClr val="000000"/>
                  </a:outerShdw>
                </a:effectLst>
              </a:rPr>
              <a:t>	 E)</a:t>
            </a:r>
            <a:r>
              <a:rPr lang="en-US" sz="2800" dirty="0"/>
              <a:t> </a:t>
            </a:r>
            <a:r>
              <a:rPr lang="en-US" sz="2800" dirty="0">
                <a:solidFill>
                  <a:srgbClr val="CC9900"/>
                </a:solidFill>
                <a:effectLst>
                  <a:outerShdw blurRad="38100" dist="38100" dir="2700000" algn="tl">
                    <a:srgbClr val="000000"/>
                  </a:outerShdw>
                </a:effectLst>
              </a:rPr>
              <a:t>Effect on kidney</a:t>
            </a:r>
            <a:r>
              <a:rPr lang="en-US" sz="2800" dirty="0">
                <a:effectLst>
                  <a:outerShdw blurRad="38100" dist="38100" dir="2700000" algn="tl">
                    <a:srgbClr val="000000"/>
                  </a:outerShdw>
                </a:effectLst>
              </a:rPr>
              <a:t> : Due to presence of fluoride, renal damage may occur with  	 </a:t>
            </a:r>
            <a:r>
              <a:rPr lang="en-US" sz="2800" dirty="0" err="1">
                <a:solidFill>
                  <a:srgbClr val="FF0000"/>
                </a:solidFill>
                <a:effectLst>
                  <a:outerShdw blurRad="38100" dist="38100" dir="2700000" algn="tl">
                    <a:srgbClr val="000000"/>
                  </a:outerShdw>
                </a:effectLst>
              </a:rPr>
              <a:t>methoxyflurane</a:t>
            </a:r>
            <a:r>
              <a:rPr lang="en-US" sz="2800" dirty="0">
                <a:solidFill>
                  <a:srgbClr val="FF0000"/>
                </a:solidFill>
                <a:effectLst>
                  <a:outerShdw blurRad="38100" dist="38100" dir="2700000" algn="tl">
                    <a:srgbClr val="000000"/>
                  </a:outerShdw>
                </a:effectLst>
              </a:rPr>
              <a:t> and </a:t>
            </a:r>
            <a:r>
              <a:rPr lang="en-US" sz="2800" dirty="0" err="1">
                <a:solidFill>
                  <a:srgbClr val="FF0000"/>
                </a:solidFill>
                <a:effectLst>
                  <a:outerShdw blurRad="38100" dist="38100" dir="2700000" algn="tl">
                    <a:srgbClr val="000000"/>
                  </a:outerShdw>
                </a:effectLst>
              </a:rPr>
              <a:t>enflurane</a:t>
            </a:r>
            <a:r>
              <a:rPr lang="en-US" sz="2800" dirty="0">
                <a:solidFill>
                  <a:srgbClr val="FF0000"/>
                </a:solidFill>
                <a:effectLst>
                  <a:outerShdw blurRad="38100" dist="38100" dir="2700000" algn="tl">
                    <a:srgbClr val="000000"/>
                  </a:outerShdw>
                </a:effectLst>
              </a:rPr>
              <a:t> </a:t>
            </a:r>
            <a:r>
              <a:rPr lang="en-US" sz="2800" dirty="0">
                <a:effectLst>
                  <a:outerShdw blurRad="38100" dist="38100" dir="2700000" algn="tl">
                    <a:srgbClr val="000000"/>
                  </a:outerShdw>
                </a:effectLst>
              </a:rPr>
              <a:t>	.</a:t>
            </a:r>
          </a:p>
          <a:p>
            <a:pPr>
              <a:defRPr/>
            </a:pPr>
            <a:r>
              <a:rPr lang="en-US" sz="2800" dirty="0">
                <a:solidFill>
                  <a:srgbClr val="CC9900"/>
                </a:solidFill>
                <a:effectLst>
                  <a:outerShdw blurRad="38100" dist="38100" dir="2700000" algn="tl">
                    <a:srgbClr val="000000"/>
                  </a:outerShdw>
                </a:effectLst>
              </a:rPr>
              <a:t>	   </a:t>
            </a:r>
          </a:p>
          <a:p>
            <a:pPr>
              <a:defRPr/>
            </a:pPr>
            <a:r>
              <a:rPr lang="en-US" sz="2800" dirty="0">
                <a:solidFill>
                  <a:srgbClr val="CC9900"/>
                </a:solidFill>
                <a:effectLst>
                  <a:outerShdw blurRad="38100" dist="38100" dir="2700000" algn="tl">
                    <a:srgbClr val="000000"/>
                  </a:outerShdw>
                </a:effectLst>
              </a:rPr>
              <a:t>	F) Hematological Effect:</a:t>
            </a:r>
            <a:r>
              <a:rPr lang="en-US" sz="2800" dirty="0">
                <a:effectLst>
                  <a:outerShdw blurRad="38100" dist="38100" dir="2700000" algn="tl">
                    <a:srgbClr val="000000"/>
                  </a:outerShdw>
                </a:effectLst>
              </a:rPr>
              <a:t> </a:t>
            </a:r>
            <a:r>
              <a:rPr lang="en-US" sz="2800" dirty="0" err="1">
                <a:effectLst>
                  <a:outerShdw blurRad="38100" dist="38100" dir="2700000" algn="tl">
                    <a:srgbClr val="000000"/>
                  </a:outerShdw>
                </a:effectLst>
              </a:rPr>
              <a:t>megaloblastic</a:t>
            </a:r>
            <a:r>
              <a:rPr lang="en-US" sz="2800" dirty="0">
                <a:effectLst>
                  <a:outerShdw blurRad="38100" dist="38100" dir="2700000" algn="tl">
                    <a:srgbClr val="000000"/>
                  </a:outerShdw>
                </a:effectLst>
              </a:rPr>
              <a:t> Anemia only with N2O.</a:t>
            </a:r>
          </a:p>
          <a:p>
            <a:pPr>
              <a:defRPr/>
            </a:pPr>
            <a:r>
              <a:rPr lang="en-US" sz="2800" dirty="0">
                <a:effectLst>
                  <a:outerShdw blurRad="38100" dist="38100" dir="2700000" algn="tl">
                    <a:srgbClr val="000000"/>
                  </a:outerShdw>
                </a:effectLst>
              </a:rPr>
              <a:t> 	HOW?</a:t>
            </a:r>
          </a:p>
          <a:p>
            <a:pPr>
              <a:defRPr/>
            </a:pPr>
            <a:endParaRPr lang="en-US" sz="2800" dirty="0">
              <a:effectLst>
                <a:outerShdw blurRad="38100" dist="38100" dir="2700000" algn="tl">
                  <a:srgbClr val="000000"/>
                </a:outerShdw>
              </a:effectLst>
            </a:endParaRPr>
          </a:p>
          <a:p>
            <a:pPr>
              <a:defRPr/>
            </a:pPr>
            <a:r>
              <a:rPr lang="en-US" sz="2800" dirty="0">
                <a:solidFill>
                  <a:srgbClr val="CC9900"/>
                </a:solidFill>
                <a:effectLst>
                  <a:outerShdw blurRad="38100" dist="38100" dir="2700000" algn="tl">
                    <a:srgbClr val="000000"/>
                  </a:outerShdw>
                </a:effectLst>
              </a:rPr>
              <a:t>G) Skeletal Muscle Relaxation                	</a:t>
            </a:r>
          </a:p>
          <a:p>
            <a:pPr rtl="0">
              <a:defRPr/>
            </a:pPr>
            <a:r>
              <a:rPr lang="en-US" sz="2800" dirty="0">
                <a:solidFill>
                  <a:srgbClr val="CC9900"/>
                </a:solidFill>
                <a:effectLst>
                  <a:outerShdw blurRad="38100" dist="38100" dir="2700000" algn="tl">
                    <a:srgbClr val="000000"/>
                  </a:outerShdw>
                </a:effectLst>
              </a:rPr>
              <a:t>H) Uterine smooth muscle relaxation		</a:t>
            </a:r>
          </a:p>
          <a:p>
            <a:pPr>
              <a:defRPr/>
            </a:pPr>
            <a:r>
              <a:rPr lang="en-US" sz="2800" dirty="0">
                <a:solidFill>
                  <a:srgbClr val="CC9900"/>
                </a:solidFill>
                <a:effectLst>
                  <a:outerShdw blurRad="38100" dist="38100" dir="2700000" algn="tl">
                    <a:srgbClr val="000000"/>
                  </a:outerShdw>
                </a:effectLst>
              </a:rPr>
              <a:t>	I)</a:t>
            </a:r>
            <a:r>
              <a:rPr lang="en-US" sz="2800" dirty="0">
                <a:effectLst>
                  <a:outerShdw blurRad="38100" dist="38100" dir="2700000" algn="tl">
                    <a:srgbClr val="000000"/>
                  </a:outerShdw>
                </a:effectLst>
              </a:rPr>
              <a:t> </a:t>
            </a:r>
            <a:r>
              <a:rPr lang="en-US" sz="2800" dirty="0">
                <a:solidFill>
                  <a:srgbClr val="CC9900"/>
                </a:solidFill>
                <a:effectLst>
                  <a:outerShdw blurRad="38100" dist="38100" dir="2700000" algn="tl">
                    <a:srgbClr val="000000"/>
                  </a:outerShdw>
                </a:effectLst>
              </a:rPr>
              <a:t>Analgesia.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0" y="0"/>
            <a:ext cx="8686800" cy="6858000"/>
          </a:xfrm>
        </p:spPr>
        <p:txBody>
          <a:bodyPr/>
          <a:lstStyle/>
          <a:p>
            <a:pPr algn="l" rtl="0" eaLnBrk="1" hangingPunct="1">
              <a:lnSpc>
                <a:spcPct val="90000"/>
              </a:lnSpc>
              <a:defRPr/>
            </a:pPr>
            <a:r>
              <a:rPr lang="en-US" sz="3600" b="1" dirty="0" smtClean="0">
                <a:solidFill>
                  <a:srgbClr val="CC9900"/>
                </a:solidFill>
              </a:rPr>
              <a:t>Toxicity:</a:t>
            </a:r>
          </a:p>
          <a:p>
            <a:pPr algn="l" rtl="0" eaLnBrk="1" hangingPunct="1">
              <a:lnSpc>
                <a:spcPct val="90000"/>
              </a:lnSpc>
              <a:buFont typeface="Wingdings" pitchFamily="2" charset="2"/>
              <a:buNone/>
              <a:defRPr/>
            </a:pPr>
            <a:r>
              <a:rPr lang="en-US" b="1" dirty="0" smtClean="0"/>
              <a:t>	- </a:t>
            </a:r>
            <a:r>
              <a:rPr lang="en-US" b="1" dirty="0" err="1" smtClean="0"/>
              <a:t>Hepatotoxicity</a:t>
            </a:r>
            <a:r>
              <a:rPr lang="en-US" b="1" dirty="0" smtClean="0"/>
              <a:t> with What?</a:t>
            </a:r>
          </a:p>
          <a:p>
            <a:pPr algn="l" rtl="0" eaLnBrk="1" hangingPunct="1">
              <a:lnSpc>
                <a:spcPct val="90000"/>
              </a:lnSpc>
              <a:buFont typeface="Wingdings" pitchFamily="2" charset="2"/>
              <a:buNone/>
              <a:defRPr/>
            </a:pPr>
            <a:r>
              <a:rPr lang="en-US" b="1" dirty="0" smtClean="0"/>
              <a:t>	- </a:t>
            </a:r>
            <a:r>
              <a:rPr lang="en-US" b="1" dirty="0" err="1" smtClean="0"/>
              <a:t>Nephrotoxicity</a:t>
            </a:r>
            <a:r>
              <a:rPr lang="en-US" b="1" dirty="0" smtClean="0"/>
              <a:t> with……..</a:t>
            </a:r>
          </a:p>
          <a:p>
            <a:pPr algn="l" rtl="0" eaLnBrk="1" hangingPunct="1">
              <a:lnSpc>
                <a:spcPct val="90000"/>
              </a:lnSpc>
              <a:buFont typeface="Wingdings" pitchFamily="2" charset="2"/>
              <a:buNone/>
              <a:defRPr/>
            </a:pPr>
            <a:endParaRPr lang="en-US" b="1" dirty="0" smtClean="0"/>
          </a:p>
          <a:p>
            <a:pPr algn="l" rtl="0" eaLnBrk="1" hangingPunct="1">
              <a:lnSpc>
                <a:spcPct val="90000"/>
              </a:lnSpc>
              <a:buFont typeface="Wingdings" pitchFamily="2" charset="2"/>
              <a:buNone/>
              <a:defRPr/>
            </a:pPr>
            <a:r>
              <a:rPr lang="en-US" b="1" dirty="0" smtClean="0"/>
              <a:t>	- Malignant Hyperthermia with all   halogenated GA. </a:t>
            </a:r>
            <a:r>
              <a:rPr lang="en-US" sz="1800" b="1" dirty="0" smtClean="0"/>
              <a:t>(it is an </a:t>
            </a:r>
            <a:r>
              <a:rPr lang="en-US" sz="1800" b="1" dirty="0" err="1" smtClean="0"/>
              <a:t>autosomal</a:t>
            </a:r>
            <a:r>
              <a:rPr lang="en-US" sz="1800" b="1" dirty="0" smtClean="0"/>
              <a:t> dominant genetic disorder of skeletal </a:t>
            </a:r>
            <a:r>
              <a:rPr lang="en-US" sz="1800" b="1" dirty="0" err="1" smtClean="0"/>
              <a:t>musclethat</a:t>
            </a:r>
            <a:r>
              <a:rPr lang="en-US" sz="1800" b="1" dirty="0" smtClean="0"/>
              <a:t> occurs with susceptible individuals)</a:t>
            </a:r>
          </a:p>
          <a:p>
            <a:pPr algn="l" rtl="0" eaLnBrk="1" hangingPunct="1">
              <a:lnSpc>
                <a:spcPct val="90000"/>
              </a:lnSpc>
              <a:buFont typeface="Wingdings" pitchFamily="2" charset="2"/>
              <a:buNone/>
              <a:defRPr/>
            </a:pPr>
            <a:r>
              <a:rPr lang="en-US" sz="1800" b="1" dirty="0" smtClean="0"/>
              <a:t> </a:t>
            </a:r>
            <a:r>
              <a:rPr lang="en-US" b="1" dirty="0" smtClean="0"/>
              <a:t>Rx: </a:t>
            </a:r>
            <a:r>
              <a:rPr lang="en-US" b="1" dirty="0" err="1" smtClean="0"/>
              <a:t>Dantroline</a:t>
            </a:r>
            <a:endParaRPr lang="en-US" b="1" dirty="0" smtClean="0"/>
          </a:p>
          <a:p>
            <a:pPr algn="l" rtl="0" eaLnBrk="1" hangingPunct="1">
              <a:lnSpc>
                <a:spcPct val="90000"/>
              </a:lnSpc>
              <a:buFont typeface="Wingdings" pitchFamily="2" charset="2"/>
              <a:buNone/>
              <a:defRPr/>
            </a:pPr>
            <a:endParaRPr lang="en-US" b="1" dirty="0" smtClean="0"/>
          </a:p>
          <a:p>
            <a:pPr algn="l" rtl="0" eaLnBrk="1" hangingPunct="1">
              <a:lnSpc>
                <a:spcPct val="90000"/>
              </a:lnSpc>
              <a:buFont typeface="Wingdings" pitchFamily="2" charset="2"/>
              <a:buNone/>
              <a:defRPr/>
            </a:pPr>
            <a:r>
              <a:rPr lang="en-US" b="1" dirty="0" smtClean="0"/>
              <a:t>	- </a:t>
            </a:r>
            <a:r>
              <a:rPr lang="en-US" b="1" dirty="0" err="1" smtClean="0"/>
              <a:t>Desflurane</a:t>
            </a:r>
            <a:r>
              <a:rPr lang="en-US" b="1" dirty="0" smtClean="0"/>
              <a:t> produce centrally mediated    	sympathetic </a:t>
            </a:r>
            <a:r>
              <a:rPr lang="en-US" b="1" dirty="0" err="1" smtClean="0"/>
              <a:t>stim</a:t>
            </a:r>
            <a:r>
              <a:rPr lang="en-US" b="1" dirty="0" smtClean="0"/>
              <a:t>. Leading to HTN and 	tachycardia.</a:t>
            </a:r>
          </a:p>
          <a:p>
            <a:pPr algn="l" rtl="0" eaLnBrk="1" hangingPunct="1">
              <a:lnSpc>
                <a:spcPct val="90000"/>
              </a:lnSpc>
              <a:buFont typeface="Wingdings" pitchFamily="2" charset="2"/>
              <a:buNone/>
              <a:defRPr/>
            </a:pPr>
            <a:r>
              <a:rPr lang="en-US" b="1" dirty="0" smtClean="0"/>
              <a:t>  </a:t>
            </a:r>
          </a:p>
          <a:p>
            <a:pPr algn="l" rtl="0" eaLnBrk="1" hangingPunct="1">
              <a:lnSpc>
                <a:spcPct val="90000"/>
              </a:lnSpc>
              <a:buFont typeface="Wingdings" pitchFamily="2" charset="2"/>
              <a:buNone/>
              <a:defRPr/>
            </a:pPr>
            <a:r>
              <a:rPr lang="en-US" dirty="0" smtClean="0"/>
              <a:t>	</a:t>
            </a:r>
          </a:p>
          <a:p>
            <a:pPr algn="l" rtl="0" eaLnBrk="1" hangingPunct="1">
              <a:lnSpc>
                <a:spcPct val="90000"/>
              </a:lnSpc>
              <a:buFont typeface="Wingdings"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1" name="Rectangle 43"/>
          <p:cNvSpPr>
            <a:spLocks noGrp="1" noChangeArrowheads="1"/>
          </p:cNvSpPr>
          <p:nvPr>
            <p:ph type="title"/>
          </p:nvPr>
        </p:nvSpPr>
        <p:spPr>
          <a:xfrm>
            <a:off x="457200" y="277813"/>
            <a:ext cx="8305800" cy="712787"/>
          </a:xfrm>
          <a:solidFill>
            <a:schemeClr val="accent1"/>
          </a:solidFill>
        </p:spPr>
        <p:txBody>
          <a:bodyPr/>
          <a:lstStyle/>
          <a:p>
            <a:pPr eaLnBrk="1" hangingPunct="1">
              <a:defRPr/>
            </a:pPr>
            <a:r>
              <a:rPr lang="en-US" sz="2800" smtClean="0">
                <a:latin typeface="Georgia" pitchFamily="18" charset="0"/>
              </a:rPr>
              <a:t>Comparision b/w NO2 and Halothane</a:t>
            </a:r>
          </a:p>
        </p:txBody>
      </p:sp>
      <p:graphicFrame>
        <p:nvGraphicFramePr>
          <p:cNvPr id="43075" name="Group 67"/>
          <p:cNvGraphicFramePr>
            <a:graphicFrameLocks noGrp="1"/>
          </p:cNvGraphicFramePr>
          <p:nvPr>
            <p:ph idx="1"/>
          </p:nvPr>
        </p:nvGraphicFramePr>
        <p:xfrm>
          <a:off x="304800" y="1295400"/>
          <a:ext cx="8610600" cy="5257802"/>
        </p:xfrm>
        <a:graphic>
          <a:graphicData uri="http://schemas.openxmlformats.org/drawingml/2006/table">
            <a:tbl>
              <a:tblPr rtl="1"/>
              <a:tblGrid>
                <a:gridCol w="3109912"/>
                <a:gridCol w="3268663"/>
                <a:gridCol w="2232025"/>
              </a:tblGrid>
              <a:tr h="568325">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HALOTHANE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644525">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Volatile anesthetic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The only inorganic gas in 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976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Not flammable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Not explosive &amp; not irritant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Not flammable</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Not explosive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Characteristics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642938">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&amp; smooth, but slower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&amp; pleasant (2min)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Induction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568325">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Slower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&amp; smooth (1-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Recovery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569913">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Very strong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Analgesic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642938">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Good effect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Poor as compared to halogenated inhaled 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Effect on muscle relaxation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↓HR &amp; BP,  depress respiration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 effect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CVS &amp; respiratory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Tree>
  </p:cSld>
  <p:clrMapOvr>
    <a:masterClrMapping/>
  </p:clrMapOvr>
  <p:transition advTm="62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71800" y="228600"/>
            <a:ext cx="4114800" cy="533400"/>
          </a:xfrm>
          <a:solidFill>
            <a:schemeClr val="accent1"/>
          </a:solidFill>
        </p:spPr>
        <p:txBody>
          <a:bodyPr/>
          <a:lstStyle/>
          <a:p>
            <a:pPr eaLnBrk="1" hangingPunct="1">
              <a:defRPr/>
            </a:pPr>
            <a:r>
              <a:rPr lang="en-US" sz="3200" smtClean="0">
                <a:latin typeface="Georgia" pitchFamily="18" charset="0"/>
              </a:rPr>
              <a:t>Comparison cont’d</a:t>
            </a:r>
            <a:r>
              <a:rPr lang="en-US" smtClean="0">
                <a:latin typeface="Georgia" pitchFamily="18" charset="0"/>
              </a:rPr>
              <a:t> </a:t>
            </a:r>
          </a:p>
        </p:txBody>
      </p:sp>
      <p:graphicFrame>
        <p:nvGraphicFramePr>
          <p:cNvPr id="47166" name="Group 62"/>
          <p:cNvGraphicFramePr>
            <a:graphicFrameLocks noGrp="1"/>
          </p:cNvGraphicFramePr>
          <p:nvPr>
            <p:ph idx="1"/>
          </p:nvPr>
        </p:nvGraphicFramePr>
        <p:xfrm>
          <a:off x="304800" y="990600"/>
          <a:ext cx="8610600" cy="5522976"/>
        </p:xfrm>
        <a:graphic>
          <a:graphicData uri="http://schemas.openxmlformats.org/drawingml/2006/table">
            <a:tbl>
              <a:tblPr rtl="1"/>
              <a:tblGrid>
                <a:gridCol w="2711450"/>
                <a:gridCol w="4451350"/>
                <a:gridCol w="1447800"/>
              </a:tblGrid>
              <a:tr h="457200">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HALOTHANE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NO2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1887538">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 dysrrthmias, due to sensitization of catecholamine receptors.</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startAt="2"/>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Hepatotoxicity after repeated administration.</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startAt="2"/>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CVs &amp;  respiratory depression</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1.Sever hypoxia if used alone. should not    be given alone.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 Bone marrow depression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leucopenia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Megaloblastic anaemia, after repeated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administration due to inhibition of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vit.B12   is required for cell division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 ↑ the incidence of abortion in pregnant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women working in the operating theater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Some times nausea and vomiting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1327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With history of unexplained jaundice after its use. ↑ICP, family history of malignant hyperthermia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In any patient with clear collection of air    in the pleura, pericardial, peritoneal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sacs, also, in intestinal obstruction,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COPD    &amp; emphysema.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Contraindications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Tree>
  </p:cSld>
  <p:clrMapOvr>
    <a:masterClrMapping/>
  </p:clrMapOvr>
  <p:transition advTm="107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
          <p:cNvPicPr>
            <a:picLocks noChangeAspect="1" noChangeArrowheads="1"/>
          </p:cNvPicPr>
          <p:nvPr/>
        </p:nvPicPr>
        <p:blipFill>
          <a:blip r:embed="rId2" cstate="print"/>
          <a:srcRect/>
          <a:stretch>
            <a:fillRect/>
          </a:stretch>
        </p:blipFill>
        <p:spPr bwMode="auto">
          <a:xfrm>
            <a:off x="1752600" y="-152400"/>
            <a:ext cx="5638800" cy="704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Rectangle 23"/>
          <p:cNvSpPr>
            <a:spLocks noGrp="1" noChangeArrowheads="1"/>
          </p:cNvSpPr>
          <p:nvPr>
            <p:ph type="title"/>
          </p:nvPr>
        </p:nvSpPr>
        <p:spPr>
          <a:xfrm>
            <a:off x="533400" y="228600"/>
            <a:ext cx="8077200" cy="533400"/>
          </a:xfrm>
          <a:solidFill>
            <a:schemeClr val="accent1"/>
          </a:solidFill>
        </p:spPr>
        <p:txBody>
          <a:bodyPr/>
          <a:lstStyle/>
          <a:p>
            <a:pPr eaLnBrk="1" hangingPunct="1">
              <a:defRPr/>
            </a:pPr>
            <a:r>
              <a:rPr lang="en-US" sz="2800" smtClean="0"/>
              <a:t>Comparison cont’d</a:t>
            </a:r>
          </a:p>
        </p:txBody>
      </p:sp>
      <p:graphicFrame>
        <p:nvGraphicFramePr>
          <p:cNvPr id="45142" name="Group 86"/>
          <p:cNvGraphicFramePr>
            <a:graphicFrameLocks noGrp="1"/>
          </p:cNvGraphicFramePr>
          <p:nvPr>
            <p:ph idx="1"/>
          </p:nvPr>
        </p:nvGraphicFramePr>
        <p:xfrm>
          <a:off x="457200" y="990600"/>
          <a:ext cx="8229600" cy="5797296"/>
        </p:xfrm>
        <a:graphic>
          <a:graphicData uri="http://schemas.openxmlformats.org/drawingml/2006/table">
            <a:tbl>
              <a:tblPr rtl="1"/>
              <a:tblGrid>
                <a:gridCol w="2514600"/>
                <a:gridCol w="4038600"/>
                <a:gridCol w="1676400"/>
              </a:tblGrid>
              <a:tr h="381000">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HALOTHANE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NO2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4268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1. Can be used for all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surgical anesthesia,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but usually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combined with other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anesthetic to ↓ the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side effects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2. Not used in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obstetric practice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because it will relax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the uterine muscle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which will delay the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labor.</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1.Used in combination with other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potent anesthetic agents to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a:t>
                      </a:r>
                      <a:r>
                        <a:rPr kumimoji="0" lang="en-US" sz="1800" b="1"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maintain</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surgical anesthesia for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two reasons,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to lower the dose of  the potent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agent G.A.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to minimize the side effects.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2. Commonly used in dental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operation by subanesthetic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concentration (25 %)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3. For obstetric practice , during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normal or painful labor to relieve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pain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Clinical uses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1008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Metabolized in the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liver and part of  it is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excreted in lung.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Un  changed through the lung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Elimination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Tree>
  </p:cSld>
  <p:clrMapOvr>
    <a:masterClrMapping/>
  </p:clrMapOvr>
  <p:transition advTm="112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eaLnBrk="1" hangingPunct="1">
              <a:defRPr/>
            </a:pPr>
            <a:r>
              <a:rPr lang="en-US" smtClean="0">
                <a:solidFill>
                  <a:srgbClr val="CC9900"/>
                </a:solidFill>
                <a:latin typeface="Georgia" pitchFamily="18" charset="0"/>
              </a:rPr>
              <a:t>I.V. General Anesthetics</a:t>
            </a:r>
          </a:p>
        </p:txBody>
      </p:sp>
      <p:sp>
        <p:nvSpPr>
          <p:cNvPr id="24579" name="Rectangle 3"/>
          <p:cNvSpPr>
            <a:spLocks noGrp="1" noChangeArrowheads="1"/>
          </p:cNvSpPr>
          <p:nvPr>
            <p:ph type="body" idx="1"/>
          </p:nvPr>
        </p:nvSpPr>
        <p:spPr/>
        <p:txBody>
          <a:bodyPr/>
          <a:lstStyle/>
          <a:p>
            <a:pPr algn="l" rtl="0" eaLnBrk="1" hangingPunct="1">
              <a:lnSpc>
                <a:spcPct val="90000"/>
              </a:lnSpc>
              <a:defRPr/>
            </a:pPr>
            <a:r>
              <a:rPr lang="en-US" smtClean="0">
                <a:latin typeface="Georgia" pitchFamily="18" charset="0"/>
              </a:rPr>
              <a:t> 	Recently, I.V  became the anesthetics 	of choice. Why ?</a:t>
            </a:r>
          </a:p>
          <a:p>
            <a:pPr algn="l" rtl="0" eaLnBrk="1" hangingPunct="1">
              <a:lnSpc>
                <a:spcPct val="90000"/>
              </a:lnSpc>
              <a:defRPr/>
            </a:pPr>
            <a:r>
              <a:rPr lang="en-US" smtClean="0">
                <a:latin typeface="Georgia" pitchFamily="18" charset="0"/>
              </a:rPr>
              <a:t> 	Advantages VS Disadvantages</a:t>
            </a:r>
          </a:p>
          <a:p>
            <a:pPr algn="l" rtl="0" eaLnBrk="1" hangingPunct="1">
              <a:lnSpc>
                <a:spcPct val="90000"/>
              </a:lnSpc>
              <a:defRPr/>
            </a:pPr>
            <a:r>
              <a:rPr lang="en-US" smtClean="0">
                <a:latin typeface="Georgia" pitchFamily="18" charset="0"/>
              </a:rPr>
              <a:t> 	</a:t>
            </a:r>
            <a:r>
              <a:rPr lang="en-US" smtClean="0">
                <a:solidFill>
                  <a:srgbClr val="CC9900"/>
                </a:solidFill>
                <a:latin typeface="Georgia" pitchFamily="18" charset="0"/>
              </a:rPr>
              <a:t>Classification:</a:t>
            </a:r>
          </a:p>
          <a:p>
            <a:pPr algn="l" rtl="0" eaLnBrk="1" hangingPunct="1">
              <a:lnSpc>
                <a:spcPct val="90000"/>
              </a:lnSpc>
              <a:buFont typeface="Wingdings" pitchFamily="2" charset="2"/>
              <a:buNone/>
              <a:defRPr/>
            </a:pPr>
            <a:r>
              <a:rPr lang="en-US" smtClean="0">
                <a:latin typeface="Georgia" pitchFamily="18" charset="0"/>
              </a:rPr>
              <a:t>		A)	Analgesic i.v anesthetics (eg. 			Ketamine; Fentanyls)</a:t>
            </a:r>
          </a:p>
          <a:p>
            <a:pPr algn="l" rtl="0" eaLnBrk="1" hangingPunct="1">
              <a:lnSpc>
                <a:spcPct val="90000"/>
              </a:lnSpc>
              <a:buFont typeface="Wingdings" pitchFamily="2" charset="2"/>
              <a:buNone/>
              <a:defRPr/>
            </a:pPr>
            <a:r>
              <a:rPr lang="en-US" smtClean="0">
                <a:latin typeface="Georgia" pitchFamily="18" charset="0"/>
              </a:rPr>
              <a:t>		B)	Non- analgesic i.v anesthetics (eg. 		Thiopental ; Propofol; Etomidate; 		Benzodiazepines).</a:t>
            </a:r>
          </a:p>
        </p:txBody>
      </p:sp>
    </p:spTree>
  </p:cSld>
  <p:clrMapOvr>
    <a:masterClrMapping/>
  </p:clrMapOvr>
  <p:transition advTm="91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788987"/>
          </a:xfrm>
        </p:spPr>
        <p:txBody>
          <a:bodyPr/>
          <a:lstStyle/>
          <a:p>
            <a:pPr algn="l" rtl="0" eaLnBrk="1" hangingPunct="1">
              <a:defRPr/>
            </a:pPr>
            <a:r>
              <a:rPr lang="en-US" dirty="0" smtClean="0">
                <a:solidFill>
                  <a:srgbClr val="CC9900"/>
                </a:solidFill>
                <a:latin typeface="Georgia" pitchFamily="18" charset="0"/>
              </a:rPr>
              <a:t>1.	</a:t>
            </a:r>
            <a:r>
              <a:rPr lang="en-US" dirty="0" err="1" smtClean="0">
                <a:solidFill>
                  <a:srgbClr val="CC9900"/>
                </a:solidFill>
                <a:latin typeface="Georgia" pitchFamily="18" charset="0"/>
              </a:rPr>
              <a:t>Ketamine</a:t>
            </a:r>
            <a:endParaRPr lang="en-US" dirty="0" smtClean="0">
              <a:solidFill>
                <a:srgbClr val="CC9900"/>
              </a:solidFill>
              <a:latin typeface="Georgia" pitchFamily="18" charset="0"/>
            </a:endParaRPr>
          </a:p>
        </p:txBody>
      </p:sp>
      <p:sp>
        <p:nvSpPr>
          <p:cNvPr id="25603" name="Rectangle 3"/>
          <p:cNvSpPr>
            <a:spLocks noGrp="1" noChangeArrowheads="1"/>
          </p:cNvSpPr>
          <p:nvPr>
            <p:ph type="body" idx="1"/>
          </p:nvPr>
        </p:nvSpPr>
        <p:spPr>
          <a:xfrm>
            <a:off x="457200" y="1143000"/>
            <a:ext cx="8229600" cy="5486400"/>
          </a:xfrm>
        </p:spPr>
        <p:txBody>
          <a:bodyPr/>
          <a:lstStyle/>
          <a:p>
            <a:pPr algn="l" rtl="0" eaLnBrk="1" hangingPunct="1">
              <a:lnSpc>
                <a:spcPct val="80000"/>
              </a:lnSpc>
              <a:defRPr/>
            </a:pPr>
            <a:r>
              <a:rPr lang="en-US" sz="2800" dirty="0" smtClean="0">
                <a:latin typeface="Georgia" pitchFamily="18" charset="0"/>
              </a:rPr>
              <a:t> 	History	</a:t>
            </a:r>
          </a:p>
          <a:p>
            <a:pPr algn="l" rtl="0" eaLnBrk="1" hangingPunct="1">
              <a:lnSpc>
                <a:spcPct val="80000"/>
              </a:lnSpc>
              <a:defRPr/>
            </a:pPr>
            <a:r>
              <a:rPr lang="en-US" sz="2800" dirty="0" smtClean="0">
                <a:latin typeface="Georgia" pitchFamily="18" charset="0"/>
              </a:rPr>
              <a:t>      Good analgesia.  How ?</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Good for patients with low blood pressure. 	Why ?</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Produces </a:t>
            </a:r>
            <a:r>
              <a:rPr lang="en-US" sz="2800" dirty="0" smtClean="0">
                <a:solidFill>
                  <a:srgbClr val="FF33CC"/>
                </a:solidFill>
                <a:latin typeface="Georgia" pitchFamily="18" charset="0"/>
              </a:rPr>
              <a:t>dissociative</a:t>
            </a:r>
            <a:r>
              <a:rPr lang="en-US" sz="2800" dirty="0" smtClean="0">
                <a:latin typeface="Georgia" pitchFamily="18" charset="0"/>
              </a:rPr>
              <a:t> anesthesia </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Bad and limiting side effect as CNS 	stimulation, thus it is not used in adults.</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Used in pediatrics</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Increases intracranial pressure.</a:t>
            </a:r>
          </a:p>
          <a:p>
            <a:pPr algn="l" rtl="0" eaLnBrk="1" hangingPunct="1">
              <a:lnSpc>
                <a:spcPct val="80000"/>
              </a:lnSpc>
              <a:buFont typeface="Wingdings" pitchFamily="2" charset="2"/>
              <a:buNone/>
              <a:defRPr/>
            </a:pPr>
            <a:endParaRPr lang="en-US" sz="2800" dirty="0" smtClean="0">
              <a:latin typeface="Georgia" pitchFamily="18" charset="0"/>
            </a:endParaRPr>
          </a:p>
        </p:txBody>
      </p:sp>
    </p:spTree>
  </p:cSld>
  <p:clrMapOvr>
    <a:masterClrMapping/>
  </p:clrMapOvr>
  <p:transition advTm="64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accent1"/>
          </a:solidFill>
        </p:spPr>
        <p:txBody>
          <a:bodyPr/>
          <a:lstStyle/>
          <a:p>
            <a:pPr algn="l" rtl="0" eaLnBrk="1" hangingPunct="1">
              <a:defRPr/>
            </a:pPr>
            <a:r>
              <a:rPr lang="en-US" smtClean="0">
                <a:latin typeface="Georgia" pitchFamily="18" charset="0"/>
              </a:rPr>
              <a:t> 2.	Fentanyl and Sufentanil</a:t>
            </a:r>
          </a:p>
        </p:txBody>
      </p:sp>
      <p:sp>
        <p:nvSpPr>
          <p:cNvPr id="26627" name="Rectangle 3"/>
          <p:cNvSpPr>
            <a:spLocks noGrp="1" noChangeArrowheads="1"/>
          </p:cNvSpPr>
          <p:nvPr>
            <p:ph type="body" idx="1"/>
          </p:nvPr>
        </p:nvSpPr>
        <p:spPr/>
        <p:txBody>
          <a:bodyPr/>
          <a:lstStyle/>
          <a:p>
            <a:pPr algn="l" rtl="0" eaLnBrk="1" hangingPunct="1">
              <a:lnSpc>
                <a:spcPct val="80000"/>
              </a:lnSpc>
              <a:defRPr/>
            </a:pPr>
            <a:r>
              <a:rPr lang="en-US" sz="2800" dirty="0" smtClean="0">
                <a:latin typeface="Georgia" pitchFamily="18" charset="0"/>
              </a:rPr>
              <a:t> 	</a:t>
            </a:r>
            <a:r>
              <a:rPr lang="en-US" sz="2800" b="1" dirty="0" smtClean="0">
                <a:latin typeface="Georgia" pitchFamily="18" charset="0"/>
              </a:rPr>
              <a:t>They are </a:t>
            </a:r>
            <a:r>
              <a:rPr lang="en-US" sz="2800" b="1" dirty="0" err="1" smtClean="0">
                <a:latin typeface="Georgia" pitchFamily="18" charset="0"/>
              </a:rPr>
              <a:t>i.v</a:t>
            </a:r>
            <a:r>
              <a:rPr lang="en-US" sz="2800" b="1" dirty="0" smtClean="0">
                <a:latin typeface="Georgia" pitchFamily="18" charset="0"/>
              </a:rPr>
              <a:t>. of choice for cardiac 	surgery  and for intubations.  Why?</a:t>
            </a:r>
          </a:p>
          <a:p>
            <a:pPr lvl="1" algn="l" rtl="0" eaLnBrk="1" hangingPunct="1">
              <a:lnSpc>
                <a:spcPct val="80000"/>
              </a:lnSpc>
              <a:defRPr/>
            </a:pPr>
            <a:r>
              <a:rPr lang="en-US" sz="2400" b="1" dirty="0" smtClean="0">
                <a:latin typeface="Georgia" pitchFamily="18" charset="0"/>
              </a:rPr>
              <a:t>  They are 100 times more potent than     	morphine.</a:t>
            </a:r>
          </a:p>
          <a:p>
            <a:pPr lvl="1" algn="l" rtl="0" eaLnBrk="1" hangingPunct="1">
              <a:lnSpc>
                <a:spcPct val="80000"/>
              </a:lnSpc>
              <a:buFont typeface="Wingdings" pitchFamily="2" charset="2"/>
              <a:buNone/>
              <a:defRPr/>
            </a:pPr>
            <a:r>
              <a:rPr lang="en-US" sz="2400" b="1" dirty="0" smtClean="0">
                <a:solidFill>
                  <a:srgbClr val="CC9900"/>
                </a:solidFill>
                <a:latin typeface="Georgia" pitchFamily="18" charset="0"/>
              </a:rPr>
              <a:t>Side Effects:</a:t>
            </a:r>
            <a:r>
              <a:rPr lang="en-US" sz="2400" b="1" dirty="0" smtClean="0">
                <a:latin typeface="Georgia" pitchFamily="18" charset="0"/>
              </a:rPr>
              <a:t> Post operative Respiratory depressant</a:t>
            </a:r>
            <a:r>
              <a:rPr lang="en-US" sz="2400" dirty="0" smtClean="0">
                <a:latin typeface="Georgia" pitchFamily="18" charset="0"/>
              </a:rPr>
              <a:t> </a:t>
            </a:r>
            <a:r>
              <a:rPr lang="en-US" sz="2400" b="1" dirty="0" smtClean="0">
                <a:latin typeface="Georgia" pitchFamily="18" charset="0"/>
              </a:rPr>
              <a:t>(</a:t>
            </a:r>
            <a:r>
              <a:rPr lang="en-US" sz="2400" b="1" dirty="0" err="1" smtClean="0">
                <a:latin typeface="Georgia" pitchFamily="18" charset="0"/>
              </a:rPr>
              <a:t>Laryngiospasms</a:t>
            </a:r>
            <a:r>
              <a:rPr lang="en-US" sz="2400" b="1" dirty="0" smtClean="0">
                <a:latin typeface="Georgia" pitchFamily="18" charset="0"/>
              </a:rPr>
              <a:t>) Rx </a:t>
            </a:r>
            <a:r>
              <a:rPr lang="en-US" sz="2400" b="1" dirty="0" err="1" smtClean="0">
                <a:latin typeface="Georgia" pitchFamily="18" charset="0"/>
              </a:rPr>
              <a:t>Naloxone</a:t>
            </a:r>
            <a:r>
              <a:rPr lang="en-US" sz="2400" b="1" dirty="0" smtClean="0">
                <a:latin typeface="Georgia" pitchFamily="18" charset="0"/>
              </a:rPr>
              <a:t>.</a:t>
            </a:r>
          </a:p>
          <a:p>
            <a:pPr lvl="1" algn="l" rtl="0" eaLnBrk="1" hangingPunct="1">
              <a:lnSpc>
                <a:spcPct val="80000"/>
              </a:lnSpc>
              <a:buFont typeface="Wingdings" pitchFamily="2" charset="2"/>
              <a:buNone/>
              <a:defRPr/>
            </a:pPr>
            <a:endParaRPr lang="en-US" sz="2400" b="1" dirty="0" smtClean="0">
              <a:solidFill>
                <a:srgbClr val="CC9900"/>
              </a:solidFill>
              <a:latin typeface="Georgia" pitchFamily="18" charset="0"/>
            </a:endParaRPr>
          </a:p>
          <a:p>
            <a:pPr lvl="1" algn="l" rtl="0" eaLnBrk="1" hangingPunct="1">
              <a:lnSpc>
                <a:spcPct val="80000"/>
              </a:lnSpc>
              <a:buFont typeface="Wingdings" pitchFamily="2" charset="2"/>
              <a:buNone/>
              <a:defRPr/>
            </a:pPr>
            <a:r>
              <a:rPr lang="en-US" sz="2400" b="1" dirty="0" smtClean="0">
                <a:solidFill>
                  <a:srgbClr val="CC9900"/>
                </a:solidFill>
                <a:latin typeface="Georgia" pitchFamily="18" charset="0"/>
              </a:rPr>
              <a:t>Note:</a:t>
            </a:r>
            <a:r>
              <a:rPr lang="en-US" sz="2400" b="1" dirty="0" smtClean="0">
                <a:latin typeface="Georgia" pitchFamily="18" charset="0"/>
              </a:rPr>
              <a:t> </a:t>
            </a:r>
            <a:r>
              <a:rPr lang="en-US" sz="2400" b="1" dirty="0" err="1" smtClean="0">
                <a:latin typeface="Georgia" pitchFamily="18" charset="0"/>
              </a:rPr>
              <a:t>Remifentanil</a:t>
            </a:r>
            <a:r>
              <a:rPr lang="en-US" sz="2400" b="1" dirty="0" smtClean="0">
                <a:latin typeface="Georgia" pitchFamily="18" charset="0"/>
              </a:rPr>
              <a:t> has very short duration of action thus preferred for </a:t>
            </a:r>
            <a:r>
              <a:rPr lang="en-US" sz="2400" b="1" dirty="0" smtClean="0">
                <a:solidFill>
                  <a:srgbClr val="FF0000"/>
                </a:solidFill>
                <a:latin typeface="Georgia" pitchFamily="18" charset="0"/>
              </a:rPr>
              <a:t>ambulatory surgery.</a:t>
            </a:r>
          </a:p>
          <a:p>
            <a:pPr algn="l" rtl="0" eaLnBrk="1" hangingPunct="1">
              <a:lnSpc>
                <a:spcPct val="80000"/>
              </a:lnSpc>
              <a:buFont typeface="Wingdings" pitchFamily="2" charset="2"/>
              <a:buNone/>
              <a:defRPr/>
            </a:pPr>
            <a:endParaRPr lang="en-US" sz="2800" dirty="0" smtClean="0">
              <a:latin typeface="Georgia" pitchFamily="18" charset="0"/>
            </a:endParaRPr>
          </a:p>
          <a:p>
            <a:pPr algn="l" rtl="0" eaLnBrk="1" hangingPunct="1">
              <a:lnSpc>
                <a:spcPct val="80000"/>
              </a:lnSpc>
              <a:defRPr/>
            </a:pPr>
            <a:r>
              <a:rPr lang="en-US" sz="2800" dirty="0" smtClean="0">
                <a:latin typeface="Georgia" pitchFamily="18" charset="0"/>
              </a:rPr>
              <a:t> 	</a:t>
            </a:r>
            <a:r>
              <a:rPr lang="en-US" sz="2800" b="1" dirty="0" err="1" smtClean="0">
                <a:latin typeface="Georgia" pitchFamily="18" charset="0"/>
              </a:rPr>
              <a:t>Neurolept</a:t>
            </a:r>
            <a:r>
              <a:rPr lang="en-US" sz="2800" b="1" dirty="0" smtClean="0">
                <a:latin typeface="Georgia" pitchFamily="18" charset="0"/>
              </a:rPr>
              <a:t>- analgesia </a:t>
            </a:r>
            <a:r>
              <a:rPr lang="en-US" sz="2800" b="1" dirty="0" err="1" smtClean="0">
                <a:latin typeface="Georgia" pitchFamily="18" charset="0"/>
              </a:rPr>
              <a:t>vs</a:t>
            </a:r>
            <a:r>
              <a:rPr lang="en-US" sz="2800" b="1" dirty="0" smtClean="0">
                <a:latin typeface="Georgia" pitchFamily="18" charset="0"/>
              </a:rPr>
              <a:t> </a:t>
            </a:r>
            <a:r>
              <a:rPr lang="en-US" sz="2800" b="1" dirty="0" err="1" smtClean="0">
                <a:latin typeface="Georgia" pitchFamily="18" charset="0"/>
              </a:rPr>
              <a:t>neurolept</a:t>
            </a:r>
            <a:r>
              <a:rPr lang="en-US" sz="2800" b="1" dirty="0" smtClean="0">
                <a:latin typeface="Georgia" pitchFamily="18" charset="0"/>
              </a:rPr>
              <a:t>- 	anesthesia.</a:t>
            </a:r>
          </a:p>
        </p:txBody>
      </p:sp>
    </p:spTree>
  </p:cSld>
  <p:clrMapOvr>
    <a:masterClrMapping/>
  </p:clrMapOvr>
  <p:transition advTm="57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noFill/>
        </p:spPr>
        <p:txBody>
          <a:bodyPr/>
          <a:lstStyle/>
          <a:p>
            <a:endParaRPr lang="ar-SA" smtClean="0">
              <a:effectLst/>
            </a:endParaRPr>
          </a:p>
        </p:txBody>
      </p:sp>
      <p:graphicFrame>
        <p:nvGraphicFramePr>
          <p:cNvPr id="1026" name="Object 4"/>
          <p:cNvGraphicFramePr>
            <a:graphicFrameLocks noChangeAspect="1"/>
          </p:cNvGraphicFramePr>
          <p:nvPr>
            <p:ph idx="1"/>
          </p:nvPr>
        </p:nvGraphicFramePr>
        <p:xfrm>
          <a:off x="1889125" y="1600200"/>
          <a:ext cx="5365750" cy="4525963"/>
        </p:xfrm>
        <a:graphic>
          <a:graphicData uri="http://schemas.openxmlformats.org/presentationml/2006/ole">
            <p:oleObj spid="_x0000_s1026" name="Document" r:id="rId3" imgW="5931408" imgH="5001768" progId="Word.Documen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endParaRPr lang="ar-SA" smtClean="0">
              <a:effectLst/>
            </a:endParaRPr>
          </a:p>
        </p:txBody>
      </p:sp>
      <p:pic>
        <p:nvPicPr>
          <p:cNvPr id="27651" name="Picture 4" descr="fentanyls"/>
          <p:cNvPicPr>
            <a:picLocks noGrp="1" noChangeAspect="1" noChangeArrowheads="1"/>
          </p:cNvPicPr>
          <p:nvPr>
            <p:ph type="body" idx="1"/>
          </p:nvPr>
        </p:nvPicPr>
        <p:blipFill>
          <a:blip r:embed="rId2" cstate="print"/>
          <a:srcRect/>
          <a:stretch>
            <a:fillRect/>
          </a:stretch>
        </p:blipFill>
        <p:spPr>
          <a:xfrm>
            <a:off x="1460500" y="1843088"/>
            <a:ext cx="6223000" cy="4038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endParaRPr lang="ar-SA" smtClean="0">
              <a:effectLst/>
            </a:endParaRPr>
          </a:p>
        </p:txBody>
      </p:sp>
      <p:sp>
        <p:nvSpPr>
          <p:cNvPr id="28675" name="Rectangle 3"/>
          <p:cNvSpPr>
            <a:spLocks noGrp="1" noChangeArrowheads="1"/>
          </p:cNvSpPr>
          <p:nvPr>
            <p:ph type="body" idx="1"/>
          </p:nvPr>
        </p:nvSpPr>
        <p:spPr>
          <a:noFill/>
        </p:spPr>
        <p:txBody>
          <a:bodyPr/>
          <a:lstStyle/>
          <a:p>
            <a:pPr algn="l" rtl="0">
              <a:lnSpc>
                <a:spcPct val="90000"/>
              </a:lnSpc>
            </a:pPr>
            <a:r>
              <a:rPr lang="en-US" sz="2400" b="1" dirty="0" err="1" smtClean="0">
                <a:effectLst/>
              </a:rPr>
              <a:t>Fentanyl</a:t>
            </a:r>
            <a:r>
              <a:rPr lang="en-US" sz="2400" dirty="0" smtClean="0">
                <a:effectLst/>
              </a:rPr>
              <a:t> - </a:t>
            </a:r>
            <a:r>
              <a:rPr lang="en-US" sz="2400" dirty="0" err="1" smtClean="0">
                <a:effectLst/>
              </a:rPr>
              <a:t>Actiq</a:t>
            </a:r>
            <a:r>
              <a:rPr lang="en-US" sz="2400" dirty="0" smtClean="0">
                <a:effectLst/>
              </a:rPr>
              <a:t> (</a:t>
            </a:r>
            <a:r>
              <a:rPr lang="en-US" sz="2400" dirty="0" err="1" smtClean="0">
                <a:effectLst/>
              </a:rPr>
              <a:t>fentanyl</a:t>
            </a:r>
            <a:r>
              <a:rPr lang="en-US" sz="2400" dirty="0" smtClean="0">
                <a:effectLst/>
              </a:rPr>
              <a:t> on a stick), </a:t>
            </a:r>
            <a:r>
              <a:rPr lang="en-US" sz="2400" dirty="0" err="1" smtClean="0">
                <a:effectLst/>
              </a:rPr>
              <a:t>Duragesic</a:t>
            </a:r>
            <a:r>
              <a:rPr lang="en-US" sz="2400" dirty="0" smtClean="0">
                <a:effectLst/>
              </a:rPr>
              <a:t> </a:t>
            </a:r>
            <a:r>
              <a:rPr lang="en-US" sz="2400" dirty="0" err="1" smtClean="0">
                <a:effectLst/>
              </a:rPr>
              <a:t>transdermal</a:t>
            </a:r>
            <a:r>
              <a:rPr lang="en-US" sz="2400" dirty="0" smtClean="0">
                <a:effectLst/>
              </a:rPr>
              <a:t> patches (12, 25, 50, 100 </a:t>
            </a:r>
            <a:r>
              <a:rPr lang="en-US" sz="2400" dirty="0" smtClean="0">
                <a:effectLst/>
                <a:sym typeface="Symbol" pitchFamily="18" charset="2"/>
              </a:rPr>
              <a:t></a:t>
            </a:r>
            <a:r>
              <a:rPr lang="en-US" sz="2400" dirty="0" smtClean="0">
                <a:effectLst/>
              </a:rPr>
              <a:t>g/h) Therapeutic index</a:t>
            </a:r>
            <a:r>
              <a:rPr lang="en-US" sz="2400" dirty="0" smtClean="0">
                <a:solidFill>
                  <a:srgbClr val="FF0000"/>
                </a:solidFill>
                <a:effectLst/>
              </a:rPr>
              <a:t>=400,</a:t>
            </a:r>
            <a:r>
              <a:rPr lang="en-US" sz="2400" dirty="0" smtClean="0">
                <a:effectLst/>
              </a:rPr>
              <a:t> morphine = </a:t>
            </a:r>
            <a:r>
              <a:rPr lang="en-US" sz="2400" dirty="0" smtClean="0">
                <a:solidFill>
                  <a:srgbClr val="FF0000"/>
                </a:solidFill>
                <a:effectLst/>
              </a:rPr>
              <a:t>70</a:t>
            </a:r>
            <a:r>
              <a:rPr lang="en-US" sz="2400" dirty="0" smtClean="0">
                <a:effectLst/>
              </a:rPr>
              <a:t> </a:t>
            </a:r>
          </a:p>
          <a:p>
            <a:pPr algn="l" rtl="0">
              <a:lnSpc>
                <a:spcPct val="90000"/>
              </a:lnSpc>
            </a:pPr>
            <a:r>
              <a:rPr lang="en-US" sz="2400" b="1" dirty="0" err="1" smtClean="0">
                <a:effectLst/>
              </a:rPr>
              <a:t>Alfentanil</a:t>
            </a:r>
            <a:r>
              <a:rPr lang="en-US" sz="2400" dirty="0" smtClean="0">
                <a:effectLst/>
              </a:rPr>
              <a:t> - Ultra-short acting, 5-10 minutes analgesic duration</a:t>
            </a:r>
          </a:p>
          <a:p>
            <a:pPr algn="l" rtl="0">
              <a:lnSpc>
                <a:spcPct val="90000"/>
              </a:lnSpc>
            </a:pPr>
            <a:r>
              <a:rPr lang="en-US" sz="2400" b="1" dirty="0" err="1" smtClean="0">
                <a:effectLst/>
              </a:rPr>
              <a:t>Remifentanil</a:t>
            </a:r>
            <a:r>
              <a:rPr lang="en-US" sz="2400" dirty="0" smtClean="0">
                <a:effectLst/>
              </a:rPr>
              <a:t> - Shortest acting </a:t>
            </a:r>
            <a:r>
              <a:rPr lang="en-US" sz="2400" dirty="0" err="1" smtClean="0">
                <a:effectLst/>
              </a:rPr>
              <a:t>opioid</a:t>
            </a:r>
            <a:r>
              <a:rPr lang="en-US" sz="2400" dirty="0" smtClean="0">
                <a:effectLst/>
              </a:rPr>
              <a:t> - 1/2 time is 4-6 minutes.  Used in MAC anesthesia. TI=30,000</a:t>
            </a:r>
          </a:p>
          <a:p>
            <a:pPr algn="l" rtl="0">
              <a:lnSpc>
                <a:spcPct val="90000"/>
              </a:lnSpc>
            </a:pPr>
            <a:r>
              <a:rPr lang="en-US" sz="2400" b="1" dirty="0" err="1" smtClean="0">
                <a:effectLst/>
              </a:rPr>
              <a:t>Sufentanil</a:t>
            </a:r>
            <a:r>
              <a:rPr lang="en-US" sz="2400" dirty="0" smtClean="0">
                <a:effectLst/>
              </a:rPr>
              <a:t> - 5-10x </a:t>
            </a:r>
            <a:r>
              <a:rPr lang="en-US" sz="2400" dirty="0" err="1" smtClean="0">
                <a:effectLst/>
              </a:rPr>
              <a:t>Fentanyl</a:t>
            </a:r>
            <a:r>
              <a:rPr lang="en-US" sz="2400" dirty="0" smtClean="0">
                <a:effectLst/>
              </a:rPr>
              <a:t>, used for heart surgery.</a:t>
            </a:r>
          </a:p>
          <a:p>
            <a:pPr algn="l" rtl="0">
              <a:lnSpc>
                <a:spcPct val="90000"/>
              </a:lnSpc>
            </a:pPr>
            <a:r>
              <a:rPr lang="en-US" sz="2400" b="1" dirty="0" err="1" smtClean="0">
                <a:effectLst/>
              </a:rPr>
              <a:t>Carfentanil</a:t>
            </a:r>
            <a:r>
              <a:rPr lang="en-US" sz="2400" b="1" dirty="0" smtClean="0">
                <a:effectLst/>
              </a:rPr>
              <a:t> </a:t>
            </a:r>
            <a:r>
              <a:rPr lang="en-US" sz="2400" dirty="0" smtClean="0">
                <a:effectLst/>
              </a:rPr>
              <a:t>- (100x </a:t>
            </a:r>
            <a:r>
              <a:rPr lang="en-US" sz="2400" dirty="0" err="1" smtClean="0">
                <a:effectLst/>
              </a:rPr>
              <a:t>Fentanyl</a:t>
            </a:r>
            <a:r>
              <a:rPr lang="en-US" sz="2400" dirty="0" smtClean="0">
                <a:effectLst/>
              </a:rPr>
              <a:t>) Thought that it was used in the 2002 Moscow theater crisis to subdue Chechen hostage takers.  Didn’t turn out so well. 42 terrorists and 130 hostages died.  Works well on bears.</a:t>
            </a:r>
          </a:p>
          <a:p>
            <a:pPr>
              <a:lnSpc>
                <a:spcPct val="90000"/>
              </a:lnSpc>
            </a:pPr>
            <a:endParaRPr lang="en-US" sz="2400" dirty="0" smtClean="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304800"/>
            <a:ext cx="7696200" cy="685800"/>
          </a:xfrm>
          <a:solidFill>
            <a:schemeClr val="accent1"/>
          </a:solidFill>
        </p:spPr>
        <p:txBody>
          <a:bodyPr/>
          <a:lstStyle/>
          <a:p>
            <a:pPr rtl="0" eaLnBrk="1" hangingPunct="1">
              <a:defRPr/>
            </a:pPr>
            <a:r>
              <a:rPr lang="en-US" sz="3600" smtClean="0">
                <a:solidFill>
                  <a:schemeClr val="tx1"/>
                </a:solidFill>
                <a:latin typeface="Georgia" pitchFamily="18" charset="0"/>
              </a:rPr>
              <a:t>B- non- analgesic I.V. GA</a:t>
            </a:r>
          </a:p>
        </p:txBody>
      </p:sp>
      <p:sp>
        <p:nvSpPr>
          <p:cNvPr id="27651" name="Rectangle 3"/>
          <p:cNvSpPr>
            <a:spLocks noGrp="1" noChangeArrowheads="1"/>
          </p:cNvSpPr>
          <p:nvPr>
            <p:ph type="body" idx="1"/>
          </p:nvPr>
        </p:nvSpPr>
        <p:spPr>
          <a:xfrm>
            <a:off x="301625" y="1676400"/>
            <a:ext cx="8540750" cy="5181600"/>
          </a:xfrm>
        </p:spPr>
        <p:txBody>
          <a:bodyPr/>
          <a:lstStyle/>
          <a:p>
            <a:pPr algn="l" rtl="0" eaLnBrk="1" hangingPunct="1">
              <a:lnSpc>
                <a:spcPct val="80000"/>
              </a:lnSpc>
              <a:defRPr/>
            </a:pPr>
            <a:r>
              <a:rPr lang="en-US" sz="1600" smtClean="0">
                <a:latin typeface="Georgia" pitchFamily="18" charset="0"/>
              </a:rPr>
              <a:t> 	Nowadays, these drugs are commonly in use for induction and 	maintenance together with inhaled GA.</a:t>
            </a: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defRPr/>
            </a:pPr>
            <a:r>
              <a:rPr lang="en-US" sz="1600" smtClean="0">
                <a:latin typeface="Georgia" pitchFamily="18" charset="0"/>
              </a:rPr>
              <a:t> 	</a:t>
            </a:r>
            <a:r>
              <a:rPr lang="en-US" sz="2400" b="1" smtClean="0">
                <a:latin typeface="Georgia" pitchFamily="18" charset="0"/>
              </a:rPr>
              <a:t>a.   Thiopental:</a:t>
            </a:r>
            <a:r>
              <a:rPr lang="en-US" sz="1600" smtClean="0">
                <a:latin typeface="Georgia" pitchFamily="18" charset="0"/>
              </a:rPr>
              <a:t> An ultrashort acting  barbiturate.</a:t>
            </a: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buFont typeface="Wingdings" pitchFamily="2" charset="2"/>
              <a:buNone/>
              <a:defRPr/>
            </a:pPr>
            <a:r>
              <a:rPr lang="en-US" sz="1600" smtClean="0">
                <a:latin typeface="Georgia" pitchFamily="18" charset="0"/>
              </a:rPr>
              <a:t>	   </a:t>
            </a:r>
            <a:r>
              <a:rPr lang="en-US" sz="2000" smtClean="0">
                <a:latin typeface="Georgia" pitchFamily="18" charset="0"/>
              </a:rPr>
              <a:t>	</a:t>
            </a:r>
            <a:r>
              <a:rPr lang="en-US" sz="2400" smtClean="0">
                <a:solidFill>
                  <a:srgbClr val="CC9900"/>
                </a:solidFill>
                <a:latin typeface="Georgia" pitchFamily="18" charset="0"/>
              </a:rPr>
              <a:t>Pharmacological features of thiopental</a:t>
            </a:r>
          </a:p>
          <a:p>
            <a:pPr algn="l" rtl="0" eaLnBrk="1" hangingPunct="1">
              <a:lnSpc>
                <a:spcPct val="80000"/>
              </a:lnSpc>
              <a:buFont typeface="Wingdings" pitchFamily="2" charset="2"/>
              <a:buNone/>
              <a:defRPr/>
            </a:pPr>
            <a:endParaRPr lang="en-US" sz="2400" smtClean="0">
              <a:solidFill>
                <a:srgbClr val="CC9900"/>
              </a:solidFill>
              <a:latin typeface="Georgia" pitchFamily="18" charset="0"/>
            </a:endParaRPr>
          </a:p>
          <a:p>
            <a:pPr algn="l" rtl="0" eaLnBrk="1" hangingPunct="1">
              <a:lnSpc>
                <a:spcPct val="80000"/>
              </a:lnSpc>
              <a:defRPr/>
            </a:pPr>
            <a:r>
              <a:rPr lang="en-US" sz="1600" smtClean="0">
                <a:solidFill>
                  <a:srgbClr val="FF33CC"/>
                </a:solidFill>
                <a:latin typeface="Georgia" pitchFamily="18" charset="0"/>
              </a:rPr>
              <a:t> 	</a:t>
            </a:r>
            <a:r>
              <a:rPr lang="en-US" sz="1600" smtClean="0">
                <a:latin typeface="Georgia" pitchFamily="18" charset="0"/>
              </a:rPr>
              <a:t>used for induction and maintenance </a:t>
            </a: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defRPr/>
            </a:pPr>
            <a:r>
              <a:rPr lang="en-US" sz="1600" smtClean="0">
                <a:latin typeface="Georgia" pitchFamily="18" charset="0"/>
              </a:rPr>
              <a:t> 	starts its  action in 20 sec ( unconsciousness) </a:t>
            </a:r>
          </a:p>
          <a:p>
            <a:pPr algn="l" rtl="0" eaLnBrk="1" hangingPunct="1">
              <a:lnSpc>
                <a:spcPct val="80000"/>
              </a:lnSpc>
              <a:buFont typeface="Wingdings" pitchFamily="2" charset="2"/>
              <a:buNone/>
              <a:defRPr/>
            </a:pPr>
            <a:r>
              <a:rPr lang="en-US" sz="1600" smtClean="0">
                <a:latin typeface="Georgia" pitchFamily="18" charset="0"/>
              </a:rPr>
              <a:t>		&amp;  continue only 10-20 min.  why ?</a:t>
            </a: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defRPr/>
            </a:pPr>
            <a:r>
              <a:rPr lang="en-US" sz="1600" smtClean="0">
                <a:solidFill>
                  <a:srgbClr val="FF33CC"/>
                </a:solidFill>
                <a:latin typeface="Georgia" pitchFamily="18" charset="0"/>
              </a:rPr>
              <a:t> 	</a:t>
            </a:r>
            <a:r>
              <a:rPr lang="en-US" sz="1600" smtClean="0">
                <a:latin typeface="Georgia" pitchFamily="18" charset="0"/>
              </a:rPr>
              <a:t>Important effect as a decrease in ICP</a:t>
            </a:r>
          </a:p>
          <a:p>
            <a:pPr lvl="1" algn="l" rtl="0" eaLnBrk="1" hangingPunct="1">
              <a:lnSpc>
                <a:spcPct val="80000"/>
              </a:lnSpc>
              <a:buFont typeface="Wingdings" pitchFamily="2" charset="2"/>
              <a:buNone/>
              <a:defRPr/>
            </a:pPr>
            <a:endParaRPr lang="en-US" sz="1400" smtClean="0">
              <a:latin typeface="Georgia" pitchFamily="18" charset="0"/>
            </a:endParaRP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defRPr/>
            </a:pPr>
            <a:r>
              <a:rPr lang="en-US" sz="1600" smtClean="0">
                <a:latin typeface="Georgia" pitchFamily="18" charset="0"/>
              </a:rPr>
              <a:t> 	Respiratory depressant (desentsitize medulla to hypercapnea).</a:t>
            </a:r>
          </a:p>
          <a:p>
            <a:pPr algn="l" rtl="0" eaLnBrk="1" hangingPunct="1">
              <a:lnSpc>
                <a:spcPct val="80000"/>
              </a:lnSpc>
              <a:buFont typeface="Wingdings" pitchFamily="2" charset="2"/>
              <a:buNone/>
              <a:defRPr/>
            </a:pPr>
            <a:endParaRPr lang="en-US" sz="1600" smtClean="0">
              <a:latin typeface="Georgia" pitchFamily="18" charset="0"/>
            </a:endParaRPr>
          </a:p>
          <a:p>
            <a:pPr algn="l" rtl="0" eaLnBrk="1" hangingPunct="1">
              <a:lnSpc>
                <a:spcPct val="80000"/>
              </a:lnSpc>
              <a:defRPr/>
            </a:pPr>
            <a:r>
              <a:rPr lang="en-US" sz="1600" smtClean="0">
                <a:latin typeface="Georgia" pitchFamily="18" charset="0"/>
              </a:rPr>
              <a:t> 	Good skeletal muscle  relaxation.</a:t>
            </a:r>
          </a:p>
        </p:txBody>
      </p:sp>
    </p:spTree>
  </p:cSld>
  <p:clrMapOvr>
    <a:masterClrMapping/>
  </p:clrMapOvr>
  <p:transition advTm="59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01625" y="304800"/>
            <a:ext cx="8540750" cy="6553200"/>
          </a:xfrm>
        </p:spPr>
        <p:txBody>
          <a:bodyPr/>
          <a:lstStyle/>
          <a:p>
            <a:pPr algn="l" rtl="0" eaLnBrk="1" hangingPunct="1">
              <a:lnSpc>
                <a:spcPct val="90000"/>
              </a:lnSpc>
              <a:defRPr/>
            </a:pPr>
            <a:r>
              <a:rPr lang="en-US" sz="2400" dirty="0" smtClean="0">
                <a:latin typeface="Georgia" pitchFamily="18" charset="0"/>
              </a:rPr>
              <a:t> 	</a:t>
            </a:r>
            <a:r>
              <a:rPr lang="en-US" sz="2400" dirty="0" err="1" smtClean="0">
                <a:latin typeface="Georgia" pitchFamily="18" charset="0"/>
              </a:rPr>
              <a:t>Hypotensive</a:t>
            </a:r>
            <a:r>
              <a:rPr lang="en-US" sz="2400" dirty="0" smtClean="0">
                <a:latin typeface="Georgia" pitchFamily="18" charset="0"/>
              </a:rPr>
              <a:t> due to sig. Arterial </a:t>
            </a:r>
            <a:r>
              <a:rPr lang="en-US" sz="2400" dirty="0" err="1" smtClean="0">
                <a:latin typeface="Georgia" pitchFamily="18" charset="0"/>
              </a:rPr>
              <a:t>vasodilation</a:t>
            </a:r>
            <a:r>
              <a:rPr lang="en-US" sz="2400" dirty="0" smtClean="0">
                <a:latin typeface="Georgia" pitchFamily="18" charset="0"/>
              </a:rPr>
              <a:t>.</a:t>
            </a:r>
          </a:p>
          <a:p>
            <a:pPr algn="l" rtl="0" eaLnBrk="1" hangingPunct="1">
              <a:lnSpc>
                <a:spcPct val="90000"/>
              </a:lnSpc>
              <a:defRPr/>
            </a:pPr>
            <a:r>
              <a:rPr lang="en-US" sz="2400" dirty="0" smtClean="0">
                <a:latin typeface="Georgia" pitchFamily="18" charset="0"/>
              </a:rPr>
              <a:t> 	Produces </a:t>
            </a:r>
            <a:r>
              <a:rPr lang="en-US" sz="2400" dirty="0" err="1" smtClean="0">
                <a:latin typeface="Georgia" pitchFamily="18" charset="0"/>
              </a:rPr>
              <a:t>porphyria</a:t>
            </a:r>
            <a:r>
              <a:rPr lang="en-US" sz="2400" dirty="0" smtClean="0">
                <a:latin typeface="Georgia" pitchFamily="18" charset="0"/>
              </a:rPr>
              <a:t> and post-op N/V; N &amp; V.</a:t>
            </a:r>
          </a:p>
          <a:p>
            <a:pPr algn="l" rtl="0" eaLnBrk="1" hangingPunct="1">
              <a:lnSpc>
                <a:spcPct val="90000"/>
              </a:lnSpc>
              <a:buFont typeface="Wingdings" pitchFamily="2" charset="2"/>
              <a:buNone/>
              <a:defRPr/>
            </a:pPr>
            <a:endParaRPr lang="en-US" sz="2400" dirty="0" smtClean="0">
              <a:latin typeface="Georgia" pitchFamily="18" charset="0"/>
            </a:endParaRPr>
          </a:p>
          <a:p>
            <a:pPr algn="l" rtl="0" eaLnBrk="1" hangingPunct="1">
              <a:lnSpc>
                <a:spcPct val="90000"/>
              </a:lnSpc>
              <a:buFont typeface="Wingdings" pitchFamily="2" charset="2"/>
              <a:buNone/>
              <a:defRPr/>
            </a:pPr>
            <a:r>
              <a:rPr lang="en-US" sz="2400" dirty="0" smtClean="0">
                <a:latin typeface="Georgia" pitchFamily="18" charset="0"/>
              </a:rPr>
              <a:t>	</a:t>
            </a:r>
            <a:r>
              <a:rPr lang="en-US" sz="2400" dirty="0" smtClean="0">
                <a:solidFill>
                  <a:srgbClr val="FF33CC"/>
                </a:solidFill>
                <a:latin typeface="Georgia" pitchFamily="18" charset="0"/>
              </a:rPr>
              <a:t>2. 	</a:t>
            </a:r>
            <a:r>
              <a:rPr lang="en-US" sz="2400" dirty="0" err="1" smtClean="0">
                <a:solidFill>
                  <a:srgbClr val="FF33CC"/>
                </a:solidFill>
                <a:latin typeface="Georgia" pitchFamily="18" charset="0"/>
              </a:rPr>
              <a:t>Propofol</a:t>
            </a:r>
            <a:r>
              <a:rPr lang="en-US" sz="2400" dirty="0" smtClean="0">
                <a:solidFill>
                  <a:srgbClr val="FF33CC"/>
                </a:solidFill>
                <a:latin typeface="Georgia" pitchFamily="18" charset="0"/>
              </a:rPr>
              <a:t>:</a:t>
            </a:r>
          </a:p>
          <a:p>
            <a:pPr algn="l" rtl="0" eaLnBrk="1" hangingPunct="1">
              <a:lnSpc>
                <a:spcPct val="90000"/>
              </a:lnSpc>
              <a:buFont typeface="Wingdings" pitchFamily="2" charset="2"/>
              <a:buNone/>
              <a:defRPr/>
            </a:pPr>
            <a:r>
              <a:rPr lang="en-US" sz="2400" dirty="0" smtClean="0">
                <a:latin typeface="Georgia" pitchFamily="18" charset="0"/>
              </a:rPr>
              <a:t>		How does it differ from thiopental?.</a:t>
            </a:r>
          </a:p>
          <a:p>
            <a:pPr algn="l" rtl="0" eaLnBrk="1" hangingPunct="1">
              <a:lnSpc>
                <a:spcPct val="90000"/>
              </a:lnSpc>
              <a:buFont typeface="Wingdings" pitchFamily="2" charset="2"/>
              <a:buNone/>
              <a:defRPr/>
            </a:pPr>
            <a:endParaRPr lang="en-US" sz="2400" dirty="0" smtClean="0">
              <a:latin typeface="Georgia" pitchFamily="18" charset="0"/>
            </a:endParaRPr>
          </a:p>
          <a:p>
            <a:pPr algn="l" rtl="0" eaLnBrk="1" hangingPunct="1">
              <a:lnSpc>
                <a:spcPct val="90000"/>
              </a:lnSpc>
              <a:buFont typeface="Wingdings" pitchFamily="2" charset="2"/>
              <a:buNone/>
              <a:defRPr/>
            </a:pPr>
            <a:r>
              <a:rPr lang="en-US" sz="2400" dirty="0" smtClean="0">
                <a:solidFill>
                  <a:srgbClr val="FF33CC"/>
                </a:solidFill>
                <a:latin typeface="Georgia" pitchFamily="18" charset="0"/>
              </a:rPr>
              <a:t>    3.	</a:t>
            </a:r>
            <a:r>
              <a:rPr lang="en-US" sz="2400" dirty="0" err="1" smtClean="0">
                <a:solidFill>
                  <a:srgbClr val="FF33CC"/>
                </a:solidFill>
                <a:latin typeface="Georgia" pitchFamily="18" charset="0"/>
              </a:rPr>
              <a:t>Etomidate</a:t>
            </a:r>
            <a:r>
              <a:rPr lang="en-US" sz="2400" dirty="0" smtClean="0">
                <a:solidFill>
                  <a:srgbClr val="FF33CC"/>
                </a:solidFill>
                <a:latin typeface="Georgia" pitchFamily="18" charset="0"/>
              </a:rPr>
              <a:t> :</a:t>
            </a:r>
            <a:r>
              <a:rPr lang="en-US" sz="2400" dirty="0" smtClean="0">
                <a:latin typeface="Georgia" pitchFamily="18" charset="0"/>
              </a:rPr>
              <a:t> similar to </a:t>
            </a:r>
            <a:r>
              <a:rPr lang="en-US" sz="2400" dirty="0" err="1" smtClean="0">
                <a:latin typeface="Georgia" pitchFamily="18" charset="0"/>
              </a:rPr>
              <a:t>propofol</a:t>
            </a:r>
            <a:r>
              <a:rPr lang="en-US" sz="2400" dirty="0" smtClean="0">
                <a:latin typeface="Georgia" pitchFamily="18" charset="0"/>
              </a:rPr>
              <a:t> but suppress adrenal 	gland and may cause involuntary 	movement. ?</a:t>
            </a:r>
          </a:p>
          <a:p>
            <a:pPr algn="l" rtl="0" eaLnBrk="1" hangingPunct="1">
              <a:lnSpc>
                <a:spcPct val="90000"/>
              </a:lnSpc>
              <a:buFont typeface="Wingdings" pitchFamily="2" charset="2"/>
              <a:buNone/>
              <a:defRPr/>
            </a:pPr>
            <a:r>
              <a:rPr lang="en-US" sz="2400" dirty="0" smtClean="0">
                <a:solidFill>
                  <a:srgbClr val="FF0000"/>
                </a:solidFill>
                <a:latin typeface="Georgia" pitchFamily="18" charset="0"/>
              </a:rPr>
              <a:t>		Advantages:  less hypotension and </a:t>
            </a:r>
            <a:r>
              <a:rPr lang="en-US" sz="2400" dirty="0" err="1" smtClean="0">
                <a:solidFill>
                  <a:srgbClr val="FF0000"/>
                </a:solidFill>
                <a:latin typeface="Georgia" pitchFamily="18" charset="0"/>
              </a:rPr>
              <a:t>resporatory</a:t>
            </a:r>
            <a:r>
              <a:rPr lang="en-US" sz="2400" dirty="0" smtClean="0">
                <a:solidFill>
                  <a:srgbClr val="FF0000"/>
                </a:solidFill>
                <a:latin typeface="Georgia" pitchFamily="18" charset="0"/>
              </a:rPr>
              <a:t> 	depression  as compared to </a:t>
            </a:r>
            <a:r>
              <a:rPr lang="en-US" sz="2400" dirty="0" err="1" smtClean="0">
                <a:solidFill>
                  <a:srgbClr val="FF0000"/>
                </a:solidFill>
                <a:latin typeface="Georgia" pitchFamily="18" charset="0"/>
              </a:rPr>
              <a:t>propofol</a:t>
            </a:r>
            <a:r>
              <a:rPr lang="en-US" sz="2400" dirty="0" smtClean="0">
                <a:solidFill>
                  <a:srgbClr val="FF0000"/>
                </a:solidFill>
                <a:latin typeface="Georgia" pitchFamily="18" charset="0"/>
              </a:rPr>
              <a:t>  but produce post 	op N/V (see </a:t>
            </a:r>
            <a:r>
              <a:rPr lang="en-US" sz="2400" smtClean="0">
                <a:solidFill>
                  <a:srgbClr val="FF0000"/>
                </a:solidFill>
                <a:latin typeface="Georgia" pitchFamily="18" charset="0"/>
              </a:rPr>
              <a:t>Table)</a:t>
            </a:r>
            <a:endParaRPr lang="en-US" sz="2400" dirty="0" smtClean="0">
              <a:latin typeface="Georgia" pitchFamily="18" charset="0"/>
            </a:endParaRPr>
          </a:p>
          <a:p>
            <a:pPr algn="l" rtl="0" eaLnBrk="1" hangingPunct="1">
              <a:lnSpc>
                <a:spcPct val="90000"/>
              </a:lnSpc>
              <a:buFont typeface="Wingdings" pitchFamily="2" charset="2"/>
              <a:buNone/>
              <a:defRPr/>
            </a:pPr>
            <a:r>
              <a:rPr lang="en-US" sz="2400" dirty="0" smtClean="0">
                <a:solidFill>
                  <a:srgbClr val="FF33CC"/>
                </a:solidFill>
                <a:latin typeface="Georgia" pitchFamily="18" charset="0"/>
              </a:rPr>
              <a:t>    4.	Benzodiazepines :</a:t>
            </a:r>
            <a:r>
              <a:rPr lang="en-US" sz="2400" dirty="0" smtClean="0">
                <a:latin typeface="Georgia" pitchFamily="18" charset="0"/>
              </a:rPr>
              <a:t> </a:t>
            </a:r>
            <a:r>
              <a:rPr lang="en-US" sz="2400" dirty="0" err="1" smtClean="0">
                <a:latin typeface="Georgia" pitchFamily="18" charset="0"/>
              </a:rPr>
              <a:t>eg</a:t>
            </a:r>
            <a:r>
              <a:rPr lang="en-US" sz="2400" dirty="0" smtClean="0">
                <a:latin typeface="Georgia" pitchFamily="18" charset="0"/>
              </a:rPr>
              <a:t>. Diazepam:  </a:t>
            </a:r>
            <a:r>
              <a:rPr lang="en-US" sz="2400" dirty="0" err="1" smtClean="0">
                <a:latin typeface="Georgia" pitchFamily="18" charset="0"/>
              </a:rPr>
              <a:t>p.o</a:t>
            </a:r>
            <a:r>
              <a:rPr lang="en-US" sz="2400" dirty="0" smtClean="0">
                <a:latin typeface="Georgia" pitchFamily="18" charset="0"/>
              </a:rPr>
              <a:t> and </a:t>
            </a:r>
            <a:r>
              <a:rPr lang="en-US" sz="2400" dirty="0" err="1" smtClean="0">
                <a:latin typeface="Georgia" pitchFamily="18" charset="0"/>
              </a:rPr>
              <a:t>i.v</a:t>
            </a:r>
            <a:r>
              <a:rPr lang="en-US" sz="2400" dirty="0" smtClean="0">
                <a:latin typeface="Georgia" pitchFamily="18" charset="0"/>
              </a:rPr>
              <a:t>); 	</a:t>
            </a:r>
            <a:r>
              <a:rPr lang="en-US" sz="2400" dirty="0" err="1" smtClean="0">
                <a:latin typeface="Georgia" pitchFamily="18" charset="0"/>
              </a:rPr>
              <a:t>Lorazepam</a:t>
            </a:r>
            <a:r>
              <a:rPr lang="en-US" sz="2400" dirty="0" smtClean="0">
                <a:latin typeface="Georgia" pitchFamily="18" charset="0"/>
              </a:rPr>
              <a:t>  (</a:t>
            </a:r>
            <a:r>
              <a:rPr lang="en-US" sz="2400" dirty="0" err="1" smtClean="0">
                <a:latin typeface="Georgia" pitchFamily="18" charset="0"/>
              </a:rPr>
              <a:t>p.o</a:t>
            </a:r>
            <a:r>
              <a:rPr lang="en-US" sz="2400" dirty="0" smtClean="0">
                <a:latin typeface="Georgia" pitchFamily="18" charset="0"/>
              </a:rPr>
              <a:t>) and </a:t>
            </a:r>
            <a:r>
              <a:rPr lang="en-US" sz="2400" dirty="0" err="1" smtClean="0">
                <a:latin typeface="Georgia" pitchFamily="18" charset="0"/>
              </a:rPr>
              <a:t>Medazolam</a:t>
            </a:r>
            <a:r>
              <a:rPr lang="en-US" sz="2400" dirty="0" smtClean="0">
                <a:latin typeface="Georgia" pitchFamily="18" charset="0"/>
              </a:rPr>
              <a:t> (</a:t>
            </a:r>
            <a:r>
              <a:rPr lang="en-US" sz="2400" dirty="0" err="1" smtClean="0">
                <a:latin typeface="Georgia" pitchFamily="18" charset="0"/>
              </a:rPr>
              <a:t>i.v</a:t>
            </a:r>
            <a:r>
              <a:rPr lang="en-US" sz="2400" dirty="0" smtClean="0">
                <a:latin typeface="Georgia" pitchFamily="18" charset="0"/>
              </a:rPr>
              <a:t>) </a:t>
            </a:r>
          </a:p>
          <a:p>
            <a:pPr algn="l" rtl="0" eaLnBrk="1" hangingPunct="1">
              <a:lnSpc>
                <a:spcPct val="90000"/>
              </a:lnSpc>
              <a:buFont typeface="Wingdings" pitchFamily="2" charset="2"/>
              <a:buNone/>
              <a:defRPr/>
            </a:pPr>
            <a:r>
              <a:rPr lang="en-US" sz="2400" dirty="0" smtClean="0">
                <a:latin typeface="Georgia" pitchFamily="18" charset="0"/>
              </a:rPr>
              <a:t>		Diazepam and </a:t>
            </a:r>
            <a:r>
              <a:rPr lang="en-US" sz="2400" dirty="0" err="1" smtClean="0">
                <a:latin typeface="Georgia" pitchFamily="18" charset="0"/>
              </a:rPr>
              <a:t>lorazepam</a:t>
            </a:r>
            <a:r>
              <a:rPr lang="en-US" sz="2400" dirty="0" smtClean="0">
                <a:latin typeface="Georgia" pitchFamily="18" charset="0"/>
              </a:rPr>
              <a:t> are given orally as 	</a:t>
            </a:r>
            <a:r>
              <a:rPr lang="en-US" sz="2400" dirty="0" err="1" smtClean="0">
                <a:latin typeface="Georgia" pitchFamily="18" charset="0"/>
              </a:rPr>
              <a:t>preanesthetic</a:t>
            </a:r>
            <a:r>
              <a:rPr lang="en-US" sz="2400" dirty="0" smtClean="0">
                <a:latin typeface="Georgia" pitchFamily="18" charset="0"/>
              </a:rPr>
              <a:t>  medications while </a:t>
            </a:r>
            <a:r>
              <a:rPr lang="en-US" sz="2400" dirty="0" err="1" smtClean="0">
                <a:latin typeface="Georgia" pitchFamily="18" charset="0"/>
              </a:rPr>
              <a:t>midazolam</a:t>
            </a:r>
            <a:r>
              <a:rPr lang="en-US" sz="2400" dirty="0" smtClean="0">
                <a:latin typeface="Georgia" pitchFamily="18" charset="0"/>
              </a:rPr>
              <a:t> is used 	for induction and maintenance.</a:t>
            </a:r>
          </a:p>
          <a:p>
            <a:pPr algn="l" rtl="0" eaLnBrk="1" hangingPunct="1">
              <a:lnSpc>
                <a:spcPct val="90000"/>
              </a:lnSpc>
              <a:buFont typeface="Wingdings" pitchFamily="2" charset="2"/>
              <a:buNone/>
              <a:defRPr/>
            </a:pPr>
            <a:r>
              <a:rPr lang="en-US" sz="2400" dirty="0" smtClean="0">
                <a:latin typeface="Georgia" pitchFamily="18" charset="0"/>
              </a:rPr>
              <a:t>		What is </a:t>
            </a:r>
            <a:r>
              <a:rPr lang="en-US" sz="2400" dirty="0" err="1" smtClean="0">
                <a:latin typeface="Georgia" pitchFamily="18" charset="0"/>
              </a:rPr>
              <a:t>flumazenil</a:t>
            </a:r>
            <a:r>
              <a:rPr lang="en-US" sz="2400" dirty="0" smtClean="0">
                <a:latin typeface="Georgia" pitchFamily="18" charset="0"/>
              </a:rPr>
              <a:t>?</a:t>
            </a:r>
          </a:p>
          <a:p>
            <a:pPr algn="l" rtl="0" eaLnBrk="1" hangingPunct="1">
              <a:lnSpc>
                <a:spcPct val="90000"/>
              </a:lnSpc>
              <a:buFont typeface="Wingdings" pitchFamily="2" charset="2"/>
              <a:buNone/>
              <a:defRPr/>
            </a:pPr>
            <a:r>
              <a:rPr lang="en-US" sz="2400" dirty="0" smtClean="0"/>
              <a:t>		</a:t>
            </a:r>
          </a:p>
        </p:txBody>
      </p:sp>
    </p:spTree>
  </p:cSld>
  <p:clrMapOvr>
    <a:masterClrMapping/>
  </p:clrMapOvr>
  <p:transition advTm="54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914400"/>
          </a:xfrm>
          <a:solidFill>
            <a:schemeClr val="accent1"/>
          </a:solidFill>
        </p:spPr>
        <p:txBody>
          <a:bodyPr/>
          <a:lstStyle/>
          <a:p>
            <a:pPr eaLnBrk="1" hangingPunct="1">
              <a:defRPr/>
            </a:pPr>
            <a:r>
              <a:rPr lang="en-US" sz="3600" smtClean="0">
                <a:latin typeface="Georgia" pitchFamily="18" charset="0"/>
              </a:rPr>
              <a:t>Chracteristics of intravenous anesthetics</a:t>
            </a:r>
          </a:p>
        </p:txBody>
      </p:sp>
      <p:graphicFrame>
        <p:nvGraphicFramePr>
          <p:cNvPr id="29903" name="Group 207"/>
          <p:cNvGraphicFramePr>
            <a:graphicFrameLocks noGrp="1"/>
          </p:cNvGraphicFramePr>
          <p:nvPr>
            <p:ph idx="1"/>
          </p:nvPr>
        </p:nvGraphicFramePr>
        <p:xfrm>
          <a:off x="0" y="990600"/>
          <a:ext cx="9144000" cy="5943600"/>
        </p:xfrm>
        <a:graphic>
          <a:graphicData uri="http://schemas.openxmlformats.org/drawingml/2006/table">
            <a:tbl>
              <a:tblPr rtl="1"/>
              <a:tblGrid>
                <a:gridCol w="3810000"/>
                <a:gridCol w="3810000"/>
                <a:gridCol w="1524000"/>
              </a:tblGrid>
              <a:tr h="304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Arial" pitchFamily="34" charset="0"/>
                        </a:rPr>
                        <a:t>comments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Inductinon and recovery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Drug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890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Standard  induction agent , </a:t>
                      </a:r>
                      <a:r>
                        <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Times New Roman" pitchFamily="18" charset="0"/>
                        </a:rPr>
                        <a:t>cardiovascular depression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rPr>
                        <a:t>, avoid in </a:t>
                      </a:r>
                      <a:r>
                        <a:rPr kumimoji="0" lang="en-US" sz="1800" b="0" i="0" u="none" strike="noStrike" cap="none" normalizeH="0" baseline="0" dirty="0" err="1" smtClean="0">
                          <a:ln>
                            <a:noFill/>
                          </a:ln>
                          <a:solidFill>
                            <a:srgbClr val="FF0000"/>
                          </a:solidFill>
                          <a:effectLst>
                            <a:outerShdw blurRad="38100" dist="38100" dir="2700000" algn="tl">
                              <a:srgbClr val="000000"/>
                            </a:outerShdw>
                          </a:effectLst>
                          <a:latin typeface="Georgia" pitchFamily="18" charset="0"/>
                          <a:cs typeface="Times New Roman" pitchFamily="18" charset="0"/>
                        </a:rPr>
                        <a:t>porphoryia</a:t>
                      </a:r>
                      <a:endPar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onset and rapid recovery (bolus dose) slow recovery following iv infusion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Thiopental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Cardiovascular stimulation , ↑ cerebral blood flow, emergence reactions impair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Moderately rapid onset and recovery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Ketamine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Arial" pitchFamily="34" charset="0"/>
                        </a:rPr>
                        <a:t>Used in balanced anesthesia and conscious sedation, </a:t>
                      </a:r>
                      <a:r>
                        <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Arial" pitchFamily="34" charset="0"/>
                        </a:rPr>
                        <a:t>marked analgesia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Slow onset and recovery , naloxone reversal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Fentanyl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 used in balanced anesthesia and conscious sedation, cardiovascular stability, marked amnesia.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Slow onset and recovery , flumazenil reversal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Midazolam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Used in induction and for maintenance , hypotension, useful antiemetic 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onset and Rapid recovery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Propofol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Georgia" pitchFamily="18" charset="0"/>
                          <a:cs typeface="Arial" pitchFamily="34" charset="0"/>
                        </a:rPr>
                        <a:t>Cardiovascular  stability </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Arial" pitchFamily="34" charset="0"/>
                        </a:rPr>
                        <a:t>↓</a:t>
                      </a:r>
                      <a:r>
                        <a:rPr kumimoji="0" lang="en-US" sz="1800" b="0" i="0" u="none" strike="noStrike" cap="none" normalizeH="0" baseline="0" dirty="0" err="1" smtClean="0">
                          <a:ln>
                            <a:noFill/>
                          </a:ln>
                          <a:solidFill>
                            <a:schemeClr val="tx1"/>
                          </a:solidFill>
                          <a:effectLst>
                            <a:outerShdw blurRad="38100" dist="38100" dir="2700000" algn="tl">
                              <a:srgbClr val="000000"/>
                            </a:outerShdw>
                          </a:effectLst>
                          <a:latin typeface="Georgia" pitchFamily="18" charset="0"/>
                          <a:cs typeface="Arial" pitchFamily="34" charset="0"/>
                        </a:rPr>
                        <a:t>steroidogenesis</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Arial" pitchFamily="34" charset="0"/>
                        </a:rPr>
                        <a:t> , involuntary muscle movements.</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eorgia"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eorgia" pitchFamily="18" charset="0"/>
                          <a:cs typeface="Arial" pitchFamily="34" charset="0"/>
                        </a:rPr>
                        <a:t>Rapid onset and moderately fast recovery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rgbClr val="FFFF66"/>
                          </a:solidFill>
                          <a:effectLst>
                            <a:outerShdw blurRad="38100" dist="38100" dir="2700000" algn="tl">
                              <a:srgbClr val="000000"/>
                            </a:outerShdw>
                          </a:effectLst>
                          <a:latin typeface="Georgia" pitchFamily="18" charset="0"/>
                          <a:cs typeface="Arial" pitchFamily="34" charset="0"/>
                        </a:rPr>
                        <a:t>Etomidate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r>
            </a:tbl>
          </a:graphicData>
        </a:graphic>
      </p:graphicFrame>
    </p:spTree>
  </p:cSld>
  <p:clrMapOvr>
    <a:masterClrMapping/>
  </p:clrMapOvr>
  <p:transition advTm="91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defRPr/>
            </a:pPr>
            <a:r>
              <a:rPr lang="en-US" smtClean="0">
                <a:latin typeface="Georgia" pitchFamily="18" charset="0"/>
              </a:rPr>
              <a:t>Definition of General Anesthesia</a:t>
            </a:r>
          </a:p>
        </p:txBody>
      </p:sp>
      <p:sp>
        <p:nvSpPr>
          <p:cNvPr id="19459" name="Rectangle 3"/>
          <p:cNvSpPr>
            <a:spLocks noGrp="1" noChangeArrowheads="1"/>
          </p:cNvSpPr>
          <p:nvPr>
            <p:ph type="body" idx="1"/>
          </p:nvPr>
        </p:nvSpPr>
        <p:spPr>
          <a:xfrm>
            <a:off x="457200" y="1600200"/>
            <a:ext cx="8229600" cy="5257800"/>
          </a:xfrm>
        </p:spPr>
        <p:txBody>
          <a:bodyPr/>
          <a:lstStyle/>
          <a:p>
            <a:pPr algn="l" rtl="0" eaLnBrk="1" hangingPunct="1">
              <a:lnSpc>
                <a:spcPct val="80000"/>
              </a:lnSpc>
              <a:defRPr/>
            </a:pPr>
            <a:r>
              <a:rPr lang="en-US" dirty="0" smtClean="0">
                <a:effectLst/>
              </a:rPr>
              <a:t>  </a:t>
            </a:r>
            <a:r>
              <a:rPr lang="en-US" sz="2800" dirty="0" smtClean="0">
                <a:effectLst/>
                <a:latin typeface="Georgia" pitchFamily="18" charset="0"/>
              </a:rPr>
              <a:t>Definition of general anesthetics </a:t>
            </a:r>
            <a:r>
              <a:rPr lang="en-US" sz="2000" dirty="0" smtClean="0">
                <a:effectLst/>
                <a:latin typeface="Georgia" pitchFamily="18" charset="0"/>
              </a:rPr>
              <a:t>(see Definition)</a:t>
            </a:r>
            <a:endParaRPr lang="en-US" sz="2000" dirty="0" smtClean="0">
              <a:latin typeface="Georgia" pitchFamily="18" charset="0"/>
            </a:endParaRPr>
          </a:p>
          <a:p>
            <a:pPr algn="l" rtl="0" eaLnBrk="1" hangingPunct="1">
              <a:lnSpc>
                <a:spcPct val="80000"/>
              </a:lnSpc>
              <a:defRPr/>
            </a:pPr>
            <a:r>
              <a:rPr lang="en-US" dirty="0" smtClean="0">
                <a:latin typeface="Georgia" pitchFamily="18" charset="0"/>
              </a:rPr>
              <a:t>  Goals of  Good  Anesthesia</a:t>
            </a:r>
          </a:p>
          <a:p>
            <a:pPr algn="l" rtl="0" eaLnBrk="1" hangingPunct="1">
              <a:lnSpc>
                <a:spcPct val="80000"/>
              </a:lnSpc>
              <a:defRPr/>
            </a:pPr>
            <a:r>
              <a:rPr lang="en-US" dirty="0" smtClean="0">
                <a:latin typeface="Georgia" pitchFamily="18" charset="0"/>
              </a:rPr>
              <a:t>  Stages of Anesthesia </a:t>
            </a:r>
            <a:r>
              <a:rPr lang="en-US" sz="2800" dirty="0" smtClean="0">
                <a:latin typeface="Georgia" pitchFamily="18" charset="0"/>
              </a:rPr>
              <a:t>(Stage 1= Stage of Analgesia; Stage 2: Stage of Excitement (should be avoided why?); Stage 3: Stage of surgical Anesthesia (the targeted stage); Stage 4: Stage of modularly depression)</a:t>
            </a:r>
          </a:p>
          <a:p>
            <a:pPr algn="l" rtl="0" eaLnBrk="1" hangingPunct="1">
              <a:lnSpc>
                <a:spcPct val="80000"/>
              </a:lnSpc>
              <a:buFont typeface="Wingdings" pitchFamily="2" charset="2"/>
              <a:buNone/>
              <a:defRPr/>
            </a:pPr>
            <a:r>
              <a:rPr lang="en-US" sz="2800" dirty="0" smtClean="0">
                <a:solidFill>
                  <a:srgbClr val="FF0000"/>
                </a:solidFill>
                <a:latin typeface="Georgia" pitchFamily="18" charset="0"/>
              </a:rPr>
              <a:t>Which of the stages that should be avoided?</a:t>
            </a:r>
          </a:p>
          <a:p>
            <a:pPr algn="l" rtl="0" eaLnBrk="1" hangingPunct="1">
              <a:lnSpc>
                <a:spcPct val="80000"/>
              </a:lnSpc>
              <a:defRPr/>
            </a:pPr>
            <a:endParaRPr lang="en-US" sz="2800" dirty="0" smtClean="0">
              <a:latin typeface="Georgia" pitchFamily="18" charset="0"/>
            </a:endParaRPr>
          </a:p>
          <a:p>
            <a:pPr algn="l" rtl="0" eaLnBrk="1" hangingPunct="1">
              <a:lnSpc>
                <a:spcPct val="80000"/>
              </a:lnSpc>
              <a:buNone/>
              <a:defRPr/>
            </a:pPr>
            <a:endParaRPr lang="en-US" sz="2800" dirty="0" smtClean="0">
              <a:latin typeface="Georgia" pitchFamily="18" charset="0"/>
            </a:endParaRPr>
          </a:p>
        </p:txBody>
      </p:sp>
      <p:sp>
        <p:nvSpPr>
          <p:cNvPr id="6148" name="Rectangle 4"/>
          <p:cNvSpPr>
            <a:spLocks noChangeArrowheads="1"/>
          </p:cNvSpPr>
          <p:nvPr/>
        </p:nvSpPr>
        <p:spPr bwMode="auto">
          <a:xfrm>
            <a:off x="228600" y="609600"/>
            <a:ext cx="8610600" cy="533400"/>
          </a:xfrm>
          <a:prstGeom prst="rect">
            <a:avLst/>
          </a:prstGeom>
          <a:solidFill>
            <a:schemeClr val="accent1"/>
          </a:solidFill>
          <a:ln w="9525">
            <a:solidFill>
              <a:schemeClr val="tx1"/>
            </a:solidFill>
            <a:miter lim="800000"/>
            <a:headEnd/>
            <a:tailEnd/>
          </a:ln>
        </p:spPr>
        <p:txBody>
          <a:bodyPr wrap="none" anchor="ctr"/>
          <a:lstStyle/>
          <a:p>
            <a:pPr algn="ctr"/>
            <a:r>
              <a:rPr lang="en-US" sz="4000" b="1">
                <a:latin typeface="Georgia" pitchFamily="18" charset="0"/>
              </a:rPr>
              <a:t>General Anesthetics</a:t>
            </a:r>
          </a:p>
        </p:txBody>
      </p:sp>
    </p:spTree>
  </p:cSld>
  <p:clrMapOvr>
    <a:masterClrMapping/>
  </p:clrMapOvr>
  <p:transition advTm="44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533400" y="0"/>
            <a:ext cx="9144000" cy="6858000"/>
          </a:xfrm>
        </p:spPr>
        <p:txBody>
          <a:bodyPr/>
          <a:lstStyle/>
          <a:p>
            <a:pPr algn="l" rtl="0" eaLnBrk="1" hangingPunct="1">
              <a:buFont typeface="Wingdings" pitchFamily="2" charset="2"/>
              <a:buNone/>
              <a:defRPr/>
            </a:pPr>
            <a:r>
              <a:rPr lang="en-US" b="1" dirty="0" smtClean="0">
                <a:solidFill>
                  <a:srgbClr val="CC9900"/>
                </a:solidFill>
              </a:rPr>
              <a:t>Clinical Aspects of General Anesthetics:</a:t>
            </a:r>
          </a:p>
          <a:p>
            <a:pPr algn="l" rtl="0" eaLnBrk="1" hangingPunct="1">
              <a:buFont typeface="Wingdings" pitchFamily="2" charset="2"/>
              <a:buNone/>
              <a:defRPr/>
            </a:pPr>
            <a:r>
              <a:rPr lang="en-US" dirty="0" smtClean="0"/>
              <a:t>	</a:t>
            </a:r>
            <a:r>
              <a:rPr lang="en-US" b="1" dirty="0" smtClean="0"/>
              <a:t>- Now </a:t>
            </a:r>
            <a:r>
              <a:rPr lang="en-US" b="1" dirty="0" err="1" smtClean="0"/>
              <a:t>adays</a:t>
            </a:r>
            <a:r>
              <a:rPr lang="en-US" b="1" dirty="0" smtClean="0"/>
              <a:t> I.V GA became more popular than inhaled ones.</a:t>
            </a:r>
          </a:p>
          <a:p>
            <a:pPr algn="l" rtl="0" eaLnBrk="1" hangingPunct="1">
              <a:buFont typeface="Wingdings" pitchFamily="2" charset="2"/>
              <a:buNone/>
              <a:defRPr/>
            </a:pPr>
            <a:r>
              <a:rPr lang="en-US" b="1" dirty="0" smtClean="0"/>
              <a:t>	- Nitrous oxide is not used for induction 	because…….</a:t>
            </a:r>
          </a:p>
          <a:p>
            <a:pPr algn="l" rtl="0" eaLnBrk="1" hangingPunct="1">
              <a:buFont typeface="Wingdings" pitchFamily="2" charset="2"/>
              <a:buNone/>
              <a:defRPr/>
            </a:pPr>
            <a:r>
              <a:rPr lang="en-US" b="1" dirty="0" smtClean="0"/>
              <a:t>	- </a:t>
            </a:r>
            <a:r>
              <a:rPr lang="en-US" b="1" dirty="0" err="1" smtClean="0"/>
              <a:t>Sevoflurane</a:t>
            </a:r>
            <a:r>
              <a:rPr lang="en-US" b="1" dirty="0" smtClean="0"/>
              <a:t> or halothane can be used for induction in pediatrics. Why? </a:t>
            </a:r>
          </a:p>
          <a:p>
            <a:pPr algn="l" rtl="0" eaLnBrk="1" hangingPunct="1">
              <a:buFont typeface="Wingdings" pitchFamily="2" charset="2"/>
              <a:buNone/>
              <a:defRPr/>
            </a:pPr>
            <a:r>
              <a:rPr lang="en-US" b="1" dirty="0" smtClean="0"/>
              <a:t>	- If patient needs intubation: </a:t>
            </a:r>
            <a:r>
              <a:rPr lang="en-US" b="1" dirty="0" err="1" smtClean="0"/>
              <a:t>midazolam</a:t>
            </a:r>
            <a:r>
              <a:rPr lang="en-US" b="1" dirty="0" smtClean="0"/>
              <a:t> or </a:t>
            </a:r>
            <a:r>
              <a:rPr lang="en-US" b="1" dirty="0" err="1" smtClean="0"/>
              <a:t>propofol</a:t>
            </a:r>
            <a:r>
              <a:rPr lang="en-US" b="1" dirty="0" smtClean="0"/>
              <a:t>  are used for………and </a:t>
            </a:r>
            <a:r>
              <a:rPr lang="en-US" b="1" dirty="0" err="1" smtClean="0"/>
              <a:t>fentanyl</a:t>
            </a:r>
            <a:r>
              <a:rPr lang="en-US" b="1" dirty="0" smtClean="0"/>
              <a:t> for……. And </a:t>
            </a:r>
            <a:r>
              <a:rPr lang="en-US" b="1" dirty="0" err="1" smtClean="0"/>
              <a:t>atracurium</a:t>
            </a:r>
            <a:r>
              <a:rPr lang="en-US" b="1" dirty="0" smtClean="0"/>
              <a:t> 	for….</a:t>
            </a:r>
          </a:p>
          <a:p>
            <a:pPr algn="l" rtl="0" eaLnBrk="1" hangingPunct="1">
              <a:buFont typeface="Wingdings" pitchFamily="2" charset="2"/>
              <a:buNone/>
              <a:defRPr/>
            </a:pPr>
            <a:endParaRPr lang="en-US" b="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Cardiac Surgery:</a:t>
            </a:r>
          </a:p>
          <a:p>
            <a:pPr algn="l" rtl="0"/>
            <a:r>
              <a:rPr lang="en-US" dirty="0" err="1" smtClean="0"/>
              <a:t>Etomidate</a:t>
            </a:r>
            <a:r>
              <a:rPr lang="en-US" dirty="0" smtClean="0"/>
              <a:t> better </a:t>
            </a:r>
            <a:r>
              <a:rPr lang="en-US" dirty="0" err="1" smtClean="0"/>
              <a:t>propofol</a:t>
            </a:r>
            <a:r>
              <a:rPr lang="en-US" dirty="0" smtClean="0"/>
              <a:t> for induction why?</a:t>
            </a:r>
          </a:p>
          <a:p>
            <a:pPr algn="l" rtl="0"/>
            <a:r>
              <a:rPr lang="en-US" dirty="0" err="1" smtClean="0"/>
              <a:t>Fentanyl</a:t>
            </a:r>
            <a:endParaRPr lang="en-US" dirty="0" smtClean="0"/>
          </a:p>
          <a:p>
            <a:pPr algn="l" rtl="0"/>
            <a:r>
              <a:rPr lang="en-US" dirty="0" err="1" smtClean="0"/>
              <a:t>Isoflurane</a:t>
            </a:r>
            <a:r>
              <a:rPr lang="en-US" dirty="0" smtClean="0"/>
              <a:t> </a:t>
            </a:r>
            <a:r>
              <a:rPr lang="en-US" dirty="0" err="1" smtClean="0"/>
              <a:t>preffered</a:t>
            </a:r>
            <a:r>
              <a:rPr lang="en-US" dirty="0" smtClean="0"/>
              <a:t> over </a:t>
            </a:r>
            <a:r>
              <a:rPr lang="en-US" dirty="0" err="1" smtClean="0"/>
              <a:t>sevoflurane</a:t>
            </a:r>
            <a:r>
              <a:rPr lang="en-US" dirty="0" smtClean="0"/>
              <a:t> why?</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a:xfrm>
            <a:off x="685800" y="304800"/>
            <a:ext cx="7772400" cy="609600"/>
          </a:xfrm>
          <a:solidFill>
            <a:srgbClr val="CC9900"/>
          </a:solidFill>
        </p:spPr>
        <p:txBody>
          <a:bodyPr/>
          <a:lstStyle/>
          <a:p>
            <a:pPr algn="l" rtl="0" eaLnBrk="1" hangingPunct="1"/>
            <a:r>
              <a:rPr lang="en-US" sz="2000" smtClean="0">
                <a:solidFill>
                  <a:schemeClr val="tx1"/>
                </a:solidFill>
                <a:effectLst/>
                <a:latin typeface="Georgia" pitchFamily="18" charset="0"/>
              </a:rPr>
              <a:t>Therapeutic  disadvantages                              Therapeutic advantages</a:t>
            </a:r>
          </a:p>
        </p:txBody>
      </p:sp>
      <p:sp>
        <p:nvSpPr>
          <p:cNvPr id="77829" name="Rectangle 5"/>
          <p:cNvSpPr>
            <a:spLocks noGrp="1" noChangeArrowheads="1"/>
          </p:cNvSpPr>
          <p:nvPr>
            <p:ph type="subTitle" idx="1"/>
          </p:nvPr>
        </p:nvSpPr>
        <p:spPr>
          <a:xfrm>
            <a:off x="228600" y="1295400"/>
            <a:ext cx="8915400" cy="5562600"/>
          </a:xfrm>
        </p:spPr>
        <p:txBody>
          <a:bodyPr/>
          <a:lstStyle/>
          <a:p>
            <a:pPr eaLnBrk="1" hangingPunct="1">
              <a:defRPr/>
            </a:pPr>
            <a:r>
              <a:rPr lang="en-US" sz="2800" smtClean="0"/>
              <a:t>Inhalation</a:t>
            </a:r>
          </a:p>
          <a:p>
            <a:pPr eaLnBrk="1" hangingPunct="1">
              <a:defRPr/>
            </a:pPr>
            <a:r>
              <a:rPr lang="en-US" sz="2800" smtClean="0"/>
              <a:t>Anesthetics</a:t>
            </a:r>
          </a:p>
          <a:p>
            <a:pPr eaLnBrk="1" hangingPunct="1">
              <a:defRPr/>
            </a:pPr>
            <a:endParaRPr lang="en-US" sz="2800" smtClean="0"/>
          </a:p>
          <a:p>
            <a:pPr eaLnBrk="1" hangingPunct="1">
              <a:defRPr/>
            </a:pPr>
            <a:r>
              <a:rPr lang="en-US" sz="2400" i="1" smtClean="0"/>
              <a:t>Nitrous oxide</a:t>
            </a:r>
          </a:p>
          <a:p>
            <a:pPr eaLnBrk="1" hangingPunct="1">
              <a:defRPr/>
            </a:pPr>
            <a:endParaRPr lang="en-US" sz="2400" i="1" smtClean="0"/>
          </a:p>
          <a:p>
            <a:pPr eaLnBrk="1" hangingPunct="1">
              <a:defRPr/>
            </a:pPr>
            <a:r>
              <a:rPr lang="en-US" sz="2400" i="1" smtClean="0"/>
              <a:t>Halothane</a:t>
            </a:r>
          </a:p>
          <a:p>
            <a:pPr eaLnBrk="1" hangingPunct="1">
              <a:defRPr/>
            </a:pPr>
            <a:endParaRPr lang="en-US" sz="2400" i="1" smtClean="0"/>
          </a:p>
          <a:p>
            <a:pPr eaLnBrk="1" hangingPunct="1">
              <a:defRPr/>
            </a:pPr>
            <a:r>
              <a:rPr lang="en-US" sz="2400" i="1" smtClean="0"/>
              <a:t>Enflurane</a:t>
            </a:r>
          </a:p>
          <a:p>
            <a:pPr eaLnBrk="1" hangingPunct="1">
              <a:defRPr/>
            </a:pPr>
            <a:endParaRPr lang="en-US" sz="2400" i="1" smtClean="0"/>
          </a:p>
          <a:p>
            <a:pPr eaLnBrk="1" hangingPunct="1">
              <a:defRPr/>
            </a:pPr>
            <a:r>
              <a:rPr lang="en-US" sz="2400" i="1" smtClean="0"/>
              <a:t>Isoflurane</a:t>
            </a:r>
          </a:p>
        </p:txBody>
      </p:sp>
      <p:sp>
        <p:nvSpPr>
          <p:cNvPr id="33796" name="Rectangle 7"/>
          <p:cNvSpPr>
            <a:spLocks noChangeArrowheads="1"/>
          </p:cNvSpPr>
          <p:nvPr/>
        </p:nvSpPr>
        <p:spPr bwMode="auto">
          <a:xfrm>
            <a:off x="304800" y="1219200"/>
            <a:ext cx="2667000" cy="1752600"/>
          </a:xfrm>
          <a:prstGeom prst="rect">
            <a:avLst/>
          </a:prstGeom>
          <a:solidFill>
            <a:schemeClr val="accent1"/>
          </a:solidFill>
          <a:ln w="9525">
            <a:solidFill>
              <a:schemeClr val="tx1"/>
            </a:solidFill>
            <a:miter lim="800000"/>
            <a:headEnd/>
            <a:tailEnd/>
          </a:ln>
        </p:spPr>
        <p:txBody>
          <a:bodyPr wrap="none" anchor="ctr"/>
          <a:lstStyle/>
          <a:p>
            <a:r>
              <a:rPr lang="en-US" sz="1400"/>
              <a:t>Incomplete anesthesia</a:t>
            </a:r>
          </a:p>
          <a:p>
            <a:endParaRPr lang="en-US" sz="1400"/>
          </a:p>
          <a:p>
            <a:r>
              <a:rPr lang="en-US" sz="1400"/>
              <a:t>No muscle relaxation</a:t>
            </a:r>
          </a:p>
          <a:p>
            <a:endParaRPr lang="en-US" sz="1400"/>
          </a:p>
          <a:p>
            <a:r>
              <a:rPr lang="en-US" sz="1400"/>
              <a:t>Must be used with other </a:t>
            </a:r>
          </a:p>
          <a:p>
            <a:endParaRPr lang="en-US" sz="1400"/>
          </a:p>
          <a:p>
            <a:r>
              <a:rPr lang="en-US" sz="1400"/>
              <a:t>Anesthetic for surgical</a:t>
            </a:r>
          </a:p>
          <a:p>
            <a:r>
              <a:rPr lang="en-US" sz="1400"/>
              <a:t>anesthesia</a:t>
            </a:r>
          </a:p>
        </p:txBody>
      </p:sp>
      <p:sp>
        <p:nvSpPr>
          <p:cNvPr id="33797" name="Line 10"/>
          <p:cNvSpPr>
            <a:spLocks noChangeShapeType="1"/>
          </p:cNvSpPr>
          <p:nvPr/>
        </p:nvSpPr>
        <p:spPr bwMode="auto">
          <a:xfrm>
            <a:off x="2971800" y="1371600"/>
            <a:ext cx="685800" cy="1524000"/>
          </a:xfrm>
          <a:prstGeom prst="line">
            <a:avLst/>
          </a:prstGeom>
          <a:noFill/>
          <a:ln w="9525">
            <a:solidFill>
              <a:schemeClr val="tx1"/>
            </a:solidFill>
            <a:round/>
            <a:headEnd/>
            <a:tailEnd type="triangle" w="med" len="med"/>
          </a:ln>
        </p:spPr>
        <p:txBody>
          <a:bodyPr/>
          <a:lstStyle/>
          <a:p>
            <a:endParaRPr lang="ar-SA"/>
          </a:p>
        </p:txBody>
      </p:sp>
      <p:sp>
        <p:nvSpPr>
          <p:cNvPr id="33798" name="Rectangle 11"/>
          <p:cNvSpPr>
            <a:spLocks noChangeArrowheads="1"/>
          </p:cNvSpPr>
          <p:nvPr/>
        </p:nvSpPr>
        <p:spPr bwMode="auto">
          <a:xfrm>
            <a:off x="457200" y="3733800"/>
            <a:ext cx="2971800" cy="2819400"/>
          </a:xfrm>
          <a:prstGeom prst="rect">
            <a:avLst/>
          </a:prstGeom>
          <a:solidFill>
            <a:schemeClr val="accent1"/>
          </a:solidFill>
          <a:ln w="9525">
            <a:solidFill>
              <a:schemeClr val="tx1"/>
            </a:solidFill>
            <a:miter lim="800000"/>
            <a:headEnd/>
            <a:tailEnd/>
          </a:ln>
        </p:spPr>
        <p:txBody>
          <a:bodyPr wrap="none" anchor="ctr"/>
          <a:lstStyle/>
          <a:p>
            <a:r>
              <a:rPr lang="en-US" sz="1200"/>
              <a:t>Reduces hepatic and </a:t>
            </a:r>
          </a:p>
          <a:p>
            <a:endParaRPr lang="en-US" sz="1200"/>
          </a:p>
          <a:p>
            <a:r>
              <a:rPr lang="en-US" sz="1200"/>
              <a:t>renal blood flow</a:t>
            </a:r>
          </a:p>
          <a:p>
            <a:endParaRPr lang="en-US" sz="1200"/>
          </a:p>
          <a:p>
            <a:r>
              <a:rPr lang="en-US" sz="1200"/>
              <a:t>Lowers blood pressure</a:t>
            </a:r>
          </a:p>
          <a:p>
            <a:endParaRPr lang="en-US" sz="1200"/>
          </a:p>
          <a:p>
            <a:r>
              <a:rPr lang="en-US" sz="1200"/>
              <a:t>Sensitizes myocardium</a:t>
            </a:r>
          </a:p>
          <a:p>
            <a:endParaRPr lang="en-US" sz="1200"/>
          </a:p>
          <a:p>
            <a:r>
              <a:rPr lang="en-US" sz="1200"/>
              <a:t> to action of catecholamines</a:t>
            </a:r>
          </a:p>
          <a:p>
            <a:endParaRPr lang="en-US" sz="1200"/>
          </a:p>
          <a:p>
            <a:r>
              <a:rPr lang="en-US" sz="1200"/>
              <a:t>Hepatic toxicity</a:t>
            </a:r>
          </a:p>
          <a:p>
            <a:endParaRPr lang="en-US" sz="1200"/>
          </a:p>
          <a:p>
            <a:r>
              <a:rPr lang="en-US" sz="1200"/>
              <a:t>Arrhythmias</a:t>
            </a:r>
          </a:p>
        </p:txBody>
      </p:sp>
      <p:sp>
        <p:nvSpPr>
          <p:cNvPr id="33799" name="Line 14"/>
          <p:cNvSpPr>
            <a:spLocks noChangeShapeType="1"/>
          </p:cNvSpPr>
          <p:nvPr/>
        </p:nvSpPr>
        <p:spPr bwMode="auto">
          <a:xfrm flipV="1">
            <a:off x="3429000" y="4114800"/>
            <a:ext cx="457200" cy="1524000"/>
          </a:xfrm>
          <a:prstGeom prst="line">
            <a:avLst/>
          </a:prstGeom>
          <a:noFill/>
          <a:ln w="9525">
            <a:solidFill>
              <a:schemeClr val="tx1"/>
            </a:solidFill>
            <a:round/>
            <a:headEnd/>
            <a:tailEnd type="triangle" w="med" len="med"/>
          </a:ln>
        </p:spPr>
        <p:txBody>
          <a:bodyPr/>
          <a:lstStyle/>
          <a:p>
            <a:endParaRPr lang="ar-SA"/>
          </a:p>
        </p:txBody>
      </p:sp>
      <p:sp>
        <p:nvSpPr>
          <p:cNvPr id="33800" name="Rectangle 17"/>
          <p:cNvSpPr>
            <a:spLocks noChangeArrowheads="1"/>
          </p:cNvSpPr>
          <p:nvPr/>
        </p:nvSpPr>
        <p:spPr bwMode="auto">
          <a:xfrm>
            <a:off x="6705600" y="914400"/>
            <a:ext cx="2133600" cy="1066800"/>
          </a:xfrm>
          <a:prstGeom prst="rect">
            <a:avLst/>
          </a:prstGeom>
          <a:solidFill>
            <a:schemeClr val="accent1"/>
          </a:solidFill>
          <a:ln w="9525">
            <a:solidFill>
              <a:schemeClr val="tx1"/>
            </a:solidFill>
            <a:miter lim="800000"/>
            <a:headEnd/>
            <a:tailEnd/>
          </a:ln>
        </p:spPr>
        <p:txBody>
          <a:bodyPr wrap="none" anchor="ctr"/>
          <a:lstStyle/>
          <a:p>
            <a:r>
              <a:rPr lang="en-US" sz="1400"/>
              <a:t>Good analgesia</a:t>
            </a:r>
          </a:p>
          <a:p>
            <a:endParaRPr lang="en-US" sz="1400"/>
          </a:p>
          <a:p>
            <a:r>
              <a:rPr lang="en-US" sz="1400"/>
              <a:t>Rapid onset/recovery</a:t>
            </a:r>
          </a:p>
          <a:p>
            <a:endParaRPr lang="en-US" sz="1400"/>
          </a:p>
          <a:p>
            <a:r>
              <a:rPr lang="en-US" sz="1400"/>
              <a:t>Safe ,non irritating</a:t>
            </a:r>
          </a:p>
        </p:txBody>
      </p:sp>
      <p:sp>
        <p:nvSpPr>
          <p:cNvPr id="33801" name="Line 19"/>
          <p:cNvSpPr>
            <a:spLocks noChangeShapeType="1"/>
          </p:cNvSpPr>
          <p:nvPr/>
        </p:nvSpPr>
        <p:spPr bwMode="auto">
          <a:xfrm flipH="1">
            <a:off x="5715000" y="1219200"/>
            <a:ext cx="990600" cy="1752600"/>
          </a:xfrm>
          <a:prstGeom prst="line">
            <a:avLst/>
          </a:prstGeom>
          <a:noFill/>
          <a:ln w="9525">
            <a:solidFill>
              <a:schemeClr val="tx1"/>
            </a:solidFill>
            <a:round/>
            <a:headEnd/>
            <a:tailEnd type="triangle" w="med" len="med"/>
          </a:ln>
        </p:spPr>
        <p:txBody>
          <a:bodyPr/>
          <a:lstStyle/>
          <a:p>
            <a:endParaRPr lang="ar-SA"/>
          </a:p>
        </p:txBody>
      </p:sp>
      <p:sp>
        <p:nvSpPr>
          <p:cNvPr id="33802" name="Rectangle 21"/>
          <p:cNvSpPr>
            <a:spLocks noChangeArrowheads="1"/>
          </p:cNvSpPr>
          <p:nvPr/>
        </p:nvSpPr>
        <p:spPr bwMode="auto">
          <a:xfrm>
            <a:off x="6477000" y="2286000"/>
            <a:ext cx="2438400" cy="1676400"/>
          </a:xfrm>
          <a:prstGeom prst="rect">
            <a:avLst/>
          </a:prstGeom>
          <a:solidFill>
            <a:schemeClr val="accent1"/>
          </a:solidFill>
          <a:ln w="9525">
            <a:solidFill>
              <a:schemeClr val="tx1"/>
            </a:solidFill>
            <a:miter lim="800000"/>
            <a:headEnd/>
            <a:tailEnd/>
          </a:ln>
        </p:spPr>
        <p:txBody>
          <a:bodyPr wrap="none" anchor="ctr"/>
          <a:lstStyle/>
          <a:p>
            <a:r>
              <a:rPr lang="en-US" sz="1400"/>
              <a:t>Best agent n pediatric </a:t>
            </a:r>
          </a:p>
          <a:p>
            <a:endParaRPr lang="en-US" sz="1400"/>
          </a:p>
          <a:p>
            <a:r>
              <a:rPr lang="en-US" sz="1400"/>
              <a:t>Patients</a:t>
            </a:r>
          </a:p>
          <a:p>
            <a:endParaRPr lang="en-US" sz="1400"/>
          </a:p>
          <a:p>
            <a:r>
              <a:rPr lang="en-US" sz="1400"/>
              <a:t>Bronchial smooth muscle</a:t>
            </a:r>
          </a:p>
          <a:p>
            <a:r>
              <a:rPr lang="en-US" sz="1400"/>
              <a:t>Relaxation good in </a:t>
            </a:r>
          </a:p>
          <a:p>
            <a:r>
              <a:rPr lang="en-US" sz="1400"/>
              <a:t>Asthmatic patients</a:t>
            </a:r>
          </a:p>
        </p:txBody>
      </p:sp>
      <p:sp>
        <p:nvSpPr>
          <p:cNvPr id="33803" name="Line 22"/>
          <p:cNvSpPr>
            <a:spLocks noChangeShapeType="1"/>
          </p:cNvSpPr>
          <p:nvPr/>
        </p:nvSpPr>
        <p:spPr bwMode="auto">
          <a:xfrm flipH="1">
            <a:off x="5638800" y="2971800"/>
            <a:ext cx="838200" cy="838200"/>
          </a:xfrm>
          <a:prstGeom prst="line">
            <a:avLst/>
          </a:prstGeom>
          <a:noFill/>
          <a:ln w="9525">
            <a:solidFill>
              <a:schemeClr val="tx1"/>
            </a:solidFill>
            <a:round/>
            <a:headEnd/>
            <a:tailEnd type="triangle" w="med" len="med"/>
          </a:ln>
        </p:spPr>
        <p:txBody>
          <a:bodyPr/>
          <a:lstStyle/>
          <a:p>
            <a:endParaRPr lang="ar-SA"/>
          </a:p>
        </p:txBody>
      </p:sp>
      <p:sp>
        <p:nvSpPr>
          <p:cNvPr id="33804" name="Rectangle 23"/>
          <p:cNvSpPr>
            <a:spLocks noChangeArrowheads="1"/>
          </p:cNvSpPr>
          <p:nvPr/>
        </p:nvSpPr>
        <p:spPr bwMode="auto">
          <a:xfrm>
            <a:off x="6477000" y="4191000"/>
            <a:ext cx="2362200" cy="2438400"/>
          </a:xfrm>
          <a:prstGeom prst="rect">
            <a:avLst/>
          </a:prstGeom>
          <a:solidFill>
            <a:schemeClr val="accent1"/>
          </a:solidFill>
          <a:ln w="9525">
            <a:solidFill>
              <a:schemeClr val="tx1"/>
            </a:solidFill>
            <a:miter lim="800000"/>
            <a:headEnd/>
            <a:tailEnd/>
          </a:ln>
        </p:spPr>
        <p:txBody>
          <a:bodyPr wrap="none" anchor="ctr"/>
          <a:lstStyle/>
          <a:p>
            <a:pPr rtl="0"/>
            <a:endParaRPr lang="en-US" sz="1400"/>
          </a:p>
          <a:p>
            <a:pPr rtl="0"/>
            <a:endParaRPr lang="en-US" sz="1400"/>
          </a:p>
          <a:p>
            <a:pPr rtl="0"/>
            <a:r>
              <a:rPr lang="en-US" sz="1400"/>
              <a:t>Good muscle relaxation</a:t>
            </a:r>
          </a:p>
          <a:p>
            <a:pPr rtl="0"/>
            <a:endParaRPr lang="en-US" sz="1400"/>
          </a:p>
          <a:p>
            <a:pPr rtl="0"/>
            <a:r>
              <a:rPr lang="en-US" sz="1400"/>
              <a:t>Rapid recovery</a:t>
            </a:r>
          </a:p>
          <a:p>
            <a:pPr rtl="0"/>
            <a:endParaRPr lang="en-US" sz="1400"/>
          </a:p>
          <a:p>
            <a:pPr rtl="0"/>
            <a:r>
              <a:rPr lang="en-US" sz="1400"/>
              <a:t>Stability of cardiac out put</a:t>
            </a:r>
          </a:p>
          <a:p>
            <a:pPr rtl="0"/>
            <a:endParaRPr lang="en-US" sz="1400"/>
          </a:p>
          <a:p>
            <a:pPr rtl="0"/>
            <a:r>
              <a:rPr lang="en-US" sz="1400"/>
              <a:t>Does not raise intra cranial </a:t>
            </a:r>
          </a:p>
          <a:p>
            <a:pPr rtl="0"/>
            <a:r>
              <a:rPr lang="en-US" sz="1400"/>
              <a:t>Pressure.</a:t>
            </a:r>
          </a:p>
          <a:p>
            <a:pPr rtl="0"/>
            <a:endParaRPr lang="en-US" sz="1400"/>
          </a:p>
          <a:p>
            <a:pPr rtl="0"/>
            <a:r>
              <a:rPr lang="en-US" sz="1400"/>
              <a:t>No sensitization of heart </a:t>
            </a:r>
          </a:p>
          <a:p>
            <a:pPr rtl="0"/>
            <a:r>
              <a:rPr lang="en-US" sz="1400"/>
              <a:t>patient</a:t>
            </a:r>
          </a:p>
          <a:p>
            <a:pPr rtl="0"/>
            <a:endParaRPr lang="en-US" sz="1600"/>
          </a:p>
          <a:p>
            <a:pPr rtl="0"/>
            <a:endParaRPr lang="en-US" sz="1600"/>
          </a:p>
        </p:txBody>
      </p:sp>
      <p:sp>
        <p:nvSpPr>
          <p:cNvPr id="33805" name="Line 24"/>
          <p:cNvSpPr>
            <a:spLocks noChangeShapeType="1"/>
          </p:cNvSpPr>
          <p:nvPr/>
        </p:nvSpPr>
        <p:spPr bwMode="auto">
          <a:xfrm flipH="1" flipV="1">
            <a:off x="5486400" y="5715000"/>
            <a:ext cx="990600" cy="838200"/>
          </a:xfrm>
          <a:prstGeom prst="line">
            <a:avLst/>
          </a:prstGeom>
          <a:noFill/>
          <a:ln w="9525">
            <a:solidFill>
              <a:schemeClr val="tx1"/>
            </a:solidFill>
            <a:round/>
            <a:headEnd/>
            <a:tailEnd type="triangle" w="med" len="med"/>
          </a:ln>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277813"/>
            <a:ext cx="8915400" cy="1139825"/>
          </a:xfrm>
          <a:solidFill>
            <a:srgbClr val="CC9900"/>
          </a:solidFill>
        </p:spPr>
        <p:txBody>
          <a:bodyPr/>
          <a:lstStyle/>
          <a:p>
            <a:pPr algn="l" eaLnBrk="1" hangingPunct="1">
              <a:defRPr/>
            </a:pPr>
            <a:r>
              <a:rPr lang="en-US" sz="2400" smtClean="0">
                <a:solidFill>
                  <a:schemeClr val="tx1"/>
                </a:solidFill>
              </a:rPr>
              <a:t>Therapeutic Disadvantages                 Therapeutic advantages</a:t>
            </a:r>
          </a:p>
        </p:txBody>
      </p:sp>
      <p:sp>
        <p:nvSpPr>
          <p:cNvPr id="79875" name="Rectangle 3"/>
          <p:cNvSpPr>
            <a:spLocks noGrp="1" noChangeArrowheads="1"/>
          </p:cNvSpPr>
          <p:nvPr>
            <p:ph type="body" idx="1"/>
          </p:nvPr>
        </p:nvSpPr>
        <p:spPr>
          <a:xfrm>
            <a:off x="304800" y="1600200"/>
            <a:ext cx="8839200" cy="5257800"/>
          </a:xfrm>
        </p:spPr>
        <p:txBody>
          <a:bodyPr/>
          <a:lstStyle/>
          <a:p>
            <a:pPr algn="ctr" rtl="0" eaLnBrk="1" hangingPunct="1">
              <a:buFont typeface="Wingdings" pitchFamily="2" charset="2"/>
              <a:buNone/>
              <a:defRPr/>
            </a:pPr>
            <a:r>
              <a:rPr lang="en-US" smtClean="0"/>
              <a:t>Intravenous</a:t>
            </a:r>
          </a:p>
          <a:p>
            <a:pPr algn="ctr" rtl="0" eaLnBrk="1" hangingPunct="1">
              <a:buFont typeface="Wingdings" pitchFamily="2" charset="2"/>
              <a:buNone/>
              <a:defRPr/>
            </a:pPr>
            <a:r>
              <a:rPr lang="en-US" smtClean="0"/>
              <a:t>Anesthetics</a:t>
            </a:r>
          </a:p>
          <a:p>
            <a:pPr algn="ctr" rtl="0" eaLnBrk="1" hangingPunct="1">
              <a:buFont typeface="Wingdings" pitchFamily="2" charset="2"/>
              <a:buNone/>
              <a:defRPr/>
            </a:pPr>
            <a:endParaRPr lang="en-US" smtClean="0"/>
          </a:p>
          <a:p>
            <a:pPr algn="ctr" rtl="0" eaLnBrk="1" hangingPunct="1">
              <a:buFont typeface="Wingdings" pitchFamily="2" charset="2"/>
              <a:buNone/>
              <a:defRPr/>
            </a:pPr>
            <a:r>
              <a:rPr lang="en-US" sz="2400" i="1" smtClean="0"/>
              <a:t>Thiopental</a:t>
            </a:r>
          </a:p>
          <a:p>
            <a:pPr algn="ctr" rtl="0" eaLnBrk="1" hangingPunct="1">
              <a:buFont typeface="Wingdings" pitchFamily="2" charset="2"/>
              <a:buNone/>
              <a:defRPr/>
            </a:pPr>
            <a:endParaRPr lang="en-US" sz="2400" i="1" smtClean="0"/>
          </a:p>
          <a:p>
            <a:pPr algn="ctr" rtl="0" eaLnBrk="1" hangingPunct="1">
              <a:buFont typeface="Wingdings" pitchFamily="2" charset="2"/>
              <a:buNone/>
              <a:defRPr/>
            </a:pPr>
            <a:r>
              <a:rPr lang="en-US" sz="2400" i="1" smtClean="0"/>
              <a:t>Ketamine</a:t>
            </a:r>
          </a:p>
          <a:p>
            <a:pPr algn="ctr" rtl="0" eaLnBrk="1" hangingPunct="1">
              <a:buFont typeface="Wingdings" pitchFamily="2" charset="2"/>
              <a:buNone/>
              <a:defRPr/>
            </a:pPr>
            <a:endParaRPr lang="en-US" sz="2400" i="1" smtClean="0"/>
          </a:p>
          <a:p>
            <a:pPr algn="ctr" rtl="0" eaLnBrk="1" hangingPunct="1">
              <a:buFont typeface="Wingdings" pitchFamily="2" charset="2"/>
              <a:buNone/>
              <a:defRPr/>
            </a:pPr>
            <a:r>
              <a:rPr lang="en-US" sz="2400" i="1" smtClean="0"/>
              <a:t>Fentanyl </a:t>
            </a:r>
          </a:p>
          <a:p>
            <a:pPr algn="ctr" rtl="0" eaLnBrk="1" hangingPunct="1">
              <a:buFont typeface="Wingdings" pitchFamily="2" charset="2"/>
              <a:buNone/>
              <a:defRPr/>
            </a:pPr>
            <a:endParaRPr lang="en-US" sz="2400" i="1" smtClean="0"/>
          </a:p>
          <a:p>
            <a:pPr algn="ctr" rtl="0" eaLnBrk="1" hangingPunct="1">
              <a:buFont typeface="Wingdings" pitchFamily="2" charset="2"/>
              <a:buNone/>
              <a:defRPr/>
            </a:pPr>
            <a:r>
              <a:rPr lang="en-US" sz="2400" i="1" smtClean="0"/>
              <a:t>propofol</a:t>
            </a:r>
          </a:p>
        </p:txBody>
      </p:sp>
      <p:sp>
        <p:nvSpPr>
          <p:cNvPr id="34820" name="Rectangle 4"/>
          <p:cNvSpPr>
            <a:spLocks noChangeArrowheads="1"/>
          </p:cNvSpPr>
          <p:nvPr/>
        </p:nvSpPr>
        <p:spPr bwMode="auto">
          <a:xfrm>
            <a:off x="304800" y="1828800"/>
            <a:ext cx="2362200" cy="1219200"/>
          </a:xfrm>
          <a:prstGeom prst="rect">
            <a:avLst/>
          </a:prstGeom>
          <a:solidFill>
            <a:schemeClr val="accent1"/>
          </a:solidFill>
          <a:ln w="9525">
            <a:solidFill>
              <a:schemeClr val="tx1"/>
            </a:solidFill>
            <a:miter lim="800000"/>
            <a:headEnd/>
            <a:tailEnd/>
          </a:ln>
        </p:spPr>
        <p:txBody>
          <a:bodyPr wrap="none" anchor="ctr"/>
          <a:lstStyle/>
          <a:p>
            <a:r>
              <a:rPr lang="en-US" sz="1600"/>
              <a:t>Poor analgesia</a:t>
            </a:r>
          </a:p>
          <a:p>
            <a:endParaRPr lang="en-US" sz="1600"/>
          </a:p>
          <a:p>
            <a:r>
              <a:rPr lang="en-US" sz="1600"/>
              <a:t>Potent anesthesia</a:t>
            </a:r>
          </a:p>
          <a:p>
            <a:endParaRPr lang="en-US" sz="1600"/>
          </a:p>
          <a:p>
            <a:r>
              <a:rPr lang="en-US" sz="1600"/>
              <a:t>laryngospasm</a:t>
            </a:r>
          </a:p>
        </p:txBody>
      </p:sp>
      <p:sp>
        <p:nvSpPr>
          <p:cNvPr id="34821" name="Line 5"/>
          <p:cNvSpPr>
            <a:spLocks noChangeShapeType="1"/>
          </p:cNvSpPr>
          <p:nvPr/>
        </p:nvSpPr>
        <p:spPr bwMode="auto">
          <a:xfrm>
            <a:off x="2667000" y="1905000"/>
            <a:ext cx="1219200" cy="1600200"/>
          </a:xfrm>
          <a:prstGeom prst="line">
            <a:avLst/>
          </a:prstGeom>
          <a:noFill/>
          <a:ln w="9525">
            <a:solidFill>
              <a:schemeClr val="tx1"/>
            </a:solidFill>
            <a:round/>
            <a:headEnd/>
            <a:tailEnd type="triangle" w="med" len="med"/>
          </a:ln>
        </p:spPr>
        <p:txBody>
          <a:bodyPr/>
          <a:lstStyle/>
          <a:p>
            <a:endParaRPr lang="ar-SA"/>
          </a:p>
        </p:txBody>
      </p:sp>
      <p:sp>
        <p:nvSpPr>
          <p:cNvPr id="34822" name="Rectangle 6"/>
          <p:cNvSpPr>
            <a:spLocks noChangeArrowheads="1"/>
          </p:cNvSpPr>
          <p:nvPr/>
        </p:nvSpPr>
        <p:spPr bwMode="auto">
          <a:xfrm>
            <a:off x="533400" y="5562600"/>
            <a:ext cx="1752600" cy="533400"/>
          </a:xfrm>
          <a:prstGeom prst="rect">
            <a:avLst/>
          </a:prstGeom>
          <a:solidFill>
            <a:schemeClr val="accent1"/>
          </a:solidFill>
          <a:ln w="9525">
            <a:solidFill>
              <a:schemeClr val="tx1"/>
            </a:solidFill>
            <a:miter lim="800000"/>
            <a:headEnd/>
            <a:tailEnd/>
          </a:ln>
        </p:spPr>
        <p:txBody>
          <a:bodyPr wrap="none" anchor="ctr"/>
          <a:lstStyle/>
          <a:p>
            <a:r>
              <a:rPr lang="en-US"/>
              <a:t>Poor analgesia</a:t>
            </a:r>
          </a:p>
        </p:txBody>
      </p:sp>
      <p:sp>
        <p:nvSpPr>
          <p:cNvPr id="34823" name="Line 7"/>
          <p:cNvSpPr>
            <a:spLocks noChangeShapeType="1"/>
          </p:cNvSpPr>
          <p:nvPr/>
        </p:nvSpPr>
        <p:spPr bwMode="auto">
          <a:xfrm>
            <a:off x="2286000" y="5791200"/>
            <a:ext cx="1600200" cy="457200"/>
          </a:xfrm>
          <a:prstGeom prst="line">
            <a:avLst/>
          </a:prstGeom>
          <a:noFill/>
          <a:ln w="9525">
            <a:solidFill>
              <a:schemeClr val="tx1"/>
            </a:solidFill>
            <a:round/>
            <a:headEnd/>
            <a:tailEnd type="triangle" w="med" len="med"/>
          </a:ln>
        </p:spPr>
        <p:txBody>
          <a:bodyPr/>
          <a:lstStyle/>
          <a:p>
            <a:endParaRPr lang="ar-SA"/>
          </a:p>
        </p:txBody>
      </p:sp>
      <p:sp>
        <p:nvSpPr>
          <p:cNvPr id="34824" name="Rectangle 8"/>
          <p:cNvSpPr>
            <a:spLocks noChangeArrowheads="1"/>
          </p:cNvSpPr>
          <p:nvPr/>
        </p:nvSpPr>
        <p:spPr bwMode="auto">
          <a:xfrm>
            <a:off x="6553200" y="1676400"/>
            <a:ext cx="2286000" cy="838200"/>
          </a:xfrm>
          <a:prstGeom prst="rect">
            <a:avLst/>
          </a:prstGeom>
          <a:solidFill>
            <a:schemeClr val="accent1"/>
          </a:solidFill>
          <a:ln w="9525">
            <a:solidFill>
              <a:schemeClr val="tx1"/>
            </a:solidFill>
            <a:miter lim="800000"/>
            <a:headEnd/>
            <a:tailEnd/>
          </a:ln>
        </p:spPr>
        <p:txBody>
          <a:bodyPr wrap="none" anchor="ctr"/>
          <a:lstStyle/>
          <a:p>
            <a:r>
              <a:rPr lang="en-US" sz="1600"/>
              <a:t>Rapid onset of action</a:t>
            </a:r>
          </a:p>
          <a:p>
            <a:endParaRPr lang="en-US" sz="1600"/>
          </a:p>
          <a:p>
            <a:r>
              <a:rPr lang="en-US" sz="1600"/>
              <a:t>Potent anesthesia</a:t>
            </a:r>
          </a:p>
        </p:txBody>
      </p:sp>
      <p:sp>
        <p:nvSpPr>
          <p:cNvPr id="34825" name="Line 9"/>
          <p:cNvSpPr>
            <a:spLocks noChangeShapeType="1"/>
          </p:cNvSpPr>
          <p:nvPr/>
        </p:nvSpPr>
        <p:spPr bwMode="auto">
          <a:xfrm flipH="1">
            <a:off x="5562600" y="1752600"/>
            <a:ext cx="1066800" cy="1828800"/>
          </a:xfrm>
          <a:prstGeom prst="line">
            <a:avLst/>
          </a:prstGeom>
          <a:noFill/>
          <a:ln w="9525">
            <a:solidFill>
              <a:schemeClr val="tx1"/>
            </a:solidFill>
            <a:round/>
            <a:headEnd/>
            <a:tailEnd type="triangle" w="med" len="med"/>
          </a:ln>
        </p:spPr>
        <p:txBody>
          <a:bodyPr/>
          <a:lstStyle/>
          <a:p>
            <a:endParaRPr lang="ar-SA"/>
          </a:p>
        </p:txBody>
      </p:sp>
      <p:sp>
        <p:nvSpPr>
          <p:cNvPr id="34826" name="Rectangle 10"/>
          <p:cNvSpPr>
            <a:spLocks noChangeArrowheads="1"/>
          </p:cNvSpPr>
          <p:nvPr/>
        </p:nvSpPr>
        <p:spPr bwMode="auto">
          <a:xfrm>
            <a:off x="6705600" y="3048000"/>
            <a:ext cx="1752600" cy="457200"/>
          </a:xfrm>
          <a:prstGeom prst="rect">
            <a:avLst/>
          </a:prstGeom>
          <a:solidFill>
            <a:schemeClr val="accent1"/>
          </a:solidFill>
          <a:ln w="9525">
            <a:solidFill>
              <a:schemeClr val="tx1"/>
            </a:solidFill>
            <a:miter lim="800000"/>
            <a:headEnd/>
            <a:tailEnd/>
          </a:ln>
        </p:spPr>
        <p:txBody>
          <a:bodyPr wrap="none" anchor="ctr"/>
          <a:lstStyle/>
          <a:p>
            <a:pPr algn="ctr"/>
            <a:r>
              <a:rPr lang="en-US"/>
              <a:t>Good analgesia</a:t>
            </a:r>
          </a:p>
        </p:txBody>
      </p:sp>
      <p:sp>
        <p:nvSpPr>
          <p:cNvPr id="34827" name="Line 11"/>
          <p:cNvSpPr>
            <a:spLocks noChangeShapeType="1"/>
          </p:cNvSpPr>
          <p:nvPr/>
        </p:nvSpPr>
        <p:spPr bwMode="auto">
          <a:xfrm flipH="1">
            <a:off x="5562600" y="3276600"/>
            <a:ext cx="1143000" cy="1143000"/>
          </a:xfrm>
          <a:prstGeom prst="line">
            <a:avLst/>
          </a:prstGeom>
          <a:noFill/>
          <a:ln w="9525">
            <a:solidFill>
              <a:schemeClr val="tx1"/>
            </a:solidFill>
            <a:round/>
            <a:headEnd/>
            <a:tailEnd type="triangle" w="med" len="med"/>
          </a:ln>
        </p:spPr>
        <p:txBody>
          <a:bodyPr/>
          <a:lstStyle/>
          <a:p>
            <a:endParaRPr lang="ar-SA"/>
          </a:p>
        </p:txBody>
      </p:sp>
      <p:sp>
        <p:nvSpPr>
          <p:cNvPr id="34828" name="Rectangle 12"/>
          <p:cNvSpPr>
            <a:spLocks noChangeArrowheads="1"/>
          </p:cNvSpPr>
          <p:nvPr/>
        </p:nvSpPr>
        <p:spPr bwMode="auto">
          <a:xfrm>
            <a:off x="6705600" y="3962400"/>
            <a:ext cx="1905000" cy="457200"/>
          </a:xfrm>
          <a:prstGeom prst="rect">
            <a:avLst/>
          </a:prstGeom>
          <a:solidFill>
            <a:schemeClr val="accent1"/>
          </a:solidFill>
          <a:ln w="9525">
            <a:solidFill>
              <a:schemeClr val="tx1"/>
            </a:solidFill>
            <a:miter lim="800000"/>
            <a:headEnd/>
            <a:tailEnd/>
          </a:ln>
        </p:spPr>
        <p:txBody>
          <a:bodyPr wrap="none" anchor="ctr"/>
          <a:lstStyle/>
          <a:p>
            <a:pPr algn="ctr"/>
            <a:r>
              <a:rPr lang="en-US"/>
              <a:t>Good analgesia</a:t>
            </a:r>
          </a:p>
        </p:txBody>
      </p:sp>
      <p:sp>
        <p:nvSpPr>
          <p:cNvPr id="34829" name="Line 13"/>
          <p:cNvSpPr>
            <a:spLocks noChangeShapeType="1"/>
          </p:cNvSpPr>
          <p:nvPr/>
        </p:nvSpPr>
        <p:spPr bwMode="auto">
          <a:xfrm flipH="1">
            <a:off x="5486400" y="4191000"/>
            <a:ext cx="1219200" cy="1143000"/>
          </a:xfrm>
          <a:prstGeom prst="line">
            <a:avLst/>
          </a:prstGeom>
          <a:noFill/>
          <a:ln w="9525">
            <a:solidFill>
              <a:schemeClr val="tx1"/>
            </a:solidFill>
            <a:round/>
            <a:headEnd/>
            <a:tailEnd type="triangle" w="med" len="med"/>
          </a:ln>
        </p:spPr>
        <p:txBody>
          <a:bodyPr/>
          <a:lstStyle/>
          <a:p>
            <a:endParaRPr lang="ar-SA"/>
          </a:p>
        </p:txBody>
      </p:sp>
      <p:sp>
        <p:nvSpPr>
          <p:cNvPr id="34830" name="Rectangle 14"/>
          <p:cNvSpPr>
            <a:spLocks noChangeArrowheads="1"/>
          </p:cNvSpPr>
          <p:nvPr/>
        </p:nvSpPr>
        <p:spPr bwMode="auto">
          <a:xfrm>
            <a:off x="6553200" y="4876800"/>
            <a:ext cx="2209800" cy="1066800"/>
          </a:xfrm>
          <a:prstGeom prst="rect">
            <a:avLst/>
          </a:prstGeom>
          <a:solidFill>
            <a:schemeClr val="accent1"/>
          </a:solidFill>
          <a:ln w="9525">
            <a:solidFill>
              <a:schemeClr val="tx1"/>
            </a:solidFill>
            <a:miter lim="800000"/>
            <a:headEnd/>
            <a:tailEnd/>
          </a:ln>
        </p:spPr>
        <p:txBody>
          <a:bodyPr wrap="none" anchor="ctr"/>
          <a:lstStyle/>
          <a:p>
            <a:r>
              <a:rPr lang="en-US"/>
              <a:t>Rapid  onset</a:t>
            </a:r>
          </a:p>
          <a:p>
            <a:r>
              <a:rPr lang="en-US"/>
              <a:t>Lowers intacranial </a:t>
            </a:r>
          </a:p>
          <a:p>
            <a:r>
              <a:rPr lang="en-US"/>
              <a:t>pressure</a:t>
            </a:r>
          </a:p>
        </p:txBody>
      </p:sp>
      <p:sp>
        <p:nvSpPr>
          <p:cNvPr id="34831" name="Line 15"/>
          <p:cNvSpPr>
            <a:spLocks noChangeShapeType="1"/>
          </p:cNvSpPr>
          <p:nvPr/>
        </p:nvSpPr>
        <p:spPr bwMode="auto">
          <a:xfrm flipH="1">
            <a:off x="5410200" y="5334000"/>
            <a:ext cx="1143000" cy="914400"/>
          </a:xfrm>
          <a:prstGeom prst="line">
            <a:avLst/>
          </a:prstGeom>
          <a:noFill/>
          <a:ln w="9525">
            <a:solidFill>
              <a:schemeClr val="tx1"/>
            </a:solidFill>
            <a:round/>
            <a:headEnd/>
            <a:tailEnd type="triangle" w="med" len="med"/>
          </a:ln>
        </p:spPr>
        <p:txBody>
          <a:bodyPr/>
          <a:lstStyle/>
          <a:p>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2"/>
          <p:cNvPicPr>
            <a:picLocks noChangeAspect="1" noChangeArrowheads="1"/>
          </p:cNvPicPr>
          <p:nvPr/>
        </p:nvPicPr>
        <p:blipFill>
          <a:blip r:embed="rId2" cstate="print"/>
          <a:srcRect/>
          <a:stretch>
            <a:fillRect/>
          </a:stretch>
        </p:blipFill>
        <p:spPr bwMode="auto">
          <a:xfrm rot="-60000">
            <a:off x="1522413" y="-236538"/>
            <a:ext cx="6553200" cy="7086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14600" y="277813"/>
            <a:ext cx="4267200" cy="560387"/>
          </a:xfrm>
          <a:solidFill>
            <a:schemeClr val="accent1"/>
          </a:solidFill>
        </p:spPr>
        <p:txBody>
          <a:bodyPr/>
          <a:lstStyle/>
          <a:p>
            <a:pPr eaLnBrk="1" hangingPunct="1">
              <a:defRPr/>
            </a:pPr>
            <a:r>
              <a:rPr lang="en-US" sz="3200" smtClean="0"/>
              <a:t>Definitions</a:t>
            </a:r>
          </a:p>
        </p:txBody>
      </p:sp>
      <p:graphicFrame>
        <p:nvGraphicFramePr>
          <p:cNvPr id="52277" name="Group 53"/>
          <p:cNvGraphicFramePr>
            <a:graphicFrameLocks noGrp="1"/>
          </p:cNvGraphicFramePr>
          <p:nvPr>
            <p:ph idx="1"/>
          </p:nvPr>
        </p:nvGraphicFramePr>
        <p:xfrm>
          <a:off x="152400" y="1066800"/>
          <a:ext cx="8686800" cy="5526088"/>
        </p:xfrm>
        <a:graphic>
          <a:graphicData uri="http://schemas.openxmlformats.org/drawingml/2006/table">
            <a:tbl>
              <a:tblPr rtl="1"/>
              <a:tblGrid>
                <a:gridCol w="5405718"/>
                <a:gridCol w="3281082"/>
              </a:tblGrid>
              <a:tr h="533400">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Definition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Term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solidFill>
                  </a:tcPr>
                </a:tc>
              </a:tr>
              <a:tr h="1095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A state  of unconsciousness, analgesia, and amnesia with skeletal muscle relaxation and </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l</a:t>
                      </a:r>
                      <a:r>
                        <a:rPr kumimoji="0" lang="en-US" sz="20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oss of reflexes.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rgbClr val="FF33CC"/>
                          </a:solidFill>
                          <a:effectLst>
                            <a:outerShdw blurRad="38100" dist="38100" dir="2700000" algn="tl">
                              <a:srgbClr val="000000"/>
                            </a:outerShdw>
                          </a:effectLst>
                          <a:latin typeface="Arial" pitchFamily="34" charset="0"/>
                          <a:cs typeface="Arial" pitchFamily="34" charset="0"/>
                        </a:rPr>
                        <a:t>General  anesthesia</a:t>
                      </a:r>
                      <a:endParaRPr kumimoji="0" lang="ar-SA" sz="2000" b="1" i="0" u="none" strike="noStrike" cap="none" normalizeH="0" baseline="0" dirty="0" smtClean="0">
                        <a:ln>
                          <a:noFill/>
                        </a:ln>
                        <a:solidFill>
                          <a:srgbClr val="FF33CC"/>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Anesthesia induced by inhalation of drug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Inhalational anesthesia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The alveolar concentration required to eliminate the response to standardized painful stimulus in 50% of patients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Minimum alveolar concentration (MAC)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 stage of decreased awareness </a:t>
                      </a:r>
                      <a:r>
                        <a:rPr kumimoji="0" lang="ar-SA"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of pain , sometimes with amnesia.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Analgesia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0">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Arial" pitchFamily="34" charset="0"/>
                        </a:rPr>
                        <a:t>Anesthesia produced by a mixture of drugs, often including both inhaled and intravenous agents..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rgbClr val="FF33CC"/>
                          </a:solidFill>
                          <a:effectLst>
                            <a:outerShdw blurRad="38100" dist="38100" dir="2700000" algn="tl">
                              <a:srgbClr val="000000"/>
                            </a:outerShdw>
                          </a:effectLst>
                          <a:latin typeface="Arial" pitchFamily="34" charset="0"/>
                          <a:cs typeface="Arial" pitchFamily="34" charset="0"/>
                        </a:rPr>
                        <a:t>Balanced </a:t>
                      </a:r>
                      <a:r>
                        <a:rPr kumimoji="0" lang="en-US" sz="2400" b="1" i="0" u="none" strike="noStrike" cap="none" normalizeH="0" baseline="0" dirty="0" smtClean="0">
                          <a:ln>
                            <a:noFill/>
                          </a:ln>
                          <a:solidFill>
                            <a:srgbClr val="FF33CC"/>
                          </a:solidFill>
                          <a:effectLst>
                            <a:outerShdw blurRad="38100" dist="38100" dir="2700000" algn="tl">
                              <a:srgbClr val="000000"/>
                            </a:outerShdw>
                          </a:effectLst>
                          <a:latin typeface="Arial" pitchFamily="34" charset="0"/>
                          <a:cs typeface="Arial" pitchFamily="34" charset="0"/>
                        </a:rPr>
                        <a:t>anesthesia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13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28600" y="304800"/>
            <a:ext cx="8534400" cy="6549485"/>
          </a:xfrm>
          <a:prstGeom prst="rect">
            <a:avLst/>
          </a:prstGeom>
          <a:noFill/>
          <a:ln w="9525">
            <a:noFill/>
            <a:miter lim="800000"/>
            <a:headEnd/>
            <a:tailEnd/>
          </a:ln>
          <a:effectLst/>
        </p:spPr>
        <p:txBody>
          <a:bodyPr wrap="square">
            <a:spAutoFit/>
          </a:bodyPr>
          <a:lstStyle/>
          <a:p>
            <a:pPr rtl="0">
              <a:lnSpc>
                <a:spcPct val="90000"/>
              </a:lnSpc>
              <a:spcBef>
                <a:spcPct val="20000"/>
              </a:spcBef>
              <a:buClr>
                <a:schemeClr val="hlink"/>
              </a:buClr>
              <a:buSzPct val="80000"/>
              <a:buFont typeface="Wingdings" pitchFamily="2" charset="2"/>
              <a:buNone/>
              <a:defRPr/>
            </a:pPr>
            <a:endParaRPr lang="en-US" sz="3600" dirty="0" smtClean="0">
              <a:solidFill>
                <a:srgbClr val="00FF00"/>
              </a:solidFill>
              <a:effectLst>
                <a:outerShdw blurRad="38100" dist="38100" dir="2700000" algn="tl">
                  <a:srgbClr val="000000"/>
                </a:outerShdw>
              </a:effectLst>
            </a:endParaRPr>
          </a:p>
          <a:p>
            <a:pPr rtl="0">
              <a:lnSpc>
                <a:spcPct val="80000"/>
              </a:lnSpc>
              <a:defRPr/>
            </a:pPr>
            <a:r>
              <a:rPr lang="en-US" sz="3200" dirty="0" smtClean="0">
                <a:solidFill>
                  <a:srgbClr val="00FF00"/>
                </a:solidFill>
                <a:effectLst>
                  <a:outerShdw blurRad="38100" dist="38100" dir="2700000" algn="tl">
                    <a:srgbClr val="000000"/>
                  </a:outerShdw>
                </a:effectLst>
              </a:rPr>
              <a:t>M.O.A</a:t>
            </a:r>
            <a:r>
              <a:rPr lang="en-US" sz="3200" dirty="0" smtClean="0">
                <a:solidFill>
                  <a:srgbClr val="00FF00"/>
                </a:solidFill>
                <a:effectLst>
                  <a:outerShdw blurRad="38100" dist="38100" dir="2700000" algn="tl">
                    <a:srgbClr val="000000"/>
                  </a:outerShdw>
                </a:effectLst>
              </a:rPr>
              <a:t>.:</a:t>
            </a:r>
          </a:p>
          <a:p>
            <a:pPr rtl="0">
              <a:lnSpc>
                <a:spcPct val="80000"/>
              </a:lnSpc>
              <a:defRPr/>
            </a:pPr>
            <a:endParaRPr lang="en-US" sz="3200" u="sng" dirty="0" smtClean="0">
              <a:latin typeface="Georgia" pitchFamily="18" charset="0"/>
            </a:endParaRPr>
          </a:p>
          <a:p>
            <a:pPr rtl="0">
              <a:lnSpc>
                <a:spcPct val="80000"/>
              </a:lnSpc>
              <a:defRPr/>
            </a:pPr>
            <a:r>
              <a:rPr lang="en-US" sz="3600" dirty="0" smtClean="0">
                <a:latin typeface="Georgia" pitchFamily="18" charset="0"/>
              </a:rPr>
              <a:t>No specific receptors, potassium  channels are very important  for inhaled while    GABA</a:t>
            </a:r>
            <a:r>
              <a:rPr lang="en-US" sz="2800" dirty="0" smtClean="0">
                <a:latin typeface="Georgia" pitchFamily="18" charset="0"/>
              </a:rPr>
              <a:t>A</a:t>
            </a:r>
            <a:r>
              <a:rPr lang="en-US" sz="3600" dirty="0" smtClean="0">
                <a:latin typeface="Georgia" pitchFamily="18" charset="0"/>
              </a:rPr>
              <a:t> –receptor chloride </a:t>
            </a:r>
            <a:r>
              <a:rPr lang="en-US" sz="3600" dirty="0" smtClean="0">
                <a:latin typeface="Georgia" pitchFamily="18" charset="0"/>
              </a:rPr>
              <a:t>channel (</a:t>
            </a:r>
            <a:r>
              <a:rPr lang="en-US" sz="3600" dirty="0" err="1" smtClean="0">
                <a:latin typeface="Georgia" pitchFamily="18" charset="0"/>
              </a:rPr>
              <a:t>Cl</a:t>
            </a:r>
            <a:r>
              <a:rPr lang="en-US" sz="3600" dirty="0" smtClean="0">
                <a:latin typeface="Georgia" pitchFamily="18" charset="0"/>
              </a:rPr>
              <a:t> </a:t>
            </a:r>
            <a:r>
              <a:rPr lang="en-US" sz="3600" dirty="0" smtClean="0">
                <a:latin typeface="Georgia" pitchFamily="18" charset="0"/>
              </a:rPr>
              <a:t>influx) involved  in </a:t>
            </a:r>
            <a:r>
              <a:rPr lang="en-US" sz="3600" dirty="0" err="1" smtClean="0">
                <a:latin typeface="Georgia" pitchFamily="18" charset="0"/>
              </a:rPr>
              <a:t>i.v</a:t>
            </a:r>
            <a:r>
              <a:rPr lang="en-US" sz="3600" dirty="0" smtClean="0">
                <a:latin typeface="Georgia" pitchFamily="18" charset="0"/>
              </a:rPr>
              <a:t> G.A except </a:t>
            </a:r>
            <a:r>
              <a:rPr lang="en-US" sz="3600" dirty="0" err="1" smtClean="0">
                <a:latin typeface="Georgia" pitchFamily="18" charset="0"/>
              </a:rPr>
              <a:t>ketamine</a:t>
            </a:r>
            <a:r>
              <a:rPr lang="en-US" sz="3600" dirty="0" smtClean="0">
                <a:latin typeface="Georgia" pitchFamily="18" charset="0"/>
              </a:rPr>
              <a:t>.</a:t>
            </a:r>
            <a:endParaRPr lang="en-US" sz="3600" dirty="0" smtClean="0">
              <a:latin typeface="Georgia" pitchFamily="18" charset="0"/>
            </a:endParaRPr>
          </a:p>
          <a:p>
            <a:pPr rtl="0">
              <a:lnSpc>
                <a:spcPct val="90000"/>
              </a:lnSpc>
              <a:spcBef>
                <a:spcPct val="20000"/>
              </a:spcBef>
              <a:buClr>
                <a:schemeClr val="hlink"/>
              </a:buClr>
              <a:buSzPct val="80000"/>
              <a:buFont typeface="Wingdings" pitchFamily="2" charset="2"/>
              <a:buNone/>
              <a:defRPr/>
            </a:pPr>
            <a:r>
              <a:rPr lang="en-US" sz="3200" dirty="0" smtClean="0">
                <a:effectLst>
                  <a:outerShdw blurRad="38100" dist="38100" dir="2700000" algn="tl">
                    <a:srgbClr val="000000"/>
                  </a:outerShdw>
                </a:effectLst>
              </a:rPr>
              <a:t>(</a:t>
            </a:r>
            <a:r>
              <a:rPr lang="en-US" sz="2800" dirty="0" smtClean="0">
                <a:effectLst>
                  <a:outerShdw blurRad="38100" dist="38100" dir="2700000" algn="tl">
                    <a:srgbClr val="000000"/>
                  </a:outerShdw>
                </a:effectLst>
              </a:rPr>
              <a:t>T</a:t>
            </a:r>
            <a:r>
              <a:rPr lang="en-US" sz="2800" dirty="0" smtClean="0">
                <a:effectLst>
                  <a:outerShdw blurRad="38100" dist="38100" dir="2700000" algn="tl">
                    <a:srgbClr val="000000"/>
                  </a:outerShdw>
                </a:effectLst>
              </a:rPr>
              <a:t>hey </a:t>
            </a:r>
            <a:r>
              <a:rPr lang="en-US" sz="2800" dirty="0" smtClean="0">
                <a:effectLst>
                  <a:outerShdw blurRad="38100" dist="38100" dir="2700000" algn="tl">
                    <a:srgbClr val="000000"/>
                  </a:outerShdw>
                </a:effectLst>
              </a:rPr>
              <a:t>act by </a:t>
            </a:r>
            <a:r>
              <a:rPr lang="en-US" sz="2800" dirty="0">
                <a:effectLst>
                  <a:outerShdw blurRad="38100" dist="38100" dir="2700000" algn="tl">
                    <a:srgbClr val="000000"/>
                  </a:outerShdw>
                </a:effectLst>
              </a:rPr>
              <a:t>stimulating </a:t>
            </a:r>
            <a:r>
              <a:rPr lang="en-US" sz="2800" dirty="0">
                <a:solidFill>
                  <a:srgbClr val="FF0000"/>
                </a:solidFill>
                <a:effectLst>
                  <a:outerShdw blurRad="38100" dist="38100" dir="2700000" algn="tl">
                    <a:srgbClr val="000000"/>
                  </a:outerShdw>
                </a:effectLst>
              </a:rPr>
              <a:t>potassium or chloride </a:t>
            </a:r>
            <a:r>
              <a:rPr lang="en-US" sz="2800" dirty="0" smtClean="0">
                <a:effectLst>
                  <a:outerShdw blurRad="38100" dist="38100" dir="2700000" algn="tl">
                    <a:srgbClr val="000000"/>
                  </a:outerShdw>
                </a:effectLst>
              </a:rPr>
              <a:t>channels which leads to the inhibition the </a:t>
            </a:r>
            <a:r>
              <a:rPr lang="en-US" sz="2800" dirty="0">
                <a:effectLst>
                  <a:outerShdw blurRad="38100" dist="38100" dir="2700000" algn="tl">
                    <a:srgbClr val="000000"/>
                  </a:outerShdw>
                </a:effectLst>
              </a:rPr>
              <a:t>firing of neurons in the </a:t>
            </a:r>
            <a:r>
              <a:rPr lang="en-US" sz="2800" dirty="0" smtClean="0">
                <a:effectLst>
                  <a:outerShdw blurRad="38100" dist="38100" dir="2700000" algn="tl">
                    <a:srgbClr val="000000"/>
                  </a:outerShdw>
                </a:effectLst>
              </a:rPr>
              <a:t>spinal cord and brain</a:t>
            </a:r>
            <a:r>
              <a:rPr lang="en-US" sz="2800" dirty="0">
                <a:effectLst>
                  <a:outerShdw blurRad="38100" dist="38100" dir="2700000" algn="tl">
                    <a:srgbClr val="000000"/>
                  </a:outerShdw>
                </a:effectLst>
              </a:rPr>
              <a:t>, thus decreasing </a:t>
            </a:r>
            <a:r>
              <a:rPr lang="en-US" sz="2800" dirty="0" smtClean="0">
                <a:effectLst>
                  <a:outerShdw blurRad="38100" dist="38100" dir="2700000" algn="tl">
                    <a:srgbClr val="000000"/>
                  </a:outerShdw>
                </a:effectLst>
              </a:rPr>
              <a:t>neurotransmissions).  </a:t>
            </a:r>
            <a:r>
              <a:rPr lang="en-US" sz="2800" dirty="0">
                <a:solidFill>
                  <a:srgbClr val="FFFF00"/>
                </a:solidFill>
                <a:effectLst>
                  <a:outerShdw blurRad="38100" dist="38100" dir="2700000" algn="tl">
                    <a:srgbClr val="000000"/>
                  </a:outerShdw>
                </a:effectLst>
              </a:rPr>
              <a:t>However, the detailed mechanisms are out of the scope of this </a:t>
            </a:r>
            <a:r>
              <a:rPr lang="en-US" sz="2800" dirty="0" smtClean="0">
                <a:solidFill>
                  <a:srgbClr val="FFFF00"/>
                </a:solidFill>
                <a:effectLst>
                  <a:outerShdw blurRad="38100" dist="38100" dir="2700000" algn="tl">
                    <a:srgbClr val="000000"/>
                  </a:outerShdw>
                </a:effectLst>
              </a:rPr>
              <a:t>lecture</a:t>
            </a:r>
          </a:p>
          <a:p>
            <a:pPr rtl="0">
              <a:lnSpc>
                <a:spcPct val="90000"/>
              </a:lnSpc>
              <a:spcBef>
                <a:spcPct val="20000"/>
              </a:spcBef>
              <a:buClr>
                <a:schemeClr val="hlink"/>
              </a:buClr>
              <a:buSzPct val="80000"/>
              <a:buFont typeface="Wingdings" pitchFamily="2" charset="2"/>
              <a:buNone/>
              <a:defRPr/>
            </a:pPr>
            <a:r>
              <a:rPr lang="en-US" sz="2800" dirty="0" smtClean="0">
                <a:solidFill>
                  <a:srgbClr val="FFFF00"/>
                </a:solidFill>
                <a:effectLst>
                  <a:outerShdw blurRad="38100" dist="38100" dir="2700000" algn="tl">
                    <a:srgbClr val="000000"/>
                  </a:outerShdw>
                </a:effectLst>
              </a:rPr>
              <a:t> </a:t>
            </a:r>
            <a:endParaRPr lang="en-US" sz="28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228600" y="76200"/>
            <a:ext cx="8915400" cy="6781800"/>
          </a:xfrm>
        </p:spPr>
        <p:txBody>
          <a:bodyPr/>
          <a:lstStyle/>
          <a:p>
            <a:pPr algn="ctr" rtl="0" eaLnBrk="1" hangingPunct="1">
              <a:buFont typeface="Wingdings" pitchFamily="2" charset="2"/>
              <a:buNone/>
              <a:defRPr/>
            </a:pPr>
            <a:r>
              <a:rPr lang="en-US" dirty="0" smtClean="0"/>
              <a:t>General anesthetics</a:t>
            </a:r>
          </a:p>
          <a:p>
            <a:pPr algn="l" rtl="0" eaLnBrk="1" hangingPunct="1">
              <a:buFont typeface="Wingdings" pitchFamily="2" charset="2"/>
              <a:buNone/>
              <a:defRPr/>
            </a:pPr>
            <a:endParaRPr lang="en-US" sz="2400" dirty="0" smtClean="0"/>
          </a:p>
          <a:p>
            <a:pPr algn="l" rtl="0" eaLnBrk="1" hangingPunct="1">
              <a:buFont typeface="Wingdings" pitchFamily="2" charset="2"/>
              <a:buNone/>
              <a:defRPr/>
            </a:pPr>
            <a:r>
              <a:rPr lang="en-US" sz="2400" dirty="0" smtClean="0"/>
              <a:t>	inhaled	</a:t>
            </a:r>
            <a:r>
              <a:rPr lang="en-US" dirty="0" smtClean="0"/>
              <a:t>		             </a:t>
            </a:r>
            <a:r>
              <a:rPr lang="en-US" sz="2400" dirty="0" smtClean="0"/>
              <a:t>intravenous</a:t>
            </a:r>
          </a:p>
          <a:p>
            <a:pPr algn="l" rtl="0" eaLnBrk="1" hangingPunct="1">
              <a:buFont typeface="Wingdings" pitchFamily="2" charset="2"/>
              <a:buNone/>
              <a:defRPr/>
            </a:pPr>
            <a:endParaRPr lang="en-US" sz="2400" dirty="0" smtClean="0"/>
          </a:p>
          <a:p>
            <a:pPr algn="l" rtl="0" eaLnBrk="1" hangingPunct="1">
              <a:buFont typeface="Wingdings" pitchFamily="2" charset="2"/>
              <a:buNone/>
              <a:defRPr/>
            </a:pPr>
            <a:endParaRPr lang="en-US" sz="1800" dirty="0" smtClean="0"/>
          </a:p>
          <a:p>
            <a:pPr algn="l" rtl="0" eaLnBrk="1" hangingPunct="1">
              <a:buFont typeface="Wingdings" pitchFamily="2" charset="2"/>
              <a:buNone/>
              <a:defRPr/>
            </a:pPr>
            <a:r>
              <a:rPr lang="en-US" sz="1800" dirty="0" smtClean="0"/>
              <a:t>Gas	       volatile	Barbiturates</a:t>
            </a:r>
          </a:p>
          <a:p>
            <a:pPr algn="l" rtl="0" eaLnBrk="1" hangingPunct="1">
              <a:buFont typeface="Wingdings" pitchFamily="2" charset="2"/>
              <a:buNone/>
              <a:defRPr/>
            </a:pPr>
            <a:r>
              <a:rPr lang="en-US" sz="1800" dirty="0" smtClean="0"/>
              <a:t>		       liquids</a:t>
            </a:r>
          </a:p>
          <a:p>
            <a:pPr algn="l" rtl="0" eaLnBrk="1" hangingPunct="1">
              <a:buFont typeface="Wingdings" pitchFamily="2" charset="2"/>
              <a:buNone/>
              <a:defRPr/>
            </a:pPr>
            <a:r>
              <a:rPr lang="en-US" sz="1800" dirty="0" smtClean="0"/>
              <a:t>					Benzodiazepines </a:t>
            </a:r>
          </a:p>
          <a:p>
            <a:pPr algn="l" rtl="0" eaLnBrk="1" hangingPunct="1">
              <a:buFont typeface="Wingdings" pitchFamily="2" charset="2"/>
              <a:buNone/>
              <a:defRPr/>
            </a:pPr>
            <a:endParaRPr lang="en-US" sz="1800" dirty="0" smtClean="0"/>
          </a:p>
          <a:p>
            <a:pPr algn="l" rtl="0" eaLnBrk="1" hangingPunct="1">
              <a:buFont typeface="Wingdings" pitchFamily="2" charset="2"/>
              <a:buNone/>
              <a:defRPr/>
            </a:pPr>
            <a:r>
              <a:rPr lang="en-US" sz="1800" dirty="0" smtClean="0"/>
              <a:t>						  Miscellaneous</a:t>
            </a:r>
          </a:p>
          <a:p>
            <a:pPr algn="l" rtl="0" eaLnBrk="1" hangingPunct="1">
              <a:buFont typeface="Wingdings" pitchFamily="2" charset="2"/>
              <a:buNone/>
              <a:defRPr/>
            </a:pPr>
            <a:r>
              <a:rPr lang="en-US" sz="1800" dirty="0" smtClean="0"/>
              <a:t>						</a:t>
            </a:r>
            <a:r>
              <a:rPr lang="en-US" sz="1400" dirty="0" smtClean="0"/>
              <a:t> ( </a:t>
            </a:r>
            <a:r>
              <a:rPr lang="en-US" sz="1400" dirty="0" err="1" smtClean="0"/>
              <a:t>Propofol,Etomidate</a:t>
            </a:r>
            <a:r>
              <a:rPr lang="en-US" sz="1400" dirty="0" smtClean="0"/>
              <a:t>)</a:t>
            </a:r>
          </a:p>
          <a:p>
            <a:pPr algn="l" rtl="0" eaLnBrk="1" hangingPunct="1">
              <a:buFont typeface="Wingdings" pitchFamily="2" charset="2"/>
              <a:buNone/>
              <a:defRPr/>
            </a:pPr>
            <a:endParaRPr lang="en-US" sz="1800" dirty="0" smtClean="0"/>
          </a:p>
          <a:p>
            <a:pPr algn="l" rtl="0" eaLnBrk="1" hangingPunct="1">
              <a:buFont typeface="Wingdings" pitchFamily="2" charset="2"/>
              <a:buNone/>
              <a:defRPr/>
            </a:pPr>
            <a:r>
              <a:rPr lang="en-US" sz="1800" dirty="0" smtClean="0"/>
              <a:t>							 </a:t>
            </a:r>
            <a:r>
              <a:rPr lang="en-US" sz="1800" dirty="0" err="1" smtClean="0"/>
              <a:t>Dissoociative</a:t>
            </a:r>
            <a:endParaRPr lang="en-US" sz="1800" dirty="0" smtClean="0"/>
          </a:p>
          <a:p>
            <a:pPr algn="l" rtl="0" eaLnBrk="1" hangingPunct="1">
              <a:buFont typeface="Wingdings" pitchFamily="2" charset="2"/>
              <a:buNone/>
              <a:defRPr/>
            </a:pPr>
            <a:r>
              <a:rPr lang="en-US" sz="1800" dirty="0" smtClean="0"/>
              <a:t>							(</a:t>
            </a:r>
            <a:r>
              <a:rPr lang="en-US" sz="1800" dirty="0" err="1" smtClean="0"/>
              <a:t>ketamine</a:t>
            </a:r>
            <a:r>
              <a:rPr lang="en-US" sz="1800" dirty="0" smtClean="0"/>
              <a:t>)</a:t>
            </a:r>
          </a:p>
          <a:p>
            <a:pPr algn="l" rtl="0" eaLnBrk="1" hangingPunct="1">
              <a:buFont typeface="Wingdings" pitchFamily="2" charset="2"/>
              <a:buNone/>
              <a:defRPr/>
            </a:pPr>
            <a:endParaRPr lang="en-US" sz="1800" dirty="0" smtClean="0"/>
          </a:p>
          <a:p>
            <a:pPr algn="l" rtl="0" eaLnBrk="1" hangingPunct="1">
              <a:buFont typeface="Wingdings" pitchFamily="2" charset="2"/>
              <a:buNone/>
              <a:defRPr/>
            </a:pPr>
            <a:r>
              <a:rPr lang="en-US" sz="1800" dirty="0" smtClean="0"/>
              <a:t>									</a:t>
            </a:r>
            <a:r>
              <a:rPr lang="en-US" sz="1800" dirty="0" err="1" smtClean="0"/>
              <a:t>Opioids</a:t>
            </a:r>
            <a:endParaRPr lang="en-US" sz="1800" dirty="0" smtClean="0"/>
          </a:p>
          <a:p>
            <a:pPr algn="l" rtl="0" eaLnBrk="1" hangingPunct="1">
              <a:buFont typeface="Wingdings" pitchFamily="2" charset="2"/>
              <a:buNone/>
              <a:defRPr/>
            </a:pPr>
            <a:r>
              <a:rPr lang="en-US" sz="1800" dirty="0" smtClean="0"/>
              <a:t>	</a:t>
            </a:r>
            <a:r>
              <a:rPr lang="en-US" sz="1800" dirty="0" smtClean="0"/>
              <a:t>																	</a:t>
            </a:r>
            <a:r>
              <a:rPr lang="en-US" sz="1800" dirty="0" err="1" smtClean="0"/>
              <a:t>Fentanyl</a:t>
            </a:r>
            <a:endParaRPr lang="en-US" sz="1800" dirty="0" smtClean="0"/>
          </a:p>
        </p:txBody>
      </p:sp>
      <p:sp>
        <p:nvSpPr>
          <p:cNvPr id="10243" name="Line 6"/>
          <p:cNvSpPr>
            <a:spLocks noChangeShapeType="1"/>
          </p:cNvSpPr>
          <p:nvPr/>
        </p:nvSpPr>
        <p:spPr bwMode="auto">
          <a:xfrm>
            <a:off x="4114800" y="990600"/>
            <a:ext cx="2590800" cy="0"/>
          </a:xfrm>
          <a:prstGeom prst="line">
            <a:avLst/>
          </a:prstGeom>
          <a:noFill/>
          <a:ln w="9525">
            <a:solidFill>
              <a:schemeClr val="tx1"/>
            </a:solidFill>
            <a:round/>
            <a:headEnd/>
            <a:tailEnd/>
          </a:ln>
        </p:spPr>
        <p:txBody>
          <a:bodyPr/>
          <a:lstStyle/>
          <a:p>
            <a:endParaRPr lang="ar-SA"/>
          </a:p>
        </p:txBody>
      </p:sp>
      <p:sp>
        <p:nvSpPr>
          <p:cNvPr id="10244" name="Line 8"/>
          <p:cNvSpPr>
            <a:spLocks noChangeShapeType="1"/>
          </p:cNvSpPr>
          <p:nvPr/>
        </p:nvSpPr>
        <p:spPr bwMode="auto">
          <a:xfrm>
            <a:off x="1295400" y="1676400"/>
            <a:ext cx="0" cy="381000"/>
          </a:xfrm>
          <a:prstGeom prst="line">
            <a:avLst/>
          </a:prstGeom>
          <a:noFill/>
          <a:ln w="9525">
            <a:solidFill>
              <a:schemeClr val="tx1"/>
            </a:solidFill>
            <a:round/>
            <a:headEnd/>
            <a:tailEnd/>
          </a:ln>
        </p:spPr>
        <p:txBody>
          <a:bodyPr/>
          <a:lstStyle/>
          <a:p>
            <a:endParaRPr lang="ar-SA"/>
          </a:p>
        </p:txBody>
      </p:sp>
      <p:sp>
        <p:nvSpPr>
          <p:cNvPr id="10245" name="Line 9"/>
          <p:cNvSpPr>
            <a:spLocks noChangeShapeType="1"/>
          </p:cNvSpPr>
          <p:nvPr/>
        </p:nvSpPr>
        <p:spPr bwMode="auto">
          <a:xfrm>
            <a:off x="6705600" y="990600"/>
            <a:ext cx="0" cy="301625"/>
          </a:xfrm>
          <a:prstGeom prst="line">
            <a:avLst/>
          </a:prstGeom>
          <a:noFill/>
          <a:ln w="9525">
            <a:solidFill>
              <a:schemeClr val="tx1"/>
            </a:solidFill>
            <a:round/>
            <a:headEnd/>
            <a:tailEnd/>
          </a:ln>
        </p:spPr>
        <p:txBody>
          <a:bodyPr/>
          <a:lstStyle/>
          <a:p>
            <a:endParaRPr lang="ar-SA"/>
          </a:p>
        </p:txBody>
      </p:sp>
      <p:sp>
        <p:nvSpPr>
          <p:cNvPr id="10246" name="Line 10"/>
          <p:cNvSpPr>
            <a:spLocks noChangeShapeType="1"/>
          </p:cNvSpPr>
          <p:nvPr/>
        </p:nvSpPr>
        <p:spPr bwMode="auto">
          <a:xfrm>
            <a:off x="1295400" y="990600"/>
            <a:ext cx="0" cy="228600"/>
          </a:xfrm>
          <a:prstGeom prst="line">
            <a:avLst/>
          </a:prstGeom>
          <a:noFill/>
          <a:ln w="9525">
            <a:solidFill>
              <a:schemeClr val="tx1"/>
            </a:solidFill>
            <a:round/>
            <a:headEnd/>
            <a:tailEnd/>
          </a:ln>
        </p:spPr>
        <p:txBody>
          <a:bodyPr/>
          <a:lstStyle/>
          <a:p>
            <a:endParaRPr lang="ar-SA"/>
          </a:p>
        </p:txBody>
      </p:sp>
      <p:sp>
        <p:nvSpPr>
          <p:cNvPr id="10247" name="Line 11"/>
          <p:cNvSpPr>
            <a:spLocks noChangeShapeType="1"/>
          </p:cNvSpPr>
          <p:nvPr/>
        </p:nvSpPr>
        <p:spPr bwMode="auto">
          <a:xfrm>
            <a:off x="457200" y="2057400"/>
            <a:ext cx="1600200" cy="0"/>
          </a:xfrm>
          <a:prstGeom prst="line">
            <a:avLst/>
          </a:prstGeom>
          <a:noFill/>
          <a:ln w="9525">
            <a:solidFill>
              <a:schemeClr val="tx1"/>
            </a:solidFill>
            <a:round/>
            <a:headEnd/>
            <a:tailEnd/>
          </a:ln>
        </p:spPr>
        <p:txBody>
          <a:bodyPr/>
          <a:lstStyle/>
          <a:p>
            <a:endParaRPr lang="ar-SA"/>
          </a:p>
        </p:txBody>
      </p:sp>
      <p:sp>
        <p:nvSpPr>
          <p:cNvPr id="10248" name="Line 14"/>
          <p:cNvSpPr>
            <a:spLocks noChangeShapeType="1"/>
          </p:cNvSpPr>
          <p:nvPr/>
        </p:nvSpPr>
        <p:spPr bwMode="auto">
          <a:xfrm flipH="1">
            <a:off x="2057400" y="2057400"/>
            <a:ext cx="0" cy="304800"/>
          </a:xfrm>
          <a:prstGeom prst="line">
            <a:avLst/>
          </a:prstGeom>
          <a:noFill/>
          <a:ln w="9525">
            <a:solidFill>
              <a:schemeClr val="tx1"/>
            </a:solidFill>
            <a:round/>
            <a:headEnd/>
            <a:tailEnd/>
          </a:ln>
        </p:spPr>
        <p:txBody>
          <a:bodyPr/>
          <a:lstStyle/>
          <a:p>
            <a:endParaRPr lang="ar-SA"/>
          </a:p>
        </p:txBody>
      </p:sp>
      <p:sp>
        <p:nvSpPr>
          <p:cNvPr id="10249" name="Line 15"/>
          <p:cNvSpPr>
            <a:spLocks noChangeShapeType="1"/>
          </p:cNvSpPr>
          <p:nvPr/>
        </p:nvSpPr>
        <p:spPr bwMode="auto">
          <a:xfrm flipV="1">
            <a:off x="457200" y="2057400"/>
            <a:ext cx="0" cy="228600"/>
          </a:xfrm>
          <a:prstGeom prst="line">
            <a:avLst/>
          </a:prstGeom>
          <a:noFill/>
          <a:ln w="9525">
            <a:solidFill>
              <a:schemeClr val="tx1"/>
            </a:solidFill>
            <a:round/>
            <a:headEnd/>
            <a:tailEnd/>
          </a:ln>
        </p:spPr>
        <p:txBody>
          <a:bodyPr/>
          <a:lstStyle/>
          <a:p>
            <a:endParaRPr lang="ar-SA"/>
          </a:p>
        </p:txBody>
      </p:sp>
      <p:sp>
        <p:nvSpPr>
          <p:cNvPr id="10250" name="Line 16"/>
          <p:cNvSpPr>
            <a:spLocks noChangeShapeType="1"/>
          </p:cNvSpPr>
          <p:nvPr/>
        </p:nvSpPr>
        <p:spPr bwMode="auto">
          <a:xfrm>
            <a:off x="6705600" y="1600200"/>
            <a:ext cx="0" cy="304800"/>
          </a:xfrm>
          <a:prstGeom prst="line">
            <a:avLst/>
          </a:prstGeom>
          <a:noFill/>
          <a:ln w="9525">
            <a:solidFill>
              <a:schemeClr val="tx1"/>
            </a:solidFill>
            <a:round/>
            <a:headEnd/>
            <a:tailEnd/>
          </a:ln>
        </p:spPr>
        <p:txBody>
          <a:bodyPr/>
          <a:lstStyle/>
          <a:p>
            <a:endParaRPr lang="ar-SA"/>
          </a:p>
        </p:txBody>
      </p:sp>
      <p:sp>
        <p:nvSpPr>
          <p:cNvPr id="10251" name="Line 20"/>
          <p:cNvSpPr>
            <a:spLocks noChangeShapeType="1"/>
          </p:cNvSpPr>
          <p:nvPr/>
        </p:nvSpPr>
        <p:spPr bwMode="auto">
          <a:xfrm>
            <a:off x="4876800" y="2667000"/>
            <a:ext cx="0" cy="0"/>
          </a:xfrm>
          <a:prstGeom prst="line">
            <a:avLst/>
          </a:prstGeom>
          <a:noFill/>
          <a:ln w="9525">
            <a:solidFill>
              <a:schemeClr val="tx1"/>
            </a:solidFill>
            <a:round/>
            <a:headEnd/>
            <a:tailEnd/>
          </a:ln>
        </p:spPr>
        <p:txBody>
          <a:bodyPr/>
          <a:lstStyle/>
          <a:p>
            <a:endParaRPr lang="ar-SA"/>
          </a:p>
        </p:txBody>
      </p:sp>
      <p:sp>
        <p:nvSpPr>
          <p:cNvPr id="10252" name="Line 21"/>
          <p:cNvSpPr>
            <a:spLocks noChangeShapeType="1"/>
          </p:cNvSpPr>
          <p:nvPr/>
        </p:nvSpPr>
        <p:spPr bwMode="auto">
          <a:xfrm>
            <a:off x="3657600" y="1905000"/>
            <a:ext cx="0" cy="457200"/>
          </a:xfrm>
          <a:prstGeom prst="line">
            <a:avLst/>
          </a:prstGeom>
          <a:noFill/>
          <a:ln w="9525">
            <a:solidFill>
              <a:schemeClr val="tx1"/>
            </a:solidFill>
            <a:round/>
            <a:headEnd/>
            <a:tailEnd/>
          </a:ln>
        </p:spPr>
        <p:txBody>
          <a:bodyPr/>
          <a:lstStyle/>
          <a:p>
            <a:endParaRPr lang="ar-SA"/>
          </a:p>
        </p:txBody>
      </p:sp>
      <p:sp>
        <p:nvSpPr>
          <p:cNvPr id="10253" name="Line 22"/>
          <p:cNvSpPr>
            <a:spLocks noChangeShapeType="1"/>
          </p:cNvSpPr>
          <p:nvPr/>
        </p:nvSpPr>
        <p:spPr bwMode="auto">
          <a:xfrm>
            <a:off x="4876800" y="1905000"/>
            <a:ext cx="0" cy="990600"/>
          </a:xfrm>
          <a:prstGeom prst="line">
            <a:avLst/>
          </a:prstGeom>
          <a:noFill/>
          <a:ln w="9525">
            <a:solidFill>
              <a:schemeClr val="tx1"/>
            </a:solidFill>
            <a:round/>
            <a:headEnd/>
            <a:tailEnd/>
          </a:ln>
        </p:spPr>
        <p:txBody>
          <a:bodyPr/>
          <a:lstStyle/>
          <a:p>
            <a:endParaRPr lang="ar-SA"/>
          </a:p>
        </p:txBody>
      </p:sp>
      <p:sp>
        <p:nvSpPr>
          <p:cNvPr id="10254" name="Line 25"/>
          <p:cNvSpPr>
            <a:spLocks noChangeShapeType="1"/>
          </p:cNvSpPr>
          <p:nvPr/>
        </p:nvSpPr>
        <p:spPr bwMode="auto">
          <a:xfrm>
            <a:off x="4114800" y="533400"/>
            <a:ext cx="0" cy="457200"/>
          </a:xfrm>
          <a:prstGeom prst="line">
            <a:avLst/>
          </a:prstGeom>
          <a:noFill/>
          <a:ln w="9525">
            <a:solidFill>
              <a:schemeClr val="tx1"/>
            </a:solidFill>
            <a:round/>
            <a:headEnd/>
            <a:tailEnd/>
          </a:ln>
        </p:spPr>
        <p:txBody>
          <a:bodyPr/>
          <a:lstStyle/>
          <a:p>
            <a:endParaRPr lang="ar-SA"/>
          </a:p>
        </p:txBody>
      </p:sp>
      <p:sp>
        <p:nvSpPr>
          <p:cNvPr id="10255" name="Line 27"/>
          <p:cNvSpPr>
            <a:spLocks noChangeShapeType="1"/>
          </p:cNvSpPr>
          <p:nvPr/>
        </p:nvSpPr>
        <p:spPr bwMode="auto">
          <a:xfrm flipH="1">
            <a:off x="3657600" y="1905000"/>
            <a:ext cx="3048000" cy="0"/>
          </a:xfrm>
          <a:prstGeom prst="line">
            <a:avLst/>
          </a:prstGeom>
          <a:noFill/>
          <a:ln w="9525">
            <a:solidFill>
              <a:schemeClr val="tx1"/>
            </a:solidFill>
            <a:round/>
            <a:headEnd/>
            <a:tailEnd/>
          </a:ln>
        </p:spPr>
        <p:txBody>
          <a:bodyPr/>
          <a:lstStyle/>
          <a:p>
            <a:endParaRPr lang="ar-SA"/>
          </a:p>
        </p:txBody>
      </p:sp>
      <p:sp>
        <p:nvSpPr>
          <p:cNvPr id="10256" name="Line 28"/>
          <p:cNvSpPr>
            <a:spLocks noChangeShapeType="1"/>
          </p:cNvSpPr>
          <p:nvPr/>
        </p:nvSpPr>
        <p:spPr bwMode="auto">
          <a:xfrm>
            <a:off x="6019800" y="1905000"/>
            <a:ext cx="0" cy="1828800"/>
          </a:xfrm>
          <a:prstGeom prst="line">
            <a:avLst/>
          </a:prstGeom>
          <a:noFill/>
          <a:ln w="9525">
            <a:solidFill>
              <a:schemeClr val="tx1"/>
            </a:solidFill>
            <a:round/>
            <a:headEnd/>
            <a:tailEnd/>
          </a:ln>
        </p:spPr>
        <p:txBody>
          <a:bodyPr/>
          <a:lstStyle/>
          <a:p>
            <a:endParaRPr lang="ar-SA"/>
          </a:p>
        </p:txBody>
      </p:sp>
      <p:sp>
        <p:nvSpPr>
          <p:cNvPr id="10257" name="Line 29"/>
          <p:cNvSpPr>
            <a:spLocks noChangeShapeType="1"/>
          </p:cNvSpPr>
          <p:nvPr/>
        </p:nvSpPr>
        <p:spPr bwMode="auto">
          <a:xfrm>
            <a:off x="6705600" y="1905000"/>
            <a:ext cx="0" cy="2819400"/>
          </a:xfrm>
          <a:prstGeom prst="line">
            <a:avLst/>
          </a:prstGeom>
          <a:noFill/>
          <a:ln w="9525">
            <a:solidFill>
              <a:schemeClr val="tx1"/>
            </a:solidFill>
            <a:round/>
            <a:headEnd/>
            <a:tailEnd/>
          </a:ln>
        </p:spPr>
        <p:txBody>
          <a:bodyPr/>
          <a:lstStyle/>
          <a:p>
            <a:endParaRPr lang="ar-SA"/>
          </a:p>
        </p:txBody>
      </p:sp>
      <p:sp>
        <p:nvSpPr>
          <p:cNvPr id="10258" name="Line 30"/>
          <p:cNvSpPr>
            <a:spLocks noChangeShapeType="1"/>
          </p:cNvSpPr>
          <p:nvPr/>
        </p:nvSpPr>
        <p:spPr bwMode="auto">
          <a:xfrm>
            <a:off x="6705600" y="1905000"/>
            <a:ext cx="1219200" cy="0"/>
          </a:xfrm>
          <a:prstGeom prst="line">
            <a:avLst/>
          </a:prstGeom>
          <a:noFill/>
          <a:ln w="9525">
            <a:solidFill>
              <a:schemeClr val="tx1"/>
            </a:solidFill>
            <a:round/>
            <a:headEnd/>
            <a:tailEnd/>
          </a:ln>
        </p:spPr>
        <p:txBody>
          <a:bodyPr/>
          <a:lstStyle/>
          <a:p>
            <a:endParaRPr lang="ar-SA"/>
          </a:p>
        </p:txBody>
      </p:sp>
      <p:sp>
        <p:nvSpPr>
          <p:cNvPr id="10259" name="Line 31"/>
          <p:cNvSpPr>
            <a:spLocks noChangeShapeType="1"/>
          </p:cNvSpPr>
          <p:nvPr/>
        </p:nvSpPr>
        <p:spPr bwMode="auto">
          <a:xfrm>
            <a:off x="7924800" y="1905000"/>
            <a:ext cx="0" cy="3733800"/>
          </a:xfrm>
          <a:prstGeom prst="line">
            <a:avLst/>
          </a:prstGeom>
          <a:noFill/>
          <a:ln w="9525">
            <a:solidFill>
              <a:schemeClr val="tx1"/>
            </a:solidFill>
            <a:round/>
            <a:headEnd/>
            <a:tailEnd/>
          </a:ln>
        </p:spPr>
        <p:txBody>
          <a:bodyPr/>
          <a:lstStyle/>
          <a:p>
            <a:endParaRPr lang="ar-SA"/>
          </a:p>
        </p:txBody>
      </p:sp>
      <p:sp>
        <p:nvSpPr>
          <p:cNvPr id="10260" name="Line 32"/>
          <p:cNvSpPr>
            <a:spLocks noChangeShapeType="1"/>
          </p:cNvSpPr>
          <p:nvPr/>
        </p:nvSpPr>
        <p:spPr bwMode="auto">
          <a:xfrm flipH="1">
            <a:off x="1295400" y="990600"/>
            <a:ext cx="2819400" cy="0"/>
          </a:xfrm>
          <a:prstGeom prst="line">
            <a:avLst/>
          </a:prstGeom>
          <a:noFill/>
          <a:ln w="9525">
            <a:solidFill>
              <a:schemeClr val="tx1"/>
            </a:solidFill>
            <a:round/>
            <a:headEnd/>
            <a:tailEnd/>
          </a:ln>
        </p:spPr>
        <p:txBody>
          <a:bodyPr/>
          <a:lstStyle/>
          <a:p>
            <a:endParaRPr lang="ar-SA"/>
          </a:p>
        </p:txBody>
      </p:sp>
    </p:spTree>
  </p:cSld>
  <p:clrMapOvr>
    <a:masterClrMapping/>
  </p:clrMapOvr>
  <p:transition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latin typeface="Georgia" pitchFamily="18" charset="0"/>
              </a:rPr>
              <a:t>Classification</a:t>
            </a:r>
            <a:r>
              <a:rPr lang="en-US" smtClean="0"/>
              <a:t> </a:t>
            </a:r>
          </a:p>
        </p:txBody>
      </p:sp>
      <p:sp>
        <p:nvSpPr>
          <p:cNvPr id="32771" name="Rectangle 3"/>
          <p:cNvSpPr>
            <a:spLocks noGrp="1" noChangeArrowheads="1"/>
          </p:cNvSpPr>
          <p:nvPr>
            <p:ph type="body" idx="1"/>
          </p:nvPr>
        </p:nvSpPr>
        <p:spPr/>
        <p:txBody>
          <a:bodyPr/>
          <a:lstStyle/>
          <a:p>
            <a:pPr algn="l" rtl="0" eaLnBrk="1" hangingPunct="1">
              <a:defRPr/>
            </a:pPr>
            <a:r>
              <a:rPr lang="en-US" dirty="0" smtClean="0">
                <a:latin typeface="Georgia" pitchFamily="18" charset="0"/>
              </a:rPr>
              <a:t> </a:t>
            </a:r>
            <a:r>
              <a:rPr lang="en-US" sz="3600" dirty="0" smtClean="0">
                <a:latin typeface="Georgia" pitchFamily="18" charset="0"/>
              </a:rPr>
              <a:t>	</a:t>
            </a:r>
            <a:endParaRPr lang="en-US" sz="3600" dirty="0" smtClean="0">
              <a:solidFill>
                <a:schemeClr val="accent2"/>
              </a:solidFill>
              <a:latin typeface="Georgia" pitchFamily="18" charset="0"/>
            </a:endParaRPr>
          </a:p>
          <a:p>
            <a:pPr algn="l" rtl="0" eaLnBrk="1" hangingPunct="1">
              <a:buFont typeface="Wingdings" pitchFamily="2" charset="2"/>
              <a:buNone/>
              <a:defRPr/>
            </a:pPr>
            <a:r>
              <a:rPr lang="en-US" dirty="0" smtClean="0">
                <a:latin typeface="Georgia" pitchFamily="18" charset="0"/>
              </a:rPr>
              <a:t>		</a:t>
            </a:r>
            <a:r>
              <a:rPr lang="en-US" dirty="0" err="1" smtClean="0">
                <a:latin typeface="Georgia" pitchFamily="18" charset="0"/>
              </a:rPr>
              <a:t>Desflurane</a:t>
            </a:r>
            <a:endParaRPr lang="en-US" dirty="0" smtClean="0">
              <a:latin typeface="Georgia" pitchFamily="18" charset="0"/>
            </a:endParaRPr>
          </a:p>
          <a:p>
            <a:pPr algn="l" rtl="0" eaLnBrk="1" hangingPunct="1">
              <a:buFont typeface="Wingdings" pitchFamily="2" charset="2"/>
              <a:buNone/>
              <a:defRPr/>
            </a:pPr>
            <a:r>
              <a:rPr lang="en-US" dirty="0" smtClean="0">
                <a:latin typeface="Georgia" pitchFamily="18" charset="0"/>
              </a:rPr>
              <a:t>		</a:t>
            </a:r>
            <a:r>
              <a:rPr lang="en-US" dirty="0" err="1" smtClean="0">
                <a:latin typeface="Georgia" pitchFamily="18" charset="0"/>
              </a:rPr>
              <a:t>Enflurane</a:t>
            </a:r>
            <a:endParaRPr lang="en-US" dirty="0" smtClean="0">
              <a:latin typeface="Georgia" pitchFamily="18" charset="0"/>
            </a:endParaRPr>
          </a:p>
          <a:p>
            <a:pPr algn="l" rtl="0" eaLnBrk="1" hangingPunct="1">
              <a:buFont typeface="Wingdings" pitchFamily="2" charset="2"/>
              <a:buNone/>
              <a:defRPr/>
            </a:pPr>
            <a:r>
              <a:rPr lang="en-US" dirty="0" smtClean="0">
                <a:latin typeface="Georgia" pitchFamily="18" charset="0"/>
              </a:rPr>
              <a:t>		Halothane</a:t>
            </a:r>
          </a:p>
          <a:p>
            <a:pPr algn="l" rtl="0" eaLnBrk="1" hangingPunct="1">
              <a:buFont typeface="Wingdings" pitchFamily="2" charset="2"/>
              <a:buNone/>
              <a:defRPr/>
            </a:pPr>
            <a:r>
              <a:rPr lang="en-US" dirty="0" smtClean="0">
                <a:latin typeface="Georgia" pitchFamily="18" charset="0"/>
              </a:rPr>
              <a:t>		</a:t>
            </a:r>
            <a:r>
              <a:rPr lang="en-US" dirty="0" err="1" smtClean="0">
                <a:latin typeface="Georgia" pitchFamily="18" charset="0"/>
              </a:rPr>
              <a:t>Isoflurane</a:t>
            </a:r>
            <a:endParaRPr lang="en-US" dirty="0" smtClean="0">
              <a:latin typeface="Georgia" pitchFamily="18" charset="0"/>
            </a:endParaRPr>
          </a:p>
          <a:p>
            <a:pPr algn="l" rtl="0" eaLnBrk="1" hangingPunct="1">
              <a:buFont typeface="Wingdings" pitchFamily="2" charset="2"/>
              <a:buNone/>
              <a:defRPr/>
            </a:pPr>
            <a:r>
              <a:rPr lang="en-US" dirty="0" smtClean="0">
                <a:latin typeface="Georgia" pitchFamily="18" charset="0"/>
              </a:rPr>
              <a:t>		</a:t>
            </a:r>
            <a:r>
              <a:rPr lang="en-US" dirty="0" err="1" smtClean="0">
                <a:latin typeface="Georgia" pitchFamily="18" charset="0"/>
              </a:rPr>
              <a:t>Methoxyflurane</a:t>
            </a:r>
            <a:endParaRPr lang="en-US" dirty="0" smtClean="0">
              <a:latin typeface="Georgia" pitchFamily="18" charset="0"/>
            </a:endParaRPr>
          </a:p>
          <a:p>
            <a:pPr algn="l" rtl="0" eaLnBrk="1" hangingPunct="1">
              <a:buFont typeface="Wingdings" pitchFamily="2" charset="2"/>
              <a:buNone/>
              <a:defRPr/>
            </a:pPr>
            <a:r>
              <a:rPr lang="en-US" dirty="0" smtClean="0">
                <a:latin typeface="Georgia" pitchFamily="18" charset="0"/>
              </a:rPr>
              <a:t>		Nitrous oxide (Gas)</a:t>
            </a:r>
          </a:p>
          <a:p>
            <a:pPr algn="l" rtl="0" eaLnBrk="1" hangingPunct="1">
              <a:buFont typeface="Wingdings" pitchFamily="2" charset="2"/>
              <a:buNone/>
              <a:defRPr/>
            </a:pPr>
            <a:r>
              <a:rPr lang="en-US" dirty="0" smtClean="0">
                <a:latin typeface="Georgia" pitchFamily="18" charset="0"/>
              </a:rPr>
              <a:t>		</a:t>
            </a:r>
            <a:r>
              <a:rPr lang="en-US" dirty="0" err="1" smtClean="0">
                <a:latin typeface="Georgia" pitchFamily="18" charset="0"/>
              </a:rPr>
              <a:t>Sevoflurane</a:t>
            </a:r>
            <a:endParaRPr lang="en-US" dirty="0" smtClean="0">
              <a:latin typeface="Georgia" pitchFamily="18" charset="0"/>
            </a:endParaRPr>
          </a:p>
          <a:p>
            <a:pPr algn="l" rtl="0" eaLnBrk="1" hangingPunct="1">
              <a:buFont typeface="Wingdings" pitchFamily="2" charset="2"/>
              <a:buNone/>
              <a:defRPr/>
            </a:pPr>
            <a:r>
              <a:rPr lang="en-US" sz="2800" dirty="0" smtClean="0">
                <a:solidFill>
                  <a:srgbClr val="FF0000"/>
                </a:solidFill>
                <a:latin typeface="Georgia" pitchFamily="18" charset="0"/>
              </a:rPr>
              <a:t>Which one of them comes in </a:t>
            </a:r>
            <a:r>
              <a:rPr lang="en-US" sz="2800" dirty="0" err="1" smtClean="0">
                <a:solidFill>
                  <a:srgbClr val="FF0000"/>
                </a:solidFill>
                <a:latin typeface="Georgia" pitchFamily="18" charset="0"/>
              </a:rPr>
              <a:t>liguid</a:t>
            </a:r>
            <a:r>
              <a:rPr lang="en-US" sz="2800" dirty="0" smtClean="0">
                <a:solidFill>
                  <a:srgbClr val="FF0000"/>
                </a:solidFill>
                <a:latin typeface="Georgia" pitchFamily="18" charset="0"/>
              </a:rPr>
              <a:t> form?</a:t>
            </a:r>
          </a:p>
        </p:txBody>
      </p:sp>
      <p:sp>
        <p:nvSpPr>
          <p:cNvPr id="11268" name="Rectangle 4"/>
          <p:cNvSpPr>
            <a:spLocks noChangeArrowheads="1"/>
          </p:cNvSpPr>
          <p:nvPr/>
        </p:nvSpPr>
        <p:spPr bwMode="auto">
          <a:xfrm>
            <a:off x="1524000" y="1676400"/>
            <a:ext cx="1752600" cy="533400"/>
          </a:xfrm>
          <a:prstGeom prst="rect">
            <a:avLst/>
          </a:prstGeom>
          <a:solidFill>
            <a:schemeClr val="accent1"/>
          </a:solidFill>
          <a:ln w="9525">
            <a:solidFill>
              <a:schemeClr val="tx1"/>
            </a:solidFill>
            <a:miter lim="800000"/>
            <a:headEnd/>
            <a:tailEnd/>
          </a:ln>
        </p:spPr>
        <p:txBody>
          <a:bodyPr wrap="none" anchor="ctr"/>
          <a:lstStyle/>
          <a:p>
            <a:pPr algn="ctr"/>
            <a:r>
              <a:rPr lang="en-US" sz="3600" b="1"/>
              <a:t>INHALED</a:t>
            </a:r>
          </a:p>
        </p:txBody>
      </p:sp>
      <p:sp>
        <p:nvSpPr>
          <p:cNvPr id="11269" name="Rectangle 5"/>
          <p:cNvSpPr>
            <a:spLocks noChangeArrowheads="1"/>
          </p:cNvSpPr>
          <p:nvPr/>
        </p:nvSpPr>
        <p:spPr bwMode="auto">
          <a:xfrm>
            <a:off x="2667000" y="533400"/>
            <a:ext cx="3657600" cy="609600"/>
          </a:xfrm>
          <a:prstGeom prst="rect">
            <a:avLst/>
          </a:prstGeom>
          <a:solidFill>
            <a:schemeClr val="accent1"/>
          </a:solidFill>
          <a:ln w="9525">
            <a:solidFill>
              <a:schemeClr val="tx1"/>
            </a:solidFill>
            <a:miter lim="800000"/>
            <a:headEnd/>
            <a:tailEnd/>
          </a:ln>
        </p:spPr>
        <p:txBody>
          <a:bodyPr wrap="none" anchor="ctr"/>
          <a:lstStyle/>
          <a:p>
            <a:pPr algn="ctr"/>
            <a:r>
              <a:rPr lang="en-US" sz="3600" b="1">
                <a:latin typeface="Georgia" pitchFamily="18" charset="0"/>
              </a:rPr>
              <a:t>Classification</a:t>
            </a:r>
          </a:p>
        </p:txBody>
      </p:sp>
    </p:spTree>
  </p:cSld>
  <p:clrMapOvr>
    <a:masterClrMapping/>
  </p:clrMapOvr>
  <p:transition advTm="209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2"/>
          </a:solidFill>
        </p:spPr>
        <p:txBody>
          <a:bodyPr/>
          <a:lstStyle/>
          <a:p>
            <a:pPr rtl="0" eaLnBrk="1" hangingPunct="1">
              <a:defRPr/>
            </a:pPr>
            <a:endParaRPr lang="en-US" dirty="0" smtClean="0">
              <a:latin typeface="Georgia" pitchFamily="18" charset="0"/>
            </a:endParaRPr>
          </a:p>
        </p:txBody>
      </p:sp>
      <p:sp>
        <p:nvSpPr>
          <p:cNvPr id="33795" name="Rectangle 3"/>
          <p:cNvSpPr>
            <a:spLocks noGrp="1" noChangeArrowheads="1"/>
          </p:cNvSpPr>
          <p:nvPr>
            <p:ph type="body" idx="1"/>
          </p:nvPr>
        </p:nvSpPr>
        <p:spPr/>
        <p:txBody>
          <a:bodyPr/>
          <a:lstStyle/>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Methohexital</a:t>
            </a:r>
            <a:r>
              <a:rPr lang="en-US" sz="1600" dirty="0" smtClean="0">
                <a:latin typeface="Georgia" pitchFamily="18" charset="0"/>
              </a:rPr>
              <a:t> </a:t>
            </a: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Thiamylal</a:t>
            </a:r>
            <a:r>
              <a:rPr lang="en-US" sz="1600" dirty="0" smtClean="0">
                <a:latin typeface="Georgia" pitchFamily="18" charset="0"/>
              </a:rPr>
              <a:t>			Barbiturates</a:t>
            </a:r>
          </a:p>
          <a:p>
            <a:pPr algn="l" rtl="0" eaLnBrk="1" hangingPunct="1">
              <a:lnSpc>
                <a:spcPct val="80000"/>
              </a:lnSpc>
              <a:defRPr/>
            </a:pPr>
            <a:r>
              <a:rPr lang="en-US" sz="1600" dirty="0" smtClean="0">
                <a:latin typeface="Georgia" pitchFamily="18" charset="0"/>
              </a:rPr>
              <a:t> 	Thiopental</a:t>
            </a:r>
          </a:p>
          <a:p>
            <a:pPr algn="l" rtl="0" eaLnBrk="1" hangingPunct="1">
              <a:lnSpc>
                <a:spcPct val="80000"/>
              </a:lnSpc>
              <a:buFont typeface="Wingdings" pitchFamily="2" charset="2"/>
              <a:buNone/>
              <a:defRPr/>
            </a:pP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Diazepam</a:t>
            </a: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Lorazepam</a:t>
            </a:r>
            <a:r>
              <a:rPr lang="en-US" sz="1600" dirty="0" smtClean="0">
                <a:latin typeface="Georgia" pitchFamily="18" charset="0"/>
              </a:rPr>
              <a:t>		Benzodiazepines</a:t>
            </a: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Midaxolam</a:t>
            </a:r>
            <a:r>
              <a:rPr lang="en-US" sz="1600" dirty="0" smtClean="0">
                <a:latin typeface="Georgia" pitchFamily="18" charset="0"/>
              </a:rPr>
              <a:t> </a:t>
            </a:r>
          </a:p>
          <a:p>
            <a:pPr algn="l" rtl="0" eaLnBrk="1" hangingPunct="1">
              <a:lnSpc>
                <a:spcPct val="80000"/>
              </a:lnSpc>
              <a:buFont typeface="Wingdings" pitchFamily="2" charset="2"/>
              <a:buNone/>
              <a:defRPr/>
            </a:pP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Etomidate</a:t>
            </a:r>
            <a:r>
              <a:rPr lang="en-US" sz="1600" dirty="0" smtClean="0">
                <a:latin typeface="Georgia" pitchFamily="18" charset="0"/>
              </a:rPr>
              <a:t>, </a:t>
            </a:r>
            <a:r>
              <a:rPr lang="en-US" sz="1600" dirty="0" err="1" smtClean="0">
                <a:latin typeface="Georgia" pitchFamily="18" charset="0"/>
              </a:rPr>
              <a:t>propofol</a:t>
            </a:r>
            <a:r>
              <a:rPr lang="en-US" sz="1600" dirty="0" smtClean="0">
                <a:latin typeface="Georgia" pitchFamily="18" charset="0"/>
              </a:rPr>
              <a:t> </a:t>
            </a:r>
          </a:p>
          <a:p>
            <a:pPr algn="l" rtl="0" eaLnBrk="1" hangingPunct="1">
              <a:lnSpc>
                <a:spcPct val="80000"/>
              </a:lnSpc>
              <a:buFont typeface="Wingdings" pitchFamily="2" charset="2"/>
              <a:buNone/>
              <a:defRPr/>
            </a:pP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Fentanyls</a:t>
            </a:r>
            <a:r>
              <a:rPr lang="en-US" sz="1600" dirty="0" smtClean="0">
                <a:latin typeface="Georgia" pitchFamily="18" charset="0"/>
              </a:rPr>
              <a:t>			</a:t>
            </a:r>
            <a:r>
              <a:rPr lang="en-US" sz="1600" dirty="0" err="1" smtClean="0">
                <a:latin typeface="Georgia" pitchFamily="18" charset="0"/>
              </a:rPr>
              <a:t>Opioids</a:t>
            </a: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Morphine</a:t>
            </a:r>
          </a:p>
          <a:p>
            <a:pPr algn="l" rtl="0" eaLnBrk="1" hangingPunct="1">
              <a:lnSpc>
                <a:spcPct val="80000"/>
              </a:lnSpc>
              <a:defRPr/>
            </a:pP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Droperidol</a:t>
            </a:r>
            <a:r>
              <a:rPr lang="en-US" sz="1600" dirty="0" smtClean="0">
                <a:latin typeface="Georgia" pitchFamily="18" charset="0"/>
              </a:rPr>
              <a:t> +</a:t>
            </a:r>
            <a:r>
              <a:rPr lang="en-US" sz="1600" dirty="0" err="1" smtClean="0">
                <a:latin typeface="Georgia" pitchFamily="18" charset="0"/>
              </a:rPr>
              <a:t>Fentanyl</a:t>
            </a:r>
            <a:r>
              <a:rPr lang="en-US" sz="1600" dirty="0" smtClean="0">
                <a:latin typeface="Georgia" pitchFamily="18" charset="0"/>
              </a:rPr>
              <a:t>	</a:t>
            </a:r>
            <a:r>
              <a:rPr lang="en-US" sz="1600" dirty="0" err="1" smtClean="0">
                <a:latin typeface="Georgia" pitchFamily="18" charset="0"/>
              </a:rPr>
              <a:t>neuroleptic</a:t>
            </a:r>
            <a:endParaRPr lang="en-US" sz="1600" dirty="0" smtClean="0">
              <a:latin typeface="Georgia" pitchFamily="18" charset="0"/>
            </a:endParaRPr>
          </a:p>
          <a:p>
            <a:pPr algn="l" rtl="0" eaLnBrk="1" hangingPunct="1">
              <a:lnSpc>
                <a:spcPct val="80000"/>
              </a:lnSpc>
              <a:defRPr/>
            </a:pPr>
            <a:endParaRPr lang="en-US" sz="1600" dirty="0" smtClean="0">
              <a:latin typeface="Georgia" pitchFamily="18" charset="0"/>
            </a:endParaRPr>
          </a:p>
          <a:p>
            <a:pPr algn="l" rtl="0" eaLnBrk="1" hangingPunct="1">
              <a:lnSpc>
                <a:spcPct val="80000"/>
              </a:lnSpc>
              <a:defRPr/>
            </a:pPr>
            <a:r>
              <a:rPr lang="en-US" sz="1600" dirty="0" smtClean="0">
                <a:latin typeface="Georgia" pitchFamily="18" charset="0"/>
              </a:rPr>
              <a:t> 	</a:t>
            </a:r>
            <a:r>
              <a:rPr lang="en-US" sz="1600" dirty="0" err="1" smtClean="0">
                <a:latin typeface="Georgia" pitchFamily="18" charset="0"/>
              </a:rPr>
              <a:t>ketamine</a:t>
            </a:r>
            <a:r>
              <a:rPr lang="en-US" sz="1600" dirty="0" smtClean="0">
                <a:latin typeface="Georgia" pitchFamily="18" charset="0"/>
              </a:rPr>
              <a:t>          	</a:t>
            </a:r>
          </a:p>
          <a:p>
            <a:pPr algn="l" rtl="0" eaLnBrk="1" hangingPunct="1">
              <a:lnSpc>
                <a:spcPct val="80000"/>
              </a:lnSpc>
              <a:defRPr/>
            </a:pPr>
            <a:r>
              <a:rPr lang="en-US" sz="1600" dirty="0" smtClean="0">
                <a:latin typeface="Georgia" pitchFamily="18" charset="0"/>
              </a:rPr>
              <a:t> 	</a:t>
            </a:r>
          </a:p>
        </p:txBody>
      </p:sp>
      <p:sp>
        <p:nvSpPr>
          <p:cNvPr id="12292" name="AutoShape 5"/>
          <p:cNvSpPr>
            <a:spLocks/>
          </p:cNvSpPr>
          <p:nvPr/>
        </p:nvSpPr>
        <p:spPr bwMode="auto">
          <a:xfrm flipV="1">
            <a:off x="3276600" y="1676400"/>
            <a:ext cx="457200" cy="609600"/>
          </a:xfrm>
          <a:prstGeom prst="rightBrace">
            <a:avLst>
              <a:gd name="adj1" fmla="val 11111"/>
              <a:gd name="adj2" fmla="val 50000"/>
            </a:avLst>
          </a:prstGeom>
          <a:noFill/>
          <a:ln w="9525">
            <a:solidFill>
              <a:schemeClr val="tx1"/>
            </a:solidFill>
            <a:round/>
            <a:headEnd/>
            <a:tailEnd/>
          </a:ln>
        </p:spPr>
        <p:txBody>
          <a:bodyPr wrap="none" anchor="ctr"/>
          <a:lstStyle/>
          <a:p>
            <a:endParaRPr lang="ar-SA"/>
          </a:p>
        </p:txBody>
      </p:sp>
      <p:sp>
        <p:nvSpPr>
          <p:cNvPr id="12293" name="AutoShape 6"/>
          <p:cNvSpPr>
            <a:spLocks/>
          </p:cNvSpPr>
          <p:nvPr/>
        </p:nvSpPr>
        <p:spPr bwMode="auto">
          <a:xfrm>
            <a:off x="3429000" y="2667000"/>
            <a:ext cx="152400" cy="533400"/>
          </a:xfrm>
          <a:prstGeom prst="rightBrace">
            <a:avLst>
              <a:gd name="adj1" fmla="val 29167"/>
              <a:gd name="adj2" fmla="val 50000"/>
            </a:avLst>
          </a:prstGeom>
          <a:noFill/>
          <a:ln w="9525">
            <a:solidFill>
              <a:schemeClr val="tx1"/>
            </a:solidFill>
            <a:round/>
            <a:headEnd/>
            <a:tailEnd/>
          </a:ln>
        </p:spPr>
        <p:txBody>
          <a:bodyPr wrap="none" anchor="ctr"/>
          <a:lstStyle/>
          <a:p>
            <a:endParaRPr lang="ar-SA"/>
          </a:p>
        </p:txBody>
      </p:sp>
      <p:sp>
        <p:nvSpPr>
          <p:cNvPr id="12294" name="AutoShape 7"/>
          <p:cNvSpPr>
            <a:spLocks/>
          </p:cNvSpPr>
          <p:nvPr/>
        </p:nvSpPr>
        <p:spPr bwMode="auto">
          <a:xfrm>
            <a:off x="3276600" y="4038600"/>
            <a:ext cx="457200" cy="457200"/>
          </a:xfrm>
          <a:prstGeom prst="rightBrace">
            <a:avLst>
              <a:gd name="adj1" fmla="val 8333"/>
              <a:gd name="adj2" fmla="val 50000"/>
            </a:avLst>
          </a:prstGeom>
          <a:noFill/>
          <a:ln w="9525">
            <a:solidFill>
              <a:schemeClr val="tx1"/>
            </a:solidFill>
            <a:round/>
            <a:headEnd/>
            <a:tailEnd/>
          </a:ln>
        </p:spPr>
        <p:txBody>
          <a:bodyPr wrap="none" anchor="ctr"/>
          <a:lstStyle/>
          <a:p>
            <a:endParaRPr lang="ar-SA"/>
          </a:p>
        </p:txBody>
      </p:sp>
      <p:sp>
        <p:nvSpPr>
          <p:cNvPr id="12295" name="AutoShape 8"/>
          <p:cNvSpPr>
            <a:spLocks/>
          </p:cNvSpPr>
          <p:nvPr/>
        </p:nvSpPr>
        <p:spPr bwMode="auto">
          <a:xfrm>
            <a:off x="3581400" y="4724400"/>
            <a:ext cx="152400" cy="457200"/>
          </a:xfrm>
          <a:prstGeom prst="rightBrace">
            <a:avLst>
              <a:gd name="adj1" fmla="val 25000"/>
              <a:gd name="adj2" fmla="val 50000"/>
            </a:avLst>
          </a:prstGeom>
          <a:noFill/>
          <a:ln w="9525">
            <a:solidFill>
              <a:schemeClr val="tx1"/>
            </a:solidFill>
            <a:round/>
            <a:headEnd/>
            <a:tailEnd/>
          </a:ln>
        </p:spPr>
        <p:txBody>
          <a:bodyPr wrap="none" anchor="ctr"/>
          <a:lstStyle/>
          <a:p>
            <a:endParaRPr lang="ar-SA"/>
          </a:p>
        </p:txBody>
      </p:sp>
      <p:sp>
        <p:nvSpPr>
          <p:cNvPr id="12296" name="AutoShape 9"/>
          <p:cNvSpPr>
            <a:spLocks/>
          </p:cNvSpPr>
          <p:nvPr/>
        </p:nvSpPr>
        <p:spPr bwMode="auto">
          <a:xfrm>
            <a:off x="3733800" y="5334000"/>
            <a:ext cx="152400" cy="381000"/>
          </a:xfrm>
          <a:prstGeom prst="rightBrace">
            <a:avLst>
              <a:gd name="adj1" fmla="val 20833"/>
              <a:gd name="adj2" fmla="val 50000"/>
            </a:avLst>
          </a:prstGeom>
          <a:noFill/>
          <a:ln w="9525">
            <a:solidFill>
              <a:schemeClr val="tx1"/>
            </a:solidFill>
            <a:round/>
            <a:headEnd/>
            <a:tailEnd/>
          </a:ln>
        </p:spPr>
        <p:txBody>
          <a:bodyPr wrap="none" anchor="ctr"/>
          <a:lstStyle/>
          <a:p>
            <a:endParaRPr lang="ar-SA"/>
          </a:p>
        </p:txBody>
      </p:sp>
      <p:sp>
        <p:nvSpPr>
          <p:cNvPr id="12297" name="Rectangle 11"/>
          <p:cNvSpPr>
            <a:spLocks noChangeArrowheads="1"/>
          </p:cNvSpPr>
          <p:nvPr/>
        </p:nvSpPr>
        <p:spPr bwMode="auto">
          <a:xfrm>
            <a:off x="1219200" y="609600"/>
            <a:ext cx="2743200" cy="533400"/>
          </a:xfrm>
          <a:prstGeom prst="rect">
            <a:avLst/>
          </a:prstGeom>
          <a:solidFill>
            <a:schemeClr val="accent1"/>
          </a:solidFill>
          <a:ln w="9525">
            <a:solidFill>
              <a:schemeClr val="tx1"/>
            </a:solidFill>
            <a:miter lim="800000"/>
            <a:headEnd/>
            <a:tailEnd/>
          </a:ln>
        </p:spPr>
        <p:txBody>
          <a:bodyPr wrap="none" anchor="ctr"/>
          <a:lstStyle/>
          <a:p>
            <a:pPr algn="ctr"/>
            <a:r>
              <a:rPr lang="en-US" sz="3200" b="1">
                <a:latin typeface="Georgia" pitchFamily="18" charset="0"/>
              </a:rPr>
              <a:t>Intravenous</a:t>
            </a:r>
          </a:p>
        </p:txBody>
      </p:sp>
    </p:spTree>
  </p:cSld>
  <p:clrMapOvr>
    <a:masterClrMapping/>
  </p:clrMapOvr>
  <p:transition advTm="1584"/>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1943</TotalTime>
  <Words>1227</Words>
  <Application>Microsoft Office PowerPoint</Application>
  <PresentationFormat>On-screen Show (4:3)</PresentationFormat>
  <Paragraphs>474</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Ripple</vt:lpstr>
      <vt:lpstr>Document</vt:lpstr>
      <vt:lpstr>General Anesthetics</vt:lpstr>
      <vt:lpstr>Slide 2</vt:lpstr>
      <vt:lpstr>Definition of General Anesthesia</vt:lpstr>
      <vt:lpstr>Slide 4</vt:lpstr>
      <vt:lpstr>Definitions</vt:lpstr>
      <vt:lpstr>Slide 6</vt:lpstr>
      <vt:lpstr>Slide 7</vt:lpstr>
      <vt:lpstr>Classification </vt:lpstr>
      <vt:lpstr>Slide 9</vt:lpstr>
      <vt:lpstr>Slide 10</vt:lpstr>
      <vt:lpstr>  Classification of G.A.</vt:lpstr>
      <vt:lpstr>Factors Affecting General Anesthetics Concentration in CNS</vt:lpstr>
      <vt:lpstr>Properties  of inhaled anesthetics     </vt:lpstr>
      <vt:lpstr>   Pharmacological Effects Of Inhaled Anesthetics</vt:lpstr>
      <vt:lpstr>  </vt:lpstr>
      <vt:lpstr>Slide 16</vt:lpstr>
      <vt:lpstr>Slide 17</vt:lpstr>
      <vt:lpstr>Comparision b/w NO2 and Halothane</vt:lpstr>
      <vt:lpstr>Comparison cont’d </vt:lpstr>
      <vt:lpstr>Comparison cont’d</vt:lpstr>
      <vt:lpstr>I.V. General Anesthetics</vt:lpstr>
      <vt:lpstr>1. Ketamine</vt:lpstr>
      <vt:lpstr> 2. Fentanyl and Sufentanil</vt:lpstr>
      <vt:lpstr>Slide 24</vt:lpstr>
      <vt:lpstr>Slide 25</vt:lpstr>
      <vt:lpstr>Slide 26</vt:lpstr>
      <vt:lpstr>B- non- analgesic I.V. GA</vt:lpstr>
      <vt:lpstr>Slide 28</vt:lpstr>
      <vt:lpstr>Chracteristics of intravenous anesthetics</vt:lpstr>
      <vt:lpstr>Slide 30</vt:lpstr>
      <vt:lpstr>Slide 31</vt:lpstr>
      <vt:lpstr>Therapeutic  disadvantages                              Therapeutic advantages</vt:lpstr>
      <vt:lpstr>Therapeutic Disadvantages                 Therapeutic advantages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Anesthetics</dc:title>
  <dc:creator>kkuh</dc:creator>
  <cp:lastModifiedBy>DR.ALHAIDER</cp:lastModifiedBy>
  <cp:revision>87</cp:revision>
  <dcterms:created xsi:type="dcterms:W3CDTF">2005-03-05T06:07:12Z</dcterms:created>
  <dcterms:modified xsi:type="dcterms:W3CDTF">2010-03-27T02:18:31Z</dcterms:modified>
</cp:coreProperties>
</file>