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1" r:id="rId1"/>
  </p:sldMasterIdLst>
  <p:sldIdLst>
    <p:sldId id="256" r:id="rId2"/>
    <p:sldId id="257" r:id="rId3"/>
    <p:sldId id="277" r:id="rId4"/>
    <p:sldId id="258" r:id="rId5"/>
    <p:sldId id="299" r:id="rId6"/>
    <p:sldId id="260" r:id="rId7"/>
    <p:sldId id="261" r:id="rId8"/>
    <p:sldId id="262" r:id="rId9"/>
    <p:sldId id="300" r:id="rId10"/>
    <p:sldId id="301" r:id="rId11"/>
    <p:sldId id="302" r:id="rId12"/>
    <p:sldId id="263" r:id="rId13"/>
    <p:sldId id="289" r:id="rId14"/>
    <p:sldId id="290" r:id="rId15"/>
    <p:sldId id="292" r:id="rId16"/>
    <p:sldId id="293" r:id="rId17"/>
    <p:sldId id="291" r:id="rId18"/>
    <p:sldId id="264" r:id="rId19"/>
    <p:sldId id="265" r:id="rId20"/>
    <p:sldId id="267" r:id="rId21"/>
    <p:sldId id="269" r:id="rId22"/>
    <p:sldId id="270" r:id="rId23"/>
    <p:sldId id="294" r:id="rId24"/>
    <p:sldId id="272" r:id="rId25"/>
    <p:sldId id="273" r:id="rId26"/>
    <p:sldId id="274" r:id="rId27"/>
    <p:sldId id="295" r:id="rId28"/>
    <p:sldId id="275" r:id="rId29"/>
    <p:sldId id="297" r:id="rId30"/>
    <p:sldId id="278" r:id="rId31"/>
    <p:sldId id="279" r:id="rId32"/>
    <p:sldId id="280" r:id="rId33"/>
    <p:sldId id="298" r:id="rId34"/>
    <p:sldId id="281" r:id="rId35"/>
    <p:sldId id="282" r:id="rId36"/>
    <p:sldId id="283" r:id="rId37"/>
    <p:sldId id="284" r:id="rId38"/>
    <p:sldId id="286" r:id="rId39"/>
    <p:sldId id="287" r:id="rId40"/>
    <p:sldId id="288" r:id="rId41"/>
    <p:sldId id="276" r:id="rId42"/>
    <p:sldId id="285" r:id="rId43"/>
    <p:sldId id="271" r:id="rId44"/>
    <p:sldId id="296" r:id="rId45"/>
    <p:sldId id="259" r:id="rId46"/>
    <p:sldId id="266" r:id="rId47"/>
    <p:sldId id="268" r:id="rId48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gistered Us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6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5DA7ED9-19FB-4D8F-901B-EC18F1193F99}" type="slidenum">
              <a:rPr lang="ar-SA"/>
              <a:pPr/>
              <a:t>‹#›</a:t>
            </a:fld>
            <a:endParaRPr lang="en-US"/>
          </a:p>
        </p:txBody>
      </p:sp>
      <p:grpSp>
        <p:nvGrpSpPr>
          <p:cNvPr id="820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820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0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820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821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1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821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22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76FF9-A338-4C2C-B5B4-453560DEC2A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048E7-3DBA-40DD-A802-84EB1D27338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53EC58C-9C96-47E3-A684-657A6A3512D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AEFAA-A148-4A25-B63A-E70F87920D5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55B7C-54BA-4B9C-B716-A6A631C8192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B5A8D-778B-4F35-AE62-51CA643D9A8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DB162-0279-490E-91E8-E36CB47422E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211A3-33FA-4753-98F3-F7221203912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AA1BB-73A7-4A10-BBB0-D758435DC88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10665-5514-49E0-A4B2-551E8E9C87B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52ECD-FEAA-48C9-9810-7EF7AB720A7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fld id="{7B4363A6-7694-4ABB-BF27-814C9D7E4582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17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17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8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718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19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19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19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19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720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20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720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21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1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21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722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Metabolic bone disease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Clinical presentation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/>
            <a:r>
              <a:rPr lang="en-US" sz="2800"/>
              <a:t>Numbness</a:t>
            </a:r>
          </a:p>
          <a:p>
            <a:pPr algn="l" rtl="0"/>
            <a:r>
              <a:rPr lang="en-US" sz="2800"/>
              <a:t>If severe hypocalcemia : tetany</a:t>
            </a:r>
          </a:p>
          <a:p>
            <a:pPr algn="l" rtl="0"/>
            <a:r>
              <a:rPr lang="en-US" sz="2800"/>
              <a:t>Trosseau sign</a:t>
            </a:r>
          </a:p>
          <a:p>
            <a:pPr algn="l" rtl="0"/>
            <a:r>
              <a:rPr lang="en-US" sz="2800"/>
              <a:t>Chovstek sign</a:t>
            </a:r>
          </a:p>
        </p:txBody>
      </p:sp>
      <p:pic>
        <p:nvPicPr>
          <p:cNvPr id="59396" name="Picture 4" descr="ros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3438" y="1916113"/>
            <a:ext cx="2405062" cy="240823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Treatment of hypocalcemia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/>
              <a:t>Calcium and vitamin D supplements</a:t>
            </a:r>
          </a:p>
          <a:p>
            <a:pPr algn="l" rtl="0"/>
            <a:r>
              <a:rPr lang="en-US"/>
              <a:t>If severe with tetany : give 10 cc of 10% calcium gluconate slowly ( careful in patients on digoxin 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Osteoporosis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  <a:buFontTx/>
              <a:buNone/>
            </a:pPr>
            <a:r>
              <a:rPr lang="en-US"/>
              <a:t>DEFINITION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/>
              <a:t>DIFFERNTIATIING OSTEOPOROSIS FROM OSTEOMALACIA</a:t>
            </a:r>
            <a:endParaRPr lang="ar-SA"/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/>
              <a:t> CAUSES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/>
              <a:t>DIAGNOSIS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/>
              <a:t>PREVENTION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/>
              <a:t>TREATMENT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OF OSTEOPOROSIS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/>
            <a:r>
              <a:rPr lang="en-US" sz="2800"/>
              <a:t>Low bone mass with micrarctictural disruption  resulting in fracture from minimal trauma.</a:t>
            </a:r>
          </a:p>
        </p:txBody>
      </p:sp>
      <p:pic>
        <p:nvPicPr>
          <p:cNvPr id="41988" name="Picture 4" descr="bone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2492375"/>
            <a:ext cx="3600450" cy="2592388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Causes of osteoporosis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/>
              <a:t>Menopause</a:t>
            </a:r>
          </a:p>
          <a:p>
            <a:pPr algn="l" rtl="0"/>
            <a:r>
              <a:rPr lang="en-US"/>
              <a:t>Old age</a:t>
            </a:r>
          </a:p>
          <a:p>
            <a:pPr algn="l" rtl="0"/>
            <a:r>
              <a:rPr lang="en-US"/>
              <a:t>Calcium and vitamin D deficiency</a:t>
            </a:r>
          </a:p>
          <a:p>
            <a:pPr algn="l" rtl="0"/>
            <a:r>
              <a:rPr lang="en-US"/>
              <a:t>Estrogen deficiency</a:t>
            </a:r>
          </a:p>
          <a:p>
            <a:pPr algn="l" rtl="0"/>
            <a:r>
              <a:rPr lang="en-US"/>
              <a:t>Use of steroids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Diagnosis of osteoporosis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dirty="0"/>
              <a:t>Plain x-ray : not very sensitive</a:t>
            </a:r>
          </a:p>
          <a:p>
            <a:pPr algn="l" rtl="0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Dual-energy x-ray </a:t>
            </a:r>
            <a:r>
              <a:rPr lang="en-US" dirty="0" err="1">
                <a:solidFill>
                  <a:srgbClr val="FF0000"/>
                </a:solidFill>
              </a:rPr>
              <a:t>absoptiometry</a:t>
            </a:r>
            <a:r>
              <a:rPr lang="en-US" dirty="0">
                <a:solidFill>
                  <a:srgbClr val="FF0000"/>
                </a:solidFill>
              </a:rPr>
              <a:t> ( DXA) measuring bone </a:t>
            </a:r>
            <a:r>
              <a:rPr lang="en-US" dirty="0" err="1">
                <a:solidFill>
                  <a:srgbClr val="FF0000"/>
                </a:solidFill>
              </a:rPr>
              <a:t>minaeral</a:t>
            </a:r>
            <a:r>
              <a:rPr lang="en-US" dirty="0">
                <a:solidFill>
                  <a:srgbClr val="FF0000"/>
                </a:solidFill>
              </a:rPr>
              <a:t> density (BMD) and comparing it to BMD of a healthy woman</a:t>
            </a:r>
          </a:p>
          <a:p>
            <a:pPr algn="l" rtl="0">
              <a:lnSpc>
                <a:spcPct val="90000"/>
              </a:lnSpc>
            </a:pPr>
            <a:r>
              <a:rPr lang="en-US" dirty="0"/>
              <a:t>More than -2.5 SD below average : osteoporosis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7108" name="Picture 4" descr="bmd1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2205038"/>
            <a:ext cx="2482850" cy="2736850"/>
          </a:xfrm>
        </p:spPr>
      </p:pic>
      <p:pic>
        <p:nvPicPr>
          <p:cNvPr id="47111" name="Picture 7" descr="bmd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211638" y="1989138"/>
            <a:ext cx="3889375" cy="30241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Treatment of osteoporosis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/>
              <a:t>Prevention</a:t>
            </a:r>
          </a:p>
          <a:p>
            <a:pPr algn="l" rtl="0"/>
            <a:r>
              <a:rPr lang="en-US"/>
              <a:t>Public awareness</a:t>
            </a:r>
          </a:p>
          <a:p>
            <a:pPr algn="l" rtl="0"/>
            <a:r>
              <a:rPr lang="en-US"/>
              <a:t>Adequate calcium and vitamin D supplements</a:t>
            </a:r>
          </a:p>
          <a:p>
            <a:pPr algn="l" rtl="0"/>
            <a:r>
              <a:rPr lang="en-US"/>
              <a:t>Bisphphosnates : reducing bone breakdown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Steroid induced osteoporosis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73463"/>
            <a:ext cx="7696200" cy="1912937"/>
          </a:xfrm>
        </p:spPr>
        <p:txBody>
          <a:bodyPr/>
          <a:lstStyle/>
          <a:p>
            <a:pPr algn="l" rtl="0"/>
            <a:r>
              <a:rPr lang="en-US"/>
              <a:t>Major impact on ? : axial bone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/>
              <a:t>Steroids for several days</a:t>
            </a:r>
            <a:r>
              <a:rPr lang="en-US">
                <a:latin typeface="Arial" charset="0"/>
              </a:rPr>
              <a:t> causes bone</a:t>
            </a:r>
            <a:r>
              <a:rPr lang="en-US"/>
              <a:t> loss more on axial bones ( 40 %) than on peripheral bones ( 20%).</a:t>
            </a:r>
          </a:p>
          <a:p>
            <a:pPr algn="l" rtl="0"/>
            <a:r>
              <a:rPr lang="en-US"/>
              <a:t>Muscle weakness</a:t>
            </a:r>
          </a:p>
          <a:p>
            <a:pPr algn="l" rtl="0"/>
            <a:r>
              <a:rPr lang="en-US"/>
              <a:t>Prednisolone more than 5 mg /day for long time</a:t>
            </a:r>
            <a:endParaRPr lang="en-US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Biochemistry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/>
              <a:t>PTH</a:t>
            </a:r>
          </a:p>
          <a:p>
            <a:pPr algn="l" rtl="0"/>
            <a:r>
              <a:rPr lang="en-US"/>
              <a:t>Vitamin D</a:t>
            </a:r>
          </a:p>
          <a:p>
            <a:pPr algn="l" rtl="0"/>
            <a:r>
              <a:rPr lang="en-US"/>
              <a:t>Calcitonin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Mechanisms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/>
              <a:t>Renal Ca loss</a:t>
            </a:r>
          </a:p>
          <a:p>
            <a:pPr algn="l" rtl="0"/>
            <a:r>
              <a:rPr lang="en-US"/>
              <a:t>Inhibition of intestinal Ca absorption</a:t>
            </a:r>
          </a:p>
          <a:p>
            <a:pPr algn="l" rtl="0"/>
            <a:r>
              <a:rPr lang="en-US"/>
              <a:t>In animals : increase osteoclast and inhibition of osteoblast activity</a:t>
            </a:r>
          </a:p>
          <a:p>
            <a:pPr algn="l" rtl="0"/>
            <a:r>
              <a:rPr lang="en-US"/>
              <a:t>Suppression of gonadotropin secretion ( high dose)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Management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/>
              <a:t>Use smallest possible dose </a:t>
            </a:r>
          </a:p>
          <a:p>
            <a:pPr algn="l" rtl="0"/>
            <a:r>
              <a:rPr lang="en-US"/>
              <a:t>Shortest possible duration</a:t>
            </a:r>
          </a:p>
          <a:p>
            <a:pPr algn="l" rtl="0"/>
            <a:r>
              <a:rPr lang="en-US"/>
              <a:t>Physical activity</a:t>
            </a:r>
          </a:p>
          <a:p>
            <a:pPr algn="l" rtl="0"/>
            <a:r>
              <a:rPr lang="en-US"/>
              <a:t>Calcium and vitamin D</a:t>
            </a:r>
          </a:p>
          <a:p>
            <a:pPr algn="l" rtl="0"/>
            <a:r>
              <a:rPr lang="en-US"/>
              <a:t>Pharmacologic treatment: bisphosphontaes , ? PTH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3852863"/>
          </a:xfrm>
        </p:spPr>
        <p:txBody>
          <a:bodyPr/>
          <a:lstStyle/>
          <a:p>
            <a:r>
              <a:rPr lang="en-US"/>
              <a:t>Osteomalacia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	Definition of osteomalacia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/>
            <a:r>
              <a:rPr lang="en-US" sz="2800"/>
              <a:t>Reduced mineralization of bone</a:t>
            </a:r>
          </a:p>
          <a:p>
            <a:pPr algn="l" rtl="0"/>
            <a:r>
              <a:rPr lang="en-US" sz="2800"/>
              <a:t>Rickets occurs in growing bone</a:t>
            </a:r>
          </a:p>
        </p:txBody>
      </p:sp>
      <p:pic>
        <p:nvPicPr>
          <p:cNvPr id="50180" name="Picture 4" descr="rickets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2565400"/>
            <a:ext cx="2520950" cy="25923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4429125"/>
          </a:xfrm>
        </p:spPr>
        <p:txBody>
          <a:bodyPr/>
          <a:lstStyle/>
          <a:p>
            <a:r>
              <a:rPr lang="en-US"/>
              <a:t>Causes of osteomalacia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/>
              <a:t>Vitamin D deficoency</a:t>
            </a:r>
          </a:p>
          <a:p>
            <a:pPr algn="l" rtl="0">
              <a:lnSpc>
                <a:spcPct val="90000"/>
              </a:lnSpc>
            </a:pPr>
            <a:r>
              <a:rPr lang="en-US" sz="2400"/>
              <a:t>Ca deficiency</a:t>
            </a:r>
          </a:p>
          <a:p>
            <a:pPr algn="l" rtl="0">
              <a:lnSpc>
                <a:spcPct val="90000"/>
              </a:lnSpc>
            </a:pPr>
            <a:r>
              <a:rPr lang="en-US" sz="2400"/>
              <a:t>Phosphate deficiency</a:t>
            </a:r>
          </a:p>
          <a:p>
            <a:pPr algn="l" rtl="0">
              <a:lnSpc>
                <a:spcPct val="90000"/>
              </a:lnSpc>
            </a:pPr>
            <a:r>
              <a:rPr lang="en-US" sz="2400"/>
              <a:t>Liver disease</a:t>
            </a:r>
          </a:p>
          <a:p>
            <a:pPr algn="l" rtl="0">
              <a:lnSpc>
                <a:spcPct val="90000"/>
              </a:lnSpc>
            </a:pPr>
            <a:r>
              <a:rPr lang="en-US" sz="2400"/>
              <a:t>Renal disease</a:t>
            </a:r>
          </a:p>
          <a:p>
            <a:pPr algn="l" rtl="0">
              <a:lnSpc>
                <a:spcPct val="90000"/>
              </a:lnSpc>
            </a:pPr>
            <a:r>
              <a:rPr lang="en-US" sz="2400"/>
              <a:t>Malabsorption</a:t>
            </a:r>
          </a:p>
          <a:p>
            <a:pPr algn="l" rtl="0">
              <a:lnSpc>
                <a:spcPct val="90000"/>
              </a:lnSpc>
            </a:pPr>
            <a:r>
              <a:rPr lang="en-US" sz="2400"/>
              <a:t>Hereditary forms</a:t>
            </a:r>
          </a:p>
          <a:p>
            <a:pPr algn="l" rtl="0">
              <a:lnSpc>
                <a:spcPct val="90000"/>
              </a:lnSpc>
            </a:pPr>
            <a:r>
              <a:rPr lang="en-US" sz="2400"/>
              <a:t> ( intestinal and gastric surgery)</a:t>
            </a:r>
          </a:p>
          <a:p>
            <a:pPr algn="l" rtl="0">
              <a:lnSpc>
                <a:spcPct val="90000"/>
              </a:lnSpc>
            </a:pPr>
            <a:r>
              <a:rPr lang="en-US" sz="2400"/>
              <a:t>drugs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3563938"/>
          </a:xfrm>
        </p:spPr>
        <p:txBody>
          <a:bodyPr/>
          <a:lstStyle/>
          <a:p>
            <a:r>
              <a:rPr lang="en-US"/>
              <a:t>Clinical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/>
              <a:t>Bony aches and pains</a:t>
            </a:r>
          </a:p>
          <a:p>
            <a:pPr algn="l" rtl="0"/>
            <a:r>
              <a:rPr lang="en-US"/>
              <a:t>Muscle weakness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276475"/>
            <a:ext cx="6870700" cy="1600200"/>
          </a:xfrm>
        </p:spPr>
        <p:txBody>
          <a:bodyPr/>
          <a:lstStyle/>
          <a:p>
            <a:r>
              <a:rPr lang="en-US"/>
              <a:t>LAB.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/>
              <a:t>Low serum vitamin D</a:t>
            </a:r>
          </a:p>
          <a:p>
            <a:pPr algn="l" rtl="0"/>
            <a:r>
              <a:rPr lang="en-US"/>
              <a:t>High PTH</a:t>
            </a:r>
          </a:p>
          <a:p>
            <a:pPr algn="l" rtl="0"/>
            <a:r>
              <a:rPr lang="en-US"/>
              <a:t>High serum alkaline phosphatase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SA"/>
              <a:t>              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ar-SA"/>
              <a:t>       </a:t>
            </a:r>
            <a:endParaRPr lang="en-US"/>
          </a:p>
        </p:txBody>
      </p:sp>
      <p:pic>
        <p:nvPicPr>
          <p:cNvPr id="29700" name="Picture 4" descr="vitamin 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692150"/>
            <a:ext cx="5400675" cy="561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/>
              <a:t>lab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/>
              <a:t>Ca level</a:t>
            </a:r>
          </a:p>
          <a:p>
            <a:pPr algn="l" rtl="0">
              <a:buFontTx/>
              <a:buNone/>
            </a:pPr>
            <a:r>
              <a:rPr lang="en-US"/>
              <a:t>Po4 level</a:t>
            </a:r>
          </a:p>
          <a:p>
            <a:pPr algn="l" rtl="0">
              <a:buFontTx/>
              <a:buNone/>
            </a:pPr>
            <a:r>
              <a:rPr lang="en-US"/>
              <a:t>Alk phosph</a:t>
            </a:r>
          </a:p>
          <a:p>
            <a:pPr algn="l" rtl="0">
              <a:buFontTx/>
              <a:buNone/>
            </a:pPr>
            <a:r>
              <a:rPr lang="en-US"/>
              <a:t>PTH</a:t>
            </a:r>
          </a:p>
          <a:p>
            <a:pPr algn="l" rtl="0">
              <a:buFontTx/>
              <a:buNone/>
            </a:pPr>
            <a:r>
              <a:rPr lang="en-US"/>
              <a:t>Vitamin D level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Radiology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/>
            <a:r>
              <a:rPr lang="en-US" sz="2800"/>
              <a:t>X-ray: growing bones vs mature bones. Subperiosteal resorption , looser</a:t>
            </a:r>
            <a:r>
              <a:rPr lang="en-US" sz="2800">
                <a:latin typeface="Arial"/>
              </a:rPr>
              <a:t>”</a:t>
            </a:r>
            <a:r>
              <a:rPr lang="en-US" sz="2800"/>
              <a:t>s zones ( pathognomonic).</a:t>
            </a:r>
          </a:p>
          <a:p>
            <a:pPr algn="l" rtl="0"/>
            <a:r>
              <a:rPr lang="en-US" sz="2800"/>
              <a:t>Bone scan</a:t>
            </a:r>
          </a:p>
        </p:txBody>
      </p:sp>
      <p:pic>
        <p:nvPicPr>
          <p:cNvPr id="31748" name="Picture 4" descr="osteomalacia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27538" y="2636838"/>
            <a:ext cx="2711450" cy="21605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4213225"/>
          </a:xfrm>
        </p:spPr>
        <p:txBody>
          <a:bodyPr/>
          <a:lstStyle/>
          <a:p>
            <a:r>
              <a:rPr lang="en-US"/>
              <a:t>Treatment of osteomalacia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/>
              <a:t>Calcium and vitamin D supplements</a:t>
            </a:r>
          </a:p>
          <a:p>
            <a:pPr algn="l" rtl="0"/>
            <a:r>
              <a:rPr lang="en-US"/>
              <a:t>Sun exposure</a:t>
            </a:r>
          </a:p>
          <a:p>
            <a:pPr algn="l" rtl="0"/>
            <a:r>
              <a:rPr lang="en-US"/>
              <a:t>Results of treatment  is usually very good.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Paget</a:t>
            </a:r>
            <a:r>
              <a:rPr lang="en-US">
                <a:latin typeface="Arial"/>
              </a:rPr>
              <a:t>’</a:t>
            </a:r>
            <a:r>
              <a:rPr lang="en-US"/>
              <a:t>s disease of bone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3060700"/>
          </a:xfrm>
        </p:spPr>
        <p:txBody>
          <a:bodyPr/>
          <a:lstStyle/>
          <a:p>
            <a:r>
              <a:rPr lang="en-US"/>
              <a:t>Clinical presentation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800"/>
              <a:t>Two thirds of patients are asymptomatic</a:t>
            </a:r>
          </a:p>
          <a:p>
            <a:pPr algn="l" rtl="0"/>
            <a:r>
              <a:rPr lang="en-US" sz="2800"/>
              <a:t>Incidental radiological finding</a:t>
            </a:r>
          </a:p>
          <a:p>
            <a:pPr algn="l" rtl="0"/>
            <a:r>
              <a:rPr lang="en-US" sz="2800"/>
              <a:t>Unexplained high alk phosph</a:t>
            </a:r>
          </a:p>
          <a:p>
            <a:pPr algn="l" rtl="0"/>
            <a:r>
              <a:rPr lang="en-US" sz="2800"/>
              <a:t>Large skull,frontal bossing,bowing of legs, deafness,erythema, bony tenderness</a:t>
            </a:r>
          </a:p>
          <a:p>
            <a:pPr algn="l" rtl="0"/>
            <a:r>
              <a:rPr lang="en-US" sz="2800"/>
              <a:t>Fracture tendency: verteberal crush fractures , tibia or femur. Healing is rapid.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LAB. in Paget</a:t>
            </a:r>
            <a:r>
              <a:rPr lang="en-US">
                <a:latin typeface="Arial"/>
              </a:rPr>
              <a:t>’</a:t>
            </a:r>
            <a:r>
              <a:rPr lang="en-US"/>
              <a:t>s disease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/>
              <a:t>High alk phosph</a:t>
            </a:r>
          </a:p>
          <a:p>
            <a:pPr algn="l" rtl="0">
              <a:lnSpc>
                <a:spcPct val="90000"/>
              </a:lnSpc>
            </a:pPr>
            <a:r>
              <a:rPr lang="en-US"/>
              <a:t>High urinary hydroxyproline</a:t>
            </a:r>
          </a:p>
          <a:p>
            <a:pPr algn="l" rtl="0">
              <a:lnSpc>
                <a:spcPct val="90000"/>
              </a:lnSpc>
            </a:pPr>
            <a:r>
              <a:rPr lang="en-US"/>
              <a:t>High osteocalcin</a:t>
            </a:r>
          </a:p>
          <a:p>
            <a:pPr algn="l" rtl="0">
              <a:lnSpc>
                <a:spcPct val="90000"/>
              </a:lnSpc>
            </a:pPr>
            <a:r>
              <a:rPr lang="en-US"/>
              <a:t>Bone profile : normal</a:t>
            </a:r>
          </a:p>
          <a:p>
            <a:pPr algn="l" rtl="0">
              <a:lnSpc>
                <a:spcPct val="90000"/>
              </a:lnSpc>
            </a:pPr>
            <a:r>
              <a:rPr lang="en-US"/>
              <a:t>Nuclear scanning</a:t>
            </a:r>
          </a:p>
          <a:p>
            <a:pPr algn="l" rtl="0">
              <a:lnSpc>
                <a:spcPct val="90000"/>
              </a:lnSpc>
            </a:pPr>
            <a:r>
              <a:rPr lang="en-US"/>
              <a:t>X ray : areas of osteosclerosis mixed with osteolutic lesions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Complications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/>
              <a:t>Sensory deafness</a:t>
            </a:r>
          </a:p>
          <a:p>
            <a:pPr algn="l" rtl="0"/>
            <a:r>
              <a:rPr lang="en-US"/>
              <a:t>Spinal stenosis</a:t>
            </a:r>
          </a:p>
          <a:p>
            <a:pPr algn="l" rtl="0"/>
            <a:r>
              <a:rPr lang="en-US"/>
              <a:t>Osteoarthritis &amp; gout</a:t>
            </a:r>
          </a:p>
          <a:p>
            <a:pPr algn="l" rtl="0"/>
            <a:r>
              <a:rPr lang="en-US"/>
              <a:t>Osteosarcoma</a:t>
            </a:r>
          </a:p>
          <a:p>
            <a:pPr algn="l" rtl="0"/>
            <a:r>
              <a:rPr lang="en-US"/>
              <a:t>Hypercalcemia( immobilization)</a:t>
            </a:r>
          </a:p>
          <a:p>
            <a:pPr algn="l" rtl="0"/>
            <a:r>
              <a:rPr lang="en-US"/>
              <a:t>urolithiasis</a:t>
            </a:r>
          </a:p>
          <a:p>
            <a:pPr algn="l" rtl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Treatment of Paget</a:t>
            </a:r>
            <a:r>
              <a:rPr lang="en-US">
                <a:latin typeface="Arial"/>
              </a:rPr>
              <a:t>’</a:t>
            </a:r>
            <a:r>
              <a:rPr lang="en-US"/>
              <a:t>s disease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/>
              <a:t>Calcitonon</a:t>
            </a:r>
          </a:p>
          <a:p>
            <a:pPr algn="l" rtl="0"/>
            <a:r>
              <a:rPr lang="en-US"/>
              <a:t>Bisphphosphonates</a:t>
            </a:r>
          </a:p>
          <a:p>
            <a:pPr algn="l" rtl="0"/>
            <a:r>
              <a:rPr lang="en-US"/>
              <a:t>Plicamycin( rarely used)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/>
              <a:t>Hypercalcemic states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sz="2400" dirty="0"/>
              <a:t>Causes</a:t>
            </a:r>
          </a:p>
          <a:p>
            <a:pPr algn="l" rtl="0">
              <a:lnSpc>
                <a:spcPct val="80000"/>
              </a:lnSpc>
            </a:pPr>
            <a:r>
              <a:rPr lang="en-US" sz="2400" dirty="0">
                <a:solidFill>
                  <a:srgbClr val="FF0000"/>
                </a:solidFill>
              </a:rPr>
              <a:t>Hyperparathyroidism</a:t>
            </a:r>
            <a:r>
              <a:rPr lang="en-US" sz="2400" dirty="0"/>
              <a:t> : presentations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400" dirty="0"/>
              <a:t>                                       symptoms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400" dirty="0"/>
              <a:t>                                     </a:t>
            </a:r>
            <a:r>
              <a:rPr lang="en-US" sz="2400" dirty="0">
                <a:latin typeface="Arial"/>
              </a:rPr>
              <a:t>“</a:t>
            </a:r>
            <a:r>
              <a:rPr lang="en-US" sz="2400" dirty="0" err="1"/>
              <a:t>stones,bones,abdominal</a:t>
            </a:r>
            <a:r>
              <a:rPr lang="en-US" sz="2400" dirty="0"/>
              <a:t> </a:t>
            </a:r>
            <a:r>
              <a:rPr lang="en-US" sz="2400" dirty="0" err="1"/>
              <a:t>groans&amp;psychic</a:t>
            </a:r>
            <a:r>
              <a:rPr lang="en-US" sz="2400" dirty="0"/>
              <a:t> moans</a:t>
            </a:r>
            <a:r>
              <a:rPr lang="en-US" sz="2400" dirty="0">
                <a:latin typeface="Arial"/>
              </a:rPr>
              <a:t>”</a:t>
            </a:r>
            <a:endParaRPr lang="en-US" sz="2400" dirty="0"/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400" dirty="0"/>
              <a:t>Impact on bones : </a:t>
            </a:r>
            <a:r>
              <a:rPr lang="en-US" sz="2400" dirty="0" err="1"/>
              <a:t>osteporosis</a:t>
            </a:r>
            <a:endParaRPr lang="en-US" sz="2400" dirty="0"/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400" dirty="0"/>
              <a:t>Impact on kidney : renal stones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400" dirty="0"/>
              <a:t>Non-specific features : sometimes asymptomatic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400" dirty="0"/>
              <a:t>Diagnosis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400" dirty="0"/>
              <a:t>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Renal Osteodystrophy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/>
              <a:t>pathogenesis</a:t>
            </a:r>
          </a:p>
          <a:p>
            <a:pPr algn="l" rtl="0">
              <a:lnSpc>
                <a:spcPct val="90000"/>
              </a:lnSpc>
            </a:pPr>
            <a:r>
              <a:rPr lang="en-US" sz="2400"/>
              <a:t>Clinical presentations: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400"/>
              <a:t>Osteitis fibrosa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400"/>
              <a:t>Osteomalacia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400"/>
              <a:t>Low serum calcium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400"/>
              <a:t>High phosphorus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400"/>
              <a:t>High alkaline phosph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400"/>
              <a:t>High PTH 2ry </a:t>
            </a:r>
            <a:r>
              <a:rPr lang="en-US" sz="2400">
                <a:latin typeface="Arial" charset="0"/>
              </a:rPr>
              <a:t>→3ry hy</a:t>
            </a:r>
            <a:r>
              <a:rPr lang="en-US" sz="2400"/>
              <a:t>perparathyroidism( hypercalcemia)</a:t>
            </a:r>
            <a:endParaRPr lang="en-US" sz="2400">
              <a:latin typeface="Arial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3997325"/>
          </a:xfrm>
        </p:spPr>
        <p:txBody>
          <a:bodyPr/>
          <a:lstStyle/>
          <a:p>
            <a:pPr rtl="0"/>
            <a:r>
              <a:rPr lang="en-US"/>
              <a:t>How is vitamin D carried in blood 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VDR 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/>
              <a:t>Clinical applications ?</a:t>
            </a:r>
          </a:p>
          <a:p>
            <a:pPr algn="l" rtl="0"/>
            <a:r>
              <a:rPr lang="en-US"/>
              <a:t>Vitamin D-dependent rickets type 2 ( lack of functioning VDR. 1,25 (OH)2 D3 IS VERY HIGH.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/>
              <a:t>Extrarenal production of 1,25 (OH)2 D3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/>
              <a:t>Macrophages : cause of hypercalcemia in sarcoidosis , lymphoma and other granulomatous disease ( regulated by cytokines &amp;TNF).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Familial hypocalciuric hypercalcemia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/>
              <a:t>Autosomal dominant</a:t>
            </a:r>
          </a:p>
          <a:p>
            <a:pPr algn="l" rtl="0">
              <a:lnSpc>
                <a:spcPct val="90000"/>
              </a:lnSpc>
            </a:pPr>
            <a:r>
              <a:rPr lang="en-US"/>
              <a:t>Hypercalcemia : mild ,with mild hypophosphatemia</a:t>
            </a:r>
          </a:p>
          <a:p>
            <a:pPr algn="l" rtl="0">
              <a:lnSpc>
                <a:spcPct val="90000"/>
              </a:lnSpc>
            </a:pPr>
            <a:r>
              <a:rPr lang="en-US"/>
              <a:t>PTH : normal or slightly elevated</a:t>
            </a:r>
          </a:p>
          <a:p>
            <a:pPr algn="l" rtl="0">
              <a:lnSpc>
                <a:spcPct val="90000"/>
              </a:lnSpc>
            </a:pPr>
            <a:r>
              <a:rPr lang="en-US"/>
              <a:t>Hypocalciurea</a:t>
            </a:r>
          </a:p>
          <a:p>
            <a:pPr algn="l" rtl="0">
              <a:lnSpc>
                <a:spcPct val="90000"/>
              </a:lnSpc>
            </a:pPr>
            <a:r>
              <a:rPr lang="en-US"/>
              <a:t>Receptor problem</a:t>
            </a:r>
            <a:endParaRPr lang="ar-SA"/>
          </a:p>
          <a:p>
            <a:pPr algn="l" rtl="0">
              <a:lnSpc>
                <a:spcPct val="90000"/>
              </a:lnSpc>
            </a:pPr>
            <a:r>
              <a:rPr lang="en-US"/>
              <a:t>Avoid surgery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3997325"/>
          </a:xfrm>
        </p:spPr>
        <p:txBody>
          <a:bodyPr/>
          <a:lstStyle/>
          <a:p>
            <a:pPr rtl="0"/>
            <a:r>
              <a:rPr lang="en-US"/>
              <a:t>Mechanisms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3924300"/>
          </a:xfrm>
        </p:spPr>
        <p:txBody>
          <a:bodyPr/>
          <a:lstStyle/>
          <a:p>
            <a:r>
              <a:rPr lang="en-US"/>
              <a:t>Management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Primary hyperparathyroidism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/>
              <a:t>Calcium is high</a:t>
            </a:r>
          </a:p>
          <a:p>
            <a:pPr algn="l" rtl="0"/>
            <a:r>
              <a:rPr lang="en-US"/>
              <a:t>Phosphorus is low</a:t>
            </a:r>
          </a:p>
          <a:p>
            <a:pPr algn="l" rtl="0"/>
            <a:r>
              <a:rPr lang="en-US"/>
              <a:t>PTH is high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/>
              <a:t>Other hypercalcemic states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800" dirty="0" err="1"/>
              <a:t>Sarcoidosis</a:t>
            </a:r>
            <a:endParaRPr lang="en-US" sz="2800" dirty="0"/>
          </a:p>
          <a:p>
            <a:pPr algn="l" rtl="0"/>
            <a:r>
              <a:rPr lang="en-US" sz="2800" dirty="0" err="1"/>
              <a:t>Thyrotoxicosis</a:t>
            </a:r>
            <a:endParaRPr lang="en-US" sz="2800" dirty="0"/>
          </a:p>
          <a:p>
            <a:pPr algn="l" rtl="0"/>
            <a:r>
              <a:rPr lang="en-US" sz="2800" dirty="0"/>
              <a:t>Adrenal insufficiency</a:t>
            </a:r>
          </a:p>
          <a:p>
            <a:pPr algn="l" rtl="0"/>
            <a:r>
              <a:rPr lang="en-US" sz="2800" dirty="0" err="1"/>
              <a:t>Thiazides</a:t>
            </a:r>
            <a:endParaRPr lang="en-US" sz="2800" dirty="0"/>
          </a:p>
          <a:p>
            <a:pPr algn="l" rtl="0"/>
            <a:r>
              <a:rPr lang="en-US" sz="2800" dirty="0" err="1"/>
              <a:t>Hypervitaminosis</a:t>
            </a:r>
            <a:r>
              <a:rPr lang="en-US" sz="2800" dirty="0"/>
              <a:t> D&amp;A</a:t>
            </a:r>
            <a:endParaRPr lang="ar-SA" sz="2800" dirty="0"/>
          </a:p>
          <a:p>
            <a:pPr algn="l" rtl="0"/>
            <a:r>
              <a:rPr lang="en-US" sz="2800" dirty="0"/>
              <a:t>Immobilization</a:t>
            </a:r>
          </a:p>
          <a:p>
            <a:pPr algn="l" rtl="0"/>
            <a:r>
              <a:rPr lang="en-US" sz="2800" dirty="0">
                <a:solidFill>
                  <a:srgbClr val="FF0000"/>
                </a:solidFill>
              </a:rPr>
              <a:t>MALIGNANCY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Treatment of hypercalcemia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/>
              <a:t>Remove cause</a:t>
            </a:r>
          </a:p>
          <a:p>
            <a:pPr algn="l" rtl="0"/>
            <a:r>
              <a:rPr lang="en-US"/>
              <a:t>Hydration</a:t>
            </a:r>
          </a:p>
          <a:p>
            <a:pPr algn="l" rtl="0"/>
            <a:r>
              <a:rPr lang="en-US"/>
              <a:t>Calcitonin\bisphosphnates</a:t>
            </a:r>
          </a:p>
          <a:p>
            <a:pPr algn="l" rtl="0"/>
            <a:r>
              <a:rPr lang="en-US"/>
              <a:t>Steroids</a:t>
            </a:r>
          </a:p>
          <a:p>
            <a:pPr algn="l" rtl="0"/>
            <a:r>
              <a:rPr lang="en-US"/>
              <a:t>In primary hyperparathyroidism : removal of the adenoma.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Hypocalcemia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sz="2400"/>
              <a:t>Causes : hypoparathyroidism , surgical , hypomagnesimia </a:t>
            </a:r>
          </a:p>
          <a:p>
            <a:pPr algn="l" rtl="0">
              <a:lnSpc>
                <a:spcPct val="80000"/>
              </a:lnSpc>
            </a:pPr>
            <a:r>
              <a:rPr lang="en-US" sz="2400"/>
              <a:t>Pseudohypoparathyroidism :  type 1A autosomal dominant . Resistance to PTH+ somatic features. Type 1B : isolated resistance</a:t>
            </a:r>
          </a:p>
          <a:p>
            <a:pPr algn="l" rtl="0">
              <a:lnSpc>
                <a:spcPct val="80000"/>
              </a:lnSpc>
            </a:pPr>
            <a:endParaRPr lang="en-US" sz="2400"/>
          </a:p>
          <a:p>
            <a:pPr algn="l" rtl="0">
              <a:lnSpc>
                <a:spcPct val="80000"/>
              </a:lnSpc>
            </a:pPr>
            <a:r>
              <a:rPr lang="en-US" sz="2400"/>
              <a:t>Clinical presentations : acute vs chronic.</a:t>
            </a:r>
          </a:p>
          <a:p>
            <a:pPr algn="l" rtl="0">
              <a:lnSpc>
                <a:spcPct val="80000"/>
              </a:lnSpc>
            </a:pPr>
            <a:r>
              <a:rPr lang="en-US" sz="2400"/>
              <a:t>Eye , CNS ( EXTRAPYRAMIDAL),CARDIAC</a:t>
            </a:r>
          </a:p>
          <a:p>
            <a:pPr algn="l" rtl="0">
              <a:lnSpc>
                <a:spcPct val="80000"/>
              </a:lnSpc>
            </a:pPr>
            <a:endParaRPr lang="en-US" sz="2400"/>
          </a:p>
          <a:p>
            <a:pPr algn="l" rtl="0">
              <a:lnSpc>
                <a:spcPct val="80000"/>
              </a:lnSpc>
            </a:pPr>
            <a:r>
              <a:rPr lang="en-US" sz="2400"/>
              <a:t>Treatment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Hypoparathyroidism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/>
              <a:t>Low calcium</a:t>
            </a:r>
          </a:p>
          <a:p>
            <a:pPr algn="l" rtl="0"/>
            <a:r>
              <a:rPr lang="en-US"/>
              <a:t>High phosphorus</a:t>
            </a:r>
          </a:p>
          <a:p>
            <a:pPr algn="l" rtl="0"/>
            <a:r>
              <a:rPr lang="en-US"/>
              <a:t>Cause : surgical</a:t>
            </a:r>
          </a:p>
          <a:p>
            <a:pPr algn="l" rtl="0"/>
            <a:r>
              <a:rPr lang="en-US"/>
              <a:t>            auto immune</a:t>
            </a:r>
          </a:p>
          <a:p>
            <a:pPr algn="l" rtl="0"/>
            <a:r>
              <a:rPr lang="en-US"/>
              <a:t>            severe vitamin D deficiency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1618</TotalTime>
  <Words>686</Words>
  <Application>Microsoft Office PowerPoint</Application>
  <PresentationFormat>On-screen Show (4:3)</PresentationFormat>
  <Paragraphs>181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Comic Sans MS</vt:lpstr>
      <vt:lpstr>Berlin Sans FB</vt:lpstr>
      <vt:lpstr>Crayons</vt:lpstr>
      <vt:lpstr>Metabolic bone disease</vt:lpstr>
      <vt:lpstr>Biochemistry</vt:lpstr>
      <vt:lpstr>              </vt:lpstr>
      <vt:lpstr>Hypercalcemic states</vt:lpstr>
      <vt:lpstr>Primary hyperparathyroidism</vt:lpstr>
      <vt:lpstr>Other hypercalcemic states</vt:lpstr>
      <vt:lpstr>Treatment of hypercalcemia</vt:lpstr>
      <vt:lpstr>Hypocalcemia</vt:lpstr>
      <vt:lpstr>Hypoparathyroidism</vt:lpstr>
      <vt:lpstr>Clinical presentation</vt:lpstr>
      <vt:lpstr>Treatment of hypocalcemia</vt:lpstr>
      <vt:lpstr>Osteoporosis</vt:lpstr>
      <vt:lpstr>DEFINITION OF OSTEOPOROSIS</vt:lpstr>
      <vt:lpstr>Causes of osteoporosis</vt:lpstr>
      <vt:lpstr>Diagnosis of osteoporosis</vt:lpstr>
      <vt:lpstr>Slide 16</vt:lpstr>
      <vt:lpstr>Treatment of osteoporosis</vt:lpstr>
      <vt:lpstr>Steroid induced osteoporosis</vt:lpstr>
      <vt:lpstr>Effects</vt:lpstr>
      <vt:lpstr>Mechanisms</vt:lpstr>
      <vt:lpstr>Management</vt:lpstr>
      <vt:lpstr>Osteomalacia</vt:lpstr>
      <vt:lpstr> Definition of osteomalacia</vt:lpstr>
      <vt:lpstr>Causes of osteomalacia</vt:lpstr>
      <vt:lpstr>Slide 25</vt:lpstr>
      <vt:lpstr>Clinical presentation</vt:lpstr>
      <vt:lpstr>Slide 27</vt:lpstr>
      <vt:lpstr>LAB.</vt:lpstr>
      <vt:lpstr>Slide 29</vt:lpstr>
      <vt:lpstr>lab</vt:lpstr>
      <vt:lpstr>Radiology</vt:lpstr>
      <vt:lpstr>Treatment of osteomalacia</vt:lpstr>
      <vt:lpstr>Slide 33</vt:lpstr>
      <vt:lpstr>Paget’s disease of bone</vt:lpstr>
      <vt:lpstr>Clinical presentation</vt:lpstr>
      <vt:lpstr>Slide 36</vt:lpstr>
      <vt:lpstr>LAB. in Paget’s disease</vt:lpstr>
      <vt:lpstr>Complications</vt:lpstr>
      <vt:lpstr>Treatment of Paget’s disease</vt:lpstr>
      <vt:lpstr>Renal Osteodystrophy</vt:lpstr>
      <vt:lpstr>How is vitamin D carried in blood ?</vt:lpstr>
      <vt:lpstr>What is VDR ?</vt:lpstr>
      <vt:lpstr>Extrarenal production of 1,25 (OH)2 D3</vt:lpstr>
      <vt:lpstr>Slide 44</vt:lpstr>
      <vt:lpstr>Familial hypocalciuric hypercalcemia</vt:lpstr>
      <vt:lpstr>Mechanisms</vt:lpstr>
      <vt:lpstr>Management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Metabolic bone disease</dc:title>
  <dc:creator>Registered User</dc:creator>
  <cp:lastModifiedBy>ksupy</cp:lastModifiedBy>
  <cp:revision>78</cp:revision>
  <dcterms:created xsi:type="dcterms:W3CDTF">2008-10-17T11:15:51Z</dcterms:created>
  <dcterms:modified xsi:type="dcterms:W3CDTF">2010-03-24T06:04:30Z</dcterms:modified>
</cp:coreProperties>
</file>