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3"/>
  </p:notesMasterIdLst>
  <p:sldIdLst>
    <p:sldId id="256" r:id="rId2"/>
    <p:sldId id="257" r:id="rId3"/>
    <p:sldId id="258" r:id="rId4"/>
    <p:sldId id="261" r:id="rId5"/>
    <p:sldId id="284" r:id="rId6"/>
    <p:sldId id="290" r:id="rId7"/>
    <p:sldId id="291" r:id="rId8"/>
    <p:sldId id="292" r:id="rId9"/>
    <p:sldId id="285" r:id="rId10"/>
    <p:sldId id="281" r:id="rId11"/>
    <p:sldId id="264" r:id="rId12"/>
    <p:sldId id="283" r:id="rId13"/>
    <p:sldId id="286" r:id="rId14"/>
    <p:sldId id="287" r:id="rId15"/>
    <p:sldId id="288" r:id="rId16"/>
    <p:sldId id="260" r:id="rId17"/>
    <p:sldId id="263" r:id="rId18"/>
    <p:sldId id="278" r:id="rId19"/>
    <p:sldId id="265" r:id="rId20"/>
    <p:sldId id="262" r:id="rId21"/>
    <p:sldId id="296" r:id="rId22"/>
    <p:sldId id="295" r:id="rId23"/>
    <p:sldId id="289" r:id="rId24"/>
    <p:sldId id="279" r:id="rId25"/>
    <p:sldId id="270" r:id="rId26"/>
    <p:sldId id="271" r:id="rId27"/>
    <p:sldId id="259" r:id="rId28"/>
    <p:sldId id="297" r:id="rId29"/>
    <p:sldId id="293" r:id="rId30"/>
    <p:sldId id="294" r:id="rId31"/>
    <p:sldId id="277"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CC"/>
    <a:srgbClr val="FFFFFF"/>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2418-D801-4835-8A41-B1562543FF04}" type="datetimeFigureOut">
              <a:rPr lang="en-US" smtClean="0"/>
              <a:pPr/>
              <a:t>5/10/2010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5E5E2-CBD2-4E54-8E1B-9AFD05EE07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B06D-C19C-40EA-8C45-63390F001128}" type="slidenum">
              <a:rPr lang="hu-HU"/>
              <a:pPr/>
              <a:t>5</a:t>
            </a:fld>
            <a:endParaRPr 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6EB09-55AF-4D52-841D-CA7F548DC0C9}" type="slidenum">
              <a:rPr lang="hu-HU"/>
              <a:pPr/>
              <a:t>9</a:t>
            </a:fld>
            <a:endParaRPr lang="hu-H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r>
              <a:rPr lang="en-US" b="1"/>
              <a:t>HDL and reverse cholesterol transport</a:t>
            </a:r>
            <a:endParaRPr lang="en-US" b="1" i="1"/>
          </a:p>
          <a:p>
            <a:r>
              <a:rPr lang="en-US"/>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cholesteryl ester (CE) stores. Several key molecules play a role in reverse cholesterol transport, including ATP-binding cassette protein A1 (ABCA1), lecithin:cholesterol acyltransferase (LCAT), and scavenger receptor class-B, type I (SR-BI).  Promotion of this pathway could in theory help reduce atherosclerosis.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FC1EE-E670-4BCF-BB5C-9DD77D608205}" type="slidenum">
              <a:rPr lang="hu-HU"/>
              <a:pPr/>
              <a:t>10</a:t>
            </a:fld>
            <a:endParaRPr lang="hu-HU"/>
          </a:p>
        </p:txBody>
      </p:sp>
      <p:sp>
        <p:nvSpPr>
          <p:cNvPr id="149506" name="Rectangle 2"/>
          <p:cNvSpPr>
            <a:spLocks noGrp="1" noRot="1" noChangeAspect="1" noChangeArrowheads="1" noTextEdit="1"/>
          </p:cNvSpPr>
          <p:nvPr>
            <p:ph type="sldImg"/>
          </p:nvPr>
        </p:nvSpPr>
        <p:spPr>
          <a:xfrm>
            <a:off x="1798638" y="685800"/>
            <a:ext cx="3275012" cy="2455863"/>
          </a:xfrm>
          <a:ln/>
        </p:spPr>
      </p:sp>
      <p:sp>
        <p:nvSpPr>
          <p:cNvPr id="14950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1BCB-2728-4EC4-A5FF-812C70A7D4E5}" type="slidenum">
              <a:rPr lang="hu-HU"/>
              <a:pPr/>
              <a:t>12</a:t>
            </a:fld>
            <a:endParaRPr lang="hu-HU"/>
          </a:p>
        </p:txBody>
      </p:sp>
      <p:sp>
        <p:nvSpPr>
          <p:cNvPr id="79874" name="Rectangle 2"/>
          <p:cNvSpPr>
            <a:spLocks noGrp="1" noRot="1" noChangeAspect="1" noChangeArrowheads="1" noTextEdit="1"/>
          </p:cNvSpPr>
          <p:nvPr>
            <p:ph type="sldImg"/>
          </p:nvPr>
        </p:nvSpPr>
        <p:spPr>
          <a:xfrm>
            <a:off x="1798638" y="685800"/>
            <a:ext cx="3275012" cy="2455863"/>
          </a:xfrm>
          <a:ln/>
        </p:spPr>
      </p:sp>
      <p:sp>
        <p:nvSpPr>
          <p:cNvPr id="7987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E2682-FC8F-4037-A5A9-91C853F8DA3B}" type="slidenum">
              <a:rPr lang="hu-HU"/>
              <a:pPr/>
              <a:t>13</a:t>
            </a:fld>
            <a:endParaRPr lang="hu-HU"/>
          </a:p>
        </p:txBody>
      </p:sp>
      <p:sp>
        <p:nvSpPr>
          <p:cNvPr id="91138" name="Rectangle 2"/>
          <p:cNvSpPr>
            <a:spLocks noGrp="1" noRot="1" noChangeAspect="1" noChangeArrowheads="1" noTextEdit="1"/>
          </p:cNvSpPr>
          <p:nvPr>
            <p:ph type="sldImg"/>
          </p:nvPr>
        </p:nvSpPr>
        <p:spPr>
          <a:xfrm>
            <a:off x="1798638" y="685800"/>
            <a:ext cx="3275012" cy="2455863"/>
          </a:xfrm>
          <a:ln/>
        </p:spPr>
      </p:sp>
      <p:sp>
        <p:nvSpPr>
          <p:cNvPr id="91139"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226-FEF1-48EA-9FFA-DFD1A52DA37A}" type="slidenum">
              <a:rPr lang="hu-HU"/>
              <a:pPr/>
              <a:t>14</a:t>
            </a:fld>
            <a:endParaRPr lang="hu-HU"/>
          </a:p>
        </p:txBody>
      </p:sp>
      <p:sp>
        <p:nvSpPr>
          <p:cNvPr id="93186" name="Rectangle 2"/>
          <p:cNvSpPr>
            <a:spLocks noGrp="1" noRot="1" noChangeAspect="1" noChangeArrowheads="1" noTextEdit="1"/>
          </p:cNvSpPr>
          <p:nvPr>
            <p:ph type="sldImg"/>
          </p:nvPr>
        </p:nvSpPr>
        <p:spPr>
          <a:xfrm>
            <a:off x="1798638" y="685800"/>
            <a:ext cx="3275012" cy="2455863"/>
          </a:xfrm>
          <a:ln/>
        </p:spPr>
      </p:sp>
      <p:sp>
        <p:nvSpPr>
          <p:cNvPr id="9318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EDC89-5379-48BB-BB72-4DA9216ADE87}" type="slidenum">
              <a:rPr lang="hu-HU"/>
              <a:pPr/>
              <a:t>15</a:t>
            </a:fld>
            <a:endParaRPr lang="hu-HU"/>
          </a:p>
        </p:txBody>
      </p:sp>
      <p:sp>
        <p:nvSpPr>
          <p:cNvPr id="95234" name="Rectangle 2"/>
          <p:cNvSpPr>
            <a:spLocks noGrp="1" noRot="1" noChangeAspect="1" noChangeArrowheads="1" noTextEdit="1"/>
          </p:cNvSpPr>
          <p:nvPr>
            <p:ph type="sldImg"/>
          </p:nvPr>
        </p:nvSpPr>
        <p:spPr>
          <a:xfrm>
            <a:off x="1798638" y="685800"/>
            <a:ext cx="3275012" cy="2455863"/>
          </a:xfrm>
          <a:ln/>
        </p:spPr>
      </p:sp>
      <p:sp>
        <p:nvSpPr>
          <p:cNvPr id="9523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381000" y="457200"/>
            <a:ext cx="8397875" cy="5562600"/>
            <a:chOff x="240" y="288"/>
            <a:chExt cx="5290" cy="3504"/>
          </a:xfrm>
        </p:grpSpPr>
        <p:sp>
          <p:nvSpPr>
            <p:cNvPr id="14339"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0"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1"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1434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434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4344"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14345"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14346" name="Rectangle 10"/>
          <p:cNvSpPr>
            <a:spLocks noGrp="1" noChangeArrowheads="1"/>
          </p:cNvSpPr>
          <p:nvPr>
            <p:ph type="sldNum" sz="quarter" idx="4"/>
          </p:nvPr>
        </p:nvSpPr>
        <p:spPr>
          <a:xfrm>
            <a:off x="6788150" y="6257925"/>
            <a:ext cx="1905000" cy="457200"/>
          </a:xfrm>
        </p:spPr>
        <p:txBody>
          <a:bodyPr/>
          <a:lstStyle>
            <a:lvl1pPr>
              <a:defRPr/>
            </a:lvl1pPr>
          </a:lstStyle>
          <a:p>
            <a:fld id="{19CE1323-4986-433E-B983-22801426F3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60DF08-25F4-4F01-9834-AD31DD64DF6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39A60-3C73-483C-882E-0255A62C04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F0C123-C9C5-42FF-A5E6-654C2F96E88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F56547-2456-4B50-9D4C-C4017AA233C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2145EC-7617-4157-A00C-083C7D5655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6910DA-FFB4-4B57-86FD-1854E7332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2E38E1-01F6-466B-B3EC-DE1EB27362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61DC81-94D1-4589-8132-5F57FB11616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E9347-8AA1-43C4-9CDE-C198C455C5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EA5FB4-34D1-40B1-AE07-72B224D444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228600" y="228600"/>
            <a:ext cx="8686800" cy="5943600"/>
            <a:chOff x="144" y="144"/>
            <a:chExt cx="5472" cy="3744"/>
          </a:xfrm>
        </p:grpSpPr>
        <p:sp>
          <p:nvSpPr>
            <p:cNvPr id="13315"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6"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7"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13318"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9"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0"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p>
        </p:txBody>
      </p:sp>
      <p:sp>
        <p:nvSpPr>
          <p:cNvPr id="13321"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13322"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2D25BBE2-A141-4F05-88A2-626D3E65BA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hp2010.nhlbihin.net/atpiii/CALCULATOR.asp?usertype=pro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3/39/HMG-CoA_reductase_pathway.pn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i="1" dirty="0" smtClean="0">
                <a:latin typeface="Albertus Extra Bold" pitchFamily="34" charset="0"/>
              </a:rPr>
              <a:t>Dyslipidemia</a:t>
            </a:r>
            <a:br>
              <a:rPr lang="en-US" i="1" dirty="0" smtClean="0">
                <a:latin typeface="Albertus Extra Bold" pitchFamily="34" charset="0"/>
              </a:rPr>
            </a:br>
            <a:r>
              <a:rPr lang="en-US" sz="2800" dirty="0" smtClean="0"/>
              <a:t>(Med-341)</a:t>
            </a:r>
            <a:endParaRPr lang="en-US" sz="2800" dirty="0"/>
          </a:p>
        </p:txBody>
      </p:sp>
      <p:sp>
        <p:nvSpPr>
          <p:cNvPr id="2051" name="Rectangle 3"/>
          <p:cNvSpPr>
            <a:spLocks noGrp="1" noChangeArrowheads="1"/>
          </p:cNvSpPr>
          <p:nvPr>
            <p:ph type="subTitle" idx="1"/>
          </p:nvPr>
        </p:nvSpPr>
        <p:spPr>
          <a:xfrm>
            <a:off x="685800" y="3733800"/>
            <a:ext cx="7848600" cy="1873250"/>
          </a:xfrm>
        </p:spPr>
        <p:txBody>
          <a:bodyPr/>
          <a:lstStyle/>
          <a:p>
            <a:pPr algn="l"/>
            <a:r>
              <a:rPr lang="en-US" sz="2400" dirty="0" smtClean="0"/>
              <a:t>Dr Anwar A Jammah</a:t>
            </a:r>
            <a:r>
              <a:rPr lang="en-US" sz="2000" dirty="0" smtClean="0"/>
              <a:t>, MD, FRCPC, FACP, CCD, ECNU.</a:t>
            </a:r>
          </a:p>
          <a:p>
            <a:pPr algn="l"/>
            <a:r>
              <a:rPr lang="en-US" sz="2200" dirty="0" smtClean="0"/>
              <a:t>Asst. Professor and Consultant </a:t>
            </a:r>
            <a:r>
              <a:rPr lang="en-US" sz="2200" smtClean="0"/>
              <a:t>in Medicine &amp; Endocrinology</a:t>
            </a:r>
            <a:endParaRPr lang="en-US" sz="2200" dirty="0" smtClean="0"/>
          </a:p>
          <a:p>
            <a:pPr algn="l"/>
            <a:r>
              <a:rPr lang="en-US" sz="2200" dirty="0" smtClean="0"/>
              <a:t>Department of Medicine, King Saud University</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2900"/>
              <a:t>Plasma lipoproteins</a:t>
            </a:r>
            <a:endParaRPr lang="en-US" sz="2900"/>
          </a:p>
        </p:txBody>
      </p:sp>
      <p:graphicFrame>
        <p:nvGraphicFramePr>
          <p:cNvPr id="148483" name="Group 3"/>
          <p:cNvGraphicFramePr>
            <a:graphicFrameLocks noGrp="1"/>
          </p:cNvGraphicFramePr>
          <p:nvPr>
            <p:ph type="tbl" idx="1"/>
          </p:nvPr>
        </p:nvGraphicFramePr>
        <p:xfrm>
          <a:off x="283634" y="1125539"/>
          <a:ext cx="8555566" cy="4589461"/>
        </p:xfrm>
        <a:graphic>
          <a:graphicData uri="http://schemas.openxmlformats.org/drawingml/2006/table">
            <a:tbl>
              <a:tblPr/>
              <a:tblGrid>
                <a:gridCol w="1536936"/>
                <a:gridCol w="1470626"/>
                <a:gridCol w="1871438"/>
                <a:gridCol w="1287903"/>
                <a:gridCol w="1106654"/>
                <a:gridCol w="1282009"/>
              </a:tblGrid>
              <a:tr h="103914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rPr>
                        <a:t>Type</a:t>
                      </a:r>
                      <a:endParaRPr kumimoji="0" lang="en-US" sz="1400" b="1" i="0" u="none" strike="noStrike" cap="none" normalizeH="0" baseline="0" dirty="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Source</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Major lipid</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Apoproteins</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ELFO</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Athero-genicity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1056638">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a:t>
                      </a:r>
                      <a:r>
                        <a:rPr kumimoji="0" lang="hu-HU" sz="1600" b="0" i="0" u="none" strike="noStrike" cap="none" normalizeH="0" baseline="0" smtClean="0">
                          <a:ln>
                            <a:noFill/>
                          </a:ln>
                          <a:solidFill>
                            <a:schemeClr val="tx1"/>
                          </a:solidFill>
                          <a:effectLst/>
                          <a:latin typeface="Verdana" pitchFamily="34" charset="0"/>
                        </a:rPr>
                        <a:t>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Dietary TGs</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B-48, C-I,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no </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mobility</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Endogenous</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B-100, E, C-II, C-III, </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Pre-</a:t>
                      </a:r>
                      <a:r>
                        <a:rPr kumimoji="0" lang="el-GR" sz="1600" b="0" i="0" u="none" strike="noStrike" cap="none" normalizeH="0" baseline="0" smtClean="0">
                          <a:ln>
                            <a:noFill/>
                          </a:ln>
                          <a:solidFill>
                            <a:schemeClr val="tx1"/>
                          </a:solidFill>
                          <a:effectLst/>
                          <a:latin typeface="Arial" charset="0"/>
                          <a:cs typeface="Arial" charset="0"/>
                        </a:rPr>
                        <a:t>β</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remnant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sym typeface="Symbol" pitchFamily="18" charset="2"/>
                        </a:rPr>
                        <a:t>Slow </a:t>
                      </a:r>
                      <a:br>
                        <a:rPr kumimoji="0" lang="hu-HU" sz="1600" b="0" i="0" u="none" strike="noStrike" cap="none" normalizeH="0" baseline="0" smtClean="0">
                          <a:ln>
                            <a:noFill/>
                          </a:ln>
                          <a:solidFill>
                            <a:schemeClr val="tx1"/>
                          </a:solidFill>
                          <a:effectLst/>
                          <a:latin typeface="Verdana" pitchFamily="34" charset="0"/>
                          <a:sym typeface="Symbol" pitchFamily="18" charset="2"/>
                        </a:rPr>
                      </a:br>
                      <a:r>
                        <a:rPr kumimoji="0" lang="hu-HU" sz="1600" b="0" i="0" u="none" strike="noStrike" cap="none" normalizeH="0" baseline="0" smtClean="0">
                          <a:ln>
                            <a:noFill/>
                          </a:ln>
                          <a:solidFill>
                            <a:schemeClr val="tx1"/>
                          </a:solidFill>
                          <a:effectLst/>
                          <a:latin typeface="Verdana" pitchFamily="34" charset="0"/>
                          <a:sym typeface="Symbol" pitchFamily="18" charset="2"/>
                        </a:rPr>
                        <a:t>pre- </a:t>
                      </a: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5360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 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PLs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A-II, C-II, C-III, D,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α</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dirty="0" smtClean="0">
                          <a:ln>
                            <a:noFill/>
                          </a:ln>
                          <a:solidFill>
                            <a:schemeClr val="tx1"/>
                          </a:solidFill>
                          <a:effectLst/>
                          <a:latin typeface="Verdana" pitchFamily="34" charset="0"/>
                        </a:rPr>
                        <a:t>anti-</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atherogenic</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dirty="0"/>
              <a:t>Hereditary Causes of </a:t>
            </a:r>
            <a:r>
              <a:rPr lang="en-US" sz="4000" dirty="0" err="1"/>
              <a:t>Hyperlipidemia</a:t>
            </a:r>
            <a:endParaRPr lang="en-US" sz="4000" dirty="0"/>
          </a:p>
        </p:txBody>
      </p:sp>
      <p:sp>
        <p:nvSpPr>
          <p:cNvPr id="24579" name="Rectangle 3"/>
          <p:cNvSpPr>
            <a:spLocks noGrp="1" noChangeArrowheads="1"/>
          </p:cNvSpPr>
          <p:nvPr>
            <p:ph type="body" idx="1"/>
          </p:nvPr>
        </p:nvSpPr>
        <p:spPr/>
        <p:txBody>
          <a:bodyPr/>
          <a:lstStyle/>
          <a:p>
            <a:pPr>
              <a:lnSpc>
                <a:spcPct val="80000"/>
              </a:lnSpc>
            </a:pPr>
            <a:r>
              <a:rPr lang="en-US" sz="2000"/>
              <a:t>Familial Hypercholesterolemia</a:t>
            </a:r>
          </a:p>
          <a:p>
            <a:pPr lvl="2">
              <a:lnSpc>
                <a:spcPct val="80000"/>
              </a:lnSpc>
            </a:pPr>
            <a:r>
              <a:rPr lang="en-US" sz="1600"/>
              <a:t>Codominant genetic disorder, coccurs in heterozygous form</a:t>
            </a:r>
          </a:p>
          <a:p>
            <a:pPr lvl="2">
              <a:lnSpc>
                <a:spcPct val="80000"/>
              </a:lnSpc>
            </a:pPr>
            <a:r>
              <a:rPr lang="en-US" sz="1600"/>
              <a:t>Occurs in 1 in 500 individuals</a:t>
            </a:r>
          </a:p>
          <a:p>
            <a:pPr lvl="2">
              <a:lnSpc>
                <a:spcPct val="80000"/>
              </a:lnSpc>
            </a:pPr>
            <a:r>
              <a:rPr lang="en-US" sz="1600"/>
              <a:t>Mutation in LDL receptor, resulting in elevated levels of LDL at birth and throughout life</a:t>
            </a:r>
          </a:p>
          <a:p>
            <a:pPr lvl="2">
              <a:lnSpc>
                <a:spcPct val="80000"/>
              </a:lnSpc>
            </a:pPr>
            <a:r>
              <a:rPr lang="en-US" sz="1600"/>
              <a:t>High risk for atherosclerosis, tendon xanthomas (75% of patients), tuberous xanthomas and xanthelasmas of eyes. </a:t>
            </a:r>
          </a:p>
          <a:p>
            <a:pPr>
              <a:lnSpc>
                <a:spcPct val="80000"/>
              </a:lnSpc>
            </a:pPr>
            <a:r>
              <a:rPr lang="en-US" sz="2000"/>
              <a:t>Familial Combined Hyperlipidemia</a:t>
            </a:r>
          </a:p>
          <a:p>
            <a:pPr lvl="2">
              <a:lnSpc>
                <a:spcPct val="80000"/>
              </a:lnSpc>
            </a:pPr>
            <a:r>
              <a:rPr lang="en-US" sz="1600"/>
              <a:t>Autosomal dominant</a:t>
            </a:r>
          </a:p>
          <a:p>
            <a:pPr lvl="2">
              <a:lnSpc>
                <a:spcPct val="80000"/>
              </a:lnSpc>
            </a:pPr>
            <a:r>
              <a:rPr lang="en-US" sz="1600"/>
              <a:t>Increased secretions of VLDLs</a:t>
            </a:r>
          </a:p>
          <a:p>
            <a:pPr>
              <a:lnSpc>
                <a:spcPct val="80000"/>
              </a:lnSpc>
            </a:pPr>
            <a:r>
              <a:rPr lang="en-US" sz="2000"/>
              <a:t>Dysbetalipoproteinemia</a:t>
            </a:r>
          </a:p>
          <a:p>
            <a:pPr lvl="2">
              <a:lnSpc>
                <a:spcPct val="80000"/>
              </a:lnSpc>
            </a:pPr>
            <a:r>
              <a:rPr lang="en-US" sz="1600"/>
              <a:t>Affects 1 in 10,000</a:t>
            </a:r>
          </a:p>
          <a:p>
            <a:pPr lvl="2">
              <a:lnSpc>
                <a:spcPct val="80000"/>
              </a:lnSpc>
            </a:pPr>
            <a:r>
              <a:rPr lang="en-US" sz="1600"/>
              <a:t>Results in apo E2, a binding-defective form of apoE (which usually plays important role in catabolism of chylomicron and VLDL)</a:t>
            </a:r>
          </a:p>
          <a:p>
            <a:pPr lvl="2">
              <a:lnSpc>
                <a:spcPct val="80000"/>
              </a:lnSpc>
            </a:pPr>
            <a:r>
              <a:rPr lang="en-US" sz="1600"/>
              <a:t>Increased risk for atherosclerosis, peripheral vascular disease</a:t>
            </a:r>
          </a:p>
          <a:p>
            <a:pPr lvl="2">
              <a:lnSpc>
                <a:spcPct val="80000"/>
              </a:lnSpc>
            </a:pPr>
            <a:r>
              <a:rPr lang="en-US" sz="1600"/>
              <a:t>Tuberous xanthomas, striae palmaris</a:t>
            </a:r>
          </a:p>
          <a:p>
            <a:pPr lvl="2">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3634" y="188913"/>
            <a:ext cx="8513233" cy="576262"/>
          </a:xfrm>
          <a:noFill/>
        </p:spPr>
        <p:txBody>
          <a:bodyPr anchor="ctr"/>
          <a:lstStyle/>
          <a:p>
            <a:pPr>
              <a:lnSpc>
                <a:spcPct val="90000"/>
              </a:lnSpc>
            </a:pPr>
            <a:r>
              <a:rPr lang="en-US" sz="2900"/>
              <a:t>Fredrickson </a:t>
            </a:r>
            <a:r>
              <a:rPr lang="hu-HU" sz="2900"/>
              <a:t>c</a:t>
            </a:r>
            <a:r>
              <a:rPr lang="en-US" sz="2900"/>
              <a:t>lassification of </a:t>
            </a:r>
            <a:r>
              <a:rPr lang="hu-HU" sz="2900"/>
              <a:t>h</a:t>
            </a:r>
            <a:r>
              <a:rPr lang="en-US" sz="2900"/>
              <a:t>yperlipidemias</a:t>
            </a:r>
          </a:p>
        </p:txBody>
      </p:sp>
      <p:graphicFrame>
        <p:nvGraphicFramePr>
          <p:cNvPr id="78924" name="Group 76"/>
          <p:cNvGraphicFramePr>
            <a:graphicFrameLocks noGrp="1"/>
          </p:cNvGraphicFramePr>
          <p:nvPr>
            <p:ph type="tbl" idx="1"/>
          </p:nvPr>
        </p:nvGraphicFramePr>
        <p:xfrm>
          <a:off x="304800" y="838200"/>
          <a:ext cx="8576733" cy="5364802"/>
        </p:xfrm>
        <a:graphic>
          <a:graphicData uri="http://schemas.openxmlformats.org/drawingml/2006/table">
            <a:tbl>
              <a:tblPr/>
              <a:tblGrid>
                <a:gridCol w="1087966"/>
                <a:gridCol w="1600200"/>
                <a:gridCol w="1216378"/>
                <a:gridCol w="896056"/>
                <a:gridCol w="1151467"/>
                <a:gridCol w="767644"/>
                <a:gridCol w="1857022"/>
              </a:tblGrid>
              <a:tr h="1003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smtClean="0">
                          <a:ln>
                            <a:noFill/>
                          </a:ln>
                          <a:solidFill>
                            <a:schemeClr val="tx1"/>
                          </a:solidFill>
                          <a:effectLst/>
                          <a:latin typeface="Verdana" pitchFamily="34" charset="0"/>
                        </a:rPr>
                        <a:t>Phenotype</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Lipoprotein(s) elevated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cholesterol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TGs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Athero-genicity</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Rel</a:t>
                      </a:r>
                      <a:r>
                        <a:rPr kumimoji="0" lang="hu-HU" sz="1400" b="1" i="0" u="none" strike="noStrike" cap="none" normalizeH="0" baseline="0" smtClean="0">
                          <a:ln>
                            <a:noFill/>
                          </a:ln>
                          <a:solidFill>
                            <a:schemeClr val="tx1"/>
                          </a:solidFill>
                          <a:effectLst/>
                          <a:latin typeface="Verdana" pitchFamily="34" charset="0"/>
                        </a:rPr>
                        <a:t>.</a:t>
                      </a:r>
                      <a:r>
                        <a:rPr kumimoji="0" lang="en-US" sz="1400" b="1" i="0" u="none" strike="noStrike" cap="none" normalizeH="0" baseline="0" smtClean="0">
                          <a:ln>
                            <a:noFill/>
                          </a:ln>
                          <a:solidFill>
                            <a:schemeClr val="tx1"/>
                          </a:solidFill>
                          <a:effectLst/>
                          <a:latin typeface="Verdana" pitchFamily="34" charset="0"/>
                        </a:rPr>
                        <a:t>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en-US" sz="1400" b="1" i="0" u="none" strike="noStrike" cap="none" normalizeH="0" baseline="0" smtClean="0">
                          <a:ln>
                            <a:noFill/>
                          </a:ln>
                          <a:solidFill>
                            <a:schemeClr val="tx1"/>
                          </a:solidFill>
                          <a:effectLst/>
                          <a:latin typeface="Verdana" pitchFamily="34" charset="0"/>
                        </a:rPr>
                        <a:t>freq</a:t>
                      </a:r>
                      <a:r>
                        <a:rPr kumimoji="0" lang="hu-HU" sz="1400" b="1" i="0" u="none" strike="noStrike" cap="none" normalizeH="0" baseline="0" smtClean="0">
                          <a:ln>
                            <a:noFill/>
                          </a:ln>
                          <a:solidFill>
                            <a:schemeClr val="tx1"/>
                          </a:solidFill>
                          <a:effectLst/>
                          <a:latin typeface="Verdana" pitchFamily="34" charset="0"/>
                        </a:rPr>
                        <a: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Treatment</a:t>
                      </a:r>
                      <a:endParaRPr kumimoji="0" lang="hu-HU"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a:t>
                      </a:r>
                      <a:r>
                        <a:rPr kumimoji="0" lang="hu-HU" sz="1600" b="0" i="0" u="none" strike="noStrike" cap="none" normalizeH="0" baseline="0" dirty="0" smtClean="0">
                          <a:ln>
                            <a:noFill/>
                          </a:ln>
                          <a:solidFill>
                            <a:schemeClr val="tx1"/>
                          </a:solidFill>
                          <a:effectLst/>
                          <a:latin typeface="Verdana" pitchFamily="34" charset="0"/>
                        </a:rPr>
                        <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pancreatitis</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Diet control</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Bile acid sequestrants, statins, niacin</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IIb</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 and 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Statins, niacin, 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Niacin, fibrates</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8286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 and 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Verdana" pitchFamily="34" charset="0"/>
                          <a:cs typeface="Times New Roman" pitchFamily="18" charset="0"/>
                        </a:rPr>
                        <a:t>Niacin, fibrates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3600"/>
              <a:t>Primary hypercholesterolemias</a:t>
            </a:r>
            <a:endParaRPr lang="en-US" sz="3600" b="0"/>
          </a:p>
        </p:txBody>
      </p:sp>
      <p:graphicFrame>
        <p:nvGraphicFramePr>
          <p:cNvPr id="90115" name="Group 3"/>
          <p:cNvGraphicFramePr>
            <a:graphicFrameLocks noGrp="1"/>
          </p:cNvGraphicFramePr>
          <p:nvPr>
            <p:ph type="tbl" idx="1"/>
          </p:nvPr>
        </p:nvGraphicFramePr>
        <p:xfrm>
          <a:off x="283634" y="1125538"/>
          <a:ext cx="8513232" cy="4959670"/>
        </p:xfrm>
        <a:graphic>
          <a:graphicData uri="http://schemas.openxmlformats.org/drawingml/2006/table">
            <a:tbl>
              <a:tblPr/>
              <a:tblGrid>
                <a:gridCol w="1471788"/>
                <a:gridCol w="1408289"/>
                <a:gridCol w="1471789"/>
                <a:gridCol w="1600200"/>
                <a:gridCol w="2561166"/>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hyper-cholesterolemia </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LDL receptor</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heteroz.:1/500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homoz.: </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 (ages 30–50) TC: 7-13 mM</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CAD before age 18</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TC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13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749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defective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1/700</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7-13 mM</a:t>
                      </a:r>
                      <a:endParaRPr kumimoji="0" lang="el-GR"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21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Polygenic hypercholesterolemia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multiple defects and mechanisms</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common</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10%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6.5-9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hyper-alphalipoproteinemia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cs typeface="Arial" charset="0"/>
                        </a:rPr>
                        <a:t>less CHD, longer life</a:t>
                      </a:r>
                      <a:br>
                        <a:rPr kumimoji="0" lang="hu-HU" sz="1400" b="0" i="0" u="none" strike="noStrike" cap="none" normalizeH="0" baseline="0" dirty="0" smtClean="0">
                          <a:ln>
                            <a:noFill/>
                          </a:ln>
                          <a:solidFill>
                            <a:schemeClr val="tx1"/>
                          </a:solidFill>
                          <a:effectLst/>
                          <a:latin typeface="Verdana" pitchFamily="34" charset="0"/>
                          <a:cs typeface="Arial" charset="0"/>
                        </a:rPr>
                      </a:br>
                      <a:r>
                        <a:rPr kumimoji="0" lang="hu-HU" sz="1400" b="0" i="0" u="none" strike="noStrike" cap="none" normalizeH="0" baseline="0" dirty="0" smtClean="0">
                          <a:ln>
                            <a:noFill/>
                          </a:ln>
                          <a:solidFill>
                            <a:schemeClr val="tx1"/>
                          </a:solidFill>
                          <a:effectLst/>
                          <a:latin typeface="Verdana" pitchFamily="34" charset="0"/>
                          <a:cs typeface="Arial" charset="0"/>
                        </a:rPr>
                        <a:t>elevated HDL</a:t>
                      </a: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hypertriglyceridemias</a:t>
            </a:r>
            <a:endParaRPr lang="en-US" sz="3600" b="0"/>
          </a:p>
        </p:txBody>
      </p:sp>
      <p:graphicFrame>
        <p:nvGraphicFramePr>
          <p:cNvPr id="92163" name="Group 3"/>
          <p:cNvGraphicFramePr>
            <a:graphicFrameLocks noGrp="1"/>
          </p:cNvGraphicFramePr>
          <p:nvPr>
            <p:ph type="tbl" idx="1"/>
          </p:nvPr>
        </p:nvGraphicFramePr>
        <p:xfrm>
          <a:off x="283634" y="1512888"/>
          <a:ext cx="8513232" cy="3926397"/>
        </p:xfrm>
        <a:graphic>
          <a:graphicData uri="http://schemas.openxmlformats.org/drawingml/2006/table">
            <a:tbl>
              <a:tblPr/>
              <a:tblGrid>
                <a:gridCol w="1471788"/>
                <a:gridCol w="1408289"/>
                <a:gridCol w="1471789"/>
                <a:gridCol w="1553633"/>
                <a:gridCol w="2607733"/>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Genetic defect</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LPL deficiency</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endothelial LPL</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hepatosplenomegaly</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749300">
                <a:tc>
                  <a:txBody>
                    <a:bodyPr/>
                    <a:lstStyle/>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Apo C-II</a:t>
                      </a:r>
                    </a:p>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 deficiency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C-II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hyper-triglyceridemia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enhanced hepatic TG-production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1/100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2.3-6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mixed hyperlipidemias</a:t>
            </a:r>
            <a:endParaRPr lang="en-US" sz="3600" b="0"/>
          </a:p>
        </p:txBody>
      </p:sp>
      <p:graphicFrame>
        <p:nvGraphicFramePr>
          <p:cNvPr id="94211" name="Group 3"/>
          <p:cNvGraphicFramePr>
            <a:graphicFrameLocks noGrp="1"/>
          </p:cNvGraphicFramePr>
          <p:nvPr>
            <p:ph type="tbl" idx="1"/>
          </p:nvPr>
        </p:nvGraphicFramePr>
        <p:xfrm>
          <a:off x="283634" y="1700214"/>
          <a:ext cx="8513232" cy="2942401"/>
        </p:xfrm>
        <a:graphic>
          <a:graphicData uri="http://schemas.openxmlformats.org/drawingml/2006/table">
            <a:tbl>
              <a:tblPr/>
              <a:tblGrid>
                <a:gridCol w="1471788"/>
                <a:gridCol w="1408289"/>
                <a:gridCol w="1471789"/>
                <a:gridCol w="1665111"/>
                <a:gridCol w="2496255"/>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dysbeta-lipoproteinemia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E</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VLDL, chylo.</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rarely 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2.8 – 5.6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combined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 – 1/100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2.8 –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Dietary sources of Cholesterol</a:t>
            </a:r>
          </a:p>
        </p:txBody>
      </p:sp>
      <p:graphicFrame>
        <p:nvGraphicFramePr>
          <p:cNvPr id="17491" name="Group 83"/>
          <p:cNvGraphicFramePr>
            <a:graphicFrameLocks noGrp="1"/>
          </p:cNvGraphicFramePr>
          <p:nvPr>
            <p:ph idx="1"/>
          </p:nvPr>
        </p:nvGraphicFramePr>
        <p:xfrm>
          <a:off x="533400" y="1828800"/>
          <a:ext cx="8153400" cy="4240530"/>
        </p:xfrm>
        <a:graphic>
          <a:graphicData uri="http://schemas.openxmlformats.org/drawingml/2006/table">
            <a:tbl>
              <a:tblPr/>
              <a:tblGrid>
                <a:gridCol w="1981200"/>
                <a:gridCol w="4038600"/>
                <a:gridCol w="21336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Type of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Main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Effect on Cholesterol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Monounsaturated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Olives, olive oil, canola oil, peanut oil, cashews, almonds, peanuts and most other nuts; avocados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Polyunsaturated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Corn, soybean, safflower and cottonseed oil; 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0096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Whole milk, butter, cheese, and ice cream; red meat; chocolate; coconuts, coconut milk, coconut oil , egg yolks, chicken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both LDL and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1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Most margarines; vegetable shortening; partially hydrogenated vegetable oil; deep-fried chips; many fast foods; most commercial baked goods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LDL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Causes of Hyperlipidemia	</a:t>
            </a:r>
          </a:p>
        </p:txBody>
      </p:sp>
      <p:sp>
        <p:nvSpPr>
          <p:cNvPr id="22531" name="Rectangle 3"/>
          <p:cNvSpPr>
            <a:spLocks noGrp="1" noChangeArrowheads="1"/>
          </p:cNvSpPr>
          <p:nvPr>
            <p:ph type="body" sz="half" idx="1"/>
          </p:nvPr>
        </p:nvSpPr>
        <p:spPr/>
        <p:txBody>
          <a:bodyPr/>
          <a:lstStyle/>
          <a:p>
            <a:pPr>
              <a:lnSpc>
                <a:spcPct val="90000"/>
              </a:lnSpc>
            </a:pPr>
            <a:r>
              <a:rPr lang="en-US" sz="2700"/>
              <a:t>Diet</a:t>
            </a:r>
          </a:p>
          <a:p>
            <a:pPr>
              <a:lnSpc>
                <a:spcPct val="90000"/>
              </a:lnSpc>
            </a:pPr>
            <a:r>
              <a:rPr lang="en-US" sz="2700"/>
              <a:t>Hypothyroidism</a:t>
            </a:r>
          </a:p>
          <a:p>
            <a:pPr>
              <a:lnSpc>
                <a:spcPct val="90000"/>
              </a:lnSpc>
            </a:pPr>
            <a:r>
              <a:rPr lang="en-US" sz="2700"/>
              <a:t>Nephrotic syndrome</a:t>
            </a:r>
          </a:p>
          <a:p>
            <a:pPr>
              <a:lnSpc>
                <a:spcPct val="90000"/>
              </a:lnSpc>
            </a:pPr>
            <a:r>
              <a:rPr lang="en-US" sz="2700"/>
              <a:t>Anorexia nervosa</a:t>
            </a:r>
          </a:p>
          <a:p>
            <a:pPr>
              <a:lnSpc>
                <a:spcPct val="90000"/>
              </a:lnSpc>
            </a:pPr>
            <a:r>
              <a:rPr lang="en-US" sz="2700"/>
              <a:t>Obstructive liver disease</a:t>
            </a:r>
          </a:p>
          <a:p>
            <a:pPr>
              <a:lnSpc>
                <a:spcPct val="90000"/>
              </a:lnSpc>
            </a:pPr>
            <a:r>
              <a:rPr lang="en-US" sz="2700"/>
              <a:t>Obesity</a:t>
            </a:r>
          </a:p>
          <a:p>
            <a:pPr>
              <a:lnSpc>
                <a:spcPct val="90000"/>
              </a:lnSpc>
            </a:pPr>
            <a:r>
              <a:rPr lang="en-US" sz="2700"/>
              <a:t>Diabetes mellitus</a:t>
            </a:r>
          </a:p>
          <a:p>
            <a:pPr>
              <a:lnSpc>
                <a:spcPct val="90000"/>
              </a:lnSpc>
            </a:pPr>
            <a:r>
              <a:rPr lang="en-US" sz="2700"/>
              <a:t>Pregnancy		</a:t>
            </a:r>
          </a:p>
        </p:txBody>
      </p:sp>
      <p:sp>
        <p:nvSpPr>
          <p:cNvPr id="22532" name="Rectangle 4"/>
          <p:cNvSpPr>
            <a:spLocks noGrp="1" noChangeArrowheads="1"/>
          </p:cNvSpPr>
          <p:nvPr>
            <p:ph type="body" sz="half" idx="2"/>
          </p:nvPr>
        </p:nvSpPr>
        <p:spPr/>
        <p:txBody>
          <a:bodyPr/>
          <a:lstStyle/>
          <a:p>
            <a:pPr>
              <a:lnSpc>
                <a:spcPct val="90000"/>
              </a:lnSpc>
            </a:pPr>
            <a:r>
              <a:rPr lang="en-US" sz="2700"/>
              <a:t>Obstructive liver disease</a:t>
            </a:r>
          </a:p>
          <a:p>
            <a:pPr>
              <a:lnSpc>
                <a:spcPct val="90000"/>
              </a:lnSpc>
            </a:pPr>
            <a:r>
              <a:rPr lang="en-US" sz="2700"/>
              <a:t>Acute heaptitis</a:t>
            </a:r>
          </a:p>
          <a:p>
            <a:pPr>
              <a:lnSpc>
                <a:spcPct val="90000"/>
              </a:lnSpc>
            </a:pPr>
            <a:r>
              <a:rPr lang="en-US" sz="2700"/>
              <a:t>Systemic lupus erythematousus</a:t>
            </a:r>
          </a:p>
          <a:p>
            <a:pPr>
              <a:lnSpc>
                <a:spcPct val="90000"/>
              </a:lnSpc>
            </a:pPr>
            <a:r>
              <a:rPr lang="en-US" sz="2700"/>
              <a:t>AIDS (protease inhibitors)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4294967295"/>
          </p:nvPr>
        </p:nvGraphicFramePr>
        <p:xfrm>
          <a:off x="381000" y="838199"/>
          <a:ext cx="8458199" cy="5454355"/>
        </p:xfrm>
        <a:graphic>
          <a:graphicData uri="http://schemas.openxmlformats.org/drawingml/2006/table">
            <a:tbl>
              <a:tblPr/>
              <a:tblGrid>
                <a:gridCol w="1945115"/>
                <a:gridCol w="1205831"/>
                <a:gridCol w="1386640"/>
                <a:gridCol w="1568777"/>
                <a:gridCol w="2351836"/>
              </a:tblGrid>
              <a:tr h="50775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VLDL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HDL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Mechanism</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6800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Diabetes mellitus</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r>
                        <a:rPr kumimoji="0" lang="hu-HU" sz="1400" b="0" i="0" u="none" strike="noStrike" cap="none" normalizeH="0" baseline="0" smtClean="0">
                          <a:ln>
                            <a:noFill/>
                          </a:ln>
                          <a:solidFill>
                            <a:schemeClr val="tx1"/>
                          </a:solidFill>
                          <a:effectLst/>
                          <a:latin typeface="Verdana" pitchFamily="34" charset="0"/>
                          <a:cs typeface="Times New Roman" pitchFamily="18" charset="0"/>
                        </a:rPr>
                        <a:t>,</a:t>
                      </a:r>
                      <a:br>
                        <a:rPr kumimoji="0" lang="hu-HU" sz="1400" b="0" i="0" u="none" strike="noStrike" cap="none" normalizeH="0" baseline="0" smtClean="0">
                          <a:ln>
                            <a:noFill/>
                          </a:ln>
                          <a:solidFill>
                            <a:schemeClr val="tx1"/>
                          </a:solidFill>
                          <a:effectLst/>
                          <a:latin typeface="Verdana" pitchFamily="34" charset="0"/>
                          <a:cs typeface="Times New Roman" pitchFamily="18" charset="0"/>
                        </a:rPr>
                      </a:br>
                      <a:r>
                        <a:rPr kumimoji="0" lang="hu-HU" sz="1400" b="0" i="0" u="none" strike="noStrike" cap="none" normalizeH="0" baseline="0" smtClean="0">
                          <a:ln>
                            <a:noFill/>
                          </a:ln>
                          <a:solidFill>
                            <a:schemeClr val="tx1"/>
                          </a:solidFill>
                          <a:effectLst/>
                          <a:latin typeface="Verdana" pitchFamily="34" charset="0"/>
                          <a:cs typeface="Times New Roman" pitchFamily="18" charset="0"/>
                        </a:rPr>
                        <a:t>LPL</a:t>
                      </a:r>
                      <a:r>
                        <a:rPr kumimoji="0" lang="hu-HU" sz="1400" b="0" i="0" u="none" strike="noStrike" cap="none" normalizeH="0" baseline="0" smtClean="0">
                          <a:ln>
                            <a:noFill/>
                          </a:ln>
                          <a:solidFill>
                            <a:schemeClr val="tx1"/>
                          </a:solidFill>
                          <a:effectLst/>
                          <a:latin typeface="Verdana" pitchFamily="34" charset="0"/>
                          <a:sym typeface="Symbol" pitchFamily="18" charset="2"/>
                        </a:rPr>
                        <a:t>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a:t>
                      </a:r>
                      <a:r>
                        <a:rPr kumimoji="0" lang="hu-HU" sz="1400" b="0" i="0" u="none" strike="noStrike" cap="none" normalizeH="0" baseline="0" smtClean="0">
                          <a:ln>
                            <a:noFill/>
                          </a:ln>
                          <a:solidFill>
                            <a:schemeClr val="tx1"/>
                          </a:solidFill>
                          <a:effectLst/>
                          <a:latin typeface="Verdana" pitchFamily="34" charset="0"/>
                          <a:cs typeface="Arial" charset="0"/>
                          <a:sym typeface="Symbol" pitchFamily="18" charset="2"/>
                        </a:rPr>
                        <a:t>altered 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23011">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cs typeface="Times New Roman" pitchFamily="18" charset="0"/>
                        </a:rPr>
                        <a:t>Hypothyr</a:t>
                      </a:r>
                      <a:r>
                        <a:rPr kumimoji="0" lang="en-US" sz="1400" b="0" i="0" u="none" strike="noStrike" cap="none" normalizeH="0" baseline="0" dirty="0" err="1" smtClean="0">
                          <a:ln>
                            <a:noFill/>
                          </a:ln>
                          <a:solidFill>
                            <a:schemeClr val="tx1"/>
                          </a:solidFill>
                          <a:effectLst/>
                          <a:latin typeface="Verdana" pitchFamily="34" charset="0"/>
                          <a:cs typeface="Times New Roman" pitchFamily="18" charset="0"/>
                        </a:rPr>
                        <a:t>oidism</a:t>
                      </a:r>
                      <a:endParaRPr kumimoji="0" lang="hu-HU" sz="1400" b="0"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Arial" charset="0"/>
                          <a:sym typeface="Symbol" pitchFamily="18" charset="2"/>
                        </a:rPr>
                        <a:t>LDL-rec.</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a:t>
                      </a:r>
                      <a:r>
                        <a:rPr kumimoji="0" lang="hu-HU" sz="1400" b="0" i="0" u="none" strike="noStrike" cap="none" normalizeH="0" baseline="0" smtClean="0">
                          <a:ln>
                            <a:noFill/>
                          </a:ln>
                          <a:solidFill>
                            <a:schemeClr val="tx1"/>
                          </a:solidFill>
                          <a:effectLst/>
                          <a:latin typeface="Verdana" pitchFamily="34" charset="0"/>
                          <a:cs typeface="Times New Roman" pitchFamily="18" charset="0"/>
                        </a:rPr>
                        <a:t>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0"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23674">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Obesity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6800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Anorexia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bile secretion</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LDL catab. ↓</a:t>
                      </a:r>
                      <a:endParaRPr kumimoji="0" lang="hu-HU"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6866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Nephrotic sy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Arial" charset="0"/>
                          <a:sym typeface="Symbol" pitchFamily="18" charset="2"/>
                        </a:rPr>
                        <a:t>Apo B-100 </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r>
                        <a:rPr kumimoji="0" lang="hu-HU" sz="1400" b="0" i="0" u="none" strike="noStrike" cap="none" normalizeH="0" baseline="0" smtClean="0">
                          <a:ln>
                            <a:noFill/>
                          </a:ln>
                          <a:solidFill>
                            <a:schemeClr val="tx1"/>
                          </a:solidFill>
                          <a:effectLst/>
                          <a:latin typeface="Verdana" pitchFamily="34" charset="0"/>
                          <a:cs typeface="Times New Roman" pitchFamily="18" charset="0"/>
                        </a:rPr>
                        <a:t>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LDL-rec.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2367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Uremia, dialysis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LPL</a:t>
                      </a:r>
                      <a:r>
                        <a:rPr kumimoji="0" lang="hu-HU" sz="1400" b="0" i="0" u="none" strike="noStrike" cap="none" normalizeH="0" baseline="0" smtClean="0">
                          <a:ln>
                            <a:noFill/>
                          </a:ln>
                          <a:solidFill>
                            <a:schemeClr val="tx1"/>
                          </a:solidFill>
                          <a:effectLst/>
                          <a:latin typeface="Verdana" pitchFamily="34" charset="0"/>
                          <a:sym typeface="Symbol" pitchFamily="18" charset="2"/>
                        </a:rPr>
                        <a:t>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HTGL ↓ (inhibitors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r>
                        <a:rPr kumimoji="0" lang="hu-HU" sz="1400" b="0"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6800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dirty="0" smtClean="0">
                          <a:ln>
                            <a:noFill/>
                          </a:ln>
                          <a:solidFill>
                            <a:schemeClr val="tx1"/>
                          </a:solidFill>
                          <a:effectLst/>
                          <a:latin typeface="Verdana" pitchFamily="34" charset="0"/>
                        </a:rPr>
                        <a:t>Pregnancy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oestrogen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0"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r>
                        <a:rPr kumimoji="0" lang="hu-HU" sz="1400" b="0" i="0" u="none" strike="noStrike" cap="none" normalizeH="0" baseline="0" smtClean="0">
                          <a:ln>
                            <a:noFill/>
                          </a:ln>
                          <a:solidFill>
                            <a:schemeClr val="tx1"/>
                          </a:solidFill>
                          <a:effectLst/>
                          <a:latin typeface="Verdana" pitchFamily="34" charset="0"/>
                          <a:cs typeface="Times New Roman" pitchFamily="18" charset="0"/>
                        </a:rPr>
                        <a:t>,</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r>
                        <a:rPr kumimoji="0" lang="hu-HU" sz="1400" b="0" i="0" u="none" strike="noStrike" cap="none" normalizeH="0" baseline="0" smtClean="0">
                          <a:ln>
                            <a:noFill/>
                          </a:ln>
                          <a:solidFill>
                            <a:schemeClr val="tx1"/>
                          </a:solidFill>
                          <a:effectLst/>
                          <a:latin typeface="Verdana" pitchFamily="34" charset="0"/>
                          <a:cs typeface="Times New Roman" pitchFamily="18" charset="0"/>
                        </a:rPr>
                        <a:t>LPL</a:t>
                      </a:r>
                      <a:r>
                        <a:rPr kumimoji="0" lang="hu-HU" sz="1400" b="0" i="0" u="none" strike="noStrike" cap="none" normalizeH="0" baseline="0" smtClean="0">
                          <a:ln>
                            <a:noFill/>
                          </a:ln>
                          <a:solidFill>
                            <a:schemeClr val="tx1"/>
                          </a:solidFill>
                          <a:effectLst/>
                          <a:latin typeface="Verdana" pitchFamily="34" charset="0"/>
                          <a:sym typeface="Symbol" pitchFamily="18" charset="2"/>
                        </a:rPr>
                        <a:t>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8094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Biliary obstruction</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PBC</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Lp-X </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0" i="0" u="none" strike="noStrike" cap="none" normalizeH="0" baseline="0" smtClean="0">
                          <a:ln>
                            <a:noFill/>
                          </a:ln>
                          <a:solidFill>
                            <a:schemeClr val="tx1"/>
                          </a:solidFill>
                          <a:effectLst/>
                          <a:latin typeface="Verdana" pitchFamily="34" charset="0"/>
                          <a:cs typeface="Times New Roman" pitchFamily="18" charset="0"/>
                        </a:rPr>
                        <a:t>no CAD; xanthomas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6495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Alcohol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0" i="0" u="none" strike="noStrike" cap="none" normalizeH="0" baseline="0" smtClean="0">
                          <a:ln>
                            <a:noFill/>
                          </a:ln>
                          <a:solidFill>
                            <a:schemeClr val="tx1"/>
                          </a:solidFill>
                          <a:effectLst/>
                          <a:latin typeface="Verdana" pitchFamily="34" charset="0"/>
                          <a:cs typeface="Times New Roman" pitchFamily="18" charset="0"/>
                        </a:rPr>
                        <a:t>chylomicr.</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a:t>
                      </a:r>
                      <a:endParaRPr kumimoji="0" lang="en-US" sz="1400" b="0" i="0" u="none" strike="noStrike" cap="none" normalizeH="0" baseline="0" dirty="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dep. on dose, diet, genetics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431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Many-many drugs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9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Please allways see for adverse effects before any drug presciption!!!</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9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228600" y="304800"/>
            <a:ext cx="7010400" cy="584775"/>
          </a:xfrm>
          <a:prstGeom prst="rect">
            <a:avLst/>
          </a:prstGeom>
          <a:noFill/>
        </p:spPr>
        <p:txBody>
          <a:bodyPr wrap="square" rtlCol="0">
            <a:spAutoFit/>
          </a:bodyPr>
          <a:lstStyle/>
          <a:p>
            <a:pPr>
              <a:lnSpc>
                <a:spcPct val="80000"/>
              </a:lnSpc>
            </a:pPr>
            <a:r>
              <a:rPr lang="hu-HU" sz="4000" dirty="0">
                <a:solidFill>
                  <a:schemeClr val="tx2"/>
                </a:solidFill>
                <a:latin typeface="+mj-lt"/>
                <a:ea typeface="+mj-ea"/>
                <a:cs typeface="+mj-cs"/>
              </a:rPr>
              <a:t>Secondary hyperlipidemias</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Checking lipids</a:t>
            </a:r>
          </a:p>
        </p:txBody>
      </p:sp>
      <p:sp>
        <p:nvSpPr>
          <p:cNvPr id="25603" name="Rectangle 3"/>
          <p:cNvSpPr>
            <a:spLocks noGrp="1" noChangeArrowheads="1"/>
          </p:cNvSpPr>
          <p:nvPr>
            <p:ph type="body" idx="1"/>
          </p:nvPr>
        </p:nvSpPr>
        <p:spPr/>
        <p:txBody>
          <a:bodyPr/>
          <a:lstStyle/>
          <a:p>
            <a:r>
              <a:rPr lang="en-US"/>
              <a:t>Nonfasting lipid panel</a:t>
            </a:r>
          </a:p>
          <a:p>
            <a:pPr lvl="2"/>
            <a:r>
              <a:rPr lang="en-US"/>
              <a:t>measures HDL and total cholesterol</a:t>
            </a:r>
          </a:p>
          <a:p>
            <a:r>
              <a:rPr lang="en-US"/>
              <a:t>Fasting lipid panel</a:t>
            </a:r>
          </a:p>
          <a:p>
            <a:pPr lvl="2"/>
            <a:r>
              <a:rPr lang="en-US"/>
              <a:t>Measures HDL, total cholesterol and triglycerides</a:t>
            </a:r>
          </a:p>
          <a:p>
            <a:pPr lvl="2"/>
            <a:r>
              <a:rPr lang="en-US"/>
              <a:t>LDL cholesterol is calculated:</a:t>
            </a:r>
          </a:p>
          <a:p>
            <a:pPr lvl="3"/>
            <a:r>
              <a:rPr lang="en-US" sz="1800"/>
              <a:t>LDL cholesterol = total cholesterol – (HDL + triglycerides/5)</a:t>
            </a:r>
          </a:p>
          <a:p>
            <a:pPr lvl="2"/>
            <a:endParaRPr lang="en-U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story of lipids</a:t>
            </a:r>
          </a:p>
        </p:txBody>
      </p:sp>
      <p:sp>
        <p:nvSpPr>
          <p:cNvPr id="6147" name="Rectangle 3"/>
          <p:cNvSpPr>
            <a:spLocks noGrp="1" noChangeArrowheads="1"/>
          </p:cNvSpPr>
          <p:nvPr>
            <p:ph type="body" idx="1"/>
          </p:nvPr>
        </p:nvSpPr>
        <p:spPr/>
        <p:txBody>
          <a:bodyPr/>
          <a:lstStyle/>
          <a:p>
            <a:pPr>
              <a:lnSpc>
                <a:spcPct val="90000"/>
              </a:lnSpc>
            </a:pPr>
            <a:r>
              <a:rPr lang="en-US" sz="2700"/>
              <a:t>Chylomicrons transport fats from the intestinal mucosa to the liver</a:t>
            </a:r>
          </a:p>
          <a:p>
            <a:pPr>
              <a:lnSpc>
                <a:spcPct val="90000"/>
              </a:lnSpc>
            </a:pPr>
            <a:r>
              <a:rPr lang="en-US" sz="2700"/>
              <a:t>In the liver, the chylomicrons release triglycerides and some cholesterol and become low-density lipoproteins (LDL).</a:t>
            </a:r>
          </a:p>
          <a:p>
            <a:pPr>
              <a:lnSpc>
                <a:spcPct val="90000"/>
              </a:lnSpc>
            </a:pPr>
            <a:r>
              <a:rPr lang="en-US" sz="2700"/>
              <a:t>LDL then carries fat and cholesterol to the body’s cells.</a:t>
            </a:r>
          </a:p>
          <a:p>
            <a:pPr>
              <a:lnSpc>
                <a:spcPct val="90000"/>
              </a:lnSpc>
            </a:pPr>
            <a:r>
              <a:rPr lang="en-US" sz="2700"/>
              <a:t>High-density lipoproteins (HDL) carry fat and cholesterol back to the liver for excretion.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When to check lipid panel	</a:t>
            </a:r>
          </a:p>
        </p:txBody>
      </p:sp>
      <p:sp>
        <p:nvSpPr>
          <p:cNvPr id="21507" name="Rectangle 3"/>
          <p:cNvSpPr>
            <a:spLocks noGrp="1" noChangeArrowheads="1"/>
          </p:cNvSpPr>
          <p:nvPr>
            <p:ph type="body" idx="1"/>
          </p:nvPr>
        </p:nvSpPr>
        <p:spPr/>
        <p:txBody>
          <a:bodyPr/>
          <a:lstStyle/>
          <a:p>
            <a:pPr>
              <a:lnSpc>
                <a:spcPct val="90000"/>
              </a:lnSpc>
            </a:pPr>
            <a:r>
              <a:rPr lang="en-US" sz="2200"/>
              <a:t>Two different Recommendations</a:t>
            </a:r>
          </a:p>
          <a:p>
            <a:pPr lvl="1">
              <a:lnSpc>
                <a:spcPct val="90000"/>
              </a:lnSpc>
            </a:pPr>
            <a:r>
              <a:rPr lang="en-US" sz="2000"/>
              <a:t>Adult Treatment Panel (ATP III) of the National Cholesterol Education Program (NCEP)</a:t>
            </a:r>
          </a:p>
          <a:p>
            <a:pPr lvl="3">
              <a:lnSpc>
                <a:spcPct val="90000"/>
              </a:lnSpc>
            </a:pPr>
            <a:r>
              <a:rPr lang="en-US" sz="1600"/>
              <a:t>Beginning at age 20:  obtain a fasting (9 to 12 hour) serum lipid profile consisting of total cholesterol, LDL, HDL and triglycerides</a:t>
            </a:r>
          </a:p>
          <a:p>
            <a:pPr lvl="3">
              <a:lnSpc>
                <a:spcPct val="90000"/>
              </a:lnSpc>
            </a:pPr>
            <a:r>
              <a:rPr lang="en-US" sz="1600"/>
              <a:t>Repeat testing every 5 years for acceptable values</a:t>
            </a:r>
          </a:p>
          <a:p>
            <a:pPr lvl="1">
              <a:lnSpc>
                <a:spcPct val="90000"/>
              </a:lnSpc>
            </a:pPr>
            <a:r>
              <a:rPr lang="en-US" sz="2000"/>
              <a:t>United States Preventative Services Task Force</a:t>
            </a:r>
          </a:p>
          <a:p>
            <a:pPr lvl="3">
              <a:lnSpc>
                <a:spcPct val="90000"/>
              </a:lnSpc>
            </a:pPr>
            <a:r>
              <a:rPr lang="en-US" sz="1600"/>
              <a:t>Women aged 45 years and older, and men ages 35 years and older undergo screening with a total and HDL cholesterol every 5 years.  </a:t>
            </a:r>
          </a:p>
          <a:p>
            <a:pPr lvl="3">
              <a:lnSpc>
                <a:spcPct val="90000"/>
              </a:lnSpc>
            </a:pPr>
            <a:r>
              <a:rPr lang="en-US" sz="1600"/>
              <a:t>If total cholesterol &gt; 200 or HDL &lt;40, then a fasting panel should be obtained</a:t>
            </a:r>
          </a:p>
          <a:p>
            <a:pPr lvl="3">
              <a:lnSpc>
                <a:spcPct val="90000"/>
              </a:lnSpc>
            </a:pPr>
            <a:r>
              <a:rPr lang="en-US" sz="1600"/>
              <a:t>Cholesterol screening should begin at 20 years in patients with a history of multiple cardiovascular risk factors, diabetes, or family history of either elevated cholesteral levels or premature cardiovascular disease.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Targets</a:t>
            </a:r>
            <a:endParaRPr lang="en-US" dirty="0"/>
          </a:p>
        </p:txBody>
      </p:sp>
      <p:sp>
        <p:nvSpPr>
          <p:cNvPr id="3" name="Content Placeholder 2"/>
          <p:cNvSpPr>
            <a:spLocks noGrp="1"/>
          </p:cNvSpPr>
          <p:nvPr>
            <p:ph idx="1"/>
          </p:nvPr>
        </p:nvSpPr>
        <p:spPr/>
        <p:txBody>
          <a:bodyPr/>
          <a:lstStyle/>
          <a:p>
            <a:r>
              <a:rPr lang="en-US" sz="2400" dirty="0" smtClean="0"/>
              <a:t>LDL: To prevent coronary heart disease outcomes (myocardial infarction and coronary death)</a:t>
            </a:r>
          </a:p>
          <a:p>
            <a:pPr>
              <a:buNone/>
            </a:pPr>
            <a:endParaRPr lang="en-US" sz="2400" dirty="0" smtClean="0"/>
          </a:p>
          <a:p>
            <a:r>
              <a:rPr lang="en-US" sz="2400" dirty="0" smtClean="0"/>
              <a:t>Non LDL( TC/HDL): To prevent coronary heart disease outcomes (myocardial infarction and coronary death)</a:t>
            </a:r>
          </a:p>
          <a:p>
            <a:endParaRPr lang="en-US" sz="2400" dirty="0" smtClean="0"/>
          </a:p>
          <a:p>
            <a:r>
              <a:rPr lang="en-US" sz="2400" dirty="0" smtClean="0"/>
              <a:t>Triglyceride: To prevent pancreatitis and may be coronary heart disease outcomes (myocardial infarction and coronary death)</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LDL and Non-LDL(HDL/TC)</a:t>
            </a:r>
            <a:endParaRPr lang="en-US" dirty="0"/>
          </a:p>
        </p:txBody>
      </p:sp>
      <p:sp>
        <p:nvSpPr>
          <p:cNvPr id="3" name="Content Placeholder 2"/>
          <p:cNvSpPr>
            <a:spLocks noGrp="1"/>
          </p:cNvSpPr>
          <p:nvPr>
            <p:ph idx="1"/>
          </p:nvPr>
        </p:nvSpPr>
        <p:spPr>
          <a:xfrm>
            <a:off x="533400" y="1828800"/>
            <a:ext cx="8153400" cy="4267200"/>
          </a:xfrm>
        </p:spPr>
        <p:txBody>
          <a:bodyPr/>
          <a:lstStyle/>
          <a:p>
            <a:pPr>
              <a:buNone/>
            </a:pPr>
            <a:r>
              <a:rPr lang="en-US" sz="1800" b="1" dirty="0" smtClean="0"/>
              <a:t>Risk Assessment Tool for Estimating 10-year Risk of Developing Hard CHD (Myocardial Infarction and Coronary Death)</a:t>
            </a:r>
          </a:p>
          <a:p>
            <a:pPr>
              <a:buNone/>
            </a:pPr>
            <a:r>
              <a:rPr lang="en-US" sz="1800" b="1" dirty="0" smtClean="0"/>
              <a:t>Framingham Heart Study to estimate 10-year risk for coronary heart disease outcomes</a:t>
            </a:r>
          </a:p>
          <a:p>
            <a:pPr>
              <a:buNone/>
            </a:pPr>
            <a:r>
              <a:rPr lang="en-US" sz="1800" dirty="0" smtClean="0">
                <a:hlinkClick r:id="rId2"/>
              </a:rPr>
              <a:t>http://hp2010.nhlbihin.net/atpiii/CALCULATOR.asp?usertype=prof</a:t>
            </a:r>
            <a:endParaRPr lang="en-US" sz="1800" dirty="0" smtClean="0"/>
          </a:p>
          <a:p>
            <a:pPr lvl="1">
              <a:buFont typeface="Wingdings" pitchFamily="2" charset="2"/>
              <a:buChar char="Ø"/>
            </a:pPr>
            <a:r>
              <a:rPr lang="en-US" sz="1800" b="1" dirty="0" smtClean="0">
                <a:solidFill>
                  <a:srgbClr val="FF0000"/>
                </a:solidFill>
                <a:latin typeface="Berlin Sans FB" pitchFamily="34" charset="0"/>
              </a:rPr>
              <a:t>Age </a:t>
            </a:r>
          </a:p>
          <a:p>
            <a:pPr lvl="1">
              <a:buFont typeface="Wingdings" pitchFamily="2" charset="2"/>
              <a:buChar char="Ø"/>
            </a:pPr>
            <a:r>
              <a:rPr lang="en-US" sz="1800" b="1" dirty="0" smtClean="0">
                <a:solidFill>
                  <a:srgbClr val="FF0000"/>
                </a:solidFill>
                <a:latin typeface="Berlin Sans FB" pitchFamily="34" charset="0"/>
              </a:rPr>
              <a:t>LDL-C </a:t>
            </a:r>
          </a:p>
          <a:p>
            <a:pPr lvl="1">
              <a:buFont typeface="Wingdings" pitchFamily="2" charset="2"/>
              <a:buChar char="Ø"/>
            </a:pPr>
            <a:r>
              <a:rPr lang="en-US" sz="1800" b="1" dirty="0" smtClean="0">
                <a:solidFill>
                  <a:srgbClr val="FF0000"/>
                </a:solidFill>
                <a:latin typeface="Berlin Sans FB" pitchFamily="34" charset="0"/>
              </a:rPr>
              <a:t>T. </a:t>
            </a:r>
            <a:r>
              <a:rPr lang="en-US" sz="1800" b="1" dirty="0" err="1" smtClean="0">
                <a:solidFill>
                  <a:srgbClr val="FF0000"/>
                </a:solidFill>
                <a:latin typeface="Berlin Sans FB" pitchFamily="34" charset="0"/>
              </a:rPr>
              <a:t>Chol</a:t>
            </a:r>
            <a:endParaRPr lang="en-US" sz="1800" b="1" dirty="0" smtClean="0">
              <a:solidFill>
                <a:srgbClr val="FF0000"/>
              </a:solidFill>
              <a:latin typeface="Berlin Sans FB" pitchFamily="34" charset="0"/>
            </a:endParaRPr>
          </a:p>
          <a:p>
            <a:pPr lvl="1">
              <a:buFont typeface="Wingdings" pitchFamily="2" charset="2"/>
              <a:buChar char="Ø"/>
            </a:pPr>
            <a:r>
              <a:rPr lang="en-US" sz="1800" b="1" dirty="0" smtClean="0">
                <a:solidFill>
                  <a:srgbClr val="FF0000"/>
                </a:solidFill>
                <a:latin typeface="Berlin Sans FB" pitchFamily="34" charset="0"/>
              </a:rPr>
              <a:t>HDL-C </a:t>
            </a:r>
          </a:p>
          <a:p>
            <a:pPr lvl="1">
              <a:buFont typeface="Wingdings" pitchFamily="2" charset="2"/>
              <a:buChar char="Ø"/>
            </a:pPr>
            <a:r>
              <a:rPr lang="en-US" sz="1800" b="1" dirty="0" smtClean="0">
                <a:solidFill>
                  <a:srgbClr val="FF0000"/>
                </a:solidFill>
                <a:latin typeface="Berlin Sans FB" pitchFamily="34" charset="0"/>
              </a:rPr>
              <a:t>Blood Pressure</a:t>
            </a:r>
          </a:p>
          <a:p>
            <a:pPr lvl="1">
              <a:buFont typeface="Wingdings" pitchFamily="2" charset="2"/>
              <a:buChar char="Ø"/>
            </a:pPr>
            <a:r>
              <a:rPr lang="en-US" sz="1800" b="1" dirty="0" smtClean="0">
                <a:solidFill>
                  <a:srgbClr val="FF0000"/>
                </a:solidFill>
                <a:latin typeface="Berlin Sans FB" pitchFamily="34" charset="0"/>
              </a:rPr>
              <a:t>Diabetes</a:t>
            </a:r>
          </a:p>
          <a:p>
            <a:pPr lvl="1">
              <a:buFont typeface="Wingdings" pitchFamily="2" charset="2"/>
              <a:buChar char="Ø"/>
            </a:pPr>
            <a:r>
              <a:rPr lang="en-US" sz="1800" b="1" dirty="0" smtClean="0">
                <a:solidFill>
                  <a:srgbClr val="FF0000"/>
                </a:solidFill>
                <a:latin typeface="Berlin Sans FB" pitchFamily="34" charset="0"/>
              </a:rPr>
              <a:t>Smoking</a:t>
            </a:r>
            <a:endParaRPr lang="en-US" sz="1800" b="1" dirty="0">
              <a:solidFill>
                <a:srgbClr val="FF0000"/>
              </a:solidFill>
              <a:latin typeface="Berlin Sans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80867" cy="914400"/>
          </a:xfrm>
          <a:noFill/>
        </p:spPr>
        <p:txBody>
          <a:bodyPr anchor="ctr" anchorCtr="1"/>
          <a:lstStyle/>
          <a:p>
            <a:r>
              <a:rPr lang="hu-HU" sz="2800" dirty="0"/>
              <a:t>Adult Treatment Panel III Guidelines for Treatment of Hyperlipidemia  </a:t>
            </a:r>
          </a:p>
        </p:txBody>
      </p:sp>
      <p:graphicFrame>
        <p:nvGraphicFramePr>
          <p:cNvPr id="98307" name="Group 3"/>
          <p:cNvGraphicFramePr>
            <a:graphicFrameLocks noGrp="1"/>
          </p:cNvGraphicFramePr>
          <p:nvPr/>
        </p:nvGraphicFramePr>
        <p:xfrm>
          <a:off x="304801" y="1143001"/>
          <a:ext cx="8534398" cy="4876800"/>
        </p:xfrm>
        <a:graphic>
          <a:graphicData uri="http://schemas.openxmlformats.org/drawingml/2006/table">
            <a:tbl>
              <a:tblPr/>
              <a:tblGrid>
                <a:gridCol w="1785257"/>
                <a:gridCol w="2483498"/>
                <a:gridCol w="2852056"/>
                <a:gridCol w="1413587"/>
              </a:tblGrid>
              <a:tr h="598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Risk Category </a:t>
                      </a:r>
                      <a:endParaRPr kumimoji="0" lang="hu-HU" sz="1400" b="0" i="0" u="none" strike="noStrike" cap="none" normalizeH="0" baseline="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Begin Lifestyle Changes If: </a:t>
                      </a:r>
                      <a:endParaRPr kumimoji="0" lang="hu-HU" sz="1400" b="0" i="0" u="none" strike="noStrike" cap="none" normalizeH="0" baseline="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Consider Drug Therapy If: </a:t>
                      </a:r>
                      <a:endParaRPr kumimoji="0" lang="hu-HU" sz="1400" b="0" i="0" u="none" strike="noStrike" cap="none" normalizeH="0" baseline="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LDL Goal </a:t>
                      </a:r>
                      <a:endParaRPr kumimoji="0" lang="hu-HU" sz="1400" b="0" i="0" u="none" strike="noStrike" cap="none" normalizeH="0" baseline="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31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2"/>
                          </a:solidFill>
                          <a:effectLst/>
                          <a:latin typeface="Verdana" pitchFamily="34" charset="0"/>
                          <a:ea typeface="Times New Roman" pitchFamily="18" charset="0"/>
                          <a:cs typeface="Arial" charset="0"/>
                        </a:rPr>
                        <a:t>High</a:t>
                      </a: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 CAD or CAD equivalents (10-yr risk &gt;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2.58 mM</a:t>
                      </a:r>
                      <a:b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(drug optional if &lt;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2.58 mM;</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1.8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300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2"/>
                          </a:solidFill>
                          <a:effectLst/>
                          <a:latin typeface="Verdana" pitchFamily="34" charset="0"/>
                          <a:ea typeface="Times New Roman" pitchFamily="18" charset="0"/>
                          <a:cs typeface="Arial" charset="0"/>
                        </a:rPr>
                        <a:t>Moderate high</a:t>
                      </a: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10 to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3.36 mM; </a:t>
                      </a:r>
                      <a:b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12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2"/>
                          </a:solidFill>
                          <a:effectLst/>
                          <a:latin typeface="Verdana" pitchFamily="34" charset="0"/>
                          <a:ea typeface="Times New Roman" pitchFamily="18" charset="0"/>
                          <a:cs typeface="Arial" charset="0"/>
                        </a:rPr>
                        <a:t>Moderate</a:t>
                      </a: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&lt; 10%*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3.36 mM; &lt;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733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2"/>
                          </a:solidFill>
                          <a:effectLst/>
                          <a:latin typeface="Verdana" pitchFamily="34" charset="0"/>
                          <a:ea typeface="Times New Roman" pitchFamily="18" charset="0"/>
                          <a:cs typeface="Arial" charset="0"/>
                        </a:rPr>
                        <a:t>Lower</a:t>
                      </a: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 0–1 risk factor</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4.91 mM </a:t>
                      </a:r>
                      <a:b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(drug optional if </a:t>
                      </a:r>
                      <a:b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4.13–4.88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ea typeface="Times New Roman" pitchFamily="18" charset="0"/>
                          <a:cs typeface="Arial" charset="0"/>
                        </a:rPr>
                        <a:t>&lt;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98339" name="Text Box 35"/>
          <p:cNvSpPr txBox="1">
            <a:spLocks noChangeArrowheads="1"/>
          </p:cNvSpPr>
          <p:nvPr/>
        </p:nvSpPr>
        <p:spPr bwMode="auto">
          <a:xfrm>
            <a:off x="201790" y="6451600"/>
            <a:ext cx="3655168" cy="307777"/>
          </a:xfrm>
          <a:prstGeom prst="rect">
            <a:avLst/>
          </a:prstGeom>
          <a:noFill/>
          <a:ln w="9525">
            <a:noFill/>
            <a:miter lim="800000"/>
            <a:headEnd/>
            <a:tailEnd/>
          </a:ln>
          <a:effectLst/>
        </p:spPr>
        <p:txBody>
          <a:bodyPr wrap="none">
            <a:spAutoFit/>
          </a:bodyPr>
          <a:lstStyle/>
          <a:p>
            <a:r>
              <a:rPr lang="hu-HU" sz="1400"/>
              <a:t>*For 10-yr risk, see Framingham risk tables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04800" y="1219200"/>
            <a:ext cx="8592107" cy="3733800"/>
          </a:xfrm>
          <a:prstGeom prst="rect">
            <a:avLst/>
          </a:prstGeom>
          <a:noFill/>
          <a:ln w="9525">
            <a:noFill/>
            <a:miter lim="800000"/>
            <a:headEnd/>
            <a:tailEnd/>
          </a:ln>
          <a:effectLst/>
        </p:spPr>
      </p:pic>
      <p:sp>
        <p:nvSpPr>
          <p:cNvPr id="5" name="TextBox 4"/>
          <p:cNvSpPr txBox="1"/>
          <p:nvPr/>
        </p:nvSpPr>
        <p:spPr>
          <a:xfrm>
            <a:off x="533400" y="381000"/>
            <a:ext cx="5867400" cy="634020"/>
          </a:xfrm>
          <a:prstGeom prst="rect">
            <a:avLst/>
          </a:prstGeom>
          <a:noFill/>
        </p:spPr>
        <p:txBody>
          <a:bodyPr wrap="square" rtlCol="0">
            <a:spAutoFit/>
          </a:bodyPr>
          <a:lstStyle/>
          <a:p>
            <a:pPr>
              <a:lnSpc>
                <a:spcPct val="80000"/>
              </a:lnSpc>
            </a:pPr>
            <a:r>
              <a:rPr lang="en-US" sz="4400" dirty="0">
                <a:solidFill>
                  <a:schemeClr val="tx2"/>
                </a:solidFill>
                <a:latin typeface="+mj-lt"/>
                <a:ea typeface="+mj-ea"/>
                <a:cs typeface="+mj-cs"/>
              </a:rPr>
              <a:t>Canadian New </a:t>
            </a:r>
            <a:r>
              <a:rPr lang="en-US" sz="4400" dirty="0" smtClean="0">
                <a:solidFill>
                  <a:schemeClr val="tx2"/>
                </a:solidFill>
                <a:latin typeface="+mj-lt"/>
                <a:ea typeface="+mj-ea"/>
                <a:cs typeface="+mj-cs"/>
              </a:rPr>
              <a:t>Guideline</a:t>
            </a:r>
            <a:endParaRPr lang="en-US" sz="44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Treatment of Hyperlipidemia</a:t>
            </a:r>
          </a:p>
        </p:txBody>
      </p:sp>
      <p:sp>
        <p:nvSpPr>
          <p:cNvPr id="31747" name="Rectangle 3"/>
          <p:cNvSpPr>
            <a:spLocks noGrp="1" noChangeArrowheads="1"/>
          </p:cNvSpPr>
          <p:nvPr>
            <p:ph type="body" idx="1"/>
          </p:nvPr>
        </p:nvSpPr>
        <p:spPr/>
        <p:txBody>
          <a:bodyPr/>
          <a:lstStyle/>
          <a:p>
            <a:r>
              <a:rPr lang="en-US"/>
              <a:t>Lifestyle modification</a:t>
            </a:r>
          </a:p>
          <a:p>
            <a:pPr lvl="1"/>
            <a:r>
              <a:rPr lang="en-US"/>
              <a:t>Low-cholesterol diet</a:t>
            </a:r>
          </a:p>
          <a:p>
            <a:pPr lvl="1"/>
            <a:r>
              <a:rPr lang="en-US"/>
              <a:t>Exercise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Medications for Hyperlipidemia</a:t>
            </a:r>
          </a:p>
        </p:txBody>
      </p:sp>
      <p:graphicFrame>
        <p:nvGraphicFramePr>
          <p:cNvPr id="32866" name="Group 98"/>
          <p:cNvGraphicFramePr>
            <a:graphicFrameLocks noGrp="1"/>
          </p:cNvGraphicFramePr>
          <p:nvPr>
            <p:ph idx="1"/>
          </p:nvPr>
        </p:nvGraphicFramePr>
        <p:xfrm>
          <a:off x="533400" y="1752600"/>
          <a:ext cx="8153400" cy="4029456"/>
        </p:xfrm>
        <a:graphic>
          <a:graphicData uri="http://schemas.openxmlformats.org/drawingml/2006/table">
            <a:tbl>
              <a:tblPr/>
              <a:tblGrid>
                <a:gridCol w="1828800"/>
                <a:gridCol w="1447800"/>
                <a:gridCol w="2514600"/>
                <a:gridCol w="236220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HMG CoA reductase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Statins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folHlink"/>
                          </a:solidFill>
                          <a:effectLst/>
                          <a:latin typeface="Arial" charset="0"/>
                          <a:sym typeface="Symbol" pitchFamily="18" charset="2"/>
                        </a:rPr>
                        <a:t>LDL (18-55),</a:t>
                      </a:r>
                      <a:r>
                        <a:rPr kumimoji="0" lang="en-US" sz="1400" b="0" i="0" u="none" strike="noStrike" cap="none" normalizeH="0" baseline="0" smtClean="0">
                          <a:ln>
                            <a:noFill/>
                          </a:ln>
                          <a:solidFill>
                            <a:schemeClr val="tx1"/>
                          </a:solidFill>
                          <a:effectLst/>
                          <a:latin typeface="Arial" charset="0"/>
                          <a:sym typeface="Symbol" pitchFamily="18" charset="2"/>
                        </a:rPr>
                        <a:t>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Myopathy,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Ezetimibe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Nicotinic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LDL (15-30), </a:t>
                      </a:r>
                      <a:r>
                        <a:rPr kumimoji="0" lang="en-US" sz="1400" b="1" i="0" u="none" strike="noStrike" cap="none" normalizeH="0" baseline="0" smtClean="0">
                          <a:ln>
                            <a:noFill/>
                          </a:ln>
                          <a:solidFill>
                            <a:schemeClr val="folHlink"/>
                          </a:solidFill>
                          <a:effectLst/>
                          <a:latin typeface="Arial" charset="0"/>
                          <a:sym typeface="Symbol" pitchFamily="18" charset="2"/>
                        </a:rPr>
                        <a:t> HDL (15-35)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folHlink"/>
                          </a:solidFill>
                          <a:effectLst/>
                          <a:latin typeface="Arial" charset="0"/>
                          <a:sym typeface="Symbol" pitchFamily="18" charset="2"/>
                        </a:rPr>
                        <a:t> 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Flushing, Hyperglycemia,</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Hyperuricemia, GI distress, hepatotoxicity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Fibric Acids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Gemfibrozil</a:t>
                      </a: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Fenofibrate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folHlink"/>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Dyspepsia, gallstones, myopathy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Bile Acid sequestrants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Cholestyramine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 LDL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 HDL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Image:HMG-CoA reductase pathway.png">
            <a:hlinkClick r:id="rId2"/>
          </p:cNvPr>
          <p:cNvPicPr>
            <a:picLocks noChangeAspect="1" noChangeArrowheads="1"/>
          </p:cNvPicPr>
          <p:nvPr/>
        </p:nvPicPr>
        <p:blipFill>
          <a:blip r:embed="rId3" cstate="print"/>
          <a:srcRect/>
          <a:stretch>
            <a:fillRect/>
          </a:stretch>
        </p:blipFill>
        <p:spPr bwMode="auto">
          <a:xfrm>
            <a:off x="2209800" y="304800"/>
            <a:ext cx="4391025" cy="5715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nedImage-31"/>
          <p:cNvPicPr>
            <a:picLocks noChangeAspect="1" noChangeArrowheads="1"/>
          </p:cNvPicPr>
          <p:nvPr/>
        </p:nvPicPr>
        <p:blipFill>
          <a:blip r:embed="rId2" cstate="print"/>
          <a:srcRect/>
          <a:stretch>
            <a:fillRect/>
          </a:stretch>
        </p:blipFill>
        <p:spPr bwMode="auto">
          <a:xfrm>
            <a:off x="381000" y="304800"/>
            <a:ext cx="8305800" cy="563370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219200" y="1066800"/>
            <a:ext cx="6219825" cy="5032577"/>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304800" y="304800"/>
            <a:ext cx="85344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story of lipids (cont.)</a:t>
            </a:r>
          </a:p>
        </p:txBody>
      </p:sp>
      <p:sp>
        <p:nvSpPr>
          <p:cNvPr id="15363" name="Rectangle 3"/>
          <p:cNvSpPr>
            <a:spLocks noGrp="1" noChangeArrowheads="1"/>
          </p:cNvSpPr>
          <p:nvPr>
            <p:ph type="body" idx="1"/>
          </p:nvPr>
        </p:nvSpPr>
        <p:spPr/>
        <p:txBody>
          <a:bodyPr/>
          <a:lstStyle/>
          <a:p>
            <a:r>
              <a:rPr lang="en-US"/>
              <a:t>When oxidized LDL cholesterol gets high, atheroma formation in the walls of arteries occurs, which causes atherosclerosis.</a:t>
            </a:r>
          </a:p>
          <a:p>
            <a:r>
              <a:rPr lang="en-US"/>
              <a:t>HDL cholesterol is able to go and remove cholesterol from the atheroma.</a:t>
            </a:r>
          </a:p>
          <a:p>
            <a:r>
              <a:rPr lang="en-US"/>
              <a:t>Atherogenic cholesterol </a:t>
            </a:r>
            <a:r>
              <a:rPr lang="en-US">
                <a:cs typeface="Arial" charset="0"/>
              </a:rPr>
              <a:t>→ LDL, VLDL, IDL</a:t>
            </a:r>
          </a:p>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4800" y="304800"/>
            <a:ext cx="8534400" cy="7620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990600" y="1066801"/>
            <a:ext cx="6676292" cy="5105399"/>
          </a:xfrm>
          <a:prstGeom prst="rect">
            <a:avLst/>
          </a:prstGeom>
          <a:noFill/>
          <a:ln w="9525">
            <a:noFill/>
            <a:miter lim="800000"/>
            <a:headEnd/>
            <a:tailEnd/>
          </a:ln>
          <a:effectLst/>
        </p:spPr>
      </p:pic>
      <p:sp>
        <p:nvSpPr>
          <p:cNvPr id="4" name="TextBox 3"/>
          <p:cNvSpPr txBox="1"/>
          <p:nvPr/>
        </p:nvSpPr>
        <p:spPr>
          <a:xfrm>
            <a:off x="457200" y="6211669"/>
            <a:ext cx="8153400" cy="523220"/>
          </a:xfrm>
          <a:prstGeom prst="rect">
            <a:avLst/>
          </a:prstGeom>
          <a:noFill/>
        </p:spPr>
        <p:txBody>
          <a:bodyPr wrap="square" rtlCol="0">
            <a:spAutoFit/>
          </a:bodyPr>
          <a:lstStyle/>
          <a:p>
            <a:r>
              <a:rPr lang="nl-NL" sz="1400" b="1" dirty="0" smtClean="0"/>
              <a:t>George Yuan, Khalid Z. Al-Shali, Robert A. Hegele</a:t>
            </a:r>
          </a:p>
          <a:p>
            <a:r>
              <a:rPr lang="en-US" sz="1400" dirty="0" smtClean="0"/>
              <a:t>CMAJ • April 10, 2007 • 176(8)</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2057400"/>
            <a:ext cx="8153400" cy="1143000"/>
          </a:xfrm>
        </p:spPr>
        <p:txBody>
          <a:bodyPr/>
          <a:lstStyle/>
          <a:p>
            <a:r>
              <a:rPr lang="en-US" dirty="0" smtClean="0"/>
              <a:t>Thank you</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Atherosclerosis</a:t>
            </a:r>
          </a:p>
        </p:txBody>
      </p:sp>
      <p:pic>
        <p:nvPicPr>
          <p:cNvPr id="19463" name="Picture 7" descr="cholesterol"/>
          <p:cNvPicPr>
            <a:picLocks noChangeAspect="1" noChangeArrowheads="1"/>
          </p:cNvPicPr>
          <p:nvPr/>
        </p:nvPicPr>
        <p:blipFill>
          <a:blip r:embed="rId2" cstate="print"/>
          <a:srcRect/>
          <a:stretch>
            <a:fillRect/>
          </a:stretch>
        </p:blipFill>
        <p:spPr bwMode="auto">
          <a:xfrm>
            <a:off x="1905000" y="1828800"/>
            <a:ext cx="5356225" cy="41163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599289" y="2457451"/>
            <a:ext cx="2511778"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5" name="AutoShape 3"/>
          <p:cNvSpPr>
            <a:spLocks noChangeArrowheads="1"/>
          </p:cNvSpPr>
          <p:nvPr/>
        </p:nvSpPr>
        <p:spPr bwMode="auto">
          <a:xfrm>
            <a:off x="503768" y="245745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6" name="AutoShape 4"/>
          <p:cNvSpPr>
            <a:spLocks noChangeArrowheads="1"/>
          </p:cNvSpPr>
          <p:nvPr/>
        </p:nvSpPr>
        <p:spPr bwMode="invGray">
          <a:xfrm>
            <a:off x="5664200" y="2527300"/>
            <a:ext cx="2380545"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7" name="AutoShape 5"/>
          <p:cNvSpPr>
            <a:spLocks noChangeArrowheads="1"/>
          </p:cNvSpPr>
          <p:nvPr/>
        </p:nvSpPr>
        <p:spPr bwMode="invGray">
          <a:xfrm>
            <a:off x="584200" y="2527300"/>
            <a:ext cx="465807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8" name="Text Box 6"/>
          <p:cNvSpPr txBox="1">
            <a:spLocks noChangeArrowheads="1"/>
          </p:cNvSpPr>
          <p:nvPr/>
        </p:nvSpPr>
        <p:spPr bwMode="auto">
          <a:xfrm>
            <a:off x="1905000" y="533400"/>
            <a:ext cx="4804520" cy="553998"/>
          </a:xfrm>
          <a:prstGeom prst="rect">
            <a:avLst/>
          </a:prstGeom>
          <a:noFill/>
          <a:ln w="25400">
            <a:noFill/>
            <a:miter lim="800000"/>
            <a:headEnd/>
            <a:tailEnd/>
          </a:ln>
          <a:effectLst/>
        </p:spPr>
        <p:txBody>
          <a:bodyPr wrap="none">
            <a:spAutoFit/>
          </a:bodyPr>
          <a:lstStyle/>
          <a:p>
            <a:pPr algn="ctr" eaLnBrk="0" hangingPunct="0"/>
            <a:r>
              <a:rPr lang="en-US" sz="3000" b="1" dirty="0" err="1">
                <a:solidFill>
                  <a:srgbClr val="F9E697"/>
                </a:solidFill>
                <a:effectLst>
                  <a:outerShdw blurRad="38100" dist="38100" dir="2700000" algn="tl">
                    <a:srgbClr val="000000"/>
                  </a:outerShdw>
                </a:effectLst>
                <a:latin typeface="Verdana" pitchFamily="34" charset="0"/>
              </a:rPr>
              <a:t>Atherogenic</a:t>
            </a:r>
            <a:r>
              <a:rPr lang="en-US" sz="3000" b="1" dirty="0">
                <a:solidFill>
                  <a:srgbClr val="F9E697"/>
                </a:solidFill>
                <a:effectLst>
                  <a:outerShdw blurRad="38100" dist="38100" dir="2700000" algn="tl">
                    <a:srgbClr val="000000"/>
                  </a:outerShdw>
                </a:effectLst>
                <a:latin typeface="Verdana" pitchFamily="34" charset="0"/>
              </a:rPr>
              <a:t> Particles</a:t>
            </a:r>
          </a:p>
        </p:txBody>
      </p:sp>
      <p:sp>
        <p:nvSpPr>
          <p:cNvPr id="13319" name="Text Box 7"/>
          <p:cNvSpPr txBox="1">
            <a:spLocks noChangeArrowheads="1"/>
          </p:cNvSpPr>
          <p:nvPr/>
        </p:nvSpPr>
        <p:spPr bwMode="auto">
          <a:xfrm>
            <a:off x="4675012" y="1074738"/>
            <a:ext cx="3159839" cy="523220"/>
          </a:xfrm>
          <a:prstGeom prst="rect">
            <a:avLst/>
          </a:prstGeom>
          <a:noFill/>
          <a:ln w="25400">
            <a:noFill/>
            <a:miter lim="800000"/>
            <a:headEnd/>
            <a:tailEnd/>
          </a:ln>
          <a:effectLst/>
        </p:spPr>
        <p:txBody>
          <a:bodyPr wrap="none">
            <a:spAutoFit/>
          </a:bodyPr>
          <a:lstStyle/>
          <a:p>
            <a:pPr eaLnBrk="0" hangingPunct="0"/>
            <a:r>
              <a:rPr lang="en-US" sz="2800">
                <a:effectLst>
                  <a:outerShdw blurRad="38100" dist="38100" dir="2700000" algn="tl">
                    <a:srgbClr val="000000"/>
                  </a:outerShdw>
                </a:effectLst>
                <a:latin typeface="Verdana" pitchFamily="34" charset="0"/>
              </a:rPr>
              <a:t>Apolipoprotein B</a:t>
            </a:r>
          </a:p>
        </p:txBody>
      </p:sp>
      <p:sp>
        <p:nvSpPr>
          <p:cNvPr id="13320" name="Text Box 8"/>
          <p:cNvSpPr txBox="1">
            <a:spLocks noChangeArrowheads="1"/>
          </p:cNvSpPr>
          <p:nvPr/>
        </p:nvSpPr>
        <p:spPr bwMode="auto">
          <a:xfrm>
            <a:off x="4675012" y="1736726"/>
            <a:ext cx="2195601" cy="523220"/>
          </a:xfrm>
          <a:prstGeom prst="rect">
            <a:avLst/>
          </a:prstGeom>
          <a:noFill/>
          <a:ln w="25400">
            <a:noFill/>
            <a:miter lim="800000"/>
            <a:headEnd/>
            <a:tailEnd/>
          </a:ln>
          <a:effectLst/>
        </p:spPr>
        <p:txBody>
          <a:bodyPr wrap="none">
            <a:spAutoFit/>
          </a:bodyPr>
          <a:lstStyle/>
          <a:p>
            <a:pPr eaLnBrk="0" hangingPunct="0"/>
            <a:r>
              <a:rPr lang="en-US" sz="2800">
                <a:effectLst>
                  <a:outerShdw blurRad="38100" dist="38100" dir="2700000" algn="tl">
                    <a:srgbClr val="000000"/>
                  </a:outerShdw>
                </a:effectLst>
                <a:latin typeface="Verdana" pitchFamily="34" charset="0"/>
              </a:rPr>
              <a:t>Non-HDL-C</a:t>
            </a:r>
          </a:p>
        </p:txBody>
      </p:sp>
      <p:sp>
        <p:nvSpPr>
          <p:cNvPr id="13321" name="Text Box 9"/>
          <p:cNvSpPr txBox="1">
            <a:spLocks noChangeArrowheads="1"/>
          </p:cNvSpPr>
          <p:nvPr/>
        </p:nvSpPr>
        <p:spPr bwMode="auto">
          <a:xfrm>
            <a:off x="1017412" y="1344614"/>
            <a:ext cx="3825471" cy="584775"/>
          </a:xfrm>
          <a:prstGeom prst="rect">
            <a:avLst/>
          </a:prstGeom>
          <a:noFill/>
          <a:ln w="25400">
            <a:noFill/>
            <a:miter lim="800000"/>
            <a:headEnd/>
            <a:tailEnd/>
          </a:ln>
          <a:effectLst/>
        </p:spPr>
        <p:txBody>
          <a:bodyPr wrap="none">
            <a:spAutoFit/>
          </a:bodyPr>
          <a:lstStyle/>
          <a:p>
            <a:pPr eaLnBrk="0" hangingPunct="0"/>
            <a:r>
              <a:rPr lang="en-US" sz="3200">
                <a:effectLst>
                  <a:outerShdw blurRad="38100" dist="38100" dir="2700000" algn="tl">
                    <a:srgbClr val="000000"/>
                  </a:outerShdw>
                </a:effectLst>
                <a:latin typeface="Verdana" pitchFamily="34" charset="0"/>
              </a:rPr>
              <a:t>MEASUREMENTS:</a:t>
            </a:r>
          </a:p>
        </p:txBody>
      </p:sp>
      <p:sp>
        <p:nvSpPr>
          <p:cNvPr id="13322" name="Text Box 10"/>
          <p:cNvSpPr txBox="1">
            <a:spLocks noChangeArrowheads="1"/>
          </p:cNvSpPr>
          <p:nvPr/>
        </p:nvSpPr>
        <p:spPr bwMode="auto">
          <a:xfrm>
            <a:off x="1371600" y="5486400"/>
            <a:ext cx="3736344" cy="523220"/>
          </a:xfrm>
          <a:prstGeom prst="rect">
            <a:avLst/>
          </a:prstGeom>
          <a:noFill/>
          <a:ln w="25400">
            <a:noFill/>
            <a:miter lim="800000"/>
            <a:headEnd/>
            <a:tailEnd/>
          </a:ln>
          <a:effectLst/>
        </p:spPr>
        <p:txBody>
          <a:bodyPr wrap="none">
            <a:spAutoFit/>
          </a:bodyPr>
          <a:lstStyle/>
          <a:p>
            <a:pPr eaLnBrk="0" hangingPunct="0"/>
            <a:r>
              <a:rPr lang="en-US" sz="2800" dirty="0">
                <a:effectLst>
                  <a:outerShdw blurRad="38100" dist="38100" dir="2700000" algn="tl">
                    <a:srgbClr val="000000"/>
                  </a:outerShdw>
                </a:effectLst>
                <a:latin typeface="Verdana" pitchFamily="34" charset="0"/>
              </a:rPr>
              <a:t>TG-rich lipoproteins</a:t>
            </a:r>
          </a:p>
        </p:txBody>
      </p:sp>
      <p:sp>
        <p:nvSpPr>
          <p:cNvPr id="13323"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endParaRPr lang="en-US" sz="2000">
              <a:solidFill>
                <a:schemeClr val="bg1"/>
              </a:solidFill>
              <a:effectLst>
                <a:outerShdw blurRad="38100" dist="38100" dir="2700000" algn="tl">
                  <a:srgbClr val="000000"/>
                </a:outerShdw>
              </a:effectLst>
              <a:latin typeface="Verdana" pitchFamily="34" charset="0"/>
            </a:endParaRPr>
          </a:p>
        </p:txBody>
      </p:sp>
      <p:sp>
        <p:nvSpPr>
          <p:cNvPr id="13324"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p>
        </p:txBody>
      </p:sp>
      <p:sp>
        <p:nvSpPr>
          <p:cNvPr id="13325"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6"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27"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8"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9"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0"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1"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13332"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IDL</a:t>
            </a:r>
          </a:p>
        </p:txBody>
      </p:sp>
      <p:sp>
        <p:nvSpPr>
          <p:cNvPr id="13333"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LDL</a:t>
            </a:r>
          </a:p>
        </p:txBody>
      </p:sp>
      <p:sp>
        <p:nvSpPr>
          <p:cNvPr id="13334" name="Text Box 22"/>
          <p:cNvSpPr txBox="1">
            <a:spLocks noChangeArrowheads="1"/>
          </p:cNvSpPr>
          <p:nvPr/>
        </p:nvSpPr>
        <p:spPr bwMode="auto">
          <a:xfrm>
            <a:off x="6805450" y="4481513"/>
            <a:ext cx="1241045" cy="1292662"/>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Small,</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dense</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LDL</a:t>
            </a:r>
          </a:p>
        </p:txBody>
      </p:sp>
      <p:sp>
        <p:nvSpPr>
          <p:cNvPr id="13335"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6"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7"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8"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osition of triglyceride-rich lipoproteins."/>
          <p:cNvPicPr>
            <a:picLocks noChangeAspect="1" noChangeArrowheads="1"/>
          </p:cNvPicPr>
          <p:nvPr/>
        </p:nvPicPr>
        <p:blipFill>
          <a:blip r:embed="rId2" cstate="print"/>
          <a:srcRect/>
          <a:stretch>
            <a:fillRect/>
          </a:stretch>
        </p:blipFill>
        <p:spPr bwMode="auto">
          <a:xfrm>
            <a:off x="381000" y="1981200"/>
            <a:ext cx="8382000" cy="359494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Lipoprotein lipase (LPL) releases free fatty acid..."/>
          <p:cNvPicPr>
            <a:picLocks noChangeAspect="1" noChangeArrowheads="1"/>
          </p:cNvPicPr>
          <p:nvPr/>
        </p:nvPicPr>
        <p:blipFill>
          <a:blip r:embed="rId2" cstate="print"/>
          <a:srcRect/>
          <a:stretch>
            <a:fillRect/>
          </a:stretch>
        </p:blipFill>
        <p:spPr bwMode="auto">
          <a:xfrm>
            <a:off x="457200" y="685800"/>
            <a:ext cx="8305800" cy="53548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Once very low-density lipoprotein (VLDL) has been..."/>
          <p:cNvPicPr>
            <a:picLocks noChangeAspect="1" noChangeArrowheads="1"/>
          </p:cNvPicPr>
          <p:nvPr/>
        </p:nvPicPr>
        <p:blipFill>
          <a:blip r:embed="rId2" cstate="print"/>
          <a:srcRect/>
          <a:stretch>
            <a:fillRect/>
          </a:stretch>
        </p:blipFill>
        <p:spPr bwMode="auto">
          <a:xfrm>
            <a:off x="304800" y="609600"/>
            <a:ext cx="8534400" cy="54629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529167" y="1114426"/>
            <a:ext cx="8129411" cy="3681413"/>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5353756" y="2295526"/>
            <a:ext cx="1134533" cy="1058863"/>
            <a:chOff x="3794" y="1446"/>
            <a:chExt cx="804" cy="667"/>
          </a:xfrm>
        </p:grpSpPr>
        <p:sp>
          <p:nvSpPr>
            <p:cNvPr id="19460" name="Oval 4"/>
            <p:cNvSpPr>
              <a:spLocks noChangeArrowheads="1"/>
            </p:cNvSpPr>
            <p:nvPr/>
          </p:nvSpPr>
          <p:spPr bwMode="auto">
            <a:xfrm>
              <a:off x="3794" y="1915"/>
              <a:ext cx="804" cy="198"/>
            </a:xfrm>
            <a:prstGeom prst="ellipse">
              <a:avLst/>
            </a:prstGeom>
            <a:gradFill rotWithShape="0">
              <a:gsLst>
                <a:gs pos="0">
                  <a:srgbClr val="33CCCC"/>
                </a:gs>
                <a:gs pos="100000">
                  <a:srgbClr val="008000"/>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61" name="Freeform 5"/>
            <p:cNvSpPr>
              <a:spLocks/>
            </p:cNvSpPr>
            <p:nvPr/>
          </p:nvSpPr>
          <p:spPr bwMode="auto">
            <a:xfrm>
              <a:off x="4109" y="1753"/>
              <a:ext cx="151" cy="244"/>
            </a:xfrm>
            <a:custGeom>
              <a:avLst/>
              <a:gdLst/>
              <a:ahLst/>
              <a:cxnLst>
                <a:cxn ang="0">
                  <a:pos x="0" y="0"/>
                </a:cxn>
                <a:cxn ang="0">
                  <a:pos x="134" y="0"/>
                </a:cxn>
                <a:cxn ang="0">
                  <a:pos x="134" y="194"/>
                </a:cxn>
                <a:cxn ang="0">
                  <a:pos x="67" y="243"/>
                </a:cxn>
                <a:cxn ang="0">
                  <a:pos x="0" y="194"/>
                </a:cxn>
                <a:cxn ang="0">
                  <a:pos x="0" y="0"/>
                </a:cxn>
              </a:cxnLst>
              <a:rect l="0" t="0" r="r" b="b"/>
              <a:pathLst>
                <a:path w="135" h="244">
                  <a:moveTo>
                    <a:pt x="0" y="0"/>
                  </a:moveTo>
                  <a:lnTo>
                    <a:pt x="134" y="0"/>
                  </a:lnTo>
                  <a:lnTo>
                    <a:pt x="134" y="194"/>
                  </a:lnTo>
                  <a:lnTo>
                    <a:pt x="67" y="243"/>
                  </a:lnTo>
                  <a:lnTo>
                    <a:pt x="0" y="194"/>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type="none" w="sm" len="sm"/>
              <a:tailEnd type="none" w="sm" len="sm"/>
            </a:ln>
            <a:effectLst/>
          </p:spPr>
          <p:txBody>
            <a:bodyPr/>
            <a:lstStyle/>
            <a:p>
              <a:endParaRPr lang="en-US"/>
            </a:p>
          </p:txBody>
        </p:sp>
        <p:sp>
          <p:nvSpPr>
            <p:cNvPr id="19462" name="Rectangle 6"/>
            <p:cNvSpPr>
              <a:spLocks noChangeArrowheads="1"/>
            </p:cNvSpPr>
            <p:nvPr/>
          </p:nvSpPr>
          <p:spPr bwMode="auto">
            <a:xfrm>
              <a:off x="3865" y="1446"/>
              <a:ext cx="636"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solidFill>
                    <a:schemeClr val="tx2"/>
                  </a:solidFill>
                  <a:latin typeface="Verdana" pitchFamily="34" charset="0"/>
                </a:rPr>
                <a:t>A-I</a:t>
              </a:r>
            </a:p>
          </p:txBody>
        </p:sp>
      </p:grpSp>
      <p:sp>
        <p:nvSpPr>
          <p:cNvPr id="19463" name="AutoShape 7"/>
          <p:cNvSpPr>
            <a:spLocks noChangeArrowheads="1"/>
          </p:cNvSpPr>
          <p:nvPr/>
        </p:nvSpPr>
        <p:spPr bwMode="auto">
          <a:xfrm flipH="1">
            <a:off x="6561667" y="3078163"/>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4" name="AutoShape 8"/>
          <p:cNvSpPr>
            <a:spLocks noChangeArrowheads="1"/>
          </p:cNvSpPr>
          <p:nvPr/>
        </p:nvSpPr>
        <p:spPr bwMode="auto">
          <a:xfrm flipH="1">
            <a:off x="2396067" y="3095626"/>
            <a:ext cx="739422" cy="219075"/>
          </a:xfrm>
          <a:prstGeom prst="rightArrow">
            <a:avLst>
              <a:gd name="adj1" fmla="val 34787"/>
              <a:gd name="adj2" fmla="val 60877"/>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5" name="AutoShape 9"/>
          <p:cNvSpPr>
            <a:spLocks noChangeArrowheads="1"/>
          </p:cNvSpPr>
          <p:nvPr/>
        </p:nvSpPr>
        <p:spPr bwMode="auto">
          <a:xfrm flipH="1">
            <a:off x="4260145" y="3113088"/>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6" name="Rectangle 10"/>
          <p:cNvSpPr>
            <a:spLocks noGrp="1" noChangeArrowheads="1"/>
          </p:cNvSpPr>
          <p:nvPr>
            <p:ph type="title"/>
          </p:nvPr>
        </p:nvSpPr>
        <p:spPr>
          <a:xfrm>
            <a:off x="479778" y="323850"/>
            <a:ext cx="7936089" cy="1143000"/>
          </a:xfrm>
          <a:noFill/>
          <a:ln/>
        </p:spPr>
        <p:txBody>
          <a:bodyPr anchor="t"/>
          <a:lstStyle/>
          <a:p>
            <a:r>
              <a:rPr lang="en-US" sz="3000">
                <a:cs typeface="Times New Roman" pitchFamily="18" charset="0"/>
              </a:rPr>
              <a:t>HDL and Reverse Cholesterol Transport</a:t>
            </a:r>
          </a:p>
        </p:txBody>
      </p:sp>
      <p:pic>
        <p:nvPicPr>
          <p:cNvPr id="19467" name="Picture 11"/>
          <p:cNvPicPr>
            <a:picLocks noChangeArrowheads="1"/>
          </p:cNvPicPr>
          <p:nvPr/>
        </p:nvPicPr>
        <p:blipFill>
          <a:blip r:embed="rId3" cstate="print"/>
          <a:srcRect/>
          <a:stretch>
            <a:fillRect/>
          </a:stretch>
        </p:blipFill>
        <p:spPr bwMode="auto">
          <a:xfrm>
            <a:off x="544689" y="2436814"/>
            <a:ext cx="1754012" cy="1462087"/>
          </a:xfrm>
          <a:prstGeom prst="rect">
            <a:avLst/>
          </a:prstGeom>
          <a:noFill/>
          <a:ln w="9525">
            <a:noFill/>
            <a:miter lim="800000"/>
            <a:headEnd/>
            <a:tailEnd/>
          </a:ln>
          <a:effectLst/>
        </p:spPr>
      </p:pic>
      <p:sp>
        <p:nvSpPr>
          <p:cNvPr id="19468" name="Rectangle 12"/>
          <p:cNvSpPr>
            <a:spLocks noChangeArrowheads="1"/>
          </p:cNvSpPr>
          <p:nvPr/>
        </p:nvSpPr>
        <p:spPr bwMode="auto">
          <a:xfrm>
            <a:off x="279400" y="3875089"/>
            <a:ext cx="1563511"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Liver</a:t>
            </a:r>
          </a:p>
        </p:txBody>
      </p:sp>
      <p:pic>
        <p:nvPicPr>
          <p:cNvPr id="19469" name="Picture 13"/>
          <p:cNvPicPr>
            <a:picLocks noChangeArrowheads="1"/>
          </p:cNvPicPr>
          <p:nvPr/>
        </p:nvPicPr>
        <p:blipFill>
          <a:blip r:embed="rId4" cstate="print"/>
          <a:srcRect/>
          <a:stretch>
            <a:fillRect/>
          </a:stretch>
        </p:blipFill>
        <p:spPr bwMode="auto">
          <a:xfrm>
            <a:off x="7000523" y="2195513"/>
            <a:ext cx="1780822" cy="1338262"/>
          </a:xfrm>
          <a:prstGeom prst="rect">
            <a:avLst/>
          </a:prstGeom>
          <a:noFill/>
          <a:ln w="9525">
            <a:noFill/>
            <a:miter lim="800000"/>
            <a:headEnd/>
            <a:tailEnd/>
          </a:ln>
          <a:effectLst/>
        </p:spPr>
      </p:pic>
      <p:sp>
        <p:nvSpPr>
          <p:cNvPr id="19470" name="Rectangle 14"/>
          <p:cNvSpPr>
            <a:spLocks noChangeArrowheads="1"/>
          </p:cNvSpPr>
          <p:nvPr/>
        </p:nvSpPr>
        <p:spPr bwMode="auto">
          <a:xfrm>
            <a:off x="7909278" y="2617788"/>
            <a:ext cx="794455" cy="4429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CE</a:t>
            </a:r>
          </a:p>
        </p:txBody>
      </p:sp>
      <p:sp>
        <p:nvSpPr>
          <p:cNvPr id="19471" name="Rectangle 15"/>
          <p:cNvSpPr>
            <a:spLocks noChangeArrowheads="1"/>
          </p:cNvSpPr>
          <p:nvPr/>
        </p:nvSpPr>
        <p:spPr bwMode="auto">
          <a:xfrm>
            <a:off x="1295400" y="2693989"/>
            <a:ext cx="784578"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CE</a:t>
            </a:r>
          </a:p>
        </p:txBody>
      </p:sp>
      <p:sp>
        <p:nvSpPr>
          <p:cNvPr id="19472" name="Rectangle 16"/>
          <p:cNvSpPr>
            <a:spLocks noChangeArrowheads="1"/>
          </p:cNvSpPr>
          <p:nvPr/>
        </p:nvSpPr>
        <p:spPr bwMode="auto">
          <a:xfrm>
            <a:off x="6993467" y="2946401"/>
            <a:ext cx="1298222" cy="4429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FC</a:t>
            </a:r>
          </a:p>
        </p:txBody>
      </p:sp>
      <p:sp>
        <p:nvSpPr>
          <p:cNvPr id="19473" name="Rectangle 17"/>
          <p:cNvSpPr>
            <a:spLocks noChangeArrowheads="1"/>
          </p:cNvSpPr>
          <p:nvPr/>
        </p:nvSpPr>
        <p:spPr bwMode="auto">
          <a:xfrm>
            <a:off x="4274256" y="2674938"/>
            <a:ext cx="11303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LCAT</a:t>
            </a:r>
          </a:p>
        </p:txBody>
      </p:sp>
      <p:sp>
        <p:nvSpPr>
          <p:cNvPr id="19474" name="Freeform 18"/>
          <p:cNvSpPr>
            <a:spLocks/>
          </p:cNvSpPr>
          <p:nvPr/>
        </p:nvSpPr>
        <p:spPr bwMode="auto">
          <a:xfrm>
            <a:off x="2246489" y="2971800"/>
            <a:ext cx="224367" cy="488950"/>
          </a:xfrm>
          <a:custGeom>
            <a:avLst/>
            <a:gdLst/>
            <a:ahLst/>
            <a:cxnLst>
              <a:cxn ang="0">
                <a:pos x="140" y="0"/>
              </a:cxn>
              <a:cxn ang="0">
                <a:pos x="0" y="157"/>
              </a:cxn>
              <a:cxn ang="0">
                <a:pos x="134" y="307"/>
              </a:cxn>
            </a:cxnLst>
            <a:rect l="0" t="0" r="r" b="b"/>
            <a:pathLst>
              <a:path w="141" h="308">
                <a:moveTo>
                  <a:pt x="140" y="0"/>
                </a:moveTo>
                <a:lnTo>
                  <a:pt x="0" y="157"/>
                </a:lnTo>
                <a:lnTo>
                  <a:pt x="134" y="307"/>
                </a:lnTo>
              </a:path>
            </a:pathLst>
          </a:custGeom>
          <a:noFill/>
          <a:ln w="28575" cap="rnd" cmpd="sng">
            <a:solidFill>
              <a:srgbClr val="F9E697"/>
            </a:solidFill>
            <a:prstDash val="solid"/>
            <a:round/>
            <a:headEnd type="none" w="sm" len="sm"/>
            <a:tailEnd type="none" w="sm" len="sm"/>
          </a:ln>
          <a:effectLst/>
        </p:spPr>
        <p:txBody>
          <a:bodyPr/>
          <a:lstStyle/>
          <a:p>
            <a:endParaRPr lang="en-US"/>
          </a:p>
        </p:txBody>
      </p:sp>
      <p:sp>
        <p:nvSpPr>
          <p:cNvPr id="19475" name="Line 19"/>
          <p:cNvSpPr>
            <a:spLocks noChangeShapeType="1"/>
          </p:cNvSpPr>
          <p:nvPr/>
        </p:nvSpPr>
        <p:spPr bwMode="auto">
          <a:xfrm flipH="1" flipV="1">
            <a:off x="1711679" y="3130551"/>
            <a:ext cx="539044" cy="92075"/>
          </a:xfrm>
          <a:prstGeom prst="line">
            <a:avLst/>
          </a:prstGeom>
          <a:noFill/>
          <a:ln w="28575">
            <a:solidFill>
              <a:srgbClr val="F9E697"/>
            </a:solidFill>
            <a:round/>
            <a:headEnd type="none" w="sm" len="sm"/>
            <a:tailEnd type="none" w="sm" len="sm"/>
          </a:ln>
          <a:effectLst/>
        </p:spPr>
        <p:txBody>
          <a:bodyPr/>
          <a:lstStyle/>
          <a:p>
            <a:endParaRPr lang="en-US"/>
          </a:p>
        </p:txBody>
      </p:sp>
      <p:sp>
        <p:nvSpPr>
          <p:cNvPr id="19476" name="Line 20"/>
          <p:cNvSpPr>
            <a:spLocks noChangeShapeType="1"/>
          </p:cNvSpPr>
          <p:nvPr/>
        </p:nvSpPr>
        <p:spPr bwMode="auto">
          <a:xfrm flipH="1" flipV="1">
            <a:off x="1049867" y="2763838"/>
            <a:ext cx="258234" cy="157162"/>
          </a:xfrm>
          <a:prstGeom prst="line">
            <a:avLst/>
          </a:prstGeom>
          <a:noFill/>
          <a:ln w="28575">
            <a:solidFill>
              <a:srgbClr val="F9E697"/>
            </a:solidFill>
            <a:round/>
            <a:headEnd type="none" w="sm" len="sm"/>
            <a:tailEnd type="stealth" w="med" len="med"/>
          </a:ln>
          <a:effectLst/>
        </p:spPr>
        <p:txBody>
          <a:bodyPr/>
          <a:lstStyle/>
          <a:p>
            <a:endParaRPr lang="en-US"/>
          </a:p>
        </p:txBody>
      </p:sp>
      <p:sp>
        <p:nvSpPr>
          <p:cNvPr id="19477" name="Rectangle 21"/>
          <p:cNvSpPr>
            <a:spLocks noChangeArrowheads="1"/>
          </p:cNvSpPr>
          <p:nvPr/>
        </p:nvSpPr>
        <p:spPr bwMode="auto">
          <a:xfrm>
            <a:off x="541867" y="2582863"/>
            <a:ext cx="697089" cy="412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100" b="1">
                <a:effectLst>
                  <a:outerShdw blurRad="38100" dist="38100" dir="2700000" algn="tl">
                    <a:srgbClr val="000000"/>
                  </a:outerShdw>
                </a:effectLst>
              </a:rPr>
              <a:t>FC</a:t>
            </a:r>
          </a:p>
        </p:txBody>
      </p:sp>
      <p:sp>
        <p:nvSpPr>
          <p:cNvPr id="19478" name="Freeform 22"/>
          <p:cNvSpPr>
            <a:spLocks/>
          </p:cNvSpPr>
          <p:nvPr/>
        </p:nvSpPr>
        <p:spPr bwMode="auto">
          <a:xfrm>
            <a:off x="781756" y="1968500"/>
            <a:ext cx="156634" cy="636588"/>
          </a:xfrm>
          <a:custGeom>
            <a:avLst/>
            <a:gdLst/>
            <a:ahLst/>
            <a:cxnLst>
              <a:cxn ang="0">
                <a:pos x="35" y="400"/>
              </a:cxn>
              <a:cxn ang="0">
                <a:pos x="27" y="380"/>
              </a:cxn>
              <a:cxn ang="0">
                <a:pos x="23" y="370"/>
              </a:cxn>
              <a:cxn ang="0">
                <a:pos x="20" y="360"/>
              </a:cxn>
              <a:cxn ang="0">
                <a:pos x="16" y="350"/>
              </a:cxn>
              <a:cxn ang="0">
                <a:pos x="12" y="340"/>
              </a:cxn>
              <a:cxn ang="0">
                <a:pos x="10" y="330"/>
              </a:cxn>
              <a:cxn ang="0">
                <a:pos x="7" y="320"/>
              </a:cxn>
              <a:cxn ang="0">
                <a:pos x="4" y="309"/>
              </a:cxn>
              <a:cxn ang="0">
                <a:pos x="3" y="298"/>
              </a:cxn>
              <a:cxn ang="0">
                <a:pos x="1" y="287"/>
              </a:cxn>
              <a:cxn ang="0">
                <a:pos x="0" y="277"/>
              </a:cxn>
              <a:cxn ang="0">
                <a:pos x="0" y="265"/>
              </a:cxn>
              <a:cxn ang="0">
                <a:pos x="0" y="253"/>
              </a:cxn>
              <a:cxn ang="0">
                <a:pos x="1" y="247"/>
              </a:cxn>
              <a:cxn ang="0">
                <a:pos x="1" y="241"/>
              </a:cxn>
              <a:cxn ang="0">
                <a:pos x="2" y="235"/>
              </a:cxn>
              <a:cxn ang="0">
                <a:pos x="3" y="229"/>
              </a:cxn>
              <a:cxn ang="0">
                <a:pos x="4" y="223"/>
              </a:cxn>
              <a:cxn ang="0">
                <a:pos x="5" y="216"/>
              </a:cxn>
              <a:cxn ang="0">
                <a:pos x="6" y="210"/>
              </a:cxn>
              <a:cxn ang="0">
                <a:pos x="8" y="203"/>
              </a:cxn>
              <a:cxn ang="0">
                <a:pos x="12" y="190"/>
              </a:cxn>
              <a:cxn ang="0">
                <a:pos x="16" y="176"/>
              </a:cxn>
              <a:cxn ang="0">
                <a:pos x="21" y="162"/>
              </a:cxn>
              <a:cxn ang="0">
                <a:pos x="26" y="148"/>
              </a:cxn>
              <a:cxn ang="0">
                <a:pos x="32" y="134"/>
              </a:cxn>
              <a:cxn ang="0">
                <a:pos x="38" y="119"/>
              </a:cxn>
              <a:cxn ang="0">
                <a:pos x="45" y="105"/>
              </a:cxn>
              <a:cxn ang="0">
                <a:pos x="52" y="90"/>
              </a:cxn>
              <a:cxn ang="0">
                <a:pos x="59" y="76"/>
              </a:cxn>
              <a:cxn ang="0">
                <a:pos x="67" y="60"/>
              </a:cxn>
              <a:cxn ang="0">
                <a:pos x="74" y="46"/>
              </a:cxn>
              <a:cxn ang="0">
                <a:pos x="82" y="30"/>
              </a:cxn>
              <a:cxn ang="0">
                <a:pos x="98" y="0"/>
              </a:cxn>
            </a:cxnLst>
            <a:rect l="0" t="0" r="r" b="b"/>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cmpd="sng">
            <a:solidFill>
              <a:srgbClr val="F9E697"/>
            </a:solidFill>
            <a:prstDash val="solid"/>
            <a:round/>
            <a:headEnd type="none" w="sm" len="sm"/>
            <a:tailEnd type="stealth" w="med" len="med"/>
          </a:ln>
          <a:effectLst/>
        </p:spPr>
        <p:txBody>
          <a:bodyPr/>
          <a:lstStyle/>
          <a:p>
            <a:endParaRPr lang="en-US"/>
          </a:p>
        </p:txBody>
      </p:sp>
      <p:sp>
        <p:nvSpPr>
          <p:cNvPr id="19479" name="Rectangle 23"/>
          <p:cNvSpPr>
            <a:spLocks noChangeArrowheads="1"/>
          </p:cNvSpPr>
          <p:nvPr/>
        </p:nvSpPr>
        <p:spPr bwMode="auto">
          <a:xfrm>
            <a:off x="769056" y="1555750"/>
            <a:ext cx="9779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Bile</a:t>
            </a:r>
          </a:p>
        </p:txBody>
      </p:sp>
      <p:sp>
        <p:nvSpPr>
          <p:cNvPr id="19480" name="Rectangle 24"/>
          <p:cNvSpPr>
            <a:spLocks noChangeArrowheads="1"/>
          </p:cNvSpPr>
          <p:nvPr/>
        </p:nvSpPr>
        <p:spPr bwMode="auto">
          <a:xfrm>
            <a:off x="1401234" y="3316288"/>
            <a:ext cx="1179689"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SR-BI</a:t>
            </a:r>
          </a:p>
        </p:txBody>
      </p:sp>
      <p:sp>
        <p:nvSpPr>
          <p:cNvPr id="19481" name="Line 25"/>
          <p:cNvSpPr>
            <a:spLocks noChangeShapeType="1"/>
          </p:cNvSpPr>
          <p:nvPr/>
        </p:nvSpPr>
        <p:spPr bwMode="auto">
          <a:xfrm flipH="1">
            <a:off x="7823200" y="2928939"/>
            <a:ext cx="270933" cy="236537"/>
          </a:xfrm>
          <a:prstGeom prst="line">
            <a:avLst/>
          </a:prstGeom>
          <a:noFill/>
          <a:ln w="57150">
            <a:solidFill>
              <a:schemeClr val="bg2"/>
            </a:solidFill>
            <a:round/>
            <a:headEnd type="none" w="sm" len="sm"/>
            <a:tailEnd type="stealth" w="med" len="med"/>
          </a:ln>
          <a:effectLst/>
        </p:spPr>
        <p:txBody>
          <a:bodyPr/>
          <a:lstStyle/>
          <a:p>
            <a:endParaRPr lang="en-US"/>
          </a:p>
        </p:txBody>
      </p:sp>
      <p:sp>
        <p:nvSpPr>
          <p:cNvPr id="19482" name="Rectangle 26"/>
          <p:cNvSpPr>
            <a:spLocks noChangeArrowheads="1"/>
          </p:cNvSpPr>
          <p:nvPr/>
        </p:nvSpPr>
        <p:spPr bwMode="auto">
          <a:xfrm>
            <a:off x="6364111" y="3275013"/>
            <a:ext cx="1325034"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ABCA1</a:t>
            </a:r>
          </a:p>
        </p:txBody>
      </p:sp>
      <p:sp>
        <p:nvSpPr>
          <p:cNvPr id="19483" name="Rectangle 27"/>
          <p:cNvSpPr>
            <a:spLocks noChangeArrowheads="1"/>
          </p:cNvSpPr>
          <p:nvPr/>
        </p:nvSpPr>
        <p:spPr bwMode="auto">
          <a:xfrm>
            <a:off x="6722534" y="3762375"/>
            <a:ext cx="2109612"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Macrophage</a:t>
            </a:r>
          </a:p>
        </p:txBody>
      </p:sp>
      <p:sp>
        <p:nvSpPr>
          <p:cNvPr id="19484" name="Rectangle 28"/>
          <p:cNvSpPr>
            <a:spLocks noChangeArrowheads="1"/>
          </p:cNvSpPr>
          <p:nvPr/>
        </p:nvSpPr>
        <p:spPr bwMode="auto">
          <a:xfrm>
            <a:off x="3035301" y="3962400"/>
            <a:ext cx="1363133"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Mature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sp>
        <p:nvSpPr>
          <p:cNvPr id="19485" name="Rectangle 29"/>
          <p:cNvSpPr>
            <a:spLocks noChangeArrowheads="1"/>
          </p:cNvSpPr>
          <p:nvPr/>
        </p:nvSpPr>
        <p:spPr bwMode="auto">
          <a:xfrm>
            <a:off x="4930423" y="3400425"/>
            <a:ext cx="1951567"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Nascent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grpSp>
        <p:nvGrpSpPr>
          <p:cNvPr id="3" name="Group 30"/>
          <p:cNvGrpSpPr>
            <a:grpSpLocks/>
          </p:cNvGrpSpPr>
          <p:nvPr/>
        </p:nvGrpSpPr>
        <p:grpSpPr bwMode="auto">
          <a:xfrm>
            <a:off x="2944990" y="2038351"/>
            <a:ext cx="1329267" cy="1895475"/>
            <a:chOff x="2087" y="1284"/>
            <a:chExt cx="942" cy="1194"/>
          </a:xfrm>
        </p:grpSpPr>
        <p:sp>
          <p:nvSpPr>
            <p:cNvPr id="19487" name="Oval 31"/>
            <p:cNvSpPr>
              <a:spLocks noChangeArrowheads="1"/>
            </p:cNvSpPr>
            <p:nvPr/>
          </p:nvSpPr>
          <p:spPr bwMode="auto">
            <a:xfrm>
              <a:off x="2211" y="2299"/>
              <a:ext cx="818" cy="179"/>
            </a:xfrm>
            <a:prstGeom prst="ellipse">
              <a:avLst/>
            </a:prstGeom>
            <a:solidFill>
              <a:srgbClr val="000099"/>
            </a:solidFill>
            <a:ln w="9525">
              <a:noFill/>
              <a:round/>
              <a:headEnd/>
              <a:tailEnd/>
            </a:ln>
            <a:effectLst/>
          </p:spPr>
          <p:txBody>
            <a:bodyPr wrap="none" anchor="ctr"/>
            <a:lstStyle/>
            <a:p>
              <a:endParaRPr lang="en-US"/>
            </a:p>
          </p:txBody>
        </p:sp>
        <p:sp>
          <p:nvSpPr>
            <p:cNvPr id="19488" name="Oval 32"/>
            <p:cNvSpPr>
              <a:spLocks noChangeArrowheads="1"/>
            </p:cNvSpPr>
            <p:nvPr/>
          </p:nvSpPr>
          <p:spPr bwMode="auto">
            <a:xfrm>
              <a:off x="2249" y="1721"/>
              <a:ext cx="744" cy="744"/>
            </a:xfrm>
            <a:prstGeom prst="ellipse">
              <a:avLst/>
            </a:prstGeom>
            <a:gradFill rotWithShape="0">
              <a:gsLst>
                <a:gs pos="0">
                  <a:srgbClr val="FF0000"/>
                </a:gs>
                <a:gs pos="100000">
                  <a:srgbClr val="FF0000">
                    <a:gamma/>
                    <a:shade val="51373"/>
                    <a:invGamma/>
                  </a:srgbClr>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89" name="Freeform 33"/>
            <p:cNvSpPr>
              <a:spLocks/>
            </p:cNvSpPr>
            <p:nvPr/>
          </p:nvSpPr>
          <p:spPr bwMode="auto">
            <a:xfrm>
              <a:off x="2544" y="1573"/>
              <a:ext cx="160" cy="257"/>
            </a:xfrm>
            <a:custGeom>
              <a:avLst/>
              <a:gdLst/>
              <a:ahLst/>
              <a:cxnLst>
                <a:cxn ang="0">
                  <a:pos x="0" y="0"/>
                </a:cxn>
                <a:cxn ang="0">
                  <a:pos x="178" y="0"/>
                </a:cxn>
                <a:cxn ang="0">
                  <a:pos x="178" y="257"/>
                </a:cxn>
                <a:cxn ang="0">
                  <a:pos x="89" y="322"/>
                </a:cxn>
                <a:cxn ang="0">
                  <a:pos x="0" y="257"/>
                </a:cxn>
                <a:cxn ang="0">
                  <a:pos x="0" y="0"/>
                </a:cxn>
              </a:cxnLst>
              <a:rect l="0" t="0" r="r" b="b"/>
              <a:pathLst>
                <a:path w="179" h="323">
                  <a:moveTo>
                    <a:pt x="0" y="0"/>
                  </a:moveTo>
                  <a:lnTo>
                    <a:pt x="178" y="0"/>
                  </a:lnTo>
                  <a:lnTo>
                    <a:pt x="178" y="257"/>
                  </a:lnTo>
                  <a:lnTo>
                    <a:pt x="89" y="322"/>
                  </a:lnTo>
                  <a:lnTo>
                    <a:pt x="0" y="257"/>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a:tailEnd/>
            </a:ln>
            <a:effectLst/>
          </p:spPr>
          <p:txBody>
            <a:bodyPr/>
            <a:lstStyle/>
            <a:p>
              <a:endParaRPr lang="en-US"/>
            </a:p>
          </p:txBody>
        </p:sp>
        <p:sp>
          <p:nvSpPr>
            <p:cNvPr id="19490" name="Rectangle 34"/>
            <p:cNvSpPr>
              <a:spLocks noChangeArrowheads="1"/>
            </p:cNvSpPr>
            <p:nvPr/>
          </p:nvSpPr>
          <p:spPr bwMode="auto">
            <a:xfrm>
              <a:off x="2371" y="1284"/>
              <a:ext cx="507" cy="54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500" b="1">
                  <a:solidFill>
                    <a:schemeClr val="tx2"/>
                  </a:solidFill>
                  <a:effectLst>
                    <a:outerShdw blurRad="38100" dist="38100" dir="2700000" algn="tl">
                      <a:srgbClr val="000000"/>
                    </a:outerShdw>
                  </a:effectLst>
                  <a:latin typeface="Verdana" pitchFamily="34" charset="0"/>
                </a:rPr>
                <a:t>A-I</a:t>
              </a:r>
            </a:p>
          </p:txBody>
        </p:sp>
        <p:sp>
          <p:nvSpPr>
            <p:cNvPr id="19491" name="Rectangle 35"/>
            <p:cNvSpPr>
              <a:spLocks noChangeArrowheads="1"/>
            </p:cNvSpPr>
            <p:nvPr/>
          </p:nvSpPr>
          <p:spPr bwMode="auto">
            <a:xfrm>
              <a:off x="2087" y="1771"/>
              <a:ext cx="495" cy="25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000" b="1"/>
                <a:t>FC</a:t>
              </a:r>
            </a:p>
          </p:txBody>
        </p:sp>
        <p:sp>
          <p:nvSpPr>
            <p:cNvPr id="19492" name="Rectangle 36"/>
            <p:cNvSpPr>
              <a:spLocks noChangeArrowheads="1"/>
            </p:cNvSpPr>
            <p:nvPr/>
          </p:nvSpPr>
          <p:spPr bwMode="auto">
            <a:xfrm>
              <a:off x="2337" y="1961"/>
              <a:ext cx="557"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CE</a:t>
              </a:r>
            </a:p>
          </p:txBody>
        </p:sp>
      </p:grpSp>
      <p:sp>
        <p:nvSpPr>
          <p:cNvPr id="19493" name="Rectangle 37"/>
          <p:cNvSpPr>
            <a:spLocks noChangeArrowheads="1"/>
          </p:cNvSpPr>
          <p:nvPr/>
        </p:nvSpPr>
        <p:spPr bwMode="auto">
          <a:xfrm>
            <a:off x="6033911" y="2997201"/>
            <a:ext cx="527709" cy="400110"/>
          </a:xfrm>
          <a:prstGeom prst="rect">
            <a:avLst/>
          </a:prstGeom>
          <a:noFill/>
          <a:ln w="9525">
            <a:noFill/>
            <a:miter lim="800000"/>
            <a:headEnd/>
            <a:tailEnd/>
          </a:ln>
          <a:effectLst/>
        </p:spPr>
        <p:txBody>
          <a:bodyPr wrap="none">
            <a:spAutoFit/>
          </a:bodyPr>
          <a:lstStyle/>
          <a:p>
            <a:pPr eaLnBrk="0" hangingPunct="0"/>
            <a:r>
              <a:rPr lang="en-US" sz="2000" b="1"/>
              <a:t>FC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461</TotalTime>
  <Words>1658</Words>
  <Application>Microsoft Office PowerPoint</Application>
  <PresentationFormat>On-screen Show (4:3)</PresentationFormat>
  <Paragraphs>423</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Refined</vt:lpstr>
      <vt:lpstr>Dyslipidemia (Med-341)</vt:lpstr>
      <vt:lpstr>The story of lipids</vt:lpstr>
      <vt:lpstr>The story of lipids (cont.)</vt:lpstr>
      <vt:lpstr>Atherosclerosis</vt:lpstr>
      <vt:lpstr>Slide 5</vt:lpstr>
      <vt:lpstr>Slide 6</vt:lpstr>
      <vt:lpstr>Slide 7</vt:lpstr>
      <vt:lpstr>Slide 8</vt:lpstr>
      <vt:lpstr>HDL and Reverse Cholesterol Transport</vt:lpstr>
      <vt:lpstr>Plasma lipoproteins</vt:lpstr>
      <vt:lpstr>Hereditary Causes of Hyperlipidemia</vt:lpstr>
      <vt:lpstr>Fredrickson classification of hyperlipidemias</vt:lpstr>
      <vt:lpstr>Primary hypercholesterolemias</vt:lpstr>
      <vt:lpstr>Primary hypertriglyceridemias</vt:lpstr>
      <vt:lpstr>Primary mixed hyperlipidemias</vt:lpstr>
      <vt:lpstr>Dietary sources of Cholesterol</vt:lpstr>
      <vt:lpstr>Causes of Hyperlipidemia </vt:lpstr>
      <vt:lpstr>Slide 18</vt:lpstr>
      <vt:lpstr>Checking lipids</vt:lpstr>
      <vt:lpstr>When to check lipid panel </vt:lpstr>
      <vt:lpstr>Treatment Targets</vt:lpstr>
      <vt:lpstr>LDL and Non-LDL(HDL/TC)</vt:lpstr>
      <vt:lpstr>Adult Treatment Panel III Guidelines for Treatment of Hyperlipidemia  </vt:lpstr>
      <vt:lpstr>Slide 24</vt:lpstr>
      <vt:lpstr>Treatment of Hyperlipidemia</vt:lpstr>
      <vt:lpstr>Medications for Hyperlipidemia</vt:lpstr>
      <vt:lpstr>Slide 27</vt:lpstr>
      <vt:lpstr>Slide 28</vt:lpstr>
      <vt:lpstr>Slide 29</vt:lpstr>
      <vt:lpstr>Slide 30</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Hyperlipidemia</dc:title>
  <dc:creator>Michele</dc:creator>
  <cp:lastModifiedBy>Dr. Anwar</cp:lastModifiedBy>
  <cp:revision>20</cp:revision>
  <dcterms:created xsi:type="dcterms:W3CDTF">2007-02-01T22:27:52Z</dcterms:created>
  <dcterms:modified xsi:type="dcterms:W3CDTF">2010-05-10T07:15:19Z</dcterms:modified>
</cp:coreProperties>
</file>