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5" r:id="rId4"/>
  </p:sldMasterIdLst>
  <p:notesMasterIdLst>
    <p:notesMasterId r:id="rId70"/>
  </p:notesMasterIdLst>
  <p:sldIdLst>
    <p:sldId id="273" r:id="rId5"/>
    <p:sldId id="332" r:id="rId6"/>
    <p:sldId id="274" r:id="rId7"/>
    <p:sldId id="270" r:id="rId8"/>
    <p:sldId id="315" r:id="rId9"/>
    <p:sldId id="307" r:id="rId10"/>
    <p:sldId id="308" r:id="rId11"/>
    <p:sldId id="305" r:id="rId12"/>
    <p:sldId id="306" r:id="rId13"/>
    <p:sldId id="285" r:id="rId14"/>
    <p:sldId id="271" r:id="rId15"/>
    <p:sldId id="312" r:id="rId16"/>
    <p:sldId id="272" r:id="rId17"/>
    <p:sldId id="283" r:id="rId18"/>
    <p:sldId id="288" r:id="rId19"/>
    <p:sldId id="276" r:id="rId20"/>
    <p:sldId id="277" r:id="rId21"/>
    <p:sldId id="316" r:id="rId22"/>
    <p:sldId id="287" r:id="rId23"/>
    <p:sldId id="286" r:id="rId24"/>
    <p:sldId id="290" r:id="rId25"/>
    <p:sldId id="338" r:id="rId26"/>
    <p:sldId id="278" r:id="rId27"/>
    <p:sldId id="280" r:id="rId28"/>
    <p:sldId id="281" r:id="rId29"/>
    <p:sldId id="282" r:id="rId30"/>
    <p:sldId id="309" r:id="rId31"/>
    <p:sldId id="317" r:id="rId32"/>
    <p:sldId id="310" r:id="rId33"/>
    <p:sldId id="311" r:id="rId34"/>
    <p:sldId id="279" r:id="rId35"/>
    <p:sldId id="337" r:id="rId36"/>
    <p:sldId id="265" r:id="rId37"/>
    <p:sldId id="335" r:id="rId38"/>
    <p:sldId id="336" r:id="rId39"/>
    <p:sldId id="263" r:id="rId40"/>
    <p:sldId id="264" r:id="rId41"/>
    <p:sldId id="257" r:id="rId42"/>
    <p:sldId id="258" r:id="rId43"/>
    <p:sldId id="313" r:id="rId44"/>
    <p:sldId id="291" r:id="rId45"/>
    <p:sldId id="318" r:id="rId46"/>
    <p:sldId id="292" r:id="rId47"/>
    <p:sldId id="321" r:id="rId48"/>
    <p:sldId id="303" r:id="rId49"/>
    <p:sldId id="314" r:id="rId50"/>
    <p:sldId id="319" r:id="rId51"/>
    <p:sldId id="320" r:id="rId52"/>
    <p:sldId id="322" r:id="rId53"/>
    <p:sldId id="323" r:id="rId54"/>
    <p:sldId id="324" r:id="rId55"/>
    <p:sldId id="325" r:id="rId56"/>
    <p:sldId id="326" r:id="rId57"/>
    <p:sldId id="327" r:id="rId58"/>
    <p:sldId id="328" r:id="rId59"/>
    <p:sldId id="294" r:id="rId60"/>
    <p:sldId id="329" r:id="rId61"/>
    <p:sldId id="330" r:id="rId62"/>
    <p:sldId id="334" r:id="rId63"/>
    <p:sldId id="298" r:id="rId64"/>
    <p:sldId id="331" r:id="rId65"/>
    <p:sldId id="297" r:id="rId66"/>
    <p:sldId id="296" r:id="rId67"/>
    <p:sldId id="333" r:id="rId68"/>
    <p:sldId id="300" r:id="rId6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3A2E0A6-AB3B-4443-8E13-1D08C8417265}" type="datetimeFigureOut">
              <a:rPr lang="en-US"/>
              <a:pPr>
                <a:defRPr/>
              </a:pPr>
              <a:t>3/15/2010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15E0595-0C7A-4F5C-8F37-873E55078F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857659-A11D-43B1-9944-AA5DAD11A96B}" type="slidenum">
              <a:rPr lang="ar-SA"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90797EB-8854-4CCE-A098-2CEA763B29E6}" type="slidenum">
              <a:rPr lang="en-US"/>
              <a:pPr/>
              <a:t>50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marL="1828800" lvl="4" indent="0"/>
            <a:r>
              <a:rPr lang="en-US" dirty="0" smtClean="0"/>
              <a:t>Plasma HIV RNA (viral load) should be measured in all patients at baseline and on a regular basis thereafter, especially in patients who are on treatment, because viral load is the most important indicator of response to antiretroviral therapy </a:t>
            </a:r>
            <a:r>
              <a:rPr lang="en-US" b="1" dirty="0" smtClean="0"/>
              <a:t>(AI)</a:t>
            </a:r>
            <a:r>
              <a:rPr lang="en-US" dirty="0" smtClean="0"/>
              <a:t>. Analysis of 18 trials that included more than 5,000 participants with viral load monitoring showed a significant association between a decrease in plasma </a:t>
            </a:r>
            <a:r>
              <a:rPr lang="en-US" dirty="0" err="1" smtClean="0"/>
              <a:t>viremia</a:t>
            </a:r>
            <a:r>
              <a:rPr lang="en-US" dirty="0" smtClean="0"/>
              <a:t> and improved clinical outcome </a:t>
            </a:r>
            <a:r>
              <a:rPr lang="en-US" i="1" dirty="0" smtClean="0"/>
              <a:t>[9]</a:t>
            </a:r>
            <a:r>
              <a:rPr lang="en-US" dirty="0" smtClean="0"/>
              <a:t>. Thus, viral load testing serves as a surrogate marker for treatment response </a:t>
            </a:r>
            <a:r>
              <a:rPr lang="en-US" i="1" dirty="0" smtClean="0"/>
              <a:t>[10] </a:t>
            </a:r>
            <a:r>
              <a:rPr lang="en-US" dirty="0" smtClean="0"/>
              <a:t>and can be useful in predicting clinical progression </a:t>
            </a:r>
            <a:r>
              <a:rPr lang="en-US" i="1" dirty="0" smtClean="0"/>
              <a:t>[11-12]</a:t>
            </a:r>
            <a:r>
              <a:rPr lang="en-US" dirty="0" smtClean="0"/>
              <a:t>. The minimal change in viral load considered to be statistically significant (2 standard deviations) is a threefold, or a 0.5 log10 copies/</a:t>
            </a:r>
            <a:r>
              <a:rPr lang="en-US" dirty="0" err="1" smtClean="0"/>
              <a:t>mL</a:t>
            </a:r>
            <a:r>
              <a:rPr lang="en-US" dirty="0" smtClean="0"/>
              <a:t> change. One key goal of therapy is suppression of viral load to below the limits of detection (below 40–75 copies/</a:t>
            </a:r>
            <a:r>
              <a:rPr lang="en-US" dirty="0" err="1" smtClean="0"/>
              <a:t>mL</a:t>
            </a:r>
            <a:r>
              <a:rPr lang="en-US" dirty="0" smtClean="0"/>
              <a:t> by most commercially available assays). For most individuals who are adherent to their antiretroviral regimens and who do not harbor resistance mutations to the prescribed drugs, viral suppression is generally achieved in 12–24 weeks, even though it may take a longer time in some patients. Recommendations for the frequency of viral load monitoring are summarized below.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7A343C6-F084-4141-8044-C10A2E501695}" type="slidenum">
              <a:rPr lang="en-US"/>
              <a:pPr/>
              <a:t>51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BEC1D74-0D2A-44FC-8EE6-3FFAD1C5F5E4}" type="slidenum">
              <a:rPr lang="en-US"/>
              <a:pPr/>
              <a:t>52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lnSpc>
                <a:spcPct val="80000"/>
              </a:lnSpc>
            </a:pPr>
            <a:endParaRPr lang="en-US" sz="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3F20B69-DAAD-4B40-A521-6CB69C707C14}" type="slidenum">
              <a:rPr lang="en-US"/>
              <a:pPr/>
              <a:t>53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b="1" i="1" smtClean="0"/>
              <a:t> </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B91FE2-7443-4F51-A6E2-B02A05422BBF}" type="slidenum">
              <a:rPr lang="en-US"/>
              <a:pPr/>
              <a:t>54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1828800" lvl="4" indent="0"/>
            <a:r>
              <a:rPr lang="en-US" b="1" smtClean="0"/>
              <a:t> </a:t>
            </a: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B72342-932D-425B-9B92-D594D07C170D}"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B6A70DF-34CE-418C-9DC7-63604737565F}" type="slidenum">
              <a:rPr lang="en-US"/>
              <a:pPr/>
              <a:t>57</a:t>
            </a:fld>
            <a:endParaRPr lang="en-US"/>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p:spPr>
        <p:txBody>
          <a:bodyPr/>
          <a:lstStyle/>
          <a:p>
            <a:pPr marL="1828800" lvl="4" indent="0"/>
            <a:r>
              <a:rPr lang="en-US" b="1" i="1" smtClean="0"/>
              <a:t>Summary of Recommended Regimens </a:t>
            </a:r>
            <a:endParaRPr lang="en-US" smtClean="0"/>
          </a:p>
          <a:p>
            <a:r>
              <a:rPr lang="en-US" smtClean="0"/>
              <a:t>The most extensively studied combination antiretroviral regimens for treatment-naïve patients generally consist of two NRTIs plus either one NNRTI or a PI (with or without ritonavir boosting). A list of Panel-recommended components for initial therapy in treatment-naïve patients can be found in </a:t>
            </a:r>
            <a:r>
              <a:rPr lang="en-US" b="1" u="sng" smtClean="0"/>
              <a:t>Table 6</a:t>
            </a:r>
            <a:r>
              <a:rPr lang="en-US" smtClean="0"/>
              <a:t>. Potential advantages and disadvantages of the components recommended as initial therapy for treatment-naïve patients are listed in </a:t>
            </a:r>
            <a:r>
              <a:rPr lang="en-US" b="1" u="sng" smtClean="0"/>
              <a:t>Table 7 </a:t>
            </a:r>
            <a:r>
              <a:rPr lang="en-US" smtClean="0"/>
              <a:t>to guide prescribers in choosing the regimen best suited for an individual patient. A list of agents or components not recommended for initial treatment can be found in </a:t>
            </a:r>
            <a:r>
              <a:rPr lang="en-US" b="1" u="sng" smtClean="0"/>
              <a:t>Table 8</a:t>
            </a:r>
            <a:r>
              <a:rPr lang="en-US" u="sng" smtClean="0"/>
              <a:t>. </a:t>
            </a:r>
            <a:r>
              <a:rPr lang="en-US" smtClean="0"/>
              <a:t>Some agents or components that are not recommended for use because of lack of potency or potential serious safety concerns are listed in </a:t>
            </a:r>
            <a:r>
              <a:rPr lang="en-US" b="1" u="sng" smtClean="0"/>
              <a:t>Table 9</a:t>
            </a:r>
            <a:r>
              <a:rPr lang="en-US"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F357F-B5D6-4F48-A3EF-97D8A636293C}" type="slidenum">
              <a:rPr lang="en-US"/>
              <a:pPr/>
              <a:t>58</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72E810E-D31E-4B54-80B1-700F6C611033}" type="slidenum">
              <a:rPr lang="ar-SA" smtClean="0">
                <a:latin typeface="Arial" pitchFamily="34" charset="0"/>
                <a:cs typeface="Arial" pitchFamily="34" charset="0"/>
              </a:rPr>
              <a:pPr/>
              <a:t>59</a:t>
            </a:fld>
            <a:endParaRPr lang="en-US" smtClean="0">
              <a:latin typeface="Arial" pitchFamily="34" charset="0"/>
              <a:cs typeface="Arial" pitchFamily="34" charset="0"/>
            </a:endParaRPr>
          </a:p>
        </p:txBody>
      </p:sp>
      <p:sp>
        <p:nvSpPr>
          <p:cNvPr id="55299"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55300" name="Rectangle 3"/>
          <p:cNvSpPr>
            <a:spLocks noGrp="1" noChangeArrowheads="1"/>
          </p:cNvSpPr>
          <p:nvPr>
            <p:ph type="body" idx="1"/>
          </p:nvPr>
        </p:nvSpPr>
        <p:spPr bwMode="auto">
          <a:xfrm>
            <a:off x="762000" y="4324350"/>
            <a:ext cx="5181600" cy="4116388"/>
          </a:xfrm>
          <a:noFill/>
        </p:spPr>
        <p:txBody>
          <a:bodyPr wrap="square" numCol="1" anchor="t" anchorCtr="0" compatLnSpc="1">
            <a:prstTxWarp prst="textNoShape">
              <a:avLst/>
            </a:prstTxWarp>
          </a:bodyPr>
          <a:lstStyle/>
          <a:p>
            <a:pPr eaLnBrk="1" hangingPunct="1">
              <a:lnSpc>
                <a:spcPct val="90000"/>
              </a:lnSpc>
              <a:spcBef>
                <a:spcPct val="0"/>
              </a:spcBef>
              <a:tabLst>
                <a:tab pos="292100" algn="l"/>
              </a:tabLst>
            </a:pPr>
            <a:r>
              <a:rPr lang="en-US" sz="1100" smtClean="0">
                <a:latin typeface="Times New Roman" pitchFamily="18" charset="0"/>
                <a:cs typeface="Arial" pitchFamily="34" charset="0"/>
              </a:rPr>
              <a:t>Using highly sensitive diagnostic tests such as HIV culture or PCR helps to determine when infection occurs in a fetus/infant. </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In utero transmission is presumed if a specimen taken in first 48 hours after birth is positive for HIV</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Intrapartum transmission is presumed if a specimen taken in the first week of life in a non-breastfed infant is negative, but a later sample is found to be positive.</a:t>
            </a:r>
          </a:p>
          <a:p>
            <a:pPr eaLnBrk="1" hangingPunct="1">
              <a:lnSpc>
                <a:spcPct val="90000"/>
              </a:lnSpc>
              <a:spcBef>
                <a:spcPct val="25000"/>
              </a:spcBef>
              <a:tabLst>
                <a:tab pos="292100" algn="l"/>
              </a:tabLst>
            </a:pPr>
            <a:r>
              <a:rPr lang="en-US" sz="1100" smtClean="0">
                <a:latin typeface="Times New Roman" pitchFamily="18" charset="0"/>
                <a:cs typeface="Arial" pitchFamily="34" charset="0"/>
              </a:rPr>
              <a:t>Mechanisms of Transmission </a:t>
            </a:r>
          </a:p>
          <a:p>
            <a:pPr eaLnBrk="1" hangingPunct="1">
              <a:lnSpc>
                <a:spcPct val="90000"/>
              </a:lnSpc>
              <a:spcBef>
                <a:spcPct val="0"/>
              </a:spcBef>
              <a:tabLst>
                <a:tab pos="292100" algn="l"/>
              </a:tabLst>
            </a:pPr>
            <a:r>
              <a:rPr lang="en-US" sz="1100" smtClean="0">
                <a:latin typeface="Times New Roman" pitchFamily="18" charset="0"/>
                <a:cs typeface="Arial" pitchFamily="34" charset="0"/>
              </a:rPr>
              <a:t>	In Utero</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Most likely transplacental, possibly due to placental membrane inflammation, through maternofetal transfusion (placental disruption) </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Much of this transmission happens relatively late in gestation; although in some cases, rapid disease progression in infants points to infection earlier in gestation </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Early trimester transmission may result in early fetal loss</a:t>
            </a:r>
          </a:p>
          <a:p>
            <a:pPr eaLnBrk="1" hangingPunct="1">
              <a:lnSpc>
                <a:spcPct val="90000"/>
              </a:lnSpc>
              <a:spcBef>
                <a:spcPct val="25000"/>
              </a:spcBef>
              <a:tabLst>
                <a:tab pos="292100" algn="l"/>
              </a:tabLst>
            </a:pPr>
            <a:r>
              <a:rPr lang="en-US" sz="1100" smtClean="0">
                <a:latin typeface="Times New Roman" pitchFamily="18" charset="0"/>
                <a:cs typeface="Arial" pitchFamily="34" charset="0"/>
              </a:rPr>
              <a:t>	Intrapartum Transmission</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Through maternofetal transfusion of blood during labor</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Infant skin or mucous membranes contact with infected blood or other maternal secretions during delivery</a:t>
            </a:r>
          </a:p>
          <a:p>
            <a:pPr lvl="1" indent="-114300" eaLnBrk="1" hangingPunct="1">
              <a:lnSpc>
                <a:spcPct val="90000"/>
              </a:lnSpc>
              <a:spcBef>
                <a:spcPct val="25000"/>
              </a:spcBef>
              <a:buFontTx/>
              <a:buChar char="•"/>
              <a:tabLst>
                <a:tab pos="292100" algn="l"/>
              </a:tabLst>
            </a:pPr>
            <a:r>
              <a:rPr lang="en-US" sz="1100" smtClean="0">
                <a:latin typeface="Times New Roman" pitchFamily="18" charset="0"/>
                <a:cs typeface="Arial" pitchFamily="34" charset="0"/>
              </a:rPr>
              <a:t>Important risk factors: </a:t>
            </a:r>
          </a:p>
          <a:p>
            <a:pPr marL="685800" lvl="2" eaLnBrk="1" hangingPunct="1">
              <a:lnSpc>
                <a:spcPct val="90000"/>
              </a:lnSpc>
              <a:spcBef>
                <a:spcPct val="25000"/>
              </a:spcBef>
              <a:tabLst>
                <a:tab pos="292100" algn="l"/>
              </a:tabLst>
            </a:pPr>
            <a:r>
              <a:rPr lang="en-US" sz="1100" smtClean="0">
                <a:latin typeface="Times New Roman" pitchFamily="18" charset="0"/>
                <a:cs typeface="Arial" pitchFamily="34" charset="0"/>
              </a:rPr>
              <a:t>Increased duration of membrane rupture </a:t>
            </a:r>
          </a:p>
          <a:p>
            <a:pPr marL="685800" lvl="2" eaLnBrk="1" hangingPunct="1">
              <a:lnSpc>
                <a:spcPct val="90000"/>
              </a:lnSpc>
              <a:spcBef>
                <a:spcPct val="25000"/>
              </a:spcBef>
              <a:tabLst>
                <a:tab pos="292100" algn="l"/>
              </a:tabLst>
            </a:pPr>
            <a:r>
              <a:rPr lang="en-US" sz="1100" smtClean="0">
                <a:latin typeface="Times New Roman" pitchFamily="18" charset="0"/>
                <a:cs typeface="Arial" pitchFamily="34" charset="0"/>
              </a:rPr>
              <a:t>Vaginal delivery (woman with VL &gt;1000)</a:t>
            </a:r>
          </a:p>
          <a:p>
            <a:pPr eaLnBrk="1" hangingPunct="1">
              <a:lnSpc>
                <a:spcPct val="90000"/>
              </a:lnSpc>
              <a:spcBef>
                <a:spcPct val="25000"/>
              </a:spcBef>
              <a:tabLst>
                <a:tab pos="292100" algn="l"/>
              </a:tabLst>
            </a:pPr>
            <a:r>
              <a:rPr lang="en-US" sz="1100" smtClean="0">
                <a:latin typeface="Times New Roman" pitchFamily="18" charset="0"/>
                <a:cs typeface="Arial" pitchFamily="34" charset="0"/>
              </a:rPr>
              <a:t>     Evidence for intrapartum transmission comes from the reduced transmission rates               	related to C/S before the onset of labor in women with viral load levels &gt;1000 </a:t>
            </a:r>
            <a:br>
              <a:rPr lang="en-US" sz="1100" smtClean="0">
                <a:latin typeface="Times New Roman" pitchFamily="18" charset="0"/>
                <a:cs typeface="Arial" pitchFamily="34" charset="0"/>
              </a:rPr>
            </a:br>
            <a:r>
              <a:rPr lang="en-US" sz="1100" smtClean="0">
                <a:latin typeface="Times New Roman" pitchFamily="18" charset="0"/>
                <a:cs typeface="Arial" pitchFamily="34" charset="0"/>
              </a:rPr>
              <a:t>	(The International Perinatal HIV Group, 1999)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A9BA09D-C230-41EE-870F-94D0036FDFCB}" type="slidenum">
              <a:rPr lang="ar-SA" smtClean="0">
                <a:latin typeface="Arial" pitchFamily="34" charset="0"/>
                <a:cs typeface="Arial" pitchFamily="34" charset="0"/>
              </a:rPr>
              <a:pPr/>
              <a:t>60</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103427" name="Rectangle 3"/>
          <p:cNvSpPr>
            <a:spLocks noGrp="1" noChangeArrowheads="1"/>
          </p:cNvSpPr>
          <p:nvPr>
            <p:ph type="body" idx="1"/>
          </p:nvPr>
        </p:nvSpPr>
        <p:spPr>
          <a:xfrm>
            <a:off x="893763" y="4344988"/>
            <a:ext cx="5143500" cy="3074987"/>
          </a:xfrm>
          <a:ln/>
        </p:spPr>
        <p:txBody>
          <a:bodyPr/>
          <a:lstStyle/>
          <a:p>
            <a:pPr eaLnBrk="1" fontAlgn="auto" hangingPunct="1">
              <a:lnSpc>
                <a:spcPct val="90000"/>
              </a:lnSpc>
              <a:spcBef>
                <a:spcPct val="75000"/>
              </a:spcBef>
              <a:spcAft>
                <a:spcPts val="0"/>
              </a:spcAft>
              <a:tabLst>
                <a:tab pos="177800" algn="l"/>
              </a:tabLst>
              <a:defRPr/>
            </a:pPr>
            <a:r>
              <a:rPr lang="en-US">
                <a:latin typeface="Times New Roman" pitchFamily="18" charset="0"/>
              </a:rPr>
              <a:t>In Thailand, transmission rates are up to 24%, in the absence of maternal ARV use; in Africa in breastfeeding populations, the rate of transmission is up to 40%.  </a:t>
            </a:r>
          </a:p>
          <a:p>
            <a:pPr eaLnBrk="1" fontAlgn="auto" hangingPunct="1">
              <a:lnSpc>
                <a:spcPct val="90000"/>
              </a:lnSpc>
              <a:spcBef>
                <a:spcPct val="75000"/>
              </a:spcBef>
              <a:spcAft>
                <a:spcPts val="0"/>
              </a:spcAft>
              <a:tabLst>
                <a:tab pos="177800" algn="l"/>
              </a:tabLst>
              <a:defRPr/>
            </a:pPr>
            <a:r>
              <a:rPr lang="en-US">
                <a:latin typeface="Times New Roman" pitchFamily="18" charset="0"/>
              </a:rPr>
              <a:t>The perinatal transmission rate in the United States was 21% in 1994 before ZDV recommendations in pregnancy. In 1995, the transmission rate was 11% after the adoption of the </a:t>
            </a:r>
            <a:r>
              <a:rPr lang="en-US">
                <a:latin typeface="Arial"/>
              </a:rPr>
              <a:t>“</a:t>
            </a:r>
            <a:r>
              <a:rPr lang="en-US">
                <a:latin typeface="Times New Roman" pitchFamily="18" charset="0"/>
              </a:rPr>
              <a:t>076</a:t>
            </a:r>
            <a:r>
              <a:rPr lang="en-US">
                <a:latin typeface="Arial"/>
              </a:rPr>
              <a:t>”</a:t>
            </a:r>
            <a:r>
              <a:rPr lang="en-US">
                <a:latin typeface="Times New Roman" pitchFamily="18" charset="0"/>
              </a:rPr>
              <a:t> ZDV regimen into practice</a:t>
            </a:r>
            <a:r>
              <a:rPr lang="en-US">
                <a:effectLst>
                  <a:outerShdw blurRad="38100" dist="38100" dir="2700000" algn="tl">
                    <a:srgbClr val="C0C0C0"/>
                  </a:outerShdw>
                </a:effectLst>
                <a:latin typeface="Times New Roman" pitchFamily="18" charset="0"/>
              </a:rPr>
              <a:t> </a:t>
            </a:r>
            <a:r>
              <a:rPr lang="en-US">
                <a:latin typeface="Times New Roman" pitchFamily="18" charset="0"/>
              </a:rPr>
              <a:t>(Simonds, 1996).</a:t>
            </a:r>
          </a:p>
          <a:p>
            <a:pPr eaLnBrk="1" fontAlgn="auto" hangingPunct="1">
              <a:lnSpc>
                <a:spcPct val="90000"/>
              </a:lnSpc>
              <a:spcBef>
                <a:spcPct val="75000"/>
              </a:spcBef>
              <a:spcAft>
                <a:spcPts val="0"/>
              </a:spcAft>
              <a:tabLst>
                <a:tab pos="177800" algn="l"/>
              </a:tabLst>
              <a:defRPr/>
            </a:pPr>
            <a:r>
              <a:rPr lang="en-US">
                <a:latin typeface="Times New Roman" pitchFamily="18" charset="0"/>
              </a:rPr>
              <a:t>In a longitudinal epidemiologic US study since 1990, (Cooper et al, 2002)  transmission was: </a:t>
            </a:r>
          </a:p>
          <a:p>
            <a:pPr eaLnBrk="1" fontAlgn="auto" hangingPunct="1">
              <a:lnSpc>
                <a:spcPct val="90000"/>
              </a:lnSpc>
              <a:spcBef>
                <a:spcPct val="40000"/>
              </a:spcBef>
              <a:spcAft>
                <a:spcPts val="0"/>
              </a:spcAft>
              <a:tabLst>
                <a:tab pos="177800" algn="l"/>
              </a:tabLst>
              <a:defRPr/>
            </a:pPr>
            <a:r>
              <a:rPr lang="en-US">
                <a:latin typeface="Times New Roman" pitchFamily="18" charset="0"/>
              </a:rPr>
              <a:t>	20% in women receiving no ARV treatment in pregnancy</a:t>
            </a:r>
          </a:p>
          <a:p>
            <a:pPr eaLnBrk="1" fontAlgn="auto" hangingPunct="1">
              <a:lnSpc>
                <a:spcPct val="90000"/>
              </a:lnSpc>
              <a:spcBef>
                <a:spcPct val="40000"/>
              </a:spcBef>
              <a:spcAft>
                <a:spcPts val="0"/>
              </a:spcAft>
              <a:tabLst>
                <a:tab pos="177800" algn="l"/>
              </a:tabLst>
              <a:defRPr/>
            </a:pPr>
            <a:r>
              <a:rPr lang="en-US">
                <a:latin typeface="Times New Roman" pitchFamily="18" charset="0"/>
              </a:rPr>
              <a:t>	10.4% in women on ZDV alone</a:t>
            </a:r>
          </a:p>
          <a:p>
            <a:pPr eaLnBrk="1" fontAlgn="auto" hangingPunct="1">
              <a:lnSpc>
                <a:spcPct val="90000"/>
              </a:lnSpc>
              <a:spcBef>
                <a:spcPct val="40000"/>
              </a:spcBef>
              <a:spcAft>
                <a:spcPts val="0"/>
              </a:spcAft>
              <a:tabLst>
                <a:tab pos="177800" algn="l"/>
              </a:tabLst>
              <a:defRPr/>
            </a:pPr>
            <a:r>
              <a:rPr lang="en-US">
                <a:latin typeface="Times New Roman" pitchFamily="18" charset="0"/>
              </a:rPr>
              <a:t>	3.8%  in women receiving combination therapy  without protease inhibitors</a:t>
            </a:r>
          </a:p>
          <a:p>
            <a:pPr eaLnBrk="1" fontAlgn="auto" hangingPunct="1">
              <a:lnSpc>
                <a:spcPct val="90000"/>
              </a:lnSpc>
              <a:spcBef>
                <a:spcPct val="40000"/>
              </a:spcBef>
              <a:spcAft>
                <a:spcPts val="0"/>
              </a:spcAft>
              <a:tabLst>
                <a:tab pos="177800" algn="l"/>
              </a:tabLst>
              <a:defRPr/>
            </a:pPr>
            <a:r>
              <a:rPr lang="en-US">
                <a:latin typeface="Times New Roman" pitchFamily="18" charset="0"/>
              </a:rPr>
              <a:t>	1.2% in women on combination therapy with protease inhibitors</a:t>
            </a:r>
          </a:p>
          <a:p>
            <a:pPr eaLnBrk="1" fontAlgn="auto" hangingPunct="1">
              <a:lnSpc>
                <a:spcPct val="90000"/>
              </a:lnSpc>
              <a:spcBef>
                <a:spcPct val="40000"/>
              </a:spcBef>
              <a:spcAft>
                <a:spcPts val="0"/>
              </a:spcAft>
              <a:tabLst>
                <a:tab pos="177800" algn="l"/>
              </a:tabLst>
              <a:defRPr/>
            </a:pPr>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7FF91-BB2F-405A-8704-117C6518BB50}"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FBA6A4-CF38-4C04-AD47-7577073AC08A}" type="slidenum">
              <a:rPr lang="en-US" smtClean="0">
                <a:latin typeface="Arial" pitchFamily="34" charset="0"/>
                <a:cs typeface="Arial" pitchFamily="34" charset="0"/>
              </a:rPr>
              <a:pPr/>
              <a:t>62</a:t>
            </a:fld>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5BDC41-81D2-4567-B0EB-58A4B0268670}"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6B908-3FC3-4631-A885-9D2F17CD8522}" type="slidenum">
              <a:rPr lang="en-US" smtClean="0">
                <a:latin typeface="Arial" pitchFamily="34" charset="0"/>
                <a:cs typeface="Arial" pitchFamily="34" charset="0"/>
              </a:rPr>
              <a:pPr/>
              <a:t>65</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D1CFC1-B2E5-4DA7-9CE1-400BF1C22B59}" type="slidenum">
              <a:rPr lang="ar-SA"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813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EA8894F-557E-4DBE-AAC9-541C93DA13E4}" type="slidenum">
              <a:rPr lang="en-US"/>
              <a:pPr/>
              <a:t>42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FD53CE-8851-493F-8A80-F870CB86CA3F}" type="slidenum">
              <a:rPr lang="ar-SA"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85F0572-1DAE-4274-8946-3FFF58237A8A}" type="slidenum">
              <a:rPr lang="en-US"/>
              <a:pPr/>
              <a:t>44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E0EBC-7DD7-4106-AF5D-1546FC109EEF}" type="slidenum">
              <a:rPr lang="ar-SA"/>
              <a:pPr/>
              <a:t>47</a:t>
            </a:fld>
            <a:endParaRPr lang="en-US"/>
          </a:p>
        </p:txBody>
      </p:sp>
      <p:sp>
        <p:nvSpPr>
          <p:cNvPr id="126978" name="Rectangle 2"/>
          <p:cNvSpPr>
            <a:spLocks noGrp="1" noRot="1" noChangeAspect="1" noChangeArrowheads="1" noTextEdit="1"/>
          </p:cNvSpPr>
          <p:nvPr>
            <p:ph type="sldImg"/>
          </p:nvPr>
        </p:nvSpPr>
        <p:spPr>
          <a:xfrm>
            <a:off x="1144588" y="685800"/>
            <a:ext cx="4572000" cy="3429000"/>
          </a:xfrm>
          <a:ln/>
        </p:spPr>
      </p:sp>
      <p:sp>
        <p:nvSpPr>
          <p:cNvPr id="126979" name="Rectangle 3"/>
          <p:cNvSpPr>
            <a:spLocks noGrp="1" noChangeArrowheads="1"/>
          </p:cNvSpPr>
          <p:nvPr>
            <p:ph type="body" idx="1"/>
          </p:nvPr>
        </p:nvSpPr>
        <p:spPr>
          <a:xfrm>
            <a:off x="914400" y="4343400"/>
            <a:ext cx="5029200" cy="4114800"/>
          </a:xfrm>
        </p:spPr>
        <p:txBody>
          <a:bodyPr/>
          <a:lstStyle/>
          <a:p>
            <a:pPr>
              <a:lnSpc>
                <a:spcPct val="120000"/>
              </a:lnSpc>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77313-4E7E-465B-91AB-E1D8EA38469D}" type="slidenum">
              <a:rPr lang="ar-SA"/>
              <a:pPr/>
              <a:t>48</a:t>
            </a:fld>
            <a:endParaRPr lang="en-US"/>
          </a:p>
        </p:txBody>
      </p:sp>
      <p:sp>
        <p:nvSpPr>
          <p:cNvPr id="129026" name="Rectangle 2"/>
          <p:cNvSpPr>
            <a:spLocks noGrp="1" noRot="1" noChangeAspect="1" noChangeArrowheads="1" noTextEdit="1"/>
          </p:cNvSpPr>
          <p:nvPr>
            <p:ph type="sldImg"/>
          </p:nvPr>
        </p:nvSpPr>
        <p:spPr>
          <a:xfrm>
            <a:off x="1144588" y="685800"/>
            <a:ext cx="4572000" cy="3429000"/>
          </a:xfrm>
          <a:ln/>
        </p:spPr>
      </p:sp>
      <p:sp>
        <p:nvSpPr>
          <p:cNvPr id="129027" name="Rectangle 3"/>
          <p:cNvSpPr>
            <a:spLocks noGrp="1" noChangeArrowheads="1"/>
          </p:cNvSpPr>
          <p:nvPr>
            <p:ph type="body" idx="1"/>
          </p:nvPr>
        </p:nvSpPr>
        <p:spPr>
          <a:xfrm>
            <a:off x="914400" y="4343400"/>
            <a:ext cx="5029200" cy="4114800"/>
          </a:xfrm>
        </p:spPr>
        <p:txBody>
          <a:bodyPr/>
          <a:lstStyle/>
          <a:p>
            <a:pPr>
              <a:lnSpc>
                <a:spcPct val="110000"/>
              </a:lnSpc>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D4FAB60-8FE7-44B3-B29F-F1F2BA6F6238}" type="slidenum">
              <a:rPr lang="en-US"/>
              <a:pPr/>
              <a:t>49</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marL="1828800" lvl="4" indent="0"/>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FCCA6C68-09D1-4D00-870F-24DD85306E50}" type="slidenum">
              <a:rPr lang="ar-SA" smtClean="0"/>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EE3AD1-1EE8-4577-918D-B9D6C326A3FF}"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B22F93-DCF0-4DD3-A9D7-26B23B9DCA49}" type="slidenum">
              <a:rPr lang="ar-SA"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305800"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81988" cy="468471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D208D0A-888F-42CE-BE6B-A4275FC14321}"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3F29EB-7046-46F8-A484-E91EE1DF8CCA}"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36A03A-635A-4782-98C2-65B6904EBBFB}"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298C00-FB99-45A4-8D25-78746A7E67D9}"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6B9C898-A1A6-485F-B177-AC5708F193F0}"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B24E699-AF56-459E-8C43-7FF91B0475AF}"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97FBAC-146F-4028-B971-7FA0E28BD4F2}"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F846BF2-3940-4C4C-A904-ED27789F409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246DB94-D231-4642-8E6D-4D793C31F2D2}"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inus" TargetMode="External"/><Relationship Id="rId7" Type="http://schemas.openxmlformats.org/officeDocument/2006/relationships/hyperlink" Target="http://en.wikipedia.org/wiki/Herpes_zoster" TargetMode="External"/><Relationship Id="rId2" Type="http://schemas.openxmlformats.org/officeDocument/2006/relationships/hyperlink" Target="http://en.wikipedia.org/wiki/Lymphadenopathy" TargetMode="External"/><Relationship Id="rId1" Type="http://schemas.openxmlformats.org/officeDocument/2006/relationships/slideLayout" Target="../slideLayouts/slideLayout6.xml"/><Relationship Id="rId6" Type="http://schemas.openxmlformats.org/officeDocument/2006/relationships/hyperlink" Target="http://en.wikipedia.org/wiki/Pharyngitis" TargetMode="External"/><Relationship Id="rId5" Type="http://schemas.openxmlformats.org/officeDocument/2006/relationships/hyperlink" Target="http://en.wikipedia.org/wiki/Otitis" TargetMode="External"/><Relationship Id="rId4" Type="http://schemas.openxmlformats.org/officeDocument/2006/relationships/hyperlink" Target="http://en.wikipedia.org/wiki/Bronchiti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Leukoplakia" TargetMode="External"/><Relationship Id="rId2" Type="http://schemas.openxmlformats.org/officeDocument/2006/relationships/hyperlink" Target="http://en.wikipedia.org/wiki/Candidiasis" TargetMode="External"/><Relationship Id="rId1" Type="http://schemas.openxmlformats.org/officeDocument/2006/relationships/slideLayout" Target="../slideLayouts/slideLayout6.xml"/><Relationship Id="rId4" Type="http://schemas.openxmlformats.org/officeDocument/2006/relationships/hyperlink" Target="http://en.wikipedia.org/wiki/Pulmonary_tuberculosi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CMV"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p:txBody>
          <a:bodyPr/>
          <a:lstStyle/>
          <a:p>
            <a:pPr algn="ctr" eaLnBrk="1" fontAlgn="auto" hangingPunct="1">
              <a:spcAft>
                <a:spcPts val="0"/>
              </a:spcAft>
              <a:defRPr/>
            </a:pPr>
            <a:r>
              <a:rPr lang="en-US" dirty="0" smtClean="0"/>
              <a:t>HIV and AIDS</a:t>
            </a:r>
            <a:br>
              <a:rPr lang="en-US" dirty="0" smtClean="0"/>
            </a:br>
            <a:r>
              <a:rPr lang="en-US" sz="3600" dirty="0" smtClean="0"/>
              <a:t>for medical students</a:t>
            </a:r>
            <a:endParaRPr lang="en-US" dirty="0" smtClean="0"/>
          </a:p>
        </p:txBody>
      </p:sp>
      <p:sp>
        <p:nvSpPr>
          <p:cNvPr id="13315" name="Subtitle 3"/>
          <p:cNvSpPr>
            <a:spLocks noGrp="1"/>
          </p:cNvSpPr>
          <p:nvPr>
            <p:ph type="subTitle" idx="1"/>
          </p:nvPr>
        </p:nvSpPr>
        <p:spPr/>
        <p:txBody>
          <a:bodyPr/>
          <a:lstStyle/>
          <a:p>
            <a:pPr algn="ctr" eaLnBrk="1" hangingPunct="1"/>
            <a:r>
              <a:rPr lang="en-US" dirty="0" smtClean="0">
                <a:cs typeface="Tahoma" pitchFamily="34" charset="0"/>
              </a:rPr>
              <a:t>Dr </a:t>
            </a:r>
            <a:r>
              <a:rPr lang="en-US" dirty="0" err="1" smtClean="0">
                <a:cs typeface="Tahoma" pitchFamily="34" charset="0"/>
              </a:rPr>
              <a:t>Mogbil</a:t>
            </a:r>
            <a:r>
              <a:rPr lang="en-US" dirty="0" smtClean="0">
                <a:cs typeface="Tahoma" pitchFamily="34" charset="0"/>
              </a:rPr>
              <a:t> Al </a:t>
            </a:r>
            <a:r>
              <a:rPr lang="en-US" dirty="0" err="1" smtClean="0">
                <a:cs typeface="Tahoma" pitchFamily="34" charset="0"/>
              </a:rPr>
              <a:t>hedaithy</a:t>
            </a:r>
            <a:endParaRPr lang="en-US" dirty="0" smtClean="0">
              <a:cs typeface="Tahoma" pitchFamily="34" charset="0"/>
            </a:endParaRPr>
          </a:p>
        </p:txBody>
      </p:sp>
      <p:sp>
        <p:nvSpPr>
          <p:cNvPr id="4" name="Slide Number Placeholder 3"/>
          <p:cNvSpPr>
            <a:spLocks noGrp="1"/>
          </p:cNvSpPr>
          <p:nvPr>
            <p:ph type="sldNum" sz="quarter" idx="12"/>
          </p:nvPr>
        </p:nvSpPr>
        <p:spPr/>
        <p:txBody>
          <a:bodyPr/>
          <a:lstStyle/>
          <a:p>
            <a:pPr>
              <a:defRPr/>
            </a:pPr>
            <a:fld id="{FCCA6C68-09D1-4D00-870F-24DD85306E50}" type="slidenum">
              <a:rPr lang="ar-SA" smtClean="0"/>
              <a:pPr>
                <a:defRPr/>
              </a:pPr>
              <a:t>1</a:t>
            </a:fld>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625" y="0"/>
            <a:ext cx="8229600" cy="1143000"/>
          </a:xfrm>
        </p:spPr>
        <p:txBody>
          <a:bodyPr/>
          <a:lstStyle/>
          <a:p>
            <a:pPr eaLnBrk="1" fontAlgn="auto" hangingPunct="1">
              <a:spcAft>
                <a:spcPts val="0"/>
              </a:spcAft>
              <a:defRPr/>
            </a:pPr>
            <a:r>
              <a:rPr lang="en-US" smtClean="0"/>
              <a:t>HIV structure</a:t>
            </a:r>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10</a:t>
            </a:fld>
            <a:endParaRPr lang="en-US"/>
          </a:p>
        </p:txBody>
      </p:sp>
      <p:pic>
        <p:nvPicPr>
          <p:cNvPr id="18435" name="Picture 2" descr="http://www.ppidonline.com/common/showimage.cfm?type=f&amp;ThisFigFile=F66434-166-f003.jpg"/>
          <p:cNvPicPr>
            <a:picLocks noChangeAspect="1" noChangeArrowheads="1"/>
          </p:cNvPicPr>
          <p:nvPr/>
        </p:nvPicPr>
        <p:blipFill>
          <a:blip r:embed="rId2" cstate="print"/>
          <a:srcRect/>
          <a:stretch>
            <a:fillRect/>
          </a:stretch>
        </p:blipFill>
        <p:spPr bwMode="auto">
          <a:xfrm>
            <a:off x="2214563" y="1071563"/>
            <a:ext cx="5238750" cy="578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34" y="285728"/>
            <a:ext cx="8305800" cy="1143000"/>
          </a:xfrm>
        </p:spPr>
        <p:txBody>
          <a:bodyPr/>
          <a:lstStyle/>
          <a:p>
            <a:pPr eaLnBrk="1" fontAlgn="auto" hangingPunct="1">
              <a:spcAft>
                <a:spcPts val="0"/>
              </a:spcAft>
              <a:defRPr/>
            </a:pPr>
            <a:r>
              <a:rPr lang="en-US" dirty="0" smtClean="0"/>
              <a:t>HIV life cycle</a:t>
            </a:r>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11</a:t>
            </a:fld>
            <a:endParaRPr lang="en-US"/>
          </a:p>
        </p:txBody>
      </p:sp>
      <p:pic>
        <p:nvPicPr>
          <p:cNvPr id="19459" name="Picture 2" descr="http://www.ppidonline.com/common/showimage.cfm?type=f&amp;ThisFigFile=F66434-166-f001.jpg"/>
          <p:cNvPicPr>
            <a:picLocks noChangeAspect="1" noChangeArrowheads="1"/>
          </p:cNvPicPr>
          <p:nvPr/>
        </p:nvPicPr>
        <p:blipFill>
          <a:blip r:embed="rId2" cstate="print"/>
          <a:srcRect/>
          <a:stretch>
            <a:fillRect/>
          </a:stretch>
        </p:blipFill>
        <p:spPr bwMode="auto">
          <a:xfrm>
            <a:off x="214313" y="1357313"/>
            <a:ext cx="8769350" cy="55006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ollections.infocollections.org/whocountry/index/assoc/h4325e/p10.jpg"/>
          <p:cNvPicPr>
            <a:picLocks noChangeAspect="1" noChangeArrowheads="1"/>
          </p:cNvPicPr>
          <p:nvPr/>
        </p:nvPicPr>
        <p:blipFill>
          <a:blip r:embed="rId2" cstate="print"/>
          <a:srcRect/>
          <a:stretch>
            <a:fillRect/>
          </a:stretch>
        </p:blipFill>
        <p:spPr bwMode="auto">
          <a:xfrm>
            <a:off x="3276600" y="762000"/>
            <a:ext cx="5257800" cy="5257800"/>
          </a:xfrm>
          <a:prstGeom prst="rect">
            <a:avLst/>
          </a:prstGeom>
          <a:noFill/>
        </p:spPr>
      </p:pic>
      <p:pic>
        <p:nvPicPr>
          <p:cNvPr id="15364" name="Picture 4" descr="http://content.nejm.org/content/vol348/issue22/images/small/01F1.gif"/>
          <p:cNvPicPr>
            <a:picLocks noChangeAspect="1" noChangeArrowheads="1"/>
          </p:cNvPicPr>
          <p:nvPr/>
        </p:nvPicPr>
        <p:blipFill>
          <a:blip r:embed="rId3" cstate="print"/>
          <a:srcRect/>
          <a:stretch>
            <a:fillRect/>
          </a:stretch>
        </p:blipFill>
        <p:spPr bwMode="auto">
          <a:xfrm>
            <a:off x="381000" y="838200"/>
            <a:ext cx="2701620" cy="2813191"/>
          </a:xfrm>
          <a:prstGeom prst="rect">
            <a:avLst/>
          </a:prstGeom>
          <a:noFill/>
        </p:spPr>
      </p:pic>
      <p:sp>
        <p:nvSpPr>
          <p:cNvPr id="4" name="Left Arrow 3"/>
          <p:cNvSpPr/>
          <p:nvPr/>
        </p:nvSpPr>
        <p:spPr>
          <a:xfrm rot="20682496">
            <a:off x="2355148" y="2656448"/>
            <a:ext cx="1465997" cy="434528"/>
          </a:xfrm>
          <a:prstGeom prst="leftArrow">
            <a:avLst>
              <a:gd name="adj1" fmla="val 50000"/>
              <a:gd name="adj2" fmla="val 49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F60DA2AF-366D-4F71-88E9-AF3A48BD699F}" type="slidenum">
              <a:rPr lang="ar-SA"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57158" y="214290"/>
            <a:ext cx="8305800" cy="1143000"/>
          </a:xfrm>
        </p:spPr>
        <p:txBody>
          <a:bodyPr/>
          <a:lstStyle/>
          <a:p>
            <a:pPr eaLnBrk="1" fontAlgn="auto" hangingPunct="1">
              <a:spcAft>
                <a:spcPts val="0"/>
              </a:spcAft>
              <a:defRPr/>
            </a:pPr>
            <a:r>
              <a:rPr lang="en-US" dirty="0" smtClean="0"/>
              <a:t>HIV life cycle </a:t>
            </a:r>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13</a:t>
            </a:fld>
            <a:endParaRPr lang="en-US"/>
          </a:p>
        </p:txBody>
      </p:sp>
      <p:pic>
        <p:nvPicPr>
          <p:cNvPr id="20483" name="Picture 2" descr="http://www.ppidonline.com/common/showimage.cfm?type=f&amp;ThisFigFile=F66434-166-f004.jpg"/>
          <p:cNvPicPr>
            <a:picLocks noChangeAspect="1" noChangeArrowheads="1"/>
          </p:cNvPicPr>
          <p:nvPr/>
        </p:nvPicPr>
        <p:blipFill>
          <a:blip r:embed="rId2" cstate="print"/>
          <a:srcRect/>
          <a:stretch>
            <a:fillRect/>
          </a:stretch>
        </p:blipFill>
        <p:spPr bwMode="auto">
          <a:xfrm>
            <a:off x="571500" y="1428750"/>
            <a:ext cx="8007350" cy="5429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taff.vbi.vt.edu/pathport/pathinfo_images/Human_Immunodeficiency_Virus/Fauci_Pathogenesis.jpg"/>
          <p:cNvPicPr>
            <a:picLocks noChangeAspect="1" noChangeArrowheads="1"/>
          </p:cNvPicPr>
          <p:nvPr/>
        </p:nvPicPr>
        <p:blipFill>
          <a:blip r:embed="rId2" cstate="print"/>
          <a:srcRect/>
          <a:stretch>
            <a:fillRect/>
          </a:stretch>
        </p:blipFill>
        <p:spPr bwMode="auto">
          <a:xfrm>
            <a:off x="2928938" y="0"/>
            <a:ext cx="3929062" cy="6621463"/>
          </a:xfrm>
          <a:prstGeom prst="rect">
            <a:avLst/>
          </a:prstGeom>
          <a:noFill/>
          <a:ln w="9525">
            <a:noFill/>
            <a:miter lim="800000"/>
            <a:headEnd/>
            <a:tailEnd/>
          </a:ln>
        </p:spPr>
      </p:pic>
      <p:sp>
        <p:nvSpPr>
          <p:cNvPr id="21507" name="TextBox 2"/>
          <p:cNvSpPr txBox="1">
            <a:spLocks noChangeArrowheads="1"/>
          </p:cNvSpPr>
          <p:nvPr/>
        </p:nvSpPr>
        <p:spPr bwMode="auto">
          <a:xfrm>
            <a:off x="0" y="6072188"/>
            <a:ext cx="4165600" cy="461962"/>
          </a:xfrm>
          <a:prstGeom prst="rect">
            <a:avLst/>
          </a:prstGeom>
          <a:noFill/>
          <a:ln w="9525">
            <a:noFill/>
            <a:miter lim="800000"/>
            <a:headEnd/>
            <a:tailEnd/>
          </a:ln>
        </p:spPr>
        <p:txBody>
          <a:bodyPr wrap="none">
            <a:spAutoFit/>
          </a:bodyPr>
          <a:lstStyle/>
          <a:p>
            <a:r>
              <a:rPr lang="en-US" sz="2400" b="1"/>
              <a:t>Pathogesis of HIV infection</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dirty="0" smtClean="0"/>
              <a:t>HIV and AIDS</a:t>
            </a:r>
          </a:p>
        </p:txBody>
      </p:sp>
      <p:pic>
        <p:nvPicPr>
          <p:cNvPr id="22531" name="Picture 3"/>
          <p:cNvPicPr>
            <a:picLocks noGrp="1" noChangeAspect="1" noChangeArrowheads="1"/>
          </p:cNvPicPr>
          <p:nvPr>
            <p:ph idx="1"/>
          </p:nvPr>
        </p:nvPicPr>
        <p:blipFill>
          <a:blip r:embed="rId2" cstate="print"/>
          <a:stretch>
            <a:fillRect/>
          </a:stretch>
        </p:blipFill>
        <p:spPr>
          <a:xfrm>
            <a:off x="1267238" y="2115062"/>
            <a:ext cx="6609524" cy="4029638"/>
          </a:xfrm>
        </p:spPr>
      </p:pic>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smtClean="0"/>
              <a:t>HIV and AIDS</a:t>
            </a:r>
          </a:p>
        </p:txBody>
      </p:sp>
      <p:sp>
        <p:nvSpPr>
          <p:cNvPr id="23555" name="Content Placeholder 2"/>
          <p:cNvSpPr>
            <a:spLocks noGrp="1"/>
          </p:cNvSpPr>
          <p:nvPr>
            <p:ph idx="1"/>
          </p:nvPr>
        </p:nvSpPr>
        <p:spPr/>
        <p:txBody>
          <a:bodyPr/>
          <a:lstStyle/>
          <a:p>
            <a:pPr eaLnBrk="1" hangingPunct="1"/>
            <a:r>
              <a:rPr lang="en-US" b="1" dirty="0" smtClean="0">
                <a:cs typeface="Tahoma" pitchFamily="34" charset="0"/>
              </a:rPr>
              <a:t>Diagnosis:</a:t>
            </a:r>
          </a:p>
          <a:p>
            <a:pPr eaLnBrk="1" hangingPunct="1">
              <a:buFontTx/>
              <a:buNone/>
            </a:pPr>
            <a:r>
              <a:rPr lang="en-US" dirty="0" smtClean="0">
                <a:cs typeface="Tahoma" pitchFamily="34" charset="0"/>
              </a:rPr>
              <a:t>    </a:t>
            </a:r>
            <a:r>
              <a:rPr lang="en-US" b="1" i="1" dirty="0" smtClean="0">
                <a:cs typeface="Tahoma" pitchFamily="34" charset="0"/>
              </a:rPr>
              <a:t>ELISA</a:t>
            </a:r>
            <a:r>
              <a:rPr lang="en-US" dirty="0" smtClean="0">
                <a:cs typeface="Tahoma" pitchFamily="34" charset="0"/>
              </a:rPr>
              <a:t>:</a:t>
            </a:r>
            <a:r>
              <a:rPr lang="en-US" i="1" dirty="0" smtClean="0">
                <a:cs typeface="Tahoma" pitchFamily="34" charset="0"/>
              </a:rPr>
              <a:t> </a:t>
            </a:r>
            <a:r>
              <a:rPr lang="en-US" dirty="0" smtClean="0">
                <a:cs typeface="Tahoma" pitchFamily="34" charset="0"/>
              </a:rPr>
              <a:t>is the screening test ,very sensitive test used to screen blood products and patients.</a:t>
            </a:r>
          </a:p>
          <a:p>
            <a:pPr eaLnBrk="1" hangingPunct="1">
              <a:buFontTx/>
              <a:buNone/>
            </a:pPr>
            <a:r>
              <a:rPr lang="en-US" dirty="0" smtClean="0">
                <a:cs typeface="Tahoma" pitchFamily="34" charset="0"/>
              </a:rPr>
              <a:t>  	</a:t>
            </a:r>
            <a:r>
              <a:rPr lang="en-US" b="1" dirty="0" smtClean="0">
                <a:cs typeface="Tahoma" pitchFamily="34" charset="0"/>
              </a:rPr>
              <a:t>Western blot</a:t>
            </a:r>
            <a:r>
              <a:rPr lang="en-US" dirty="0" smtClean="0">
                <a:cs typeface="Tahoma" pitchFamily="34" charset="0"/>
              </a:rPr>
              <a:t>: confirmatory test </a:t>
            </a:r>
          </a:p>
          <a:p>
            <a:pPr eaLnBrk="1" hangingPunct="1">
              <a:buFontTx/>
              <a:buNone/>
            </a:pPr>
            <a:r>
              <a:rPr lang="en-US" i="1" dirty="0" smtClean="0">
                <a:cs typeface="Tahoma" pitchFamily="34" charset="0"/>
              </a:rPr>
              <a:t>   </a:t>
            </a:r>
            <a:r>
              <a:rPr lang="en-US" b="1" dirty="0" smtClean="0">
                <a:cs typeface="Tahoma" pitchFamily="34" charset="0"/>
              </a:rPr>
              <a:t>PCR:</a:t>
            </a:r>
            <a:r>
              <a:rPr lang="en-US" dirty="0" smtClean="0">
                <a:cs typeface="Tahoma" pitchFamily="34" charset="0"/>
              </a:rPr>
              <a:t> (polymerase chain reaction) used as    	confirmatory test and to asses the viral load  </a:t>
            </a:r>
            <a:endParaRPr lang="en-US" i="1" dirty="0" smtClean="0">
              <a:cs typeface="Tahoma" pitchFamily="34" charset="0"/>
            </a:endParaRP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fontAlgn="auto" hangingPunct="1">
              <a:spcAft>
                <a:spcPts val="0"/>
              </a:spcAft>
              <a:defRPr/>
            </a:pPr>
            <a:r>
              <a:rPr lang="en-US" smtClean="0"/>
              <a:t>HIV and AIDS</a:t>
            </a:r>
          </a:p>
        </p:txBody>
      </p:sp>
      <p:sp>
        <p:nvSpPr>
          <p:cNvPr id="5" name="Slide Number Placeholder 4"/>
          <p:cNvSpPr>
            <a:spLocks noGrp="1"/>
          </p:cNvSpPr>
          <p:nvPr>
            <p:ph type="sldNum" sz="quarter" idx="12"/>
          </p:nvPr>
        </p:nvSpPr>
        <p:spPr/>
        <p:txBody>
          <a:bodyPr/>
          <a:lstStyle/>
          <a:p>
            <a:pPr>
              <a:defRPr/>
            </a:pPr>
            <a:fld id="{CB24E699-AF56-459E-8C43-7FF91B0475AF}" type="slidenum">
              <a:rPr lang="ar-SA" smtClean="0"/>
              <a:pPr>
                <a:defRPr/>
              </a:pPr>
              <a:t>17</a:t>
            </a:fld>
            <a:endParaRPr lang="en-US"/>
          </a:p>
        </p:txBody>
      </p:sp>
      <p:pic>
        <p:nvPicPr>
          <p:cNvPr id="24579" name="Picture 4" descr="http://www.biology.arizona.edu/immunology/activities/western_blot/graphics/blot.gif"/>
          <p:cNvPicPr>
            <a:picLocks noChangeAspect="1" noChangeArrowheads="1"/>
          </p:cNvPicPr>
          <p:nvPr/>
        </p:nvPicPr>
        <p:blipFill>
          <a:blip r:embed="rId2" cstate="print"/>
          <a:srcRect/>
          <a:stretch>
            <a:fillRect/>
          </a:stretch>
        </p:blipFill>
        <p:spPr bwMode="auto">
          <a:xfrm>
            <a:off x="3214688" y="1571625"/>
            <a:ext cx="4835525" cy="5286375"/>
          </a:xfrm>
          <a:prstGeom prst="rect">
            <a:avLst/>
          </a:prstGeom>
          <a:noFill/>
          <a:ln w="9525">
            <a:noFill/>
            <a:miter lim="800000"/>
            <a:headEnd/>
            <a:tailEnd/>
          </a:ln>
        </p:spPr>
      </p:pic>
      <p:sp>
        <p:nvSpPr>
          <p:cNvPr id="24580" name="TextBox 6"/>
          <p:cNvSpPr txBox="1">
            <a:spLocks noChangeArrowheads="1"/>
          </p:cNvSpPr>
          <p:nvPr/>
        </p:nvSpPr>
        <p:spPr bwMode="auto">
          <a:xfrm>
            <a:off x="903288" y="4500563"/>
            <a:ext cx="1890712" cy="369887"/>
          </a:xfrm>
          <a:prstGeom prst="rect">
            <a:avLst/>
          </a:prstGeom>
          <a:noFill/>
          <a:ln w="9525">
            <a:noFill/>
            <a:miter lim="800000"/>
            <a:headEnd/>
            <a:tailEnd/>
          </a:ln>
        </p:spPr>
        <p:txBody>
          <a:bodyPr wrap="none">
            <a:spAutoFit/>
          </a:bodyPr>
          <a:lstStyle/>
          <a:p>
            <a:r>
              <a:rPr lang="en-US" b="1"/>
              <a:t>WESREN BLOT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oursewareobjects.elsevier.com/objects/elr/ExpertConsult/Mandell/infectiousdiseases7e/IC/images/0119004.jpg"/>
          <p:cNvPicPr>
            <a:picLocks noChangeAspect="1" noChangeArrowheads="1"/>
          </p:cNvPicPr>
          <p:nvPr/>
        </p:nvPicPr>
        <p:blipFill>
          <a:blip r:embed="rId2" cstate="print"/>
          <a:srcRect/>
          <a:stretch>
            <a:fillRect/>
          </a:stretch>
        </p:blipFill>
        <p:spPr bwMode="auto">
          <a:xfrm>
            <a:off x="164340" y="785795"/>
            <a:ext cx="7050866" cy="5767550"/>
          </a:xfrm>
          <a:prstGeom prst="rect">
            <a:avLst/>
          </a:prstGeom>
          <a:noFill/>
        </p:spPr>
      </p:pic>
      <p:sp>
        <p:nvSpPr>
          <p:cNvPr id="4" name="Rectangle 3"/>
          <p:cNvSpPr/>
          <p:nvPr/>
        </p:nvSpPr>
        <p:spPr>
          <a:xfrm>
            <a:off x="2428860" y="0"/>
            <a:ext cx="342068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DIAGNOSIS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Slide Number Placeholder 4"/>
          <p:cNvSpPr>
            <a:spLocks noGrp="1"/>
          </p:cNvSpPr>
          <p:nvPr>
            <p:ph type="sldNum" sz="quarter" idx="12"/>
          </p:nvPr>
        </p:nvSpPr>
        <p:spPr/>
        <p:txBody>
          <a:bodyPr/>
          <a:lstStyle/>
          <a:p>
            <a:pPr>
              <a:defRPr/>
            </a:pPr>
            <a:fld id="{F60DA2AF-366D-4F71-88E9-AF3A48BD699F}" type="slidenum">
              <a:rPr lang="ar-SA"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rown.edu/Courses/Bio_160/Projects1999/hiv/images/infctn.gif"/>
          <p:cNvPicPr>
            <a:picLocks noChangeAspect="1" noChangeArrowheads="1"/>
          </p:cNvPicPr>
          <p:nvPr/>
        </p:nvPicPr>
        <p:blipFill>
          <a:blip r:embed="rId2" cstate="print"/>
          <a:srcRect/>
          <a:stretch>
            <a:fillRect/>
          </a:stretch>
        </p:blipFill>
        <p:spPr bwMode="auto">
          <a:xfrm>
            <a:off x="433388" y="255588"/>
            <a:ext cx="8353425" cy="5959475"/>
          </a:xfrm>
          <a:prstGeom prst="rect">
            <a:avLst/>
          </a:prstGeom>
          <a:noFill/>
          <a:ln w="9525">
            <a:noFill/>
            <a:miter lim="800000"/>
            <a:headEnd/>
            <a:tailEnd/>
          </a:ln>
        </p:spPr>
      </p:pic>
      <p:sp>
        <p:nvSpPr>
          <p:cNvPr id="25603" name="TextBox 2"/>
          <p:cNvSpPr txBox="1">
            <a:spLocks noChangeArrowheads="1"/>
          </p:cNvSpPr>
          <p:nvPr/>
        </p:nvSpPr>
        <p:spPr bwMode="auto">
          <a:xfrm>
            <a:off x="2714612" y="6143644"/>
            <a:ext cx="4143375" cy="523875"/>
          </a:xfrm>
          <a:prstGeom prst="rect">
            <a:avLst/>
          </a:prstGeom>
          <a:noFill/>
          <a:ln w="9525">
            <a:noFill/>
            <a:miter lim="800000"/>
            <a:headEnd/>
            <a:tailEnd/>
          </a:ln>
        </p:spPr>
        <p:txBody>
          <a:bodyPr>
            <a:spAutoFit/>
          </a:bodyPr>
          <a:lstStyle/>
          <a:p>
            <a:pPr algn="ctr"/>
            <a:r>
              <a:rPr lang="en-US" sz="2800" b="1" dirty="0"/>
              <a:t>HIV Progression</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and AIDS</a:t>
            </a:r>
            <a:endParaRPr lang="en-US" dirty="0"/>
          </a:p>
        </p:txBody>
      </p:sp>
      <p:sp>
        <p:nvSpPr>
          <p:cNvPr id="3" name="Content Placeholder 2"/>
          <p:cNvSpPr>
            <a:spLocks noGrp="1"/>
          </p:cNvSpPr>
          <p:nvPr>
            <p:ph idx="1"/>
          </p:nvPr>
        </p:nvSpPr>
        <p:spPr/>
        <p:txBody>
          <a:bodyPr/>
          <a:lstStyle/>
          <a:p>
            <a:r>
              <a:rPr lang="en-US" dirty="0" smtClean="0"/>
              <a:t>Objectives of this lecture</a:t>
            </a:r>
          </a:p>
          <a:p>
            <a:pPr lvl="2"/>
            <a:r>
              <a:rPr lang="en-US" dirty="0" smtClean="0"/>
              <a:t>To know HIV structure  and modes of transmission</a:t>
            </a:r>
          </a:p>
          <a:p>
            <a:pPr lvl="2"/>
            <a:r>
              <a:rPr lang="en-US" dirty="0" smtClean="0"/>
              <a:t>To understand the pathogenesis of the disease</a:t>
            </a:r>
          </a:p>
          <a:p>
            <a:pPr lvl="2"/>
            <a:r>
              <a:rPr lang="en-US" dirty="0" smtClean="0"/>
              <a:t>To have an idea about the epidemiology and burden of the disease</a:t>
            </a:r>
          </a:p>
          <a:p>
            <a:pPr lvl="2"/>
            <a:r>
              <a:rPr lang="en-US" dirty="0" smtClean="0"/>
              <a:t>To have an idea about the classification of the HIV infection and the natural history</a:t>
            </a:r>
          </a:p>
          <a:p>
            <a:pPr lvl="2"/>
            <a:r>
              <a:rPr lang="en-US" dirty="0" smtClean="0"/>
              <a:t>To know when and who to diagnose  HIV/AIDS</a:t>
            </a:r>
          </a:p>
          <a:p>
            <a:pPr lvl="2"/>
            <a:r>
              <a:rPr lang="en-US" dirty="0" smtClean="0"/>
              <a:t>To have an idea about the principles of treatment and control.   </a:t>
            </a:r>
            <a:endParaRPr lang="en-US" dirty="0"/>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microbiologybytes.com/virology/3035pics/Hivtimecourse.gif"/>
          <p:cNvPicPr>
            <a:picLocks noChangeAspect="1" noChangeArrowheads="1"/>
          </p:cNvPicPr>
          <p:nvPr/>
        </p:nvPicPr>
        <p:blipFill>
          <a:blip r:embed="rId2" cstate="print"/>
          <a:srcRect/>
          <a:stretch>
            <a:fillRect/>
          </a:stretch>
        </p:blipFill>
        <p:spPr bwMode="auto">
          <a:xfrm>
            <a:off x="0" y="1143000"/>
            <a:ext cx="9169400" cy="5143500"/>
          </a:xfrm>
          <a:prstGeom prst="rect">
            <a:avLst/>
          </a:prstGeom>
          <a:noFill/>
          <a:ln w="9525">
            <a:noFill/>
            <a:miter lim="800000"/>
            <a:headEnd/>
            <a:tailEnd/>
          </a:ln>
        </p:spPr>
      </p:pic>
      <p:sp>
        <p:nvSpPr>
          <p:cNvPr id="26627" name="TextBox 2"/>
          <p:cNvSpPr txBox="1">
            <a:spLocks noChangeArrowheads="1"/>
          </p:cNvSpPr>
          <p:nvPr/>
        </p:nvSpPr>
        <p:spPr bwMode="auto">
          <a:xfrm>
            <a:off x="2500313" y="500063"/>
            <a:ext cx="4143375" cy="523875"/>
          </a:xfrm>
          <a:prstGeom prst="rect">
            <a:avLst/>
          </a:prstGeom>
          <a:noFill/>
          <a:ln w="9525">
            <a:noFill/>
            <a:miter lim="800000"/>
            <a:headEnd/>
            <a:tailEnd/>
          </a:ln>
        </p:spPr>
        <p:txBody>
          <a:bodyPr>
            <a:spAutoFit/>
          </a:bodyPr>
          <a:lstStyle/>
          <a:p>
            <a:pPr algn="ctr"/>
            <a:r>
              <a:rPr lang="en-US" sz="2800" b="1"/>
              <a:t>HIV Progression</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214313" y="428625"/>
            <a:ext cx="8772525" cy="5381625"/>
          </a:xfrm>
          <a:prstGeom prst="rect">
            <a:avLst/>
          </a:prstGeom>
          <a:noFill/>
          <a:ln w="9525">
            <a:noFill/>
            <a:miter lim="800000"/>
            <a:headEnd/>
            <a:tailEnd/>
          </a:ln>
        </p:spPr>
      </p:pic>
      <p:sp>
        <p:nvSpPr>
          <p:cNvPr id="27651" name="Rectangle 2"/>
          <p:cNvSpPr>
            <a:spLocks noChangeArrowheads="1"/>
          </p:cNvSpPr>
          <p:nvPr/>
        </p:nvSpPr>
        <p:spPr bwMode="auto">
          <a:xfrm>
            <a:off x="4714875" y="6286500"/>
            <a:ext cx="3084513" cy="369888"/>
          </a:xfrm>
          <a:prstGeom prst="rect">
            <a:avLst/>
          </a:prstGeom>
          <a:noFill/>
          <a:ln w="9525">
            <a:noFill/>
            <a:miter lim="800000"/>
            <a:headEnd/>
            <a:tailEnd/>
          </a:ln>
        </p:spPr>
        <p:txBody>
          <a:bodyPr wrap="none">
            <a:spAutoFit/>
          </a:bodyPr>
          <a:lstStyle/>
          <a:p>
            <a:r>
              <a:rPr lang="en-US" b="1"/>
              <a:t>Lancet,2002;360(9327):119-29</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udentconsult.com/common/showimage.cfm?mediaISBN=9780443100574&amp;permission=true&amp;size=fullsize&amp;FigFile=F00574-014-g001.jpg"/>
          <p:cNvPicPr>
            <a:picLocks noChangeAspect="1" noChangeArrowheads="1"/>
          </p:cNvPicPr>
          <p:nvPr/>
        </p:nvPicPr>
        <p:blipFill>
          <a:blip r:embed="rId2" cstate="print"/>
          <a:srcRect/>
          <a:stretch>
            <a:fillRect/>
          </a:stretch>
        </p:blipFill>
        <p:spPr bwMode="auto">
          <a:xfrm>
            <a:off x="1785918" y="1"/>
            <a:ext cx="5500726"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500034" y="285728"/>
            <a:ext cx="8229600" cy="1143000"/>
          </a:xfrm>
        </p:spPr>
        <p:txBody>
          <a:bodyPr/>
          <a:lstStyle/>
          <a:p>
            <a:pPr eaLnBrk="1" fontAlgn="auto" hangingPunct="1">
              <a:spcAft>
                <a:spcPts val="0"/>
              </a:spcAft>
              <a:defRPr/>
            </a:pPr>
            <a:r>
              <a:rPr lang="en-US" dirty="0" smtClean="0"/>
              <a:t>HIV and AIDS</a:t>
            </a:r>
          </a:p>
        </p:txBody>
      </p:sp>
      <p:sp>
        <p:nvSpPr>
          <p:cNvPr id="28675" name="Content Placeholder 3"/>
          <p:cNvSpPr>
            <a:spLocks noGrp="1"/>
          </p:cNvSpPr>
          <p:nvPr>
            <p:ph idx="1"/>
          </p:nvPr>
        </p:nvSpPr>
        <p:spPr>
          <a:xfrm>
            <a:off x="457200" y="2071678"/>
            <a:ext cx="8686800" cy="4525963"/>
          </a:xfrm>
        </p:spPr>
        <p:txBody>
          <a:bodyPr/>
          <a:lstStyle/>
          <a:p>
            <a:pPr eaLnBrk="1" hangingPunct="1"/>
            <a:r>
              <a:rPr lang="en-US" b="1" smtClean="0">
                <a:solidFill>
                  <a:srgbClr val="FF0000"/>
                </a:solidFill>
                <a:cs typeface="Tahoma" pitchFamily="34" charset="0"/>
              </a:rPr>
              <a:t> Staging (WHO):</a:t>
            </a:r>
          </a:p>
          <a:p>
            <a:pPr eaLnBrk="1" hangingPunct="1">
              <a:buFontTx/>
              <a:buNone/>
            </a:pPr>
            <a:r>
              <a:rPr lang="en-US" smtClean="0">
                <a:cs typeface="Tahoma" pitchFamily="34" charset="0"/>
              </a:rPr>
              <a:t>    </a:t>
            </a:r>
            <a:r>
              <a:rPr lang="en-US" b="1" smtClean="0">
                <a:cs typeface="Tahoma" pitchFamily="34" charset="0"/>
              </a:rPr>
              <a:t>Acute HIV infection</a:t>
            </a:r>
          </a:p>
          <a:p>
            <a:pPr eaLnBrk="1" hangingPunct="1">
              <a:buFontTx/>
              <a:buNone/>
            </a:pPr>
            <a:r>
              <a:rPr lang="en-US" smtClean="0">
                <a:cs typeface="Tahoma" pitchFamily="34" charset="0"/>
              </a:rPr>
              <a:t>    </a:t>
            </a:r>
            <a:r>
              <a:rPr lang="en-US" b="1" smtClean="0">
                <a:cs typeface="Tahoma" pitchFamily="34" charset="0"/>
              </a:rPr>
              <a:t>Clinical stage1</a:t>
            </a:r>
            <a:r>
              <a:rPr lang="en-US" smtClean="0">
                <a:cs typeface="Tahoma" pitchFamily="34" charset="0"/>
              </a:rPr>
              <a:t>: </a:t>
            </a:r>
            <a:r>
              <a:rPr lang="en-US" sz="2400" smtClean="0">
                <a:cs typeface="Tahoma" pitchFamily="34" charset="0"/>
              </a:rPr>
              <a:t>asymptomatic infection</a:t>
            </a:r>
          </a:p>
          <a:p>
            <a:pPr eaLnBrk="1" hangingPunct="1">
              <a:buFontTx/>
              <a:buNone/>
            </a:pPr>
            <a:r>
              <a:rPr lang="en-US" smtClean="0">
                <a:cs typeface="Tahoma" pitchFamily="34" charset="0"/>
              </a:rPr>
              <a:t>    </a:t>
            </a:r>
            <a:r>
              <a:rPr lang="en-US" b="1" smtClean="0">
                <a:cs typeface="Tahoma" pitchFamily="34" charset="0"/>
              </a:rPr>
              <a:t>Clinical stage2</a:t>
            </a:r>
            <a:r>
              <a:rPr lang="en-US" smtClean="0">
                <a:cs typeface="Tahoma" pitchFamily="34" charset="0"/>
              </a:rPr>
              <a:t>:</a:t>
            </a:r>
            <a:r>
              <a:rPr lang="en-US" sz="2400" smtClean="0">
                <a:cs typeface="Tahoma" pitchFamily="34" charset="0"/>
              </a:rPr>
              <a:t>mild symptoms, lymphadenopathy. </a:t>
            </a:r>
          </a:p>
          <a:p>
            <a:pPr eaLnBrk="1" hangingPunct="1">
              <a:buFontTx/>
              <a:buNone/>
            </a:pPr>
            <a:r>
              <a:rPr lang="en-US" smtClean="0">
                <a:cs typeface="Tahoma" pitchFamily="34" charset="0"/>
              </a:rPr>
              <a:t>    </a:t>
            </a:r>
            <a:r>
              <a:rPr lang="en-US" b="1" smtClean="0">
                <a:cs typeface="Tahoma" pitchFamily="34" charset="0"/>
              </a:rPr>
              <a:t>Clinical stage3</a:t>
            </a:r>
            <a:r>
              <a:rPr lang="en-US" smtClean="0">
                <a:cs typeface="Tahoma" pitchFamily="34" charset="0"/>
              </a:rPr>
              <a:t>:</a:t>
            </a:r>
            <a:r>
              <a:rPr lang="en-US" sz="2400" smtClean="0">
                <a:cs typeface="Tahoma" pitchFamily="34" charset="0"/>
              </a:rPr>
              <a:t>moderate symptoms </a:t>
            </a:r>
          </a:p>
          <a:p>
            <a:pPr eaLnBrk="1" hangingPunct="1">
              <a:buFontTx/>
              <a:buNone/>
            </a:pPr>
            <a:r>
              <a:rPr lang="en-US" smtClean="0">
                <a:cs typeface="Tahoma" pitchFamily="34" charset="0"/>
              </a:rPr>
              <a:t>    </a:t>
            </a:r>
            <a:r>
              <a:rPr lang="en-US" b="1" smtClean="0">
                <a:cs typeface="Tahoma" pitchFamily="34" charset="0"/>
              </a:rPr>
              <a:t>Clinical stage4</a:t>
            </a:r>
            <a:r>
              <a:rPr lang="en-US" smtClean="0">
                <a:cs typeface="Tahoma" pitchFamily="34" charset="0"/>
              </a:rPr>
              <a:t>:</a:t>
            </a:r>
            <a:r>
              <a:rPr lang="en-US" sz="2400" smtClean="0">
                <a:cs typeface="Tahoma" pitchFamily="34" charset="0"/>
              </a:rPr>
              <a:t>sever symptoms, advanced immune      	deficiency </a:t>
            </a:r>
          </a:p>
          <a:p>
            <a:pPr eaLnBrk="1" hangingPunct="1">
              <a:buFontTx/>
              <a:buNone/>
            </a:pPr>
            <a:r>
              <a:rPr lang="en-US" smtClean="0">
                <a:cs typeface="Tahoma" pitchFamily="34" charset="0"/>
              </a:rPr>
              <a:t>    </a:t>
            </a: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lstStyle/>
          <a:p>
            <a:pPr eaLnBrk="1" fontAlgn="auto" hangingPunct="1">
              <a:spcAft>
                <a:spcPts val="0"/>
              </a:spcAft>
              <a:defRPr/>
            </a:pPr>
            <a:r>
              <a:rPr lang="en-US" dirty="0" smtClean="0"/>
              <a:t> 	  HIV and AIDS</a:t>
            </a:r>
            <a:br>
              <a:rPr lang="en-US" dirty="0" smtClean="0"/>
            </a:br>
            <a:r>
              <a:rPr lang="en-US" dirty="0" smtClean="0"/>
              <a:t>       </a:t>
            </a:r>
            <a:r>
              <a:rPr lang="en-US" sz="3600" dirty="0" smtClean="0"/>
              <a:t>WHO staging</a:t>
            </a:r>
            <a:endParaRPr lang="en-US" sz="3600" dirty="0"/>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24</a:t>
            </a:fld>
            <a:endParaRPr lang="en-US"/>
          </a:p>
        </p:txBody>
      </p:sp>
      <p:sp>
        <p:nvSpPr>
          <p:cNvPr id="29699" name="Rectangle 4"/>
          <p:cNvSpPr>
            <a:spLocks noChangeArrowheads="1"/>
          </p:cNvSpPr>
          <p:nvPr/>
        </p:nvSpPr>
        <p:spPr bwMode="auto">
          <a:xfrm>
            <a:off x="285750" y="1857375"/>
            <a:ext cx="8643938" cy="4801314"/>
          </a:xfrm>
          <a:prstGeom prst="rect">
            <a:avLst/>
          </a:prstGeom>
          <a:noFill/>
          <a:ln w="9525">
            <a:noFill/>
            <a:miter lim="800000"/>
            <a:headEnd/>
            <a:tailEnd/>
          </a:ln>
        </p:spPr>
        <p:txBody>
          <a:bodyPr>
            <a:spAutoFit/>
          </a:bodyPr>
          <a:lstStyle/>
          <a:p>
            <a:pPr algn="l"/>
            <a:r>
              <a:rPr lang="en-US" b="1" dirty="0"/>
              <a:t>Primary HIV infection</a:t>
            </a:r>
          </a:p>
          <a:p>
            <a:pPr algn="l"/>
            <a:r>
              <a:rPr lang="en-US" dirty="0"/>
              <a:t>Asymptomatic </a:t>
            </a:r>
          </a:p>
          <a:p>
            <a:pPr algn="l"/>
            <a:r>
              <a:rPr lang="en-US" dirty="0"/>
              <a:t>Acute retroviral syndrome </a:t>
            </a:r>
            <a:endParaRPr lang="en-US" dirty="0" smtClean="0"/>
          </a:p>
          <a:p>
            <a:pPr algn="l"/>
            <a:r>
              <a:rPr lang="en-US" b="1" dirty="0" smtClean="0"/>
              <a:t>   </a:t>
            </a:r>
            <a:r>
              <a:rPr lang="en-US" b="1" dirty="0" smtClean="0">
                <a:solidFill>
                  <a:srgbClr val="FF0000"/>
                </a:solidFill>
              </a:rPr>
              <a:t> CDC A</a:t>
            </a:r>
            <a:r>
              <a:rPr lang="ar-SA" b="1" dirty="0" smtClean="0">
                <a:solidFill>
                  <a:srgbClr val="FF0000"/>
                </a:solidFill>
              </a:rPr>
              <a:t>    </a:t>
            </a:r>
            <a:r>
              <a:rPr lang="en-US" b="1" dirty="0" smtClean="0"/>
              <a:t>Clinical </a:t>
            </a:r>
            <a:r>
              <a:rPr lang="en-US" b="1" dirty="0"/>
              <a:t>stage 1</a:t>
            </a:r>
          </a:p>
          <a:p>
            <a:pPr algn="l"/>
            <a:r>
              <a:rPr lang="en-US" dirty="0"/>
              <a:t>Asymptomatic </a:t>
            </a:r>
          </a:p>
          <a:p>
            <a:pPr algn="l"/>
            <a:r>
              <a:rPr lang="en-US" dirty="0"/>
              <a:t>Persistent generalized </a:t>
            </a:r>
            <a:r>
              <a:rPr lang="en-US" dirty="0" err="1">
                <a:hlinkClick r:id="rId2" tooltip="Lymphadenopathy"/>
              </a:rPr>
              <a:t>lymphadenopathy</a:t>
            </a:r>
            <a:r>
              <a:rPr lang="en-US" dirty="0"/>
              <a:t> </a:t>
            </a:r>
            <a:endParaRPr lang="en-US" dirty="0" smtClean="0"/>
          </a:p>
          <a:p>
            <a:pPr algn="l"/>
            <a:r>
              <a:rPr lang="en-US" b="1" dirty="0" smtClean="0"/>
              <a:t> Clinical stage 2           </a:t>
            </a:r>
            <a:r>
              <a:rPr lang="en-US" b="1" dirty="0" smtClean="0">
                <a:solidFill>
                  <a:srgbClr val="FF0000"/>
                </a:solidFill>
              </a:rPr>
              <a:t>CDC B</a:t>
            </a:r>
            <a:endParaRPr lang="en-US" b="1" dirty="0">
              <a:solidFill>
                <a:srgbClr val="FF0000"/>
              </a:solidFill>
            </a:endParaRPr>
          </a:p>
          <a:p>
            <a:pPr algn="l"/>
            <a:r>
              <a:rPr lang="en-US" dirty="0"/>
              <a:t>Moderate and unexplained weight loss (&lt;10% of presumed or measured body weight) </a:t>
            </a:r>
          </a:p>
          <a:p>
            <a:pPr algn="l"/>
            <a:r>
              <a:rPr lang="en-US" dirty="0"/>
              <a:t>Recurrent respiratory tract infections (such as </a:t>
            </a:r>
            <a:r>
              <a:rPr lang="en-US" dirty="0">
                <a:hlinkClick r:id="rId3" tooltip="Sinus"/>
              </a:rPr>
              <a:t>sinusitis</a:t>
            </a:r>
            <a:r>
              <a:rPr lang="en-US" dirty="0"/>
              <a:t>, </a:t>
            </a:r>
            <a:r>
              <a:rPr lang="en-US" dirty="0">
                <a:hlinkClick r:id="rId4" tooltip="Bronchitis"/>
              </a:rPr>
              <a:t>bronchitis</a:t>
            </a:r>
            <a:r>
              <a:rPr lang="en-US" dirty="0"/>
              <a:t>, </a:t>
            </a:r>
            <a:r>
              <a:rPr lang="en-US" dirty="0" err="1">
                <a:hlinkClick r:id="rId5" tooltip="Otitis"/>
              </a:rPr>
              <a:t>otitis</a:t>
            </a:r>
            <a:r>
              <a:rPr lang="en-US" dirty="0"/>
              <a:t> media, </a:t>
            </a:r>
            <a:r>
              <a:rPr lang="en-US" dirty="0" err="1">
                <a:hlinkClick r:id="rId6" tooltip="Pharyngitis"/>
              </a:rPr>
              <a:t>pharyngitis</a:t>
            </a:r>
            <a:r>
              <a:rPr lang="en-US" dirty="0"/>
              <a:t>) </a:t>
            </a:r>
          </a:p>
          <a:p>
            <a:pPr algn="l"/>
            <a:r>
              <a:rPr lang="en-US" dirty="0">
                <a:hlinkClick r:id="rId7" tooltip="Herpes zoster"/>
              </a:rPr>
              <a:t>Herpes zoster</a:t>
            </a:r>
            <a:r>
              <a:rPr lang="en-US" dirty="0"/>
              <a:t> </a:t>
            </a:r>
          </a:p>
          <a:p>
            <a:pPr algn="l"/>
            <a:r>
              <a:rPr lang="en-US" dirty="0"/>
              <a:t>Recurrent oral ulcerations </a:t>
            </a:r>
          </a:p>
          <a:p>
            <a:pPr algn="l"/>
            <a:r>
              <a:rPr lang="en-US" dirty="0" err="1"/>
              <a:t>Papular</a:t>
            </a:r>
            <a:r>
              <a:rPr lang="en-US" dirty="0"/>
              <a:t> </a:t>
            </a:r>
            <a:r>
              <a:rPr lang="en-US" dirty="0" err="1"/>
              <a:t>pruritic</a:t>
            </a:r>
            <a:r>
              <a:rPr lang="en-US" dirty="0"/>
              <a:t> eruptions </a:t>
            </a:r>
          </a:p>
          <a:p>
            <a:pPr algn="l"/>
            <a:r>
              <a:rPr lang="en-US" dirty="0"/>
              <a:t>Angular </a:t>
            </a:r>
            <a:r>
              <a:rPr lang="en-US" dirty="0" err="1"/>
              <a:t>cheilitis</a:t>
            </a:r>
            <a:r>
              <a:rPr lang="en-US" dirty="0"/>
              <a:t> </a:t>
            </a:r>
          </a:p>
          <a:p>
            <a:pPr algn="l"/>
            <a:r>
              <a:rPr lang="en-US" dirty="0" err="1"/>
              <a:t>Seborrhoeic</a:t>
            </a:r>
            <a:r>
              <a:rPr lang="en-US" dirty="0"/>
              <a:t> dermatitis </a:t>
            </a:r>
          </a:p>
          <a:p>
            <a:pPr algn="l"/>
            <a:r>
              <a:rPr lang="en-US" dirty="0"/>
              <a:t>Fungal finger nail infections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166"/>
            <a:ext cx="8305800" cy="1143000"/>
          </a:xfrm>
        </p:spPr>
        <p:txBody>
          <a:bodyPr>
            <a:normAutofit fontScale="90000"/>
          </a:bodyPr>
          <a:lstStyle/>
          <a:p>
            <a:pPr eaLnBrk="1" fontAlgn="auto" hangingPunct="1">
              <a:spcAft>
                <a:spcPts val="0"/>
              </a:spcAft>
              <a:defRPr/>
            </a:pPr>
            <a:r>
              <a:rPr lang="en-US" dirty="0" smtClean="0"/>
              <a:t>HIV and AIDS </a:t>
            </a:r>
            <a:br>
              <a:rPr lang="en-US" dirty="0" smtClean="0"/>
            </a:br>
            <a:r>
              <a:rPr lang="en-US" sz="3600" dirty="0" smtClean="0"/>
              <a:t>WHO staging</a:t>
            </a:r>
            <a:endParaRPr lang="en-US" sz="3600" dirty="0"/>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25</a:t>
            </a:fld>
            <a:endParaRPr lang="en-US"/>
          </a:p>
        </p:txBody>
      </p:sp>
      <p:sp>
        <p:nvSpPr>
          <p:cNvPr id="30723" name="Rectangle 2"/>
          <p:cNvSpPr>
            <a:spLocks noChangeArrowheads="1"/>
          </p:cNvSpPr>
          <p:nvPr/>
        </p:nvSpPr>
        <p:spPr bwMode="auto">
          <a:xfrm>
            <a:off x="0" y="1928802"/>
            <a:ext cx="9144000" cy="4246563"/>
          </a:xfrm>
          <a:prstGeom prst="rect">
            <a:avLst/>
          </a:prstGeom>
          <a:noFill/>
          <a:ln w="9525">
            <a:noFill/>
            <a:miter lim="800000"/>
            <a:headEnd/>
            <a:tailEnd/>
          </a:ln>
        </p:spPr>
        <p:txBody>
          <a:bodyPr>
            <a:spAutoFit/>
          </a:bodyPr>
          <a:lstStyle/>
          <a:p>
            <a:pPr algn="l"/>
            <a:r>
              <a:rPr lang="en-US" b="1" dirty="0"/>
              <a:t>Clinical </a:t>
            </a:r>
            <a:r>
              <a:rPr lang="en-US" b="1" dirty="0" smtClean="0"/>
              <a:t>stage 3         </a:t>
            </a:r>
            <a:r>
              <a:rPr lang="en-US" b="1" dirty="0" smtClean="0">
                <a:solidFill>
                  <a:srgbClr val="FF0000"/>
                </a:solidFill>
              </a:rPr>
              <a:t>CDC  C</a:t>
            </a:r>
            <a:endParaRPr lang="en-US" b="1" dirty="0">
              <a:solidFill>
                <a:srgbClr val="FF0000"/>
              </a:solidFill>
            </a:endParaRPr>
          </a:p>
          <a:p>
            <a:pPr algn="l"/>
            <a:r>
              <a:rPr lang="en-US" b="1" i="1" dirty="0"/>
              <a:t>Conditions where a presumptive diagnosis can be made on the basis of clinical signs or simple investigations</a:t>
            </a:r>
            <a:endParaRPr lang="en-US" dirty="0"/>
          </a:p>
          <a:p>
            <a:pPr algn="l"/>
            <a:r>
              <a:rPr lang="en-US" dirty="0"/>
              <a:t>Unexplained chronic </a:t>
            </a:r>
            <a:r>
              <a:rPr lang="en-US" dirty="0" err="1"/>
              <a:t>diarrhoea</a:t>
            </a:r>
            <a:r>
              <a:rPr lang="en-US" dirty="0"/>
              <a:t> for longer than one month </a:t>
            </a:r>
          </a:p>
          <a:p>
            <a:pPr algn="l"/>
            <a:r>
              <a:rPr lang="en-US" dirty="0"/>
              <a:t>Unexplained persistent fever (intermittent or constant for longer than one month) </a:t>
            </a:r>
          </a:p>
          <a:p>
            <a:pPr algn="l"/>
            <a:r>
              <a:rPr lang="en-US" dirty="0"/>
              <a:t>Severe weight loss (&gt;10% of presumed or measured body weight) </a:t>
            </a:r>
          </a:p>
          <a:p>
            <a:pPr algn="l"/>
            <a:r>
              <a:rPr lang="en-US" dirty="0"/>
              <a:t>Oral </a:t>
            </a:r>
            <a:r>
              <a:rPr lang="en-US" dirty="0" err="1">
                <a:hlinkClick r:id="rId2" tooltip="Candidiasis"/>
              </a:rPr>
              <a:t>candidiasis</a:t>
            </a:r>
            <a:r>
              <a:rPr lang="en-US" dirty="0"/>
              <a:t> </a:t>
            </a:r>
          </a:p>
          <a:p>
            <a:pPr algn="l"/>
            <a:r>
              <a:rPr lang="en-US" dirty="0"/>
              <a:t>Oral hairy </a:t>
            </a:r>
            <a:r>
              <a:rPr lang="en-US" dirty="0" err="1">
                <a:hlinkClick r:id="rId3" tooltip="Leukoplakia"/>
              </a:rPr>
              <a:t>leukoplakia</a:t>
            </a:r>
            <a:r>
              <a:rPr lang="en-US" dirty="0"/>
              <a:t> </a:t>
            </a:r>
          </a:p>
          <a:p>
            <a:pPr algn="l"/>
            <a:r>
              <a:rPr lang="en-US" dirty="0">
                <a:hlinkClick r:id="rId4" tooltip="Pulmonary tuberculosis"/>
              </a:rPr>
              <a:t>Pulmonary tuberculosis</a:t>
            </a:r>
            <a:r>
              <a:rPr lang="en-US" dirty="0"/>
              <a:t> (TB) diagnosed in last two years </a:t>
            </a:r>
          </a:p>
          <a:p>
            <a:pPr algn="l"/>
            <a:r>
              <a:rPr lang="en-US" dirty="0"/>
              <a:t>Severe presumed bacterial infections (e.g. pneumonia, </a:t>
            </a:r>
            <a:r>
              <a:rPr lang="en-US" dirty="0" err="1"/>
              <a:t>empyema</a:t>
            </a:r>
            <a:r>
              <a:rPr lang="en-US" dirty="0"/>
              <a:t>, meningitis, </a:t>
            </a:r>
            <a:r>
              <a:rPr lang="en-US" dirty="0" err="1"/>
              <a:t>bacteraemia</a:t>
            </a:r>
            <a:r>
              <a:rPr lang="en-US" dirty="0"/>
              <a:t>, </a:t>
            </a:r>
            <a:r>
              <a:rPr lang="en-US" dirty="0" err="1"/>
              <a:t>pyomyositis</a:t>
            </a:r>
            <a:r>
              <a:rPr lang="en-US" dirty="0"/>
              <a:t>, bone or joint infection) </a:t>
            </a:r>
          </a:p>
          <a:p>
            <a:pPr algn="l"/>
            <a:r>
              <a:rPr lang="en-US" dirty="0"/>
              <a:t>Acute necrotizing ulcerative </a:t>
            </a:r>
            <a:r>
              <a:rPr lang="en-US" dirty="0" err="1"/>
              <a:t>stomatitis</a:t>
            </a:r>
            <a:r>
              <a:rPr lang="en-US" dirty="0"/>
              <a:t>, gingivitis or </a:t>
            </a:r>
            <a:r>
              <a:rPr lang="en-US" dirty="0" err="1"/>
              <a:t>periodontitis</a:t>
            </a:r>
            <a:r>
              <a:rPr lang="en-US" dirty="0"/>
              <a:t> </a:t>
            </a:r>
          </a:p>
          <a:p>
            <a:pPr algn="l"/>
            <a:r>
              <a:rPr lang="en-US" b="1" i="1" dirty="0"/>
              <a:t>Conditions where confirmatory diagnostic testing is necessary</a:t>
            </a:r>
            <a:endParaRPr lang="en-US" dirty="0"/>
          </a:p>
          <a:p>
            <a:pPr algn="l"/>
            <a:r>
              <a:rPr lang="en-US" dirty="0"/>
              <a:t>Unexplained </a:t>
            </a:r>
            <a:r>
              <a:rPr lang="en-US" dirty="0" err="1"/>
              <a:t>anaemia</a:t>
            </a:r>
            <a:r>
              <a:rPr lang="en-US" dirty="0"/>
              <a:t> (&lt; 80 g/l), and or </a:t>
            </a:r>
            <a:r>
              <a:rPr lang="en-US" dirty="0" err="1"/>
              <a:t>neutropenia</a:t>
            </a:r>
            <a:r>
              <a:rPr lang="en-US" dirty="0"/>
              <a:t> (&lt;500/µl) and or thrombocytopenia (&lt;50 000/ µl) for more than one month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ctr" eaLnBrk="1" fontAlgn="auto" hangingPunct="1">
              <a:spcAft>
                <a:spcPts val="0"/>
              </a:spcAft>
              <a:defRPr/>
            </a:pPr>
            <a:r>
              <a:rPr lang="en-US" sz="3600" dirty="0" smtClean="0"/>
              <a:t>HIV and AIDS</a:t>
            </a:r>
            <a:br>
              <a:rPr lang="en-US" sz="3600" dirty="0" smtClean="0"/>
            </a:br>
            <a:r>
              <a:rPr lang="en-US" sz="2800" dirty="0" smtClean="0"/>
              <a:t>WHO staging</a:t>
            </a:r>
            <a:endParaRPr lang="en-US" sz="2800" dirty="0"/>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26</a:t>
            </a:fld>
            <a:endParaRPr lang="en-US"/>
          </a:p>
        </p:txBody>
      </p:sp>
      <p:sp>
        <p:nvSpPr>
          <p:cNvPr id="31747" name="Rectangle 2"/>
          <p:cNvSpPr>
            <a:spLocks noChangeArrowheads="1"/>
          </p:cNvSpPr>
          <p:nvPr/>
        </p:nvSpPr>
        <p:spPr bwMode="auto">
          <a:xfrm>
            <a:off x="285750" y="857250"/>
            <a:ext cx="8858250" cy="5816977"/>
          </a:xfrm>
          <a:prstGeom prst="rect">
            <a:avLst/>
          </a:prstGeom>
          <a:noFill/>
          <a:ln w="9525">
            <a:noFill/>
            <a:miter lim="800000"/>
            <a:headEnd/>
            <a:tailEnd/>
          </a:ln>
        </p:spPr>
        <p:txBody>
          <a:bodyPr>
            <a:spAutoFit/>
          </a:bodyPr>
          <a:lstStyle/>
          <a:p>
            <a:pPr algn="l"/>
            <a:r>
              <a:rPr lang="en-US" sz="1400" b="1" dirty="0" smtClean="0"/>
              <a:t> Clinical </a:t>
            </a:r>
            <a:r>
              <a:rPr lang="en-US" sz="1400" b="1" dirty="0"/>
              <a:t>stage </a:t>
            </a:r>
            <a:r>
              <a:rPr lang="en-US" sz="1400" b="1" dirty="0" smtClean="0"/>
              <a:t>4        </a:t>
            </a:r>
            <a:r>
              <a:rPr lang="en-US" b="1" dirty="0" smtClean="0">
                <a:solidFill>
                  <a:srgbClr val="FF0000"/>
                </a:solidFill>
              </a:rPr>
              <a:t>CDC C</a:t>
            </a:r>
            <a:endParaRPr lang="en-US" b="1" dirty="0">
              <a:solidFill>
                <a:srgbClr val="FF0000"/>
              </a:solidFill>
            </a:endParaRPr>
          </a:p>
          <a:p>
            <a:pPr algn="l"/>
            <a:r>
              <a:rPr lang="en-US" sz="1400" b="1" i="1" dirty="0"/>
              <a:t>Conditions where a presumptive diagnosis can be made on the basis of clinical signs or simple investigations</a:t>
            </a:r>
            <a:endParaRPr lang="en-US" sz="1400" dirty="0"/>
          </a:p>
          <a:p>
            <a:pPr algn="l"/>
            <a:r>
              <a:rPr lang="en-US" sz="1400" dirty="0"/>
              <a:t>HIV wasting syndrome </a:t>
            </a:r>
          </a:p>
          <a:p>
            <a:pPr algn="l"/>
            <a:r>
              <a:rPr lang="en-US" sz="1400" dirty="0" err="1"/>
              <a:t>Pneumocystis</a:t>
            </a:r>
            <a:r>
              <a:rPr lang="en-US" sz="1400" dirty="0"/>
              <a:t> pneumonia </a:t>
            </a:r>
          </a:p>
          <a:p>
            <a:pPr algn="l"/>
            <a:r>
              <a:rPr lang="en-US" sz="1400" dirty="0"/>
              <a:t>Recurrent severe or radiological bacterial pneumonia </a:t>
            </a:r>
          </a:p>
          <a:p>
            <a:pPr algn="l"/>
            <a:r>
              <a:rPr lang="en-US" sz="1400" dirty="0"/>
              <a:t>Chronic herpes simplex infection (</a:t>
            </a:r>
            <a:r>
              <a:rPr lang="en-US" sz="1400" dirty="0" err="1"/>
              <a:t>orolabial</a:t>
            </a:r>
            <a:r>
              <a:rPr lang="en-US" sz="1400" dirty="0"/>
              <a:t>, genital or </a:t>
            </a:r>
            <a:r>
              <a:rPr lang="en-US" sz="1400" dirty="0" err="1"/>
              <a:t>anorectal</a:t>
            </a:r>
            <a:r>
              <a:rPr lang="en-US" sz="1400" dirty="0"/>
              <a:t> of more than one month’s duration) </a:t>
            </a:r>
          </a:p>
          <a:p>
            <a:pPr algn="l"/>
            <a:r>
              <a:rPr lang="en-US" sz="1400" dirty="0" err="1"/>
              <a:t>Oesophageal</a:t>
            </a:r>
            <a:r>
              <a:rPr lang="en-US" sz="1400" dirty="0"/>
              <a:t> </a:t>
            </a:r>
            <a:r>
              <a:rPr lang="en-US" sz="1400" dirty="0" err="1"/>
              <a:t>candidiasis</a:t>
            </a:r>
            <a:r>
              <a:rPr lang="en-US" sz="1400" dirty="0"/>
              <a:t> </a:t>
            </a:r>
          </a:p>
          <a:p>
            <a:pPr algn="l"/>
            <a:r>
              <a:rPr lang="en-US" sz="1400" dirty="0" err="1"/>
              <a:t>Extrapulmonary</a:t>
            </a:r>
            <a:r>
              <a:rPr lang="en-US" sz="1400" dirty="0"/>
              <a:t> Tuberculosis </a:t>
            </a:r>
          </a:p>
          <a:p>
            <a:pPr algn="l"/>
            <a:r>
              <a:rPr lang="en-US" sz="1400" dirty="0"/>
              <a:t>Kaposi’s sarcoma </a:t>
            </a:r>
          </a:p>
          <a:p>
            <a:pPr algn="l"/>
            <a:r>
              <a:rPr lang="en-US" sz="1400" dirty="0"/>
              <a:t>Central nervous system toxoplasmosis </a:t>
            </a:r>
          </a:p>
          <a:p>
            <a:pPr algn="l"/>
            <a:r>
              <a:rPr lang="en-US" sz="1400" dirty="0"/>
              <a:t>HIV encephalopathy </a:t>
            </a:r>
          </a:p>
          <a:p>
            <a:pPr algn="l"/>
            <a:r>
              <a:rPr lang="en-US" sz="1400" b="1" i="1" dirty="0"/>
              <a:t>Conditions where confirmatory diagnostic testing is necessary</a:t>
            </a:r>
            <a:endParaRPr lang="en-US" sz="1400" dirty="0"/>
          </a:p>
          <a:p>
            <a:pPr algn="l"/>
            <a:r>
              <a:rPr lang="en-US" sz="1400" dirty="0" err="1"/>
              <a:t>Extrapulmonary</a:t>
            </a:r>
            <a:r>
              <a:rPr lang="en-US" sz="1400" dirty="0"/>
              <a:t> </a:t>
            </a:r>
            <a:r>
              <a:rPr lang="en-US" sz="1400" dirty="0" err="1"/>
              <a:t>cryptococcosis</a:t>
            </a:r>
            <a:r>
              <a:rPr lang="en-US" sz="1400" dirty="0"/>
              <a:t> including meningitis </a:t>
            </a:r>
          </a:p>
          <a:p>
            <a:pPr algn="l"/>
            <a:r>
              <a:rPr lang="en-US" sz="1400" dirty="0"/>
              <a:t>Disseminated non-</a:t>
            </a:r>
            <a:r>
              <a:rPr lang="en-US" sz="1400" dirty="0" err="1"/>
              <a:t>tuberculous</a:t>
            </a:r>
            <a:r>
              <a:rPr lang="en-US" sz="1400" dirty="0"/>
              <a:t> </a:t>
            </a:r>
            <a:r>
              <a:rPr lang="en-US" sz="1400" dirty="0" err="1"/>
              <a:t>mycobacteria</a:t>
            </a:r>
            <a:r>
              <a:rPr lang="en-US" sz="1400" dirty="0"/>
              <a:t> infection </a:t>
            </a:r>
          </a:p>
          <a:p>
            <a:pPr algn="l"/>
            <a:r>
              <a:rPr lang="en-US" sz="1400" dirty="0"/>
              <a:t>Progressive multifocal </a:t>
            </a:r>
            <a:r>
              <a:rPr lang="en-US" sz="1400" dirty="0" err="1"/>
              <a:t>leukoencephalopathy</a:t>
            </a:r>
            <a:r>
              <a:rPr lang="en-US" sz="1400" dirty="0"/>
              <a:t> </a:t>
            </a:r>
          </a:p>
          <a:p>
            <a:pPr algn="l"/>
            <a:r>
              <a:rPr lang="en-US" sz="1400" dirty="0"/>
              <a:t>Candida of trachea, bronchi or lungs </a:t>
            </a:r>
          </a:p>
          <a:p>
            <a:pPr algn="l"/>
            <a:r>
              <a:rPr lang="en-US" sz="1400" dirty="0"/>
              <a:t>Cryptosporidiosis </a:t>
            </a:r>
          </a:p>
          <a:p>
            <a:pPr algn="l"/>
            <a:r>
              <a:rPr lang="en-US" sz="1400" dirty="0" err="1"/>
              <a:t>Isosporiasis</a:t>
            </a:r>
            <a:r>
              <a:rPr lang="en-US" sz="1400" dirty="0"/>
              <a:t> </a:t>
            </a:r>
          </a:p>
          <a:p>
            <a:pPr algn="l"/>
            <a:r>
              <a:rPr lang="en-US" sz="1400" dirty="0"/>
              <a:t>Visceral herpes simplex infection </a:t>
            </a:r>
          </a:p>
          <a:p>
            <a:pPr algn="l"/>
            <a:r>
              <a:rPr lang="en-US" sz="1400" dirty="0"/>
              <a:t>Cytomegalovirus (</a:t>
            </a:r>
            <a:r>
              <a:rPr lang="en-US" sz="1400" dirty="0">
                <a:hlinkClick r:id="rId2" tooltip="CMV"/>
              </a:rPr>
              <a:t>CMV</a:t>
            </a:r>
            <a:r>
              <a:rPr lang="en-US" sz="1400" dirty="0"/>
              <a:t>) infection (retinitis or of an organ other than liver, spleen or lymph nodes) </a:t>
            </a:r>
          </a:p>
          <a:p>
            <a:pPr algn="l"/>
            <a:r>
              <a:rPr lang="en-US" sz="1400" dirty="0"/>
              <a:t>Any disseminated mycosis (e.g. </a:t>
            </a:r>
            <a:r>
              <a:rPr lang="en-US" sz="1400" dirty="0" err="1"/>
              <a:t>histoplasmosis</a:t>
            </a:r>
            <a:r>
              <a:rPr lang="en-US" sz="1400" dirty="0"/>
              <a:t>, </a:t>
            </a:r>
            <a:r>
              <a:rPr lang="en-US" sz="1400" dirty="0" err="1"/>
              <a:t>coccidiomycosis</a:t>
            </a:r>
            <a:r>
              <a:rPr lang="en-US" sz="1400" dirty="0"/>
              <a:t>, </a:t>
            </a:r>
            <a:r>
              <a:rPr lang="en-US" sz="1400" dirty="0" err="1"/>
              <a:t>penicilliosis</a:t>
            </a:r>
            <a:r>
              <a:rPr lang="en-US" sz="1400" dirty="0"/>
              <a:t>) </a:t>
            </a:r>
          </a:p>
          <a:p>
            <a:pPr algn="l"/>
            <a:r>
              <a:rPr lang="en-US" sz="1400" dirty="0"/>
              <a:t>Recurrent non-</a:t>
            </a:r>
            <a:r>
              <a:rPr lang="en-US" sz="1400" dirty="0" err="1"/>
              <a:t>typhoidal</a:t>
            </a:r>
            <a:r>
              <a:rPr lang="en-US" sz="1400" dirty="0"/>
              <a:t> salmonella </a:t>
            </a:r>
            <a:r>
              <a:rPr lang="en-US" sz="1400" dirty="0" err="1"/>
              <a:t>septicaemia</a:t>
            </a:r>
            <a:r>
              <a:rPr lang="en-US" sz="1400" dirty="0"/>
              <a:t> </a:t>
            </a:r>
          </a:p>
          <a:p>
            <a:pPr algn="l"/>
            <a:r>
              <a:rPr lang="en-US" sz="1400" dirty="0"/>
              <a:t>Lymphoma (cerebral or B cell non-Hodgkin) </a:t>
            </a:r>
          </a:p>
          <a:p>
            <a:pPr algn="l"/>
            <a:r>
              <a:rPr lang="en-US" sz="1400" dirty="0"/>
              <a:t>Invasive cervical carcinoma </a:t>
            </a:r>
          </a:p>
          <a:p>
            <a:pPr algn="l"/>
            <a:r>
              <a:rPr lang="en-US" sz="1400" dirty="0"/>
              <a:t>Visceral </a:t>
            </a:r>
            <a:r>
              <a:rPr lang="en-US" sz="1400" dirty="0" err="1"/>
              <a:t>leishmaniasis</a:t>
            </a: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HIV infection</a:t>
            </a:r>
            <a:endParaRPr lang="en-US" dirty="0"/>
          </a:p>
        </p:txBody>
      </p:sp>
      <p:sp>
        <p:nvSpPr>
          <p:cNvPr id="3" name="Content Placeholder 2"/>
          <p:cNvSpPr>
            <a:spLocks noGrp="1"/>
          </p:cNvSpPr>
          <p:nvPr>
            <p:ph idx="1"/>
          </p:nvPr>
        </p:nvSpPr>
        <p:spPr/>
        <p:txBody>
          <a:bodyPr>
            <a:normAutofit/>
          </a:bodyPr>
          <a:lstStyle/>
          <a:p>
            <a:r>
              <a:rPr lang="en-US" dirty="0" smtClean="0"/>
              <a:t> Symptomatic in 70-80% of cases. </a:t>
            </a:r>
          </a:p>
          <a:p>
            <a:r>
              <a:rPr lang="en-US" dirty="0" smtClean="0"/>
              <a:t> Usually occurs 2-6 weeks after exposure.</a:t>
            </a:r>
          </a:p>
          <a:p>
            <a:r>
              <a:rPr lang="en-US" dirty="0" smtClean="0"/>
              <a:t>Fever with rash.</a:t>
            </a:r>
          </a:p>
          <a:p>
            <a:r>
              <a:rPr lang="en-US" dirty="0" err="1" smtClean="0"/>
              <a:t>Pharyngitis</a:t>
            </a:r>
            <a:r>
              <a:rPr lang="en-US" dirty="0" smtClean="0"/>
              <a:t> with cervical </a:t>
            </a:r>
            <a:r>
              <a:rPr lang="en-US" dirty="0" err="1" smtClean="0"/>
              <a:t>lymphadenopathy</a:t>
            </a:r>
            <a:r>
              <a:rPr lang="en-US" dirty="0" smtClean="0"/>
              <a:t>.</a:t>
            </a:r>
          </a:p>
          <a:p>
            <a:r>
              <a:rPr lang="en-US" dirty="0" err="1" smtClean="0"/>
              <a:t>Myalgia</a:t>
            </a:r>
            <a:r>
              <a:rPr lang="en-US" dirty="0" smtClean="0"/>
              <a:t>/</a:t>
            </a:r>
            <a:r>
              <a:rPr lang="en-US" dirty="0" err="1" smtClean="0"/>
              <a:t>arthralgia</a:t>
            </a:r>
            <a:r>
              <a:rPr lang="en-US" dirty="0" smtClean="0"/>
              <a:t>.</a:t>
            </a:r>
          </a:p>
          <a:p>
            <a:r>
              <a:rPr lang="en-US" dirty="0" smtClean="0"/>
              <a:t>Headache.</a:t>
            </a:r>
          </a:p>
          <a:p>
            <a:r>
              <a:rPr lang="en-US" dirty="0" smtClean="0"/>
              <a:t>Mucosal ulceration.</a:t>
            </a:r>
          </a:p>
          <a:p>
            <a:r>
              <a:rPr lang="en-US" dirty="0" smtClean="0"/>
              <a:t>Rarely, presentation may be neurological </a:t>
            </a:r>
            <a:r>
              <a:rPr lang="en-US" sz="2600" dirty="0" smtClean="0"/>
              <a:t>(aseptic meningitis, encephalitis, </a:t>
            </a:r>
            <a:r>
              <a:rPr lang="en-US" sz="2600" dirty="0" err="1" smtClean="0"/>
              <a:t>myelitis</a:t>
            </a:r>
            <a:r>
              <a:rPr lang="en-US" sz="2600" dirty="0" smtClean="0"/>
              <a:t>, polyneuritis).</a:t>
            </a:r>
            <a:endParaRPr lang="en-US" sz="2600" dirty="0"/>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9" name="Rectangle 7"/>
          <p:cNvSpPr>
            <a:spLocks noGrp="1" noChangeArrowheads="1"/>
          </p:cNvSpPr>
          <p:nvPr>
            <p:ph type="title"/>
          </p:nvPr>
        </p:nvSpPr>
        <p:spPr>
          <a:xfrm>
            <a:off x="914400" y="457200"/>
            <a:ext cx="7543800" cy="1066800"/>
          </a:xfrm>
        </p:spPr>
        <p:txBody>
          <a:bodyPr/>
          <a:lstStyle/>
          <a:p>
            <a:r>
              <a:rPr lang="en-US" sz="3200"/>
              <a:t>Acute Retroviral Syndrome: Common Signs and Symptoms</a:t>
            </a:r>
          </a:p>
        </p:txBody>
      </p:sp>
      <p:sp>
        <p:nvSpPr>
          <p:cNvPr id="269320" name="Rectangle 8"/>
          <p:cNvSpPr>
            <a:spLocks noGrp="1" noChangeArrowheads="1"/>
          </p:cNvSpPr>
          <p:nvPr>
            <p:ph sz="half" idx="1"/>
          </p:nvPr>
        </p:nvSpPr>
        <p:spPr>
          <a:xfrm>
            <a:off x="914400" y="1828800"/>
            <a:ext cx="4038600" cy="3352800"/>
          </a:xfrm>
        </p:spPr>
        <p:txBody>
          <a:bodyPr/>
          <a:lstStyle/>
          <a:p>
            <a:r>
              <a:rPr lang="en-US"/>
              <a:t>Fever 			</a:t>
            </a:r>
          </a:p>
          <a:p>
            <a:r>
              <a:rPr lang="en-US"/>
              <a:t>Lymphadenopathy </a:t>
            </a:r>
          </a:p>
          <a:p>
            <a:r>
              <a:rPr lang="en-US"/>
              <a:t>Pharyngitis 		</a:t>
            </a:r>
          </a:p>
          <a:p>
            <a:r>
              <a:rPr lang="en-US"/>
              <a:t>Rash 			</a:t>
            </a:r>
          </a:p>
          <a:p>
            <a:r>
              <a:rPr lang="en-US"/>
              <a:t>Myalgia or arthralgia </a:t>
            </a:r>
          </a:p>
          <a:p>
            <a:r>
              <a:rPr lang="en-US"/>
              <a:t>Diarrhea</a:t>
            </a:r>
          </a:p>
        </p:txBody>
      </p:sp>
      <p:sp>
        <p:nvSpPr>
          <p:cNvPr id="269321" name="Rectangle 9"/>
          <p:cNvSpPr>
            <a:spLocks noGrp="1" noChangeArrowheads="1"/>
          </p:cNvSpPr>
          <p:nvPr>
            <p:ph sz="half" idx="2"/>
          </p:nvPr>
        </p:nvSpPr>
        <p:spPr>
          <a:xfrm>
            <a:off x="4849813" y="1828800"/>
            <a:ext cx="4065587" cy="4038600"/>
          </a:xfrm>
        </p:spPr>
        <p:txBody>
          <a:bodyPr/>
          <a:lstStyle/>
          <a:p>
            <a:r>
              <a:rPr lang="en-US"/>
              <a:t>Headache 		</a:t>
            </a:r>
          </a:p>
          <a:p>
            <a:r>
              <a:rPr lang="en-US"/>
              <a:t>Nausea and vomiting </a:t>
            </a:r>
          </a:p>
          <a:p>
            <a:r>
              <a:rPr lang="en-US"/>
              <a:t>Hepatosplenomegaly </a:t>
            </a:r>
          </a:p>
          <a:p>
            <a:r>
              <a:rPr lang="en-US"/>
              <a:t>Weight loss		</a:t>
            </a:r>
          </a:p>
          <a:p>
            <a:r>
              <a:rPr lang="en-US"/>
              <a:t>Thrush 			</a:t>
            </a:r>
          </a:p>
          <a:p>
            <a:r>
              <a:rPr lang="en-US"/>
              <a:t>Neurological symptoms</a:t>
            </a:r>
          </a:p>
          <a:p>
            <a:endParaRPr lang="en-US"/>
          </a:p>
        </p:txBody>
      </p:sp>
      <p:sp>
        <p:nvSpPr>
          <p:cNvPr id="6" name="Slide Number Placeholder 5"/>
          <p:cNvSpPr>
            <a:spLocks noGrp="1"/>
          </p:cNvSpPr>
          <p:nvPr>
            <p:ph type="sldNum" sz="quarter" idx="12"/>
          </p:nvPr>
        </p:nvSpPr>
        <p:spPr/>
        <p:txBody>
          <a:bodyPr/>
          <a:lstStyle/>
          <a:p>
            <a:pPr>
              <a:defRPr/>
            </a:pPr>
            <a:fld id="{44298C00-FB99-45A4-8D25-78746A7E67D9}" type="slidenum">
              <a:rPr lang="ar-SA"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Mildly SYMPTOMATIC DISEASES </a:t>
            </a:r>
            <a:br>
              <a:rPr lang="en-US" dirty="0" smtClean="0"/>
            </a:br>
            <a:r>
              <a:rPr lang="en-US" sz="2700" b="1" dirty="0" smtClean="0"/>
              <a:t>CDC Classification category B disease</a:t>
            </a:r>
            <a:endParaRPr lang="en-US" sz="2700" b="1" dirty="0"/>
          </a:p>
        </p:txBody>
      </p:sp>
      <p:sp>
        <p:nvSpPr>
          <p:cNvPr id="3" name="Content Placeholder 2"/>
          <p:cNvSpPr>
            <a:spLocks noGrp="1"/>
          </p:cNvSpPr>
          <p:nvPr>
            <p:ph idx="1"/>
          </p:nvPr>
        </p:nvSpPr>
        <p:spPr/>
        <p:txBody>
          <a:bodyPr>
            <a:normAutofit fontScale="85000" lnSpcReduction="20000"/>
          </a:bodyPr>
          <a:lstStyle/>
          <a:p>
            <a:r>
              <a:rPr lang="en-US" dirty="0" smtClean="0"/>
              <a:t>Oral hairy </a:t>
            </a:r>
            <a:r>
              <a:rPr lang="en-US" dirty="0" err="1" smtClean="0"/>
              <a:t>leucoplakia</a:t>
            </a:r>
            <a:endParaRPr lang="en-US" dirty="0" smtClean="0"/>
          </a:p>
          <a:p>
            <a:r>
              <a:rPr lang="en-US" dirty="0" smtClean="0"/>
              <a:t>Recurrent </a:t>
            </a:r>
            <a:r>
              <a:rPr lang="en-US" dirty="0" err="1" smtClean="0"/>
              <a:t>oropharyngeal</a:t>
            </a:r>
            <a:r>
              <a:rPr lang="en-US" dirty="0" smtClean="0"/>
              <a:t> </a:t>
            </a:r>
            <a:r>
              <a:rPr lang="en-US" dirty="0" err="1" smtClean="0"/>
              <a:t>candidiasis</a:t>
            </a:r>
            <a:endParaRPr lang="en-US" dirty="0" smtClean="0"/>
          </a:p>
          <a:p>
            <a:r>
              <a:rPr lang="en-US" dirty="0" smtClean="0"/>
              <a:t>Recurrent vaginal </a:t>
            </a:r>
            <a:r>
              <a:rPr lang="en-US" dirty="0" err="1" smtClean="0"/>
              <a:t>candidiasis</a:t>
            </a:r>
            <a:endParaRPr lang="en-US" dirty="0" smtClean="0"/>
          </a:p>
          <a:p>
            <a:r>
              <a:rPr lang="en-US" dirty="0" smtClean="0"/>
              <a:t>Severe pelvic inflammatory disease</a:t>
            </a:r>
          </a:p>
          <a:p>
            <a:r>
              <a:rPr lang="en-US" dirty="0" smtClean="0"/>
              <a:t>Bacillary </a:t>
            </a:r>
            <a:r>
              <a:rPr lang="en-US" dirty="0" err="1" smtClean="0"/>
              <a:t>angiomatosis</a:t>
            </a:r>
            <a:endParaRPr lang="en-US" dirty="0" smtClean="0"/>
          </a:p>
          <a:p>
            <a:r>
              <a:rPr lang="en-US" dirty="0" smtClean="0"/>
              <a:t>Cervical dysplasia</a:t>
            </a:r>
          </a:p>
          <a:p>
            <a:r>
              <a:rPr lang="en-US" dirty="0" smtClean="0"/>
              <a:t>Idiopathic thrombocytopenic </a:t>
            </a:r>
            <a:r>
              <a:rPr lang="en-US" dirty="0" err="1" smtClean="0"/>
              <a:t>purpura</a:t>
            </a:r>
            <a:endParaRPr lang="en-US" dirty="0" smtClean="0"/>
          </a:p>
          <a:p>
            <a:r>
              <a:rPr lang="en-US" dirty="0" smtClean="0"/>
              <a:t>Weight loss*</a:t>
            </a:r>
          </a:p>
          <a:p>
            <a:r>
              <a:rPr lang="en-US" dirty="0" smtClean="0"/>
              <a:t>Chronic </a:t>
            </a:r>
            <a:r>
              <a:rPr lang="en-US" dirty="0" err="1" smtClean="0"/>
              <a:t>diarrhoea</a:t>
            </a:r>
            <a:r>
              <a:rPr lang="en-US" dirty="0" smtClean="0"/>
              <a:t>*</a:t>
            </a:r>
          </a:p>
          <a:p>
            <a:r>
              <a:rPr lang="en-US" dirty="0" smtClean="0"/>
              <a:t>Herpes zoster</a:t>
            </a:r>
          </a:p>
          <a:p>
            <a:r>
              <a:rPr lang="en-US" dirty="0" smtClean="0"/>
              <a:t>Peripheral neuropathy</a:t>
            </a:r>
          </a:p>
          <a:p>
            <a:r>
              <a:rPr lang="en-US" dirty="0" smtClean="0"/>
              <a:t>Low-grade fever/night sweats*</a:t>
            </a:r>
            <a:endParaRPr lang="en-US" dirty="0"/>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500063" y="571500"/>
            <a:ext cx="8229600" cy="1143000"/>
          </a:xfrm>
        </p:spPr>
        <p:txBody>
          <a:bodyPr>
            <a:normAutofit fontScale="90000"/>
          </a:bodyPr>
          <a:lstStyle/>
          <a:p>
            <a:pPr eaLnBrk="1" fontAlgn="auto" hangingPunct="1">
              <a:spcAft>
                <a:spcPts val="0"/>
              </a:spcAft>
              <a:defRPr/>
            </a:pPr>
            <a:r>
              <a:rPr lang="en-US" smtClean="0"/>
              <a:t>HIV and AIDS</a:t>
            </a:r>
            <a:br>
              <a:rPr lang="en-US" smtClean="0"/>
            </a:br>
            <a:endParaRPr lang="en-US" sz="3600" smtClean="0"/>
          </a:p>
        </p:txBody>
      </p:sp>
      <p:sp>
        <p:nvSpPr>
          <p:cNvPr id="14339" name="Content Placeholder 4"/>
          <p:cNvSpPr>
            <a:spLocks noGrp="1"/>
          </p:cNvSpPr>
          <p:nvPr>
            <p:ph idx="1"/>
          </p:nvPr>
        </p:nvSpPr>
        <p:spPr>
          <a:xfrm>
            <a:off x="357188" y="2332038"/>
            <a:ext cx="9215437" cy="4525962"/>
          </a:xfrm>
        </p:spPr>
        <p:txBody>
          <a:bodyPr/>
          <a:lstStyle/>
          <a:p>
            <a:pPr eaLnBrk="1" hangingPunct="1"/>
            <a:r>
              <a:rPr lang="en-US" smtClean="0">
                <a:cs typeface="Tahoma" pitchFamily="34" charset="0"/>
              </a:rPr>
              <a:t>HIV=Human Immunodeficiency Virus</a:t>
            </a:r>
          </a:p>
          <a:p>
            <a:pPr eaLnBrk="1" hangingPunct="1">
              <a:buFontTx/>
              <a:buNone/>
            </a:pPr>
            <a:r>
              <a:rPr lang="en-US" smtClean="0">
                <a:cs typeface="Tahoma" pitchFamily="34" charset="0"/>
              </a:rPr>
              <a:t> 	</a:t>
            </a:r>
            <a:r>
              <a:rPr lang="en-US" sz="2800" smtClean="0">
                <a:cs typeface="Tahoma" pitchFamily="34" charset="0"/>
              </a:rPr>
              <a:t>It is an RNA virus belong to the family </a:t>
            </a:r>
            <a:r>
              <a:rPr lang="en-US" sz="2800" i="1" smtClean="0">
                <a:cs typeface="Tahoma" pitchFamily="34" charset="0"/>
              </a:rPr>
              <a:t>Retroviredae.</a:t>
            </a:r>
          </a:p>
          <a:p>
            <a:pPr eaLnBrk="1" hangingPunct="1">
              <a:buFontTx/>
              <a:buNone/>
            </a:pPr>
            <a:r>
              <a:rPr lang="en-US" sz="2800" i="1" smtClean="0">
                <a:cs typeface="Tahoma" pitchFamily="34" charset="0"/>
              </a:rPr>
              <a:t>  	</a:t>
            </a:r>
            <a:r>
              <a:rPr lang="en-US" sz="2800" smtClean="0">
                <a:cs typeface="Tahoma" pitchFamily="34" charset="0"/>
              </a:rPr>
              <a:t>two viruses HIV1 and HIV2.</a:t>
            </a:r>
          </a:p>
          <a:p>
            <a:pPr eaLnBrk="1" hangingPunct="1">
              <a:buFontTx/>
              <a:buNone/>
            </a:pPr>
            <a:r>
              <a:rPr lang="en-US" sz="2800" i="1" smtClean="0">
                <a:cs typeface="Tahoma" pitchFamily="34" charset="0"/>
              </a:rPr>
              <a:t>   	</a:t>
            </a:r>
            <a:r>
              <a:rPr lang="en-US" sz="2800" smtClean="0">
                <a:cs typeface="Tahoma" pitchFamily="34" charset="0"/>
              </a:rPr>
              <a:t>It causes AIDS in humans .</a:t>
            </a:r>
          </a:p>
          <a:p>
            <a:pPr eaLnBrk="1" hangingPunct="1"/>
            <a:r>
              <a:rPr lang="en-US" smtClean="0">
                <a:cs typeface="Tahoma" pitchFamily="34" charset="0"/>
              </a:rPr>
              <a:t>AIDS=Acquired Immune Deficiency Syndrome.</a:t>
            </a: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600" dirty="0" smtClean="0"/>
              <a:t>Acquired immunodeficiency syndrome (AIDS)</a:t>
            </a:r>
            <a:br>
              <a:rPr lang="en-US" sz="3600" dirty="0" smtClean="0"/>
            </a:br>
            <a:r>
              <a:rPr lang="en-US" sz="2400" dirty="0" smtClean="0"/>
              <a:t> CDC Classification category C disease</a:t>
            </a:r>
            <a:endParaRPr lang="en-US" sz="2400" dirty="0"/>
          </a:p>
        </p:txBody>
      </p:sp>
      <p:sp>
        <p:nvSpPr>
          <p:cNvPr id="4" name="Content Placeholder 3"/>
          <p:cNvSpPr>
            <a:spLocks noGrp="1"/>
          </p:cNvSpPr>
          <p:nvPr>
            <p:ph sz="half" idx="1"/>
          </p:nvPr>
        </p:nvSpPr>
        <p:spPr>
          <a:xfrm>
            <a:off x="457200" y="1752600"/>
            <a:ext cx="4038600" cy="4525963"/>
          </a:xfrm>
        </p:spPr>
        <p:txBody>
          <a:bodyPr>
            <a:normAutofit fontScale="70000" lnSpcReduction="20000"/>
          </a:bodyPr>
          <a:lstStyle/>
          <a:p>
            <a:r>
              <a:rPr lang="en-US" dirty="0" err="1" smtClean="0">
                <a:latin typeface="Arial" pitchFamily="34" charset="0"/>
                <a:cs typeface="Arial" pitchFamily="34" charset="0"/>
              </a:rPr>
              <a:t>Oesophageal</a:t>
            </a:r>
            <a:r>
              <a:rPr lang="en-US" dirty="0" smtClean="0">
                <a:latin typeface="Arial" pitchFamily="34" charset="0"/>
                <a:cs typeface="Arial" pitchFamily="34" charset="0"/>
              </a:rPr>
              <a:t> </a:t>
            </a:r>
            <a:r>
              <a:rPr lang="en-US" dirty="0" err="1" smtClean="0">
                <a:latin typeface="Arial" pitchFamily="34" charset="0"/>
                <a:cs typeface="Arial" pitchFamily="34" charset="0"/>
              </a:rPr>
              <a:t>candidiasis</a:t>
            </a:r>
            <a:endParaRPr lang="en-US" dirty="0" smtClean="0">
              <a:latin typeface="Arial" pitchFamily="34" charset="0"/>
              <a:cs typeface="Arial" pitchFamily="34" charset="0"/>
            </a:endParaRPr>
          </a:p>
          <a:p>
            <a:r>
              <a:rPr lang="en-US" dirty="0" err="1" smtClean="0">
                <a:latin typeface="Arial" pitchFamily="34" charset="0"/>
                <a:cs typeface="Arial" pitchFamily="34" charset="0"/>
              </a:rPr>
              <a:t>Cryptococcal</a:t>
            </a:r>
            <a:r>
              <a:rPr lang="en-US" dirty="0" smtClean="0">
                <a:latin typeface="Arial" pitchFamily="34" charset="0"/>
                <a:cs typeface="Arial" pitchFamily="34" charset="0"/>
              </a:rPr>
              <a:t> meningitis</a:t>
            </a:r>
          </a:p>
          <a:p>
            <a:r>
              <a:rPr lang="en-US" dirty="0" smtClean="0">
                <a:latin typeface="Arial" pitchFamily="34" charset="0"/>
                <a:cs typeface="Arial" pitchFamily="34" charset="0"/>
              </a:rPr>
              <a:t>Chronic </a:t>
            </a:r>
            <a:r>
              <a:rPr lang="en-US" dirty="0" err="1" smtClean="0">
                <a:latin typeface="Arial" pitchFamily="34" charset="0"/>
                <a:cs typeface="Arial" pitchFamily="34" charset="0"/>
              </a:rPr>
              <a:t>cryptosporidial</a:t>
            </a:r>
            <a:r>
              <a:rPr lang="en-US" dirty="0" smtClean="0">
                <a:latin typeface="Arial" pitchFamily="34" charset="0"/>
                <a:cs typeface="Arial" pitchFamily="34" charset="0"/>
              </a:rPr>
              <a:t> </a:t>
            </a:r>
            <a:r>
              <a:rPr lang="en-US" dirty="0" err="1" smtClean="0">
                <a:latin typeface="Arial" pitchFamily="34" charset="0"/>
                <a:cs typeface="Arial" pitchFamily="34" charset="0"/>
              </a:rPr>
              <a:t>diarrhoea</a:t>
            </a:r>
            <a:endParaRPr lang="en-US" dirty="0" smtClean="0">
              <a:latin typeface="Arial" pitchFamily="34" charset="0"/>
              <a:cs typeface="Arial" pitchFamily="34" charset="0"/>
            </a:endParaRPr>
          </a:p>
          <a:p>
            <a:r>
              <a:rPr lang="en-US" dirty="0" smtClean="0">
                <a:latin typeface="Arial" pitchFamily="34" charset="0"/>
                <a:cs typeface="Arial" pitchFamily="34" charset="0"/>
              </a:rPr>
              <a:t>CMV retinitis or colitis</a:t>
            </a:r>
          </a:p>
          <a:p>
            <a:r>
              <a:rPr lang="en-US" dirty="0" smtClean="0">
                <a:latin typeface="Arial" pitchFamily="34" charset="0"/>
                <a:cs typeface="Arial" pitchFamily="34" charset="0"/>
              </a:rPr>
              <a:t>Chronic </a:t>
            </a:r>
            <a:r>
              <a:rPr lang="en-US" dirty="0" err="1" smtClean="0">
                <a:latin typeface="Arial" pitchFamily="34" charset="0"/>
                <a:cs typeface="Arial" pitchFamily="34" charset="0"/>
              </a:rPr>
              <a:t>mucocutaneous</a:t>
            </a:r>
            <a:r>
              <a:rPr lang="en-US" dirty="0" smtClean="0">
                <a:latin typeface="Arial" pitchFamily="34" charset="0"/>
                <a:cs typeface="Arial" pitchFamily="34" charset="0"/>
              </a:rPr>
              <a:t> herpes simplex</a:t>
            </a:r>
          </a:p>
          <a:p>
            <a:r>
              <a:rPr lang="en-US" dirty="0" smtClean="0">
                <a:latin typeface="Arial" pitchFamily="34" charset="0"/>
                <a:cs typeface="Arial" pitchFamily="34" charset="0"/>
              </a:rPr>
              <a:t>Disseminated </a:t>
            </a:r>
            <a:r>
              <a:rPr lang="en-US" i="1" dirty="0" smtClean="0">
                <a:latin typeface="Arial" pitchFamily="34" charset="0"/>
                <a:cs typeface="Arial" pitchFamily="34" charset="0"/>
              </a:rPr>
              <a:t>Mycobacterium </a:t>
            </a:r>
            <a:r>
              <a:rPr lang="en-US" i="1" dirty="0" err="1" smtClean="0">
                <a:latin typeface="Arial" pitchFamily="34" charset="0"/>
                <a:cs typeface="Arial" pitchFamily="34" charset="0"/>
              </a:rPr>
              <a:t>avium</a:t>
            </a:r>
            <a:r>
              <a:rPr lang="en-US" i="1" dirty="0" smtClean="0">
                <a:latin typeface="Arial" pitchFamily="34" charset="0"/>
                <a:cs typeface="Arial" pitchFamily="34" charset="0"/>
              </a:rPr>
              <a:t> </a:t>
            </a:r>
            <a:r>
              <a:rPr lang="en-US" i="1" dirty="0" err="1" smtClean="0">
                <a:latin typeface="Arial" pitchFamily="34" charset="0"/>
                <a:cs typeface="Arial" pitchFamily="34" charset="0"/>
              </a:rPr>
              <a:t>intracellulare</a:t>
            </a:r>
            <a:endParaRPr lang="en-US" dirty="0" smtClean="0">
              <a:latin typeface="Arial" pitchFamily="34" charset="0"/>
              <a:cs typeface="Arial" pitchFamily="34" charset="0"/>
            </a:endParaRPr>
          </a:p>
          <a:p>
            <a:r>
              <a:rPr lang="en-US" dirty="0" smtClean="0">
                <a:latin typeface="Arial" pitchFamily="34" charset="0"/>
                <a:cs typeface="Arial" pitchFamily="34" charset="0"/>
              </a:rPr>
              <a:t>Pulmonary or </a:t>
            </a:r>
            <a:r>
              <a:rPr lang="en-US" dirty="0" err="1" smtClean="0">
                <a:latin typeface="Arial" pitchFamily="34" charset="0"/>
                <a:cs typeface="Arial" pitchFamily="34" charset="0"/>
              </a:rPr>
              <a:t>extrapulmonary</a:t>
            </a:r>
            <a:r>
              <a:rPr lang="en-US" dirty="0" smtClean="0">
                <a:latin typeface="Arial" pitchFamily="34" charset="0"/>
                <a:cs typeface="Arial" pitchFamily="34" charset="0"/>
              </a:rPr>
              <a:t> tuberculosis</a:t>
            </a:r>
          </a:p>
          <a:p>
            <a:r>
              <a:rPr lang="en-US" i="1" dirty="0" err="1" smtClean="0">
                <a:latin typeface="Arial" pitchFamily="34" charset="0"/>
                <a:cs typeface="Arial" pitchFamily="34" charset="0"/>
              </a:rPr>
              <a:t>Pneumocystis</a:t>
            </a:r>
            <a:r>
              <a:rPr lang="en-US" i="1" dirty="0" smtClean="0">
                <a:latin typeface="Arial" pitchFamily="34" charset="0"/>
                <a:cs typeface="Arial" pitchFamily="34" charset="0"/>
              </a:rPr>
              <a:t> </a:t>
            </a:r>
            <a:r>
              <a:rPr lang="en-US" i="1" dirty="0" err="1" smtClean="0">
                <a:latin typeface="Arial" pitchFamily="34" charset="0"/>
                <a:cs typeface="Arial" pitchFamily="34" charset="0"/>
              </a:rPr>
              <a:t>carinii</a:t>
            </a:r>
            <a:r>
              <a:rPr lang="en-US" dirty="0" smtClean="0">
                <a:latin typeface="Arial" pitchFamily="34" charset="0"/>
                <a:cs typeface="Arial" pitchFamily="34" charset="0"/>
              </a:rPr>
              <a:t> (</a:t>
            </a:r>
            <a:r>
              <a:rPr lang="en-US" i="1" dirty="0" err="1" smtClean="0">
                <a:latin typeface="Arial" pitchFamily="34" charset="0"/>
                <a:cs typeface="Arial" pitchFamily="34" charset="0"/>
              </a:rPr>
              <a:t>jirovecii</a:t>
            </a:r>
            <a:r>
              <a:rPr lang="en-US" dirty="0" smtClean="0">
                <a:latin typeface="Arial" pitchFamily="34" charset="0"/>
                <a:cs typeface="Arial" pitchFamily="34" charset="0"/>
              </a:rPr>
              <a:t>) pneumonia</a:t>
            </a:r>
          </a:p>
          <a:p>
            <a:r>
              <a:rPr lang="en-US" dirty="0" smtClean="0">
                <a:latin typeface="Arial" pitchFamily="34" charset="0"/>
                <a:cs typeface="Arial" pitchFamily="34" charset="0"/>
              </a:rPr>
              <a:t>Progressive multifocal </a:t>
            </a:r>
            <a:r>
              <a:rPr lang="en-US" dirty="0" err="1" smtClean="0">
                <a:latin typeface="Arial" pitchFamily="34" charset="0"/>
                <a:cs typeface="Arial" pitchFamily="34" charset="0"/>
              </a:rPr>
              <a:t>leucoencephalopathy</a:t>
            </a:r>
            <a:endParaRPr lang="en-US" dirty="0" smtClean="0">
              <a:latin typeface="Arial" pitchFamily="34" charset="0"/>
              <a:cs typeface="Arial" pitchFamily="34" charset="0"/>
            </a:endParaRPr>
          </a:p>
          <a:p>
            <a:r>
              <a:rPr lang="en-US" dirty="0" smtClean="0">
                <a:latin typeface="Arial" pitchFamily="34" charset="0"/>
                <a:cs typeface="Arial" pitchFamily="34" charset="0"/>
              </a:rPr>
              <a:t>Recurrent non-</a:t>
            </a:r>
            <a:r>
              <a:rPr lang="en-US" dirty="0" err="1" smtClean="0">
                <a:latin typeface="Arial" pitchFamily="34" charset="0"/>
                <a:cs typeface="Arial" pitchFamily="34" charset="0"/>
              </a:rPr>
              <a:t>typhi</a:t>
            </a:r>
            <a:r>
              <a:rPr lang="en-US" dirty="0" smtClean="0">
                <a:latin typeface="Arial" pitchFamily="34" charset="0"/>
                <a:cs typeface="Arial" pitchFamily="34" charset="0"/>
              </a:rPr>
              <a:t> </a:t>
            </a:r>
            <a:r>
              <a:rPr lang="en-US" i="1" dirty="0" smtClean="0">
                <a:latin typeface="Arial" pitchFamily="34" charset="0"/>
                <a:cs typeface="Arial" pitchFamily="34" charset="0"/>
              </a:rPr>
              <a:t>Salmonella</a:t>
            </a:r>
            <a:r>
              <a:rPr lang="en-US" dirty="0" smtClean="0">
                <a:latin typeface="Arial" pitchFamily="34" charset="0"/>
                <a:cs typeface="Arial" pitchFamily="34" charset="0"/>
              </a:rPr>
              <a:t> </a:t>
            </a:r>
            <a:r>
              <a:rPr lang="en-US" dirty="0" err="1" smtClean="0">
                <a:latin typeface="Arial" pitchFamily="34" charset="0"/>
                <a:cs typeface="Arial" pitchFamily="34" charset="0"/>
              </a:rPr>
              <a:t>septicaemia</a:t>
            </a:r>
            <a:endParaRPr lang="en-US" dirty="0" smtClean="0">
              <a:latin typeface="Arial" pitchFamily="34" charset="0"/>
              <a:cs typeface="Arial" pitchFamily="34" charset="0"/>
            </a:endParaRPr>
          </a:p>
          <a:p>
            <a:r>
              <a:rPr lang="en-US" dirty="0" smtClean="0">
                <a:latin typeface="Arial" pitchFamily="34" charset="0"/>
                <a:cs typeface="Arial" pitchFamily="34" charset="0"/>
              </a:rPr>
              <a:t>Cerebral toxoplasmosis</a:t>
            </a:r>
          </a:p>
          <a:p>
            <a:pPr>
              <a:buNone/>
            </a:pPr>
            <a:endParaRPr lang="en-US" dirty="0"/>
          </a:p>
        </p:txBody>
      </p:sp>
      <p:sp>
        <p:nvSpPr>
          <p:cNvPr id="5" name="Content Placeholder 4"/>
          <p:cNvSpPr>
            <a:spLocks noGrp="1"/>
          </p:cNvSpPr>
          <p:nvPr>
            <p:ph sz="half" idx="2"/>
          </p:nvPr>
        </p:nvSpPr>
        <p:spPr>
          <a:xfrm>
            <a:off x="4648200" y="1828800"/>
            <a:ext cx="4267200" cy="4525963"/>
          </a:xfrm>
        </p:spPr>
        <p:txBody>
          <a:bodyPr>
            <a:normAutofit fontScale="70000" lnSpcReduction="20000"/>
          </a:bodyPr>
          <a:lstStyle/>
          <a:p>
            <a:r>
              <a:rPr lang="en-US" dirty="0" err="1" smtClean="0">
                <a:latin typeface="Arial" pitchFamily="34" charset="0"/>
                <a:cs typeface="Arial" pitchFamily="34" charset="0"/>
              </a:rPr>
              <a:t>Extrapulmonary</a:t>
            </a:r>
            <a:r>
              <a:rPr lang="en-US" dirty="0" smtClean="0">
                <a:latin typeface="Arial" pitchFamily="34" charset="0"/>
                <a:cs typeface="Arial" pitchFamily="34" charset="0"/>
              </a:rPr>
              <a:t> </a:t>
            </a:r>
            <a:r>
              <a:rPr lang="en-US" dirty="0" err="1" smtClean="0">
                <a:latin typeface="Arial" pitchFamily="34" charset="0"/>
                <a:cs typeface="Arial" pitchFamily="34" charset="0"/>
              </a:rPr>
              <a:t>coccidioidomycosis</a:t>
            </a:r>
            <a:r>
              <a:rPr lang="en-US" dirty="0" smtClean="0">
                <a:latin typeface="Arial" pitchFamily="34" charset="0"/>
                <a:cs typeface="Arial" pitchFamily="34" charset="0"/>
              </a:rPr>
              <a:t>.</a:t>
            </a:r>
          </a:p>
          <a:p>
            <a:r>
              <a:rPr lang="en-US" dirty="0" smtClean="0">
                <a:latin typeface="Arial" pitchFamily="34" charset="0"/>
                <a:cs typeface="Arial" pitchFamily="34" charset="0"/>
              </a:rPr>
              <a:t>Invasive cervical cancer.</a:t>
            </a:r>
          </a:p>
          <a:p>
            <a:r>
              <a:rPr lang="en-US" dirty="0" err="1" smtClean="0">
                <a:latin typeface="Arial" pitchFamily="34" charset="0"/>
                <a:cs typeface="Arial" pitchFamily="34" charset="0"/>
              </a:rPr>
              <a:t>Extrapulmonary</a:t>
            </a:r>
            <a:r>
              <a:rPr lang="en-US" dirty="0" smtClean="0">
                <a:latin typeface="Arial" pitchFamily="34" charset="0"/>
                <a:cs typeface="Arial" pitchFamily="34" charset="0"/>
              </a:rPr>
              <a:t> </a:t>
            </a:r>
            <a:r>
              <a:rPr lang="en-US" dirty="0" err="1" smtClean="0">
                <a:latin typeface="Arial" pitchFamily="34" charset="0"/>
                <a:cs typeface="Arial" pitchFamily="34" charset="0"/>
              </a:rPr>
              <a:t>histoplasmosis</a:t>
            </a:r>
            <a:r>
              <a:rPr lang="en-US" dirty="0" smtClean="0">
                <a:latin typeface="Arial" pitchFamily="34" charset="0"/>
                <a:cs typeface="Arial" pitchFamily="34" charset="0"/>
              </a:rPr>
              <a:t>.</a:t>
            </a:r>
          </a:p>
          <a:p>
            <a:r>
              <a:rPr lang="en-US" dirty="0" smtClean="0">
                <a:latin typeface="Arial" pitchFamily="34" charset="0"/>
                <a:cs typeface="Arial" pitchFamily="34" charset="0"/>
              </a:rPr>
              <a:t>Kaposi's sarcoma.</a:t>
            </a:r>
          </a:p>
          <a:p>
            <a:r>
              <a:rPr lang="en-US" dirty="0" smtClean="0">
                <a:latin typeface="Arial" pitchFamily="34" charset="0"/>
                <a:cs typeface="Arial" pitchFamily="34" charset="0"/>
              </a:rPr>
              <a:t>Non-Hodgkin lymphoma.</a:t>
            </a:r>
          </a:p>
          <a:p>
            <a:r>
              <a:rPr lang="en-US" dirty="0" smtClean="0">
                <a:latin typeface="Arial" pitchFamily="34" charset="0"/>
                <a:cs typeface="Arial" pitchFamily="34" charset="0"/>
              </a:rPr>
              <a:t>Primary cerebral lymphoma</a:t>
            </a:r>
          </a:p>
          <a:p>
            <a:r>
              <a:rPr lang="en-US" dirty="0" smtClean="0">
                <a:latin typeface="Arial" pitchFamily="34" charset="0"/>
                <a:cs typeface="Arial" pitchFamily="34" charset="0"/>
              </a:rPr>
              <a:t>HIV-associated wasting</a:t>
            </a:r>
          </a:p>
          <a:p>
            <a:r>
              <a:rPr lang="en-US" dirty="0" smtClean="0">
                <a:latin typeface="Arial" pitchFamily="34" charset="0"/>
                <a:cs typeface="Arial" pitchFamily="34" charset="0"/>
              </a:rPr>
              <a:t>HIV-associated dementia</a:t>
            </a:r>
          </a:p>
          <a:p>
            <a:pPr>
              <a:buNone/>
            </a:pPr>
            <a:endParaRPr lang="en-US" dirty="0"/>
          </a:p>
        </p:txBody>
      </p:sp>
      <p:sp>
        <p:nvSpPr>
          <p:cNvPr id="6" name="Slide Number Placeholder 5"/>
          <p:cNvSpPr>
            <a:spLocks noGrp="1"/>
          </p:cNvSpPr>
          <p:nvPr>
            <p:ph type="sldNum" sz="quarter" idx="12"/>
          </p:nvPr>
        </p:nvSpPr>
        <p:spPr/>
        <p:txBody>
          <a:bodyPr/>
          <a:lstStyle/>
          <a:p>
            <a:pPr>
              <a:defRPr/>
            </a:pPr>
            <a:fld id="{44298C00-FB99-45A4-8D25-78746A7E67D9}" type="slidenum">
              <a:rPr lang="ar-SA"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0"/>
            <a:ext cx="8229600" cy="1143000"/>
          </a:xfrm>
        </p:spPr>
        <p:txBody>
          <a:bodyPr/>
          <a:lstStyle/>
          <a:p>
            <a:pPr eaLnBrk="1" fontAlgn="auto" hangingPunct="1">
              <a:spcAft>
                <a:spcPts val="0"/>
              </a:spcAft>
              <a:defRPr/>
            </a:pPr>
            <a:r>
              <a:rPr lang="en-US" dirty="0" smtClean="0"/>
              <a:t>HIV and AIDS</a:t>
            </a:r>
          </a:p>
        </p:txBody>
      </p:sp>
      <p:sp>
        <p:nvSpPr>
          <p:cNvPr id="32771" name="Content Placeholder 2"/>
          <p:cNvSpPr>
            <a:spLocks noGrp="1"/>
          </p:cNvSpPr>
          <p:nvPr>
            <p:ph idx="1"/>
          </p:nvPr>
        </p:nvSpPr>
        <p:spPr>
          <a:xfrm>
            <a:off x="457200" y="1600200"/>
            <a:ext cx="8472488" cy="5257800"/>
          </a:xfrm>
        </p:spPr>
        <p:txBody>
          <a:bodyPr/>
          <a:lstStyle/>
          <a:p>
            <a:pPr eaLnBrk="1" hangingPunct="1"/>
            <a:r>
              <a:rPr lang="en-US" b="1" dirty="0" smtClean="0">
                <a:cs typeface="Tahoma" pitchFamily="34" charset="0"/>
              </a:rPr>
              <a:t> Immunological staging:</a:t>
            </a:r>
          </a:p>
          <a:p>
            <a:pPr eaLnBrk="1" hangingPunct="1">
              <a:buFontTx/>
              <a:buNone/>
            </a:pPr>
            <a:r>
              <a:rPr lang="en-US" b="1" dirty="0" smtClean="0">
                <a:cs typeface="Tahoma" pitchFamily="34" charset="0"/>
              </a:rPr>
              <a:t>     </a:t>
            </a:r>
            <a:r>
              <a:rPr lang="en-US" b="1" dirty="0" smtClean="0">
                <a:solidFill>
                  <a:srgbClr val="FF0000"/>
                </a:solidFill>
                <a:cs typeface="Tahoma" pitchFamily="34" charset="0"/>
              </a:rPr>
              <a:t>CD4 positive T lymphocytes </a:t>
            </a:r>
            <a:r>
              <a:rPr lang="en-US" dirty="0" smtClean="0">
                <a:cs typeface="Tahoma" pitchFamily="34" charset="0"/>
              </a:rPr>
              <a:t>level is the main method of assessing the immune status of the HIV positive patient. </a:t>
            </a:r>
          </a:p>
          <a:p>
            <a:pPr eaLnBrk="1" hangingPunct="1">
              <a:buFontTx/>
              <a:buNone/>
            </a:pPr>
            <a:r>
              <a:rPr lang="en-US" dirty="0" smtClean="0">
                <a:cs typeface="Tahoma" pitchFamily="34" charset="0"/>
              </a:rPr>
              <a:t>      </a:t>
            </a:r>
            <a:r>
              <a:rPr lang="en-US" sz="2400" dirty="0" smtClean="0">
                <a:cs typeface="Tahoma" pitchFamily="34" charset="0"/>
              </a:rPr>
              <a:t>1.  &gt;500 cells/mm³ normal immunity.</a:t>
            </a:r>
          </a:p>
          <a:p>
            <a:pPr eaLnBrk="1" hangingPunct="1">
              <a:buFontTx/>
              <a:buNone/>
            </a:pPr>
            <a:r>
              <a:rPr lang="en-US" sz="2400" dirty="0" smtClean="0">
                <a:cs typeface="Tahoma" pitchFamily="34" charset="0"/>
              </a:rPr>
              <a:t>      2.  350-500 cells/mm³ mild deficiency.</a:t>
            </a:r>
          </a:p>
          <a:p>
            <a:pPr eaLnBrk="1" hangingPunct="1">
              <a:buFontTx/>
              <a:buNone/>
            </a:pPr>
            <a:r>
              <a:rPr lang="en-US" sz="2400" dirty="0" smtClean="0">
                <a:cs typeface="Tahoma" pitchFamily="34" charset="0"/>
              </a:rPr>
              <a:t>      3.  200-350 cells/mm³ moderate immune deficiency.</a:t>
            </a:r>
          </a:p>
          <a:p>
            <a:pPr eaLnBrk="1" hangingPunct="1">
              <a:buFontTx/>
              <a:buNone/>
            </a:pPr>
            <a:r>
              <a:rPr lang="en-US" sz="2400" b="1" dirty="0" smtClean="0">
                <a:cs typeface="Tahoma" pitchFamily="34" charset="0"/>
              </a:rPr>
              <a:t>      </a:t>
            </a:r>
            <a:r>
              <a:rPr lang="en-US" sz="2400" dirty="0" smtClean="0">
                <a:cs typeface="Tahoma" pitchFamily="34" charset="0"/>
              </a:rPr>
              <a:t>4</a:t>
            </a:r>
            <a:r>
              <a:rPr lang="en-US" sz="2400" b="1" dirty="0" smtClean="0">
                <a:cs typeface="Tahoma" pitchFamily="34" charset="0"/>
              </a:rPr>
              <a:t>.  </a:t>
            </a:r>
            <a:r>
              <a:rPr lang="en-US" sz="2400" dirty="0" smtClean="0">
                <a:cs typeface="Tahoma" pitchFamily="34" charset="0"/>
              </a:rPr>
              <a:t>&lt;200 cells/mm³ sever immune deficiency</a:t>
            </a:r>
            <a:endParaRPr lang="en-US" sz="2400" b="1" dirty="0" smtClean="0">
              <a:cs typeface="Tahoma" pitchFamily="34" charset="0"/>
            </a:endParaRP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32</a:t>
            </a:fld>
            <a:endParaRPr lang="en-US"/>
          </a:p>
        </p:txBody>
      </p:sp>
      <p:sp>
        <p:nvSpPr>
          <p:cNvPr id="5" name="Rectangle 4"/>
          <p:cNvSpPr/>
          <p:nvPr/>
        </p:nvSpPr>
        <p:spPr>
          <a:xfrm>
            <a:off x="428596" y="2071678"/>
            <a:ext cx="7518415" cy="341632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Common opportunistic infections in AIDS patients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title"/>
          </p:nvPr>
        </p:nvSpPr>
        <p:spPr>
          <a:xfrm>
            <a:off x="500034" y="285728"/>
            <a:ext cx="8229600" cy="1143000"/>
          </a:xfrm>
        </p:spPr>
        <p:txBody>
          <a:bodyPr>
            <a:normAutofit fontScale="90000"/>
          </a:bodyPr>
          <a:lstStyle/>
          <a:p>
            <a:pPr eaLnBrk="1" fontAlgn="auto" hangingPunct="1">
              <a:spcAft>
                <a:spcPts val="0"/>
              </a:spcAft>
              <a:defRPr/>
            </a:pPr>
            <a:r>
              <a:rPr lang="en-US" dirty="0" smtClean="0"/>
              <a:t>TOXOPLASMOSIS in AIDS patient </a:t>
            </a:r>
          </a:p>
        </p:txBody>
      </p:sp>
      <p:graphicFrame>
        <p:nvGraphicFramePr>
          <p:cNvPr id="3074" name="Object 3"/>
          <p:cNvGraphicFramePr>
            <a:graphicFrameLocks noChangeAspect="1"/>
          </p:cNvGraphicFramePr>
          <p:nvPr>
            <p:ph sz="half" idx="1"/>
          </p:nvPr>
        </p:nvGraphicFramePr>
        <p:xfrm>
          <a:off x="323850" y="1700213"/>
          <a:ext cx="4103688" cy="4103687"/>
        </p:xfrm>
        <a:graphic>
          <a:graphicData uri="http://schemas.openxmlformats.org/presentationml/2006/ole">
            <p:oleObj spid="_x0000_s3074" name="Photo Editor Photo" r:id="rId3" imgW="2438095" imgH="2438095" progId="">
              <p:embed/>
            </p:oleObj>
          </a:graphicData>
        </a:graphic>
      </p:graphicFrame>
      <p:graphicFrame>
        <p:nvGraphicFramePr>
          <p:cNvPr id="3075" name="Object 6"/>
          <p:cNvGraphicFramePr>
            <a:graphicFrameLocks noChangeAspect="1"/>
          </p:cNvGraphicFramePr>
          <p:nvPr>
            <p:ph sz="half" idx="2"/>
          </p:nvPr>
        </p:nvGraphicFramePr>
        <p:xfrm>
          <a:off x="5157788" y="2833688"/>
          <a:ext cx="3019425" cy="2609850"/>
        </p:xfrm>
        <a:graphic>
          <a:graphicData uri="http://schemas.openxmlformats.org/presentationml/2006/ole">
            <p:oleObj spid="_x0000_s3075" name="Photo Editor Photo" r:id="rId4" imgW="3019048" imgH="2610214" progId="">
              <p:embed/>
            </p:oleObj>
          </a:graphicData>
        </a:graphic>
      </p:graphicFrame>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357166"/>
            <a:ext cx="8305800" cy="1143000"/>
          </a:xfrm>
        </p:spPr>
        <p:txBody>
          <a:bodyPr/>
          <a:lstStyle/>
          <a:p>
            <a:pPr algn="ctr"/>
            <a:r>
              <a:rPr lang="en-US" dirty="0" smtClean="0"/>
              <a:t>CMV retinitis</a:t>
            </a:r>
            <a:endParaRPr lang="en-US" dirty="0"/>
          </a:p>
        </p:txBody>
      </p:sp>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34</a:t>
            </a:fld>
            <a:endParaRPr lang="en-US"/>
          </a:p>
        </p:txBody>
      </p:sp>
      <p:pic>
        <p:nvPicPr>
          <p:cNvPr id="55298" name="Picture 2" descr="http://www8.utsouthwestern.edu/vgn/images/portal/cit_1801/42/40/61636dlc-fun10.jpg"/>
          <p:cNvPicPr>
            <a:picLocks noChangeAspect="1" noChangeArrowheads="1"/>
          </p:cNvPicPr>
          <p:nvPr/>
        </p:nvPicPr>
        <p:blipFill>
          <a:blip r:embed="rId2" cstate="print"/>
          <a:srcRect/>
          <a:stretch>
            <a:fillRect/>
          </a:stretch>
        </p:blipFill>
        <p:spPr bwMode="auto">
          <a:xfrm>
            <a:off x="0" y="2479344"/>
            <a:ext cx="4786314" cy="3573781"/>
          </a:xfrm>
          <a:prstGeom prst="rect">
            <a:avLst/>
          </a:prstGeom>
          <a:noFill/>
        </p:spPr>
      </p:pic>
      <p:pic>
        <p:nvPicPr>
          <p:cNvPr id="55300" name="Picture 4" descr="http://www.kellogg.umich.edu/theeyeshaveit/congenital/images/cmv-retinitis.jpg"/>
          <p:cNvPicPr>
            <a:picLocks noChangeAspect="1" noChangeArrowheads="1"/>
          </p:cNvPicPr>
          <p:nvPr/>
        </p:nvPicPr>
        <p:blipFill>
          <a:blip r:embed="rId3" cstate="print"/>
          <a:srcRect/>
          <a:stretch>
            <a:fillRect/>
          </a:stretch>
        </p:blipFill>
        <p:spPr bwMode="auto">
          <a:xfrm>
            <a:off x="5214942" y="2857496"/>
            <a:ext cx="3514725" cy="2476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5257808" cy="1143000"/>
          </a:xfrm>
        </p:spPr>
        <p:txBody>
          <a:bodyPr>
            <a:normAutofit fontScale="90000"/>
          </a:bodyPr>
          <a:lstStyle/>
          <a:p>
            <a:pPr algn="ctr"/>
            <a:r>
              <a:rPr lang="en-US" b="1" dirty="0" err="1" smtClean="0"/>
              <a:t>Pneumocystis</a:t>
            </a:r>
            <a:r>
              <a:rPr lang="en-US" b="1" dirty="0" smtClean="0"/>
              <a:t> </a:t>
            </a:r>
            <a:r>
              <a:rPr lang="en-US" b="1" dirty="0" err="1" smtClean="0"/>
              <a:t>jiroveci</a:t>
            </a:r>
            <a:r>
              <a:rPr lang="en-US" b="1" dirty="0" smtClean="0"/>
              <a:t> (</a:t>
            </a:r>
            <a:r>
              <a:rPr lang="en-US" b="1" dirty="0" err="1" smtClean="0"/>
              <a:t>carinii</a:t>
            </a:r>
            <a:r>
              <a:rPr lang="en-US" b="1" dirty="0" smtClean="0"/>
              <a:t>)</a:t>
            </a:r>
            <a:endParaRPr lang="en-US" dirty="0"/>
          </a:p>
        </p:txBody>
      </p:sp>
      <p:sp>
        <p:nvSpPr>
          <p:cNvPr id="3" name="Slide Number Placeholder 2"/>
          <p:cNvSpPr>
            <a:spLocks noGrp="1"/>
          </p:cNvSpPr>
          <p:nvPr>
            <p:ph type="sldNum" sz="quarter" idx="12"/>
          </p:nvPr>
        </p:nvSpPr>
        <p:spPr/>
        <p:txBody>
          <a:bodyPr/>
          <a:lstStyle/>
          <a:p>
            <a:pPr>
              <a:defRPr/>
            </a:pPr>
            <a:fld id="{CB24E699-AF56-459E-8C43-7FF91B0475AF}" type="slidenum">
              <a:rPr lang="ar-SA" smtClean="0"/>
              <a:pPr>
                <a:defRPr/>
              </a:pPr>
              <a:t>35</a:t>
            </a:fld>
            <a:endParaRPr lang="en-US"/>
          </a:p>
        </p:txBody>
      </p:sp>
      <p:pic>
        <p:nvPicPr>
          <p:cNvPr id="132098" name="Picture 2" descr="http://upload.wikimedia.org/wikipedia/commons/8/8b/Pneumocystis_carinii_in_smear_from_BAL_01ee046_lores.jpg"/>
          <p:cNvPicPr>
            <a:picLocks noChangeAspect="1" noChangeArrowheads="1"/>
          </p:cNvPicPr>
          <p:nvPr/>
        </p:nvPicPr>
        <p:blipFill>
          <a:blip r:embed="rId2" cstate="print"/>
          <a:srcRect/>
          <a:stretch>
            <a:fillRect/>
          </a:stretch>
        </p:blipFill>
        <p:spPr bwMode="auto">
          <a:xfrm>
            <a:off x="1" y="2285992"/>
            <a:ext cx="3214678" cy="2175639"/>
          </a:xfrm>
          <a:prstGeom prst="rect">
            <a:avLst/>
          </a:prstGeom>
          <a:noFill/>
        </p:spPr>
      </p:pic>
      <p:pic>
        <p:nvPicPr>
          <p:cNvPr id="132100" name="Picture 4" descr="http://www.bayloraids.org/atlas/images/1.jpg"/>
          <p:cNvPicPr>
            <a:picLocks noChangeAspect="1" noChangeArrowheads="1"/>
          </p:cNvPicPr>
          <p:nvPr/>
        </p:nvPicPr>
        <p:blipFill>
          <a:blip r:embed="rId3" cstate="print"/>
          <a:srcRect/>
          <a:stretch>
            <a:fillRect/>
          </a:stretch>
        </p:blipFill>
        <p:spPr bwMode="auto">
          <a:xfrm>
            <a:off x="5433986" y="214290"/>
            <a:ext cx="3710014" cy="2714644"/>
          </a:xfrm>
          <a:prstGeom prst="rect">
            <a:avLst/>
          </a:prstGeom>
          <a:noFill/>
        </p:spPr>
      </p:pic>
      <p:pic>
        <p:nvPicPr>
          <p:cNvPr id="132102" name="Picture 6" descr="http://www.learningradiology.com/caseofweek/caseoftheweekpix/cow43.jpg"/>
          <p:cNvPicPr>
            <a:picLocks noChangeAspect="1" noChangeArrowheads="1"/>
          </p:cNvPicPr>
          <p:nvPr/>
        </p:nvPicPr>
        <p:blipFill>
          <a:blip r:embed="rId4" cstate="print"/>
          <a:srcRect/>
          <a:stretch>
            <a:fillRect/>
          </a:stretch>
        </p:blipFill>
        <p:spPr bwMode="auto">
          <a:xfrm>
            <a:off x="3857620" y="3143248"/>
            <a:ext cx="4579938" cy="3580558"/>
          </a:xfrm>
          <a:prstGeom prst="rect">
            <a:avLst/>
          </a:prstGeom>
          <a:noFill/>
        </p:spPr>
      </p:pic>
      <p:sp>
        <p:nvSpPr>
          <p:cNvPr id="7" name="Rectangle 6"/>
          <p:cNvSpPr/>
          <p:nvPr/>
        </p:nvSpPr>
        <p:spPr>
          <a:xfrm>
            <a:off x="1785918" y="5357826"/>
            <a:ext cx="2014334" cy="369332"/>
          </a:xfrm>
          <a:prstGeom prst="rect">
            <a:avLst/>
          </a:prstGeom>
        </p:spPr>
        <p:txBody>
          <a:bodyPr wrap="none">
            <a:spAutoFit/>
          </a:bodyPr>
          <a:lstStyle/>
          <a:p>
            <a:r>
              <a:rPr lang="en-US" b="1" dirty="0" smtClean="0"/>
              <a:t>PCP pneumonia</a:t>
            </a:r>
            <a:r>
              <a:rPr lang="en-US" dirty="0" smtClean="0"/>
              <a:t>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428596" y="0"/>
            <a:ext cx="8229600" cy="1143000"/>
          </a:xfrm>
        </p:spPr>
        <p:txBody>
          <a:bodyPr/>
          <a:lstStyle/>
          <a:p>
            <a:pPr algn="ctr" eaLnBrk="1" fontAlgn="auto" hangingPunct="1">
              <a:spcAft>
                <a:spcPts val="0"/>
              </a:spcAft>
              <a:defRPr/>
            </a:pPr>
            <a:r>
              <a:rPr lang="en-US" dirty="0" smtClean="0"/>
              <a:t>HIV and AIDS</a:t>
            </a:r>
          </a:p>
        </p:txBody>
      </p:sp>
      <p:graphicFrame>
        <p:nvGraphicFramePr>
          <p:cNvPr id="4098" name="Object 3"/>
          <p:cNvGraphicFramePr>
            <a:graphicFrameLocks noChangeAspect="1"/>
          </p:cNvGraphicFramePr>
          <p:nvPr>
            <p:ph idx="1"/>
          </p:nvPr>
        </p:nvGraphicFramePr>
        <p:xfrm>
          <a:off x="1000125" y="1071563"/>
          <a:ext cx="7056438" cy="5076825"/>
        </p:xfrm>
        <a:graphic>
          <a:graphicData uri="http://schemas.openxmlformats.org/presentationml/2006/ole">
            <p:oleObj spid="_x0000_s4098" name="Photo Editor Photo" r:id="rId3" imgW="6287378" imgH="4525007" progId="">
              <p:embed/>
            </p:oleObj>
          </a:graphicData>
        </a:graphic>
      </p:graphicFrame>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36</a:t>
            </a:fld>
            <a:endParaRPr lang="en-US"/>
          </a:p>
        </p:txBody>
      </p:sp>
      <p:sp>
        <p:nvSpPr>
          <p:cNvPr id="4100" name="TextBox 3"/>
          <p:cNvSpPr txBox="1">
            <a:spLocks noChangeArrowheads="1"/>
          </p:cNvSpPr>
          <p:nvPr/>
        </p:nvSpPr>
        <p:spPr bwMode="auto">
          <a:xfrm>
            <a:off x="1785938" y="6143625"/>
            <a:ext cx="3057525" cy="461963"/>
          </a:xfrm>
          <a:prstGeom prst="rect">
            <a:avLst/>
          </a:prstGeom>
          <a:noFill/>
          <a:ln w="9525">
            <a:noFill/>
            <a:miter lim="800000"/>
            <a:headEnd/>
            <a:tailEnd/>
          </a:ln>
        </p:spPr>
        <p:txBody>
          <a:bodyPr wrap="none">
            <a:spAutoFit/>
          </a:bodyPr>
          <a:lstStyle/>
          <a:p>
            <a:r>
              <a:rPr lang="en-US" sz="2400" b="1"/>
              <a:t>KOPOSI SARCOMA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7"/>
          <p:cNvSpPr>
            <a:spLocks noGrp="1" noChangeArrowheads="1"/>
          </p:cNvSpPr>
          <p:nvPr>
            <p:ph type="title"/>
          </p:nvPr>
        </p:nvSpPr>
        <p:spPr/>
        <p:txBody>
          <a:bodyPr/>
          <a:lstStyle/>
          <a:p>
            <a:pPr eaLnBrk="1" fontAlgn="auto" hangingPunct="1">
              <a:spcAft>
                <a:spcPts val="0"/>
              </a:spcAft>
              <a:defRPr/>
            </a:pPr>
            <a:r>
              <a:rPr lang="en-US" smtClean="0"/>
              <a:t>HIV and AIDS</a:t>
            </a:r>
          </a:p>
        </p:txBody>
      </p:sp>
      <p:graphicFrame>
        <p:nvGraphicFramePr>
          <p:cNvPr id="5122" name="Object 3"/>
          <p:cNvGraphicFramePr>
            <a:graphicFrameLocks noChangeAspect="1"/>
          </p:cNvGraphicFramePr>
          <p:nvPr>
            <p:ph sz="half" idx="1"/>
          </p:nvPr>
        </p:nvGraphicFramePr>
        <p:xfrm>
          <a:off x="285750" y="2286000"/>
          <a:ext cx="4622800" cy="3081338"/>
        </p:xfrm>
        <a:graphic>
          <a:graphicData uri="http://schemas.openxmlformats.org/presentationml/2006/ole">
            <p:oleObj spid="_x0000_s5122" name="Photo Editor Photo" r:id="rId3" imgW="1828571" imgH="1219370" progId="">
              <p:embed/>
            </p:oleObj>
          </a:graphicData>
        </a:graphic>
      </p:graphicFrame>
      <p:graphicFrame>
        <p:nvGraphicFramePr>
          <p:cNvPr id="5123" name="Object 6"/>
          <p:cNvGraphicFramePr>
            <a:graphicFrameLocks noChangeAspect="1"/>
          </p:cNvGraphicFramePr>
          <p:nvPr>
            <p:ph sz="half" idx="2"/>
          </p:nvPr>
        </p:nvGraphicFramePr>
        <p:xfrm>
          <a:off x="5753100" y="3529013"/>
          <a:ext cx="1828800" cy="1219200"/>
        </p:xfrm>
        <a:graphic>
          <a:graphicData uri="http://schemas.openxmlformats.org/presentationml/2006/ole">
            <p:oleObj spid="_x0000_s5123" name="Photo Editor Photo" r:id="rId4" imgW="1828571" imgH="1219370" progId="">
              <p:embed/>
            </p:oleObj>
          </a:graphicData>
        </a:graphic>
      </p:graphicFrame>
      <p:sp>
        <p:nvSpPr>
          <p:cNvPr id="6" name="Slide Number Placeholder 5"/>
          <p:cNvSpPr>
            <a:spLocks noGrp="1"/>
          </p:cNvSpPr>
          <p:nvPr>
            <p:ph type="sldNum" sz="quarter" idx="12"/>
          </p:nvPr>
        </p:nvSpPr>
        <p:spPr/>
        <p:txBody>
          <a:bodyPr/>
          <a:lstStyle/>
          <a:p>
            <a:pPr>
              <a:defRPr/>
            </a:pPr>
            <a:fld id="{44298C00-FB99-45A4-8D25-78746A7E67D9}" type="slidenum">
              <a:rPr lang="ar-SA" smtClean="0"/>
              <a:pPr>
                <a:defRPr/>
              </a:pPr>
              <a:t>37</a:t>
            </a:fld>
            <a:endParaRPr lang="en-US"/>
          </a:p>
        </p:txBody>
      </p:sp>
      <p:sp>
        <p:nvSpPr>
          <p:cNvPr id="5125" name="TextBox 4"/>
          <p:cNvSpPr txBox="1">
            <a:spLocks noChangeArrowheads="1"/>
          </p:cNvSpPr>
          <p:nvPr/>
        </p:nvSpPr>
        <p:spPr bwMode="auto">
          <a:xfrm>
            <a:off x="1785938" y="6143625"/>
            <a:ext cx="3057525" cy="461963"/>
          </a:xfrm>
          <a:prstGeom prst="rect">
            <a:avLst/>
          </a:prstGeom>
          <a:noFill/>
          <a:ln w="9525">
            <a:noFill/>
            <a:miter lim="800000"/>
            <a:headEnd/>
            <a:tailEnd/>
          </a:ln>
        </p:spPr>
        <p:txBody>
          <a:bodyPr wrap="none">
            <a:spAutoFit/>
          </a:bodyPr>
          <a:lstStyle/>
          <a:p>
            <a:r>
              <a:rPr lang="en-US" sz="2400" b="1"/>
              <a:t>KOPOSI SARCOMA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14348" y="357174"/>
            <a:ext cx="8229600" cy="1143000"/>
          </a:xfrm>
        </p:spPr>
        <p:txBody>
          <a:bodyPr/>
          <a:lstStyle/>
          <a:p>
            <a:pPr eaLnBrk="1" fontAlgn="auto" hangingPunct="1">
              <a:spcAft>
                <a:spcPts val="0"/>
              </a:spcAft>
              <a:defRPr/>
            </a:pPr>
            <a:r>
              <a:rPr lang="en-US" dirty="0" smtClean="0"/>
              <a:t>HIV and AIDS </a:t>
            </a:r>
          </a:p>
        </p:txBody>
      </p:sp>
      <p:graphicFrame>
        <p:nvGraphicFramePr>
          <p:cNvPr id="6146" name="Object 3"/>
          <p:cNvGraphicFramePr>
            <a:graphicFrameLocks noChangeAspect="1"/>
          </p:cNvGraphicFramePr>
          <p:nvPr>
            <p:ph idx="1"/>
          </p:nvPr>
        </p:nvGraphicFramePr>
        <p:xfrm>
          <a:off x="1619250" y="1562100"/>
          <a:ext cx="6046788" cy="4494213"/>
        </p:xfrm>
        <a:graphic>
          <a:graphicData uri="http://schemas.openxmlformats.org/presentationml/2006/ole">
            <p:oleObj spid="_x0000_s6146" name="Photo Editor Photo" r:id="rId3" imgW="4191585" imgH="3115110" progId="">
              <p:embed/>
            </p:oleObj>
          </a:graphicData>
        </a:graphic>
      </p:graphicFrame>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38</a:t>
            </a:fld>
            <a:endParaRPr lang="en-US"/>
          </a:p>
        </p:txBody>
      </p:sp>
      <p:sp>
        <p:nvSpPr>
          <p:cNvPr id="6148" name="TextBox 3"/>
          <p:cNvSpPr txBox="1">
            <a:spLocks noChangeArrowheads="1"/>
          </p:cNvSpPr>
          <p:nvPr/>
        </p:nvSpPr>
        <p:spPr bwMode="auto">
          <a:xfrm>
            <a:off x="2643188" y="6215063"/>
            <a:ext cx="2314575" cy="461962"/>
          </a:xfrm>
          <a:prstGeom prst="rect">
            <a:avLst/>
          </a:prstGeom>
          <a:noFill/>
          <a:ln w="9525">
            <a:noFill/>
            <a:miter lim="800000"/>
            <a:headEnd/>
            <a:tailEnd/>
          </a:ln>
        </p:spPr>
        <p:txBody>
          <a:bodyPr wrap="none">
            <a:spAutoFit/>
          </a:bodyPr>
          <a:lstStyle/>
          <a:p>
            <a:r>
              <a:rPr lang="en-US"/>
              <a:t>  </a:t>
            </a:r>
            <a:r>
              <a:rPr lang="en-US" sz="2400" b="1"/>
              <a:t>CANDIDAISIS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428596" y="0"/>
            <a:ext cx="7239000" cy="1143000"/>
          </a:xfrm>
        </p:spPr>
        <p:txBody>
          <a:bodyPr/>
          <a:lstStyle/>
          <a:p>
            <a:pPr algn="ctr" eaLnBrk="1" fontAlgn="auto" hangingPunct="1">
              <a:spcAft>
                <a:spcPts val="0"/>
              </a:spcAft>
              <a:defRPr/>
            </a:pPr>
            <a:r>
              <a:rPr lang="en-US" dirty="0" smtClean="0"/>
              <a:t>HIV and AIDS</a:t>
            </a:r>
          </a:p>
        </p:txBody>
      </p:sp>
      <p:graphicFrame>
        <p:nvGraphicFramePr>
          <p:cNvPr id="7170" name="Object 3"/>
          <p:cNvGraphicFramePr>
            <a:graphicFrameLocks noChangeAspect="1"/>
          </p:cNvGraphicFramePr>
          <p:nvPr>
            <p:ph idx="1"/>
          </p:nvPr>
        </p:nvGraphicFramePr>
        <p:xfrm>
          <a:off x="1357313" y="1214438"/>
          <a:ext cx="6048375" cy="4824412"/>
        </p:xfrm>
        <a:graphic>
          <a:graphicData uri="http://schemas.openxmlformats.org/presentationml/2006/ole">
            <p:oleObj spid="_x0000_s7170" name="Photo Editor Photo" r:id="rId3" imgW="4191585" imgH="3343742" progId="">
              <p:embed/>
            </p:oleObj>
          </a:graphicData>
        </a:graphic>
      </p:graphicFrame>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39</a:t>
            </a:fld>
            <a:endParaRPr lang="en-US"/>
          </a:p>
        </p:txBody>
      </p:sp>
      <p:sp>
        <p:nvSpPr>
          <p:cNvPr id="7172" name="TextBox 3"/>
          <p:cNvSpPr txBox="1">
            <a:spLocks noChangeArrowheads="1"/>
          </p:cNvSpPr>
          <p:nvPr/>
        </p:nvSpPr>
        <p:spPr bwMode="auto">
          <a:xfrm>
            <a:off x="2286000" y="6143625"/>
            <a:ext cx="4386263" cy="461963"/>
          </a:xfrm>
          <a:prstGeom prst="rect">
            <a:avLst/>
          </a:prstGeom>
          <a:noFill/>
          <a:ln w="9525">
            <a:noFill/>
            <a:miter lim="800000"/>
            <a:headEnd/>
            <a:tailEnd/>
          </a:ln>
        </p:spPr>
        <p:txBody>
          <a:bodyPr wrap="none">
            <a:spAutoFit/>
          </a:bodyPr>
          <a:lstStyle/>
          <a:p>
            <a:r>
              <a:rPr lang="en-US" sz="2400" b="1"/>
              <a:t>ORAL HAIRY LEUKOPLAKIA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8596" y="-214338"/>
            <a:ext cx="8229600" cy="1143000"/>
          </a:xfrm>
        </p:spPr>
        <p:txBody>
          <a:bodyPr/>
          <a:lstStyle/>
          <a:p>
            <a:pPr eaLnBrk="1" fontAlgn="auto" hangingPunct="1">
              <a:spcAft>
                <a:spcPts val="0"/>
              </a:spcAft>
              <a:defRPr/>
            </a:pPr>
            <a:r>
              <a:rPr lang="en-US" dirty="0" smtClean="0"/>
              <a:t>HIV structure</a:t>
            </a:r>
          </a:p>
        </p:txBody>
      </p:sp>
      <p:sp>
        <p:nvSpPr>
          <p:cNvPr id="4" name="Slide Number Placeholder 3"/>
          <p:cNvSpPr>
            <a:spLocks noGrp="1"/>
          </p:cNvSpPr>
          <p:nvPr>
            <p:ph type="sldNum" sz="quarter" idx="12"/>
          </p:nvPr>
        </p:nvSpPr>
        <p:spPr/>
        <p:txBody>
          <a:bodyPr/>
          <a:lstStyle/>
          <a:p>
            <a:pPr>
              <a:defRPr/>
            </a:pPr>
            <a:fld id="{CB24E699-AF56-459E-8C43-7FF91B0475AF}" type="slidenum">
              <a:rPr lang="ar-SA" smtClean="0"/>
              <a:pPr>
                <a:defRPr/>
              </a:pPr>
              <a:t>4</a:t>
            </a:fld>
            <a:endParaRPr lang="en-US"/>
          </a:p>
        </p:txBody>
      </p:sp>
      <p:pic>
        <p:nvPicPr>
          <p:cNvPr id="15363" name="Picture 2" descr="http://www.ppidonline.com/common/showimage.cfm?type=f&amp;ThisFigFile=F66434-166-f003.jpg"/>
          <p:cNvPicPr>
            <a:picLocks noChangeAspect="1" noChangeArrowheads="1"/>
          </p:cNvPicPr>
          <p:nvPr/>
        </p:nvPicPr>
        <p:blipFill>
          <a:blip r:embed="rId2" cstate="print"/>
          <a:srcRect/>
          <a:stretch>
            <a:fillRect/>
          </a:stretch>
        </p:blipFill>
        <p:spPr bwMode="auto">
          <a:xfrm>
            <a:off x="2214563" y="1071563"/>
            <a:ext cx="5238750" cy="578643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ght.org.uk/userfiles/image/webgeneral/iStock1544327_Pills_$.jpg"/>
          <p:cNvPicPr>
            <a:picLocks noChangeAspect="1" noChangeArrowheads="1"/>
          </p:cNvPicPr>
          <p:nvPr/>
        </p:nvPicPr>
        <p:blipFill>
          <a:blip r:embed="rId2" cstate="print"/>
          <a:srcRect/>
          <a:stretch>
            <a:fillRect/>
          </a:stretch>
        </p:blipFill>
        <p:spPr bwMode="auto">
          <a:xfrm>
            <a:off x="1066800" y="1676400"/>
            <a:ext cx="7172325" cy="4760863"/>
          </a:xfrm>
          <a:prstGeom prst="rect">
            <a:avLst/>
          </a:prstGeom>
          <a:noFill/>
        </p:spPr>
      </p:pic>
      <p:sp>
        <p:nvSpPr>
          <p:cNvPr id="3" name="Rectangle 2"/>
          <p:cNvSpPr/>
          <p:nvPr/>
        </p:nvSpPr>
        <p:spPr>
          <a:xfrm>
            <a:off x="685800" y="381000"/>
            <a:ext cx="743299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treatment of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hiv</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/aids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1187450" y="476250"/>
            <a:ext cx="7086600" cy="1311275"/>
          </a:xfrm>
        </p:spPr>
        <p:txBody>
          <a:bodyPr>
            <a:normAutofit fontScale="90000"/>
          </a:bodyPr>
          <a:lstStyle/>
          <a:p>
            <a:pPr algn="ctr" eaLnBrk="1" fontAlgn="auto" hangingPunct="1">
              <a:spcAft>
                <a:spcPts val="0"/>
              </a:spcAft>
              <a:defRPr/>
            </a:pPr>
            <a:r>
              <a:rPr lang="en-US" dirty="0"/>
              <a:t>Goals of Antiretroviral Therapy (ART)</a:t>
            </a:r>
          </a:p>
        </p:txBody>
      </p:sp>
      <p:sp>
        <p:nvSpPr>
          <p:cNvPr id="33795" name="Rectangle 3"/>
          <p:cNvSpPr>
            <a:spLocks noGrp="1" noChangeArrowheads="1"/>
          </p:cNvSpPr>
          <p:nvPr>
            <p:ph idx="1"/>
          </p:nvPr>
        </p:nvSpPr>
        <p:spPr>
          <a:xfrm>
            <a:off x="815975" y="2479675"/>
            <a:ext cx="7870825" cy="3646488"/>
          </a:xfrm>
        </p:spPr>
        <p:txBody>
          <a:bodyPr/>
          <a:lstStyle/>
          <a:p>
            <a:pPr eaLnBrk="1" hangingPunct="1"/>
            <a:r>
              <a:rPr lang="en-US" sz="2400" b="1" smtClean="0">
                <a:cs typeface="Tahoma" pitchFamily="34" charset="0"/>
              </a:rPr>
              <a:t>Eradication of HIV? Not possible with currently available antiretroviral medications. </a:t>
            </a:r>
          </a:p>
          <a:p>
            <a:pPr lvl="1" eaLnBrk="1" hangingPunct="1">
              <a:buFont typeface="Wingdings" pitchFamily="2" charset="2"/>
              <a:buNone/>
            </a:pPr>
            <a:endParaRPr lang="en-US" sz="2400" b="1" smtClean="0">
              <a:cs typeface="Tahoma" pitchFamily="34" charset="0"/>
            </a:endParaRPr>
          </a:p>
          <a:p>
            <a:pPr eaLnBrk="1" hangingPunct="1"/>
            <a:endParaRPr lang="en-US" sz="2400" b="1" smtClean="0">
              <a:cs typeface="Tahoma" pitchFamily="34" charset="0"/>
            </a:endParaRP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905000" y="365125"/>
            <a:ext cx="5867400" cy="641350"/>
          </a:xfrm>
        </p:spPr>
        <p:txBody>
          <a:bodyPr>
            <a:normAutofit fontScale="90000"/>
          </a:bodyPr>
          <a:lstStyle/>
          <a:p>
            <a:pPr eaLnBrk="1" hangingPunct="1">
              <a:defRPr/>
            </a:pPr>
            <a:r>
              <a:rPr lang="en-US" smtClean="0"/>
              <a:t>Goals of Treatment</a:t>
            </a:r>
            <a:endParaRPr lang="en-US" sz="4400" smtClean="0"/>
          </a:p>
        </p:txBody>
      </p:sp>
      <p:sp>
        <p:nvSpPr>
          <p:cNvPr id="12294" name="Rectangle 3"/>
          <p:cNvSpPr>
            <a:spLocks noGrp="1" noChangeArrowheads="1"/>
          </p:cNvSpPr>
          <p:nvPr>
            <p:ph sz="half" idx="1"/>
          </p:nvPr>
        </p:nvSpPr>
        <p:spPr>
          <a:xfrm>
            <a:off x="304800" y="1524000"/>
            <a:ext cx="8305800" cy="3962400"/>
          </a:xfrm>
        </p:spPr>
        <p:txBody>
          <a:bodyPr/>
          <a:lstStyle/>
          <a:p>
            <a:pPr eaLnBrk="1" hangingPunct="1"/>
            <a:r>
              <a:rPr lang="en-US" sz="3200" dirty="0" smtClean="0"/>
              <a:t>Improve quality of life</a:t>
            </a:r>
          </a:p>
          <a:p>
            <a:pPr eaLnBrk="1" hangingPunct="1"/>
            <a:r>
              <a:rPr lang="en-US" sz="3200" dirty="0" smtClean="0"/>
              <a:t>Reduce HIV-related morbidity and mortality </a:t>
            </a:r>
          </a:p>
          <a:p>
            <a:pPr eaLnBrk="1" hangingPunct="1"/>
            <a:r>
              <a:rPr lang="en-US" sz="3200" dirty="0" smtClean="0"/>
              <a:t>Restore and/or preserve immunologic function</a:t>
            </a:r>
          </a:p>
          <a:p>
            <a:pPr eaLnBrk="1" hangingPunct="1"/>
            <a:r>
              <a:rPr lang="en-US" sz="3200" dirty="0" smtClean="0"/>
              <a:t>Maximally and durably suppress HIV viral load</a:t>
            </a:r>
          </a:p>
          <a:p>
            <a:pPr eaLnBrk="1" hangingPunct="1"/>
            <a:r>
              <a:rPr lang="en-US" sz="3200" dirty="0" smtClean="0"/>
              <a:t>Prevent HIV transmission</a:t>
            </a:r>
          </a:p>
          <a:p>
            <a:pPr eaLnBrk="1" hangingPunct="1"/>
            <a:endParaRPr lang="en-US" sz="3200" dirty="0" smtClean="0"/>
          </a:p>
        </p:txBody>
      </p:sp>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684213" y="404813"/>
            <a:ext cx="7772400" cy="1311275"/>
          </a:xfrm>
        </p:spPr>
        <p:txBody>
          <a:bodyPr>
            <a:normAutofit fontScale="90000"/>
          </a:bodyPr>
          <a:lstStyle/>
          <a:p>
            <a:pPr algn="ctr" eaLnBrk="1" fontAlgn="auto" hangingPunct="1">
              <a:spcAft>
                <a:spcPts val="0"/>
              </a:spcAft>
              <a:defRPr/>
            </a:pPr>
            <a:r>
              <a:rPr lang="en-US" dirty="0"/>
              <a:t>Goals of Therapy &amp; Tools to Achieve Goals</a:t>
            </a:r>
            <a:endParaRPr lang="en-US" sz="5400" dirty="0"/>
          </a:p>
        </p:txBody>
      </p:sp>
      <p:sp>
        <p:nvSpPr>
          <p:cNvPr id="78851" name="Rectangle 3"/>
          <p:cNvSpPr>
            <a:spLocks noGrp="1" noChangeArrowheads="1"/>
          </p:cNvSpPr>
          <p:nvPr>
            <p:ph sz="half" idx="1"/>
          </p:nvPr>
        </p:nvSpPr>
        <p:spPr>
          <a:xfrm>
            <a:off x="328613" y="2514600"/>
            <a:ext cx="4024312" cy="3810000"/>
          </a:xfrm>
        </p:spPr>
        <p:txBody>
          <a:bodyPr>
            <a:normAutofit lnSpcReduction="10000"/>
          </a:bodyPr>
          <a:lstStyle/>
          <a:p>
            <a:pPr marL="274320" indent="-274320" eaLnBrk="1" fontAlgn="auto" hangingPunct="1">
              <a:spcAft>
                <a:spcPts val="0"/>
              </a:spcAft>
              <a:buFont typeface="Wingdings 2"/>
              <a:buChar char=""/>
              <a:defRPr/>
            </a:pPr>
            <a:r>
              <a:rPr lang="en-US" sz="2400" b="1"/>
              <a:t>Improvement of quality of life</a:t>
            </a:r>
          </a:p>
          <a:p>
            <a:pPr marL="274320" indent="-274320" eaLnBrk="1" fontAlgn="auto" hangingPunct="1">
              <a:spcAft>
                <a:spcPts val="0"/>
              </a:spcAft>
              <a:buFont typeface="Wingdings 2"/>
              <a:buChar char=""/>
              <a:defRPr/>
            </a:pPr>
            <a:r>
              <a:rPr lang="en-US" sz="2400" b="1"/>
              <a:t>Reduction of HIV-related morbidity and mortality </a:t>
            </a:r>
          </a:p>
          <a:p>
            <a:pPr marL="274320" indent="-274320" eaLnBrk="1" fontAlgn="auto" hangingPunct="1">
              <a:spcAft>
                <a:spcPts val="0"/>
              </a:spcAft>
              <a:buFont typeface="Wingdings 2"/>
              <a:buChar char=""/>
              <a:defRPr/>
            </a:pPr>
            <a:r>
              <a:rPr lang="en-US" sz="2400" b="1"/>
              <a:t>Restoration and/or preservation of immunologic function</a:t>
            </a:r>
          </a:p>
          <a:p>
            <a:pPr marL="274320" indent="-274320" eaLnBrk="1" fontAlgn="auto" hangingPunct="1">
              <a:spcAft>
                <a:spcPts val="0"/>
              </a:spcAft>
              <a:buFont typeface="Wingdings 2"/>
              <a:buChar char=""/>
              <a:defRPr/>
            </a:pPr>
            <a:r>
              <a:rPr lang="en-US" sz="2400" b="1"/>
              <a:t>Maximal and durable suppression of viral load</a:t>
            </a:r>
          </a:p>
          <a:p>
            <a:pPr marL="274320" indent="-274320" eaLnBrk="1" fontAlgn="auto" hangingPunct="1">
              <a:spcAft>
                <a:spcPts val="0"/>
              </a:spcAft>
              <a:buFont typeface="Wingdings 2"/>
              <a:buChar char=""/>
              <a:defRPr/>
            </a:pPr>
            <a:endParaRPr lang="en-US" sz="2400" b="1"/>
          </a:p>
        </p:txBody>
      </p:sp>
      <p:sp>
        <p:nvSpPr>
          <p:cNvPr id="78852" name="Rectangle 4"/>
          <p:cNvSpPr>
            <a:spLocks noGrp="1" noChangeArrowheads="1"/>
          </p:cNvSpPr>
          <p:nvPr>
            <p:ph sz="half" idx="2"/>
          </p:nvPr>
        </p:nvSpPr>
        <p:spPr>
          <a:xfrm>
            <a:off x="4572000" y="2514600"/>
            <a:ext cx="4024313" cy="3922713"/>
          </a:xfrm>
        </p:spPr>
        <p:txBody>
          <a:bodyPr>
            <a:normAutofit lnSpcReduction="10000"/>
          </a:bodyPr>
          <a:lstStyle/>
          <a:p>
            <a:pPr marL="274320" indent="-274320" eaLnBrk="1" fontAlgn="auto" hangingPunct="1">
              <a:spcAft>
                <a:spcPts val="0"/>
              </a:spcAft>
              <a:buFont typeface="Wingdings 2"/>
              <a:buChar char=""/>
              <a:defRPr/>
            </a:pPr>
            <a:r>
              <a:rPr lang="en-US" sz="2400" b="1"/>
              <a:t>Selection of ARV regimen</a:t>
            </a:r>
          </a:p>
          <a:p>
            <a:pPr marL="274320" indent="-274320" eaLnBrk="1" fontAlgn="auto" hangingPunct="1">
              <a:spcAft>
                <a:spcPts val="0"/>
              </a:spcAft>
              <a:buFont typeface="Wingdings 2"/>
              <a:buChar char=""/>
              <a:defRPr/>
            </a:pPr>
            <a:r>
              <a:rPr lang="en-US" sz="2400" b="1"/>
              <a:t>Preservation of future treatment options</a:t>
            </a:r>
          </a:p>
          <a:p>
            <a:pPr marL="274320" indent="-274320" eaLnBrk="1" fontAlgn="auto" hangingPunct="1">
              <a:spcAft>
                <a:spcPts val="0"/>
              </a:spcAft>
              <a:buFont typeface="Wingdings 2"/>
              <a:buChar char=""/>
              <a:defRPr/>
            </a:pPr>
            <a:r>
              <a:rPr lang="en-US" sz="2400" b="1"/>
              <a:t>Rational sequencing of therapy</a:t>
            </a:r>
          </a:p>
          <a:p>
            <a:pPr marL="274320" indent="-274320" eaLnBrk="1" fontAlgn="auto" hangingPunct="1">
              <a:spcAft>
                <a:spcPts val="0"/>
              </a:spcAft>
              <a:buFont typeface="Wingdings 2"/>
              <a:buChar char=""/>
              <a:defRPr/>
            </a:pPr>
            <a:r>
              <a:rPr lang="en-US" sz="2400" b="1"/>
              <a:t>Maximizing adherence</a:t>
            </a:r>
          </a:p>
          <a:p>
            <a:pPr marL="274320" indent="-274320" eaLnBrk="1" fontAlgn="auto" hangingPunct="1">
              <a:spcAft>
                <a:spcPts val="0"/>
              </a:spcAft>
              <a:buFont typeface="Wingdings 2"/>
              <a:buChar char=""/>
              <a:defRPr/>
            </a:pPr>
            <a:r>
              <a:rPr lang="en-US" sz="2400" b="1"/>
              <a:t>Use of resistance testing in selected clinical settings</a:t>
            </a:r>
          </a:p>
          <a:p>
            <a:pPr marL="274320" indent="-274320" eaLnBrk="1" fontAlgn="auto" hangingPunct="1">
              <a:spcAft>
                <a:spcPts val="0"/>
              </a:spcAft>
              <a:buFont typeface="Wingdings 2"/>
              <a:buChar char=""/>
              <a:defRPr/>
            </a:pPr>
            <a:endParaRPr lang="en-US" sz="2400" b="1"/>
          </a:p>
        </p:txBody>
      </p:sp>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914400" y="457200"/>
            <a:ext cx="7772400" cy="641350"/>
          </a:xfrm>
        </p:spPr>
        <p:txBody>
          <a:bodyPr>
            <a:normAutofit fontScale="90000"/>
          </a:bodyPr>
          <a:lstStyle/>
          <a:p>
            <a:pPr eaLnBrk="1" hangingPunct="1">
              <a:defRPr/>
            </a:pPr>
            <a:r>
              <a:rPr lang="en-US" smtClean="0"/>
              <a:t>Tools to Achieve Treatment Goals</a:t>
            </a:r>
          </a:p>
        </p:txBody>
      </p:sp>
      <p:sp>
        <p:nvSpPr>
          <p:cNvPr id="13318" name="Rectangle 3"/>
          <p:cNvSpPr>
            <a:spLocks noGrp="1" noChangeArrowheads="1"/>
          </p:cNvSpPr>
          <p:nvPr>
            <p:ph sz="half" idx="1"/>
          </p:nvPr>
        </p:nvSpPr>
        <p:spPr>
          <a:xfrm>
            <a:off x="609600" y="1752600"/>
            <a:ext cx="7696200" cy="4114800"/>
          </a:xfrm>
        </p:spPr>
        <p:txBody>
          <a:bodyPr/>
          <a:lstStyle/>
          <a:p>
            <a:pPr eaLnBrk="1" hangingPunct="1"/>
            <a:r>
              <a:rPr lang="en-US" sz="3200" smtClean="0"/>
              <a:t>Selection of ARV regimen</a:t>
            </a:r>
          </a:p>
          <a:p>
            <a:pPr eaLnBrk="1" hangingPunct="1"/>
            <a:r>
              <a:rPr lang="en-US" sz="3200" smtClean="0"/>
              <a:t>Maximizing adherence</a:t>
            </a:r>
          </a:p>
          <a:p>
            <a:pPr eaLnBrk="1" hangingPunct="1"/>
            <a:r>
              <a:rPr lang="en-US" sz="3200" smtClean="0"/>
              <a:t>Pretreatment resistance testing</a:t>
            </a:r>
          </a:p>
        </p:txBody>
      </p:sp>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596" y="0"/>
            <a:ext cx="7242048" cy="1143000"/>
          </a:xfrm>
        </p:spPr>
        <p:txBody>
          <a:bodyPr/>
          <a:lstStyle/>
          <a:p>
            <a:pPr algn="ctr" eaLnBrk="1" fontAlgn="auto" hangingPunct="1">
              <a:spcAft>
                <a:spcPts val="0"/>
              </a:spcAft>
              <a:defRPr/>
            </a:pPr>
            <a:r>
              <a:rPr lang="en-US" dirty="0" smtClean="0"/>
              <a:t>HIV life cycle</a:t>
            </a:r>
          </a:p>
        </p:txBody>
      </p:sp>
      <p:sp>
        <p:nvSpPr>
          <p:cNvPr id="14" name="Slide Number Placeholder 13"/>
          <p:cNvSpPr>
            <a:spLocks noGrp="1"/>
          </p:cNvSpPr>
          <p:nvPr>
            <p:ph type="sldNum" sz="quarter" idx="12"/>
          </p:nvPr>
        </p:nvSpPr>
        <p:spPr/>
        <p:txBody>
          <a:bodyPr/>
          <a:lstStyle/>
          <a:p>
            <a:pPr>
              <a:defRPr/>
            </a:pPr>
            <a:fld id="{CB24E699-AF56-459E-8C43-7FF91B0475AF}" type="slidenum">
              <a:rPr lang="ar-SA" smtClean="0"/>
              <a:pPr>
                <a:defRPr/>
              </a:pPr>
              <a:t>45</a:t>
            </a:fld>
            <a:endParaRPr lang="en-US"/>
          </a:p>
        </p:txBody>
      </p:sp>
      <p:pic>
        <p:nvPicPr>
          <p:cNvPr id="35843" name="Picture 2" descr="http://www.ppidonline.com/common/showimage.cfm?type=f&amp;ThisFigFile=F66434-166-f001.jpg"/>
          <p:cNvPicPr>
            <a:picLocks noChangeAspect="1" noChangeArrowheads="1"/>
          </p:cNvPicPr>
          <p:nvPr/>
        </p:nvPicPr>
        <p:blipFill>
          <a:blip r:embed="rId2" cstate="print"/>
          <a:srcRect/>
          <a:stretch>
            <a:fillRect/>
          </a:stretch>
        </p:blipFill>
        <p:spPr bwMode="auto">
          <a:xfrm>
            <a:off x="374650" y="1357313"/>
            <a:ext cx="8769350" cy="5500687"/>
          </a:xfrm>
          <a:prstGeom prst="rect">
            <a:avLst/>
          </a:prstGeom>
          <a:noFill/>
          <a:ln w="9525">
            <a:noFill/>
            <a:miter lim="800000"/>
            <a:headEnd/>
            <a:tailEnd/>
          </a:ln>
        </p:spPr>
      </p:pic>
      <p:sp>
        <p:nvSpPr>
          <p:cNvPr id="5" name="Oval 4"/>
          <p:cNvSpPr/>
          <p:nvPr/>
        </p:nvSpPr>
        <p:spPr>
          <a:xfrm>
            <a:off x="0" y="3071812"/>
            <a:ext cx="1500188" cy="1571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Fusion </a:t>
            </a:r>
            <a:r>
              <a:rPr lang="en-US" sz="1400" b="1" dirty="0" smtClean="0">
                <a:solidFill>
                  <a:schemeClr val="bg1"/>
                </a:solidFill>
              </a:rPr>
              <a:t>inhibitors &amp; CCR5 receptor inhibitors</a:t>
            </a:r>
            <a:endParaRPr lang="en-US" sz="1400" b="1" dirty="0">
              <a:solidFill>
                <a:schemeClr val="bg1"/>
              </a:solidFill>
            </a:endParaRPr>
          </a:p>
        </p:txBody>
      </p:sp>
      <p:cxnSp>
        <p:nvCxnSpPr>
          <p:cNvPr id="7" name="Straight Arrow Connector 6"/>
          <p:cNvCxnSpPr>
            <a:stCxn id="5" idx="7"/>
          </p:cNvCxnSpPr>
          <p:nvPr/>
        </p:nvCxnSpPr>
        <p:spPr>
          <a:xfrm rot="5400000" flipH="1" flipV="1">
            <a:off x="1132386" y="2862734"/>
            <a:ext cx="587343" cy="291134"/>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6"/>
          </p:cNvCxnSpPr>
          <p:nvPr/>
        </p:nvCxnSpPr>
        <p:spPr>
          <a:xfrm flipV="1">
            <a:off x="1500188" y="2571753"/>
            <a:ext cx="1357312" cy="12858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6313" y="1571625"/>
            <a:ext cx="114300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RTIs</a:t>
            </a:r>
          </a:p>
        </p:txBody>
      </p:sp>
      <p:cxnSp>
        <p:nvCxnSpPr>
          <p:cNvPr id="12" name="Straight Arrow Connector 11"/>
          <p:cNvCxnSpPr/>
          <p:nvPr/>
        </p:nvCxnSpPr>
        <p:spPr>
          <a:xfrm rot="10800000" flipV="1">
            <a:off x="3500438" y="2214563"/>
            <a:ext cx="1571625" cy="10715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715125" y="5572125"/>
            <a:ext cx="100012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PIs</a:t>
            </a:r>
          </a:p>
        </p:txBody>
      </p:sp>
      <p:cxnSp>
        <p:nvCxnSpPr>
          <p:cNvPr id="15" name="Straight Arrow Connector 14"/>
          <p:cNvCxnSpPr>
            <a:stCxn id="13" idx="1"/>
          </p:cNvCxnSpPr>
          <p:nvPr/>
        </p:nvCxnSpPr>
        <p:spPr>
          <a:xfrm rot="16200000" flipV="1">
            <a:off x="5853113" y="4648200"/>
            <a:ext cx="1155700" cy="860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28625" y="5786438"/>
            <a:ext cx="1785938"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chemeClr val="bg1"/>
                </a:solidFill>
              </a:rPr>
              <a:t>Integrase</a:t>
            </a:r>
            <a:r>
              <a:rPr lang="en-US" sz="1600" b="1" dirty="0">
                <a:solidFill>
                  <a:schemeClr val="bg1"/>
                </a:solidFill>
              </a:rPr>
              <a:t> inhibitors</a:t>
            </a:r>
          </a:p>
        </p:txBody>
      </p:sp>
      <p:cxnSp>
        <p:nvCxnSpPr>
          <p:cNvPr id="18" name="Straight Arrow Connector 17"/>
          <p:cNvCxnSpPr/>
          <p:nvPr/>
        </p:nvCxnSpPr>
        <p:spPr>
          <a:xfrm rot="5400000" flipH="1" flipV="1">
            <a:off x="855663" y="5214938"/>
            <a:ext cx="1358900" cy="215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tudentconsult.com/common/showimage.cfm?mediaISBN=9780443100574&amp;FigFile=F00574-014-f001.jpg&amp;size=fullsize"/>
          <p:cNvPicPr>
            <a:picLocks noChangeAspect="1" noChangeArrowheads="1"/>
          </p:cNvPicPr>
          <p:nvPr/>
        </p:nvPicPr>
        <p:blipFill>
          <a:blip r:embed="rId2" cstate="print"/>
          <a:srcRect/>
          <a:stretch>
            <a:fillRect/>
          </a:stretch>
        </p:blipFill>
        <p:spPr bwMode="auto">
          <a:xfrm>
            <a:off x="306484" y="0"/>
            <a:ext cx="8492132" cy="6858000"/>
          </a:xfrm>
          <a:prstGeom prst="rect">
            <a:avLst/>
          </a:prstGeom>
          <a:noFill/>
        </p:spPr>
      </p:pic>
      <p:sp>
        <p:nvSpPr>
          <p:cNvPr id="3" name="Slide Number Placeholder 2"/>
          <p:cNvSpPr>
            <a:spLocks noGrp="1"/>
          </p:cNvSpPr>
          <p:nvPr>
            <p:ph type="sldNum" sz="quarter" idx="12"/>
          </p:nvPr>
        </p:nvSpPr>
        <p:spPr/>
        <p:txBody>
          <a:bodyPr/>
          <a:lstStyle/>
          <a:p>
            <a:pPr>
              <a:defRPr/>
            </a:pPr>
            <a:fld id="{F60DA2AF-366D-4F71-88E9-AF3A48BD699F}" type="slidenum">
              <a:rPr lang="ar-SA"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1116013" y="549275"/>
            <a:ext cx="7239000" cy="701675"/>
          </a:xfrm>
        </p:spPr>
        <p:txBody>
          <a:bodyPr>
            <a:normAutofit fontScale="90000"/>
          </a:bodyPr>
          <a:lstStyle/>
          <a:p>
            <a:r>
              <a:rPr lang="en-US" b="1" dirty="0"/>
              <a:t>Before Initiating ART</a:t>
            </a:r>
          </a:p>
        </p:txBody>
      </p:sp>
      <p:sp>
        <p:nvSpPr>
          <p:cNvPr id="125955" name="Rectangle 3"/>
          <p:cNvSpPr>
            <a:spLocks noGrp="1" noChangeArrowheads="1"/>
          </p:cNvSpPr>
          <p:nvPr>
            <p:ph idx="1"/>
          </p:nvPr>
        </p:nvSpPr>
        <p:spPr>
          <a:xfrm>
            <a:off x="685800" y="2133600"/>
            <a:ext cx="7851775" cy="4267200"/>
          </a:xfrm>
        </p:spPr>
        <p:txBody>
          <a:bodyPr/>
          <a:lstStyle/>
          <a:p>
            <a:pPr algn="l" rtl="0">
              <a:lnSpc>
                <a:spcPct val="90000"/>
              </a:lnSpc>
            </a:pPr>
            <a:r>
              <a:rPr lang="en-US" b="1"/>
              <a:t>Confirm HIV results</a:t>
            </a:r>
          </a:p>
          <a:p>
            <a:pPr algn="l" rtl="0">
              <a:lnSpc>
                <a:spcPct val="90000"/>
              </a:lnSpc>
            </a:pPr>
            <a:r>
              <a:rPr lang="en-US" b="1"/>
              <a:t>Complete H&amp;P</a:t>
            </a:r>
          </a:p>
          <a:p>
            <a:pPr algn="l" rtl="0">
              <a:lnSpc>
                <a:spcPct val="90000"/>
              </a:lnSpc>
            </a:pPr>
            <a:r>
              <a:rPr lang="en-US" b="1"/>
              <a:t>CBC, chemistry profile</a:t>
            </a:r>
          </a:p>
          <a:p>
            <a:pPr algn="l" rtl="0">
              <a:lnSpc>
                <a:spcPct val="90000"/>
              </a:lnSpc>
            </a:pPr>
            <a:r>
              <a:rPr lang="en-US" b="1"/>
              <a:t>CD4 cell count</a:t>
            </a:r>
          </a:p>
          <a:p>
            <a:pPr algn="l" rtl="0">
              <a:lnSpc>
                <a:spcPct val="90000"/>
              </a:lnSpc>
            </a:pPr>
            <a:r>
              <a:rPr lang="en-US" b="1"/>
              <a:t>Plasma HIV RNA measurement</a:t>
            </a:r>
          </a:p>
          <a:p>
            <a:pPr algn="l" rtl="0">
              <a:lnSpc>
                <a:spcPct val="90000"/>
              </a:lnSpc>
            </a:pPr>
            <a:r>
              <a:rPr lang="en-US" b="1"/>
              <a:t>Consider resistance testing </a:t>
            </a:r>
          </a:p>
          <a:p>
            <a:pPr algn="l" rtl="0">
              <a:lnSpc>
                <a:spcPct val="90000"/>
              </a:lnSpc>
            </a:pPr>
            <a:r>
              <a:rPr lang="en-US" b="1"/>
              <a:t>Assess </a:t>
            </a:r>
            <a:r>
              <a:rPr lang="en-US" b="1">
                <a:latin typeface="Arial"/>
              </a:rPr>
              <a:t>“</a:t>
            </a:r>
            <a:r>
              <a:rPr lang="en-US" b="1"/>
              <a:t>readiness</a:t>
            </a:r>
            <a:r>
              <a:rPr lang="en-US" b="1">
                <a:latin typeface="Arial"/>
              </a:rPr>
              <a:t>”</a:t>
            </a:r>
            <a:r>
              <a:rPr lang="en-US" b="1"/>
              <a:t> for treatment and adherence</a:t>
            </a:r>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1331913" y="404813"/>
            <a:ext cx="7239000" cy="1311275"/>
          </a:xfrm>
        </p:spPr>
        <p:txBody>
          <a:bodyPr>
            <a:normAutofit fontScale="90000"/>
          </a:bodyPr>
          <a:lstStyle/>
          <a:p>
            <a:pPr algn="ctr"/>
            <a:r>
              <a:rPr lang="en-US" b="1" dirty="0"/>
              <a:t>Before Initiating ART: </a:t>
            </a:r>
            <a:br>
              <a:rPr lang="en-US" b="1" dirty="0"/>
            </a:br>
            <a:r>
              <a:rPr lang="en-US" b="1" dirty="0"/>
              <a:t>Additional Tests </a:t>
            </a:r>
          </a:p>
        </p:txBody>
      </p:sp>
      <p:sp>
        <p:nvSpPr>
          <p:cNvPr id="128003" name="Rectangle 3"/>
          <p:cNvSpPr>
            <a:spLocks noGrp="1" noChangeArrowheads="1"/>
          </p:cNvSpPr>
          <p:nvPr>
            <p:ph sz="half" idx="1"/>
          </p:nvPr>
        </p:nvSpPr>
        <p:spPr>
          <a:xfrm>
            <a:off x="738188" y="2216150"/>
            <a:ext cx="3752850" cy="3910013"/>
          </a:xfrm>
        </p:spPr>
        <p:txBody>
          <a:bodyPr/>
          <a:lstStyle/>
          <a:p>
            <a:pPr algn="l" rtl="0">
              <a:lnSpc>
                <a:spcPct val="90000"/>
              </a:lnSpc>
            </a:pPr>
            <a:r>
              <a:rPr lang="en-US"/>
              <a:t>RPR or VDRL</a:t>
            </a:r>
          </a:p>
          <a:p>
            <a:pPr algn="l" rtl="0">
              <a:lnSpc>
                <a:spcPct val="90000"/>
              </a:lnSpc>
            </a:pPr>
            <a:r>
              <a:rPr lang="en-US"/>
              <a:t>PPD</a:t>
            </a:r>
          </a:p>
          <a:p>
            <a:pPr algn="l" rtl="0">
              <a:lnSpc>
                <a:spcPct val="90000"/>
              </a:lnSpc>
            </a:pPr>
            <a:r>
              <a:rPr lang="en-US"/>
              <a:t>Chest X ray</a:t>
            </a:r>
          </a:p>
          <a:p>
            <a:pPr algn="l" rtl="0">
              <a:lnSpc>
                <a:spcPct val="90000"/>
              </a:lnSpc>
            </a:pPr>
            <a:r>
              <a:rPr lang="en-US"/>
              <a:t>Hepatitis A,B,C serology</a:t>
            </a:r>
          </a:p>
          <a:p>
            <a:pPr algn="l" rtl="0">
              <a:lnSpc>
                <a:spcPct val="90000"/>
              </a:lnSpc>
            </a:pPr>
            <a:r>
              <a:rPr lang="en-US"/>
              <a:t>Toxoplasma IgG</a:t>
            </a:r>
          </a:p>
          <a:p>
            <a:pPr algn="l" rtl="0">
              <a:lnSpc>
                <a:spcPct val="90000"/>
              </a:lnSpc>
            </a:pPr>
            <a:r>
              <a:rPr lang="en-US"/>
              <a:t>Fasting glucose and lipids</a:t>
            </a:r>
          </a:p>
          <a:p>
            <a:pPr>
              <a:lnSpc>
                <a:spcPct val="90000"/>
              </a:lnSpc>
            </a:pPr>
            <a:endParaRPr lang="en-US" sz="2400"/>
          </a:p>
        </p:txBody>
      </p:sp>
      <p:sp>
        <p:nvSpPr>
          <p:cNvPr id="128004" name="Rectangle 4"/>
          <p:cNvSpPr>
            <a:spLocks noGrp="1" noChangeArrowheads="1"/>
          </p:cNvSpPr>
          <p:nvPr>
            <p:ph sz="half" idx="2"/>
          </p:nvPr>
        </p:nvSpPr>
        <p:spPr>
          <a:xfrm>
            <a:off x="4652963" y="2039938"/>
            <a:ext cx="4033837" cy="4086225"/>
          </a:xfrm>
        </p:spPr>
        <p:txBody>
          <a:bodyPr/>
          <a:lstStyle/>
          <a:p>
            <a:pPr algn="l" rtl="0"/>
            <a:r>
              <a:rPr lang="en-US"/>
              <a:t>Gynecologic exam with pap smear</a:t>
            </a:r>
          </a:p>
          <a:p>
            <a:pPr algn="l" rtl="0"/>
            <a:r>
              <a:rPr lang="en-US"/>
              <a:t>Testing for chlamydia and gonorrhea</a:t>
            </a:r>
          </a:p>
          <a:p>
            <a:pPr algn="l" rtl="0"/>
            <a:r>
              <a:rPr lang="en-US"/>
              <a:t>Ophthalmology exam (CD4+ T cell count &lt;100 cells/</a:t>
            </a:r>
            <a:r>
              <a:rPr lang="en-US">
                <a:latin typeface="Arial"/>
              </a:rPr>
              <a:t>µ</a:t>
            </a:r>
            <a:r>
              <a:rPr lang="en-US"/>
              <a:t>L)</a:t>
            </a:r>
          </a:p>
        </p:txBody>
      </p:sp>
      <p:sp>
        <p:nvSpPr>
          <p:cNvPr id="5" name="Slide Number Placeholder 4"/>
          <p:cNvSpPr>
            <a:spLocks noGrp="1"/>
          </p:cNvSpPr>
          <p:nvPr>
            <p:ph type="sldNum" sz="quarter" idx="12"/>
          </p:nvPr>
        </p:nvSpPr>
        <p:spPr/>
        <p:txBody>
          <a:bodyPr/>
          <a:lstStyle/>
          <a:p>
            <a:pPr>
              <a:defRPr/>
            </a:pPr>
            <a:fld id="{44298C00-FB99-45A4-8D25-78746A7E67D9}" type="slidenum">
              <a:rPr lang="ar-SA"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62000" y="304800"/>
            <a:ext cx="7239000" cy="1190625"/>
          </a:xfrm>
        </p:spPr>
        <p:txBody>
          <a:bodyPr>
            <a:normAutofit fontScale="90000"/>
          </a:bodyPr>
          <a:lstStyle/>
          <a:p>
            <a:pPr eaLnBrk="1" hangingPunct="1">
              <a:defRPr/>
            </a:pPr>
            <a:r>
              <a:rPr lang="en-US" smtClean="0"/>
              <a:t>Use of CD4 Cell Levels to Guide Therapy Decisions</a:t>
            </a:r>
          </a:p>
        </p:txBody>
      </p:sp>
      <p:sp>
        <p:nvSpPr>
          <p:cNvPr id="15366" name="Rectangle 3"/>
          <p:cNvSpPr>
            <a:spLocks noGrp="1" noChangeArrowheads="1"/>
          </p:cNvSpPr>
          <p:nvPr>
            <p:ph idx="1"/>
          </p:nvPr>
        </p:nvSpPr>
        <p:spPr>
          <a:xfrm>
            <a:off x="914400" y="1600200"/>
            <a:ext cx="8458200" cy="4953000"/>
          </a:xfrm>
        </p:spPr>
        <p:txBody>
          <a:bodyPr/>
          <a:lstStyle/>
          <a:p>
            <a:pPr eaLnBrk="1" hangingPunct="1"/>
            <a:r>
              <a:rPr lang="en-US" dirty="0" smtClean="0"/>
              <a:t>CD4 count</a:t>
            </a:r>
          </a:p>
          <a:p>
            <a:pPr lvl="1" eaLnBrk="1" hangingPunct="1"/>
            <a:r>
              <a:rPr lang="en-US" sz="2400" dirty="0" smtClean="0"/>
              <a:t>The major indicator of immune function </a:t>
            </a:r>
          </a:p>
          <a:p>
            <a:pPr lvl="1" eaLnBrk="1" hangingPunct="1"/>
            <a:r>
              <a:rPr lang="en-US" sz="2400" dirty="0" smtClean="0"/>
              <a:t>Most recent CD4 count is best predictor of</a:t>
            </a:r>
            <a:br>
              <a:rPr lang="en-US" sz="2400" dirty="0" smtClean="0"/>
            </a:br>
            <a:r>
              <a:rPr lang="en-US" sz="2400" dirty="0" smtClean="0"/>
              <a:t>disease progression</a:t>
            </a:r>
          </a:p>
          <a:p>
            <a:pPr lvl="1" eaLnBrk="1" hangingPunct="1"/>
            <a:r>
              <a:rPr lang="en-US" sz="2400" dirty="0" smtClean="0"/>
              <a:t>A key factor in decision to start ART or OI prophylaxis</a:t>
            </a:r>
          </a:p>
          <a:p>
            <a:pPr lvl="1" eaLnBrk="1" hangingPunct="1"/>
            <a:r>
              <a:rPr lang="en-US" sz="2400" dirty="0" smtClean="0"/>
              <a:t>Important in determining response to ART</a:t>
            </a:r>
          </a:p>
          <a:p>
            <a:pPr lvl="2" eaLnBrk="1" hangingPunct="1"/>
            <a:r>
              <a:rPr lang="en-US" sz="2000" dirty="0" smtClean="0"/>
              <a:t>Adequate response: CD4 increase 50-150 cells/µL</a:t>
            </a:r>
            <a:r>
              <a:rPr lang="en-US" sz="2000" dirty="0" smtClean="0">
                <a:cs typeface="Arial" charset="0"/>
              </a:rPr>
              <a:t> per </a:t>
            </a:r>
            <a:r>
              <a:rPr lang="en-US" sz="2000" dirty="0" smtClean="0"/>
              <a:t>year</a:t>
            </a:r>
          </a:p>
          <a:p>
            <a:pPr eaLnBrk="1" hangingPunct="1"/>
            <a:r>
              <a:rPr lang="en-US" dirty="0" smtClean="0"/>
              <a:t>CD4 monitoring</a:t>
            </a:r>
          </a:p>
          <a:p>
            <a:pPr lvl="1" eaLnBrk="1" hangingPunct="1"/>
            <a:r>
              <a:rPr lang="en-US" sz="2400" dirty="0" smtClean="0"/>
              <a:t>Check at baseline (x2) and at least every</a:t>
            </a:r>
            <a:br>
              <a:rPr lang="en-US" sz="2400" dirty="0" smtClean="0"/>
            </a:br>
            <a:r>
              <a:rPr lang="en-US" sz="2400" dirty="0" smtClean="0"/>
              <a:t>3-6 months</a:t>
            </a:r>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oursewareobjects.elsevier.com/objects/elr/ExpertConsult/Mandell/infectiousdiseases7e/IC/images/0119001.jpg"/>
          <p:cNvPicPr>
            <a:picLocks noChangeAspect="1" noChangeArrowheads="1"/>
          </p:cNvPicPr>
          <p:nvPr/>
        </p:nvPicPr>
        <p:blipFill>
          <a:blip r:embed="rId2" cstate="print"/>
          <a:srcRect/>
          <a:stretch>
            <a:fillRect/>
          </a:stretch>
        </p:blipFill>
        <p:spPr bwMode="auto">
          <a:xfrm>
            <a:off x="914400" y="609599"/>
            <a:ext cx="6705600" cy="5958839"/>
          </a:xfrm>
          <a:prstGeom prst="rect">
            <a:avLst/>
          </a:prstGeom>
          <a:noFill/>
        </p:spPr>
      </p:pic>
      <p:sp>
        <p:nvSpPr>
          <p:cNvPr id="3" name="Slide Number Placeholder 2"/>
          <p:cNvSpPr>
            <a:spLocks noGrp="1"/>
          </p:cNvSpPr>
          <p:nvPr>
            <p:ph type="sldNum" sz="quarter" idx="12"/>
          </p:nvPr>
        </p:nvSpPr>
        <p:spPr/>
        <p:txBody>
          <a:bodyPr/>
          <a:lstStyle/>
          <a:p>
            <a:pPr>
              <a:defRPr/>
            </a:pPr>
            <a:fld id="{F60DA2AF-366D-4F71-88E9-AF3A48BD699F}" type="slidenum">
              <a:rPr lang="ar-SA"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1026"/>
          <p:cNvSpPr>
            <a:spLocks noGrp="1" noChangeArrowheads="1"/>
          </p:cNvSpPr>
          <p:nvPr>
            <p:ph type="title"/>
          </p:nvPr>
        </p:nvSpPr>
        <p:spPr>
          <a:xfrm>
            <a:off x="990600" y="304800"/>
            <a:ext cx="7239000" cy="1190625"/>
          </a:xfrm>
        </p:spPr>
        <p:txBody>
          <a:bodyPr>
            <a:normAutofit fontScale="90000"/>
          </a:bodyPr>
          <a:lstStyle/>
          <a:p>
            <a:pPr eaLnBrk="1" hangingPunct="1">
              <a:defRPr/>
            </a:pPr>
            <a:r>
              <a:rPr lang="en-US" smtClean="0"/>
              <a:t>Use of HIV RNA Levels to Guide Therapy Decisions</a:t>
            </a:r>
          </a:p>
        </p:txBody>
      </p:sp>
      <p:sp>
        <p:nvSpPr>
          <p:cNvPr id="16390" name="Rectangle 1027"/>
          <p:cNvSpPr>
            <a:spLocks noGrp="1" noChangeArrowheads="1"/>
          </p:cNvSpPr>
          <p:nvPr>
            <p:ph idx="1"/>
          </p:nvPr>
        </p:nvSpPr>
        <p:spPr>
          <a:xfrm>
            <a:off x="914400" y="1524000"/>
            <a:ext cx="8077200" cy="5334000"/>
          </a:xfrm>
        </p:spPr>
        <p:txBody>
          <a:bodyPr/>
          <a:lstStyle/>
          <a:p>
            <a:pPr eaLnBrk="1" hangingPunct="1">
              <a:lnSpc>
                <a:spcPct val="90000"/>
              </a:lnSpc>
            </a:pPr>
            <a:r>
              <a:rPr lang="en-US" dirty="0" smtClean="0"/>
              <a:t>HIV RNA</a:t>
            </a:r>
          </a:p>
          <a:p>
            <a:pPr lvl="1" eaLnBrk="1" hangingPunct="1">
              <a:lnSpc>
                <a:spcPct val="90000"/>
              </a:lnSpc>
            </a:pPr>
            <a:r>
              <a:rPr lang="en-US" dirty="0" smtClean="0"/>
              <a:t>May influence decision to start ART and help determine frequency of CD4 monitoring</a:t>
            </a:r>
          </a:p>
          <a:p>
            <a:pPr lvl="1" eaLnBrk="1" hangingPunct="1">
              <a:lnSpc>
                <a:spcPct val="90000"/>
              </a:lnSpc>
            </a:pPr>
            <a:r>
              <a:rPr lang="en-US" dirty="0" smtClean="0"/>
              <a:t>Critical in determining response to ART</a:t>
            </a:r>
          </a:p>
          <a:p>
            <a:pPr lvl="2" eaLnBrk="1" hangingPunct="1">
              <a:lnSpc>
                <a:spcPct val="90000"/>
              </a:lnSpc>
            </a:pPr>
            <a:r>
              <a:rPr lang="en-US" dirty="0" smtClean="0"/>
              <a:t>Goal of ART: HIV RNA below limit of detection (</a:t>
            </a:r>
            <a:r>
              <a:rPr lang="en-US" dirty="0" err="1" smtClean="0"/>
              <a:t>ie</a:t>
            </a:r>
            <a:r>
              <a:rPr lang="en-US" dirty="0" smtClean="0"/>
              <a:t>, &lt;40-75  copies/</a:t>
            </a:r>
            <a:r>
              <a:rPr lang="en-US" dirty="0" err="1" smtClean="0"/>
              <a:t>mL</a:t>
            </a:r>
            <a:r>
              <a:rPr lang="en-US" dirty="0" smtClean="0"/>
              <a:t>, depending on assay)</a:t>
            </a:r>
          </a:p>
          <a:p>
            <a:pPr eaLnBrk="1" hangingPunct="1">
              <a:lnSpc>
                <a:spcPct val="90000"/>
              </a:lnSpc>
            </a:pPr>
            <a:r>
              <a:rPr lang="en-US" dirty="0" smtClean="0"/>
              <a:t>RNA monitoring</a:t>
            </a:r>
          </a:p>
          <a:p>
            <a:pPr lvl="1" eaLnBrk="1" hangingPunct="1">
              <a:lnSpc>
                <a:spcPct val="90000"/>
              </a:lnSpc>
            </a:pPr>
            <a:r>
              <a:rPr lang="en-US" dirty="0" smtClean="0"/>
              <a:t>Check at baseline (x2) </a:t>
            </a:r>
          </a:p>
          <a:p>
            <a:pPr lvl="1" eaLnBrk="1" hangingPunct="1">
              <a:lnSpc>
                <a:spcPct val="90000"/>
              </a:lnSpc>
            </a:pPr>
            <a:r>
              <a:rPr lang="en-US" dirty="0" smtClean="0"/>
              <a:t>Immediately before initiating ART</a:t>
            </a:r>
          </a:p>
          <a:p>
            <a:pPr lvl="1" eaLnBrk="1" hangingPunct="1">
              <a:lnSpc>
                <a:spcPct val="90000"/>
              </a:lnSpc>
            </a:pPr>
            <a:r>
              <a:rPr lang="en-US" dirty="0" smtClean="0"/>
              <a:t>2-8 weeks after start or change of ART</a:t>
            </a:r>
          </a:p>
          <a:p>
            <a:pPr lvl="1" eaLnBrk="1" hangingPunct="1">
              <a:lnSpc>
                <a:spcPct val="90000"/>
              </a:lnSpc>
            </a:pPr>
            <a:r>
              <a:rPr lang="en-US" dirty="0" smtClean="0"/>
              <a:t>Every 3-6 months with stable patients</a:t>
            </a:r>
          </a:p>
        </p:txBody>
      </p:sp>
      <p:sp>
        <p:nvSpPr>
          <p:cNvPr id="5" name="Slide Number Placeholder 4"/>
          <p:cNvSpPr>
            <a:spLocks noGrp="1"/>
          </p:cNvSpPr>
          <p:nvPr>
            <p:ph type="sldNum" sz="quarter" idx="12"/>
          </p:nvPr>
        </p:nvSpPr>
        <p:spPr/>
        <p:txBody>
          <a:bodyPr/>
          <a:lstStyle/>
          <a:p>
            <a:pPr>
              <a:defRPr/>
            </a:pPr>
            <a:fld id="{61A2D20B-F5DE-446D-833D-EBAE2A237CDF}"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071538" y="304800"/>
            <a:ext cx="5405462" cy="641350"/>
          </a:xfrm>
        </p:spPr>
        <p:txBody>
          <a:bodyPr>
            <a:normAutofit fontScale="90000"/>
          </a:bodyPr>
          <a:lstStyle/>
          <a:p>
            <a:pPr algn="l" eaLnBrk="1" hangingPunct="1">
              <a:defRPr/>
            </a:pPr>
            <a:r>
              <a:rPr lang="en-US" dirty="0" smtClean="0"/>
              <a:t>When to Start ART</a:t>
            </a:r>
          </a:p>
        </p:txBody>
      </p:sp>
      <p:sp>
        <p:nvSpPr>
          <p:cNvPr id="23558" name="Rectangle 3"/>
          <p:cNvSpPr>
            <a:spLocks noGrp="1" noChangeArrowheads="1"/>
          </p:cNvSpPr>
          <p:nvPr>
            <p:ph idx="1"/>
          </p:nvPr>
        </p:nvSpPr>
        <p:spPr>
          <a:xfrm>
            <a:off x="381000" y="1143000"/>
            <a:ext cx="8662988" cy="5181600"/>
          </a:xfrm>
        </p:spPr>
        <p:txBody>
          <a:bodyPr/>
          <a:lstStyle/>
          <a:p>
            <a:pPr eaLnBrk="1" hangingPunct="1"/>
            <a:r>
              <a:rPr lang="en-US" sz="2800" smtClean="0"/>
              <a:t>Potent ART may improve and preserve immune</a:t>
            </a:r>
            <a:br>
              <a:rPr lang="en-US" sz="2800" smtClean="0"/>
            </a:br>
            <a:r>
              <a:rPr lang="en-US" sz="2800" smtClean="0"/>
              <a:t>function in most patients with virologic suppression, regardless of baseline CD4 count</a:t>
            </a:r>
          </a:p>
          <a:p>
            <a:pPr lvl="1" eaLnBrk="1" hangingPunct="1"/>
            <a:r>
              <a:rPr lang="en-US" sz="2400" smtClean="0"/>
              <a:t>ART indicated for all with low CD4 count or symptoms</a:t>
            </a:r>
          </a:p>
          <a:p>
            <a:pPr lvl="1" eaLnBrk="1" hangingPunct="1"/>
            <a:r>
              <a:rPr lang="en-US" sz="2400" smtClean="0"/>
              <a:t>Earlier ART may result in better immunologic responses</a:t>
            </a:r>
            <a:br>
              <a:rPr lang="en-US" sz="2400" smtClean="0"/>
            </a:br>
            <a:r>
              <a:rPr lang="en-US" sz="2400" smtClean="0"/>
              <a:t>and better clinical outcomes</a:t>
            </a:r>
          </a:p>
          <a:p>
            <a:pPr lvl="2" eaLnBrk="1" hangingPunct="1"/>
            <a:r>
              <a:rPr lang="en-US" sz="2000" smtClean="0"/>
              <a:t>Reduction in AIDS- and non-AIDS-associated morbidity and mortality</a:t>
            </a:r>
          </a:p>
          <a:p>
            <a:pPr lvl="3" eaLnBrk="1" hangingPunct="1"/>
            <a:r>
              <a:rPr lang="en-US" sz="1800" smtClean="0"/>
              <a:t>Reduction in HIV-associated inflammation and associated complications</a:t>
            </a:r>
          </a:p>
          <a:p>
            <a:pPr lvl="2" eaLnBrk="1" hangingPunct="1"/>
            <a:r>
              <a:rPr lang="en-US" sz="2000" smtClean="0"/>
              <a:t>Reduction in HIV transmission </a:t>
            </a:r>
          </a:p>
          <a:p>
            <a:pPr lvl="1" eaLnBrk="1" hangingPunct="1"/>
            <a:r>
              <a:rPr lang="en-US" sz="2400" smtClean="0"/>
              <a:t>Recommended ARV combinations are considered to be</a:t>
            </a:r>
            <a:br>
              <a:rPr lang="en-US" sz="2400" smtClean="0"/>
            </a:br>
            <a:r>
              <a:rPr lang="en-US" sz="2400" smtClean="0"/>
              <a:t>durable and tolerable</a:t>
            </a:r>
            <a:endParaRPr lang="en-US" sz="2400" smtClean="0">
              <a:cs typeface="Arial" charset="0"/>
            </a:endParaRPr>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1142976" y="304800"/>
            <a:ext cx="5334024" cy="641350"/>
          </a:xfrm>
        </p:spPr>
        <p:txBody>
          <a:bodyPr>
            <a:normAutofit fontScale="90000"/>
          </a:bodyPr>
          <a:lstStyle/>
          <a:p>
            <a:pPr algn="ctr" eaLnBrk="1" hangingPunct="1">
              <a:defRPr/>
            </a:pPr>
            <a:r>
              <a:rPr lang="en-US" dirty="0" smtClean="0"/>
              <a:t>When to Start ART</a:t>
            </a:r>
          </a:p>
        </p:txBody>
      </p:sp>
      <p:sp>
        <p:nvSpPr>
          <p:cNvPr id="24582" name="Rectangle 3"/>
          <p:cNvSpPr>
            <a:spLocks noGrp="1" noChangeArrowheads="1"/>
          </p:cNvSpPr>
          <p:nvPr>
            <p:ph idx="1"/>
          </p:nvPr>
        </p:nvSpPr>
        <p:spPr>
          <a:xfrm>
            <a:off x="481013" y="1219200"/>
            <a:ext cx="8129587" cy="4648200"/>
          </a:xfrm>
        </p:spPr>
        <p:txBody>
          <a:bodyPr/>
          <a:lstStyle/>
          <a:p>
            <a:pPr eaLnBrk="1" hangingPunct="1"/>
            <a:r>
              <a:rPr lang="en-US" sz="2400" smtClean="0"/>
              <a:t>Exact CD4 count at which to initiate therapy not known, but evidence points to starting at higher counts</a:t>
            </a:r>
          </a:p>
          <a:p>
            <a:pPr eaLnBrk="1" hangingPunct="1"/>
            <a:r>
              <a:rPr lang="en-US" sz="2400" smtClean="0"/>
              <a:t>Current recommendation: ART for all patients with CD4 &lt;500 cells/µL</a:t>
            </a:r>
          </a:p>
          <a:p>
            <a:pPr lvl="2" eaLnBrk="1" hangingPunct="1"/>
            <a:r>
              <a:rPr lang="en-US" sz="1800" smtClean="0">
                <a:cs typeface="Arial" charset="0"/>
              </a:rPr>
              <a:t>For patients with CD4 &gt;500 </a:t>
            </a:r>
            <a:r>
              <a:rPr lang="en-US" sz="1800" smtClean="0"/>
              <a:t>cells/µL, 50% of the panel recommend ART, 50% consider ART to be optional</a:t>
            </a:r>
          </a:p>
          <a:p>
            <a:pPr lvl="1" eaLnBrk="1" hangingPunct="1"/>
            <a:r>
              <a:rPr lang="en-US" sz="2000" smtClean="0"/>
              <a:t>Randomized control trial (RTC) data support benefit of ART if CD4 </a:t>
            </a:r>
            <a:r>
              <a:rPr lang="en-US" sz="2000" smtClean="0">
                <a:sym typeface="Symbol" pitchFamily="18" charset="2"/>
              </a:rPr>
              <a:t>350</a:t>
            </a:r>
          </a:p>
          <a:p>
            <a:pPr lvl="1" eaLnBrk="1" hangingPunct="1"/>
            <a:r>
              <a:rPr lang="en-US" sz="2000" smtClean="0">
                <a:sym typeface="Symbol" pitchFamily="18" charset="2"/>
              </a:rPr>
              <a:t>No RTC data on benefit of ART at CD4 &gt;350, but observational cohort data</a:t>
            </a:r>
          </a:p>
          <a:p>
            <a:pPr eaLnBrk="1" hangingPunct="1"/>
            <a:r>
              <a:rPr lang="en-US" sz="2400" smtClean="0">
                <a:sym typeface="Symbol" pitchFamily="18" charset="2"/>
              </a:rPr>
              <a:t>Currently available ARVs are effective and well tolerated</a:t>
            </a:r>
            <a:endParaRPr lang="en-US" sz="2400" smtClean="0">
              <a:cs typeface="Arial" charset="0"/>
            </a:endParaRPr>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14282" y="285728"/>
            <a:ext cx="8534400" cy="641350"/>
          </a:xfrm>
        </p:spPr>
        <p:txBody>
          <a:bodyPr>
            <a:normAutofit fontScale="90000"/>
          </a:bodyPr>
          <a:lstStyle/>
          <a:p>
            <a:pPr eaLnBrk="1" hangingPunct="1">
              <a:defRPr/>
            </a:pPr>
            <a:r>
              <a:rPr lang="en-US" dirty="0" smtClean="0"/>
              <a:t>Recommendations for Initiating ART </a:t>
            </a:r>
          </a:p>
        </p:txBody>
      </p:sp>
      <p:graphicFrame>
        <p:nvGraphicFramePr>
          <p:cNvPr id="377952" name="Group 96"/>
          <p:cNvGraphicFramePr>
            <a:graphicFrameLocks noGrp="1"/>
          </p:cNvGraphicFramePr>
          <p:nvPr>
            <p:ph type="tbl" idx="1"/>
          </p:nvPr>
        </p:nvGraphicFramePr>
        <p:xfrm>
          <a:off x="533400" y="1371600"/>
          <a:ext cx="8229600" cy="4495800"/>
        </p:xfrm>
        <a:graphic>
          <a:graphicData uri="http://schemas.openxmlformats.org/drawingml/2006/table">
            <a:tbl>
              <a:tblPr/>
              <a:tblGrid>
                <a:gridCol w="5257800"/>
                <a:gridCol w="2971800"/>
              </a:tblGrid>
              <a:tr h="609600">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Clinical Category or CD4 Count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Recommendation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862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rPr>
                        <a:t>History of AIDS-defining illness</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rPr>
                        <a:t>CD4 count &lt;350 cells/µL</a:t>
                      </a:r>
                      <a:endParaRPr kumimoji="0" lang="en-US" sz="2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rPr>
                        <a:t>CD4 count 350-500 cells/µL</a:t>
                      </a:r>
                      <a:r>
                        <a:rPr kumimoji="0" lang="en-US" sz="26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cs typeface="Arial" charset="0"/>
                        </a:rPr>
                        <a:t>Pregnant women</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cs typeface="Arial" charset="0"/>
                        </a:rPr>
                        <a:t>HIV-associated nephropathy (HIVAN)</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600" b="0" i="0" u="none" strike="noStrike" cap="none" normalizeH="0" baseline="0" dirty="0" smtClean="0">
                          <a:ln>
                            <a:noFill/>
                          </a:ln>
                          <a:solidFill>
                            <a:schemeClr val="tx1"/>
                          </a:solidFill>
                          <a:effectLst/>
                          <a:latin typeface="Arial" charset="0"/>
                          <a:cs typeface="Arial" charset="0"/>
                        </a:rPr>
                        <a:t>Hepatitis B (HBV) </a:t>
                      </a:r>
                      <a:r>
                        <a:rPr kumimoji="0" lang="en-US" sz="2600" b="0" i="0" u="none" strike="noStrike" cap="none" normalizeH="0" baseline="0" dirty="0" err="1" smtClean="0">
                          <a:ln>
                            <a:noFill/>
                          </a:ln>
                          <a:solidFill>
                            <a:schemeClr val="tx1"/>
                          </a:solidFill>
                          <a:effectLst/>
                          <a:latin typeface="Arial" charset="0"/>
                          <a:cs typeface="Arial" charset="0"/>
                        </a:rPr>
                        <a:t>coinfection</a:t>
                      </a:r>
                      <a:r>
                        <a:rPr kumimoji="0" lang="en-US" sz="2600" b="0" i="0" u="none" strike="noStrike" cap="none" normalizeH="0" baseline="0" dirty="0" smtClean="0">
                          <a:ln>
                            <a:noFill/>
                          </a:ln>
                          <a:solidFill>
                            <a:schemeClr val="tx1"/>
                          </a:solidFill>
                          <a:effectLst/>
                          <a:latin typeface="Arial" charset="0"/>
                          <a:cs typeface="Arial" charset="0"/>
                        </a:rPr>
                        <a:t>, when HBV treatment is indicated*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3000" b="0" i="0" u="none" strike="noStrike" cap="none" normalizeH="0" baseline="0" smtClean="0">
                          <a:ln>
                            <a:noFill/>
                          </a:ln>
                          <a:solidFill>
                            <a:schemeClr val="tx1"/>
                          </a:solidFill>
                          <a:effectLst/>
                          <a:latin typeface="Arial" charset="0"/>
                        </a:rPr>
                        <a:t>Initiate ART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3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 name="Slide Number Placeholder 5"/>
          <p:cNvSpPr>
            <a:spLocks noGrp="1"/>
          </p:cNvSpPr>
          <p:nvPr>
            <p:ph type="sldNum" sz="quarter" idx="11"/>
          </p:nvPr>
        </p:nvSpPr>
        <p:spPr/>
        <p:txBody>
          <a:bodyPr/>
          <a:lstStyle/>
          <a:p>
            <a:pPr>
              <a:defRPr/>
            </a:pPr>
            <a:fld id="{AD208D0A-888F-42CE-BE6B-A4275FC14321}" type="slidenum">
              <a:rPr lang="en-US" smtClean="0"/>
              <a:pPr>
                <a:defRPr/>
              </a:pPr>
              <a:t>53</a:t>
            </a:fld>
            <a:endParaRPr lang="en-US"/>
          </a:p>
        </p:txBody>
      </p:sp>
      <p:sp>
        <p:nvSpPr>
          <p:cNvPr id="29713" name="Text Box 66"/>
          <p:cNvSpPr txBox="1">
            <a:spLocks noChangeArrowheads="1"/>
          </p:cNvSpPr>
          <p:nvPr/>
        </p:nvSpPr>
        <p:spPr bwMode="auto">
          <a:xfrm>
            <a:off x="762000" y="5943600"/>
            <a:ext cx="8001000" cy="641350"/>
          </a:xfrm>
          <a:prstGeom prst="rect">
            <a:avLst/>
          </a:prstGeom>
          <a:noFill/>
          <a:ln w="12700">
            <a:noFill/>
            <a:miter lim="800000"/>
            <a:headEnd type="none" w="sm" len="sm"/>
            <a:tailEnd type="none" w="sm" len="sm"/>
          </a:ln>
        </p:spPr>
        <p:txBody>
          <a:bodyPr>
            <a:spAutoFit/>
          </a:bodyPr>
          <a:lstStyle/>
          <a:p>
            <a:pPr algn="l">
              <a:spcBef>
                <a:spcPct val="50000"/>
              </a:spcBef>
            </a:pPr>
            <a:r>
              <a:rPr lang="en-US" sz="1800" dirty="0">
                <a:latin typeface="Arial" charset="0"/>
              </a:rPr>
              <a:t>* Treatment with fully suppressive drugs active against both HIV and HBV is </a:t>
            </a:r>
            <a:r>
              <a:rPr lang="en-US" sz="1800" dirty="0" smtClean="0">
                <a:latin typeface="Arial" charset="0"/>
              </a:rPr>
              <a:t>    recommended</a:t>
            </a:r>
            <a:r>
              <a:rPr lang="en-US" sz="1800" dirty="0">
                <a:latin typeface="Arial"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400016" y="500042"/>
            <a:ext cx="8743984" cy="641350"/>
          </a:xfrm>
        </p:spPr>
        <p:txBody>
          <a:bodyPr>
            <a:normAutofit fontScale="90000"/>
          </a:bodyPr>
          <a:lstStyle/>
          <a:p>
            <a:pPr eaLnBrk="1" hangingPunct="1">
              <a:defRPr/>
            </a:pPr>
            <a:r>
              <a:rPr lang="en-US" dirty="0" smtClean="0"/>
              <a:t>Recommendations for Initiating ART </a:t>
            </a:r>
            <a:r>
              <a:rPr lang="en-US" sz="2000" dirty="0" smtClean="0"/>
              <a:t>(2)</a:t>
            </a:r>
          </a:p>
        </p:txBody>
      </p:sp>
      <p:graphicFrame>
        <p:nvGraphicFramePr>
          <p:cNvPr id="379935" name="Group 31"/>
          <p:cNvGraphicFramePr>
            <a:graphicFrameLocks noGrp="1"/>
          </p:cNvGraphicFramePr>
          <p:nvPr>
            <p:ph type="tbl" idx="1"/>
          </p:nvPr>
        </p:nvGraphicFramePr>
        <p:xfrm>
          <a:off x="609600" y="1905000"/>
          <a:ext cx="7842250" cy="3050223"/>
        </p:xfrm>
        <a:graphic>
          <a:graphicData uri="http://schemas.openxmlformats.org/drawingml/2006/table">
            <a:tbl>
              <a:tblPr/>
              <a:tblGrid>
                <a:gridCol w="4103688"/>
                <a:gridCol w="3738562"/>
              </a:tblGrid>
              <a:tr h="684213">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Clinical Category or CD4 Count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smtClean="0">
                          <a:ln>
                            <a:noFill/>
                          </a:ln>
                          <a:solidFill>
                            <a:schemeClr val="tx1"/>
                          </a:solidFill>
                          <a:effectLst/>
                          <a:latin typeface="Arial" charset="0"/>
                        </a:rPr>
                        <a:t>Recommendation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27263">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600" b="0" i="0" u="none" strike="noStrike" cap="none" normalizeH="0" baseline="0" smtClean="0">
                          <a:ln>
                            <a:noFill/>
                          </a:ln>
                          <a:solidFill>
                            <a:schemeClr val="tx1"/>
                          </a:solidFill>
                          <a:effectLst/>
                          <a:latin typeface="Arial" charset="0"/>
                        </a:rPr>
                        <a:t>CD4 count &gt;500 cells/µL</a:t>
                      </a:r>
                      <a:r>
                        <a:rPr kumimoji="0" lang="en-US" sz="2600" b="0" i="0" u="none" strike="noStrike" cap="none" normalizeH="0" baseline="0" smtClean="0">
                          <a:ln>
                            <a:noFill/>
                          </a:ln>
                          <a:solidFill>
                            <a:schemeClr val="tx1"/>
                          </a:solidFill>
                          <a:effectLst/>
                          <a:latin typeface="Arial" charset="0"/>
                          <a:cs typeface="Arial" charset="0"/>
                        </a:rPr>
                        <a:t>, asymptomatic, without conditions listed above</a:t>
                      </a:r>
                      <a:endParaRPr kumimoji="0" lang="en-US" sz="2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600" b="0" i="0" u="none" strike="noStrike" cap="none" normalizeH="0" baseline="0" smtClean="0">
                          <a:ln>
                            <a:noFill/>
                          </a:ln>
                          <a:solidFill>
                            <a:schemeClr val="tx1"/>
                          </a:solidFill>
                          <a:effectLst/>
                          <a:latin typeface="Arial" charset="0"/>
                        </a:rPr>
                        <a:t>50% of the Panel favors starting ART; 50% views ART as optional</a:t>
                      </a:r>
                    </a:p>
                    <a:p>
                      <a:pPr marL="0" marR="0" lvl="0" indent="0" algn="ctr"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Slide Number Placeholder 4"/>
          <p:cNvSpPr>
            <a:spLocks noGrp="1"/>
          </p:cNvSpPr>
          <p:nvPr>
            <p:ph type="sldNum" sz="quarter" idx="11"/>
          </p:nvPr>
        </p:nvSpPr>
        <p:spPr/>
        <p:txBody>
          <a:bodyPr/>
          <a:lstStyle/>
          <a:p>
            <a:pPr>
              <a:defRPr/>
            </a:pPr>
            <a:fld id="{AD208D0A-888F-42CE-BE6B-A4275FC14321}"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600200" y="381000"/>
            <a:ext cx="7543800" cy="641350"/>
          </a:xfrm>
        </p:spPr>
        <p:txBody>
          <a:bodyPr>
            <a:normAutofit fontScale="90000"/>
          </a:bodyPr>
          <a:lstStyle/>
          <a:p>
            <a:pPr eaLnBrk="1" hangingPunct="1">
              <a:defRPr/>
            </a:pPr>
            <a:r>
              <a:rPr lang="en-US" dirty="0" smtClean="0"/>
              <a:t>Current ARV Medications</a:t>
            </a:r>
          </a:p>
        </p:txBody>
      </p:sp>
      <p:graphicFrame>
        <p:nvGraphicFramePr>
          <p:cNvPr id="412813" name="Group 141"/>
          <p:cNvGraphicFramePr>
            <a:graphicFrameLocks noGrp="1"/>
          </p:cNvGraphicFramePr>
          <p:nvPr>
            <p:ph type="tbl" idx="1"/>
          </p:nvPr>
        </p:nvGraphicFramePr>
        <p:xfrm>
          <a:off x="381000" y="1143000"/>
          <a:ext cx="8763000" cy="6077712"/>
        </p:xfrm>
        <a:graphic>
          <a:graphicData uri="http://schemas.openxmlformats.org/drawingml/2006/table">
            <a:tbl>
              <a:tblPr/>
              <a:tblGrid>
                <a:gridCol w="2684463"/>
                <a:gridCol w="2921000"/>
                <a:gridCol w="3157537"/>
              </a:tblGrid>
              <a:tr h="5072063">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NRTI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Abacavir</a:t>
                      </a:r>
                      <a:r>
                        <a:rPr kumimoji="0" lang="en-US" sz="2000" b="0" i="0" u="none" strike="noStrike" cap="none" normalizeH="0" baseline="0" dirty="0" smtClean="0">
                          <a:ln>
                            <a:noFill/>
                          </a:ln>
                          <a:solidFill>
                            <a:schemeClr val="tx1"/>
                          </a:solidFill>
                          <a:effectLst/>
                          <a:latin typeface="Arial" charset="0"/>
                        </a:rPr>
                        <a:t> (ABC)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Didanosine</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ddI</a:t>
                      </a:r>
                      <a:r>
                        <a:rPr kumimoji="0" lang="en-US" sz="20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Emtricitabine</a:t>
                      </a:r>
                      <a:r>
                        <a:rPr kumimoji="0" lang="en-US" sz="2000" b="0" i="0" u="none" strike="noStrike" cap="none" normalizeH="0" baseline="0" dirty="0" smtClean="0">
                          <a:ln>
                            <a:noFill/>
                          </a:ln>
                          <a:solidFill>
                            <a:schemeClr val="tx1"/>
                          </a:solidFill>
                          <a:effectLst/>
                          <a:latin typeface="Arial" charset="0"/>
                        </a:rPr>
                        <a:t> (FTC)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Lamivudine</a:t>
                      </a:r>
                      <a:r>
                        <a:rPr kumimoji="0" lang="en-US" sz="2000" b="0" i="0" u="none" strike="noStrike" cap="none" normalizeH="0" baseline="0" dirty="0" smtClean="0">
                          <a:ln>
                            <a:noFill/>
                          </a:ln>
                          <a:solidFill>
                            <a:schemeClr val="tx1"/>
                          </a:solidFill>
                          <a:effectLst/>
                          <a:latin typeface="Arial" charset="0"/>
                        </a:rPr>
                        <a:t> (3TC)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Stavudine</a:t>
                      </a:r>
                      <a:r>
                        <a:rPr kumimoji="0" lang="en-US" sz="2000" b="0" i="0" u="none" strike="noStrike" cap="none" normalizeH="0" baseline="0" dirty="0" smtClean="0">
                          <a:ln>
                            <a:noFill/>
                          </a:ln>
                          <a:solidFill>
                            <a:schemeClr val="tx1"/>
                          </a:solidFill>
                          <a:effectLst/>
                          <a:latin typeface="Arial" charset="0"/>
                        </a:rPr>
                        <a:t> (d4T)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Tenofovir</a:t>
                      </a:r>
                      <a:r>
                        <a:rPr kumimoji="0" lang="en-US" sz="2000" b="0" i="0" u="none" strike="noStrike" cap="none" normalizeH="0" baseline="0" dirty="0" smtClean="0">
                          <a:ln>
                            <a:noFill/>
                          </a:ln>
                          <a:solidFill>
                            <a:schemeClr val="tx1"/>
                          </a:solidFill>
                          <a:effectLst/>
                          <a:latin typeface="Arial" charset="0"/>
                        </a:rPr>
                        <a:t> (TDF)</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Zidovudine</a:t>
                      </a:r>
                      <a:r>
                        <a:rPr kumimoji="0" lang="en-US" sz="2000" b="0" i="0" u="none" strike="noStrike" cap="none" normalizeH="0" baseline="0" dirty="0" smtClean="0">
                          <a:ln>
                            <a:noFill/>
                          </a:ln>
                          <a:solidFill>
                            <a:schemeClr val="tx1"/>
                          </a:solidFill>
                          <a:effectLst/>
                          <a:latin typeface="Arial" charset="0"/>
                        </a:rPr>
                        <a:t> (AZT,         ZDV)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NNRTI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Delavirdine</a:t>
                      </a:r>
                      <a:r>
                        <a:rPr kumimoji="0" lang="en-US" sz="2000" b="0" i="0" u="none" strike="noStrike" cap="none" normalizeH="0" baseline="0" dirty="0" smtClean="0">
                          <a:ln>
                            <a:noFill/>
                          </a:ln>
                          <a:solidFill>
                            <a:schemeClr val="tx1"/>
                          </a:solidFill>
                          <a:effectLst/>
                          <a:latin typeface="Arial" charset="0"/>
                        </a:rPr>
                        <a:t> (DLV)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Efavirenz</a:t>
                      </a:r>
                      <a:r>
                        <a:rPr kumimoji="0" lang="en-US" sz="2000" b="0" i="0" u="none" strike="noStrike" cap="none" normalizeH="0" baseline="0" dirty="0" smtClean="0">
                          <a:ln>
                            <a:noFill/>
                          </a:ln>
                          <a:solidFill>
                            <a:schemeClr val="tx1"/>
                          </a:solidFill>
                          <a:effectLst/>
                          <a:latin typeface="Arial" charset="0"/>
                        </a:rPr>
                        <a:t> (EFV)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Etravirine</a:t>
                      </a:r>
                      <a:r>
                        <a:rPr kumimoji="0" lang="en-US" sz="2000" b="0" i="0" u="none" strike="noStrike" cap="none" normalizeH="0" baseline="0" dirty="0" smtClean="0">
                          <a:ln>
                            <a:noFill/>
                          </a:ln>
                          <a:solidFill>
                            <a:schemeClr val="tx1"/>
                          </a:solidFill>
                          <a:effectLst/>
                          <a:latin typeface="Arial" charset="0"/>
                        </a:rPr>
                        <a:t> (ETR)</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Nevirapine</a:t>
                      </a:r>
                      <a:r>
                        <a:rPr kumimoji="0" lang="en-US" sz="2000" b="0" i="0" u="none" strike="noStrike" cap="none" normalizeH="0" baseline="0" dirty="0" smtClean="0">
                          <a:ln>
                            <a:noFill/>
                          </a:ln>
                          <a:solidFill>
                            <a:schemeClr val="tx1"/>
                          </a:solidFill>
                          <a:effectLst/>
                          <a:latin typeface="Arial" charset="0"/>
                        </a:rPr>
                        <a:t> (NVP)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endParaRPr kumimoji="0" lang="en-US" sz="20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PI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Atazanavir</a:t>
                      </a:r>
                      <a:r>
                        <a:rPr kumimoji="0" lang="en-US" sz="2000" b="0" i="0" u="none" strike="noStrike" cap="none" normalizeH="0" baseline="0" dirty="0" smtClean="0">
                          <a:ln>
                            <a:noFill/>
                          </a:ln>
                          <a:solidFill>
                            <a:schemeClr val="tx1"/>
                          </a:solidFill>
                          <a:effectLst/>
                          <a:latin typeface="Arial" charset="0"/>
                        </a:rPr>
                        <a:t> (ATV)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Darunavir</a:t>
                      </a:r>
                      <a:r>
                        <a:rPr kumimoji="0" lang="en-US" sz="2000" b="0" i="0" u="none" strike="noStrike" cap="none" normalizeH="0" baseline="0" dirty="0" smtClean="0">
                          <a:ln>
                            <a:noFill/>
                          </a:ln>
                          <a:solidFill>
                            <a:schemeClr val="tx1"/>
                          </a:solidFill>
                          <a:effectLst/>
                          <a:latin typeface="Arial" charset="0"/>
                        </a:rPr>
                        <a:t> (DRV)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Fosamprenavir</a:t>
                      </a:r>
                      <a:r>
                        <a:rPr kumimoji="0" lang="en-US" sz="2000" b="0" i="0" u="none" strike="noStrike" cap="none" normalizeH="0" baseline="0" dirty="0" smtClean="0">
                          <a:ln>
                            <a:noFill/>
                          </a:ln>
                          <a:solidFill>
                            <a:schemeClr val="tx1"/>
                          </a:solidFill>
                          <a:effectLst/>
                          <a:latin typeface="Arial" charset="0"/>
                        </a:rPr>
                        <a:t> (FPV)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Indinavir</a:t>
                      </a:r>
                      <a:r>
                        <a:rPr kumimoji="0" lang="en-US" sz="2000" b="0" i="0" u="none" strike="noStrike" cap="none" normalizeH="0" baseline="0" dirty="0" smtClean="0">
                          <a:ln>
                            <a:noFill/>
                          </a:ln>
                          <a:solidFill>
                            <a:schemeClr val="tx1"/>
                          </a:solidFill>
                          <a:effectLst/>
                          <a:latin typeface="Arial" charset="0"/>
                        </a:rPr>
                        <a:t> (IDV)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Lopinavir</a:t>
                      </a:r>
                      <a:r>
                        <a:rPr kumimoji="0" lang="en-US" sz="2000" b="0" i="0" u="none" strike="noStrike" cap="none" normalizeH="0" baseline="0" dirty="0" smtClean="0">
                          <a:ln>
                            <a:noFill/>
                          </a:ln>
                          <a:solidFill>
                            <a:schemeClr val="tx1"/>
                          </a:solidFill>
                          <a:effectLst/>
                          <a:latin typeface="Arial" charset="0"/>
                        </a:rPr>
                        <a:t> (LPV)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Nelfinavir</a:t>
                      </a:r>
                      <a:r>
                        <a:rPr kumimoji="0" lang="en-US" sz="2000" b="0" i="0" u="none" strike="noStrike" cap="none" normalizeH="0" baseline="0" dirty="0" smtClean="0">
                          <a:ln>
                            <a:noFill/>
                          </a:ln>
                          <a:solidFill>
                            <a:schemeClr val="tx1"/>
                          </a:solidFill>
                          <a:effectLst/>
                          <a:latin typeface="Arial" charset="0"/>
                        </a:rPr>
                        <a:t> (NFV)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Ritonavir</a:t>
                      </a:r>
                      <a:r>
                        <a:rPr kumimoji="0" lang="en-US" sz="2000" b="0" i="0" u="none" strike="noStrike" cap="none" normalizeH="0" baseline="0" dirty="0" smtClean="0">
                          <a:ln>
                            <a:noFill/>
                          </a:ln>
                          <a:solidFill>
                            <a:schemeClr val="tx1"/>
                          </a:solidFill>
                          <a:effectLst/>
                          <a:latin typeface="Arial" charset="0"/>
                        </a:rPr>
                        <a:t> (RTV)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Saquinavir</a:t>
                      </a:r>
                      <a:r>
                        <a:rPr kumimoji="0" lang="en-US" sz="2000" b="0" i="0" u="none" strike="noStrike" cap="none" normalizeH="0" baseline="0" dirty="0" smtClean="0">
                          <a:ln>
                            <a:noFill/>
                          </a:ln>
                          <a:solidFill>
                            <a:schemeClr val="tx1"/>
                          </a:solidFill>
                          <a:effectLst/>
                          <a:latin typeface="Arial" charset="0"/>
                        </a:rPr>
                        <a:t> (SQV)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Tipranavir</a:t>
                      </a:r>
                      <a:r>
                        <a:rPr kumimoji="0" lang="en-US" sz="2000" b="0" i="0" u="none" strike="noStrike" cap="none" normalizeH="0" baseline="0" dirty="0" smtClean="0">
                          <a:ln>
                            <a:noFill/>
                          </a:ln>
                          <a:solidFill>
                            <a:schemeClr val="tx1"/>
                          </a:solidFill>
                          <a:effectLst/>
                          <a:latin typeface="Arial" charset="0"/>
                        </a:rPr>
                        <a:t> (TPV)	</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Integrase Inhibitor (II)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Raltegravir</a:t>
                      </a:r>
                      <a:r>
                        <a:rPr kumimoji="0" lang="en-US" sz="2000" b="0" i="0" u="none" strike="noStrike" cap="none" normalizeH="0" baseline="0" dirty="0" smtClean="0">
                          <a:ln>
                            <a:noFill/>
                          </a:ln>
                          <a:solidFill>
                            <a:schemeClr val="tx1"/>
                          </a:solidFill>
                          <a:effectLst/>
                          <a:latin typeface="Arial" charset="0"/>
                        </a:rPr>
                        <a:t> (RAL)</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endParaRPr kumimoji="0" lang="en-US"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Fusion Inhibitor</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Enfuvirtide</a:t>
                      </a:r>
                      <a:r>
                        <a:rPr kumimoji="0" lang="en-US" sz="2000" b="0" i="0" u="none" strike="noStrike" cap="none" normalizeH="0" baseline="0" dirty="0" smtClean="0">
                          <a:ln>
                            <a:noFill/>
                          </a:ln>
                          <a:solidFill>
                            <a:schemeClr val="tx1"/>
                          </a:solidFill>
                          <a:effectLst/>
                          <a:latin typeface="Arial" charset="0"/>
                        </a:rPr>
                        <a:t> (ENF, T-20)</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CCR5 Antagonist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Maraviroc</a:t>
                      </a:r>
                      <a:r>
                        <a:rPr kumimoji="0" lang="en-US" sz="2000" b="0" i="0" u="none" strike="noStrike" cap="none" normalizeH="0" baseline="0" dirty="0" smtClean="0">
                          <a:ln>
                            <a:noFill/>
                          </a:ln>
                          <a:solidFill>
                            <a:schemeClr val="tx1"/>
                          </a:solidFill>
                          <a:effectLst/>
                          <a:latin typeface="Arial" charset="0"/>
                        </a:rPr>
                        <a:t> (MVC)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	</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16" name="Slide Number Placeholder 4"/>
          <p:cNvSpPr>
            <a:spLocks noGrp="1"/>
          </p:cNvSpPr>
          <p:nvPr>
            <p:ph type="sldNum" sz="quarter" idx="11"/>
          </p:nvPr>
        </p:nvSpPr>
        <p:spPr/>
        <p:txBody>
          <a:bodyPr/>
          <a:lstStyle/>
          <a:p>
            <a:pPr>
              <a:defRPr/>
            </a:pPr>
            <a:fld id="{7E5168DB-B65B-4FE8-954B-4D6D6DDE5A93}"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1785938" y="214313"/>
            <a:ext cx="6102350" cy="664368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F60DA2AF-366D-4F71-88E9-AF3A48BD699F}" type="slidenum">
              <a:rPr lang="ar-SA" smtClean="0"/>
              <a:pPr>
                <a:defRPr/>
              </a:pPr>
              <a:t>56</a:t>
            </a:fld>
            <a:endParaRPr lang="en-US"/>
          </a:p>
        </p:txBody>
      </p:sp>
      <p:sp>
        <p:nvSpPr>
          <p:cNvPr id="4" name="TextBox 3"/>
          <p:cNvSpPr txBox="1"/>
          <p:nvPr/>
        </p:nvSpPr>
        <p:spPr>
          <a:xfrm>
            <a:off x="214282" y="5572140"/>
            <a:ext cx="5609366" cy="646331"/>
          </a:xfrm>
          <a:prstGeom prst="rect">
            <a:avLst/>
          </a:prstGeom>
          <a:noFill/>
        </p:spPr>
        <p:txBody>
          <a:bodyPr wrap="square" rtlCol="0">
            <a:spAutoFit/>
          </a:bodyPr>
          <a:lstStyle/>
          <a:p>
            <a:pPr algn="ctr" rtl="0"/>
            <a:r>
              <a:rPr lang="en-US" b="1" dirty="0" smtClean="0"/>
              <a:t>Nucleotides analogue reverse transcriptase inhibitors (NRTIs)</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214282" y="428604"/>
            <a:ext cx="8672546" cy="641350"/>
          </a:xfrm>
        </p:spPr>
        <p:txBody>
          <a:bodyPr>
            <a:normAutofit fontScale="90000"/>
          </a:bodyPr>
          <a:lstStyle/>
          <a:p>
            <a:pPr eaLnBrk="1" hangingPunct="1">
              <a:defRPr/>
            </a:pPr>
            <a:r>
              <a:rPr lang="en-US" dirty="0" smtClean="0"/>
              <a:t>Initial Treatment: Choosing Regimens</a:t>
            </a:r>
          </a:p>
        </p:txBody>
      </p:sp>
      <p:sp>
        <p:nvSpPr>
          <p:cNvPr id="36870" name="Rectangle 3"/>
          <p:cNvSpPr>
            <a:spLocks noGrp="1" noChangeArrowheads="1"/>
          </p:cNvSpPr>
          <p:nvPr>
            <p:ph idx="1"/>
          </p:nvPr>
        </p:nvSpPr>
        <p:spPr>
          <a:xfrm>
            <a:off x="914400" y="1447800"/>
            <a:ext cx="7543800" cy="4953000"/>
          </a:xfrm>
        </p:spPr>
        <p:txBody>
          <a:bodyPr/>
          <a:lstStyle/>
          <a:p>
            <a:pPr eaLnBrk="1" hangingPunct="1">
              <a:lnSpc>
                <a:spcPct val="90000"/>
              </a:lnSpc>
            </a:pPr>
            <a:r>
              <a:rPr lang="en-US" sz="2400" smtClean="0"/>
              <a:t>3 main categories:</a:t>
            </a:r>
          </a:p>
          <a:p>
            <a:pPr lvl="1" eaLnBrk="1" hangingPunct="1">
              <a:lnSpc>
                <a:spcPct val="90000"/>
              </a:lnSpc>
            </a:pPr>
            <a:r>
              <a:rPr lang="en-US" sz="2000" smtClean="0"/>
              <a:t>1 NNRTI + 2 NRTIs</a:t>
            </a:r>
          </a:p>
          <a:p>
            <a:pPr lvl="1" eaLnBrk="1" hangingPunct="1">
              <a:lnSpc>
                <a:spcPct val="90000"/>
              </a:lnSpc>
            </a:pPr>
            <a:r>
              <a:rPr lang="en-US" sz="2000" smtClean="0"/>
              <a:t>1 PI + 2 NRTIs</a:t>
            </a:r>
          </a:p>
          <a:p>
            <a:pPr lvl="1" eaLnBrk="1" hangingPunct="1">
              <a:lnSpc>
                <a:spcPct val="90000"/>
              </a:lnSpc>
            </a:pPr>
            <a:r>
              <a:rPr lang="en-US" sz="2000" smtClean="0"/>
              <a:t>3 NRTIs</a:t>
            </a:r>
            <a:r>
              <a:rPr lang="en-US" sz="2400" smtClean="0"/>
              <a:t> </a:t>
            </a:r>
          </a:p>
          <a:p>
            <a:pPr eaLnBrk="1" hangingPunct="1">
              <a:lnSpc>
                <a:spcPct val="90000"/>
              </a:lnSpc>
            </a:pPr>
            <a:r>
              <a:rPr lang="en-US" sz="2400" smtClean="0"/>
              <a:t>Combination of NNRTI or PI + 2 NRTIs preferred for most patients</a:t>
            </a:r>
          </a:p>
          <a:p>
            <a:pPr eaLnBrk="1" hangingPunct="1">
              <a:lnSpc>
                <a:spcPct val="90000"/>
              </a:lnSpc>
            </a:pPr>
            <a:r>
              <a:rPr lang="en-US" sz="2400" smtClean="0"/>
              <a:t>Fusion inhibitor, CCR5 antagonist, integrase inhibitor not recommended in initial ART</a:t>
            </a:r>
          </a:p>
          <a:p>
            <a:pPr eaLnBrk="1" hangingPunct="1">
              <a:lnSpc>
                <a:spcPct val="90000"/>
              </a:lnSpc>
            </a:pPr>
            <a:r>
              <a:rPr lang="en-US" sz="2400" smtClean="0"/>
              <a:t>Few clinical end points to guide choices</a:t>
            </a:r>
          </a:p>
          <a:p>
            <a:pPr eaLnBrk="1" hangingPunct="1">
              <a:lnSpc>
                <a:spcPct val="90000"/>
              </a:lnSpc>
            </a:pPr>
            <a:r>
              <a:rPr lang="en-US" sz="2400" smtClean="0"/>
              <a:t>Advantages and disadvantages to each</a:t>
            </a:r>
            <a:br>
              <a:rPr lang="en-US" sz="2400" smtClean="0"/>
            </a:br>
            <a:r>
              <a:rPr lang="en-US" sz="2400" smtClean="0"/>
              <a:t>type of regimen</a:t>
            </a:r>
          </a:p>
          <a:p>
            <a:pPr eaLnBrk="1" hangingPunct="1">
              <a:lnSpc>
                <a:spcPct val="90000"/>
              </a:lnSpc>
            </a:pPr>
            <a:r>
              <a:rPr lang="en-US" sz="2400" smtClean="0"/>
              <a:t>Individualize regimen choice</a:t>
            </a:r>
          </a:p>
          <a:p>
            <a:pPr eaLnBrk="1" hangingPunct="1">
              <a:lnSpc>
                <a:spcPct val="90000"/>
              </a:lnSpc>
            </a:pPr>
            <a:endParaRPr lang="en-US" sz="2800" smtClean="0"/>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219200" y="573072"/>
            <a:ext cx="7639080" cy="641350"/>
          </a:xfrm>
        </p:spPr>
        <p:txBody>
          <a:bodyPr>
            <a:normAutofit fontScale="90000"/>
          </a:bodyPr>
          <a:lstStyle/>
          <a:p>
            <a:r>
              <a:rPr lang="en-US" dirty="0"/>
              <a:t>Treatment for Pregnant </a:t>
            </a:r>
            <a:r>
              <a:rPr lang="en-US" dirty="0" smtClean="0"/>
              <a:t>Women</a:t>
            </a:r>
            <a:endParaRPr lang="en-US" dirty="0"/>
          </a:p>
        </p:txBody>
      </p:sp>
      <p:sp>
        <p:nvSpPr>
          <p:cNvPr id="294915" name="Rectangle 3"/>
          <p:cNvSpPr>
            <a:spLocks noGrp="1" noChangeArrowheads="1"/>
          </p:cNvSpPr>
          <p:nvPr>
            <p:ph idx="1"/>
          </p:nvPr>
        </p:nvSpPr>
        <p:spPr>
          <a:xfrm>
            <a:off x="938213" y="1676400"/>
            <a:ext cx="6986587" cy="2590800"/>
          </a:xfrm>
        </p:spPr>
        <p:txBody>
          <a:bodyPr/>
          <a:lstStyle/>
          <a:p>
            <a:pPr>
              <a:lnSpc>
                <a:spcPct val="90000"/>
              </a:lnSpc>
              <a:buFont typeface="Wingdings" pitchFamily="2" charset="2"/>
              <a:buNone/>
            </a:pPr>
            <a:r>
              <a:rPr lang="en-US" sz="2800"/>
              <a:t>To reduce risk of perinatal transmission:</a:t>
            </a:r>
          </a:p>
          <a:p>
            <a:pPr>
              <a:lnSpc>
                <a:spcPct val="90000"/>
              </a:lnSpc>
            </a:pPr>
            <a:r>
              <a:rPr lang="en-US" sz="2800"/>
              <a:t>ART recommended for all pregnant women</a:t>
            </a:r>
          </a:p>
          <a:p>
            <a:pPr>
              <a:lnSpc>
                <a:spcPct val="90000"/>
              </a:lnSpc>
            </a:pPr>
            <a:r>
              <a:rPr lang="en-US" sz="2800"/>
              <a:t>Suppress HIV viral load ideally to &lt;50 copies/mL, and at least to &lt;1,000 copies/mL</a:t>
            </a:r>
          </a:p>
        </p:txBody>
      </p:sp>
      <p:sp>
        <p:nvSpPr>
          <p:cNvPr id="6" name="Slide Number Placeholder 5"/>
          <p:cNvSpPr>
            <a:spLocks noGrp="1"/>
          </p:cNvSpPr>
          <p:nvPr>
            <p:ph type="sldNum" sz="quarter" idx="12"/>
          </p:nvPr>
        </p:nvSpPr>
        <p:spPr/>
        <p:txBody>
          <a:bodyPr/>
          <a:lstStyle/>
          <a:p>
            <a:pPr>
              <a:defRPr/>
            </a:pPr>
            <a:fld id="{E83F29EB-7046-46F8-A484-E91EE1DF8CCA}" type="slidenum">
              <a:rPr lang="ar-SA"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1187450" y="692150"/>
            <a:ext cx="7204075" cy="633413"/>
          </a:xfrm>
        </p:spPr>
        <p:txBody>
          <a:bodyPr lIns="0" tIns="0" rIns="0" bIns="0" anchor="b">
            <a:normAutofit fontScale="85000" lnSpcReduction="10000"/>
          </a:bodyPr>
          <a:lstStyle/>
          <a:p>
            <a:pPr marL="0" indent="0" algn="ctr" defTabSz="381000" eaLnBrk="1" fontAlgn="auto" hangingPunct="1">
              <a:spcBef>
                <a:spcPct val="0"/>
              </a:spcBef>
              <a:spcAft>
                <a:spcPts val="0"/>
              </a:spcAft>
              <a:buClr>
                <a:srgbClr val="810000"/>
              </a:buClr>
              <a:buFont typeface="Monotype Sorts" pitchFamily="2" charset="2"/>
              <a:buNone/>
              <a:defRPr/>
            </a:pPr>
            <a:r>
              <a:rPr lang="en-US" sz="3600" b="1" dirty="0">
                <a:solidFill>
                  <a:schemeClr val="tx2"/>
                </a:solidFill>
              </a:rPr>
              <a:t>Timing of </a:t>
            </a:r>
            <a:r>
              <a:rPr lang="en-US" sz="3600" b="1" dirty="0" err="1">
                <a:solidFill>
                  <a:schemeClr val="tx2"/>
                </a:solidFill>
              </a:rPr>
              <a:t>Perinatal</a:t>
            </a:r>
            <a:r>
              <a:rPr lang="en-US" sz="3600" b="1" dirty="0">
                <a:solidFill>
                  <a:schemeClr val="tx2"/>
                </a:solidFill>
              </a:rPr>
              <a:t> HIV Transmission</a:t>
            </a:r>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59</a:t>
            </a:fld>
            <a:endParaRPr lang="en-US"/>
          </a:p>
        </p:txBody>
      </p:sp>
      <p:sp>
        <p:nvSpPr>
          <p:cNvPr id="41987" name="Text Box 3"/>
          <p:cNvSpPr txBox="1">
            <a:spLocks noChangeArrowheads="1"/>
          </p:cNvSpPr>
          <p:nvPr/>
        </p:nvSpPr>
        <p:spPr bwMode="auto">
          <a:xfrm>
            <a:off x="812800" y="1981200"/>
            <a:ext cx="7856538" cy="4191000"/>
          </a:xfrm>
          <a:prstGeom prst="rect">
            <a:avLst/>
          </a:prstGeom>
          <a:noFill/>
          <a:ln w="9525">
            <a:noFill/>
            <a:miter lim="800000"/>
            <a:headEnd/>
            <a:tailEnd/>
          </a:ln>
        </p:spPr>
        <p:txBody>
          <a:bodyPr lIns="0" tIns="0" rIns="0" bIns="0"/>
          <a:lstStyle/>
          <a:p>
            <a:pPr marL="282575" indent="-282575" algn="l" defTabSz="381000" rtl="0" eaLnBrk="0" hangingPunct="0">
              <a:lnSpc>
                <a:spcPct val="90000"/>
              </a:lnSpc>
              <a:spcBef>
                <a:spcPct val="50000"/>
              </a:spcBef>
              <a:spcAft>
                <a:spcPct val="15000"/>
              </a:spcAft>
              <a:buClr>
                <a:srgbClr val="8E92CC"/>
              </a:buClr>
              <a:buFont typeface="Wingdings" pitchFamily="2" charset="2"/>
              <a:buChar char="§"/>
            </a:pPr>
            <a:r>
              <a:rPr lang="en-US" sz="2400"/>
              <a:t>Cases documented intrauterine, intrapartum, and postpartum by breastfeeding</a:t>
            </a:r>
          </a:p>
          <a:p>
            <a:pPr marL="741363" lvl="1" indent="-284163" algn="l" defTabSz="381000" rtl="0" eaLnBrk="0" hangingPunct="0">
              <a:lnSpc>
                <a:spcPct val="90000"/>
              </a:lnSpc>
              <a:spcBef>
                <a:spcPct val="25000"/>
              </a:spcBef>
              <a:buClr>
                <a:schemeClr val="accent2"/>
              </a:buClr>
              <a:buFont typeface="Wingdings" pitchFamily="2" charset="2"/>
              <a:buChar char="§"/>
            </a:pPr>
            <a:r>
              <a:rPr lang="en-US" sz="2400"/>
              <a:t>In utero  			25%–40% of cases</a:t>
            </a:r>
          </a:p>
          <a:p>
            <a:pPr marL="741363" lvl="1" indent="-284163" algn="l" defTabSz="381000" rtl="0" eaLnBrk="0" hangingPunct="0">
              <a:lnSpc>
                <a:spcPct val="90000"/>
              </a:lnSpc>
              <a:spcBef>
                <a:spcPct val="30000"/>
              </a:spcBef>
              <a:buClr>
                <a:schemeClr val="accent2"/>
              </a:buClr>
              <a:buFont typeface="Wingdings" pitchFamily="2" charset="2"/>
              <a:buChar char="§"/>
            </a:pPr>
            <a:r>
              <a:rPr lang="en-US" sz="2400"/>
              <a:t>Intrapartum		60%–75% of cases</a:t>
            </a:r>
          </a:p>
          <a:p>
            <a:pPr marL="741363" lvl="1" indent="-284163" algn="l" defTabSz="381000" rtl="0" eaLnBrk="0" hangingPunct="0">
              <a:lnSpc>
                <a:spcPct val="90000"/>
              </a:lnSpc>
              <a:spcBef>
                <a:spcPct val="45000"/>
              </a:spcBef>
              <a:spcAft>
                <a:spcPct val="15000"/>
              </a:spcAft>
              <a:buClr>
                <a:schemeClr val="accent2"/>
              </a:buClr>
              <a:buFont typeface="Wingdings" pitchFamily="2" charset="2"/>
              <a:buChar char="§"/>
            </a:pPr>
            <a:r>
              <a:rPr lang="en-US" sz="2400"/>
              <a:t>Addition risk with breastfeeding</a:t>
            </a:r>
          </a:p>
          <a:p>
            <a:pPr marL="1146175" lvl="2" indent="-231775" algn="l" defTabSz="381000" rtl="0" eaLnBrk="0" hangingPunct="0">
              <a:lnSpc>
                <a:spcPct val="90000"/>
              </a:lnSpc>
              <a:spcBef>
                <a:spcPct val="30000"/>
              </a:spcBef>
              <a:spcAft>
                <a:spcPct val="25000"/>
              </a:spcAft>
              <a:buClr>
                <a:schemeClr val="accent2"/>
              </a:buClr>
              <a:buFont typeface="Wingdings" pitchFamily="2" charset="2"/>
              <a:buChar char="§"/>
            </a:pPr>
            <a:r>
              <a:rPr lang="en-US" sz="2400"/>
              <a:t>14% </a:t>
            </a:r>
            <a:r>
              <a:rPr lang="en-US" sz="2400" b="1">
                <a:sym typeface="Symbol" pitchFamily="18" charset="2"/>
              </a:rPr>
              <a:t></a:t>
            </a:r>
            <a:r>
              <a:rPr lang="en-US" sz="2400">
                <a:sym typeface="Symbol" pitchFamily="18" charset="2"/>
              </a:rPr>
              <a:t> </a:t>
            </a:r>
            <a:r>
              <a:rPr lang="en-US" sz="2400"/>
              <a:t>risk with established infection </a:t>
            </a:r>
          </a:p>
          <a:p>
            <a:pPr marL="1146175" lvl="2" indent="-231775" algn="l" defTabSz="381000" rtl="0" eaLnBrk="0" hangingPunct="0">
              <a:lnSpc>
                <a:spcPct val="90000"/>
              </a:lnSpc>
              <a:spcBef>
                <a:spcPct val="30000"/>
              </a:spcBef>
              <a:spcAft>
                <a:spcPct val="25000"/>
              </a:spcAft>
              <a:buClr>
                <a:schemeClr val="accent2"/>
              </a:buClr>
              <a:buFont typeface="Wingdings" pitchFamily="2" charset="2"/>
              <a:buChar char="§"/>
            </a:pPr>
            <a:r>
              <a:rPr lang="en-US" sz="2400"/>
              <a:t>29% </a:t>
            </a:r>
            <a:r>
              <a:rPr lang="en-US" sz="2400" b="1">
                <a:sym typeface="Symbol" pitchFamily="18" charset="2"/>
              </a:rPr>
              <a:t></a:t>
            </a:r>
            <a:r>
              <a:rPr lang="en-US" sz="2400"/>
              <a:t> risk with primary infection </a:t>
            </a:r>
          </a:p>
          <a:p>
            <a:pPr marL="741363" lvl="1" indent="-284163" algn="l" defTabSz="381000" rtl="0" eaLnBrk="0" hangingPunct="0">
              <a:lnSpc>
                <a:spcPct val="90000"/>
              </a:lnSpc>
              <a:spcBef>
                <a:spcPct val="30000"/>
              </a:spcBef>
              <a:spcAft>
                <a:spcPct val="25000"/>
              </a:spcAft>
              <a:buClr>
                <a:schemeClr val="accent2"/>
              </a:buClr>
              <a:buFont typeface="Wingdings" pitchFamily="2" charset="2"/>
              <a:buChar char="§"/>
            </a:pPr>
            <a:r>
              <a:rPr lang="en-US" sz="2400"/>
              <a:t>Current evidence suggests most transmission occurs during the intrapartum period</a:t>
            </a:r>
          </a:p>
        </p:txBody>
      </p:sp>
      <p:sp>
        <p:nvSpPr>
          <p:cNvPr id="104452" name="Text Box 4"/>
          <p:cNvSpPr txBox="1">
            <a:spLocks noChangeArrowheads="1"/>
          </p:cNvSpPr>
          <p:nvPr/>
        </p:nvSpPr>
        <p:spPr bwMode="auto">
          <a:xfrm>
            <a:off x="814388" y="4992688"/>
            <a:ext cx="3878262" cy="274637"/>
          </a:xfrm>
          <a:prstGeom prst="rect">
            <a:avLst/>
          </a:prstGeom>
          <a:noFill/>
          <a:ln w="9525">
            <a:noFill/>
            <a:miter lim="800000"/>
            <a:headEnd/>
            <a:tailEnd/>
          </a:ln>
        </p:spPr>
        <p:txBody>
          <a:bodyPr>
            <a:spAutoFit/>
          </a:bodyPr>
          <a:lstStyle/>
          <a:p>
            <a:pPr rtl="0" eaLnBrk="0" hangingPunct="0">
              <a:spcBef>
                <a:spcPct val="50000"/>
              </a:spcBef>
              <a:defRPr/>
            </a:pPr>
            <a:endParaRPr lang="en-US" sz="1200">
              <a:effectLst>
                <a:outerShdw blurRad="38100" dist="38100" dir="2700000" algn="tl">
                  <a:srgbClr val="000000"/>
                </a:outerShdw>
              </a:effectLst>
              <a:latin typeface="Times New Roman" pitchFamily="18" charset="0"/>
              <a:cs typeface="Arial"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rtl="0"/>
            <a:r>
              <a:rPr lang="en-US" b="1" dirty="0"/>
              <a:t>HIV Transmission</a:t>
            </a:r>
          </a:p>
        </p:txBody>
      </p:sp>
      <p:sp>
        <p:nvSpPr>
          <p:cNvPr id="22531" name="Rectangle 3"/>
          <p:cNvSpPr>
            <a:spLocks noGrp="1" noChangeArrowheads="1"/>
          </p:cNvSpPr>
          <p:nvPr>
            <p:ph idx="1"/>
          </p:nvPr>
        </p:nvSpPr>
        <p:spPr>
          <a:xfrm>
            <a:off x="500034" y="2468880"/>
            <a:ext cx="8229600" cy="4389120"/>
          </a:xfrm>
        </p:spPr>
        <p:txBody>
          <a:bodyPr/>
          <a:lstStyle/>
          <a:p>
            <a:pPr algn="l" rtl="0">
              <a:buFont typeface="Wingdings" pitchFamily="2" charset="2"/>
              <a:buNone/>
            </a:pPr>
            <a:r>
              <a:rPr lang="en-US" b="1" dirty="0"/>
              <a:t>    Sexual transmission </a:t>
            </a:r>
            <a:r>
              <a:rPr lang="en-US" sz="2400" b="1" dirty="0"/>
              <a:t>(the commonest)</a:t>
            </a:r>
          </a:p>
          <a:p>
            <a:pPr algn="l" rtl="0">
              <a:buFont typeface="Wingdings" pitchFamily="2" charset="2"/>
              <a:buNone/>
            </a:pPr>
            <a:r>
              <a:rPr lang="en-US" b="1" dirty="0"/>
              <a:t>             </a:t>
            </a:r>
            <a:r>
              <a:rPr lang="en-US" sz="2000" b="1" dirty="0"/>
              <a:t>heterosexual and male homosexual</a:t>
            </a:r>
            <a:endParaRPr lang="ar-SA" sz="2000" b="1" dirty="0"/>
          </a:p>
          <a:p>
            <a:pPr algn="l" rtl="0">
              <a:buFont typeface="Wingdings" pitchFamily="2" charset="2"/>
              <a:buNone/>
            </a:pPr>
            <a:r>
              <a:rPr lang="ar-SA" b="1" dirty="0"/>
              <a:t>    </a:t>
            </a:r>
            <a:r>
              <a:rPr lang="en-US" b="1" dirty="0"/>
              <a:t>IVDU</a:t>
            </a:r>
          </a:p>
          <a:p>
            <a:pPr algn="l" rtl="0">
              <a:buFont typeface="Wingdings" pitchFamily="2" charset="2"/>
              <a:buNone/>
            </a:pPr>
            <a:r>
              <a:rPr lang="en-US" b="1" dirty="0"/>
              <a:t>    Blood and blood products</a:t>
            </a:r>
          </a:p>
          <a:p>
            <a:pPr algn="l" rtl="0">
              <a:buFont typeface="Wingdings" pitchFamily="2" charset="2"/>
              <a:buNone/>
            </a:pPr>
            <a:r>
              <a:rPr lang="en-US" b="1" dirty="0"/>
              <a:t>    </a:t>
            </a:r>
            <a:r>
              <a:rPr lang="en-US" b="1" dirty="0" err="1"/>
              <a:t>Perinatal</a:t>
            </a:r>
            <a:r>
              <a:rPr lang="en-US" b="1" dirty="0"/>
              <a:t> transmission</a:t>
            </a:r>
          </a:p>
          <a:p>
            <a:pPr algn="l" rtl="0">
              <a:buFont typeface="Wingdings" pitchFamily="2" charset="2"/>
              <a:buNone/>
            </a:pPr>
            <a:r>
              <a:rPr lang="en-US" b="1" dirty="0"/>
              <a:t>    Transmission in health care setting</a:t>
            </a:r>
            <a:endParaRPr lang="ar-SA" b="1" dirty="0"/>
          </a:p>
          <a:p>
            <a:pPr algn="l" rtl="0">
              <a:buFont typeface="Wingdings" pitchFamily="2" charset="2"/>
              <a:buNone/>
            </a:pPr>
            <a:r>
              <a:rPr lang="ar-SA" b="1" dirty="0"/>
              <a:t>          </a:t>
            </a:r>
            <a:endParaRPr lang="en-US" b="1" dirty="0"/>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1042988" y="476250"/>
            <a:ext cx="7416800" cy="633413"/>
          </a:xfrm>
        </p:spPr>
        <p:txBody>
          <a:bodyPr lIns="0" tIns="0" rIns="0" bIns="0" anchor="b"/>
          <a:lstStyle/>
          <a:p>
            <a:pPr marL="0" indent="0" algn="ctr" defTabSz="381000" eaLnBrk="1" hangingPunct="1">
              <a:spcBef>
                <a:spcPct val="0"/>
              </a:spcBef>
              <a:buClr>
                <a:srgbClr val="810000"/>
              </a:buClr>
              <a:buFont typeface="Monotype Sorts"/>
              <a:buNone/>
            </a:pPr>
            <a:r>
              <a:rPr lang="en-US" sz="4000" b="1" smtClean="0">
                <a:solidFill>
                  <a:schemeClr val="tx2"/>
                </a:solidFill>
                <a:cs typeface="Tahoma" pitchFamily="34" charset="0"/>
              </a:rPr>
              <a:t>Perinatal HIV Transmission</a:t>
            </a:r>
          </a:p>
        </p:txBody>
      </p:sp>
      <p:sp>
        <p:nvSpPr>
          <p:cNvPr id="5" name="Slide Number Placeholder 4"/>
          <p:cNvSpPr>
            <a:spLocks noGrp="1"/>
          </p:cNvSpPr>
          <p:nvPr>
            <p:ph type="sldNum" sz="quarter" idx="12"/>
          </p:nvPr>
        </p:nvSpPr>
        <p:spPr/>
        <p:txBody>
          <a:bodyPr/>
          <a:lstStyle/>
          <a:p>
            <a:pPr>
              <a:defRPr/>
            </a:pPr>
            <a:fld id="{E83F29EB-7046-46F8-A484-E91EE1DF8CCA}" type="slidenum">
              <a:rPr lang="ar-SA" smtClean="0"/>
              <a:pPr>
                <a:defRPr/>
              </a:pPr>
              <a:t>60</a:t>
            </a:fld>
            <a:endParaRPr lang="en-US"/>
          </a:p>
        </p:txBody>
      </p:sp>
      <p:sp>
        <p:nvSpPr>
          <p:cNvPr id="43011" name="Text Box 3"/>
          <p:cNvSpPr txBox="1">
            <a:spLocks noChangeArrowheads="1"/>
          </p:cNvSpPr>
          <p:nvPr/>
        </p:nvSpPr>
        <p:spPr bwMode="auto">
          <a:xfrm>
            <a:off x="357188" y="1428750"/>
            <a:ext cx="8183562" cy="5429250"/>
          </a:xfrm>
          <a:prstGeom prst="rect">
            <a:avLst/>
          </a:prstGeom>
          <a:noFill/>
          <a:ln w="9525">
            <a:noFill/>
            <a:miter lim="800000"/>
            <a:headEnd/>
            <a:tailEnd/>
          </a:ln>
        </p:spPr>
        <p:txBody>
          <a:bodyPr lIns="0" tIns="0" rIns="0" bIns="0"/>
          <a:lstStyle/>
          <a:p>
            <a:pPr marL="342900" indent="-342900" algn="l" defTabSz="381000" rtl="0" eaLnBrk="0" hangingPunct="0">
              <a:lnSpc>
                <a:spcPct val="85000"/>
              </a:lnSpc>
              <a:spcBef>
                <a:spcPct val="35000"/>
              </a:spcBef>
              <a:spcAft>
                <a:spcPct val="25000"/>
              </a:spcAft>
              <a:buClr>
                <a:srgbClr val="8E92CC"/>
              </a:buClr>
              <a:buFont typeface="Wingdings" pitchFamily="2" charset="2"/>
              <a:buChar char="§"/>
              <a:tabLst>
                <a:tab pos="800100" algn="l"/>
              </a:tabLst>
            </a:pPr>
            <a:r>
              <a:rPr lang="en-US" sz="2000" b="1"/>
              <a:t>Without antiretroviral (ARV) drugs during pregnancy, mother-to-child transmission (MTCT) has ranged from 16%–25% in North America and Europe </a:t>
            </a:r>
          </a:p>
          <a:p>
            <a:pPr marL="342900" indent="-342900" defTabSz="381000" rtl="0" eaLnBrk="0" hangingPunct="0">
              <a:lnSpc>
                <a:spcPct val="85000"/>
              </a:lnSpc>
              <a:spcBef>
                <a:spcPct val="35000"/>
              </a:spcBef>
              <a:spcAft>
                <a:spcPct val="25000"/>
              </a:spcAft>
              <a:buClr>
                <a:srgbClr val="8E92CC"/>
              </a:buClr>
              <a:buFont typeface="Wingdings" pitchFamily="2" charset="2"/>
              <a:buChar char="§"/>
              <a:tabLst>
                <a:tab pos="800100" algn="l"/>
              </a:tabLst>
            </a:pPr>
            <a:endParaRPr lang="en-US" sz="2000" b="1"/>
          </a:p>
          <a:p>
            <a:pPr marL="342900" indent="-342900" algn="l" defTabSz="381000" rtl="0" eaLnBrk="0" hangingPunct="0">
              <a:lnSpc>
                <a:spcPct val="85000"/>
              </a:lnSpc>
              <a:spcBef>
                <a:spcPct val="35000"/>
              </a:spcBef>
              <a:spcAft>
                <a:spcPct val="25000"/>
              </a:spcAft>
              <a:buClr>
                <a:srgbClr val="8E92CC"/>
              </a:buClr>
              <a:buFont typeface="Wingdings" pitchFamily="2" charset="2"/>
              <a:buChar char="§"/>
              <a:tabLst>
                <a:tab pos="800100" algn="l"/>
              </a:tabLst>
            </a:pPr>
            <a:r>
              <a:rPr lang="en-US" sz="2000" b="1"/>
              <a:t>21% transmission rate in the U.S. in 1994 before the standard zidovudine (ZDV) recommendation during pregnancy</a:t>
            </a:r>
          </a:p>
          <a:p>
            <a:pPr marL="342900" indent="-342900" defTabSz="381000" rtl="0" eaLnBrk="0" hangingPunct="0">
              <a:lnSpc>
                <a:spcPct val="85000"/>
              </a:lnSpc>
              <a:spcBef>
                <a:spcPct val="35000"/>
              </a:spcBef>
              <a:spcAft>
                <a:spcPct val="25000"/>
              </a:spcAft>
              <a:buClr>
                <a:srgbClr val="8E92CC"/>
              </a:buClr>
              <a:buFont typeface="Wingdings" pitchFamily="2" charset="2"/>
              <a:buChar char="§"/>
              <a:tabLst>
                <a:tab pos="800100" algn="l"/>
              </a:tabLst>
            </a:pPr>
            <a:endParaRPr lang="en-US" sz="2000" b="1"/>
          </a:p>
          <a:p>
            <a:pPr marL="342900" indent="-342900" algn="l" defTabSz="381000" rtl="0" eaLnBrk="0" hangingPunct="0">
              <a:lnSpc>
                <a:spcPct val="85000"/>
              </a:lnSpc>
              <a:spcBef>
                <a:spcPct val="35000"/>
              </a:spcBef>
              <a:spcAft>
                <a:spcPct val="25000"/>
              </a:spcAft>
              <a:buClr>
                <a:srgbClr val="8E92CC"/>
              </a:buClr>
              <a:buFont typeface="Wingdings" pitchFamily="2" charset="2"/>
              <a:buChar char="§"/>
              <a:tabLst>
                <a:tab pos="800100" algn="l"/>
              </a:tabLst>
            </a:pPr>
            <a:r>
              <a:rPr lang="en-US" sz="2000" b="1"/>
              <a:t>With the change in practice, transmission was 11% in 1995</a:t>
            </a:r>
          </a:p>
          <a:p>
            <a:pPr marL="342900" indent="-342900" defTabSz="381000" rtl="0" eaLnBrk="0" hangingPunct="0">
              <a:lnSpc>
                <a:spcPct val="85000"/>
              </a:lnSpc>
              <a:spcBef>
                <a:spcPct val="35000"/>
              </a:spcBef>
              <a:spcAft>
                <a:spcPct val="25000"/>
              </a:spcAft>
              <a:buClr>
                <a:srgbClr val="8E92CC"/>
              </a:buClr>
              <a:buFont typeface="Wingdings" pitchFamily="2" charset="2"/>
              <a:buChar char="§"/>
              <a:tabLst>
                <a:tab pos="800100" algn="l"/>
              </a:tabLst>
            </a:pPr>
            <a:endParaRPr lang="en-US" sz="2000" b="1"/>
          </a:p>
          <a:p>
            <a:pPr marL="342900" indent="-342900" algn="l" defTabSz="381000" rtl="0" eaLnBrk="0" hangingPunct="0">
              <a:lnSpc>
                <a:spcPct val="85000"/>
              </a:lnSpc>
              <a:spcBef>
                <a:spcPct val="35000"/>
              </a:spcBef>
              <a:spcAft>
                <a:spcPct val="25000"/>
              </a:spcAft>
              <a:buClr>
                <a:srgbClr val="8E92CC"/>
              </a:buClr>
              <a:buFont typeface="Wingdings" pitchFamily="2" charset="2"/>
              <a:buChar char="§"/>
              <a:tabLst>
                <a:tab pos="800100" algn="l"/>
              </a:tabLst>
            </a:pPr>
            <a:r>
              <a:rPr lang="en-US" sz="2000" b="1"/>
              <a:t>Today, risk of perinatal transmission can be &lt;2% with</a:t>
            </a:r>
          </a:p>
          <a:p>
            <a:pPr marL="763588" lvl="1" indent="-192088" algn="l" defTabSz="381000" rtl="0" eaLnBrk="0" hangingPunct="0">
              <a:lnSpc>
                <a:spcPct val="85000"/>
              </a:lnSpc>
              <a:spcBef>
                <a:spcPct val="35000"/>
              </a:spcBef>
              <a:buClr>
                <a:schemeClr val="hlink"/>
              </a:buClr>
              <a:buSzPct val="60000"/>
              <a:buFont typeface="Wingdings" pitchFamily="2" charset="2"/>
              <a:buChar char="§"/>
              <a:tabLst>
                <a:tab pos="800100" algn="l"/>
              </a:tabLst>
            </a:pPr>
            <a:r>
              <a:rPr lang="en-US" sz="2000" b="1"/>
              <a:t>	effective antiretroviral therapy (ART)</a:t>
            </a:r>
          </a:p>
          <a:p>
            <a:pPr marL="763588" lvl="1" indent="-192088" algn="l" defTabSz="381000" rtl="0" eaLnBrk="0" hangingPunct="0">
              <a:lnSpc>
                <a:spcPct val="85000"/>
              </a:lnSpc>
              <a:buClr>
                <a:schemeClr val="hlink"/>
              </a:buClr>
              <a:buSzPct val="60000"/>
              <a:buFont typeface="Wingdings" pitchFamily="2" charset="2"/>
              <a:buChar char="§"/>
              <a:tabLst>
                <a:tab pos="800100" algn="l"/>
              </a:tabLst>
            </a:pPr>
            <a:r>
              <a:rPr lang="en-US" sz="2000" b="1"/>
              <a:t>	elective cesarean section (C/S) as appropriate </a:t>
            </a:r>
          </a:p>
          <a:p>
            <a:pPr marL="763588" lvl="1" indent="-192088" algn="l" defTabSz="381000" rtl="0" eaLnBrk="0" hangingPunct="0">
              <a:lnSpc>
                <a:spcPct val="85000"/>
              </a:lnSpc>
              <a:buClr>
                <a:schemeClr val="hlink"/>
              </a:buClr>
              <a:buSzPct val="60000"/>
              <a:buFont typeface="Wingdings" pitchFamily="2" charset="2"/>
              <a:buChar char="§"/>
              <a:tabLst>
                <a:tab pos="800100" algn="l"/>
              </a:tabLst>
            </a:pPr>
            <a:r>
              <a:rPr lang="en-US" sz="2000" b="1"/>
              <a:t>	formula feeding </a:t>
            </a:r>
          </a:p>
        </p:txBody>
      </p:sp>
      <p:sp>
        <p:nvSpPr>
          <p:cNvPr id="102404" name="Text Box 4"/>
          <p:cNvSpPr txBox="1">
            <a:spLocks noChangeArrowheads="1"/>
          </p:cNvSpPr>
          <p:nvPr/>
        </p:nvSpPr>
        <p:spPr bwMode="auto">
          <a:xfrm>
            <a:off x="917575" y="4992688"/>
            <a:ext cx="3775075" cy="274637"/>
          </a:xfrm>
          <a:prstGeom prst="rect">
            <a:avLst/>
          </a:prstGeom>
          <a:noFill/>
          <a:ln w="9525">
            <a:noFill/>
            <a:miter lim="800000"/>
            <a:headEnd/>
            <a:tailEnd/>
          </a:ln>
        </p:spPr>
        <p:txBody>
          <a:bodyPr>
            <a:spAutoFit/>
          </a:bodyPr>
          <a:lstStyle/>
          <a:p>
            <a:pPr rtl="0" eaLnBrk="0" hangingPunct="0">
              <a:spcBef>
                <a:spcPct val="50000"/>
              </a:spcBef>
              <a:defRPr/>
            </a:pPr>
            <a:endParaRPr lang="en-US" sz="1200">
              <a:effectLst>
                <a:outerShdw blurRad="38100" dist="38100" dir="2700000" algn="tl">
                  <a:srgbClr val="000000"/>
                </a:outerShdw>
              </a:effectLst>
              <a:cs typeface="Arial" charset="0"/>
            </a:endParaRPr>
          </a:p>
        </p:txBody>
      </p:sp>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1066800" y="365125"/>
            <a:ext cx="7696200" cy="641350"/>
          </a:xfrm>
        </p:spPr>
        <p:txBody>
          <a:bodyPr>
            <a:normAutofit fontScale="90000"/>
          </a:bodyPr>
          <a:lstStyle/>
          <a:p>
            <a:pPr eaLnBrk="1" hangingPunct="1">
              <a:defRPr/>
            </a:pPr>
            <a:r>
              <a:rPr lang="en-US" smtClean="0"/>
              <a:t>Initial Treatment: Preferred</a:t>
            </a:r>
          </a:p>
        </p:txBody>
      </p:sp>
      <p:graphicFrame>
        <p:nvGraphicFramePr>
          <p:cNvPr id="462885" name="Group 37"/>
          <p:cNvGraphicFramePr>
            <a:graphicFrameLocks noGrp="1"/>
          </p:cNvGraphicFramePr>
          <p:nvPr>
            <p:ph type="tbl" idx="1"/>
          </p:nvPr>
        </p:nvGraphicFramePr>
        <p:xfrm>
          <a:off x="457200" y="1524000"/>
          <a:ext cx="8458200" cy="3009900"/>
        </p:xfrm>
        <a:graphic>
          <a:graphicData uri="http://schemas.openxmlformats.org/drawingml/2006/table">
            <a:tbl>
              <a:tblPr/>
              <a:tblGrid>
                <a:gridCol w="3192463"/>
                <a:gridCol w="5265737"/>
              </a:tblGrid>
              <a:tr h="6096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800" b="1" i="0" u="none" strike="noStrike" cap="none" normalizeH="0" baseline="0" smtClean="0">
                          <a:ln>
                            <a:noFill/>
                          </a:ln>
                          <a:solidFill>
                            <a:schemeClr val="tx1"/>
                          </a:solidFill>
                          <a:effectLst/>
                          <a:latin typeface="Arial" charset="0"/>
                        </a:rPr>
                        <a:t>NNRTI based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800" b="0" i="0" u="none" strike="noStrike" cap="none" normalizeH="0" baseline="0" smtClean="0">
                          <a:ln>
                            <a:noFill/>
                          </a:ln>
                          <a:solidFill>
                            <a:schemeClr val="tx1"/>
                          </a:solidFill>
                          <a:effectLst/>
                          <a:latin typeface="Arial" charset="0"/>
                        </a:rPr>
                        <a:t>EFV/TDF/FTC</a:t>
                      </a:r>
                      <a:r>
                        <a:rPr kumimoji="0" lang="en-US" sz="2000" b="1" i="0" u="none" strike="noStrike" cap="none" normalizeH="0" baseline="3000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800" b="1" i="0" u="none" strike="noStrike" cap="none" normalizeH="0" baseline="0" smtClean="0">
                          <a:ln>
                            <a:noFill/>
                          </a:ln>
                          <a:solidFill>
                            <a:schemeClr val="tx1"/>
                          </a:solidFill>
                          <a:effectLst/>
                          <a:latin typeface="Arial" charset="0"/>
                        </a:rPr>
                        <a:t>PI based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800" b="0" i="0" u="none" strike="noStrike" cap="none" normalizeH="0" baseline="0" smtClean="0">
                          <a:ln>
                            <a:noFill/>
                          </a:ln>
                          <a:solidFill>
                            <a:schemeClr val="tx1"/>
                          </a:solidFill>
                          <a:effectLst/>
                          <a:latin typeface="Arial" charset="0"/>
                        </a:rPr>
                        <a:t>ATV/r + TDF/FTC</a:t>
                      </a:r>
                      <a:r>
                        <a:rPr kumimoji="0" lang="en-US" sz="2800" b="1" i="0" u="none" strike="noStrike" cap="none" normalizeH="0" baseline="0" smtClean="0">
                          <a:ln>
                            <a:noFill/>
                          </a:ln>
                          <a:solidFill>
                            <a:schemeClr val="tx1"/>
                          </a:solidFill>
                          <a:effectLst/>
                          <a:latin typeface="Arial" charset="0"/>
                        </a:rPr>
                        <a:t>²</a:t>
                      </a: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800" b="0" i="0" u="none" strike="noStrike" cap="none" normalizeH="0" baseline="0" smtClean="0">
                          <a:ln>
                            <a:noFill/>
                          </a:ln>
                          <a:solidFill>
                            <a:schemeClr val="tx1"/>
                          </a:solidFill>
                          <a:effectLst/>
                          <a:latin typeface="Arial" charset="0"/>
                        </a:rPr>
                        <a:t>DRV/r (QD) + TDF/FTC</a:t>
                      </a:r>
                      <a:r>
                        <a:rPr kumimoji="0" lang="en-US" sz="2800" b="1" i="0" u="none" strike="noStrike" cap="none" normalizeH="0" baseline="0" smtClean="0">
                          <a:ln>
                            <a:noFill/>
                          </a:ln>
                          <a:solidFill>
                            <a:schemeClr val="tx1"/>
                          </a:solidFill>
                          <a:effectLst/>
                          <a:latin typeface="Arial" charset="0"/>
                        </a:rPr>
                        <a:t>²</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800" b="1" i="0" u="none" strike="noStrike" cap="none" normalizeH="0" baseline="0" smtClean="0">
                          <a:ln>
                            <a:noFill/>
                          </a:ln>
                          <a:solidFill>
                            <a:schemeClr val="tx1"/>
                          </a:solidFill>
                          <a:effectLst/>
                          <a:latin typeface="Arial" charset="0"/>
                        </a:rPr>
                        <a:t>II based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800" b="0" i="0" u="none" strike="noStrike" cap="none" normalizeH="0" baseline="0" smtClean="0">
                          <a:ln>
                            <a:noFill/>
                          </a:ln>
                          <a:solidFill>
                            <a:schemeClr val="tx1"/>
                          </a:solidFill>
                          <a:effectLst/>
                          <a:latin typeface="Arial" charset="0"/>
                        </a:rPr>
                        <a:t>RAL + TDF/FTC</a:t>
                      </a:r>
                      <a:r>
                        <a:rPr kumimoji="0" lang="en-US" sz="2800" b="1" i="0" u="none" strike="noStrike" cap="none" normalizeH="0" baseline="0" smtClean="0">
                          <a:ln>
                            <a:noFill/>
                          </a:ln>
                          <a:solidFill>
                            <a:schemeClr val="tx1"/>
                          </a:solidFill>
                          <a:effectLst/>
                          <a:latin typeface="Arial" charset="0"/>
                        </a:rPr>
                        <a:t>²</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800" b="1" i="0" u="none" strike="noStrike" cap="none" normalizeH="0" baseline="0" smtClean="0">
                          <a:ln>
                            <a:noFill/>
                          </a:ln>
                          <a:solidFill>
                            <a:schemeClr val="tx1"/>
                          </a:solidFill>
                          <a:effectLst/>
                          <a:latin typeface="Arial" charset="0"/>
                        </a:rPr>
                        <a:t>Pregnant Women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800" b="0" i="0" u="none" strike="noStrike" cap="none" normalizeH="0" baseline="0" smtClean="0">
                          <a:ln>
                            <a:noFill/>
                          </a:ln>
                          <a:solidFill>
                            <a:schemeClr val="tx1"/>
                          </a:solidFill>
                          <a:effectLst/>
                          <a:latin typeface="Arial" charset="0"/>
                        </a:rPr>
                        <a:t>LPV/r (BID)</a:t>
                      </a:r>
                      <a:r>
                        <a:rPr kumimoji="0" lang="en-US" sz="2800" b="1" i="0" u="none" strike="noStrike" cap="none" normalizeH="0" baseline="0" smtClean="0">
                          <a:ln>
                            <a:noFill/>
                          </a:ln>
                          <a:solidFill>
                            <a:schemeClr val="tx1"/>
                          </a:solidFill>
                          <a:effectLst/>
                          <a:latin typeface="Arial" charset="0"/>
                          <a:cs typeface="Arial" charset="0"/>
                        </a:rPr>
                        <a:t>³</a:t>
                      </a:r>
                      <a:r>
                        <a:rPr kumimoji="0" lang="en-US" sz="2800" b="0" i="0" u="none" strike="noStrike" cap="none" normalizeH="0" baseline="0" smtClean="0">
                          <a:ln>
                            <a:noFill/>
                          </a:ln>
                          <a:solidFill>
                            <a:schemeClr val="tx1"/>
                          </a:solidFill>
                          <a:effectLst/>
                          <a:latin typeface="Arial" charset="0"/>
                        </a:rPr>
                        <a:t> + ZDV/3TC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 name="Slide Number Placeholder 5"/>
          <p:cNvSpPr>
            <a:spLocks noGrp="1"/>
          </p:cNvSpPr>
          <p:nvPr>
            <p:ph type="sldNum" sz="quarter" idx="11"/>
          </p:nvPr>
        </p:nvSpPr>
        <p:spPr/>
        <p:txBody>
          <a:bodyPr/>
          <a:lstStyle/>
          <a:p>
            <a:pPr>
              <a:defRPr/>
            </a:pPr>
            <a:fld id="{AD208D0A-888F-42CE-BE6B-A4275FC14321}" type="slidenum">
              <a:rPr lang="en-US" smtClean="0"/>
              <a:pPr>
                <a:defRPr/>
              </a:pPr>
              <a:t>61</a:t>
            </a:fld>
            <a:endParaRPr lang="en-US"/>
          </a:p>
        </p:txBody>
      </p:sp>
      <p:sp>
        <p:nvSpPr>
          <p:cNvPr id="37911" name="Text Box 32"/>
          <p:cNvSpPr txBox="1">
            <a:spLocks noChangeArrowheads="1"/>
          </p:cNvSpPr>
          <p:nvPr/>
        </p:nvSpPr>
        <p:spPr bwMode="auto">
          <a:xfrm>
            <a:off x="457200" y="5257800"/>
            <a:ext cx="7924800" cy="1298575"/>
          </a:xfrm>
          <a:prstGeom prst="rect">
            <a:avLst/>
          </a:prstGeom>
          <a:noFill/>
          <a:ln w="12700">
            <a:noFill/>
            <a:miter lim="800000"/>
            <a:headEnd type="none" w="sm" len="sm"/>
            <a:tailEnd type="none" w="sm" len="sm"/>
          </a:ln>
        </p:spPr>
        <p:txBody>
          <a:bodyPr>
            <a:spAutoFit/>
          </a:bodyPr>
          <a:lstStyle/>
          <a:p>
            <a:pPr algn="l">
              <a:lnSpc>
                <a:spcPct val="80000"/>
              </a:lnSpc>
              <a:spcBef>
                <a:spcPct val="20000"/>
              </a:spcBef>
              <a:buClr>
                <a:srgbClr val="CCFF33"/>
              </a:buClr>
              <a:buFont typeface="Wingdings" pitchFamily="2" charset="2"/>
              <a:buNone/>
            </a:pPr>
            <a:r>
              <a:rPr lang="en-US" sz="1800" dirty="0">
                <a:latin typeface="Arial" charset="0"/>
              </a:rPr>
              <a:t>1. EFV should not be used during the first trimester of pregnancy or in women trying to conceive or not using effective and consistent contraception. </a:t>
            </a:r>
          </a:p>
          <a:p>
            <a:pPr algn="l">
              <a:lnSpc>
                <a:spcPct val="80000"/>
              </a:lnSpc>
              <a:spcBef>
                <a:spcPct val="20000"/>
              </a:spcBef>
              <a:buClr>
                <a:srgbClr val="CCFF33"/>
              </a:buClr>
              <a:buFont typeface="Wingdings" pitchFamily="2" charset="2"/>
              <a:buNone/>
            </a:pPr>
            <a:r>
              <a:rPr lang="en-US" sz="1800" dirty="0">
                <a:latin typeface="Arial" charset="0"/>
              </a:rPr>
              <a:t>2.</a:t>
            </a:r>
            <a:r>
              <a:rPr lang="en-US" sz="1800" b="1" dirty="0">
                <a:latin typeface="Arial" charset="0"/>
              </a:rPr>
              <a:t> </a:t>
            </a:r>
            <a:r>
              <a:rPr lang="en-US" sz="1800" dirty="0">
                <a:latin typeface="Arial" charset="0"/>
              </a:rPr>
              <a:t>3TC can be used in place of FTC and vice versa.</a:t>
            </a:r>
          </a:p>
          <a:p>
            <a:pPr>
              <a:lnSpc>
                <a:spcPct val="80000"/>
              </a:lnSpc>
              <a:spcBef>
                <a:spcPct val="20000"/>
              </a:spcBef>
              <a:buClr>
                <a:srgbClr val="CCFF33"/>
              </a:buClr>
              <a:buFont typeface="Wingdings" pitchFamily="2" charset="2"/>
              <a:buNone/>
            </a:pPr>
            <a:endParaRPr lang="en-US" sz="1800" dirty="0">
              <a:latin typeface="Arial" charset="0"/>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214313" y="428625"/>
            <a:ext cx="8772525" cy="5381625"/>
          </a:xfrm>
          <a:prstGeom prst="rect">
            <a:avLst/>
          </a:prstGeom>
          <a:noFill/>
          <a:ln w="9525">
            <a:noFill/>
            <a:miter lim="800000"/>
            <a:headEnd/>
            <a:tailEnd/>
          </a:ln>
        </p:spPr>
      </p:pic>
      <p:sp>
        <p:nvSpPr>
          <p:cNvPr id="39939" name="Rectangle 2"/>
          <p:cNvSpPr>
            <a:spLocks noChangeArrowheads="1"/>
          </p:cNvSpPr>
          <p:nvPr/>
        </p:nvSpPr>
        <p:spPr bwMode="auto">
          <a:xfrm>
            <a:off x="4714875" y="6286500"/>
            <a:ext cx="3084513" cy="369888"/>
          </a:xfrm>
          <a:prstGeom prst="rect">
            <a:avLst/>
          </a:prstGeom>
          <a:noFill/>
          <a:ln w="9525">
            <a:noFill/>
            <a:miter lim="800000"/>
            <a:headEnd/>
            <a:tailEnd/>
          </a:ln>
        </p:spPr>
        <p:txBody>
          <a:bodyPr wrap="none">
            <a:spAutoFit/>
          </a:bodyPr>
          <a:lstStyle/>
          <a:p>
            <a:r>
              <a:rPr lang="en-US" b="1"/>
              <a:t>Lancet,2002;360(9327):119-29</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117475" y="571500"/>
            <a:ext cx="8942388" cy="4857750"/>
          </a:xfrm>
          <a:prstGeom prst="rect">
            <a:avLst/>
          </a:prstGeom>
          <a:noFill/>
          <a:ln w="9525">
            <a:noFill/>
            <a:miter lim="800000"/>
            <a:headEnd/>
            <a:tailEnd/>
          </a:ln>
        </p:spPr>
      </p:pic>
      <p:sp>
        <p:nvSpPr>
          <p:cNvPr id="40963" name="TextBox 2"/>
          <p:cNvSpPr txBox="1">
            <a:spLocks noChangeArrowheads="1"/>
          </p:cNvSpPr>
          <p:nvPr/>
        </p:nvSpPr>
        <p:spPr bwMode="auto">
          <a:xfrm>
            <a:off x="4643438" y="6286500"/>
            <a:ext cx="3070225" cy="369888"/>
          </a:xfrm>
          <a:prstGeom prst="rect">
            <a:avLst/>
          </a:prstGeom>
          <a:noFill/>
          <a:ln w="9525">
            <a:noFill/>
            <a:miter lim="800000"/>
            <a:headEnd/>
            <a:tailEnd/>
          </a:ln>
        </p:spPr>
        <p:txBody>
          <a:bodyPr wrap="none">
            <a:spAutoFit/>
          </a:bodyPr>
          <a:lstStyle/>
          <a:p>
            <a:r>
              <a:rPr lang="en-US" b="1"/>
              <a:t>Lancet,2002;360(9327):119-29</a:t>
            </a:r>
          </a:p>
        </p:txBody>
      </p:sp>
      <p:sp>
        <p:nvSpPr>
          <p:cNvPr id="4" name="Slide Number Placeholder 3"/>
          <p:cNvSpPr>
            <a:spLocks noGrp="1"/>
          </p:cNvSpPr>
          <p:nvPr>
            <p:ph type="sldNum" sz="quarter" idx="12"/>
          </p:nvPr>
        </p:nvSpPr>
        <p:spPr/>
        <p:txBody>
          <a:bodyPr/>
          <a:lstStyle/>
          <a:p>
            <a:pPr>
              <a:defRPr/>
            </a:pPr>
            <a:fld id="{F60DA2AF-366D-4F71-88E9-AF3A48BD699F}" type="slidenum">
              <a:rPr lang="ar-SA"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and AIDS</a:t>
            </a:r>
            <a:endParaRPr lang="en-US" dirty="0"/>
          </a:p>
        </p:txBody>
      </p:sp>
      <p:sp>
        <p:nvSpPr>
          <p:cNvPr id="3" name="Content Placeholder 2"/>
          <p:cNvSpPr>
            <a:spLocks noGrp="1"/>
          </p:cNvSpPr>
          <p:nvPr>
            <p:ph idx="1"/>
          </p:nvPr>
        </p:nvSpPr>
        <p:spPr/>
        <p:txBody>
          <a:bodyPr/>
          <a:lstStyle/>
          <a:p>
            <a:r>
              <a:rPr lang="en-US" dirty="0" smtClean="0"/>
              <a:t>Prevention;</a:t>
            </a:r>
          </a:p>
          <a:p>
            <a:pPr lvl="2"/>
            <a:r>
              <a:rPr lang="en-US" dirty="0" smtClean="0"/>
              <a:t>Education of the high risk groups about the disease</a:t>
            </a:r>
          </a:p>
          <a:p>
            <a:pPr lvl="2"/>
            <a:r>
              <a:rPr lang="en-US" dirty="0" smtClean="0"/>
              <a:t>Voluntary screening and counseling.</a:t>
            </a:r>
          </a:p>
          <a:p>
            <a:pPr lvl="2"/>
            <a:r>
              <a:rPr lang="en-US" dirty="0" smtClean="0"/>
              <a:t>Screening of blood and blood products before transfusion</a:t>
            </a:r>
          </a:p>
          <a:p>
            <a:pPr lvl="2"/>
            <a:r>
              <a:rPr lang="en-US" dirty="0" smtClean="0"/>
              <a:t>Condom use</a:t>
            </a:r>
          </a:p>
          <a:p>
            <a:pPr lvl="2"/>
            <a:r>
              <a:rPr lang="en-US" dirty="0" smtClean="0"/>
              <a:t>Screening and treating pregnant women</a:t>
            </a:r>
          </a:p>
          <a:p>
            <a:pPr lvl="2"/>
            <a:r>
              <a:rPr lang="en-US" dirty="0" smtClean="0"/>
              <a:t>Male  circumcision </a:t>
            </a:r>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pPr>
              <a:defRPr/>
            </a:pPr>
            <a:fld id="{E83F29EB-7046-46F8-A484-E91EE1DF8CCA}" type="slidenum">
              <a:rPr lang="ar-SA"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428625" y="6242050"/>
            <a:ext cx="7997825" cy="615950"/>
          </a:xfrm>
          <a:prstGeom prst="rect">
            <a:avLst/>
          </a:prstGeom>
          <a:noFill/>
          <a:ln w="9525">
            <a:noFill/>
            <a:miter lim="800000"/>
            <a:headEnd/>
            <a:tailEnd/>
          </a:ln>
        </p:spPr>
        <p:txBody>
          <a:bodyPr wrap="none">
            <a:spAutoFit/>
          </a:bodyPr>
          <a:lstStyle/>
          <a:p>
            <a:r>
              <a:rPr lang="en-US"/>
              <a:t> </a:t>
            </a:r>
            <a:r>
              <a:rPr lang="en-US" sz="1600" b="1"/>
              <a:t>Weiss, </a:t>
            </a:r>
            <a:r>
              <a:rPr lang="en-US" sz="1600" b="1" i="1"/>
              <a:t>Male circumcision </a:t>
            </a:r>
            <a:r>
              <a:rPr lang="en-US" sz="1600" b="1"/>
              <a:t>;Current Opinion in Infectious Diseases :2007, 20:66–72</a:t>
            </a:r>
          </a:p>
          <a:p>
            <a:r>
              <a:rPr lang="en-US" sz="1600" b="1"/>
              <a:t> </a:t>
            </a:r>
          </a:p>
        </p:txBody>
      </p:sp>
      <p:sp>
        <p:nvSpPr>
          <p:cNvPr id="44035" name="Rectangle 6"/>
          <p:cNvSpPr>
            <a:spLocks noChangeArrowheads="1"/>
          </p:cNvSpPr>
          <p:nvPr/>
        </p:nvSpPr>
        <p:spPr bwMode="auto">
          <a:xfrm>
            <a:off x="0" y="214313"/>
            <a:ext cx="9358313" cy="923925"/>
          </a:xfrm>
          <a:prstGeom prst="rect">
            <a:avLst/>
          </a:prstGeom>
          <a:noFill/>
          <a:ln w="9525">
            <a:noFill/>
            <a:miter lim="800000"/>
            <a:headEnd/>
            <a:tailEnd/>
          </a:ln>
        </p:spPr>
        <p:txBody>
          <a:bodyPr>
            <a:spAutoFit/>
          </a:bodyPr>
          <a:lstStyle/>
          <a:p>
            <a:pPr algn="ctr"/>
            <a:r>
              <a:rPr lang="en-US" b="1">
                <a:solidFill>
                  <a:schemeClr val="tx2"/>
                </a:solidFill>
              </a:rPr>
              <a:t>Figure 1 Rate ratios and 95% confidence intervals showing the association of male circumcision and HIV infection in longitudinal studies of heterosexual men</a:t>
            </a:r>
          </a:p>
          <a:p>
            <a:endParaRPr lang="en-US" b="1"/>
          </a:p>
        </p:txBody>
      </p:sp>
      <p:pic>
        <p:nvPicPr>
          <p:cNvPr id="44036" name="Picture 5"/>
          <p:cNvPicPr>
            <a:picLocks noChangeAspect="1" noChangeArrowheads="1"/>
          </p:cNvPicPr>
          <p:nvPr/>
        </p:nvPicPr>
        <p:blipFill>
          <a:blip r:embed="rId3" cstate="print"/>
          <a:srcRect/>
          <a:stretch>
            <a:fillRect/>
          </a:stretch>
        </p:blipFill>
        <p:spPr bwMode="auto">
          <a:xfrm>
            <a:off x="928688" y="1071563"/>
            <a:ext cx="6892925" cy="50006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60DA2AF-366D-4F71-88E9-AF3A48BD699F}" type="slidenum">
              <a:rPr lang="ar-SA" smtClean="0"/>
              <a:pPr>
                <a:defRPr/>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990600"/>
          <a:ext cx="4267200" cy="5736844"/>
        </p:xfrm>
        <a:graphic>
          <a:graphicData uri="http://schemas.openxmlformats.org/drawingml/2006/table">
            <a:tbl>
              <a:tblPr/>
              <a:tblGrid>
                <a:gridCol w="4267200"/>
              </a:tblGrid>
              <a:tr h="173673">
                <a:tc>
                  <a:txBody>
                    <a:bodyPr/>
                    <a:lstStyle/>
                    <a:p>
                      <a:pPr marL="0" marR="0" algn="ctr">
                        <a:lnSpc>
                          <a:spcPct val="115000"/>
                        </a:lnSpc>
                        <a:spcBef>
                          <a:spcPts val="0"/>
                        </a:spcBef>
                        <a:spcAft>
                          <a:spcPts val="0"/>
                        </a:spcAft>
                      </a:pPr>
                      <a:r>
                        <a:rPr lang="en-US" sz="1400" b="1" dirty="0">
                          <a:solidFill>
                            <a:srgbClr val="FF0000"/>
                          </a:solidFill>
                          <a:latin typeface="Arial"/>
                          <a:ea typeface="Times New Roman"/>
                          <a:cs typeface="Arial"/>
                        </a:rPr>
                        <a:t>Common to all transmission categories</a:t>
                      </a:r>
                      <a:endParaRPr lang="en-US" sz="1400" b="1" dirty="0">
                        <a:solidFill>
                          <a:srgbClr val="FF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r>
              <a:tr h="964373">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High viral load</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Lower CD4 cell count</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AIDS</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err="1">
                          <a:solidFill>
                            <a:srgbClr val="000000"/>
                          </a:solidFill>
                          <a:latin typeface="Arial"/>
                          <a:ea typeface="Times New Roman"/>
                          <a:cs typeface="Arial"/>
                        </a:rPr>
                        <a:t>Seroconversion</a:t>
                      </a:r>
                      <a:endParaRPr lang="en-US" sz="1400" b="1" dirty="0">
                        <a:solidFill>
                          <a:srgbClr val="00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173673">
                <a:tc>
                  <a:txBody>
                    <a:bodyPr/>
                    <a:lstStyle/>
                    <a:p>
                      <a:pPr marL="0" marR="0" algn="ctr">
                        <a:lnSpc>
                          <a:spcPct val="100000"/>
                        </a:lnSpc>
                        <a:spcBef>
                          <a:spcPts val="0"/>
                        </a:spcBef>
                        <a:spcAft>
                          <a:spcPts val="0"/>
                        </a:spcAft>
                      </a:pPr>
                      <a:r>
                        <a:rPr lang="en-US" sz="1400" b="1" dirty="0">
                          <a:solidFill>
                            <a:srgbClr val="FF0000"/>
                          </a:solidFill>
                          <a:latin typeface="Arial"/>
                          <a:ea typeface="Times New Roman"/>
                          <a:cs typeface="Arial"/>
                        </a:rPr>
                        <a:t>Vertical transmission</a:t>
                      </a:r>
                      <a:endParaRPr lang="en-US" sz="1400" b="1" dirty="0">
                        <a:solidFill>
                          <a:srgbClr val="FF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2018640">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Older gestational age</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Prolonged rupture of membranes</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err="1">
                          <a:solidFill>
                            <a:srgbClr val="000000"/>
                          </a:solidFill>
                          <a:latin typeface="Arial"/>
                          <a:ea typeface="Times New Roman"/>
                          <a:cs typeface="Arial"/>
                        </a:rPr>
                        <a:t>Chorioamnionitis</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Fetal trauma (e.g. scalp electrodes)</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Lower birth weight</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Vaginal </a:t>
                      </a:r>
                      <a:r>
                        <a:rPr lang="en-US" sz="1400" b="1" dirty="0" err="1">
                          <a:solidFill>
                            <a:srgbClr val="000000"/>
                          </a:solidFill>
                          <a:latin typeface="Arial"/>
                          <a:ea typeface="Times New Roman"/>
                          <a:cs typeface="Arial"/>
                        </a:rPr>
                        <a:t>vs</a:t>
                      </a:r>
                      <a:r>
                        <a:rPr lang="en-US" sz="1400" b="1" dirty="0">
                          <a:solidFill>
                            <a:srgbClr val="000000"/>
                          </a:solidFill>
                          <a:latin typeface="Arial"/>
                          <a:ea typeface="Times New Roman"/>
                          <a:cs typeface="Arial"/>
                        </a:rPr>
                        <a:t> elective caesarean delivery</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No </a:t>
                      </a:r>
                      <a:r>
                        <a:rPr lang="en-US" sz="1400" b="1" dirty="0" err="1">
                          <a:solidFill>
                            <a:srgbClr val="000000"/>
                          </a:solidFill>
                          <a:latin typeface="Arial"/>
                          <a:ea typeface="Times New Roman"/>
                          <a:cs typeface="Arial"/>
                        </a:rPr>
                        <a:t>peripartum</a:t>
                      </a:r>
                      <a:r>
                        <a:rPr lang="en-US" sz="1400" b="1" dirty="0">
                          <a:solidFill>
                            <a:srgbClr val="000000"/>
                          </a:solidFill>
                          <a:latin typeface="Arial"/>
                          <a:ea typeface="Times New Roman"/>
                          <a:cs typeface="Arial"/>
                        </a:rPr>
                        <a:t> prophylaxis</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First-born twin</a:t>
                      </a:r>
                      <a:endParaRPr lang="en-US" sz="1400" b="1" dirty="0">
                        <a:solidFill>
                          <a:srgbClr val="00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173673">
                <a:tc>
                  <a:txBody>
                    <a:bodyPr/>
                    <a:lstStyle/>
                    <a:p>
                      <a:pPr marL="0" marR="0" algn="ctr">
                        <a:lnSpc>
                          <a:spcPct val="100000"/>
                        </a:lnSpc>
                        <a:spcBef>
                          <a:spcPts val="0"/>
                        </a:spcBef>
                        <a:spcAft>
                          <a:spcPts val="0"/>
                        </a:spcAft>
                      </a:pPr>
                      <a:r>
                        <a:rPr lang="en-US" sz="1400" b="1" dirty="0">
                          <a:solidFill>
                            <a:srgbClr val="FF0000"/>
                          </a:solidFill>
                          <a:latin typeface="Arial"/>
                          <a:ea typeface="Times New Roman"/>
                          <a:cs typeface="Arial"/>
                        </a:rPr>
                        <a:t>Breastfeeding</a:t>
                      </a:r>
                      <a:endParaRPr lang="en-US" sz="1400" b="1" dirty="0">
                        <a:solidFill>
                          <a:srgbClr val="FF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964373">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Longer duration feeding</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Lower parity</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Younger age</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Mastitis</a:t>
                      </a:r>
                      <a:endParaRPr lang="en-US" sz="1400" b="1" dirty="0">
                        <a:solidFill>
                          <a:srgbClr val="000000"/>
                        </a:solidFill>
                        <a:latin typeface="Calibri"/>
                        <a:ea typeface="Calibri"/>
                        <a:cs typeface="Arial"/>
                      </a:endParaRPr>
                    </a:p>
                  </a:txBody>
                  <a:tcPr marL="57591" marR="57591"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4648200" y="80388"/>
          <a:ext cx="4267200" cy="6618027"/>
        </p:xfrm>
        <a:graphic>
          <a:graphicData uri="http://schemas.openxmlformats.org/drawingml/2006/table">
            <a:tbl>
              <a:tblPr/>
              <a:tblGrid>
                <a:gridCol w="4267200"/>
              </a:tblGrid>
              <a:tr h="219729">
                <a:tc>
                  <a:txBody>
                    <a:bodyPr/>
                    <a:lstStyle/>
                    <a:p>
                      <a:pPr marL="0" marR="0" algn="ctr">
                        <a:lnSpc>
                          <a:spcPct val="100000"/>
                        </a:lnSpc>
                        <a:spcBef>
                          <a:spcPts val="0"/>
                        </a:spcBef>
                        <a:spcAft>
                          <a:spcPts val="0"/>
                        </a:spcAft>
                      </a:pPr>
                      <a:r>
                        <a:rPr lang="en-US" sz="1400" b="1" dirty="0">
                          <a:solidFill>
                            <a:srgbClr val="FF0000"/>
                          </a:solidFill>
                          <a:latin typeface="Arial"/>
                          <a:ea typeface="Times New Roman"/>
                          <a:cs typeface="Arial"/>
                        </a:rPr>
                        <a:t>Sexual transmission</a:t>
                      </a:r>
                      <a:endParaRPr lang="en-US" sz="1400" dirty="0">
                        <a:solidFill>
                          <a:srgbClr val="FF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r>
              <a:tr h="2491171">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Sexually transmitted infections (STIs), especially genital ulcers</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Cervical </a:t>
                      </a:r>
                      <a:r>
                        <a:rPr lang="en-US" sz="1400" b="1" dirty="0" err="1">
                          <a:solidFill>
                            <a:srgbClr val="000000"/>
                          </a:solidFill>
                          <a:latin typeface="Arial"/>
                          <a:ea typeface="Times New Roman"/>
                          <a:cs typeface="Arial"/>
                        </a:rPr>
                        <a:t>ectopy</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Receptive </a:t>
                      </a:r>
                      <a:r>
                        <a:rPr lang="en-US" sz="1400" b="1" dirty="0" err="1">
                          <a:solidFill>
                            <a:srgbClr val="000000"/>
                          </a:solidFill>
                          <a:latin typeface="Arial"/>
                          <a:ea typeface="Times New Roman"/>
                          <a:cs typeface="Arial"/>
                        </a:rPr>
                        <a:t>vs</a:t>
                      </a: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insertive</a:t>
                      </a:r>
                      <a:r>
                        <a:rPr lang="en-US" sz="1400" b="1" dirty="0">
                          <a:solidFill>
                            <a:srgbClr val="000000"/>
                          </a:solidFill>
                          <a:latin typeface="Arial"/>
                          <a:ea typeface="Times New Roman"/>
                          <a:cs typeface="Arial"/>
                        </a:rPr>
                        <a:t> anal sex</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Rectal or vaginal trauma</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Menstruation</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Male-male </a:t>
                      </a:r>
                      <a:r>
                        <a:rPr lang="en-US" sz="1400" b="1" dirty="0" err="1">
                          <a:solidFill>
                            <a:srgbClr val="000000"/>
                          </a:solidFill>
                          <a:latin typeface="Arial"/>
                          <a:ea typeface="Times New Roman"/>
                          <a:cs typeface="Arial"/>
                        </a:rPr>
                        <a:t>vs</a:t>
                      </a:r>
                      <a:r>
                        <a:rPr lang="en-US" sz="1400" b="1" dirty="0">
                          <a:solidFill>
                            <a:srgbClr val="000000"/>
                          </a:solidFill>
                          <a:latin typeface="Arial"/>
                          <a:ea typeface="Times New Roman"/>
                          <a:cs typeface="Arial"/>
                        </a:rPr>
                        <a:t> heterosexual sex</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Non-circumcised</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Increased number of partners</a:t>
                      </a:r>
                      <a:endParaRPr lang="en-US" sz="1400" dirty="0">
                        <a:solidFill>
                          <a:srgbClr val="00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219729">
                <a:tc>
                  <a:txBody>
                    <a:bodyPr/>
                    <a:lstStyle/>
                    <a:p>
                      <a:pPr marL="0" marR="0" algn="ctr">
                        <a:lnSpc>
                          <a:spcPct val="100000"/>
                        </a:lnSpc>
                        <a:spcBef>
                          <a:spcPts val="0"/>
                        </a:spcBef>
                        <a:spcAft>
                          <a:spcPts val="0"/>
                        </a:spcAft>
                      </a:pPr>
                      <a:r>
                        <a:rPr lang="en-US" sz="1400" b="1" dirty="0">
                          <a:solidFill>
                            <a:srgbClr val="FF0000"/>
                          </a:solidFill>
                          <a:latin typeface="Arial"/>
                          <a:ea typeface="Times New Roman"/>
                          <a:cs typeface="Arial"/>
                        </a:rPr>
                        <a:t>Injection drug use transmission</a:t>
                      </a:r>
                      <a:endParaRPr lang="en-US" sz="1400" dirty="0">
                        <a:solidFill>
                          <a:srgbClr val="FF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2000762">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Sharing equipment</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Frequency of use</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Linked commercial sex</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Lower income</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Intravenous use</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Cocaine use</a:t>
                      </a:r>
                      <a:endParaRPr lang="en-US" sz="1400"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Incarceration</a:t>
                      </a:r>
                      <a:endParaRPr lang="en-US" sz="1400" dirty="0">
                        <a:solidFill>
                          <a:srgbClr val="00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219729">
                <a:tc>
                  <a:txBody>
                    <a:bodyPr/>
                    <a:lstStyle/>
                    <a:p>
                      <a:pPr marL="0" marR="0" algn="ctr">
                        <a:lnSpc>
                          <a:spcPct val="100000"/>
                        </a:lnSpc>
                        <a:spcBef>
                          <a:spcPts val="0"/>
                        </a:spcBef>
                        <a:spcAft>
                          <a:spcPts val="0"/>
                        </a:spcAft>
                      </a:pPr>
                      <a:r>
                        <a:rPr lang="en-US" sz="1400" b="1" dirty="0">
                          <a:solidFill>
                            <a:srgbClr val="FF0000"/>
                          </a:solidFill>
                          <a:latin typeface="Arial"/>
                          <a:ea typeface="Times New Roman"/>
                          <a:cs typeface="Arial"/>
                        </a:rPr>
                        <a:t>Occupational transmission</a:t>
                      </a:r>
                      <a:endParaRPr lang="en-US" sz="1400" dirty="0">
                        <a:solidFill>
                          <a:srgbClr val="FF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37399">
                <a:tc>
                  <a:txBody>
                    <a:bodyPr/>
                    <a:lstStyle/>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Deep injury</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Visible blood on device</a:t>
                      </a:r>
                      <a:endParaRPr lang="en-US" sz="1400" b="1" dirty="0">
                        <a:solidFill>
                          <a:srgbClr val="000000"/>
                        </a:solidFill>
                        <a:latin typeface="Calibri"/>
                        <a:ea typeface="Calibri"/>
                        <a:cs typeface="Arial"/>
                      </a:endParaRPr>
                    </a:p>
                    <a:p>
                      <a:pPr marL="342900" marR="0" lvl="0" indent="-342900">
                        <a:lnSpc>
                          <a:spcPct val="100000"/>
                        </a:lnSpc>
                        <a:spcBef>
                          <a:spcPts val="0"/>
                        </a:spcBef>
                        <a:spcAft>
                          <a:spcPts val="1000"/>
                        </a:spcAft>
                        <a:buSzPts val="1000"/>
                        <a:buFont typeface="Symbol"/>
                        <a:buChar char=""/>
                        <a:tabLst>
                          <a:tab pos="457200" algn="l"/>
                        </a:tabLst>
                      </a:pPr>
                      <a:r>
                        <a:rPr lang="en-US" sz="1400" b="1" dirty="0">
                          <a:solidFill>
                            <a:srgbClr val="000000"/>
                          </a:solidFill>
                          <a:latin typeface="Arial"/>
                          <a:ea typeface="Times New Roman"/>
                          <a:cs typeface="Arial"/>
                        </a:rPr>
                        <a:t>Previous arterial or venous device </a:t>
                      </a:r>
                      <a:r>
                        <a:rPr lang="en-US" sz="1400" b="1" dirty="0" err="1">
                          <a:solidFill>
                            <a:srgbClr val="000000"/>
                          </a:solidFill>
                          <a:latin typeface="Arial"/>
                          <a:ea typeface="Times New Roman"/>
                          <a:cs typeface="Arial"/>
                        </a:rPr>
                        <a:t>siting</a:t>
                      </a:r>
                      <a:endParaRPr lang="en-US" sz="1400" b="1" dirty="0">
                        <a:solidFill>
                          <a:srgbClr val="000000"/>
                        </a:solidFill>
                        <a:latin typeface="Calibri"/>
                        <a:ea typeface="Calibri"/>
                        <a:cs typeface="Arial"/>
                      </a:endParaRPr>
                    </a:p>
                  </a:txBody>
                  <a:tcPr marL="50924" marR="50924"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bl>
          </a:graphicData>
        </a:graphic>
      </p:graphicFrame>
      <p:sp>
        <p:nvSpPr>
          <p:cNvPr id="5" name="TextBox 4"/>
          <p:cNvSpPr txBox="1"/>
          <p:nvPr/>
        </p:nvSpPr>
        <p:spPr>
          <a:xfrm>
            <a:off x="838200" y="0"/>
            <a:ext cx="3505200" cy="923330"/>
          </a:xfrm>
          <a:prstGeom prst="rect">
            <a:avLst/>
          </a:prstGeom>
          <a:noFill/>
        </p:spPr>
        <p:txBody>
          <a:bodyPr wrap="square" rtlCol="0">
            <a:spAutoFit/>
          </a:bodyPr>
          <a:lstStyle/>
          <a:p>
            <a:pPr algn="ctr"/>
            <a:r>
              <a:rPr lang="en-US" b="1" dirty="0" smtClean="0">
                <a:solidFill>
                  <a:schemeClr val="tx2">
                    <a:lumMod val="75000"/>
                  </a:schemeClr>
                </a:solidFill>
              </a:rPr>
              <a:t>MODES OF TRANSMISSION and FACTORS INCREASING THE RISK OF ACQUISITION OF HIV</a:t>
            </a:r>
            <a:endParaRPr lang="en-US" b="1" dirty="0">
              <a:solidFill>
                <a:schemeClr val="tx2">
                  <a:lumMod val="75000"/>
                </a:schemeClr>
              </a:solidFill>
            </a:endParaRPr>
          </a:p>
        </p:txBody>
      </p:sp>
      <p:sp>
        <p:nvSpPr>
          <p:cNvPr id="6" name="Slide Number Placeholder 5"/>
          <p:cNvSpPr>
            <a:spLocks noGrp="1"/>
          </p:cNvSpPr>
          <p:nvPr>
            <p:ph type="sldNum" sz="quarter" idx="12"/>
          </p:nvPr>
        </p:nvSpPr>
        <p:spPr/>
        <p:txBody>
          <a:bodyPr/>
          <a:lstStyle/>
          <a:p>
            <a:pPr>
              <a:defRPr/>
            </a:pPr>
            <a:fld id="{F60DA2AF-366D-4F71-88E9-AF3A48BD699F}" type="slidenum">
              <a:rPr lang="ar-SA"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4867" y="131763"/>
            <a:ext cx="8634849" cy="6297633"/>
            <a:chOff x="207" y="83"/>
            <a:chExt cx="6034" cy="3803"/>
          </a:xfrm>
        </p:grpSpPr>
        <p:sp>
          <p:nvSpPr>
            <p:cNvPr id="398339" name="Rectangle 3"/>
            <p:cNvSpPr>
              <a:spLocks noChangeArrowheads="1"/>
            </p:cNvSpPr>
            <p:nvPr/>
          </p:nvSpPr>
          <p:spPr bwMode="auto">
            <a:xfrm>
              <a:off x="224" y="823"/>
              <a:ext cx="6017" cy="3063"/>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398340" name="Rectangle 4"/>
            <p:cNvSpPr>
              <a:spLocks noChangeArrowheads="1"/>
            </p:cNvSpPr>
            <p:nvPr/>
          </p:nvSpPr>
          <p:spPr bwMode="auto">
            <a:xfrm>
              <a:off x="207" y="806"/>
              <a:ext cx="6017" cy="3063"/>
            </a:xfrm>
            <a:prstGeom prst="rect">
              <a:avLst/>
            </a:prstGeom>
            <a:solidFill>
              <a:srgbClr val="FFFFFF"/>
            </a:solidFill>
            <a:ln w="3175">
              <a:solidFill>
                <a:schemeClr val="tx1"/>
              </a:solidFill>
              <a:miter lim="800000"/>
              <a:headEnd/>
              <a:tailEnd/>
            </a:ln>
            <a:effectLst/>
          </p:spPr>
          <p:txBody>
            <a:bodyPr wrap="none" anchor="ctr"/>
            <a:lstStyle/>
            <a:p>
              <a:endParaRPr lang="en-US"/>
            </a:p>
          </p:txBody>
        </p:sp>
        <p:sp>
          <p:nvSpPr>
            <p:cNvPr id="398341" name="Rectangle 5"/>
            <p:cNvSpPr>
              <a:spLocks noChangeArrowheads="1"/>
            </p:cNvSpPr>
            <p:nvPr/>
          </p:nvSpPr>
          <p:spPr bwMode="auto">
            <a:xfrm>
              <a:off x="2044" y="846"/>
              <a:ext cx="2015" cy="202"/>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2" name="Rectangle 6"/>
            <p:cNvSpPr>
              <a:spLocks noChangeAspect="1" noChangeArrowheads="1"/>
            </p:cNvSpPr>
            <p:nvPr/>
          </p:nvSpPr>
          <p:spPr bwMode="auto">
            <a:xfrm>
              <a:off x="2065" y="834"/>
              <a:ext cx="1968" cy="247"/>
            </a:xfrm>
            <a:prstGeom prst="rect">
              <a:avLst/>
            </a:prstGeom>
            <a:noFill/>
            <a:ln w="12700">
              <a:noFill/>
              <a:miter lim="800000"/>
              <a:headEnd type="none" w="sm" len="sm"/>
              <a:tailEnd type="none" w="sm" len="sm"/>
            </a:ln>
            <a:effectLst/>
          </p:spPr>
          <p:txBody>
            <a:bodyPr anchor="ctr"/>
            <a:lstStyle/>
            <a:p>
              <a:pPr algn="ctr" fontAlgn="ctr"/>
              <a:r>
                <a:rPr lang="en-US" sz="1400" b="1" dirty="0">
                  <a:solidFill>
                    <a:schemeClr val="bg1"/>
                  </a:solidFill>
                  <a:latin typeface="Adobe Heiti Std R" pitchFamily="34" charset="-128"/>
                  <a:ea typeface="Adobe Heiti Std R" pitchFamily="34" charset="-128"/>
                </a:rPr>
                <a:t>Adults &amp; children living with HIV</a:t>
              </a:r>
            </a:p>
          </p:txBody>
        </p:sp>
        <p:sp>
          <p:nvSpPr>
            <p:cNvPr id="398343" name="Rectangle 7"/>
            <p:cNvSpPr>
              <a:spLocks noChangeArrowheads="1"/>
            </p:cNvSpPr>
            <p:nvPr/>
          </p:nvSpPr>
          <p:spPr bwMode="auto">
            <a:xfrm>
              <a:off x="282" y="3545"/>
              <a:ext cx="1745"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4" name="Rectangle 8"/>
            <p:cNvSpPr>
              <a:spLocks noChangeAspect="1" noChangeArrowheads="1"/>
            </p:cNvSpPr>
            <p:nvPr/>
          </p:nvSpPr>
          <p:spPr bwMode="auto">
            <a:xfrm>
              <a:off x="300" y="3570"/>
              <a:ext cx="1522" cy="239"/>
            </a:xfrm>
            <a:prstGeom prst="rect">
              <a:avLst/>
            </a:prstGeom>
            <a:noFill/>
            <a:ln w="0" algn="ctr">
              <a:noFill/>
              <a:miter lim="800000"/>
              <a:headEnd type="none" w="sm" len="sm"/>
              <a:tailEnd type="none" w="sm" len="sm"/>
            </a:ln>
            <a:effectLst/>
          </p:spPr>
          <p:txBody>
            <a:bodyPr wrap="none" anchor="ctr"/>
            <a:lstStyle/>
            <a:p>
              <a:pPr algn="ctr" fontAlgn="ctr"/>
              <a:r>
                <a:rPr lang="en-US" sz="1400" b="1" dirty="0">
                  <a:solidFill>
                    <a:schemeClr val="bg1"/>
                  </a:solidFill>
                  <a:latin typeface="Adobe Heiti Std R" pitchFamily="34" charset="-128"/>
                  <a:ea typeface="Adobe Heiti Std R" pitchFamily="34" charset="-128"/>
                </a:rPr>
                <a:t>TOTAL </a:t>
              </a:r>
            </a:p>
          </p:txBody>
        </p:sp>
        <p:sp>
          <p:nvSpPr>
            <p:cNvPr id="398345" name="Rectangle 9"/>
            <p:cNvSpPr>
              <a:spLocks noChangeArrowheads="1"/>
            </p:cNvSpPr>
            <p:nvPr/>
          </p:nvSpPr>
          <p:spPr bwMode="auto">
            <a:xfrm>
              <a:off x="2044" y="3545"/>
              <a:ext cx="1002"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6" name="Rectangle 10"/>
            <p:cNvSpPr>
              <a:spLocks noChangeArrowheads="1"/>
            </p:cNvSpPr>
            <p:nvPr/>
          </p:nvSpPr>
          <p:spPr bwMode="auto">
            <a:xfrm>
              <a:off x="4076" y="3545"/>
              <a:ext cx="1031"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7" name="Rectangle 11"/>
            <p:cNvSpPr>
              <a:spLocks noChangeArrowheads="1"/>
            </p:cNvSpPr>
            <p:nvPr/>
          </p:nvSpPr>
          <p:spPr bwMode="auto">
            <a:xfrm>
              <a:off x="5119" y="3545"/>
              <a:ext cx="1031"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8" name="Rectangle 12"/>
            <p:cNvSpPr>
              <a:spLocks noChangeArrowheads="1"/>
            </p:cNvSpPr>
            <p:nvPr/>
          </p:nvSpPr>
          <p:spPr bwMode="auto">
            <a:xfrm>
              <a:off x="3057" y="3545"/>
              <a:ext cx="1002"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49" name="Rectangle 13"/>
            <p:cNvSpPr>
              <a:spLocks noChangeAspect="1" noChangeArrowheads="1"/>
            </p:cNvSpPr>
            <p:nvPr/>
          </p:nvSpPr>
          <p:spPr bwMode="auto">
            <a:xfrm>
              <a:off x="1946" y="3498"/>
              <a:ext cx="1015" cy="322"/>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300" b="1" dirty="0">
                  <a:solidFill>
                    <a:schemeClr val="bg1"/>
                  </a:solidFill>
                  <a:latin typeface="Adobe Heiti Std R" pitchFamily="34" charset="-128"/>
                  <a:ea typeface="Adobe Heiti Std R" pitchFamily="34" charset="-128"/>
                </a:rPr>
                <a:t>33.4 million </a:t>
              </a:r>
              <a:br>
                <a:rPr lang="en-US" sz="1300" b="1" dirty="0">
                  <a:solidFill>
                    <a:schemeClr val="bg1"/>
                  </a:solidFill>
                  <a:latin typeface="Adobe Heiti Std R" pitchFamily="34" charset="-128"/>
                  <a:ea typeface="Adobe Heiti Std R" pitchFamily="34" charset="-128"/>
                </a:rPr>
              </a:br>
              <a:r>
                <a:rPr lang="en-US" b="1" dirty="0">
                  <a:solidFill>
                    <a:schemeClr val="bg1"/>
                  </a:solidFill>
                  <a:latin typeface="Adobe Heiti Std R" pitchFamily="34" charset="-128"/>
                  <a:ea typeface="Adobe Heiti Std R" pitchFamily="34" charset="-128"/>
                </a:rPr>
                <a:t>[31.1 – 35.8 million]</a:t>
              </a:r>
              <a:r>
                <a:rPr lang="en-US" sz="1200" b="1" dirty="0">
                  <a:solidFill>
                    <a:schemeClr val="bg1"/>
                  </a:solidFill>
                  <a:latin typeface="Adobe Heiti Std R" pitchFamily="34" charset="-128"/>
                  <a:ea typeface="Adobe Heiti Std R" pitchFamily="34" charset="-128"/>
                </a:rPr>
                <a:t> </a:t>
              </a:r>
            </a:p>
          </p:txBody>
        </p:sp>
        <p:sp>
          <p:nvSpPr>
            <p:cNvPr id="398350" name="Rectangle 14"/>
            <p:cNvSpPr>
              <a:spLocks noChangeArrowheads="1"/>
            </p:cNvSpPr>
            <p:nvPr/>
          </p:nvSpPr>
          <p:spPr bwMode="auto">
            <a:xfrm>
              <a:off x="3996" y="3581"/>
              <a:ext cx="1016"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300" dirty="0">
                  <a:solidFill>
                    <a:schemeClr val="bg1"/>
                  </a:solidFill>
                  <a:latin typeface="Adobe Heiti Std R" pitchFamily="34" charset="-128"/>
                  <a:ea typeface="Adobe Heiti Std R" pitchFamily="34" charset="-128"/>
                </a:rPr>
                <a:t>2.7 million</a:t>
              </a:r>
              <a:r>
                <a:rPr lang="en-US" sz="1400" b="1" dirty="0">
                  <a:solidFill>
                    <a:schemeClr val="bg1"/>
                  </a:solidFill>
                  <a:latin typeface="Adobe Heiti Std R" pitchFamily="34" charset="-128"/>
                  <a:ea typeface="Adobe Heiti Std R" pitchFamily="34" charset="-128"/>
                </a:rPr>
                <a:t> </a:t>
              </a:r>
              <a:br>
                <a:rPr lang="en-US" sz="1400" b="1" dirty="0">
                  <a:solidFill>
                    <a:schemeClr val="bg1"/>
                  </a:solidFill>
                  <a:latin typeface="Adobe Heiti Std R" pitchFamily="34" charset="-128"/>
                  <a:ea typeface="Adobe Heiti Std R" pitchFamily="34" charset="-128"/>
                </a:rPr>
              </a:br>
              <a:r>
                <a:rPr lang="en-US" b="1" dirty="0">
                  <a:solidFill>
                    <a:schemeClr val="bg1"/>
                  </a:solidFill>
                  <a:latin typeface="Adobe Heiti Std R" pitchFamily="34" charset="-128"/>
                  <a:ea typeface="Adobe Heiti Std R" pitchFamily="34" charset="-128"/>
                </a:rPr>
                <a:t>[2.4 – 3.0 million]</a:t>
              </a:r>
              <a:r>
                <a:rPr lang="en-US" sz="1100" dirty="0">
                  <a:solidFill>
                    <a:schemeClr val="bg1"/>
                  </a:solidFill>
                  <a:latin typeface="Adobe Heiti Std R" pitchFamily="34" charset="-128"/>
                  <a:ea typeface="Adobe Heiti Std R" pitchFamily="34" charset="-128"/>
                </a:rPr>
                <a:t> </a:t>
              </a:r>
            </a:p>
          </p:txBody>
        </p:sp>
        <p:sp>
          <p:nvSpPr>
            <p:cNvPr id="398351" name="Rectangle 15"/>
            <p:cNvSpPr>
              <a:spLocks noChangeArrowheads="1"/>
            </p:cNvSpPr>
            <p:nvPr/>
          </p:nvSpPr>
          <p:spPr bwMode="auto">
            <a:xfrm>
              <a:off x="5015" y="3581"/>
              <a:ext cx="1016"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300" b="1" dirty="0">
                  <a:solidFill>
                    <a:schemeClr val="bg1"/>
                  </a:solidFill>
                  <a:latin typeface="Adobe Heiti Std R" pitchFamily="34" charset="-128"/>
                  <a:ea typeface="Adobe Heiti Std R" pitchFamily="34" charset="-128"/>
                </a:rPr>
                <a:t>3.2 million</a:t>
              </a:r>
              <a:r>
                <a:rPr lang="en-US" sz="1400" b="1" dirty="0">
                  <a:solidFill>
                    <a:schemeClr val="bg1"/>
                  </a:solidFill>
                  <a:latin typeface="Adobe Heiti Std R" pitchFamily="34" charset="-128"/>
                  <a:ea typeface="Adobe Heiti Std R" pitchFamily="34" charset="-128"/>
                </a:rPr>
                <a:t> </a:t>
              </a:r>
              <a:br>
                <a:rPr lang="en-US" sz="1400" b="1" dirty="0">
                  <a:solidFill>
                    <a:schemeClr val="bg1"/>
                  </a:solidFill>
                  <a:latin typeface="Adobe Heiti Std R" pitchFamily="34" charset="-128"/>
                  <a:ea typeface="Adobe Heiti Std R" pitchFamily="34" charset="-128"/>
                </a:rPr>
              </a:br>
              <a:r>
                <a:rPr lang="en-US" b="1" dirty="0">
                  <a:solidFill>
                    <a:schemeClr val="bg1"/>
                  </a:solidFill>
                  <a:latin typeface="Adobe Heiti Std R" pitchFamily="34" charset="-128"/>
                  <a:ea typeface="Adobe Heiti Std R" pitchFamily="34" charset="-128"/>
                </a:rPr>
                <a:t>[2.9 – 3.6 million]</a:t>
              </a:r>
              <a:r>
                <a:rPr lang="en-US" sz="1100" b="1" dirty="0">
                  <a:solidFill>
                    <a:schemeClr val="bg1"/>
                  </a:solidFill>
                  <a:latin typeface="Adobe Heiti Std R" pitchFamily="34" charset="-128"/>
                  <a:ea typeface="Adobe Heiti Std R" pitchFamily="34" charset="-128"/>
                </a:rPr>
                <a:t> </a:t>
              </a:r>
            </a:p>
          </p:txBody>
        </p:sp>
        <p:sp>
          <p:nvSpPr>
            <p:cNvPr id="398352" name="Rectangle 16"/>
            <p:cNvSpPr>
              <a:spLocks noChangeAspect="1" noChangeArrowheads="1"/>
            </p:cNvSpPr>
            <p:nvPr/>
          </p:nvSpPr>
          <p:spPr bwMode="auto">
            <a:xfrm>
              <a:off x="2942" y="3581"/>
              <a:ext cx="1015" cy="239"/>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300" b="1" dirty="0">
                  <a:solidFill>
                    <a:schemeClr val="bg1"/>
                  </a:solidFill>
                  <a:latin typeface="Adobe Heiti Std R" pitchFamily="34" charset="-128"/>
                  <a:ea typeface="Adobe Heiti Std R" pitchFamily="34" charset="-128"/>
                </a:rPr>
                <a:t>29.0 million </a:t>
              </a:r>
              <a:br>
                <a:rPr lang="en-US" sz="1300" b="1" dirty="0">
                  <a:solidFill>
                    <a:schemeClr val="bg1"/>
                  </a:solidFill>
                  <a:latin typeface="Adobe Heiti Std R" pitchFamily="34" charset="-128"/>
                  <a:ea typeface="Adobe Heiti Std R" pitchFamily="34" charset="-128"/>
                </a:rPr>
              </a:br>
              <a:r>
                <a:rPr lang="en-US" b="1" dirty="0">
                  <a:solidFill>
                    <a:schemeClr val="bg1"/>
                  </a:solidFill>
                  <a:latin typeface="Adobe Heiti Std R" pitchFamily="34" charset="-128"/>
                  <a:ea typeface="Adobe Heiti Std R" pitchFamily="34" charset="-128"/>
                </a:rPr>
                <a:t>[27.0 – 31.0 million]</a:t>
              </a:r>
              <a:r>
                <a:rPr lang="en-US" sz="1200" b="1" dirty="0">
                  <a:solidFill>
                    <a:schemeClr val="bg1"/>
                  </a:solidFill>
                  <a:latin typeface="Adobe Heiti Std R" pitchFamily="34" charset="-128"/>
                  <a:ea typeface="Adobe Heiti Std R" pitchFamily="34" charset="-128"/>
                </a:rPr>
                <a:t> </a:t>
              </a:r>
            </a:p>
          </p:txBody>
        </p:sp>
        <p:sp>
          <p:nvSpPr>
            <p:cNvPr id="398353" name="Rectangle 17"/>
            <p:cNvSpPr>
              <a:spLocks noChangeArrowheads="1"/>
            </p:cNvSpPr>
            <p:nvPr/>
          </p:nvSpPr>
          <p:spPr bwMode="auto">
            <a:xfrm>
              <a:off x="4076" y="1059"/>
              <a:ext cx="1031"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8354" name="Rectangle 18"/>
            <p:cNvSpPr>
              <a:spLocks noChangeArrowheads="1"/>
            </p:cNvSpPr>
            <p:nvPr/>
          </p:nvSpPr>
          <p:spPr bwMode="auto">
            <a:xfrm>
              <a:off x="5119" y="1059"/>
              <a:ext cx="1031"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8355" name="Rectangle 19"/>
            <p:cNvSpPr>
              <a:spLocks noChangeArrowheads="1"/>
            </p:cNvSpPr>
            <p:nvPr/>
          </p:nvSpPr>
          <p:spPr bwMode="auto">
            <a:xfrm>
              <a:off x="2044" y="1059"/>
              <a:ext cx="1002"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8356" name="Rectangle 20"/>
            <p:cNvSpPr>
              <a:spLocks noChangeArrowheads="1"/>
            </p:cNvSpPr>
            <p:nvPr/>
          </p:nvSpPr>
          <p:spPr bwMode="auto">
            <a:xfrm>
              <a:off x="3057" y="1059"/>
              <a:ext cx="1002"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8357" name="Rectangle 21"/>
            <p:cNvSpPr>
              <a:spLocks noChangeArrowheads="1"/>
            </p:cNvSpPr>
            <p:nvPr/>
          </p:nvSpPr>
          <p:spPr bwMode="auto">
            <a:xfrm>
              <a:off x="4076" y="846"/>
              <a:ext cx="2073" cy="202"/>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8358" name="Rectangle 22"/>
            <p:cNvSpPr>
              <a:spLocks noChangeAspect="1" noChangeArrowheads="1"/>
            </p:cNvSpPr>
            <p:nvPr/>
          </p:nvSpPr>
          <p:spPr bwMode="auto">
            <a:xfrm>
              <a:off x="4094" y="927"/>
              <a:ext cx="987"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2008</a:t>
              </a:r>
            </a:p>
          </p:txBody>
        </p:sp>
        <p:sp>
          <p:nvSpPr>
            <p:cNvPr id="398359" name="Rectangle 23"/>
            <p:cNvSpPr>
              <a:spLocks noChangeAspect="1" noChangeArrowheads="1"/>
            </p:cNvSpPr>
            <p:nvPr/>
          </p:nvSpPr>
          <p:spPr bwMode="auto">
            <a:xfrm>
              <a:off x="2038" y="927"/>
              <a:ext cx="987"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2008</a:t>
              </a:r>
            </a:p>
          </p:txBody>
        </p:sp>
        <p:sp>
          <p:nvSpPr>
            <p:cNvPr id="398360" name="Rectangle 24"/>
            <p:cNvSpPr>
              <a:spLocks noChangeAspect="1" noChangeArrowheads="1"/>
            </p:cNvSpPr>
            <p:nvPr/>
          </p:nvSpPr>
          <p:spPr bwMode="auto">
            <a:xfrm>
              <a:off x="3058" y="927"/>
              <a:ext cx="975"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2001</a:t>
              </a:r>
            </a:p>
          </p:txBody>
        </p:sp>
        <p:sp>
          <p:nvSpPr>
            <p:cNvPr id="398361" name="Rectangle 25"/>
            <p:cNvSpPr>
              <a:spLocks noChangeAspect="1" noChangeArrowheads="1"/>
            </p:cNvSpPr>
            <p:nvPr/>
          </p:nvSpPr>
          <p:spPr bwMode="auto">
            <a:xfrm>
              <a:off x="4033" y="834"/>
              <a:ext cx="2160" cy="247"/>
            </a:xfrm>
            <a:prstGeom prst="rect">
              <a:avLst/>
            </a:prstGeom>
            <a:noFill/>
            <a:ln w="12700">
              <a:noFill/>
              <a:miter lim="800000"/>
              <a:headEnd type="none" w="sm" len="sm"/>
              <a:tailEnd type="none" w="sm" len="sm"/>
            </a:ln>
            <a:effectLst/>
          </p:spPr>
          <p:txBody>
            <a:bodyPr anchor="ctr"/>
            <a:lstStyle/>
            <a:p>
              <a:pPr algn="ctr" fontAlgn="ctr"/>
              <a:r>
                <a:rPr lang="en-US" sz="1400" b="1" dirty="0">
                  <a:solidFill>
                    <a:schemeClr val="bg1"/>
                  </a:solidFill>
                  <a:latin typeface="Adobe Heiti Std R" pitchFamily="34" charset="-128"/>
                  <a:ea typeface="Adobe Heiti Std R" pitchFamily="34" charset="-128"/>
                </a:rPr>
                <a:t>Adults &amp; children newly infected with HIV</a:t>
              </a:r>
            </a:p>
          </p:txBody>
        </p:sp>
        <p:sp>
          <p:nvSpPr>
            <p:cNvPr id="398362" name="Rectangle 26"/>
            <p:cNvSpPr>
              <a:spLocks noChangeAspect="1" noChangeArrowheads="1"/>
            </p:cNvSpPr>
            <p:nvPr/>
          </p:nvSpPr>
          <p:spPr bwMode="auto">
            <a:xfrm>
              <a:off x="5124" y="927"/>
              <a:ext cx="1016"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2001</a:t>
              </a:r>
            </a:p>
          </p:txBody>
        </p:sp>
        <p:sp>
          <p:nvSpPr>
            <p:cNvPr id="398363" name="Text Box 27"/>
            <p:cNvSpPr txBox="1">
              <a:spLocks noChangeArrowheads="1"/>
            </p:cNvSpPr>
            <p:nvPr/>
          </p:nvSpPr>
          <p:spPr bwMode="auto">
            <a:xfrm>
              <a:off x="1411" y="83"/>
              <a:ext cx="3608" cy="601"/>
            </a:xfrm>
            <a:prstGeom prst="rect">
              <a:avLst/>
            </a:prstGeom>
            <a:noFill/>
            <a:ln w="9525" algn="ctr">
              <a:noFill/>
              <a:miter lim="800000"/>
              <a:headEnd/>
              <a:tailEnd/>
            </a:ln>
            <a:effectLst/>
          </p:spPr>
          <p:txBody>
            <a:bodyPr wrap="none" anchor="ctr">
              <a:spAutoFit/>
            </a:bodyPr>
            <a:lstStyle/>
            <a:p>
              <a:pPr algn="ctr"/>
              <a:r>
                <a:rPr lang="en-US" sz="2800">
                  <a:latin typeface="Adobe Heiti Std R" pitchFamily="34" charset="-128"/>
                  <a:ea typeface="Adobe Heiti Std R" pitchFamily="34" charset="-128"/>
                </a:rPr>
                <a:t>Regional HIV and AIDS statistics</a:t>
              </a:r>
            </a:p>
            <a:p>
              <a:pPr algn="ctr"/>
              <a:r>
                <a:rPr lang="en-GB" sz="2800">
                  <a:latin typeface="Adobe Heiti Std R" pitchFamily="34" charset="-128"/>
                  <a:ea typeface="Adobe Heiti Std R" pitchFamily="34" charset="-128"/>
                </a:rPr>
                <a:t>2008 and 2001</a:t>
              </a:r>
              <a:endParaRPr lang="en-US" sz="2800">
                <a:latin typeface="Adobe Heiti Std R" pitchFamily="34" charset="-128"/>
                <a:ea typeface="Adobe Heiti Std R" pitchFamily="34" charset="-128"/>
              </a:endParaRPr>
            </a:p>
          </p:txBody>
        </p:sp>
        <p:sp>
          <p:nvSpPr>
            <p:cNvPr id="398364" name="Rectangle 28"/>
            <p:cNvSpPr>
              <a:spLocks noChangeArrowheads="1"/>
            </p:cNvSpPr>
            <p:nvPr/>
          </p:nvSpPr>
          <p:spPr bwMode="auto">
            <a:xfrm>
              <a:off x="4076" y="1242"/>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65" name="Rectangle 29"/>
            <p:cNvSpPr>
              <a:spLocks noChangeArrowheads="1"/>
            </p:cNvSpPr>
            <p:nvPr/>
          </p:nvSpPr>
          <p:spPr bwMode="auto">
            <a:xfrm>
              <a:off x="4076" y="1703"/>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66" name="Rectangle 30"/>
            <p:cNvSpPr>
              <a:spLocks noChangeArrowheads="1"/>
            </p:cNvSpPr>
            <p:nvPr/>
          </p:nvSpPr>
          <p:spPr bwMode="auto">
            <a:xfrm>
              <a:off x="4076" y="216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67" name="Rectangle 31"/>
            <p:cNvSpPr>
              <a:spLocks noChangeArrowheads="1"/>
            </p:cNvSpPr>
            <p:nvPr/>
          </p:nvSpPr>
          <p:spPr bwMode="auto">
            <a:xfrm>
              <a:off x="4076" y="262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68" name="Rectangle 32"/>
            <p:cNvSpPr>
              <a:spLocks noChangeArrowheads="1"/>
            </p:cNvSpPr>
            <p:nvPr/>
          </p:nvSpPr>
          <p:spPr bwMode="auto">
            <a:xfrm>
              <a:off x="4076" y="3085"/>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69" name="Rectangle 33"/>
            <p:cNvSpPr>
              <a:spLocks noChangeArrowheads="1"/>
            </p:cNvSpPr>
            <p:nvPr/>
          </p:nvSpPr>
          <p:spPr bwMode="auto">
            <a:xfrm>
              <a:off x="5119" y="1242"/>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70" name="Rectangle 34"/>
            <p:cNvSpPr>
              <a:spLocks noChangeArrowheads="1"/>
            </p:cNvSpPr>
            <p:nvPr/>
          </p:nvSpPr>
          <p:spPr bwMode="auto">
            <a:xfrm>
              <a:off x="5119" y="1703"/>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71" name="Rectangle 35"/>
            <p:cNvSpPr>
              <a:spLocks noChangeArrowheads="1"/>
            </p:cNvSpPr>
            <p:nvPr/>
          </p:nvSpPr>
          <p:spPr bwMode="auto">
            <a:xfrm>
              <a:off x="5119" y="216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72" name="Rectangle 36"/>
            <p:cNvSpPr>
              <a:spLocks noChangeArrowheads="1"/>
            </p:cNvSpPr>
            <p:nvPr/>
          </p:nvSpPr>
          <p:spPr bwMode="auto">
            <a:xfrm>
              <a:off x="5119" y="262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73" name="Rectangle 37"/>
            <p:cNvSpPr>
              <a:spLocks noChangeArrowheads="1"/>
            </p:cNvSpPr>
            <p:nvPr/>
          </p:nvSpPr>
          <p:spPr bwMode="auto">
            <a:xfrm>
              <a:off x="5119" y="3085"/>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374" name="Rectangle 38"/>
            <p:cNvSpPr>
              <a:spLocks noChangeArrowheads="1"/>
            </p:cNvSpPr>
            <p:nvPr/>
          </p:nvSpPr>
          <p:spPr bwMode="auto">
            <a:xfrm>
              <a:off x="4076" y="147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75" name="Rectangle 39"/>
            <p:cNvSpPr>
              <a:spLocks noChangeArrowheads="1"/>
            </p:cNvSpPr>
            <p:nvPr/>
          </p:nvSpPr>
          <p:spPr bwMode="auto">
            <a:xfrm>
              <a:off x="4076" y="193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76" name="Rectangle 40"/>
            <p:cNvSpPr>
              <a:spLocks noChangeArrowheads="1"/>
            </p:cNvSpPr>
            <p:nvPr/>
          </p:nvSpPr>
          <p:spPr bwMode="auto">
            <a:xfrm>
              <a:off x="4076" y="2394"/>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77" name="Rectangle 41"/>
            <p:cNvSpPr>
              <a:spLocks noChangeArrowheads="1"/>
            </p:cNvSpPr>
            <p:nvPr/>
          </p:nvSpPr>
          <p:spPr bwMode="auto">
            <a:xfrm>
              <a:off x="4076" y="285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78" name="Rectangle 42"/>
            <p:cNvSpPr>
              <a:spLocks noChangeArrowheads="1"/>
            </p:cNvSpPr>
            <p:nvPr/>
          </p:nvSpPr>
          <p:spPr bwMode="auto">
            <a:xfrm>
              <a:off x="4076" y="331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79" name="Rectangle 43"/>
            <p:cNvSpPr>
              <a:spLocks noChangeArrowheads="1"/>
            </p:cNvSpPr>
            <p:nvPr/>
          </p:nvSpPr>
          <p:spPr bwMode="auto">
            <a:xfrm>
              <a:off x="5119" y="147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80" name="Rectangle 44"/>
            <p:cNvSpPr>
              <a:spLocks noChangeArrowheads="1"/>
            </p:cNvSpPr>
            <p:nvPr/>
          </p:nvSpPr>
          <p:spPr bwMode="auto">
            <a:xfrm>
              <a:off x="5119" y="193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81" name="Rectangle 45"/>
            <p:cNvSpPr>
              <a:spLocks noChangeArrowheads="1"/>
            </p:cNvSpPr>
            <p:nvPr/>
          </p:nvSpPr>
          <p:spPr bwMode="auto">
            <a:xfrm>
              <a:off x="5119" y="2394"/>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82" name="Rectangle 46"/>
            <p:cNvSpPr>
              <a:spLocks noChangeArrowheads="1"/>
            </p:cNvSpPr>
            <p:nvPr/>
          </p:nvSpPr>
          <p:spPr bwMode="auto">
            <a:xfrm>
              <a:off x="5119" y="285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83" name="Rectangle 47"/>
            <p:cNvSpPr>
              <a:spLocks noChangeArrowheads="1"/>
            </p:cNvSpPr>
            <p:nvPr/>
          </p:nvSpPr>
          <p:spPr bwMode="auto">
            <a:xfrm>
              <a:off x="5119" y="331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384" name="Rectangle 48"/>
            <p:cNvSpPr>
              <a:spLocks noChangeArrowheads="1"/>
            </p:cNvSpPr>
            <p:nvPr/>
          </p:nvSpPr>
          <p:spPr bwMode="auto">
            <a:xfrm>
              <a:off x="3996" y="2607"/>
              <a:ext cx="1016" cy="236"/>
            </a:xfrm>
            <a:prstGeom prst="rect">
              <a:avLst/>
            </a:prstGeom>
            <a:noFill/>
            <a:ln w="12700">
              <a:noFill/>
              <a:miter lim="800000"/>
              <a:headEnd type="none" w="sm" len="sm"/>
              <a:tailEnd type="none" w="sm" len="sm"/>
            </a:ln>
            <a:effectLst/>
          </p:spPr>
          <p:txBody>
            <a:bodyPr anchor="ctr"/>
            <a:lstStyle/>
            <a:p>
              <a:pPr algn="r" fontAlgn="ctr"/>
              <a:r>
                <a:rPr lang="en-US" sz="1200" b="1" dirty="0"/>
                <a:t>110 000</a:t>
              </a:r>
            </a:p>
            <a:p>
              <a:pPr algn="r" fontAlgn="ctr"/>
              <a:r>
                <a:rPr lang="en-US" sz="900" dirty="0"/>
                <a:t>[100 000 – 130 000] </a:t>
              </a:r>
            </a:p>
          </p:txBody>
        </p:sp>
        <p:sp>
          <p:nvSpPr>
            <p:cNvPr id="398385" name="Rectangle 49"/>
            <p:cNvSpPr>
              <a:spLocks noChangeArrowheads="1"/>
            </p:cNvSpPr>
            <p:nvPr/>
          </p:nvSpPr>
          <p:spPr bwMode="auto">
            <a:xfrm>
              <a:off x="3996" y="3068"/>
              <a:ext cx="1016" cy="236"/>
            </a:xfrm>
            <a:prstGeom prst="rect">
              <a:avLst/>
            </a:prstGeom>
            <a:noFill/>
            <a:ln w="12700">
              <a:noFill/>
              <a:miter lim="800000"/>
              <a:headEnd type="none" w="sm" len="sm"/>
              <a:tailEnd type="none" w="sm" len="sm"/>
            </a:ln>
            <a:effectLst/>
          </p:spPr>
          <p:txBody>
            <a:bodyPr anchor="ctr"/>
            <a:lstStyle/>
            <a:p>
              <a:pPr algn="r" fontAlgn="ctr"/>
              <a:r>
                <a:rPr lang="en-US" sz="1200" b="1"/>
                <a:t>55 000</a:t>
              </a:r>
            </a:p>
            <a:p>
              <a:pPr algn="r" fontAlgn="ctr"/>
              <a:r>
                <a:rPr lang="en-US" sz="900"/>
                <a:t>[36 000 – 61 000] </a:t>
              </a:r>
            </a:p>
          </p:txBody>
        </p:sp>
        <p:sp>
          <p:nvSpPr>
            <p:cNvPr id="398386" name="Rectangle 50"/>
            <p:cNvSpPr>
              <a:spLocks noChangeArrowheads="1"/>
            </p:cNvSpPr>
            <p:nvPr/>
          </p:nvSpPr>
          <p:spPr bwMode="auto">
            <a:xfrm>
              <a:off x="3996" y="2146"/>
              <a:ext cx="1016" cy="236"/>
            </a:xfrm>
            <a:prstGeom prst="rect">
              <a:avLst/>
            </a:prstGeom>
            <a:noFill/>
            <a:ln w="12700">
              <a:noFill/>
              <a:miter lim="800000"/>
              <a:headEnd type="none" w="sm" len="sm"/>
              <a:tailEnd type="none" w="sm" len="sm"/>
            </a:ln>
            <a:effectLst/>
          </p:spPr>
          <p:txBody>
            <a:bodyPr anchor="ctr"/>
            <a:lstStyle/>
            <a:p>
              <a:pPr algn="r" fontAlgn="ctr"/>
              <a:r>
                <a:rPr lang="en-US" sz="1200" b="1"/>
                <a:t>170 000</a:t>
              </a:r>
            </a:p>
            <a:p>
              <a:pPr algn="r" fontAlgn="ctr"/>
              <a:r>
                <a:rPr lang="en-US" sz="900"/>
                <a:t>[150 000 – 200 000] </a:t>
              </a:r>
            </a:p>
          </p:txBody>
        </p:sp>
        <p:sp>
          <p:nvSpPr>
            <p:cNvPr id="398387" name="Rectangle 51"/>
            <p:cNvSpPr>
              <a:spLocks noChangeArrowheads="1"/>
            </p:cNvSpPr>
            <p:nvPr/>
          </p:nvSpPr>
          <p:spPr bwMode="auto">
            <a:xfrm>
              <a:off x="3996" y="1686"/>
              <a:ext cx="1016" cy="236"/>
            </a:xfrm>
            <a:prstGeom prst="rect">
              <a:avLst/>
            </a:prstGeom>
            <a:noFill/>
            <a:ln w="12700">
              <a:noFill/>
              <a:miter lim="800000"/>
              <a:headEnd type="none" w="sm" len="sm"/>
              <a:tailEnd type="none" w="sm" len="sm"/>
            </a:ln>
            <a:effectLst/>
          </p:spPr>
          <p:txBody>
            <a:bodyPr anchor="ctr"/>
            <a:lstStyle/>
            <a:p>
              <a:pPr algn="r" fontAlgn="ctr"/>
              <a:r>
                <a:rPr lang="en-US" sz="1200" b="1"/>
                <a:t>280 000</a:t>
              </a:r>
            </a:p>
            <a:p>
              <a:pPr algn="r" fontAlgn="ctr"/>
              <a:r>
                <a:rPr lang="en-US" sz="900"/>
                <a:t>[240 000 – 320 000</a:t>
              </a:r>
            </a:p>
          </p:txBody>
        </p:sp>
        <p:sp>
          <p:nvSpPr>
            <p:cNvPr id="398388" name="Rectangle 52"/>
            <p:cNvSpPr>
              <a:spLocks noChangeArrowheads="1"/>
            </p:cNvSpPr>
            <p:nvPr/>
          </p:nvSpPr>
          <p:spPr bwMode="auto">
            <a:xfrm>
              <a:off x="3996" y="1225"/>
              <a:ext cx="1016" cy="236"/>
            </a:xfrm>
            <a:prstGeom prst="rect">
              <a:avLst/>
            </a:prstGeom>
            <a:noFill/>
            <a:ln w="12700">
              <a:noFill/>
              <a:miter lim="800000"/>
              <a:headEnd type="none" w="sm" len="sm"/>
              <a:tailEnd type="none" w="sm" len="sm"/>
            </a:ln>
            <a:effectLst/>
          </p:spPr>
          <p:txBody>
            <a:bodyPr anchor="ctr"/>
            <a:lstStyle/>
            <a:p>
              <a:pPr algn="r" fontAlgn="ctr"/>
              <a:r>
                <a:rPr lang="en-US" sz="1200" b="1"/>
                <a:t>1.9 million</a:t>
              </a:r>
            </a:p>
            <a:p>
              <a:pPr algn="r" fontAlgn="ctr"/>
              <a:r>
                <a:rPr lang="en-US" sz="900"/>
                <a:t>[1.6 – 2.2 million] </a:t>
              </a:r>
            </a:p>
          </p:txBody>
        </p:sp>
        <p:sp>
          <p:nvSpPr>
            <p:cNvPr id="398389" name="Rectangle 53"/>
            <p:cNvSpPr>
              <a:spLocks noChangeArrowheads="1"/>
            </p:cNvSpPr>
            <p:nvPr/>
          </p:nvSpPr>
          <p:spPr bwMode="auto">
            <a:xfrm>
              <a:off x="3996" y="3298"/>
              <a:ext cx="1016" cy="236"/>
            </a:xfrm>
            <a:prstGeom prst="rect">
              <a:avLst/>
            </a:prstGeom>
            <a:noFill/>
            <a:ln w="12700">
              <a:noFill/>
              <a:miter lim="800000"/>
              <a:headEnd type="none" w="sm" len="sm"/>
              <a:tailEnd type="none" w="sm" len="sm"/>
            </a:ln>
            <a:effectLst/>
          </p:spPr>
          <p:txBody>
            <a:bodyPr anchor="ctr"/>
            <a:lstStyle/>
            <a:p>
              <a:pPr algn="r" fontAlgn="ctr"/>
              <a:r>
                <a:rPr lang="en-US" sz="1200" b="1"/>
                <a:t>3900</a:t>
              </a:r>
            </a:p>
            <a:p>
              <a:pPr algn="r" fontAlgn="ctr"/>
              <a:r>
                <a:rPr lang="en-US" sz="900"/>
                <a:t>[ 2900 – 5100] </a:t>
              </a:r>
            </a:p>
          </p:txBody>
        </p:sp>
        <p:sp>
          <p:nvSpPr>
            <p:cNvPr id="398390" name="Rectangle 54"/>
            <p:cNvSpPr>
              <a:spLocks noChangeArrowheads="1"/>
            </p:cNvSpPr>
            <p:nvPr/>
          </p:nvSpPr>
          <p:spPr bwMode="auto">
            <a:xfrm>
              <a:off x="3996" y="2837"/>
              <a:ext cx="1016" cy="236"/>
            </a:xfrm>
            <a:prstGeom prst="rect">
              <a:avLst/>
            </a:prstGeom>
            <a:noFill/>
            <a:ln w="12700">
              <a:noFill/>
              <a:miter lim="800000"/>
              <a:headEnd type="none" w="sm" len="sm"/>
              <a:tailEnd type="none" w="sm" len="sm"/>
            </a:ln>
            <a:effectLst/>
          </p:spPr>
          <p:txBody>
            <a:bodyPr anchor="ctr"/>
            <a:lstStyle/>
            <a:p>
              <a:pPr algn="r" fontAlgn="ctr"/>
              <a:r>
                <a:rPr lang="en-US" sz="1200" b="1"/>
                <a:t>30 000</a:t>
              </a:r>
            </a:p>
            <a:p>
              <a:pPr algn="r" fontAlgn="ctr"/>
              <a:r>
                <a:rPr lang="en-US" sz="900"/>
                <a:t>[23 000 – 35 000] </a:t>
              </a:r>
            </a:p>
          </p:txBody>
        </p:sp>
        <p:sp>
          <p:nvSpPr>
            <p:cNvPr id="398391" name="Rectangle 55"/>
            <p:cNvSpPr>
              <a:spLocks noChangeArrowheads="1"/>
            </p:cNvSpPr>
            <p:nvPr/>
          </p:nvSpPr>
          <p:spPr bwMode="auto">
            <a:xfrm>
              <a:off x="3996" y="2377"/>
              <a:ext cx="1016" cy="236"/>
            </a:xfrm>
            <a:prstGeom prst="rect">
              <a:avLst/>
            </a:prstGeom>
            <a:noFill/>
            <a:ln w="12700">
              <a:noFill/>
              <a:miter lim="800000"/>
              <a:headEnd type="none" w="sm" len="sm"/>
              <a:tailEnd type="none" w="sm" len="sm"/>
            </a:ln>
            <a:effectLst/>
          </p:spPr>
          <p:txBody>
            <a:bodyPr anchor="ctr"/>
            <a:lstStyle/>
            <a:p>
              <a:pPr algn="r" fontAlgn="ctr"/>
              <a:r>
                <a:rPr lang="en-US" sz="1200" b="1"/>
                <a:t>20 000</a:t>
              </a:r>
            </a:p>
            <a:p>
              <a:pPr algn="r" fontAlgn="ctr"/>
              <a:r>
                <a:rPr lang="en-US" sz="900"/>
                <a:t>[16 000 – 24 000] </a:t>
              </a:r>
            </a:p>
          </p:txBody>
        </p:sp>
        <p:sp>
          <p:nvSpPr>
            <p:cNvPr id="398392" name="Rectangle 56"/>
            <p:cNvSpPr>
              <a:spLocks noChangeArrowheads="1"/>
            </p:cNvSpPr>
            <p:nvPr/>
          </p:nvSpPr>
          <p:spPr bwMode="auto">
            <a:xfrm>
              <a:off x="3996" y="1916"/>
              <a:ext cx="1016" cy="236"/>
            </a:xfrm>
            <a:prstGeom prst="rect">
              <a:avLst/>
            </a:prstGeom>
            <a:noFill/>
            <a:ln w="12700">
              <a:noFill/>
              <a:miter lim="800000"/>
              <a:headEnd type="none" w="sm" len="sm"/>
              <a:tailEnd type="none" w="sm" len="sm"/>
            </a:ln>
            <a:effectLst/>
          </p:spPr>
          <p:txBody>
            <a:bodyPr anchor="ctr"/>
            <a:lstStyle/>
            <a:p>
              <a:pPr algn="r" fontAlgn="ctr"/>
              <a:r>
                <a:rPr lang="en-US" sz="1200" b="1"/>
                <a:t>75 000</a:t>
              </a:r>
            </a:p>
            <a:p>
              <a:pPr algn="r" fontAlgn="ctr"/>
              <a:r>
                <a:rPr lang="en-US" sz="900"/>
                <a:t>[58 000 – 88 000] </a:t>
              </a:r>
            </a:p>
          </p:txBody>
        </p:sp>
        <p:sp>
          <p:nvSpPr>
            <p:cNvPr id="398393" name="Rectangle 57"/>
            <p:cNvSpPr>
              <a:spLocks noChangeArrowheads="1"/>
            </p:cNvSpPr>
            <p:nvPr/>
          </p:nvSpPr>
          <p:spPr bwMode="auto">
            <a:xfrm>
              <a:off x="3996" y="1455"/>
              <a:ext cx="1016"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a:solidFill>
                    <a:srgbClr val="FF0000"/>
                  </a:solidFill>
                </a:rPr>
                <a:t>35 000</a:t>
              </a:r>
            </a:p>
            <a:p>
              <a:pPr algn="ctr" fontAlgn="ctr"/>
              <a:r>
                <a:rPr lang="en-US" sz="900" dirty="0">
                  <a:solidFill>
                    <a:srgbClr val="FF0000"/>
                  </a:solidFill>
                </a:rPr>
                <a:t>[24 000 – 46 000]</a:t>
              </a:r>
              <a:r>
                <a:rPr lang="en-US" sz="900" b="1" dirty="0">
                  <a:solidFill>
                    <a:srgbClr val="FF0000"/>
                  </a:solidFill>
                </a:rPr>
                <a:t> </a:t>
              </a:r>
              <a:endParaRPr lang="en-US" sz="900" dirty="0">
                <a:solidFill>
                  <a:srgbClr val="FF0000"/>
                </a:solidFill>
              </a:endParaRPr>
            </a:p>
          </p:txBody>
        </p:sp>
        <p:sp>
          <p:nvSpPr>
            <p:cNvPr id="398394" name="Rectangle 58"/>
            <p:cNvSpPr>
              <a:spLocks noChangeArrowheads="1"/>
            </p:cNvSpPr>
            <p:nvPr/>
          </p:nvSpPr>
          <p:spPr bwMode="auto">
            <a:xfrm>
              <a:off x="5015" y="2607"/>
              <a:ext cx="1016" cy="236"/>
            </a:xfrm>
            <a:prstGeom prst="rect">
              <a:avLst/>
            </a:prstGeom>
            <a:noFill/>
            <a:ln w="12700">
              <a:noFill/>
              <a:miter lim="800000"/>
              <a:headEnd type="none" w="sm" len="sm"/>
              <a:tailEnd type="none" w="sm" len="sm"/>
            </a:ln>
            <a:effectLst/>
          </p:spPr>
          <p:txBody>
            <a:bodyPr anchor="ctr"/>
            <a:lstStyle/>
            <a:p>
              <a:pPr algn="r" fontAlgn="ctr"/>
              <a:r>
                <a:rPr lang="en-US" sz="1200" b="1"/>
                <a:t>280 000</a:t>
              </a:r>
            </a:p>
            <a:p>
              <a:pPr algn="r" fontAlgn="ctr"/>
              <a:r>
                <a:rPr lang="en-US" sz="900"/>
                <a:t>[240 000 – 320 000] </a:t>
              </a:r>
            </a:p>
          </p:txBody>
        </p:sp>
        <p:sp>
          <p:nvSpPr>
            <p:cNvPr id="398395" name="Rectangle 59"/>
            <p:cNvSpPr>
              <a:spLocks noChangeArrowheads="1"/>
            </p:cNvSpPr>
            <p:nvPr/>
          </p:nvSpPr>
          <p:spPr bwMode="auto">
            <a:xfrm>
              <a:off x="5015" y="3068"/>
              <a:ext cx="1016" cy="236"/>
            </a:xfrm>
            <a:prstGeom prst="rect">
              <a:avLst/>
            </a:prstGeom>
            <a:noFill/>
            <a:ln w="12700">
              <a:noFill/>
              <a:miter lim="800000"/>
              <a:headEnd type="none" w="sm" len="sm"/>
              <a:tailEnd type="none" w="sm" len="sm"/>
            </a:ln>
            <a:effectLst/>
          </p:spPr>
          <p:txBody>
            <a:bodyPr anchor="ctr"/>
            <a:lstStyle/>
            <a:p>
              <a:pPr algn="r" fontAlgn="ctr"/>
              <a:r>
                <a:rPr lang="en-US" sz="1200" b="1"/>
                <a:t>52 000</a:t>
              </a:r>
            </a:p>
            <a:p>
              <a:pPr algn="r" fontAlgn="ctr"/>
              <a:r>
                <a:rPr lang="en-US" sz="900"/>
                <a:t>[42 000 – 60 000] </a:t>
              </a:r>
            </a:p>
          </p:txBody>
        </p:sp>
        <p:sp>
          <p:nvSpPr>
            <p:cNvPr id="398396" name="Rectangle 60"/>
            <p:cNvSpPr>
              <a:spLocks noChangeArrowheads="1"/>
            </p:cNvSpPr>
            <p:nvPr/>
          </p:nvSpPr>
          <p:spPr bwMode="auto">
            <a:xfrm>
              <a:off x="5015" y="2146"/>
              <a:ext cx="1016" cy="236"/>
            </a:xfrm>
            <a:prstGeom prst="rect">
              <a:avLst/>
            </a:prstGeom>
            <a:noFill/>
            <a:ln w="12700">
              <a:noFill/>
              <a:miter lim="800000"/>
              <a:headEnd type="none" w="sm" len="sm"/>
              <a:tailEnd type="none" w="sm" len="sm"/>
            </a:ln>
            <a:effectLst/>
          </p:spPr>
          <p:txBody>
            <a:bodyPr anchor="ctr"/>
            <a:lstStyle/>
            <a:p>
              <a:pPr algn="r" fontAlgn="ctr"/>
              <a:r>
                <a:rPr lang="en-US" sz="1200" b="1"/>
                <a:t>150 000</a:t>
              </a:r>
            </a:p>
            <a:p>
              <a:pPr algn="r" fontAlgn="ctr"/>
              <a:r>
                <a:rPr lang="en-US" sz="900"/>
                <a:t>[140 000 – 170 000] </a:t>
              </a:r>
            </a:p>
          </p:txBody>
        </p:sp>
        <p:sp>
          <p:nvSpPr>
            <p:cNvPr id="398397" name="Rectangle 61"/>
            <p:cNvSpPr>
              <a:spLocks noChangeArrowheads="1"/>
            </p:cNvSpPr>
            <p:nvPr/>
          </p:nvSpPr>
          <p:spPr bwMode="auto">
            <a:xfrm>
              <a:off x="5015" y="1686"/>
              <a:ext cx="1016" cy="236"/>
            </a:xfrm>
            <a:prstGeom prst="rect">
              <a:avLst/>
            </a:prstGeom>
            <a:noFill/>
            <a:ln w="12700">
              <a:noFill/>
              <a:miter lim="800000"/>
              <a:headEnd type="none" w="sm" len="sm"/>
              <a:tailEnd type="none" w="sm" len="sm"/>
            </a:ln>
            <a:effectLst/>
          </p:spPr>
          <p:txBody>
            <a:bodyPr anchor="ctr"/>
            <a:lstStyle/>
            <a:p>
              <a:pPr algn="r" fontAlgn="ctr"/>
              <a:r>
                <a:rPr lang="en-US" sz="1200" b="1"/>
                <a:t>310 000</a:t>
              </a:r>
            </a:p>
            <a:p>
              <a:pPr algn="r" fontAlgn="ctr"/>
              <a:r>
                <a:rPr lang="en-US" sz="900"/>
                <a:t>[270 000 – 350 000]</a:t>
              </a:r>
            </a:p>
          </p:txBody>
        </p:sp>
        <p:sp>
          <p:nvSpPr>
            <p:cNvPr id="398398" name="Rectangle 62"/>
            <p:cNvSpPr>
              <a:spLocks noChangeArrowheads="1"/>
            </p:cNvSpPr>
            <p:nvPr/>
          </p:nvSpPr>
          <p:spPr bwMode="auto">
            <a:xfrm>
              <a:off x="5015" y="1225"/>
              <a:ext cx="1016" cy="236"/>
            </a:xfrm>
            <a:prstGeom prst="rect">
              <a:avLst/>
            </a:prstGeom>
            <a:noFill/>
            <a:ln w="12700">
              <a:noFill/>
              <a:miter lim="800000"/>
              <a:headEnd type="none" w="sm" len="sm"/>
              <a:tailEnd type="none" w="sm" len="sm"/>
            </a:ln>
            <a:effectLst/>
          </p:spPr>
          <p:txBody>
            <a:bodyPr anchor="ctr"/>
            <a:lstStyle/>
            <a:p>
              <a:pPr algn="r" fontAlgn="ctr"/>
              <a:r>
                <a:rPr lang="en-US" sz="1200" b="1"/>
                <a:t>2.3 million</a:t>
              </a:r>
            </a:p>
            <a:p>
              <a:pPr algn="r" fontAlgn="ctr"/>
              <a:r>
                <a:rPr lang="en-US" sz="900"/>
                <a:t>[2.0 – 2.5 million] </a:t>
              </a:r>
            </a:p>
          </p:txBody>
        </p:sp>
        <p:sp>
          <p:nvSpPr>
            <p:cNvPr id="398399" name="Rectangle 63"/>
            <p:cNvSpPr>
              <a:spLocks noChangeArrowheads="1"/>
            </p:cNvSpPr>
            <p:nvPr/>
          </p:nvSpPr>
          <p:spPr bwMode="auto">
            <a:xfrm>
              <a:off x="5015" y="3298"/>
              <a:ext cx="1016" cy="236"/>
            </a:xfrm>
            <a:prstGeom prst="rect">
              <a:avLst/>
            </a:prstGeom>
            <a:noFill/>
            <a:ln w="12700">
              <a:noFill/>
              <a:miter lim="800000"/>
              <a:headEnd type="none" w="sm" len="sm"/>
              <a:tailEnd type="none" w="sm" len="sm"/>
            </a:ln>
            <a:effectLst/>
          </p:spPr>
          <p:txBody>
            <a:bodyPr anchor="ctr"/>
            <a:lstStyle/>
            <a:p>
              <a:pPr algn="r" fontAlgn="ctr"/>
              <a:r>
                <a:rPr lang="en-US" sz="1200" b="1"/>
                <a:t>5900</a:t>
              </a:r>
            </a:p>
            <a:p>
              <a:pPr algn="r" fontAlgn="ctr"/>
              <a:r>
                <a:rPr lang="en-US" sz="900"/>
                <a:t>[ 4800 – 7300] </a:t>
              </a:r>
            </a:p>
          </p:txBody>
        </p:sp>
        <p:sp>
          <p:nvSpPr>
            <p:cNvPr id="398400" name="Rectangle 64"/>
            <p:cNvSpPr>
              <a:spLocks noChangeArrowheads="1"/>
            </p:cNvSpPr>
            <p:nvPr/>
          </p:nvSpPr>
          <p:spPr bwMode="auto">
            <a:xfrm>
              <a:off x="5015" y="2837"/>
              <a:ext cx="1016" cy="236"/>
            </a:xfrm>
            <a:prstGeom prst="rect">
              <a:avLst/>
            </a:prstGeom>
            <a:noFill/>
            <a:ln w="12700">
              <a:noFill/>
              <a:miter lim="800000"/>
              <a:headEnd type="none" w="sm" len="sm"/>
              <a:tailEnd type="none" w="sm" len="sm"/>
            </a:ln>
            <a:effectLst/>
          </p:spPr>
          <p:txBody>
            <a:bodyPr anchor="ctr"/>
            <a:lstStyle/>
            <a:p>
              <a:pPr algn="r" fontAlgn="ctr"/>
              <a:r>
                <a:rPr lang="en-US" sz="1200" b="1"/>
                <a:t>40 000</a:t>
              </a:r>
            </a:p>
            <a:p>
              <a:pPr algn="r" fontAlgn="ctr"/>
              <a:r>
                <a:rPr lang="en-US" sz="900"/>
                <a:t>[31 000 – 47 000] </a:t>
              </a:r>
            </a:p>
          </p:txBody>
        </p:sp>
        <p:sp>
          <p:nvSpPr>
            <p:cNvPr id="398401" name="Rectangle 65"/>
            <p:cNvSpPr>
              <a:spLocks noChangeArrowheads="1"/>
            </p:cNvSpPr>
            <p:nvPr/>
          </p:nvSpPr>
          <p:spPr bwMode="auto">
            <a:xfrm>
              <a:off x="5015" y="2377"/>
              <a:ext cx="1016" cy="236"/>
            </a:xfrm>
            <a:prstGeom prst="rect">
              <a:avLst/>
            </a:prstGeom>
            <a:noFill/>
            <a:ln w="12700">
              <a:noFill/>
              <a:miter lim="800000"/>
              <a:headEnd type="none" w="sm" len="sm"/>
              <a:tailEnd type="none" w="sm" len="sm"/>
            </a:ln>
            <a:effectLst/>
          </p:spPr>
          <p:txBody>
            <a:bodyPr anchor="ctr"/>
            <a:lstStyle/>
            <a:p>
              <a:pPr algn="r" fontAlgn="ctr"/>
              <a:r>
                <a:rPr lang="en-US" sz="1200" b="1"/>
                <a:t>21 000</a:t>
              </a:r>
            </a:p>
            <a:p>
              <a:pPr algn="r" fontAlgn="ctr"/>
              <a:r>
                <a:rPr lang="en-US" sz="900"/>
                <a:t>[17 000 – 24 000] </a:t>
              </a:r>
            </a:p>
          </p:txBody>
        </p:sp>
        <p:sp>
          <p:nvSpPr>
            <p:cNvPr id="398402" name="Rectangle 66"/>
            <p:cNvSpPr>
              <a:spLocks noChangeArrowheads="1"/>
            </p:cNvSpPr>
            <p:nvPr/>
          </p:nvSpPr>
          <p:spPr bwMode="auto">
            <a:xfrm>
              <a:off x="5015" y="1916"/>
              <a:ext cx="1016" cy="236"/>
            </a:xfrm>
            <a:prstGeom prst="rect">
              <a:avLst/>
            </a:prstGeom>
            <a:noFill/>
            <a:ln w="12700">
              <a:noFill/>
              <a:miter lim="800000"/>
              <a:headEnd type="none" w="sm" len="sm"/>
              <a:tailEnd type="none" w="sm" len="sm"/>
            </a:ln>
            <a:effectLst/>
          </p:spPr>
          <p:txBody>
            <a:bodyPr anchor="ctr"/>
            <a:lstStyle/>
            <a:p>
              <a:pPr algn="r" fontAlgn="ctr"/>
              <a:r>
                <a:rPr lang="en-US" sz="1200" b="1"/>
                <a:t>99 000</a:t>
              </a:r>
            </a:p>
            <a:p>
              <a:pPr algn="r" fontAlgn="ctr"/>
              <a:r>
                <a:rPr lang="en-US" sz="900"/>
                <a:t>[75 000 – 120 000] </a:t>
              </a:r>
            </a:p>
          </p:txBody>
        </p:sp>
        <p:sp>
          <p:nvSpPr>
            <p:cNvPr id="398403" name="Rectangle 67"/>
            <p:cNvSpPr>
              <a:spLocks noChangeArrowheads="1"/>
            </p:cNvSpPr>
            <p:nvPr/>
          </p:nvSpPr>
          <p:spPr bwMode="auto">
            <a:xfrm>
              <a:off x="5015" y="1455"/>
              <a:ext cx="1016"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a:solidFill>
                    <a:srgbClr val="FF0000"/>
                  </a:solidFill>
                </a:rPr>
                <a:t>30 000</a:t>
              </a:r>
            </a:p>
            <a:p>
              <a:pPr algn="ctr" fontAlgn="ctr"/>
              <a:r>
                <a:rPr lang="en-US" sz="900" dirty="0">
                  <a:solidFill>
                    <a:srgbClr val="FF0000"/>
                  </a:solidFill>
                </a:rPr>
                <a:t>[23 000 – 40 000]</a:t>
              </a:r>
              <a:r>
                <a:rPr lang="en-US" sz="900" b="1" dirty="0">
                  <a:solidFill>
                    <a:srgbClr val="FF0000"/>
                  </a:solidFill>
                </a:rPr>
                <a:t> </a:t>
              </a:r>
              <a:endParaRPr lang="en-US" sz="900" dirty="0">
                <a:solidFill>
                  <a:srgbClr val="FF0000"/>
                </a:solidFill>
              </a:endParaRPr>
            </a:p>
          </p:txBody>
        </p:sp>
        <p:sp>
          <p:nvSpPr>
            <p:cNvPr id="398404" name="Rectangle 68"/>
            <p:cNvSpPr>
              <a:spLocks noChangeArrowheads="1"/>
            </p:cNvSpPr>
            <p:nvPr/>
          </p:nvSpPr>
          <p:spPr bwMode="auto">
            <a:xfrm>
              <a:off x="2044" y="1242"/>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05" name="Rectangle 69"/>
            <p:cNvSpPr>
              <a:spLocks noChangeArrowheads="1"/>
            </p:cNvSpPr>
            <p:nvPr/>
          </p:nvSpPr>
          <p:spPr bwMode="auto">
            <a:xfrm>
              <a:off x="2044" y="1703"/>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06" name="Rectangle 70"/>
            <p:cNvSpPr>
              <a:spLocks noChangeArrowheads="1"/>
            </p:cNvSpPr>
            <p:nvPr/>
          </p:nvSpPr>
          <p:spPr bwMode="auto">
            <a:xfrm>
              <a:off x="2044" y="216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07" name="Rectangle 71"/>
            <p:cNvSpPr>
              <a:spLocks noChangeArrowheads="1"/>
            </p:cNvSpPr>
            <p:nvPr/>
          </p:nvSpPr>
          <p:spPr bwMode="auto">
            <a:xfrm>
              <a:off x="2044" y="262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08" name="Rectangle 72"/>
            <p:cNvSpPr>
              <a:spLocks noChangeArrowheads="1"/>
            </p:cNvSpPr>
            <p:nvPr/>
          </p:nvSpPr>
          <p:spPr bwMode="auto">
            <a:xfrm>
              <a:off x="2044" y="3085"/>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09" name="Rectangle 73"/>
            <p:cNvSpPr>
              <a:spLocks noChangeArrowheads="1"/>
            </p:cNvSpPr>
            <p:nvPr/>
          </p:nvSpPr>
          <p:spPr bwMode="auto">
            <a:xfrm>
              <a:off x="3057" y="1242"/>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10" name="Rectangle 74"/>
            <p:cNvSpPr>
              <a:spLocks noChangeArrowheads="1"/>
            </p:cNvSpPr>
            <p:nvPr/>
          </p:nvSpPr>
          <p:spPr bwMode="auto">
            <a:xfrm>
              <a:off x="3057" y="1703"/>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11" name="Rectangle 75"/>
            <p:cNvSpPr>
              <a:spLocks noChangeArrowheads="1"/>
            </p:cNvSpPr>
            <p:nvPr/>
          </p:nvSpPr>
          <p:spPr bwMode="auto">
            <a:xfrm>
              <a:off x="3057" y="216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12" name="Rectangle 76"/>
            <p:cNvSpPr>
              <a:spLocks noChangeArrowheads="1"/>
            </p:cNvSpPr>
            <p:nvPr/>
          </p:nvSpPr>
          <p:spPr bwMode="auto">
            <a:xfrm>
              <a:off x="3057" y="262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13" name="Rectangle 77"/>
            <p:cNvSpPr>
              <a:spLocks noChangeArrowheads="1"/>
            </p:cNvSpPr>
            <p:nvPr/>
          </p:nvSpPr>
          <p:spPr bwMode="auto">
            <a:xfrm>
              <a:off x="3057" y="3085"/>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14" name="Rectangle 78"/>
            <p:cNvSpPr>
              <a:spLocks noChangeArrowheads="1"/>
            </p:cNvSpPr>
            <p:nvPr/>
          </p:nvSpPr>
          <p:spPr bwMode="auto">
            <a:xfrm>
              <a:off x="2044" y="147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15" name="Rectangle 79"/>
            <p:cNvSpPr>
              <a:spLocks noChangeArrowheads="1"/>
            </p:cNvSpPr>
            <p:nvPr/>
          </p:nvSpPr>
          <p:spPr bwMode="auto">
            <a:xfrm>
              <a:off x="2044" y="193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16" name="Rectangle 80"/>
            <p:cNvSpPr>
              <a:spLocks noChangeArrowheads="1"/>
            </p:cNvSpPr>
            <p:nvPr/>
          </p:nvSpPr>
          <p:spPr bwMode="auto">
            <a:xfrm>
              <a:off x="2044" y="2394"/>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17" name="Rectangle 81"/>
            <p:cNvSpPr>
              <a:spLocks noChangeArrowheads="1"/>
            </p:cNvSpPr>
            <p:nvPr/>
          </p:nvSpPr>
          <p:spPr bwMode="auto">
            <a:xfrm>
              <a:off x="2044" y="285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18" name="Rectangle 82"/>
            <p:cNvSpPr>
              <a:spLocks noChangeArrowheads="1"/>
            </p:cNvSpPr>
            <p:nvPr/>
          </p:nvSpPr>
          <p:spPr bwMode="auto">
            <a:xfrm>
              <a:off x="2044" y="331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19" name="Rectangle 83"/>
            <p:cNvSpPr>
              <a:spLocks noChangeArrowheads="1"/>
            </p:cNvSpPr>
            <p:nvPr/>
          </p:nvSpPr>
          <p:spPr bwMode="auto">
            <a:xfrm>
              <a:off x="3057" y="147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20" name="Rectangle 84"/>
            <p:cNvSpPr>
              <a:spLocks noChangeArrowheads="1"/>
            </p:cNvSpPr>
            <p:nvPr/>
          </p:nvSpPr>
          <p:spPr bwMode="auto">
            <a:xfrm>
              <a:off x="3057" y="193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21" name="Rectangle 85"/>
            <p:cNvSpPr>
              <a:spLocks noChangeArrowheads="1"/>
            </p:cNvSpPr>
            <p:nvPr/>
          </p:nvSpPr>
          <p:spPr bwMode="auto">
            <a:xfrm>
              <a:off x="3057" y="2394"/>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22" name="Rectangle 86"/>
            <p:cNvSpPr>
              <a:spLocks noChangeArrowheads="1"/>
            </p:cNvSpPr>
            <p:nvPr/>
          </p:nvSpPr>
          <p:spPr bwMode="auto">
            <a:xfrm>
              <a:off x="3057" y="285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23" name="Rectangle 87"/>
            <p:cNvSpPr>
              <a:spLocks noChangeArrowheads="1"/>
            </p:cNvSpPr>
            <p:nvPr/>
          </p:nvSpPr>
          <p:spPr bwMode="auto">
            <a:xfrm>
              <a:off x="3057" y="331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24" name="Rectangle 88"/>
            <p:cNvSpPr>
              <a:spLocks noChangeArrowheads="1"/>
            </p:cNvSpPr>
            <p:nvPr/>
          </p:nvSpPr>
          <p:spPr bwMode="auto">
            <a:xfrm>
              <a:off x="1946" y="1225"/>
              <a:ext cx="1015" cy="236"/>
            </a:xfrm>
            <a:prstGeom prst="rect">
              <a:avLst/>
            </a:prstGeom>
            <a:noFill/>
            <a:ln w="12700">
              <a:noFill/>
              <a:miter lim="800000"/>
              <a:headEnd type="none" w="sm" len="sm"/>
              <a:tailEnd type="none" w="sm" len="sm"/>
            </a:ln>
            <a:effectLst/>
          </p:spPr>
          <p:txBody>
            <a:bodyPr anchor="ctr"/>
            <a:lstStyle/>
            <a:p>
              <a:pPr algn="r" fontAlgn="ctr"/>
              <a:r>
                <a:rPr lang="en-US" sz="1200" b="1"/>
                <a:t>22.4 million</a:t>
              </a:r>
            </a:p>
            <a:p>
              <a:pPr algn="r" fontAlgn="ctr"/>
              <a:r>
                <a:rPr lang="en-US" sz="900"/>
                <a:t>[20.8 – 24.1 million] </a:t>
              </a:r>
            </a:p>
          </p:txBody>
        </p:sp>
        <p:sp>
          <p:nvSpPr>
            <p:cNvPr id="398425" name="Rectangle 89"/>
            <p:cNvSpPr>
              <a:spLocks noChangeArrowheads="1"/>
            </p:cNvSpPr>
            <p:nvPr/>
          </p:nvSpPr>
          <p:spPr bwMode="auto">
            <a:xfrm>
              <a:off x="1948" y="3068"/>
              <a:ext cx="1015" cy="236"/>
            </a:xfrm>
            <a:prstGeom prst="rect">
              <a:avLst/>
            </a:prstGeom>
            <a:noFill/>
            <a:ln w="12700">
              <a:noFill/>
              <a:miter lim="800000"/>
              <a:headEnd type="none" w="sm" len="sm"/>
              <a:tailEnd type="none" w="sm" len="sm"/>
            </a:ln>
            <a:effectLst/>
          </p:spPr>
          <p:txBody>
            <a:bodyPr anchor="ctr"/>
            <a:lstStyle/>
            <a:p>
              <a:pPr algn="r" fontAlgn="ctr"/>
              <a:r>
                <a:rPr lang="en-US" sz="1200" b="1"/>
                <a:t>1.4 million</a:t>
              </a:r>
            </a:p>
            <a:p>
              <a:pPr algn="r" fontAlgn="ctr"/>
              <a:r>
                <a:rPr lang="en-US" sz="900"/>
                <a:t>[1.2 – 1.6 million]</a:t>
              </a:r>
              <a:r>
                <a:rPr lang="en-US" sz="900" b="1"/>
                <a:t>   </a:t>
              </a:r>
              <a:endParaRPr lang="en-US" sz="900"/>
            </a:p>
          </p:txBody>
        </p:sp>
        <p:sp>
          <p:nvSpPr>
            <p:cNvPr id="398426" name="Rectangle 90"/>
            <p:cNvSpPr>
              <a:spLocks noChangeArrowheads="1"/>
            </p:cNvSpPr>
            <p:nvPr/>
          </p:nvSpPr>
          <p:spPr bwMode="auto">
            <a:xfrm>
              <a:off x="1948" y="2607"/>
              <a:ext cx="1015" cy="236"/>
            </a:xfrm>
            <a:prstGeom prst="rect">
              <a:avLst/>
            </a:prstGeom>
            <a:noFill/>
            <a:ln w="12700">
              <a:noFill/>
              <a:miter lim="800000"/>
              <a:headEnd type="none" w="sm" len="sm"/>
              <a:tailEnd type="none" w="sm" len="sm"/>
            </a:ln>
            <a:effectLst/>
          </p:spPr>
          <p:txBody>
            <a:bodyPr anchor="ctr"/>
            <a:lstStyle/>
            <a:p>
              <a:pPr algn="r" fontAlgn="ctr"/>
              <a:r>
                <a:rPr lang="en-US" sz="1200" b="1"/>
                <a:t>1.5 million </a:t>
              </a:r>
            </a:p>
            <a:p>
              <a:pPr algn="r" fontAlgn="ctr"/>
              <a:r>
                <a:rPr lang="en-US" sz="900"/>
                <a:t>[1.4 – 1.7 million]</a:t>
              </a:r>
              <a:r>
                <a:rPr lang="en-US" sz="900" b="1"/>
                <a:t> </a:t>
              </a:r>
              <a:endParaRPr lang="en-US" sz="900"/>
            </a:p>
          </p:txBody>
        </p:sp>
        <p:sp>
          <p:nvSpPr>
            <p:cNvPr id="398427" name="Rectangle 91"/>
            <p:cNvSpPr>
              <a:spLocks noChangeArrowheads="1"/>
            </p:cNvSpPr>
            <p:nvPr/>
          </p:nvSpPr>
          <p:spPr bwMode="auto">
            <a:xfrm>
              <a:off x="1948" y="2146"/>
              <a:ext cx="1015" cy="236"/>
            </a:xfrm>
            <a:prstGeom prst="rect">
              <a:avLst/>
            </a:prstGeom>
            <a:noFill/>
            <a:ln w="12700">
              <a:noFill/>
              <a:miter lim="800000"/>
              <a:headEnd type="none" w="sm" len="sm"/>
              <a:tailEnd type="none" w="sm" len="sm"/>
            </a:ln>
            <a:effectLst/>
          </p:spPr>
          <p:txBody>
            <a:bodyPr anchor="ctr"/>
            <a:lstStyle/>
            <a:p>
              <a:pPr algn="r" fontAlgn="ctr"/>
              <a:r>
                <a:rPr lang="en-US" sz="1200" b="1"/>
                <a:t>2.0 million </a:t>
              </a:r>
            </a:p>
            <a:p>
              <a:pPr algn="r" fontAlgn="ctr"/>
              <a:r>
                <a:rPr lang="en-US" sz="900"/>
                <a:t>[1.8 – 2.2 million]</a:t>
              </a:r>
              <a:r>
                <a:rPr lang="en-US" sz="900" b="1"/>
                <a:t> </a:t>
              </a:r>
              <a:endParaRPr lang="en-US" sz="900"/>
            </a:p>
          </p:txBody>
        </p:sp>
        <p:sp>
          <p:nvSpPr>
            <p:cNvPr id="398428" name="Rectangle 92"/>
            <p:cNvSpPr>
              <a:spLocks noChangeArrowheads="1"/>
            </p:cNvSpPr>
            <p:nvPr/>
          </p:nvSpPr>
          <p:spPr bwMode="auto">
            <a:xfrm>
              <a:off x="1946" y="1686"/>
              <a:ext cx="1015" cy="236"/>
            </a:xfrm>
            <a:prstGeom prst="rect">
              <a:avLst/>
            </a:prstGeom>
            <a:noFill/>
            <a:ln w="12700">
              <a:noFill/>
              <a:miter lim="800000"/>
              <a:headEnd type="none" w="sm" len="sm"/>
              <a:tailEnd type="none" w="sm" len="sm"/>
            </a:ln>
            <a:effectLst/>
          </p:spPr>
          <p:txBody>
            <a:bodyPr anchor="ctr"/>
            <a:lstStyle/>
            <a:p>
              <a:pPr algn="r" fontAlgn="ctr"/>
              <a:r>
                <a:rPr lang="en-US" sz="1200" b="1"/>
                <a:t>3.8 million</a:t>
              </a:r>
            </a:p>
            <a:p>
              <a:pPr algn="r" fontAlgn="ctr"/>
              <a:r>
                <a:rPr lang="en-US" sz="900"/>
                <a:t>[3.4 – 4.3 million] </a:t>
              </a:r>
            </a:p>
          </p:txBody>
        </p:sp>
        <p:sp>
          <p:nvSpPr>
            <p:cNvPr id="398429" name="Rectangle 93"/>
            <p:cNvSpPr>
              <a:spLocks noChangeArrowheads="1"/>
            </p:cNvSpPr>
            <p:nvPr/>
          </p:nvSpPr>
          <p:spPr bwMode="auto">
            <a:xfrm>
              <a:off x="1948" y="3298"/>
              <a:ext cx="1015" cy="113"/>
            </a:xfrm>
            <a:prstGeom prst="rect">
              <a:avLst/>
            </a:prstGeom>
            <a:noFill/>
            <a:ln w="12700">
              <a:noFill/>
              <a:miter lim="800000"/>
              <a:headEnd type="none" w="sm" len="sm"/>
              <a:tailEnd type="none" w="sm" len="sm"/>
            </a:ln>
            <a:effectLst/>
          </p:spPr>
          <p:txBody>
            <a:bodyPr anchor="ctr"/>
            <a:lstStyle/>
            <a:p>
              <a:pPr algn="r" fontAlgn="ctr"/>
              <a:r>
                <a:rPr lang="en-US" sz="1200" b="1" dirty="0"/>
                <a:t>59 000</a:t>
              </a:r>
            </a:p>
            <a:p>
              <a:pPr algn="r" fontAlgn="ctr"/>
              <a:r>
                <a:rPr lang="en-US" sz="900" dirty="0"/>
                <a:t>[51 000 – 68 000]</a:t>
              </a:r>
              <a:r>
                <a:rPr lang="en-US" sz="900" b="1" dirty="0"/>
                <a:t> </a:t>
              </a:r>
              <a:endParaRPr lang="en-US" sz="900" dirty="0"/>
            </a:p>
          </p:txBody>
        </p:sp>
        <p:sp>
          <p:nvSpPr>
            <p:cNvPr id="398430" name="Rectangle 94"/>
            <p:cNvSpPr>
              <a:spLocks noChangeArrowheads="1"/>
            </p:cNvSpPr>
            <p:nvPr/>
          </p:nvSpPr>
          <p:spPr bwMode="auto">
            <a:xfrm>
              <a:off x="1948" y="2837"/>
              <a:ext cx="1015" cy="236"/>
            </a:xfrm>
            <a:prstGeom prst="rect">
              <a:avLst/>
            </a:prstGeom>
            <a:noFill/>
            <a:ln w="12700">
              <a:noFill/>
              <a:miter lim="800000"/>
              <a:headEnd type="none" w="sm" len="sm"/>
              <a:tailEnd type="none" w="sm" len="sm"/>
            </a:ln>
            <a:effectLst/>
          </p:spPr>
          <p:txBody>
            <a:bodyPr anchor="ctr"/>
            <a:lstStyle/>
            <a:p>
              <a:pPr algn="r" fontAlgn="ctr"/>
              <a:r>
                <a:rPr lang="en-US" sz="1200" b="1"/>
                <a:t>850 000</a:t>
              </a:r>
            </a:p>
            <a:p>
              <a:pPr algn="r" fontAlgn="ctr"/>
              <a:r>
                <a:rPr lang="en-US" sz="900"/>
                <a:t>[710 000 – 970 000] </a:t>
              </a:r>
            </a:p>
          </p:txBody>
        </p:sp>
        <p:sp>
          <p:nvSpPr>
            <p:cNvPr id="398431" name="Rectangle 95"/>
            <p:cNvSpPr>
              <a:spLocks noChangeArrowheads="1"/>
            </p:cNvSpPr>
            <p:nvPr/>
          </p:nvSpPr>
          <p:spPr bwMode="auto">
            <a:xfrm>
              <a:off x="1948" y="2377"/>
              <a:ext cx="1015" cy="236"/>
            </a:xfrm>
            <a:prstGeom prst="rect">
              <a:avLst/>
            </a:prstGeom>
            <a:noFill/>
            <a:ln w="12700">
              <a:noFill/>
              <a:miter lim="800000"/>
              <a:headEnd type="none" w="sm" len="sm"/>
              <a:tailEnd type="none" w="sm" len="sm"/>
            </a:ln>
            <a:effectLst/>
          </p:spPr>
          <p:txBody>
            <a:bodyPr anchor="ctr"/>
            <a:lstStyle/>
            <a:p>
              <a:pPr algn="r" fontAlgn="ctr"/>
              <a:r>
                <a:rPr lang="en-US" sz="1200" b="1"/>
                <a:t>240 000</a:t>
              </a:r>
            </a:p>
            <a:p>
              <a:pPr algn="r" fontAlgn="ctr"/>
              <a:r>
                <a:rPr lang="en-US" sz="900"/>
                <a:t>[220 000 – 260 000]</a:t>
              </a:r>
              <a:r>
                <a:rPr lang="en-US" sz="900" b="1"/>
                <a:t> </a:t>
              </a:r>
              <a:endParaRPr lang="en-US" sz="900"/>
            </a:p>
          </p:txBody>
        </p:sp>
        <p:sp>
          <p:nvSpPr>
            <p:cNvPr id="398432" name="Rectangle 96"/>
            <p:cNvSpPr>
              <a:spLocks noChangeArrowheads="1"/>
            </p:cNvSpPr>
            <p:nvPr/>
          </p:nvSpPr>
          <p:spPr bwMode="auto">
            <a:xfrm>
              <a:off x="1948" y="1916"/>
              <a:ext cx="1015" cy="236"/>
            </a:xfrm>
            <a:prstGeom prst="rect">
              <a:avLst/>
            </a:prstGeom>
            <a:noFill/>
            <a:ln w="12700">
              <a:noFill/>
              <a:miter lim="800000"/>
              <a:headEnd type="none" w="sm" len="sm"/>
              <a:tailEnd type="none" w="sm" len="sm"/>
            </a:ln>
            <a:effectLst/>
          </p:spPr>
          <p:txBody>
            <a:bodyPr anchor="ctr"/>
            <a:lstStyle/>
            <a:p>
              <a:pPr algn="r" fontAlgn="ctr"/>
              <a:r>
                <a:rPr lang="en-US" sz="1200" b="1"/>
                <a:t>850 000</a:t>
              </a:r>
            </a:p>
            <a:p>
              <a:pPr algn="r" fontAlgn="ctr"/>
              <a:r>
                <a:rPr lang="en-US" sz="900"/>
                <a:t>[700 000 – 1.0 million] </a:t>
              </a:r>
            </a:p>
          </p:txBody>
        </p:sp>
        <p:sp>
          <p:nvSpPr>
            <p:cNvPr id="398433" name="Rectangle 97"/>
            <p:cNvSpPr>
              <a:spLocks noChangeArrowheads="1"/>
            </p:cNvSpPr>
            <p:nvPr/>
          </p:nvSpPr>
          <p:spPr bwMode="auto">
            <a:xfrm>
              <a:off x="1848" y="1455"/>
              <a:ext cx="1115" cy="236"/>
            </a:xfrm>
            <a:prstGeom prst="rect">
              <a:avLst/>
            </a:prstGeom>
            <a:solidFill>
              <a:srgbClr val="FFFF00"/>
            </a:solidFill>
            <a:ln w="12700">
              <a:noFill/>
              <a:miter lim="800000"/>
              <a:headEnd type="none" w="sm" len="sm"/>
              <a:tailEnd type="none" w="sm" len="sm"/>
            </a:ln>
            <a:effectLst/>
          </p:spPr>
          <p:txBody>
            <a:bodyPr anchor="ctr"/>
            <a:lstStyle/>
            <a:p>
              <a:pPr algn="r" fontAlgn="ctr"/>
              <a:r>
                <a:rPr lang="en-US" sz="1200" b="1" dirty="0">
                  <a:solidFill>
                    <a:srgbClr val="FF0000"/>
                  </a:solidFill>
                </a:rPr>
                <a:t>310 000</a:t>
              </a:r>
            </a:p>
            <a:p>
              <a:pPr algn="r" fontAlgn="ctr"/>
              <a:r>
                <a:rPr lang="en-US" sz="900" dirty="0">
                  <a:solidFill>
                    <a:srgbClr val="FF0000"/>
                  </a:solidFill>
                </a:rPr>
                <a:t>[250 000 – 380 000]</a:t>
              </a:r>
              <a:r>
                <a:rPr lang="en-US" sz="900" b="1" dirty="0">
                  <a:solidFill>
                    <a:srgbClr val="FF0000"/>
                  </a:solidFill>
                </a:rPr>
                <a:t> </a:t>
              </a:r>
              <a:endParaRPr lang="en-US" sz="900" dirty="0">
                <a:solidFill>
                  <a:srgbClr val="FF0000"/>
                </a:solidFill>
              </a:endParaRPr>
            </a:p>
          </p:txBody>
        </p:sp>
        <p:sp>
          <p:nvSpPr>
            <p:cNvPr id="398434" name="Rectangle 98"/>
            <p:cNvSpPr>
              <a:spLocks noChangeArrowheads="1"/>
            </p:cNvSpPr>
            <p:nvPr/>
          </p:nvSpPr>
          <p:spPr bwMode="auto">
            <a:xfrm>
              <a:off x="2942" y="1225"/>
              <a:ext cx="1015" cy="236"/>
            </a:xfrm>
            <a:prstGeom prst="rect">
              <a:avLst/>
            </a:prstGeom>
            <a:noFill/>
            <a:ln w="12700">
              <a:noFill/>
              <a:miter lim="800000"/>
              <a:headEnd type="none" w="sm" len="sm"/>
              <a:tailEnd type="none" w="sm" len="sm"/>
            </a:ln>
            <a:effectLst/>
          </p:spPr>
          <p:txBody>
            <a:bodyPr anchor="ctr"/>
            <a:lstStyle/>
            <a:p>
              <a:pPr algn="r" fontAlgn="ctr"/>
              <a:r>
                <a:rPr lang="en-US" sz="1200" b="1"/>
                <a:t>19.7 million</a:t>
              </a:r>
            </a:p>
            <a:p>
              <a:pPr algn="r" fontAlgn="ctr"/>
              <a:r>
                <a:rPr lang="en-US" sz="900"/>
                <a:t>[18.3 – 21.2 million] </a:t>
              </a:r>
            </a:p>
          </p:txBody>
        </p:sp>
        <p:sp>
          <p:nvSpPr>
            <p:cNvPr id="398435" name="Rectangle 99"/>
            <p:cNvSpPr>
              <a:spLocks noChangeArrowheads="1"/>
            </p:cNvSpPr>
            <p:nvPr/>
          </p:nvSpPr>
          <p:spPr bwMode="auto">
            <a:xfrm>
              <a:off x="2944" y="3068"/>
              <a:ext cx="1015" cy="236"/>
            </a:xfrm>
            <a:prstGeom prst="rect">
              <a:avLst/>
            </a:prstGeom>
            <a:noFill/>
            <a:ln w="12700">
              <a:noFill/>
              <a:miter lim="800000"/>
              <a:headEnd type="none" w="sm" len="sm"/>
              <a:tailEnd type="none" w="sm" len="sm"/>
            </a:ln>
            <a:effectLst/>
          </p:spPr>
          <p:txBody>
            <a:bodyPr anchor="ctr"/>
            <a:lstStyle/>
            <a:p>
              <a:pPr algn="r" fontAlgn="ctr"/>
              <a:r>
                <a:rPr lang="en-US" sz="1200" b="1"/>
                <a:t>1.2 million</a:t>
              </a:r>
            </a:p>
            <a:p>
              <a:pPr algn="r" fontAlgn="ctr"/>
              <a:r>
                <a:rPr lang="en-US" sz="900"/>
                <a:t>[1.1 – 1.4 million]</a:t>
              </a:r>
              <a:r>
                <a:rPr lang="en-US" sz="900" b="1"/>
                <a:t>   </a:t>
              </a:r>
              <a:endParaRPr lang="en-US" sz="900"/>
            </a:p>
          </p:txBody>
        </p:sp>
        <p:sp>
          <p:nvSpPr>
            <p:cNvPr id="398436" name="Rectangle 100"/>
            <p:cNvSpPr>
              <a:spLocks noChangeArrowheads="1"/>
            </p:cNvSpPr>
            <p:nvPr/>
          </p:nvSpPr>
          <p:spPr bwMode="auto">
            <a:xfrm>
              <a:off x="2944" y="2607"/>
              <a:ext cx="1015" cy="236"/>
            </a:xfrm>
            <a:prstGeom prst="rect">
              <a:avLst/>
            </a:prstGeom>
            <a:noFill/>
            <a:ln w="12700">
              <a:noFill/>
              <a:miter lim="800000"/>
              <a:headEnd type="none" w="sm" len="sm"/>
              <a:tailEnd type="none" w="sm" len="sm"/>
            </a:ln>
            <a:effectLst/>
          </p:spPr>
          <p:txBody>
            <a:bodyPr anchor="ctr"/>
            <a:lstStyle/>
            <a:p>
              <a:pPr algn="r" fontAlgn="ctr"/>
              <a:r>
                <a:rPr lang="en-US" sz="1200" b="1"/>
                <a:t>900 000</a:t>
              </a:r>
            </a:p>
            <a:p>
              <a:pPr algn="r" fontAlgn="ctr"/>
              <a:r>
                <a:rPr lang="en-US" sz="900"/>
                <a:t>[800 000 – 1.1 million]</a:t>
              </a:r>
              <a:r>
                <a:rPr lang="en-US" sz="900" b="1"/>
                <a:t> </a:t>
              </a:r>
              <a:endParaRPr lang="en-US" sz="900"/>
            </a:p>
          </p:txBody>
        </p:sp>
        <p:sp>
          <p:nvSpPr>
            <p:cNvPr id="398437" name="Rectangle 101"/>
            <p:cNvSpPr>
              <a:spLocks noChangeArrowheads="1"/>
            </p:cNvSpPr>
            <p:nvPr/>
          </p:nvSpPr>
          <p:spPr bwMode="auto">
            <a:xfrm>
              <a:off x="2944" y="2146"/>
              <a:ext cx="1015" cy="236"/>
            </a:xfrm>
            <a:prstGeom prst="rect">
              <a:avLst/>
            </a:prstGeom>
            <a:noFill/>
            <a:ln w="12700">
              <a:noFill/>
              <a:miter lim="800000"/>
              <a:headEnd type="none" w="sm" len="sm"/>
              <a:tailEnd type="none" w="sm" len="sm"/>
            </a:ln>
            <a:effectLst/>
          </p:spPr>
          <p:txBody>
            <a:bodyPr anchor="ctr"/>
            <a:lstStyle/>
            <a:p>
              <a:pPr algn="r" fontAlgn="ctr"/>
              <a:r>
                <a:rPr lang="en-US" sz="1200" b="1"/>
                <a:t>1.6 million </a:t>
              </a:r>
            </a:p>
            <a:p>
              <a:pPr algn="r" fontAlgn="ctr"/>
              <a:r>
                <a:rPr lang="en-US" sz="900"/>
                <a:t>[1.2 – 1.6 million]</a:t>
              </a:r>
              <a:r>
                <a:rPr lang="en-US" sz="900" b="1"/>
                <a:t> </a:t>
              </a:r>
              <a:endParaRPr lang="en-US" sz="900"/>
            </a:p>
          </p:txBody>
        </p:sp>
        <p:sp>
          <p:nvSpPr>
            <p:cNvPr id="398438" name="Rectangle 102"/>
            <p:cNvSpPr>
              <a:spLocks noChangeArrowheads="1"/>
            </p:cNvSpPr>
            <p:nvPr/>
          </p:nvSpPr>
          <p:spPr bwMode="auto">
            <a:xfrm>
              <a:off x="2942" y="1686"/>
              <a:ext cx="1015" cy="236"/>
            </a:xfrm>
            <a:prstGeom prst="rect">
              <a:avLst/>
            </a:prstGeom>
            <a:noFill/>
            <a:ln w="12700">
              <a:noFill/>
              <a:miter lim="800000"/>
              <a:headEnd type="none" w="sm" len="sm"/>
              <a:tailEnd type="none" w="sm" len="sm"/>
            </a:ln>
            <a:effectLst/>
          </p:spPr>
          <p:txBody>
            <a:bodyPr anchor="ctr"/>
            <a:lstStyle/>
            <a:p>
              <a:pPr algn="r" fontAlgn="ctr"/>
              <a:r>
                <a:rPr lang="en-US" sz="1200" b="1"/>
                <a:t>4.0 million</a:t>
              </a:r>
            </a:p>
            <a:p>
              <a:pPr algn="r" fontAlgn="ctr"/>
              <a:r>
                <a:rPr lang="en-US" sz="900"/>
                <a:t>[3.5 – 4.5 million] </a:t>
              </a:r>
            </a:p>
          </p:txBody>
        </p:sp>
        <p:sp>
          <p:nvSpPr>
            <p:cNvPr id="398439" name="Rectangle 103"/>
            <p:cNvSpPr>
              <a:spLocks noChangeArrowheads="1"/>
            </p:cNvSpPr>
            <p:nvPr/>
          </p:nvSpPr>
          <p:spPr bwMode="auto">
            <a:xfrm>
              <a:off x="2944" y="3298"/>
              <a:ext cx="1015" cy="157"/>
            </a:xfrm>
            <a:prstGeom prst="rect">
              <a:avLst/>
            </a:prstGeom>
            <a:noFill/>
            <a:ln w="12700">
              <a:noFill/>
              <a:miter lim="800000"/>
              <a:headEnd type="none" w="sm" len="sm"/>
              <a:tailEnd type="none" w="sm" len="sm"/>
            </a:ln>
            <a:effectLst/>
          </p:spPr>
          <p:txBody>
            <a:bodyPr anchor="ctr"/>
            <a:lstStyle/>
            <a:p>
              <a:pPr algn="r" fontAlgn="ctr"/>
              <a:r>
                <a:rPr lang="en-US" sz="1200" b="1" dirty="0"/>
                <a:t>36 000</a:t>
              </a:r>
            </a:p>
            <a:p>
              <a:pPr algn="r" fontAlgn="ctr"/>
              <a:r>
                <a:rPr lang="en-US" sz="900" dirty="0"/>
                <a:t>[29 000 – 45 000]</a:t>
              </a:r>
              <a:r>
                <a:rPr lang="en-US" sz="900" b="1" dirty="0"/>
                <a:t> </a:t>
              </a:r>
              <a:endParaRPr lang="en-US" sz="900" dirty="0"/>
            </a:p>
          </p:txBody>
        </p:sp>
        <p:sp>
          <p:nvSpPr>
            <p:cNvPr id="398440" name="Rectangle 104"/>
            <p:cNvSpPr>
              <a:spLocks noChangeArrowheads="1"/>
            </p:cNvSpPr>
            <p:nvPr/>
          </p:nvSpPr>
          <p:spPr bwMode="auto">
            <a:xfrm>
              <a:off x="2944" y="2837"/>
              <a:ext cx="1015" cy="236"/>
            </a:xfrm>
            <a:prstGeom prst="rect">
              <a:avLst/>
            </a:prstGeom>
            <a:noFill/>
            <a:ln w="12700">
              <a:noFill/>
              <a:miter lim="800000"/>
              <a:headEnd type="none" w="sm" len="sm"/>
              <a:tailEnd type="none" w="sm" len="sm"/>
            </a:ln>
            <a:effectLst/>
          </p:spPr>
          <p:txBody>
            <a:bodyPr anchor="ctr"/>
            <a:lstStyle/>
            <a:p>
              <a:pPr algn="r" fontAlgn="ctr"/>
              <a:r>
                <a:rPr lang="en-US" sz="1200" b="1"/>
                <a:t>660 000</a:t>
              </a:r>
            </a:p>
            <a:p>
              <a:pPr algn="r" fontAlgn="ctr"/>
              <a:r>
                <a:rPr lang="en-US" sz="900"/>
                <a:t>[580 000 – 760 000] </a:t>
              </a:r>
            </a:p>
          </p:txBody>
        </p:sp>
        <p:sp>
          <p:nvSpPr>
            <p:cNvPr id="398441" name="Rectangle 105"/>
            <p:cNvSpPr>
              <a:spLocks noChangeArrowheads="1"/>
            </p:cNvSpPr>
            <p:nvPr/>
          </p:nvSpPr>
          <p:spPr bwMode="auto">
            <a:xfrm>
              <a:off x="2944" y="2377"/>
              <a:ext cx="1015" cy="236"/>
            </a:xfrm>
            <a:prstGeom prst="rect">
              <a:avLst/>
            </a:prstGeom>
            <a:noFill/>
            <a:ln w="12700">
              <a:noFill/>
              <a:miter lim="800000"/>
              <a:headEnd type="none" w="sm" len="sm"/>
              <a:tailEnd type="none" w="sm" len="sm"/>
            </a:ln>
            <a:effectLst/>
          </p:spPr>
          <p:txBody>
            <a:bodyPr anchor="ctr"/>
            <a:lstStyle/>
            <a:p>
              <a:pPr algn="r" fontAlgn="ctr"/>
              <a:r>
                <a:rPr lang="en-US" sz="1200" b="1"/>
                <a:t>220 000</a:t>
              </a:r>
            </a:p>
            <a:p>
              <a:pPr algn="r" fontAlgn="ctr"/>
              <a:r>
                <a:rPr lang="en-US" sz="900"/>
                <a:t>[200 000 – 240 000]</a:t>
              </a:r>
              <a:r>
                <a:rPr lang="en-US" sz="900" b="1"/>
                <a:t> </a:t>
              </a:r>
              <a:endParaRPr lang="en-US" sz="900"/>
            </a:p>
          </p:txBody>
        </p:sp>
        <p:sp>
          <p:nvSpPr>
            <p:cNvPr id="398442" name="Rectangle 106"/>
            <p:cNvSpPr>
              <a:spLocks noChangeArrowheads="1"/>
            </p:cNvSpPr>
            <p:nvPr/>
          </p:nvSpPr>
          <p:spPr bwMode="auto">
            <a:xfrm>
              <a:off x="2944" y="1916"/>
              <a:ext cx="1015" cy="236"/>
            </a:xfrm>
            <a:prstGeom prst="rect">
              <a:avLst/>
            </a:prstGeom>
            <a:noFill/>
            <a:ln w="12700">
              <a:noFill/>
              <a:miter lim="800000"/>
              <a:headEnd type="none" w="sm" len="sm"/>
              <a:tailEnd type="none" w="sm" len="sm"/>
            </a:ln>
            <a:effectLst/>
          </p:spPr>
          <p:txBody>
            <a:bodyPr anchor="ctr"/>
            <a:lstStyle/>
            <a:p>
              <a:pPr algn="r" fontAlgn="ctr"/>
              <a:r>
                <a:rPr lang="en-US" sz="1200" b="1"/>
                <a:t>560 000</a:t>
              </a:r>
            </a:p>
            <a:p>
              <a:pPr algn="r" fontAlgn="ctr"/>
              <a:r>
                <a:rPr lang="en-US" sz="900"/>
                <a:t>[480 000 – 650 000] </a:t>
              </a:r>
            </a:p>
          </p:txBody>
        </p:sp>
        <p:sp>
          <p:nvSpPr>
            <p:cNvPr id="398443" name="Rectangle 107"/>
            <p:cNvSpPr>
              <a:spLocks noChangeArrowheads="1"/>
            </p:cNvSpPr>
            <p:nvPr/>
          </p:nvSpPr>
          <p:spPr bwMode="auto">
            <a:xfrm>
              <a:off x="2844" y="1455"/>
              <a:ext cx="1115" cy="236"/>
            </a:xfrm>
            <a:prstGeom prst="rect">
              <a:avLst/>
            </a:prstGeom>
            <a:solidFill>
              <a:srgbClr val="FFFF00"/>
            </a:solidFill>
            <a:ln w="12700">
              <a:noFill/>
              <a:miter lim="800000"/>
              <a:headEnd type="none" w="sm" len="sm"/>
              <a:tailEnd type="none" w="sm" len="sm"/>
            </a:ln>
            <a:effectLst/>
          </p:spPr>
          <p:txBody>
            <a:bodyPr anchor="ctr"/>
            <a:lstStyle/>
            <a:p>
              <a:pPr algn="r" fontAlgn="ctr"/>
              <a:r>
                <a:rPr lang="en-US" sz="1200" b="1" dirty="0">
                  <a:solidFill>
                    <a:srgbClr val="FF0000"/>
                  </a:solidFill>
                </a:rPr>
                <a:t>200 000</a:t>
              </a:r>
            </a:p>
            <a:p>
              <a:pPr algn="r" fontAlgn="ctr"/>
              <a:r>
                <a:rPr lang="en-US" sz="900" dirty="0">
                  <a:solidFill>
                    <a:srgbClr val="FF0000"/>
                  </a:solidFill>
                </a:rPr>
                <a:t>[150 000 – 250 000]</a:t>
              </a:r>
              <a:r>
                <a:rPr lang="en-US" sz="900" b="1" dirty="0">
                  <a:solidFill>
                    <a:srgbClr val="FF0000"/>
                  </a:solidFill>
                </a:rPr>
                <a:t> </a:t>
              </a:r>
              <a:endParaRPr lang="en-US" sz="900" dirty="0">
                <a:solidFill>
                  <a:srgbClr val="FF0000"/>
                </a:solidFill>
              </a:endParaRPr>
            </a:p>
          </p:txBody>
        </p:sp>
        <p:sp>
          <p:nvSpPr>
            <p:cNvPr id="398445" name="Rectangle 109"/>
            <p:cNvSpPr>
              <a:spLocks noChangeArrowheads="1"/>
            </p:cNvSpPr>
            <p:nvPr/>
          </p:nvSpPr>
          <p:spPr bwMode="auto">
            <a:xfrm>
              <a:off x="282" y="1242"/>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46" name="Rectangle 110"/>
            <p:cNvSpPr>
              <a:spLocks noChangeArrowheads="1"/>
            </p:cNvSpPr>
            <p:nvPr/>
          </p:nvSpPr>
          <p:spPr bwMode="auto">
            <a:xfrm>
              <a:off x="282" y="1473"/>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47" name="Rectangle 111"/>
            <p:cNvSpPr>
              <a:spLocks noChangeArrowheads="1"/>
            </p:cNvSpPr>
            <p:nvPr/>
          </p:nvSpPr>
          <p:spPr bwMode="auto">
            <a:xfrm>
              <a:off x="282" y="1703"/>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48" name="Rectangle 112"/>
            <p:cNvSpPr>
              <a:spLocks noChangeArrowheads="1"/>
            </p:cNvSpPr>
            <p:nvPr/>
          </p:nvSpPr>
          <p:spPr bwMode="auto">
            <a:xfrm>
              <a:off x="282" y="1933"/>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49" name="Rectangle 113"/>
            <p:cNvSpPr>
              <a:spLocks noChangeArrowheads="1"/>
            </p:cNvSpPr>
            <p:nvPr/>
          </p:nvSpPr>
          <p:spPr bwMode="auto">
            <a:xfrm>
              <a:off x="282" y="2164"/>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50" name="Rectangle 114"/>
            <p:cNvSpPr>
              <a:spLocks noChangeArrowheads="1"/>
            </p:cNvSpPr>
            <p:nvPr/>
          </p:nvSpPr>
          <p:spPr bwMode="auto">
            <a:xfrm>
              <a:off x="282" y="2394"/>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51" name="Rectangle 115"/>
            <p:cNvSpPr>
              <a:spLocks noChangeArrowheads="1"/>
            </p:cNvSpPr>
            <p:nvPr/>
          </p:nvSpPr>
          <p:spPr bwMode="auto">
            <a:xfrm>
              <a:off x="282" y="2624"/>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52" name="Rectangle 116"/>
            <p:cNvSpPr>
              <a:spLocks noChangeArrowheads="1"/>
            </p:cNvSpPr>
            <p:nvPr/>
          </p:nvSpPr>
          <p:spPr bwMode="auto">
            <a:xfrm>
              <a:off x="282" y="2855"/>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53" name="Rectangle 117"/>
            <p:cNvSpPr>
              <a:spLocks noChangeArrowheads="1"/>
            </p:cNvSpPr>
            <p:nvPr/>
          </p:nvSpPr>
          <p:spPr bwMode="auto">
            <a:xfrm>
              <a:off x="282" y="3085"/>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8454" name="Rectangle 118"/>
            <p:cNvSpPr>
              <a:spLocks noChangeArrowheads="1"/>
            </p:cNvSpPr>
            <p:nvPr/>
          </p:nvSpPr>
          <p:spPr bwMode="auto">
            <a:xfrm>
              <a:off x="282" y="3315"/>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8455" name="Rectangle 119"/>
            <p:cNvSpPr>
              <a:spLocks noChangeAspect="1" noChangeArrowheads="1"/>
            </p:cNvSpPr>
            <p:nvPr/>
          </p:nvSpPr>
          <p:spPr bwMode="auto">
            <a:xfrm>
              <a:off x="300" y="3081"/>
              <a:ext cx="1522" cy="239"/>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North America </a:t>
              </a:r>
            </a:p>
          </p:txBody>
        </p:sp>
        <p:sp>
          <p:nvSpPr>
            <p:cNvPr id="398456" name="Rectangle 120"/>
            <p:cNvSpPr>
              <a:spLocks noChangeAspect="1" noChangeArrowheads="1"/>
            </p:cNvSpPr>
            <p:nvPr/>
          </p:nvSpPr>
          <p:spPr bwMode="auto">
            <a:xfrm>
              <a:off x="300" y="2620"/>
              <a:ext cx="1783" cy="247"/>
            </a:xfrm>
            <a:prstGeom prst="rect">
              <a:avLst/>
            </a:prstGeom>
            <a:noFill/>
            <a:ln w="12700">
              <a:noFill/>
              <a:miter lim="800000"/>
              <a:headEnd type="none" w="sm" len="sm"/>
              <a:tailEnd type="none" w="sm" len="sm"/>
            </a:ln>
            <a:effectLst/>
          </p:spPr>
          <p:txBody>
            <a:bodyPr anchor="ctr"/>
            <a:lstStyle/>
            <a:p>
              <a:pPr fontAlgn="ctr"/>
              <a:r>
                <a:rPr lang="en-US" sz="1300" dirty="0">
                  <a:solidFill>
                    <a:schemeClr val="bg1"/>
                  </a:solidFill>
                  <a:latin typeface="Adobe Heiti Std R" pitchFamily="34" charset="-128"/>
                  <a:ea typeface="Adobe Heiti Std R" pitchFamily="34" charset="-128"/>
                </a:rPr>
                <a:t>Eastern Europe &amp; Central Asia</a:t>
              </a:r>
              <a:r>
                <a:rPr lang="en-US" sz="1300" dirty="0">
                  <a:latin typeface="Adobe Heiti Std R" pitchFamily="34" charset="-128"/>
                  <a:ea typeface="Adobe Heiti Std R" pitchFamily="34" charset="-128"/>
                </a:rPr>
                <a:t> </a:t>
              </a:r>
            </a:p>
          </p:txBody>
        </p:sp>
        <p:sp>
          <p:nvSpPr>
            <p:cNvPr id="398457" name="Rectangle 121"/>
            <p:cNvSpPr>
              <a:spLocks noChangeAspect="1" noChangeArrowheads="1"/>
            </p:cNvSpPr>
            <p:nvPr/>
          </p:nvSpPr>
          <p:spPr bwMode="auto">
            <a:xfrm>
              <a:off x="300" y="2160"/>
              <a:ext cx="1522" cy="237"/>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Latin America </a:t>
              </a:r>
            </a:p>
          </p:txBody>
        </p:sp>
        <p:sp>
          <p:nvSpPr>
            <p:cNvPr id="398458" name="Rectangle 122"/>
            <p:cNvSpPr>
              <a:spLocks noChangeAspect="1" noChangeArrowheads="1"/>
            </p:cNvSpPr>
            <p:nvPr/>
          </p:nvSpPr>
          <p:spPr bwMode="auto">
            <a:xfrm>
              <a:off x="300" y="1699"/>
              <a:ext cx="1522" cy="211"/>
            </a:xfrm>
            <a:prstGeom prst="rect">
              <a:avLst/>
            </a:prstGeom>
            <a:noFill/>
            <a:ln w="12700">
              <a:noFill/>
              <a:miter lim="800000"/>
              <a:headEnd type="none" w="sm" len="sm"/>
              <a:tailEnd type="none" w="sm" len="sm"/>
            </a:ln>
            <a:effectLst/>
          </p:spPr>
          <p:txBody>
            <a:bodyPr anchor="ctr"/>
            <a:lstStyle/>
            <a:p>
              <a:pPr fontAlgn="ctr"/>
              <a:r>
                <a:rPr lang="en-US" sz="1300" dirty="0">
                  <a:solidFill>
                    <a:schemeClr val="bg1"/>
                  </a:solidFill>
                  <a:latin typeface="Adobe Heiti Std R" pitchFamily="34" charset="-128"/>
                  <a:ea typeface="Adobe Heiti Std R" pitchFamily="34" charset="-128"/>
                </a:rPr>
                <a:t>South and South</a:t>
              </a:r>
              <a:r>
                <a:rPr lang="en-US" sz="1300" dirty="0">
                  <a:solidFill>
                    <a:schemeClr val="bg1"/>
                  </a:solidFill>
                  <a:ea typeface="Adobe Heiti Std R" pitchFamily="34" charset="-128"/>
                </a:rPr>
                <a:t>–</a:t>
              </a:r>
              <a:r>
                <a:rPr lang="en-US" sz="1300" dirty="0">
                  <a:solidFill>
                    <a:schemeClr val="bg1"/>
                  </a:solidFill>
                  <a:latin typeface="Adobe Heiti Std R" pitchFamily="34" charset="-128"/>
                  <a:ea typeface="Adobe Heiti Std R" pitchFamily="34" charset="-128"/>
                </a:rPr>
                <a:t>East Asia </a:t>
              </a:r>
            </a:p>
          </p:txBody>
        </p:sp>
        <p:sp>
          <p:nvSpPr>
            <p:cNvPr id="398459" name="Rectangle 123"/>
            <p:cNvSpPr>
              <a:spLocks noChangeAspect="1" noChangeArrowheads="1"/>
            </p:cNvSpPr>
            <p:nvPr/>
          </p:nvSpPr>
          <p:spPr bwMode="auto">
            <a:xfrm>
              <a:off x="300" y="1238"/>
              <a:ext cx="1522" cy="238"/>
            </a:xfrm>
            <a:prstGeom prst="rect">
              <a:avLst/>
            </a:prstGeom>
            <a:noFill/>
            <a:ln w="12700">
              <a:noFill/>
              <a:miter lim="800000"/>
              <a:headEnd type="none" w="sm" len="sm"/>
              <a:tailEnd type="none" w="sm" len="sm"/>
            </a:ln>
            <a:effectLst/>
          </p:spPr>
          <p:txBody>
            <a:bodyPr anchor="ctr"/>
            <a:lstStyle/>
            <a:p>
              <a:pPr fontAlgn="ctr"/>
              <a:r>
                <a:rPr lang="en-US" sz="1300" dirty="0">
                  <a:solidFill>
                    <a:schemeClr val="bg1"/>
                  </a:solidFill>
                  <a:latin typeface="Adobe Heiti Std R" pitchFamily="34" charset="-128"/>
                  <a:ea typeface="Adobe Heiti Std R" pitchFamily="34" charset="-128"/>
                </a:rPr>
                <a:t>Sub</a:t>
              </a:r>
              <a:r>
                <a:rPr lang="en-US" sz="1300" dirty="0">
                  <a:solidFill>
                    <a:schemeClr val="bg1"/>
                  </a:solidFill>
                  <a:ea typeface="Adobe Heiti Std R" pitchFamily="34" charset="-128"/>
                </a:rPr>
                <a:t>–</a:t>
              </a:r>
              <a:r>
                <a:rPr lang="en-US" sz="1300" dirty="0">
                  <a:solidFill>
                    <a:schemeClr val="bg1"/>
                  </a:solidFill>
                  <a:latin typeface="Adobe Heiti Std R" pitchFamily="34" charset="-128"/>
                  <a:ea typeface="Adobe Heiti Std R" pitchFamily="34" charset="-128"/>
                </a:rPr>
                <a:t>Saharan Africa </a:t>
              </a:r>
            </a:p>
          </p:txBody>
        </p:sp>
        <p:sp>
          <p:nvSpPr>
            <p:cNvPr id="398460" name="Rectangle 124"/>
            <p:cNvSpPr>
              <a:spLocks noChangeAspect="1" noChangeArrowheads="1"/>
            </p:cNvSpPr>
            <p:nvPr/>
          </p:nvSpPr>
          <p:spPr bwMode="auto">
            <a:xfrm>
              <a:off x="300" y="3311"/>
              <a:ext cx="1522" cy="238"/>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Oceania </a:t>
              </a:r>
            </a:p>
          </p:txBody>
        </p:sp>
        <p:sp>
          <p:nvSpPr>
            <p:cNvPr id="398461" name="Rectangle 125"/>
            <p:cNvSpPr>
              <a:spLocks noChangeAspect="1" noChangeArrowheads="1"/>
            </p:cNvSpPr>
            <p:nvPr/>
          </p:nvSpPr>
          <p:spPr bwMode="auto">
            <a:xfrm>
              <a:off x="300" y="2851"/>
              <a:ext cx="1522" cy="238"/>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Western &amp; Central Europe </a:t>
              </a:r>
            </a:p>
          </p:txBody>
        </p:sp>
        <p:sp>
          <p:nvSpPr>
            <p:cNvPr id="398462" name="Rectangle 126"/>
            <p:cNvSpPr>
              <a:spLocks noChangeAspect="1" noChangeArrowheads="1"/>
            </p:cNvSpPr>
            <p:nvPr/>
          </p:nvSpPr>
          <p:spPr bwMode="auto">
            <a:xfrm>
              <a:off x="300" y="2390"/>
              <a:ext cx="1522" cy="239"/>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Caribbean </a:t>
              </a:r>
            </a:p>
          </p:txBody>
        </p:sp>
        <p:sp>
          <p:nvSpPr>
            <p:cNvPr id="398463" name="Rectangle 127"/>
            <p:cNvSpPr>
              <a:spLocks noChangeAspect="1" noChangeArrowheads="1"/>
            </p:cNvSpPr>
            <p:nvPr/>
          </p:nvSpPr>
          <p:spPr bwMode="auto">
            <a:xfrm>
              <a:off x="300" y="1902"/>
              <a:ext cx="1522" cy="211"/>
            </a:xfrm>
            <a:prstGeom prst="rect">
              <a:avLst/>
            </a:prstGeom>
            <a:noFill/>
            <a:ln w="12700">
              <a:noFill/>
              <a:miter lim="800000"/>
              <a:headEnd type="none" w="sm" len="sm"/>
              <a:tailEnd type="none" w="sm" len="sm"/>
            </a:ln>
            <a:effectLst/>
          </p:spPr>
          <p:txBody>
            <a:bodyPr anchor="ctr"/>
            <a:lstStyle/>
            <a:p>
              <a:pPr algn="ctr" fontAlgn="ctr"/>
              <a:r>
                <a:rPr lang="en-US" sz="1300" dirty="0">
                  <a:solidFill>
                    <a:schemeClr val="bg1"/>
                  </a:solidFill>
                  <a:latin typeface="Adobe Heiti Std R" pitchFamily="34" charset="-128"/>
                  <a:ea typeface="Adobe Heiti Std R" pitchFamily="34" charset="-128"/>
                </a:rPr>
                <a:t>East Asia </a:t>
              </a:r>
            </a:p>
          </p:txBody>
        </p:sp>
        <p:sp>
          <p:nvSpPr>
            <p:cNvPr id="398464" name="Rectangle 128"/>
            <p:cNvSpPr>
              <a:spLocks noChangeAspect="1" noChangeArrowheads="1"/>
            </p:cNvSpPr>
            <p:nvPr/>
          </p:nvSpPr>
          <p:spPr bwMode="auto">
            <a:xfrm>
              <a:off x="300" y="1469"/>
              <a:ext cx="1522" cy="212"/>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300" b="1" dirty="0">
                  <a:solidFill>
                    <a:srgbClr val="FF0000"/>
                  </a:solidFill>
                  <a:latin typeface="Adobe Heiti Std R" pitchFamily="34" charset="-128"/>
                  <a:ea typeface="Adobe Heiti Std R" pitchFamily="34" charset="-128"/>
                </a:rPr>
                <a:t>Middle East &amp; North Africa</a:t>
              </a:r>
            </a:p>
          </p:txBody>
        </p:sp>
      </p:grpSp>
      <p:sp>
        <p:nvSpPr>
          <p:cNvPr id="129" name="Slide Number Placeholder 128"/>
          <p:cNvSpPr>
            <a:spLocks noGrp="1"/>
          </p:cNvSpPr>
          <p:nvPr>
            <p:ph type="sldNum" sz="quarter" idx="12"/>
          </p:nvPr>
        </p:nvSpPr>
        <p:spPr/>
        <p:txBody>
          <a:bodyPr/>
          <a:lstStyle/>
          <a:p>
            <a:pPr>
              <a:defRPr/>
            </a:pPr>
            <a:fld id="{FCCA6C68-09D1-4D00-870F-24DD85306E50}" type="slidenum">
              <a:rPr lang="ar-SA" smtClean="0"/>
              <a:pPr>
                <a:defRPr/>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366" y="131763"/>
            <a:ext cx="9046633" cy="6369071"/>
            <a:chOff x="69" y="83"/>
            <a:chExt cx="6172" cy="3803"/>
          </a:xfrm>
        </p:grpSpPr>
        <p:sp>
          <p:nvSpPr>
            <p:cNvPr id="399363" name="Rectangle 3"/>
            <p:cNvSpPr>
              <a:spLocks noChangeArrowheads="1"/>
            </p:cNvSpPr>
            <p:nvPr/>
          </p:nvSpPr>
          <p:spPr bwMode="auto">
            <a:xfrm>
              <a:off x="224" y="823"/>
              <a:ext cx="6017" cy="3063"/>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399364" name="Rectangle 4"/>
            <p:cNvSpPr>
              <a:spLocks noChangeArrowheads="1"/>
            </p:cNvSpPr>
            <p:nvPr/>
          </p:nvSpPr>
          <p:spPr bwMode="auto">
            <a:xfrm>
              <a:off x="207" y="806"/>
              <a:ext cx="6017" cy="3063"/>
            </a:xfrm>
            <a:prstGeom prst="rect">
              <a:avLst/>
            </a:prstGeom>
            <a:solidFill>
              <a:srgbClr val="FFFFFF"/>
            </a:solidFill>
            <a:ln w="3175">
              <a:solidFill>
                <a:schemeClr val="tx1"/>
              </a:solidFill>
              <a:miter lim="800000"/>
              <a:headEnd/>
              <a:tailEnd/>
            </a:ln>
            <a:effectLst/>
          </p:spPr>
          <p:txBody>
            <a:bodyPr wrap="none" anchor="ctr"/>
            <a:lstStyle/>
            <a:p>
              <a:endParaRPr lang="en-US"/>
            </a:p>
          </p:txBody>
        </p:sp>
        <p:sp>
          <p:nvSpPr>
            <p:cNvPr id="399365" name="Rectangle 5"/>
            <p:cNvSpPr>
              <a:spLocks noChangeArrowheads="1"/>
            </p:cNvSpPr>
            <p:nvPr/>
          </p:nvSpPr>
          <p:spPr bwMode="auto">
            <a:xfrm>
              <a:off x="4076" y="1059"/>
              <a:ext cx="1031"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9366" name="Rectangle 6"/>
            <p:cNvSpPr>
              <a:spLocks noChangeArrowheads="1"/>
            </p:cNvSpPr>
            <p:nvPr/>
          </p:nvSpPr>
          <p:spPr bwMode="auto">
            <a:xfrm>
              <a:off x="5119" y="1059"/>
              <a:ext cx="1031"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9367" name="Rectangle 7"/>
            <p:cNvSpPr>
              <a:spLocks noChangeArrowheads="1"/>
            </p:cNvSpPr>
            <p:nvPr/>
          </p:nvSpPr>
          <p:spPr bwMode="auto">
            <a:xfrm>
              <a:off x="2044" y="1059"/>
              <a:ext cx="1002"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9368" name="Rectangle 8"/>
            <p:cNvSpPr>
              <a:spLocks noChangeArrowheads="1"/>
            </p:cNvSpPr>
            <p:nvPr/>
          </p:nvSpPr>
          <p:spPr bwMode="auto">
            <a:xfrm>
              <a:off x="3057" y="1059"/>
              <a:ext cx="1002" cy="167"/>
            </a:xfrm>
            <a:prstGeom prst="rect">
              <a:avLst/>
            </a:prstGeom>
            <a:solidFill>
              <a:srgbClr val="CCECFF">
                <a:alpha val="70000"/>
              </a:srgbClr>
            </a:solidFill>
            <a:ln w="0" algn="ctr">
              <a:noFill/>
              <a:miter lim="800000"/>
              <a:headEnd type="none" w="sm" len="sm"/>
              <a:tailEnd type="none" w="sm" len="sm"/>
            </a:ln>
            <a:effectLst/>
          </p:spPr>
          <p:txBody>
            <a:bodyPr wrap="none" anchor="ctr"/>
            <a:lstStyle/>
            <a:p>
              <a:endParaRPr lang="en-US"/>
            </a:p>
          </p:txBody>
        </p:sp>
        <p:sp>
          <p:nvSpPr>
            <p:cNvPr id="399369" name="Rectangle 9"/>
            <p:cNvSpPr>
              <a:spLocks noChangeArrowheads="1"/>
            </p:cNvSpPr>
            <p:nvPr/>
          </p:nvSpPr>
          <p:spPr bwMode="auto">
            <a:xfrm>
              <a:off x="4076" y="846"/>
              <a:ext cx="2073" cy="202"/>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0" name="Rectangle 10"/>
            <p:cNvSpPr>
              <a:spLocks noChangeArrowheads="1"/>
            </p:cNvSpPr>
            <p:nvPr/>
          </p:nvSpPr>
          <p:spPr bwMode="auto">
            <a:xfrm>
              <a:off x="2044" y="846"/>
              <a:ext cx="2015" cy="202"/>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1" name="Rectangle 11"/>
            <p:cNvSpPr>
              <a:spLocks noChangeArrowheads="1"/>
            </p:cNvSpPr>
            <p:nvPr/>
          </p:nvSpPr>
          <p:spPr bwMode="auto">
            <a:xfrm>
              <a:off x="4076" y="3545"/>
              <a:ext cx="1031"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2" name="Rectangle 12"/>
            <p:cNvSpPr>
              <a:spLocks noChangeArrowheads="1"/>
            </p:cNvSpPr>
            <p:nvPr/>
          </p:nvSpPr>
          <p:spPr bwMode="auto">
            <a:xfrm>
              <a:off x="5119" y="3545"/>
              <a:ext cx="1031"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3" name="Rectangle 13"/>
            <p:cNvSpPr>
              <a:spLocks noChangeArrowheads="1"/>
            </p:cNvSpPr>
            <p:nvPr/>
          </p:nvSpPr>
          <p:spPr bwMode="auto">
            <a:xfrm>
              <a:off x="2044" y="3545"/>
              <a:ext cx="1002"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4" name="Rectangle 14"/>
            <p:cNvSpPr>
              <a:spLocks noChangeArrowheads="1"/>
            </p:cNvSpPr>
            <p:nvPr/>
          </p:nvSpPr>
          <p:spPr bwMode="auto">
            <a:xfrm>
              <a:off x="3057" y="3545"/>
              <a:ext cx="1002"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5" name="Rectangle 15"/>
            <p:cNvSpPr>
              <a:spLocks noChangeArrowheads="1"/>
            </p:cNvSpPr>
            <p:nvPr/>
          </p:nvSpPr>
          <p:spPr bwMode="auto">
            <a:xfrm>
              <a:off x="282" y="3545"/>
              <a:ext cx="1745" cy="288"/>
            </a:xfrm>
            <a:prstGeom prst="rect">
              <a:avLst/>
            </a:prstGeom>
            <a:solidFill>
              <a:srgbClr val="CCECFF">
                <a:alpha val="89999"/>
              </a:srgbClr>
            </a:solidFill>
            <a:ln w="0" algn="ctr">
              <a:noFill/>
              <a:miter lim="800000"/>
              <a:headEnd type="none" w="sm" len="sm"/>
              <a:tailEnd type="none" w="sm" len="sm"/>
            </a:ln>
            <a:effectLst/>
          </p:spPr>
          <p:txBody>
            <a:bodyPr wrap="none" anchor="ctr"/>
            <a:lstStyle/>
            <a:p>
              <a:endParaRPr lang="en-US"/>
            </a:p>
          </p:txBody>
        </p:sp>
        <p:sp>
          <p:nvSpPr>
            <p:cNvPr id="399376" name="Rectangle 16"/>
            <p:cNvSpPr>
              <a:spLocks noChangeAspect="1" noChangeArrowheads="1"/>
            </p:cNvSpPr>
            <p:nvPr/>
          </p:nvSpPr>
          <p:spPr bwMode="auto">
            <a:xfrm>
              <a:off x="2038" y="927"/>
              <a:ext cx="987"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2008</a:t>
              </a:r>
            </a:p>
          </p:txBody>
        </p:sp>
        <p:sp>
          <p:nvSpPr>
            <p:cNvPr id="399377" name="Rectangle 17"/>
            <p:cNvSpPr>
              <a:spLocks noChangeAspect="1" noChangeArrowheads="1"/>
            </p:cNvSpPr>
            <p:nvPr/>
          </p:nvSpPr>
          <p:spPr bwMode="auto">
            <a:xfrm>
              <a:off x="3058" y="927"/>
              <a:ext cx="975"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2001</a:t>
              </a:r>
            </a:p>
          </p:txBody>
        </p:sp>
        <p:sp>
          <p:nvSpPr>
            <p:cNvPr id="399378" name="Rectangle 18"/>
            <p:cNvSpPr>
              <a:spLocks noChangeAspect="1" noChangeArrowheads="1"/>
            </p:cNvSpPr>
            <p:nvPr/>
          </p:nvSpPr>
          <p:spPr bwMode="auto">
            <a:xfrm>
              <a:off x="4033" y="834"/>
              <a:ext cx="2160" cy="247"/>
            </a:xfrm>
            <a:prstGeom prst="rect">
              <a:avLst/>
            </a:prstGeom>
            <a:noFill/>
            <a:ln w="12700">
              <a:noFill/>
              <a:miter lim="800000"/>
              <a:headEnd type="none" w="sm" len="sm"/>
              <a:tailEnd type="none" w="sm" len="sm"/>
            </a:ln>
            <a:effectLst/>
          </p:spPr>
          <p:txBody>
            <a:bodyPr anchor="ctr"/>
            <a:lstStyle/>
            <a:p>
              <a:pPr algn="ctr" fontAlgn="ctr"/>
              <a:r>
                <a:rPr lang="en-US" sz="1600" b="1" dirty="0">
                  <a:solidFill>
                    <a:schemeClr val="bg1"/>
                  </a:solidFill>
                  <a:latin typeface="Adobe Heiti Std R" pitchFamily="34" charset="-128"/>
                  <a:ea typeface="Adobe Heiti Std R" pitchFamily="34" charset="-128"/>
                </a:rPr>
                <a:t>Adult &amp; child deaths due to AIDS</a:t>
              </a:r>
            </a:p>
          </p:txBody>
        </p:sp>
        <p:sp>
          <p:nvSpPr>
            <p:cNvPr id="399379" name="Rectangle 19"/>
            <p:cNvSpPr>
              <a:spLocks noChangeAspect="1" noChangeArrowheads="1"/>
            </p:cNvSpPr>
            <p:nvPr/>
          </p:nvSpPr>
          <p:spPr bwMode="auto">
            <a:xfrm>
              <a:off x="2065" y="834"/>
              <a:ext cx="1968" cy="247"/>
            </a:xfrm>
            <a:prstGeom prst="rect">
              <a:avLst/>
            </a:prstGeom>
            <a:noFill/>
            <a:ln w="12700">
              <a:noFill/>
              <a:miter lim="800000"/>
              <a:headEnd type="none" w="sm" len="sm"/>
              <a:tailEnd type="none" w="sm" len="sm"/>
            </a:ln>
            <a:effectLst/>
          </p:spPr>
          <p:txBody>
            <a:bodyPr anchor="ctr"/>
            <a:lstStyle/>
            <a:p>
              <a:pPr algn="ctr" fontAlgn="ctr"/>
              <a:r>
                <a:rPr lang="en-US" sz="1600" b="1" dirty="0">
                  <a:solidFill>
                    <a:schemeClr val="bg1"/>
                  </a:solidFill>
                  <a:latin typeface="Adobe Heiti Std R" pitchFamily="34" charset="-128"/>
                  <a:ea typeface="Adobe Heiti Std R" pitchFamily="34" charset="-128"/>
                </a:rPr>
                <a:t>Adult prevalence (%)</a:t>
              </a:r>
            </a:p>
          </p:txBody>
        </p:sp>
        <p:sp>
          <p:nvSpPr>
            <p:cNvPr id="399380" name="Rectangle 20"/>
            <p:cNvSpPr>
              <a:spLocks noChangeAspect="1" noChangeArrowheads="1"/>
            </p:cNvSpPr>
            <p:nvPr/>
          </p:nvSpPr>
          <p:spPr bwMode="auto">
            <a:xfrm>
              <a:off x="300" y="3570"/>
              <a:ext cx="1522" cy="239"/>
            </a:xfrm>
            <a:prstGeom prst="rect">
              <a:avLst/>
            </a:prstGeom>
            <a:noFill/>
            <a:ln w="0" algn="ctr">
              <a:noFill/>
              <a:miter lim="800000"/>
              <a:headEnd type="none" w="sm" len="sm"/>
              <a:tailEnd type="none" w="sm" len="sm"/>
            </a:ln>
            <a:effectLst/>
          </p:spPr>
          <p:txBody>
            <a:bodyPr wrap="none" anchor="ctr"/>
            <a:lstStyle/>
            <a:p>
              <a:pPr algn="ctr" fontAlgn="ctr"/>
              <a:r>
                <a:rPr lang="en-US" sz="1600" b="1" dirty="0">
                  <a:solidFill>
                    <a:schemeClr val="bg1"/>
                  </a:solidFill>
                  <a:latin typeface="Adobe Heiti Std R" pitchFamily="34" charset="-128"/>
                  <a:ea typeface="Adobe Heiti Std R" pitchFamily="34" charset="-128"/>
                </a:rPr>
                <a:t>TOTAL </a:t>
              </a:r>
            </a:p>
          </p:txBody>
        </p:sp>
        <p:sp>
          <p:nvSpPr>
            <p:cNvPr id="399381" name="Rectangle 21"/>
            <p:cNvSpPr>
              <a:spLocks noChangeArrowheads="1"/>
            </p:cNvSpPr>
            <p:nvPr/>
          </p:nvSpPr>
          <p:spPr bwMode="auto">
            <a:xfrm>
              <a:off x="3996" y="3570"/>
              <a:ext cx="1016"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600" b="1" dirty="0">
                  <a:solidFill>
                    <a:schemeClr val="bg1"/>
                  </a:solidFill>
                  <a:latin typeface="Adobe Heiti Std R" pitchFamily="34" charset="-128"/>
                  <a:ea typeface="Adobe Heiti Std R" pitchFamily="34" charset="-128"/>
                </a:rPr>
                <a:t>2.0 million </a:t>
              </a:r>
              <a:r>
                <a:rPr lang="en-US" sz="1300" b="1" dirty="0">
                  <a:latin typeface="Adobe Heiti Std R" pitchFamily="34" charset="-128"/>
                  <a:ea typeface="Adobe Heiti Std R" pitchFamily="34" charset="-128"/>
                </a:rPr>
                <a:t/>
              </a:r>
              <a:br>
                <a:rPr lang="en-US" sz="1300" b="1" dirty="0">
                  <a:latin typeface="Adobe Heiti Std R" pitchFamily="34" charset="-128"/>
                  <a:ea typeface="Adobe Heiti Std R" pitchFamily="34" charset="-128"/>
                </a:rPr>
              </a:br>
              <a:r>
                <a:rPr lang="en-US" b="1" dirty="0">
                  <a:latin typeface="Adobe Heiti Std R" pitchFamily="34" charset="-128"/>
                  <a:ea typeface="Adobe Heiti Std R" pitchFamily="34" charset="-128"/>
                </a:rPr>
                <a:t>[</a:t>
              </a:r>
              <a:r>
                <a:rPr lang="en-US" sz="1400" b="1" dirty="0">
                  <a:solidFill>
                    <a:schemeClr val="bg1"/>
                  </a:solidFill>
                  <a:latin typeface="Adobe Heiti Std R" pitchFamily="34" charset="-128"/>
                  <a:ea typeface="Adobe Heiti Std R" pitchFamily="34" charset="-128"/>
                </a:rPr>
                <a:t>1.7 – 2.4 million] </a:t>
              </a:r>
            </a:p>
          </p:txBody>
        </p:sp>
        <p:sp>
          <p:nvSpPr>
            <p:cNvPr id="399382" name="Rectangle 22"/>
            <p:cNvSpPr>
              <a:spLocks noChangeArrowheads="1"/>
            </p:cNvSpPr>
            <p:nvPr/>
          </p:nvSpPr>
          <p:spPr bwMode="auto">
            <a:xfrm>
              <a:off x="5015" y="3570"/>
              <a:ext cx="1226"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600" b="1" dirty="0">
                  <a:solidFill>
                    <a:schemeClr val="bg1"/>
                  </a:solidFill>
                  <a:latin typeface="Adobe Heiti Std R" pitchFamily="34" charset="-128"/>
                  <a:ea typeface="Adobe Heiti Std R" pitchFamily="34" charset="-128"/>
                </a:rPr>
                <a:t>1.9 million </a:t>
              </a:r>
              <a:br>
                <a:rPr lang="en-US" sz="1600" b="1" dirty="0">
                  <a:solidFill>
                    <a:schemeClr val="bg1"/>
                  </a:solidFill>
                  <a:latin typeface="Adobe Heiti Std R" pitchFamily="34" charset="-128"/>
                  <a:ea typeface="Adobe Heiti Std R" pitchFamily="34" charset="-128"/>
                </a:rPr>
              </a:br>
              <a:r>
                <a:rPr lang="en-US" sz="1600" b="1" dirty="0">
                  <a:solidFill>
                    <a:schemeClr val="bg1"/>
                  </a:solidFill>
                  <a:latin typeface="Adobe Heiti Std R" pitchFamily="34" charset="-128"/>
                  <a:ea typeface="Adobe Heiti Std R" pitchFamily="34" charset="-128"/>
                </a:rPr>
                <a:t>[1.6 </a:t>
              </a:r>
              <a:r>
                <a:rPr lang="en-US" b="1" dirty="0">
                  <a:solidFill>
                    <a:schemeClr val="bg1"/>
                  </a:solidFill>
                  <a:latin typeface="Adobe Heiti Std R" pitchFamily="34" charset="-128"/>
                  <a:ea typeface="Adobe Heiti Std R" pitchFamily="34" charset="-128"/>
                </a:rPr>
                <a:t>– 2.2 million]</a:t>
              </a:r>
              <a:r>
                <a:rPr lang="en-US" sz="1100" dirty="0">
                  <a:latin typeface="Adobe Heiti Std R" pitchFamily="34" charset="-128"/>
                  <a:ea typeface="Adobe Heiti Std R" pitchFamily="34" charset="-128"/>
                </a:rPr>
                <a:t> </a:t>
              </a:r>
            </a:p>
          </p:txBody>
        </p:sp>
        <p:sp>
          <p:nvSpPr>
            <p:cNvPr id="399383" name="Rectangle 23"/>
            <p:cNvSpPr>
              <a:spLocks noChangeArrowheads="1"/>
            </p:cNvSpPr>
            <p:nvPr/>
          </p:nvSpPr>
          <p:spPr bwMode="auto">
            <a:xfrm>
              <a:off x="3096" y="3570"/>
              <a:ext cx="952"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600" b="1" dirty="0">
                  <a:solidFill>
                    <a:schemeClr val="bg1"/>
                  </a:solidFill>
                  <a:latin typeface="Adobe Heiti Std R" pitchFamily="34" charset="-128"/>
                  <a:ea typeface="Adobe Heiti Std R" pitchFamily="34" charset="-128"/>
                </a:rPr>
                <a:t>0.8%  </a:t>
              </a:r>
            </a:p>
            <a:p>
              <a:pPr algn="ctr" fontAlgn="ctr">
                <a:lnSpc>
                  <a:spcPct val="90000"/>
                </a:lnSpc>
              </a:pPr>
              <a:r>
                <a:rPr lang="en-US" sz="1600" b="1" dirty="0">
                  <a:solidFill>
                    <a:schemeClr val="bg1"/>
                  </a:solidFill>
                  <a:latin typeface="Adobe Heiti Std R" pitchFamily="34" charset="-128"/>
                  <a:ea typeface="Adobe Heiti Std R" pitchFamily="34" charset="-128"/>
                </a:rPr>
                <a:t>[&lt;0.8% – 0.8%]</a:t>
              </a:r>
              <a:endParaRPr lang="en-US" sz="1600" dirty="0">
                <a:solidFill>
                  <a:schemeClr val="bg1"/>
                </a:solidFill>
                <a:latin typeface="Adobe Heiti Std R" pitchFamily="34" charset="-128"/>
                <a:ea typeface="Adobe Heiti Std R" pitchFamily="34" charset="-128"/>
              </a:endParaRPr>
            </a:p>
          </p:txBody>
        </p:sp>
        <p:sp>
          <p:nvSpPr>
            <p:cNvPr id="399384" name="Rectangle 24"/>
            <p:cNvSpPr>
              <a:spLocks noChangeArrowheads="1"/>
            </p:cNvSpPr>
            <p:nvPr/>
          </p:nvSpPr>
          <p:spPr bwMode="auto">
            <a:xfrm>
              <a:off x="1952" y="3570"/>
              <a:ext cx="1121" cy="236"/>
            </a:xfrm>
            <a:prstGeom prst="rect">
              <a:avLst/>
            </a:prstGeom>
            <a:noFill/>
            <a:ln w="12700">
              <a:noFill/>
              <a:miter lim="800000"/>
              <a:headEnd type="none" w="sm" len="sm"/>
              <a:tailEnd type="none" w="sm" len="sm"/>
            </a:ln>
            <a:effectLst/>
          </p:spPr>
          <p:txBody>
            <a:bodyPr anchor="ctr"/>
            <a:lstStyle/>
            <a:p>
              <a:pPr algn="ctr" fontAlgn="ctr">
                <a:lnSpc>
                  <a:spcPct val="90000"/>
                </a:lnSpc>
              </a:pPr>
              <a:r>
                <a:rPr lang="en-US" sz="1600" b="1" dirty="0">
                  <a:solidFill>
                    <a:schemeClr val="bg1"/>
                  </a:solidFill>
                  <a:latin typeface="Adobe Heiti Std R" pitchFamily="34" charset="-128"/>
                  <a:ea typeface="Adobe Heiti Std R" pitchFamily="34" charset="-128"/>
                </a:rPr>
                <a:t>0.8%  </a:t>
              </a:r>
            </a:p>
            <a:p>
              <a:pPr algn="ctr" fontAlgn="ctr">
                <a:lnSpc>
                  <a:spcPct val="90000"/>
                </a:lnSpc>
              </a:pPr>
              <a:r>
                <a:rPr lang="en-US" b="1" dirty="0">
                  <a:solidFill>
                    <a:schemeClr val="bg1"/>
                  </a:solidFill>
                  <a:latin typeface="Adobe Heiti Std R" pitchFamily="34" charset="-128"/>
                  <a:ea typeface="Adobe Heiti Std R" pitchFamily="34" charset="-128"/>
                </a:rPr>
                <a:t>[&lt;0.8% – 0.8%]</a:t>
              </a:r>
              <a:endParaRPr lang="en-US" dirty="0">
                <a:solidFill>
                  <a:schemeClr val="bg1"/>
                </a:solidFill>
                <a:latin typeface="Adobe Heiti Std R" pitchFamily="34" charset="-128"/>
                <a:ea typeface="Adobe Heiti Std R" pitchFamily="34" charset="-128"/>
              </a:endParaRPr>
            </a:p>
          </p:txBody>
        </p:sp>
        <p:sp>
          <p:nvSpPr>
            <p:cNvPr id="399385" name="Rectangle 25"/>
            <p:cNvSpPr>
              <a:spLocks noChangeAspect="1" noChangeArrowheads="1"/>
            </p:cNvSpPr>
            <p:nvPr/>
          </p:nvSpPr>
          <p:spPr bwMode="auto">
            <a:xfrm>
              <a:off x="4145" y="943"/>
              <a:ext cx="987"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2008</a:t>
              </a:r>
            </a:p>
          </p:txBody>
        </p:sp>
        <p:sp>
          <p:nvSpPr>
            <p:cNvPr id="399386" name="Rectangle 26"/>
            <p:cNvSpPr>
              <a:spLocks noChangeAspect="1" noChangeArrowheads="1"/>
            </p:cNvSpPr>
            <p:nvPr/>
          </p:nvSpPr>
          <p:spPr bwMode="auto">
            <a:xfrm>
              <a:off x="5124" y="927"/>
              <a:ext cx="1016" cy="435"/>
            </a:xfrm>
            <a:prstGeom prst="rect">
              <a:avLst/>
            </a:prstGeom>
            <a:noFill/>
            <a:ln w="12700">
              <a:noFill/>
              <a:miter lim="800000"/>
              <a:headEnd type="none" w="sm" len="sm"/>
              <a:tailEnd type="none" w="sm" len="sm"/>
            </a:ln>
            <a:effectLst/>
          </p:spPr>
          <p:txBody>
            <a:bodyPr anchor="ctr"/>
            <a:lstStyle/>
            <a:p>
              <a:pPr algn="ctr" fontAlgn="ctr"/>
              <a:r>
                <a:rPr lang="en-US" sz="1300" b="1" dirty="0">
                  <a:solidFill>
                    <a:schemeClr val="bg1"/>
                  </a:solidFill>
                  <a:latin typeface="Adobe Heiti Std R" pitchFamily="34" charset="-128"/>
                  <a:ea typeface="Adobe Heiti Std R" pitchFamily="34" charset="-128"/>
                </a:rPr>
                <a:t>2001</a:t>
              </a:r>
            </a:p>
          </p:txBody>
        </p:sp>
        <p:sp>
          <p:nvSpPr>
            <p:cNvPr id="399387" name="Rectangle 27"/>
            <p:cNvSpPr>
              <a:spLocks noChangeArrowheads="1"/>
            </p:cNvSpPr>
            <p:nvPr/>
          </p:nvSpPr>
          <p:spPr bwMode="auto">
            <a:xfrm>
              <a:off x="4076" y="1242"/>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88" name="Rectangle 28"/>
            <p:cNvSpPr>
              <a:spLocks noChangeArrowheads="1"/>
            </p:cNvSpPr>
            <p:nvPr/>
          </p:nvSpPr>
          <p:spPr bwMode="auto">
            <a:xfrm>
              <a:off x="4076" y="1703"/>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89" name="Rectangle 29"/>
            <p:cNvSpPr>
              <a:spLocks noChangeArrowheads="1"/>
            </p:cNvSpPr>
            <p:nvPr/>
          </p:nvSpPr>
          <p:spPr bwMode="auto">
            <a:xfrm>
              <a:off x="4076" y="216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0" name="Rectangle 30"/>
            <p:cNvSpPr>
              <a:spLocks noChangeArrowheads="1"/>
            </p:cNvSpPr>
            <p:nvPr/>
          </p:nvSpPr>
          <p:spPr bwMode="auto">
            <a:xfrm>
              <a:off x="4076" y="262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1" name="Rectangle 31"/>
            <p:cNvSpPr>
              <a:spLocks noChangeArrowheads="1"/>
            </p:cNvSpPr>
            <p:nvPr/>
          </p:nvSpPr>
          <p:spPr bwMode="auto">
            <a:xfrm>
              <a:off x="4076" y="3085"/>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2" name="Rectangle 32"/>
            <p:cNvSpPr>
              <a:spLocks noChangeArrowheads="1"/>
            </p:cNvSpPr>
            <p:nvPr/>
          </p:nvSpPr>
          <p:spPr bwMode="auto">
            <a:xfrm>
              <a:off x="5119" y="1242"/>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3" name="Rectangle 33"/>
            <p:cNvSpPr>
              <a:spLocks noChangeArrowheads="1"/>
            </p:cNvSpPr>
            <p:nvPr/>
          </p:nvSpPr>
          <p:spPr bwMode="auto">
            <a:xfrm>
              <a:off x="5119" y="1703"/>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4" name="Rectangle 34"/>
            <p:cNvSpPr>
              <a:spLocks noChangeArrowheads="1"/>
            </p:cNvSpPr>
            <p:nvPr/>
          </p:nvSpPr>
          <p:spPr bwMode="auto">
            <a:xfrm>
              <a:off x="5119" y="216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5" name="Rectangle 35"/>
            <p:cNvSpPr>
              <a:spLocks noChangeArrowheads="1"/>
            </p:cNvSpPr>
            <p:nvPr/>
          </p:nvSpPr>
          <p:spPr bwMode="auto">
            <a:xfrm>
              <a:off x="5119" y="2624"/>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6" name="Rectangle 36"/>
            <p:cNvSpPr>
              <a:spLocks noChangeArrowheads="1"/>
            </p:cNvSpPr>
            <p:nvPr/>
          </p:nvSpPr>
          <p:spPr bwMode="auto">
            <a:xfrm>
              <a:off x="5119" y="3085"/>
              <a:ext cx="1031"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397" name="Rectangle 37"/>
            <p:cNvSpPr>
              <a:spLocks noChangeArrowheads="1"/>
            </p:cNvSpPr>
            <p:nvPr/>
          </p:nvSpPr>
          <p:spPr bwMode="auto">
            <a:xfrm>
              <a:off x="4076" y="147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398" name="Rectangle 38"/>
            <p:cNvSpPr>
              <a:spLocks noChangeArrowheads="1"/>
            </p:cNvSpPr>
            <p:nvPr/>
          </p:nvSpPr>
          <p:spPr bwMode="auto">
            <a:xfrm>
              <a:off x="4076" y="193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399" name="Rectangle 39"/>
            <p:cNvSpPr>
              <a:spLocks noChangeArrowheads="1"/>
            </p:cNvSpPr>
            <p:nvPr/>
          </p:nvSpPr>
          <p:spPr bwMode="auto">
            <a:xfrm>
              <a:off x="4076" y="2394"/>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0" name="Rectangle 40"/>
            <p:cNvSpPr>
              <a:spLocks noChangeArrowheads="1"/>
            </p:cNvSpPr>
            <p:nvPr/>
          </p:nvSpPr>
          <p:spPr bwMode="auto">
            <a:xfrm>
              <a:off x="4076" y="285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1" name="Rectangle 41"/>
            <p:cNvSpPr>
              <a:spLocks noChangeArrowheads="1"/>
            </p:cNvSpPr>
            <p:nvPr/>
          </p:nvSpPr>
          <p:spPr bwMode="auto">
            <a:xfrm>
              <a:off x="4076" y="331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2" name="Rectangle 42"/>
            <p:cNvSpPr>
              <a:spLocks noChangeArrowheads="1"/>
            </p:cNvSpPr>
            <p:nvPr/>
          </p:nvSpPr>
          <p:spPr bwMode="auto">
            <a:xfrm>
              <a:off x="5119" y="147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3" name="Rectangle 43"/>
            <p:cNvSpPr>
              <a:spLocks noChangeArrowheads="1"/>
            </p:cNvSpPr>
            <p:nvPr/>
          </p:nvSpPr>
          <p:spPr bwMode="auto">
            <a:xfrm>
              <a:off x="5119" y="1933"/>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4" name="Rectangle 44"/>
            <p:cNvSpPr>
              <a:spLocks noChangeArrowheads="1"/>
            </p:cNvSpPr>
            <p:nvPr/>
          </p:nvSpPr>
          <p:spPr bwMode="auto">
            <a:xfrm>
              <a:off x="5119" y="2394"/>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5" name="Rectangle 45"/>
            <p:cNvSpPr>
              <a:spLocks noChangeArrowheads="1"/>
            </p:cNvSpPr>
            <p:nvPr/>
          </p:nvSpPr>
          <p:spPr bwMode="auto">
            <a:xfrm>
              <a:off x="5119" y="285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6" name="Rectangle 46"/>
            <p:cNvSpPr>
              <a:spLocks noChangeArrowheads="1"/>
            </p:cNvSpPr>
            <p:nvPr/>
          </p:nvSpPr>
          <p:spPr bwMode="auto">
            <a:xfrm>
              <a:off x="5119" y="3315"/>
              <a:ext cx="1031"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07" name="Rectangle 47"/>
            <p:cNvSpPr>
              <a:spLocks noChangeArrowheads="1"/>
            </p:cNvSpPr>
            <p:nvPr/>
          </p:nvSpPr>
          <p:spPr bwMode="auto">
            <a:xfrm>
              <a:off x="2044" y="1242"/>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08" name="Rectangle 48"/>
            <p:cNvSpPr>
              <a:spLocks noChangeArrowheads="1"/>
            </p:cNvSpPr>
            <p:nvPr/>
          </p:nvSpPr>
          <p:spPr bwMode="auto">
            <a:xfrm>
              <a:off x="2044" y="1703"/>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09" name="Rectangle 49"/>
            <p:cNvSpPr>
              <a:spLocks noChangeArrowheads="1"/>
            </p:cNvSpPr>
            <p:nvPr/>
          </p:nvSpPr>
          <p:spPr bwMode="auto">
            <a:xfrm>
              <a:off x="2044" y="216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0" name="Rectangle 50"/>
            <p:cNvSpPr>
              <a:spLocks noChangeArrowheads="1"/>
            </p:cNvSpPr>
            <p:nvPr/>
          </p:nvSpPr>
          <p:spPr bwMode="auto">
            <a:xfrm>
              <a:off x="2044" y="262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1" name="Rectangle 51"/>
            <p:cNvSpPr>
              <a:spLocks noChangeArrowheads="1"/>
            </p:cNvSpPr>
            <p:nvPr/>
          </p:nvSpPr>
          <p:spPr bwMode="auto">
            <a:xfrm>
              <a:off x="2044" y="3085"/>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2" name="Rectangle 52"/>
            <p:cNvSpPr>
              <a:spLocks noChangeArrowheads="1"/>
            </p:cNvSpPr>
            <p:nvPr/>
          </p:nvSpPr>
          <p:spPr bwMode="auto">
            <a:xfrm>
              <a:off x="3057" y="1242"/>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3" name="Rectangle 53"/>
            <p:cNvSpPr>
              <a:spLocks noChangeArrowheads="1"/>
            </p:cNvSpPr>
            <p:nvPr/>
          </p:nvSpPr>
          <p:spPr bwMode="auto">
            <a:xfrm>
              <a:off x="3057" y="1703"/>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4" name="Rectangle 54"/>
            <p:cNvSpPr>
              <a:spLocks noChangeArrowheads="1"/>
            </p:cNvSpPr>
            <p:nvPr/>
          </p:nvSpPr>
          <p:spPr bwMode="auto">
            <a:xfrm>
              <a:off x="3057" y="216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5" name="Rectangle 55"/>
            <p:cNvSpPr>
              <a:spLocks noChangeArrowheads="1"/>
            </p:cNvSpPr>
            <p:nvPr/>
          </p:nvSpPr>
          <p:spPr bwMode="auto">
            <a:xfrm>
              <a:off x="3057" y="2624"/>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6" name="Rectangle 56"/>
            <p:cNvSpPr>
              <a:spLocks noChangeArrowheads="1"/>
            </p:cNvSpPr>
            <p:nvPr/>
          </p:nvSpPr>
          <p:spPr bwMode="auto">
            <a:xfrm>
              <a:off x="3057" y="3085"/>
              <a:ext cx="1002"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17" name="Rectangle 57"/>
            <p:cNvSpPr>
              <a:spLocks noChangeArrowheads="1"/>
            </p:cNvSpPr>
            <p:nvPr/>
          </p:nvSpPr>
          <p:spPr bwMode="auto">
            <a:xfrm>
              <a:off x="2044" y="147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18" name="Rectangle 58"/>
            <p:cNvSpPr>
              <a:spLocks noChangeArrowheads="1"/>
            </p:cNvSpPr>
            <p:nvPr/>
          </p:nvSpPr>
          <p:spPr bwMode="auto">
            <a:xfrm>
              <a:off x="2044" y="193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19" name="Rectangle 59"/>
            <p:cNvSpPr>
              <a:spLocks noChangeArrowheads="1"/>
            </p:cNvSpPr>
            <p:nvPr/>
          </p:nvSpPr>
          <p:spPr bwMode="auto">
            <a:xfrm>
              <a:off x="2044" y="2394"/>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0" name="Rectangle 60"/>
            <p:cNvSpPr>
              <a:spLocks noChangeArrowheads="1"/>
            </p:cNvSpPr>
            <p:nvPr/>
          </p:nvSpPr>
          <p:spPr bwMode="auto">
            <a:xfrm>
              <a:off x="2044" y="285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1" name="Rectangle 61"/>
            <p:cNvSpPr>
              <a:spLocks noChangeArrowheads="1"/>
            </p:cNvSpPr>
            <p:nvPr/>
          </p:nvSpPr>
          <p:spPr bwMode="auto">
            <a:xfrm>
              <a:off x="2044" y="331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2" name="Rectangle 62"/>
            <p:cNvSpPr>
              <a:spLocks noChangeArrowheads="1"/>
            </p:cNvSpPr>
            <p:nvPr/>
          </p:nvSpPr>
          <p:spPr bwMode="auto">
            <a:xfrm>
              <a:off x="3057" y="147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3" name="Rectangle 63"/>
            <p:cNvSpPr>
              <a:spLocks noChangeArrowheads="1"/>
            </p:cNvSpPr>
            <p:nvPr/>
          </p:nvSpPr>
          <p:spPr bwMode="auto">
            <a:xfrm>
              <a:off x="3057" y="1933"/>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4" name="Rectangle 64"/>
            <p:cNvSpPr>
              <a:spLocks noChangeArrowheads="1"/>
            </p:cNvSpPr>
            <p:nvPr/>
          </p:nvSpPr>
          <p:spPr bwMode="auto">
            <a:xfrm>
              <a:off x="3057" y="2394"/>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5" name="Rectangle 65"/>
            <p:cNvSpPr>
              <a:spLocks noChangeArrowheads="1"/>
            </p:cNvSpPr>
            <p:nvPr/>
          </p:nvSpPr>
          <p:spPr bwMode="auto">
            <a:xfrm>
              <a:off x="3057" y="285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26" name="Rectangle 66"/>
            <p:cNvSpPr>
              <a:spLocks noChangeArrowheads="1"/>
            </p:cNvSpPr>
            <p:nvPr/>
          </p:nvSpPr>
          <p:spPr bwMode="auto">
            <a:xfrm>
              <a:off x="3057" y="3315"/>
              <a:ext cx="1002"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grpSp>
          <p:nvGrpSpPr>
            <p:cNvPr id="3" name="Group 67"/>
            <p:cNvGrpSpPr>
              <a:grpSpLocks/>
            </p:cNvGrpSpPr>
            <p:nvPr/>
          </p:nvGrpSpPr>
          <p:grpSpPr bwMode="auto">
            <a:xfrm>
              <a:off x="282" y="1238"/>
              <a:ext cx="1801" cy="2311"/>
              <a:chOff x="282" y="1238"/>
              <a:chExt cx="1801" cy="2311"/>
            </a:xfrm>
          </p:grpSpPr>
          <p:sp>
            <p:nvSpPr>
              <p:cNvPr id="399428" name="Rectangle 68"/>
              <p:cNvSpPr>
                <a:spLocks noChangeArrowheads="1"/>
              </p:cNvSpPr>
              <p:nvPr/>
            </p:nvSpPr>
            <p:spPr bwMode="auto">
              <a:xfrm>
                <a:off x="282" y="1242"/>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29" name="Rectangle 69"/>
              <p:cNvSpPr>
                <a:spLocks noChangeArrowheads="1"/>
              </p:cNvSpPr>
              <p:nvPr/>
            </p:nvSpPr>
            <p:spPr bwMode="auto">
              <a:xfrm>
                <a:off x="282" y="1473"/>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30" name="Rectangle 70"/>
              <p:cNvSpPr>
                <a:spLocks noChangeArrowheads="1"/>
              </p:cNvSpPr>
              <p:nvPr/>
            </p:nvSpPr>
            <p:spPr bwMode="auto">
              <a:xfrm>
                <a:off x="282" y="1703"/>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31" name="Rectangle 71"/>
              <p:cNvSpPr>
                <a:spLocks noChangeArrowheads="1"/>
              </p:cNvSpPr>
              <p:nvPr/>
            </p:nvSpPr>
            <p:spPr bwMode="auto">
              <a:xfrm>
                <a:off x="282" y="1933"/>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32" name="Rectangle 72"/>
              <p:cNvSpPr>
                <a:spLocks noChangeArrowheads="1"/>
              </p:cNvSpPr>
              <p:nvPr/>
            </p:nvSpPr>
            <p:spPr bwMode="auto">
              <a:xfrm>
                <a:off x="282" y="2164"/>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33" name="Rectangle 73"/>
              <p:cNvSpPr>
                <a:spLocks noChangeArrowheads="1"/>
              </p:cNvSpPr>
              <p:nvPr/>
            </p:nvSpPr>
            <p:spPr bwMode="auto">
              <a:xfrm>
                <a:off x="282" y="2394"/>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34" name="Rectangle 74"/>
              <p:cNvSpPr>
                <a:spLocks noChangeArrowheads="1"/>
              </p:cNvSpPr>
              <p:nvPr/>
            </p:nvSpPr>
            <p:spPr bwMode="auto">
              <a:xfrm>
                <a:off x="282" y="2624"/>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35" name="Rectangle 75"/>
              <p:cNvSpPr>
                <a:spLocks noChangeArrowheads="1"/>
              </p:cNvSpPr>
              <p:nvPr/>
            </p:nvSpPr>
            <p:spPr bwMode="auto">
              <a:xfrm>
                <a:off x="282" y="2855"/>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sp>
            <p:nvSpPr>
              <p:cNvPr id="399436" name="Rectangle 76"/>
              <p:cNvSpPr>
                <a:spLocks noChangeArrowheads="1"/>
              </p:cNvSpPr>
              <p:nvPr/>
            </p:nvSpPr>
            <p:spPr bwMode="auto">
              <a:xfrm>
                <a:off x="282" y="3085"/>
                <a:ext cx="1745" cy="213"/>
              </a:xfrm>
              <a:prstGeom prst="rect">
                <a:avLst/>
              </a:prstGeom>
              <a:solidFill>
                <a:srgbClr val="E7E7E7"/>
              </a:solidFill>
              <a:ln w="0" algn="ctr">
                <a:noFill/>
                <a:miter lim="800000"/>
                <a:headEnd type="none" w="sm" len="sm"/>
                <a:tailEnd type="none" w="sm" len="sm"/>
              </a:ln>
              <a:effectLst/>
            </p:spPr>
            <p:txBody>
              <a:bodyPr wrap="none" anchor="ctr"/>
              <a:lstStyle/>
              <a:p>
                <a:endParaRPr lang="en-US"/>
              </a:p>
            </p:txBody>
          </p:sp>
          <p:sp>
            <p:nvSpPr>
              <p:cNvPr id="399437" name="Rectangle 77"/>
              <p:cNvSpPr>
                <a:spLocks noChangeArrowheads="1"/>
              </p:cNvSpPr>
              <p:nvPr/>
            </p:nvSpPr>
            <p:spPr bwMode="auto">
              <a:xfrm>
                <a:off x="282" y="3315"/>
                <a:ext cx="1745" cy="213"/>
              </a:xfrm>
              <a:prstGeom prst="rect">
                <a:avLst/>
              </a:prstGeom>
              <a:solidFill>
                <a:srgbClr val="F6F6F6"/>
              </a:solidFill>
              <a:ln w="0" algn="ctr">
                <a:noFill/>
                <a:miter lim="800000"/>
                <a:headEnd type="none" w="sm" len="sm"/>
                <a:tailEnd type="none" w="sm" len="sm"/>
              </a:ln>
              <a:effectLst/>
            </p:spPr>
            <p:txBody>
              <a:bodyPr wrap="none" anchor="ctr"/>
              <a:lstStyle/>
              <a:p>
                <a:endParaRPr lang="en-US"/>
              </a:p>
            </p:txBody>
          </p:sp>
          <p:grpSp>
            <p:nvGrpSpPr>
              <p:cNvPr id="4" name="Group 78"/>
              <p:cNvGrpSpPr>
                <a:grpSpLocks/>
              </p:cNvGrpSpPr>
              <p:nvPr/>
            </p:nvGrpSpPr>
            <p:grpSpPr bwMode="auto">
              <a:xfrm>
                <a:off x="300" y="1238"/>
                <a:ext cx="1783" cy="2311"/>
                <a:chOff x="300" y="1213"/>
                <a:chExt cx="1783" cy="2311"/>
              </a:xfrm>
            </p:grpSpPr>
            <p:sp>
              <p:nvSpPr>
                <p:cNvPr id="399439" name="Rectangle 79"/>
                <p:cNvSpPr>
                  <a:spLocks noChangeAspect="1" noChangeArrowheads="1"/>
                </p:cNvSpPr>
                <p:nvPr/>
              </p:nvSpPr>
              <p:spPr bwMode="auto">
                <a:xfrm>
                  <a:off x="300" y="3056"/>
                  <a:ext cx="1522" cy="239"/>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North America </a:t>
                  </a:r>
                </a:p>
              </p:txBody>
            </p:sp>
            <p:sp>
              <p:nvSpPr>
                <p:cNvPr id="399440" name="Rectangle 80"/>
                <p:cNvSpPr>
                  <a:spLocks noChangeAspect="1" noChangeArrowheads="1"/>
                </p:cNvSpPr>
                <p:nvPr/>
              </p:nvSpPr>
              <p:spPr bwMode="auto">
                <a:xfrm>
                  <a:off x="300" y="2595"/>
                  <a:ext cx="1783" cy="247"/>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Eastern Europe &amp; Central Asia </a:t>
                  </a:r>
                </a:p>
              </p:txBody>
            </p:sp>
            <p:sp>
              <p:nvSpPr>
                <p:cNvPr id="399441" name="Rectangle 81"/>
                <p:cNvSpPr>
                  <a:spLocks noChangeAspect="1" noChangeArrowheads="1"/>
                </p:cNvSpPr>
                <p:nvPr/>
              </p:nvSpPr>
              <p:spPr bwMode="auto">
                <a:xfrm>
                  <a:off x="300" y="2135"/>
                  <a:ext cx="1522" cy="237"/>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Latin America </a:t>
                  </a:r>
                </a:p>
              </p:txBody>
            </p:sp>
            <p:sp>
              <p:nvSpPr>
                <p:cNvPr id="399442" name="Rectangle 82"/>
                <p:cNvSpPr>
                  <a:spLocks noChangeAspect="1" noChangeArrowheads="1"/>
                </p:cNvSpPr>
                <p:nvPr/>
              </p:nvSpPr>
              <p:spPr bwMode="auto">
                <a:xfrm>
                  <a:off x="300" y="1674"/>
                  <a:ext cx="1522" cy="211"/>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South and South</a:t>
                  </a:r>
                  <a:r>
                    <a:rPr lang="en-US" sz="1300">
                      <a:ea typeface="Adobe Heiti Std R" pitchFamily="34" charset="-128"/>
                    </a:rPr>
                    <a:t>–</a:t>
                  </a:r>
                  <a:r>
                    <a:rPr lang="en-US" sz="1300">
                      <a:latin typeface="Adobe Heiti Std R" pitchFamily="34" charset="-128"/>
                      <a:ea typeface="Adobe Heiti Std R" pitchFamily="34" charset="-128"/>
                    </a:rPr>
                    <a:t>East Asia </a:t>
                  </a:r>
                </a:p>
              </p:txBody>
            </p:sp>
            <p:sp>
              <p:nvSpPr>
                <p:cNvPr id="399443" name="Rectangle 83"/>
                <p:cNvSpPr>
                  <a:spLocks noChangeAspect="1" noChangeArrowheads="1"/>
                </p:cNvSpPr>
                <p:nvPr/>
              </p:nvSpPr>
              <p:spPr bwMode="auto">
                <a:xfrm>
                  <a:off x="300" y="1213"/>
                  <a:ext cx="1522" cy="238"/>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Sub</a:t>
                  </a:r>
                  <a:r>
                    <a:rPr lang="en-US" sz="1300">
                      <a:ea typeface="Adobe Heiti Std R" pitchFamily="34" charset="-128"/>
                    </a:rPr>
                    <a:t>–</a:t>
                  </a:r>
                  <a:r>
                    <a:rPr lang="en-US" sz="1300">
                      <a:latin typeface="Adobe Heiti Std R" pitchFamily="34" charset="-128"/>
                      <a:ea typeface="Adobe Heiti Std R" pitchFamily="34" charset="-128"/>
                    </a:rPr>
                    <a:t>Saharan Africa </a:t>
                  </a:r>
                </a:p>
              </p:txBody>
            </p:sp>
            <p:sp>
              <p:nvSpPr>
                <p:cNvPr id="399444" name="Rectangle 84"/>
                <p:cNvSpPr>
                  <a:spLocks noChangeAspect="1" noChangeArrowheads="1"/>
                </p:cNvSpPr>
                <p:nvPr/>
              </p:nvSpPr>
              <p:spPr bwMode="auto">
                <a:xfrm>
                  <a:off x="300" y="3286"/>
                  <a:ext cx="1522" cy="238"/>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Oceania </a:t>
                  </a:r>
                </a:p>
              </p:txBody>
            </p:sp>
            <p:sp>
              <p:nvSpPr>
                <p:cNvPr id="399445" name="Rectangle 85"/>
                <p:cNvSpPr>
                  <a:spLocks noChangeAspect="1" noChangeArrowheads="1"/>
                </p:cNvSpPr>
                <p:nvPr/>
              </p:nvSpPr>
              <p:spPr bwMode="auto">
                <a:xfrm>
                  <a:off x="300" y="2826"/>
                  <a:ext cx="1522" cy="238"/>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Western &amp; Central Europe </a:t>
                  </a:r>
                </a:p>
              </p:txBody>
            </p:sp>
            <p:sp>
              <p:nvSpPr>
                <p:cNvPr id="399446" name="Rectangle 86"/>
                <p:cNvSpPr>
                  <a:spLocks noChangeAspect="1" noChangeArrowheads="1"/>
                </p:cNvSpPr>
                <p:nvPr/>
              </p:nvSpPr>
              <p:spPr bwMode="auto">
                <a:xfrm>
                  <a:off x="300" y="2365"/>
                  <a:ext cx="1522" cy="239"/>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Caribbean </a:t>
                  </a:r>
                </a:p>
              </p:txBody>
            </p:sp>
            <p:sp>
              <p:nvSpPr>
                <p:cNvPr id="399447" name="Rectangle 87"/>
                <p:cNvSpPr>
                  <a:spLocks noChangeAspect="1" noChangeArrowheads="1"/>
                </p:cNvSpPr>
                <p:nvPr/>
              </p:nvSpPr>
              <p:spPr bwMode="auto">
                <a:xfrm>
                  <a:off x="300" y="1904"/>
                  <a:ext cx="1522" cy="211"/>
                </a:xfrm>
                <a:prstGeom prst="rect">
                  <a:avLst/>
                </a:prstGeom>
                <a:noFill/>
                <a:ln w="12700">
                  <a:noFill/>
                  <a:miter lim="800000"/>
                  <a:headEnd type="none" w="sm" len="sm"/>
                  <a:tailEnd type="none" w="sm" len="sm"/>
                </a:ln>
                <a:effectLst/>
              </p:spPr>
              <p:txBody>
                <a:bodyPr anchor="ctr"/>
                <a:lstStyle/>
                <a:p>
                  <a:pPr fontAlgn="ctr"/>
                  <a:r>
                    <a:rPr lang="en-US" sz="1300">
                      <a:latin typeface="Adobe Heiti Std R" pitchFamily="34" charset="-128"/>
                      <a:ea typeface="Adobe Heiti Std R" pitchFamily="34" charset="-128"/>
                    </a:rPr>
                    <a:t>East Asia </a:t>
                  </a:r>
                </a:p>
              </p:txBody>
            </p:sp>
            <p:sp>
              <p:nvSpPr>
                <p:cNvPr id="399448" name="Rectangle 88"/>
                <p:cNvSpPr>
                  <a:spLocks noChangeAspect="1" noChangeArrowheads="1"/>
                </p:cNvSpPr>
                <p:nvPr/>
              </p:nvSpPr>
              <p:spPr bwMode="auto">
                <a:xfrm>
                  <a:off x="300" y="1444"/>
                  <a:ext cx="1522" cy="212"/>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300" b="1" dirty="0">
                      <a:solidFill>
                        <a:srgbClr val="FF0000"/>
                      </a:solidFill>
                      <a:latin typeface="Adobe Heiti Std R" pitchFamily="34" charset="-128"/>
                      <a:ea typeface="Adobe Heiti Std R" pitchFamily="34" charset="-128"/>
                    </a:rPr>
                    <a:t>Middle East &amp; North Africa</a:t>
                  </a:r>
                </a:p>
              </p:txBody>
            </p:sp>
          </p:grpSp>
        </p:grpSp>
        <p:sp>
          <p:nvSpPr>
            <p:cNvPr id="399449" name="Rectangle 89"/>
            <p:cNvSpPr>
              <a:spLocks noChangeArrowheads="1"/>
            </p:cNvSpPr>
            <p:nvPr/>
          </p:nvSpPr>
          <p:spPr bwMode="auto">
            <a:xfrm>
              <a:off x="3996" y="2607"/>
              <a:ext cx="1016" cy="236"/>
            </a:xfrm>
            <a:prstGeom prst="rect">
              <a:avLst/>
            </a:prstGeom>
            <a:noFill/>
            <a:ln w="12700">
              <a:noFill/>
              <a:miter lim="800000"/>
              <a:headEnd type="none" w="sm" len="sm"/>
              <a:tailEnd type="none" w="sm" len="sm"/>
            </a:ln>
            <a:effectLst/>
          </p:spPr>
          <p:txBody>
            <a:bodyPr anchor="ctr"/>
            <a:lstStyle/>
            <a:p>
              <a:pPr algn="r" fontAlgn="ctr"/>
              <a:r>
                <a:rPr lang="en-US" sz="1200" b="1"/>
                <a:t>87 000</a:t>
              </a:r>
            </a:p>
            <a:p>
              <a:pPr algn="r" fontAlgn="ctr"/>
              <a:r>
                <a:rPr lang="en-US" sz="900"/>
                <a:t>[72 000 – 110 000] </a:t>
              </a:r>
            </a:p>
          </p:txBody>
        </p:sp>
        <p:sp>
          <p:nvSpPr>
            <p:cNvPr id="399450" name="Rectangle 90"/>
            <p:cNvSpPr>
              <a:spLocks noChangeArrowheads="1"/>
            </p:cNvSpPr>
            <p:nvPr/>
          </p:nvSpPr>
          <p:spPr bwMode="auto">
            <a:xfrm>
              <a:off x="3996" y="3068"/>
              <a:ext cx="1016" cy="236"/>
            </a:xfrm>
            <a:prstGeom prst="rect">
              <a:avLst/>
            </a:prstGeom>
            <a:noFill/>
            <a:ln w="12700">
              <a:noFill/>
              <a:miter lim="800000"/>
              <a:headEnd type="none" w="sm" len="sm"/>
              <a:tailEnd type="none" w="sm" len="sm"/>
            </a:ln>
            <a:effectLst/>
          </p:spPr>
          <p:txBody>
            <a:bodyPr anchor="ctr"/>
            <a:lstStyle/>
            <a:p>
              <a:pPr algn="r" fontAlgn="ctr"/>
              <a:r>
                <a:rPr lang="en-US" sz="1200" b="1"/>
                <a:t>25 000</a:t>
              </a:r>
            </a:p>
            <a:p>
              <a:pPr algn="r" fontAlgn="ctr"/>
              <a:r>
                <a:rPr lang="en-US" sz="900"/>
                <a:t>[20 000 – 31 000] </a:t>
              </a:r>
            </a:p>
          </p:txBody>
        </p:sp>
        <p:sp>
          <p:nvSpPr>
            <p:cNvPr id="399451" name="Rectangle 91"/>
            <p:cNvSpPr>
              <a:spLocks noChangeArrowheads="1"/>
            </p:cNvSpPr>
            <p:nvPr/>
          </p:nvSpPr>
          <p:spPr bwMode="auto">
            <a:xfrm>
              <a:off x="3996" y="2146"/>
              <a:ext cx="1016" cy="236"/>
            </a:xfrm>
            <a:prstGeom prst="rect">
              <a:avLst/>
            </a:prstGeom>
            <a:noFill/>
            <a:ln w="12700">
              <a:noFill/>
              <a:miter lim="800000"/>
              <a:headEnd type="none" w="sm" len="sm"/>
              <a:tailEnd type="none" w="sm" len="sm"/>
            </a:ln>
            <a:effectLst/>
          </p:spPr>
          <p:txBody>
            <a:bodyPr anchor="ctr"/>
            <a:lstStyle/>
            <a:p>
              <a:pPr algn="r" fontAlgn="ctr"/>
              <a:r>
                <a:rPr lang="en-US" sz="1200" b="1"/>
                <a:t>77 000</a:t>
              </a:r>
            </a:p>
            <a:p>
              <a:pPr algn="r" fontAlgn="ctr"/>
              <a:r>
                <a:rPr lang="en-US" sz="900"/>
                <a:t>[66 000 – 89 000] </a:t>
              </a:r>
            </a:p>
          </p:txBody>
        </p:sp>
        <p:sp>
          <p:nvSpPr>
            <p:cNvPr id="399452" name="Rectangle 92"/>
            <p:cNvSpPr>
              <a:spLocks noChangeArrowheads="1"/>
            </p:cNvSpPr>
            <p:nvPr/>
          </p:nvSpPr>
          <p:spPr bwMode="auto">
            <a:xfrm>
              <a:off x="3996" y="1686"/>
              <a:ext cx="1016" cy="236"/>
            </a:xfrm>
            <a:prstGeom prst="rect">
              <a:avLst/>
            </a:prstGeom>
            <a:noFill/>
            <a:ln w="12700">
              <a:noFill/>
              <a:miter lim="800000"/>
              <a:headEnd type="none" w="sm" len="sm"/>
              <a:tailEnd type="none" w="sm" len="sm"/>
            </a:ln>
            <a:effectLst/>
          </p:spPr>
          <p:txBody>
            <a:bodyPr anchor="ctr"/>
            <a:lstStyle/>
            <a:p>
              <a:pPr algn="r" fontAlgn="ctr"/>
              <a:r>
                <a:rPr lang="en-US" sz="1200" b="1"/>
                <a:t>270 000</a:t>
              </a:r>
            </a:p>
            <a:p>
              <a:pPr algn="r" fontAlgn="ctr"/>
              <a:r>
                <a:rPr lang="en-US" sz="900"/>
                <a:t>[220 000 – 310 00]</a:t>
              </a:r>
            </a:p>
          </p:txBody>
        </p:sp>
        <p:sp>
          <p:nvSpPr>
            <p:cNvPr id="399453" name="Rectangle 93"/>
            <p:cNvSpPr>
              <a:spLocks noChangeArrowheads="1"/>
            </p:cNvSpPr>
            <p:nvPr/>
          </p:nvSpPr>
          <p:spPr bwMode="auto">
            <a:xfrm>
              <a:off x="3996" y="1225"/>
              <a:ext cx="1016" cy="236"/>
            </a:xfrm>
            <a:prstGeom prst="rect">
              <a:avLst/>
            </a:prstGeom>
            <a:noFill/>
            <a:ln w="12700">
              <a:noFill/>
              <a:miter lim="800000"/>
              <a:headEnd type="none" w="sm" len="sm"/>
              <a:tailEnd type="none" w="sm" len="sm"/>
            </a:ln>
            <a:effectLst/>
          </p:spPr>
          <p:txBody>
            <a:bodyPr anchor="ctr"/>
            <a:lstStyle/>
            <a:p>
              <a:pPr algn="r" fontAlgn="ctr"/>
              <a:r>
                <a:rPr lang="en-US" sz="1200" b="1"/>
                <a:t>1.4 million</a:t>
              </a:r>
            </a:p>
            <a:p>
              <a:pPr algn="r" fontAlgn="ctr"/>
              <a:r>
                <a:rPr lang="en-US" sz="900"/>
                <a:t>[1.1 – 1.7 million] </a:t>
              </a:r>
            </a:p>
          </p:txBody>
        </p:sp>
        <p:sp>
          <p:nvSpPr>
            <p:cNvPr id="399454" name="Rectangle 94"/>
            <p:cNvSpPr>
              <a:spLocks noChangeArrowheads="1"/>
            </p:cNvSpPr>
            <p:nvPr/>
          </p:nvSpPr>
          <p:spPr bwMode="auto">
            <a:xfrm>
              <a:off x="3996" y="3298"/>
              <a:ext cx="1016" cy="236"/>
            </a:xfrm>
            <a:prstGeom prst="rect">
              <a:avLst/>
            </a:prstGeom>
            <a:noFill/>
            <a:ln w="12700">
              <a:noFill/>
              <a:miter lim="800000"/>
              <a:headEnd type="none" w="sm" len="sm"/>
              <a:tailEnd type="none" w="sm" len="sm"/>
            </a:ln>
            <a:effectLst/>
          </p:spPr>
          <p:txBody>
            <a:bodyPr anchor="ctr"/>
            <a:lstStyle/>
            <a:p>
              <a:pPr algn="r" fontAlgn="ctr"/>
              <a:r>
                <a:rPr lang="en-US" sz="1200" b="1"/>
                <a:t>2000</a:t>
              </a:r>
            </a:p>
            <a:p>
              <a:pPr algn="r" fontAlgn="ctr"/>
              <a:r>
                <a:rPr lang="en-US" sz="900"/>
                <a:t>[1100 – 3100] </a:t>
              </a:r>
            </a:p>
          </p:txBody>
        </p:sp>
        <p:sp>
          <p:nvSpPr>
            <p:cNvPr id="399455" name="Rectangle 95"/>
            <p:cNvSpPr>
              <a:spLocks noChangeArrowheads="1"/>
            </p:cNvSpPr>
            <p:nvPr/>
          </p:nvSpPr>
          <p:spPr bwMode="auto">
            <a:xfrm>
              <a:off x="3996" y="2837"/>
              <a:ext cx="1016" cy="236"/>
            </a:xfrm>
            <a:prstGeom prst="rect">
              <a:avLst/>
            </a:prstGeom>
            <a:noFill/>
            <a:ln w="12700">
              <a:noFill/>
              <a:miter lim="800000"/>
              <a:headEnd type="none" w="sm" len="sm"/>
              <a:tailEnd type="none" w="sm" len="sm"/>
            </a:ln>
            <a:effectLst/>
          </p:spPr>
          <p:txBody>
            <a:bodyPr anchor="ctr"/>
            <a:lstStyle/>
            <a:p>
              <a:pPr algn="r" fontAlgn="ctr"/>
              <a:r>
                <a:rPr lang="en-US" sz="1200" b="1"/>
                <a:t>13 000</a:t>
              </a:r>
            </a:p>
            <a:p>
              <a:pPr algn="r" fontAlgn="ctr"/>
              <a:r>
                <a:rPr lang="en-US" sz="900"/>
                <a:t>[10 000 – 15 000] </a:t>
              </a:r>
            </a:p>
          </p:txBody>
        </p:sp>
        <p:sp>
          <p:nvSpPr>
            <p:cNvPr id="399456" name="Rectangle 96"/>
            <p:cNvSpPr>
              <a:spLocks noChangeArrowheads="1"/>
            </p:cNvSpPr>
            <p:nvPr/>
          </p:nvSpPr>
          <p:spPr bwMode="auto">
            <a:xfrm>
              <a:off x="3996" y="2377"/>
              <a:ext cx="1016" cy="236"/>
            </a:xfrm>
            <a:prstGeom prst="rect">
              <a:avLst/>
            </a:prstGeom>
            <a:noFill/>
            <a:ln w="12700">
              <a:noFill/>
              <a:miter lim="800000"/>
              <a:headEnd type="none" w="sm" len="sm"/>
              <a:tailEnd type="none" w="sm" len="sm"/>
            </a:ln>
            <a:effectLst/>
          </p:spPr>
          <p:txBody>
            <a:bodyPr anchor="ctr"/>
            <a:lstStyle/>
            <a:p>
              <a:pPr algn="r" fontAlgn="ctr"/>
              <a:r>
                <a:rPr lang="en-US" sz="1200" b="1"/>
                <a:t>12 000</a:t>
              </a:r>
            </a:p>
            <a:p>
              <a:pPr algn="r" fontAlgn="ctr"/>
              <a:r>
                <a:rPr lang="en-US" sz="900"/>
                <a:t>[9300 – 14 000] </a:t>
              </a:r>
            </a:p>
          </p:txBody>
        </p:sp>
        <p:sp>
          <p:nvSpPr>
            <p:cNvPr id="399457" name="Rectangle 97"/>
            <p:cNvSpPr>
              <a:spLocks noChangeArrowheads="1"/>
            </p:cNvSpPr>
            <p:nvPr/>
          </p:nvSpPr>
          <p:spPr bwMode="auto">
            <a:xfrm>
              <a:off x="3996" y="1916"/>
              <a:ext cx="1016" cy="236"/>
            </a:xfrm>
            <a:prstGeom prst="rect">
              <a:avLst/>
            </a:prstGeom>
            <a:noFill/>
            <a:ln w="12700">
              <a:noFill/>
              <a:miter lim="800000"/>
              <a:headEnd type="none" w="sm" len="sm"/>
              <a:tailEnd type="none" w="sm" len="sm"/>
            </a:ln>
            <a:effectLst/>
          </p:spPr>
          <p:txBody>
            <a:bodyPr anchor="ctr"/>
            <a:lstStyle/>
            <a:p>
              <a:pPr algn="r" fontAlgn="ctr"/>
              <a:r>
                <a:rPr lang="en-US" sz="1200" b="1"/>
                <a:t>59 000</a:t>
              </a:r>
            </a:p>
            <a:p>
              <a:pPr algn="r" fontAlgn="ctr"/>
              <a:r>
                <a:rPr lang="en-US" sz="900"/>
                <a:t>[46 000 – 71 000] </a:t>
              </a:r>
            </a:p>
          </p:txBody>
        </p:sp>
        <p:sp>
          <p:nvSpPr>
            <p:cNvPr id="399458" name="Rectangle 98"/>
            <p:cNvSpPr>
              <a:spLocks noChangeArrowheads="1"/>
            </p:cNvSpPr>
            <p:nvPr/>
          </p:nvSpPr>
          <p:spPr bwMode="auto">
            <a:xfrm>
              <a:off x="3996" y="1455"/>
              <a:ext cx="1016"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a:solidFill>
                    <a:srgbClr val="FF0000"/>
                  </a:solidFill>
                </a:rPr>
                <a:t>20 000</a:t>
              </a:r>
            </a:p>
            <a:p>
              <a:pPr algn="ctr" fontAlgn="ctr"/>
              <a:r>
                <a:rPr lang="en-US" sz="900" dirty="0"/>
                <a:t>[</a:t>
              </a:r>
              <a:r>
                <a:rPr lang="en-US" sz="900" b="1" dirty="0">
                  <a:solidFill>
                    <a:srgbClr val="FF0000"/>
                  </a:solidFill>
                </a:rPr>
                <a:t>15 000 – 25 000</a:t>
              </a:r>
              <a:r>
                <a:rPr lang="en-US" sz="900" dirty="0"/>
                <a:t>]</a:t>
              </a:r>
              <a:r>
                <a:rPr lang="en-US" sz="900" b="1" dirty="0"/>
                <a:t> </a:t>
              </a:r>
              <a:endParaRPr lang="en-US" sz="900" dirty="0"/>
            </a:p>
          </p:txBody>
        </p:sp>
        <p:sp>
          <p:nvSpPr>
            <p:cNvPr id="399459" name="Rectangle 99"/>
            <p:cNvSpPr>
              <a:spLocks noChangeArrowheads="1"/>
            </p:cNvSpPr>
            <p:nvPr/>
          </p:nvSpPr>
          <p:spPr bwMode="auto">
            <a:xfrm>
              <a:off x="5015" y="2607"/>
              <a:ext cx="1016" cy="236"/>
            </a:xfrm>
            <a:prstGeom prst="rect">
              <a:avLst/>
            </a:prstGeom>
            <a:noFill/>
            <a:ln w="12700">
              <a:noFill/>
              <a:miter lim="800000"/>
              <a:headEnd type="none" w="sm" len="sm"/>
              <a:tailEnd type="none" w="sm" len="sm"/>
            </a:ln>
            <a:effectLst/>
          </p:spPr>
          <p:txBody>
            <a:bodyPr anchor="ctr"/>
            <a:lstStyle/>
            <a:p>
              <a:pPr algn="r" fontAlgn="ctr"/>
              <a:r>
                <a:rPr lang="en-US" sz="1200" b="1"/>
                <a:t>26 000</a:t>
              </a:r>
            </a:p>
            <a:p>
              <a:pPr algn="r" fontAlgn="ctr"/>
              <a:r>
                <a:rPr lang="en-US" sz="900"/>
                <a:t>[22 000 – 30 000] </a:t>
              </a:r>
            </a:p>
          </p:txBody>
        </p:sp>
        <p:sp>
          <p:nvSpPr>
            <p:cNvPr id="399460" name="Rectangle 100"/>
            <p:cNvSpPr>
              <a:spLocks noChangeArrowheads="1"/>
            </p:cNvSpPr>
            <p:nvPr/>
          </p:nvSpPr>
          <p:spPr bwMode="auto">
            <a:xfrm>
              <a:off x="5015" y="3068"/>
              <a:ext cx="1016" cy="236"/>
            </a:xfrm>
            <a:prstGeom prst="rect">
              <a:avLst/>
            </a:prstGeom>
            <a:noFill/>
            <a:ln w="12700">
              <a:noFill/>
              <a:miter lim="800000"/>
              <a:headEnd type="none" w="sm" len="sm"/>
              <a:tailEnd type="none" w="sm" len="sm"/>
            </a:ln>
            <a:effectLst/>
          </p:spPr>
          <p:txBody>
            <a:bodyPr anchor="ctr"/>
            <a:lstStyle/>
            <a:p>
              <a:pPr algn="r" fontAlgn="ctr"/>
              <a:r>
                <a:rPr lang="en-US" sz="1200" b="1"/>
                <a:t>19 000</a:t>
              </a:r>
            </a:p>
            <a:p>
              <a:pPr algn="r" fontAlgn="ctr"/>
              <a:r>
                <a:rPr lang="en-US" sz="900"/>
                <a:t>[16 000 – 23 000] </a:t>
              </a:r>
            </a:p>
          </p:txBody>
        </p:sp>
        <p:sp>
          <p:nvSpPr>
            <p:cNvPr id="399461" name="Rectangle 101"/>
            <p:cNvSpPr>
              <a:spLocks noChangeArrowheads="1"/>
            </p:cNvSpPr>
            <p:nvPr/>
          </p:nvSpPr>
          <p:spPr bwMode="auto">
            <a:xfrm>
              <a:off x="5015" y="2146"/>
              <a:ext cx="1016" cy="236"/>
            </a:xfrm>
            <a:prstGeom prst="rect">
              <a:avLst/>
            </a:prstGeom>
            <a:noFill/>
            <a:ln w="12700">
              <a:noFill/>
              <a:miter lim="800000"/>
              <a:headEnd type="none" w="sm" len="sm"/>
              <a:tailEnd type="none" w="sm" len="sm"/>
            </a:ln>
            <a:effectLst/>
          </p:spPr>
          <p:txBody>
            <a:bodyPr anchor="ctr"/>
            <a:lstStyle/>
            <a:p>
              <a:pPr algn="r" fontAlgn="ctr"/>
              <a:r>
                <a:rPr lang="en-US" sz="1200" b="1"/>
                <a:t>66 000</a:t>
              </a:r>
            </a:p>
            <a:p>
              <a:pPr algn="r" fontAlgn="ctr"/>
              <a:r>
                <a:rPr lang="en-US" sz="900"/>
                <a:t>[56 000 – 77 000] </a:t>
              </a:r>
            </a:p>
          </p:txBody>
        </p:sp>
        <p:sp>
          <p:nvSpPr>
            <p:cNvPr id="399462" name="Rectangle 102"/>
            <p:cNvSpPr>
              <a:spLocks noChangeArrowheads="1"/>
            </p:cNvSpPr>
            <p:nvPr/>
          </p:nvSpPr>
          <p:spPr bwMode="auto">
            <a:xfrm>
              <a:off x="5015" y="1686"/>
              <a:ext cx="1016" cy="236"/>
            </a:xfrm>
            <a:prstGeom prst="rect">
              <a:avLst/>
            </a:prstGeom>
            <a:noFill/>
            <a:ln w="12700">
              <a:noFill/>
              <a:miter lim="800000"/>
              <a:headEnd type="none" w="sm" len="sm"/>
              <a:tailEnd type="none" w="sm" len="sm"/>
            </a:ln>
            <a:effectLst/>
          </p:spPr>
          <p:txBody>
            <a:bodyPr anchor="ctr"/>
            <a:lstStyle/>
            <a:p>
              <a:pPr algn="r" fontAlgn="ctr"/>
              <a:r>
                <a:rPr lang="en-US" sz="1200" b="1"/>
                <a:t>260 000</a:t>
              </a:r>
            </a:p>
            <a:p>
              <a:pPr algn="r" fontAlgn="ctr"/>
              <a:r>
                <a:rPr lang="en-US" sz="900"/>
                <a:t>[210 000 – 320 000]</a:t>
              </a:r>
            </a:p>
          </p:txBody>
        </p:sp>
        <p:sp>
          <p:nvSpPr>
            <p:cNvPr id="399463" name="Rectangle 103"/>
            <p:cNvSpPr>
              <a:spLocks noChangeArrowheads="1"/>
            </p:cNvSpPr>
            <p:nvPr/>
          </p:nvSpPr>
          <p:spPr bwMode="auto">
            <a:xfrm>
              <a:off x="5015" y="1225"/>
              <a:ext cx="1016" cy="236"/>
            </a:xfrm>
            <a:prstGeom prst="rect">
              <a:avLst/>
            </a:prstGeom>
            <a:noFill/>
            <a:ln w="12700">
              <a:noFill/>
              <a:miter lim="800000"/>
              <a:headEnd type="none" w="sm" len="sm"/>
              <a:tailEnd type="none" w="sm" len="sm"/>
            </a:ln>
            <a:effectLst/>
          </p:spPr>
          <p:txBody>
            <a:bodyPr anchor="ctr"/>
            <a:lstStyle/>
            <a:p>
              <a:pPr algn="r" fontAlgn="ctr"/>
              <a:r>
                <a:rPr lang="en-US" sz="1200" b="1"/>
                <a:t>1.4 million</a:t>
              </a:r>
            </a:p>
            <a:p>
              <a:pPr algn="r" fontAlgn="ctr"/>
              <a:r>
                <a:rPr lang="en-US" sz="900"/>
                <a:t>[1.2 – 1.7 million] </a:t>
              </a:r>
            </a:p>
          </p:txBody>
        </p:sp>
        <p:sp>
          <p:nvSpPr>
            <p:cNvPr id="399464" name="Rectangle 104"/>
            <p:cNvSpPr>
              <a:spLocks noChangeArrowheads="1"/>
            </p:cNvSpPr>
            <p:nvPr/>
          </p:nvSpPr>
          <p:spPr bwMode="auto">
            <a:xfrm>
              <a:off x="5015" y="3298"/>
              <a:ext cx="1016" cy="236"/>
            </a:xfrm>
            <a:prstGeom prst="rect">
              <a:avLst/>
            </a:prstGeom>
            <a:noFill/>
            <a:ln w="12700">
              <a:noFill/>
              <a:miter lim="800000"/>
              <a:headEnd type="none" w="sm" len="sm"/>
              <a:tailEnd type="none" w="sm" len="sm"/>
            </a:ln>
            <a:effectLst/>
          </p:spPr>
          <p:txBody>
            <a:bodyPr anchor="ctr"/>
            <a:lstStyle/>
            <a:p>
              <a:pPr algn="r" fontAlgn="ctr"/>
              <a:r>
                <a:rPr lang="en-US" sz="1200" b="1"/>
                <a:t>&lt;1000</a:t>
              </a:r>
            </a:p>
            <a:p>
              <a:pPr algn="r" fontAlgn="ctr"/>
              <a:r>
                <a:rPr lang="en-US" sz="900"/>
                <a:t>[&lt;500 </a:t>
              </a:r>
              <a:r>
                <a:rPr lang="en-US"/>
                <a:t>– </a:t>
              </a:r>
              <a:r>
                <a:rPr lang="en-US" sz="900"/>
                <a:t>1200] </a:t>
              </a:r>
            </a:p>
          </p:txBody>
        </p:sp>
        <p:sp>
          <p:nvSpPr>
            <p:cNvPr id="399465" name="Rectangle 105"/>
            <p:cNvSpPr>
              <a:spLocks noChangeArrowheads="1"/>
            </p:cNvSpPr>
            <p:nvPr/>
          </p:nvSpPr>
          <p:spPr bwMode="auto">
            <a:xfrm>
              <a:off x="5015" y="2837"/>
              <a:ext cx="1016" cy="236"/>
            </a:xfrm>
            <a:prstGeom prst="rect">
              <a:avLst/>
            </a:prstGeom>
            <a:noFill/>
            <a:ln w="12700">
              <a:noFill/>
              <a:miter lim="800000"/>
              <a:headEnd type="none" w="sm" len="sm"/>
              <a:tailEnd type="none" w="sm" len="sm"/>
            </a:ln>
            <a:effectLst/>
          </p:spPr>
          <p:txBody>
            <a:bodyPr anchor="ctr"/>
            <a:lstStyle/>
            <a:p>
              <a:pPr algn="r" fontAlgn="ctr"/>
              <a:r>
                <a:rPr lang="en-US" sz="1200" b="1"/>
                <a:t>7900</a:t>
              </a:r>
            </a:p>
            <a:p>
              <a:pPr algn="r" fontAlgn="ctr"/>
              <a:r>
                <a:rPr lang="en-US" sz="900"/>
                <a:t>[6500 </a:t>
              </a:r>
              <a:r>
                <a:rPr lang="en-US"/>
                <a:t>– 9700</a:t>
              </a:r>
              <a:r>
                <a:rPr lang="en-US" sz="900"/>
                <a:t>] </a:t>
              </a:r>
            </a:p>
          </p:txBody>
        </p:sp>
        <p:sp>
          <p:nvSpPr>
            <p:cNvPr id="399466" name="Rectangle 106"/>
            <p:cNvSpPr>
              <a:spLocks noChangeArrowheads="1"/>
            </p:cNvSpPr>
            <p:nvPr/>
          </p:nvSpPr>
          <p:spPr bwMode="auto">
            <a:xfrm>
              <a:off x="5015" y="2377"/>
              <a:ext cx="1016" cy="236"/>
            </a:xfrm>
            <a:prstGeom prst="rect">
              <a:avLst/>
            </a:prstGeom>
            <a:noFill/>
            <a:ln w="12700">
              <a:noFill/>
              <a:miter lim="800000"/>
              <a:headEnd type="none" w="sm" len="sm"/>
              <a:tailEnd type="none" w="sm" len="sm"/>
            </a:ln>
            <a:effectLst/>
          </p:spPr>
          <p:txBody>
            <a:bodyPr anchor="ctr"/>
            <a:lstStyle/>
            <a:p>
              <a:pPr algn="r" fontAlgn="ctr"/>
              <a:r>
                <a:rPr lang="en-US" sz="1200" b="1"/>
                <a:t>20 000</a:t>
              </a:r>
            </a:p>
            <a:p>
              <a:pPr algn="r" fontAlgn="ctr"/>
              <a:r>
                <a:rPr lang="en-US" sz="900"/>
                <a:t>[17 000 – 23 000] </a:t>
              </a:r>
            </a:p>
          </p:txBody>
        </p:sp>
        <p:sp>
          <p:nvSpPr>
            <p:cNvPr id="399467" name="Rectangle 107"/>
            <p:cNvSpPr>
              <a:spLocks noChangeArrowheads="1"/>
            </p:cNvSpPr>
            <p:nvPr/>
          </p:nvSpPr>
          <p:spPr bwMode="auto">
            <a:xfrm>
              <a:off x="5015" y="1916"/>
              <a:ext cx="1016" cy="236"/>
            </a:xfrm>
            <a:prstGeom prst="rect">
              <a:avLst/>
            </a:prstGeom>
            <a:noFill/>
            <a:ln w="12700">
              <a:noFill/>
              <a:miter lim="800000"/>
              <a:headEnd type="none" w="sm" len="sm"/>
              <a:tailEnd type="none" w="sm" len="sm"/>
            </a:ln>
            <a:effectLst/>
          </p:spPr>
          <p:txBody>
            <a:bodyPr anchor="ctr"/>
            <a:lstStyle/>
            <a:p>
              <a:pPr algn="r" fontAlgn="ctr"/>
              <a:r>
                <a:rPr lang="en-US" sz="1200" b="1"/>
                <a:t>22 000</a:t>
              </a:r>
            </a:p>
            <a:p>
              <a:pPr algn="r" fontAlgn="ctr"/>
              <a:r>
                <a:rPr lang="en-US" sz="900"/>
                <a:t>[18 000 – 27 000] </a:t>
              </a:r>
            </a:p>
          </p:txBody>
        </p:sp>
        <p:sp>
          <p:nvSpPr>
            <p:cNvPr id="399468" name="Rectangle 108"/>
            <p:cNvSpPr>
              <a:spLocks noChangeArrowheads="1"/>
            </p:cNvSpPr>
            <p:nvPr/>
          </p:nvSpPr>
          <p:spPr bwMode="auto">
            <a:xfrm>
              <a:off x="5015" y="1455"/>
              <a:ext cx="1016"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a:solidFill>
                    <a:srgbClr val="FF0000"/>
                  </a:solidFill>
                </a:rPr>
                <a:t>11 000</a:t>
              </a:r>
            </a:p>
            <a:p>
              <a:pPr algn="ctr" fontAlgn="ctr"/>
              <a:r>
                <a:rPr lang="en-US" sz="900" dirty="0"/>
                <a:t>[</a:t>
              </a:r>
              <a:r>
                <a:rPr lang="en-US" sz="900" b="1" dirty="0">
                  <a:solidFill>
                    <a:srgbClr val="FF0000"/>
                  </a:solidFill>
                </a:rPr>
                <a:t>7800 – 14 000] </a:t>
              </a:r>
            </a:p>
          </p:txBody>
        </p:sp>
        <p:sp>
          <p:nvSpPr>
            <p:cNvPr id="399469" name="Rectangle 109"/>
            <p:cNvSpPr>
              <a:spLocks noChangeArrowheads="1"/>
            </p:cNvSpPr>
            <p:nvPr/>
          </p:nvSpPr>
          <p:spPr bwMode="auto">
            <a:xfrm>
              <a:off x="3231" y="3069"/>
              <a:ext cx="633" cy="236"/>
            </a:xfrm>
            <a:prstGeom prst="rect">
              <a:avLst/>
            </a:prstGeom>
            <a:noFill/>
            <a:ln w="12700">
              <a:noFill/>
              <a:miter lim="800000"/>
              <a:headEnd type="none" w="sm" len="sm"/>
              <a:tailEnd type="none" w="sm" len="sm"/>
            </a:ln>
            <a:effectLst/>
          </p:spPr>
          <p:txBody>
            <a:bodyPr anchor="ctr"/>
            <a:lstStyle/>
            <a:p>
              <a:pPr algn="r" fontAlgn="ctr"/>
              <a:r>
                <a:rPr lang="en-US" sz="1200" b="1"/>
                <a:t>0.6%  </a:t>
              </a:r>
            </a:p>
            <a:p>
              <a:pPr algn="r" fontAlgn="ctr"/>
              <a:r>
                <a:rPr lang="en-US" sz="900"/>
                <a:t>[0.5% – 0.7%]</a:t>
              </a:r>
            </a:p>
          </p:txBody>
        </p:sp>
        <p:sp>
          <p:nvSpPr>
            <p:cNvPr id="399470" name="Rectangle 110"/>
            <p:cNvSpPr>
              <a:spLocks noChangeArrowheads="1"/>
            </p:cNvSpPr>
            <p:nvPr/>
          </p:nvSpPr>
          <p:spPr bwMode="auto">
            <a:xfrm>
              <a:off x="3231" y="2608"/>
              <a:ext cx="633" cy="236"/>
            </a:xfrm>
            <a:prstGeom prst="rect">
              <a:avLst/>
            </a:prstGeom>
            <a:noFill/>
            <a:ln w="12700">
              <a:noFill/>
              <a:miter lim="800000"/>
              <a:headEnd type="none" w="sm" len="sm"/>
              <a:tailEnd type="none" w="sm" len="sm"/>
            </a:ln>
            <a:effectLst/>
          </p:spPr>
          <p:txBody>
            <a:bodyPr anchor="ctr"/>
            <a:lstStyle/>
            <a:p>
              <a:pPr algn="r" fontAlgn="ctr"/>
              <a:r>
                <a:rPr lang="en-US" sz="1200" b="1"/>
                <a:t>0.5%  </a:t>
              </a:r>
            </a:p>
            <a:p>
              <a:pPr algn="r" fontAlgn="ctr"/>
              <a:r>
                <a:rPr lang="en-US" sz="900"/>
                <a:t>[0.4% – 0.5%] </a:t>
              </a:r>
            </a:p>
          </p:txBody>
        </p:sp>
        <p:sp>
          <p:nvSpPr>
            <p:cNvPr id="399471" name="Rectangle 111"/>
            <p:cNvSpPr>
              <a:spLocks noChangeArrowheads="1"/>
            </p:cNvSpPr>
            <p:nvPr/>
          </p:nvSpPr>
          <p:spPr bwMode="auto">
            <a:xfrm>
              <a:off x="3231" y="2147"/>
              <a:ext cx="633" cy="236"/>
            </a:xfrm>
            <a:prstGeom prst="rect">
              <a:avLst/>
            </a:prstGeom>
            <a:noFill/>
            <a:ln w="12700">
              <a:noFill/>
              <a:miter lim="800000"/>
              <a:headEnd type="none" w="sm" len="sm"/>
              <a:tailEnd type="none" w="sm" len="sm"/>
            </a:ln>
            <a:effectLst/>
          </p:spPr>
          <p:txBody>
            <a:bodyPr anchor="ctr"/>
            <a:lstStyle/>
            <a:p>
              <a:pPr algn="r" fontAlgn="ctr"/>
              <a:r>
                <a:rPr lang="en-US" sz="1200" b="1"/>
                <a:t>0.5%  </a:t>
              </a:r>
            </a:p>
            <a:p>
              <a:pPr algn="r" fontAlgn="ctr"/>
              <a:r>
                <a:rPr lang="en-US" sz="900"/>
                <a:t>[&lt;0.5% – 0.6%]</a:t>
              </a:r>
            </a:p>
          </p:txBody>
        </p:sp>
        <p:sp>
          <p:nvSpPr>
            <p:cNvPr id="399472" name="Rectangle 112"/>
            <p:cNvSpPr>
              <a:spLocks noChangeArrowheads="1"/>
            </p:cNvSpPr>
            <p:nvPr/>
          </p:nvSpPr>
          <p:spPr bwMode="auto">
            <a:xfrm>
              <a:off x="3231" y="1687"/>
              <a:ext cx="633" cy="236"/>
            </a:xfrm>
            <a:prstGeom prst="rect">
              <a:avLst/>
            </a:prstGeom>
            <a:noFill/>
            <a:ln w="12700">
              <a:noFill/>
              <a:miter lim="800000"/>
              <a:headEnd type="none" w="sm" len="sm"/>
              <a:tailEnd type="none" w="sm" len="sm"/>
            </a:ln>
            <a:effectLst/>
          </p:spPr>
          <p:txBody>
            <a:bodyPr anchor="ctr"/>
            <a:lstStyle/>
            <a:p>
              <a:pPr algn="r" fontAlgn="ctr"/>
              <a:r>
                <a:rPr lang="en-US" sz="1200" b="1"/>
                <a:t>0.3%  </a:t>
              </a:r>
            </a:p>
            <a:p>
              <a:pPr algn="r" fontAlgn="ctr"/>
              <a:r>
                <a:rPr lang="en-US" sz="900"/>
                <a:t>[&lt;0.3% – 0.4%] </a:t>
              </a:r>
            </a:p>
          </p:txBody>
        </p:sp>
        <p:sp>
          <p:nvSpPr>
            <p:cNvPr id="399473" name="Rectangle 113"/>
            <p:cNvSpPr>
              <a:spLocks noChangeArrowheads="1"/>
            </p:cNvSpPr>
            <p:nvPr/>
          </p:nvSpPr>
          <p:spPr bwMode="auto">
            <a:xfrm>
              <a:off x="3231" y="1226"/>
              <a:ext cx="633" cy="236"/>
            </a:xfrm>
            <a:prstGeom prst="rect">
              <a:avLst/>
            </a:prstGeom>
            <a:noFill/>
            <a:ln w="12700">
              <a:noFill/>
              <a:miter lim="800000"/>
              <a:headEnd type="none" w="sm" len="sm"/>
              <a:tailEnd type="none" w="sm" len="sm"/>
            </a:ln>
            <a:effectLst/>
          </p:spPr>
          <p:txBody>
            <a:bodyPr anchor="ctr"/>
            <a:lstStyle/>
            <a:p>
              <a:pPr algn="r" fontAlgn="ctr"/>
              <a:r>
                <a:rPr lang="en-US" sz="1200" b="1"/>
                <a:t>5.8%  </a:t>
              </a:r>
            </a:p>
            <a:p>
              <a:pPr algn="r" fontAlgn="ctr"/>
              <a:r>
                <a:rPr lang="en-US" sz="900"/>
                <a:t>[5.5% – 6.0%] </a:t>
              </a:r>
            </a:p>
          </p:txBody>
        </p:sp>
        <p:sp>
          <p:nvSpPr>
            <p:cNvPr id="399474" name="Rectangle 114"/>
            <p:cNvSpPr>
              <a:spLocks noChangeArrowheads="1"/>
            </p:cNvSpPr>
            <p:nvPr/>
          </p:nvSpPr>
          <p:spPr bwMode="auto">
            <a:xfrm>
              <a:off x="3231" y="3299"/>
              <a:ext cx="633" cy="236"/>
            </a:xfrm>
            <a:prstGeom prst="rect">
              <a:avLst/>
            </a:prstGeom>
            <a:noFill/>
            <a:ln w="12700">
              <a:noFill/>
              <a:miter lim="800000"/>
              <a:headEnd type="none" w="sm" len="sm"/>
              <a:tailEnd type="none" w="sm" len="sm"/>
            </a:ln>
            <a:effectLst/>
          </p:spPr>
          <p:txBody>
            <a:bodyPr anchor="ctr"/>
            <a:lstStyle/>
            <a:p>
              <a:pPr algn="r" fontAlgn="ctr"/>
              <a:r>
                <a:rPr lang="en-US" sz="1200" b="1"/>
                <a:t>0.2%</a:t>
              </a:r>
              <a:r>
                <a:rPr lang="en-US" sz="900" b="1"/>
                <a:t>   </a:t>
              </a:r>
            </a:p>
            <a:p>
              <a:pPr algn="r" fontAlgn="ctr"/>
              <a:r>
                <a:rPr lang="en-US" sz="900"/>
                <a:t>[&lt;0.2% – 0.3%] </a:t>
              </a:r>
            </a:p>
          </p:txBody>
        </p:sp>
        <p:sp>
          <p:nvSpPr>
            <p:cNvPr id="399475" name="Rectangle 115"/>
            <p:cNvSpPr>
              <a:spLocks noChangeArrowheads="1"/>
            </p:cNvSpPr>
            <p:nvPr/>
          </p:nvSpPr>
          <p:spPr bwMode="auto">
            <a:xfrm>
              <a:off x="3231" y="2838"/>
              <a:ext cx="633" cy="236"/>
            </a:xfrm>
            <a:prstGeom prst="rect">
              <a:avLst/>
            </a:prstGeom>
            <a:noFill/>
            <a:ln w="12700">
              <a:noFill/>
              <a:miter lim="800000"/>
              <a:headEnd type="none" w="sm" len="sm"/>
              <a:tailEnd type="none" w="sm" len="sm"/>
            </a:ln>
            <a:effectLst/>
          </p:spPr>
          <p:txBody>
            <a:bodyPr anchor="ctr"/>
            <a:lstStyle/>
            <a:p>
              <a:pPr algn="r" fontAlgn="ctr"/>
              <a:r>
                <a:rPr lang="en-US" sz="1200" b="1"/>
                <a:t>0.2% </a:t>
              </a:r>
            </a:p>
            <a:p>
              <a:pPr algn="r" fontAlgn="ctr"/>
              <a:r>
                <a:rPr lang="en-US" sz="900"/>
                <a:t>[&lt;0.2% – 0.3%]</a:t>
              </a:r>
            </a:p>
          </p:txBody>
        </p:sp>
        <p:sp>
          <p:nvSpPr>
            <p:cNvPr id="399476" name="Rectangle 116"/>
            <p:cNvSpPr>
              <a:spLocks noChangeArrowheads="1"/>
            </p:cNvSpPr>
            <p:nvPr/>
          </p:nvSpPr>
          <p:spPr bwMode="auto">
            <a:xfrm>
              <a:off x="3231" y="2378"/>
              <a:ext cx="633" cy="236"/>
            </a:xfrm>
            <a:prstGeom prst="rect">
              <a:avLst/>
            </a:prstGeom>
            <a:noFill/>
            <a:ln w="12700">
              <a:noFill/>
              <a:miter lim="800000"/>
              <a:headEnd type="none" w="sm" len="sm"/>
              <a:tailEnd type="none" w="sm" len="sm"/>
            </a:ln>
            <a:effectLst/>
          </p:spPr>
          <p:txBody>
            <a:bodyPr anchor="ctr"/>
            <a:lstStyle/>
            <a:p>
              <a:pPr algn="r" fontAlgn="ctr"/>
              <a:r>
                <a:rPr lang="en-US" sz="1200" b="1"/>
                <a:t>1.1%  </a:t>
              </a:r>
            </a:p>
            <a:p>
              <a:pPr algn="r" fontAlgn="ctr"/>
              <a:r>
                <a:rPr lang="en-US" sz="900"/>
                <a:t>[1.0% – 1.2%]</a:t>
              </a:r>
            </a:p>
          </p:txBody>
        </p:sp>
        <p:sp>
          <p:nvSpPr>
            <p:cNvPr id="399477" name="Rectangle 117"/>
            <p:cNvSpPr>
              <a:spLocks noChangeArrowheads="1"/>
            </p:cNvSpPr>
            <p:nvPr/>
          </p:nvSpPr>
          <p:spPr bwMode="auto">
            <a:xfrm>
              <a:off x="3231" y="1917"/>
              <a:ext cx="633" cy="236"/>
            </a:xfrm>
            <a:prstGeom prst="rect">
              <a:avLst/>
            </a:prstGeom>
            <a:noFill/>
            <a:ln w="12700">
              <a:noFill/>
              <a:miter lim="800000"/>
              <a:headEnd type="none" w="sm" len="sm"/>
              <a:tailEnd type="none" w="sm" len="sm"/>
            </a:ln>
            <a:effectLst/>
          </p:spPr>
          <p:txBody>
            <a:bodyPr anchor="ctr"/>
            <a:lstStyle/>
            <a:p>
              <a:pPr algn="r" fontAlgn="ctr"/>
              <a:r>
                <a:rPr lang="en-US" sz="1200" b="1"/>
                <a:t>&lt;0.1%  </a:t>
              </a:r>
            </a:p>
            <a:p>
              <a:pPr algn="r" fontAlgn="ctr"/>
              <a:r>
                <a:rPr lang="en-US" sz="900"/>
                <a:t>[&lt;0.1%]</a:t>
              </a:r>
            </a:p>
          </p:txBody>
        </p:sp>
        <p:sp>
          <p:nvSpPr>
            <p:cNvPr id="399478" name="Rectangle 118"/>
            <p:cNvSpPr>
              <a:spLocks noChangeArrowheads="1"/>
            </p:cNvSpPr>
            <p:nvPr/>
          </p:nvSpPr>
          <p:spPr bwMode="auto">
            <a:xfrm>
              <a:off x="3122" y="1456"/>
              <a:ext cx="829"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smtClean="0">
                  <a:solidFill>
                    <a:srgbClr val="FF0000"/>
                  </a:solidFill>
                </a:rPr>
                <a:t>0.2%  </a:t>
              </a:r>
            </a:p>
            <a:p>
              <a:pPr algn="ctr" fontAlgn="ctr"/>
              <a:r>
                <a:rPr lang="en-US" sz="900" dirty="0" smtClean="0">
                  <a:solidFill>
                    <a:srgbClr val="FF0000"/>
                  </a:solidFill>
                </a:rPr>
                <a:t>[0.1% – 0.2%] </a:t>
              </a:r>
              <a:endParaRPr lang="en-US" sz="900" dirty="0">
                <a:solidFill>
                  <a:srgbClr val="FF0000"/>
                </a:solidFill>
              </a:endParaRPr>
            </a:p>
          </p:txBody>
        </p:sp>
        <p:sp>
          <p:nvSpPr>
            <p:cNvPr id="399479" name="Rectangle 119"/>
            <p:cNvSpPr>
              <a:spLocks noChangeArrowheads="1"/>
            </p:cNvSpPr>
            <p:nvPr/>
          </p:nvSpPr>
          <p:spPr bwMode="auto">
            <a:xfrm>
              <a:off x="2205" y="3069"/>
              <a:ext cx="633" cy="236"/>
            </a:xfrm>
            <a:prstGeom prst="rect">
              <a:avLst/>
            </a:prstGeom>
            <a:noFill/>
            <a:ln w="12700">
              <a:noFill/>
              <a:miter lim="800000"/>
              <a:headEnd type="none" w="sm" len="sm"/>
              <a:tailEnd type="none" w="sm" len="sm"/>
            </a:ln>
            <a:effectLst/>
          </p:spPr>
          <p:txBody>
            <a:bodyPr anchor="ctr"/>
            <a:lstStyle/>
            <a:p>
              <a:pPr algn="r" fontAlgn="ctr"/>
              <a:r>
                <a:rPr lang="en-US" sz="1200" b="1"/>
                <a:t>0.6%  </a:t>
              </a:r>
            </a:p>
            <a:p>
              <a:pPr algn="r" fontAlgn="ctr"/>
              <a:r>
                <a:rPr lang="en-US" sz="900"/>
                <a:t>[0.5% – 0.7%]</a:t>
              </a:r>
            </a:p>
          </p:txBody>
        </p:sp>
        <p:sp>
          <p:nvSpPr>
            <p:cNvPr id="399480" name="Rectangle 120"/>
            <p:cNvSpPr>
              <a:spLocks noChangeArrowheads="1"/>
            </p:cNvSpPr>
            <p:nvPr/>
          </p:nvSpPr>
          <p:spPr bwMode="auto">
            <a:xfrm>
              <a:off x="2205" y="2608"/>
              <a:ext cx="633" cy="236"/>
            </a:xfrm>
            <a:prstGeom prst="rect">
              <a:avLst/>
            </a:prstGeom>
            <a:noFill/>
            <a:ln w="12700">
              <a:noFill/>
              <a:miter lim="800000"/>
              <a:headEnd type="none" w="sm" len="sm"/>
              <a:tailEnd type="none" w="sm" len="sm"/>
            </a:ln>
            <a:effectLst/>
          </p:spPr>
          <p:txBody>
            <a:bodyPr anchor="ctr"/>
            <a:lstStyle/>
            <a:p>
              <a:pPr algn="r" fontAlgn="ctr"/>
              <a:r>
                <a:rPr lang="en-US" sz="1200" b="1"/>
                <a:t>0.7%  </a:t>
              </a:r>
            </a:p>
            <a:p>
              <a:pPr algn="r" fontAlgn="ctr"/>
              <a:r>
                <a:rPr lang="en-US" sz="900"/>
                <a:t>[0.6% – 0.8%] </a:t>
              </a:r>
            </a:p>
          </p:txBody>
        </p:sp>
        <p:sp>
          <p:nvSpPr>
            <p:cNvPr id="399481" name="Rectangle 121"/>
            <p:cNvSpPr>
              <a:spLocks noChangeArrowheads="1"/>
            </p:cNvSpPr>
            <p:nvPr/>
          </p:nvSpPr>
          <p:spPr bwMode="auto">
            <a:xfrm>
              <a:off x="2205" y="2147"/>
              <a:ext cx="633" cy="236"/>
            </a:xfrm>
            <a:prstGeom prst="rect">
              <a:avLst/>
            </a:prstGeom>
            <a:noFill/>
            <a:ln w="12700">
              <a:noFill/>
              <a:miter lim="800000"/>
              <a:headEnd type="none" w="sm" len="sm"/>
              <a:tailEnd type="none" w="sm" len="sm"/>
            </a:ln>
            <a:effectLst/>
          </p:spPr>
          <p:txBody>
            <a:bodyPr anchor="ctr"/>
            <a:lstStyle/>
            <a:p>
              <a:pPr algn="r" fontAlgn="ctr"/>
              <a:r>
                <a:rPr lang="en-US" sz="1200" b="1"/>
                <a:t>0.6%  </a:t>
              </a:r>
            </a:p>
            <a:p>
              <a:pPr algn="r" fontAlgn="ctr"/>
              <a:r>
                <a:rPr lang="en-US" sz="900"/>
                <a:t>[0.5% – 0.6%]</a:t>
              </a:r>
            </a:p>
          </p:txBody>
        </p:sp>
        <p:sp>
          <p:nvSpPr>
            <p:cNvPr id="399482" name="Rectangle 122"/>
            <p:cNvSpPr>
              <a:spLocks noChangeArrowheads="1"/>
            </p:cNvSpPr>
            <p:nvPr/>
          </p:nvSpPr>
          <p:spPr bwMode="auto">
            <a:xfrm>
              <a:off x="2205" y="1687"/>
              <a:ext cx="633" cy="236"/>
            </a:xfrm>
            <a:prstGeom prst="rect">
              <a:avLst/>
            </a:prstGeom>
            <a:noFill/>
            <a:ln w="12700">
              <a:noFill/>
              <a:miter lim="800000"/>
              <a:headEnd type="none" w="sm" len="sm"/>
              <a:tailEnd type="none" w="sm" len="sm"/>
            </a:ln>
            <a:effectLst/>
          </p:spPr>
          <p:txBody>
            <a:bodyPr anchor="ctr"/>
            <a:lstStyle/>
            <a:p>
              <a:pPr algn="r" fontAlgn="ctr"/>
              <a:r>
                <a:rPr lang="en-US" sz="1200" b="1"/>
                <a:t>0.3%  </a:t>
              </a:r>
            </a:p>
            <a:p>
              <a:pPr algn="r" fontAlgn="ctr"/>
              <a:r>
                <a:rPr lang="en-US" sz="900"/>
                <a:t>[0.2% – 0.3%] </a:t>
              </a:r>
            </a:p>
          </p:txBody>
        </p:sp>
        <p:sp>
          <p:nvSpPr>
            <p:cNvPr id="399483" name="Rectangle 123"/>
            <p:cNvSpPr>
              <a:spLocks noChangeArrowheads="1"/>
            </p:cNvSpPr>
            <p:nvPr/>
          </p:nvSpPr>
          <p:spPr bwMode="auto">
            <a:xfrm>
              <a:off x="2205" y="1226"/>
              <a:ext cx="633" cy="236"/>
            </a:xfrm>
            <a:prstGeom prst="rect">
              <a:avLst/>
            </a:prstGeom>
            <a:noFill/>
            <a:ln w="12700">
              <a:noFill/>
              <a:miter lim="800000"/>
              <a:headEnd type="none" w="sm" len="sm"/>
              <a:tailEnd type="none" w="sm" len="sm"/>
            </a:ln>
            <a:effectLst/>
          </p:spPr>
          <p:txBody>
            <a:bodyPr anchor="ctr"/>
            <a:lstStyle/>
            <a:p>
              <a:pPr algn="r" fontAlgn="ctr"/>
              <a:r>
                <a:rPr lang="en-US" sz="1200" b="1"/>
                <a:t>5.2%  </a:t>
              </a:r>
            </a:p>
            <a:p>
              <a:pPr algn="r" fontAlgn="ctr"/>
              <a:r>
                <a:rPr lang="en-US" sz="900"/>
                <a:t>[4.9% – 5.4%] </a:t>
              </a:r>
            </a:p>
          </p:txBody>
        </p:sp>
        <p:sp>
          <p:nvSpPr>
            <p:cNvPr id="399484" name="Rectangle 124"/>
            <p:cNvSpPr>
              <a:spLocks noChangeArrowheads="1"/>
            </p:cNvSpPr>
            <p:nvPr/>
          </p:nvSpPr>
          <p:spPr bwMode="auto">
            <a:xfrm>
              <a:off x="2205" y="3299"/>
              <a:ext cx="633" cy="236"/>
            </a:xfrm>
            <a:prstGeom prst="rect">
              <a:avLst/>
            </a:prstGeom>
            <a:noFill/>
            <a:ln w="12700">
              <a:noFill/>
              <a:miter lim="800000"/>
              <a:headEnd type="none" w="sm" len="sm"/>
              <a:tailEnd type="none" w="sm" len="sm"/>
            </a:ln>
            <a:effectLst/>
          </p:spPr>
          <p:txBody>
            <a:bodyPr anchor="ctr"/>
            <a:lstStyle/>
            <a:p>
              <a:pPr algn="r" fontAlgn="ctr"/>
              <a:r>
                <a:rPr lang="en-US" sz="1200" b="1"/>
                <a:t>0.3%</a:t>
              </a:r>
              <a:r>
                <a:rPr lang="en-US" sz="900" b="1"/>
                <a:t>   </a:t>
              </a:r>
            </a:p>
            <a:p>
              <a:pPr algn="r" fontAlgn="ctr"/>
              <a:r>
                <a:rPr lang="en-US" sz="900"/>
                <a:t>[&lt;0.3% – 0.4%] </a:t>
              </a:r>
            </a:p>
          </p:txBody>
        </p:sp>
        <p:sp>
          <p:nvSpPr>
            <p:cNvPr id="399485" name="Rectangle 125"/>
            <p:cNvSpPr>
              <a:spLocks noChangeArrowheads="1"/>
            </p:cNvSpPr>
            <p:nvPr/>
          </p:nvSpPr>
          <p:spPr bwMode="auto">
            <a:xfrm>
              <a:off x="2205" y="2838"/>
              <a:ext cx="633" cy="236"/>
            </a:xfrm>
            <a:prstGeom prst="rect">
              <a:avLst/>
            </a:prstGeom>
            <a:noFill/>
            <a:ln w="12700">
              <a:noFill/>
              <a:miter lim="800000"/>
              <a:headEnd type="none" w="sm" len="sm"/>
              <a:tailEnd type="none" w="sm" len="sm"/>
            </a:ln>
            <a:effectLst/>
          </p:spPr>
          <p:txBody>
            <a:bodyPr anchor="ctr"/>
            <a:lstStyle/>
            <a:p>
              <a:pPr algn="r" fontAlgn="ctr"/>
              <a:r>
                <a:rPr lang="en-US" sz="1200" b="1"/>
                <a:t>0.3% </a:t>
              </a:r>
            </a:p>
            <a:p>
              <a:pPr algn="r" fontAlgn="ctr"/>
              <a:r>
                <a:rPr lang="en-US" sz="900"/>
                <a:t>[0.2% – 0.3%]</a:t>
              </a:r>
            </a:p>
          </p:txBody>
        </p:sp>
        <p:sp>
          <p:nvSpPr>
            <p:cNvPr id="399486" name="Rectangle 126"/>
            <p:cNvSpPr>
              <a:spLocks noChangeArrowheads="1"/>
            </p:cNvSpPr>
            <p:nvPr/>
          </p:nvSpPr>
          <p:spPr bwMode="auto">
            <a:xfrm>
              <a:off x="2205" y="2378"/>
              <a:ext cx="633" cy="236"/>
            </a:xfrm>
            <a:prstGeom prst="rect">
              <a:avLst/>
            </a:prstGeom>
            <a:noFill/>
            <a:ln w="12700">
              <a:noFill/>
              <a:miter lim="800000"/>
              <a:headEnd type="none" w="sm" len="sm"/>
              <a:tailEnd type="none" w="sm" len="sm"/>
            </a:ln>
            <a:effectLst/>
          </p:spPr>
          <p:txBody>
            <a:bodyPr anchor="ctr"/>
            <a:lstStyle/>
            <a:p>
              <a:pPr algn="r" fontAlgn="ctr"/>
              <a:r>
                <a:rPr lang="en-US" sz="1200" b="1"/>
                <a:t>1.0%  </a:t>
              </a:r>
            </a:p>
            <a:p>
              <a:pPr algn="r" fontAlgn="ctr"/>
              <a:r>
                <a:rPr lang="en-US" sz="900"/>
                <a:t>[0.9% – 1.1%]</a:t>
              </a:r>
            </a:p>
          </p:txBody>
        </p:sp>
        <p:sp>
          <p:nvSpPr>
            <p:cNvPr id="399487" name="Rectangle 127"/>
            <p:cNvSpPr>
              <a:spLocks noChangeArrowheads="1"/>
            </p:cNvSpPr>
            <p:nvPr/>
          </p:nvSpPr>
          <p:spPr bwMode="auto">
            <a:xfrm>
              <a:off x="2205" y="1917"/>
              <a:ext cx="633" cy="236"/>
            </a:xfrm>
            <a:prstGeom prst="rect">
              <a:avLst/>
            </a:prstGeom>
            <a:noFill/>
            <a:ln w="12700">
              <a:noFill/>
              <a:miter lim="800000"/>
              <a:headEnd type="none" w="sm" len="sm"/>
              <a:tailEnd type="none" w="sm" len="sm"/>
            </a:ln>
            <a:effectLst/>
          </p:spPr>
          <p:txBody>
            <a:bodyPr anchor="ctr"/>
            <a:lstStyle/>
            <a:p>
              <a:pPr algn="r" fontAlgn="ctr"/>
              <a:r>
                <a:rPr lang="en-US" sz="1200" b="1"/>
                <a:t>0.1%  </a:t>
              </a:r>
            </a:p>
            <a:p>
              <a:pPr algn="r" fontAlgn="ctr"/>
              <a:r>
                <a:rPr lang="en-US" sz="900"/>
                <a:t>[&lt;0.1%]</a:t>
              </a:r>
            </a:p>
          </p:txBody>
        </p:sp>
        <p:sp>
          <p:nvSpPr>
            <p:cNvPr id="399488" name="Rectangle 128"/>
            <p:cNvSpPr>
              <a:spLocks noChangeArrowheads="1"/>
            </p:cNvSpPr>
            <p:nvPr/>
          </p:nvSpPr>
          <p:spPr bwMode="auto">
            <a:xfrm>
              <a:off x="2050" y="1456"/>
              <a:ext cx="1023" cy="236"/>
            </a:xfrm>
            <a:prstGeom prst="rect">
              <a:avLst/>
            </a:prstGeom>
            <a:solidFill>
              <a:srgbClr val="FFFF00"/>
            </a:solidFill>
            <a:ln w="12700">
              <a:noFill/>
              <a:miter lim="800000"/>
              <a:headEnd type="none" w="sm" len="sm"/>
              <a:tailEnd type="none" w="sm" len="sm"/>
            </a:ln>
            <a:effectLst/>
          </p:spPr>
          <p:txBody>
            <a:bodyPr anchor="ctr"/>
            <a:lstStyle/>
            <a:p>
              <a:pPr algn="ctr" fontAlgn="ctr"/>
              <a:r>
                <a:rPr lang="en-US" sz="1200" b="1" dirty="0">
                  <a:solidFill>
                    <a:srgbClr val="FF0000"/>
                  </a:solidFill>
                </a:rPr>
                <a:t>0.2%  </a:t>
              </a:r>
            </a:p>
            <a:p>
              <a:pPr algn="ctr" fontAlgn="ctr"/>
              <a:r>
                <a:rPr lang="en-US" sz="900" b="1" dirty="0">
                  <a:solidFill>
                    <a:srgbClr val="FF0000"/>
                  </a:solidFill>
                </a:rPr>
                <a:t>[&lt;0.2% – 0.3%] </a:t>
              </a:r>
            </a:p>
          </p:txBody>
        </p:sp>
        <p:sp>
          <p:nvSpPr>
            <p:cNvPr id="399489" name="Text Box 129"/>
            <p:cNvSpPr txBox="1">
              <a:spLocks noChangeArrowheads="1"/>
            </p:cNvSpPr>
            <p:nvPr/>
          </p:nvSpPr>
          <p:spPr bwMode="auto">
            <a:xfrm>
              <a:off x="69" y="816"/>
              <a:ext cx="1018" cy="194"/>
            </a:xfrm>
            <a:prstGeom prst="rect">
              <a:avLst/>
            </a:prstGeom>
            <a:noFill/>
            <a:ln w="9525">
              <a:noFill/>
              <a:miter lim="800000"/>
              <a:headEnd/>
              <a:tailEnd/>
            </a:ln>
            <a:effectLst/>
          </p:spPr>
          <p:txBody>
            <a:bodyPr wrap="none">
              <a:spAutoFit/>
            </a:bodyPr>
            <a:lstStyle/>
            <a:p>
              <a:r>
                <a:rPr lang="en-GB" sz="1400" i="1"/>
                <a:t>(Last of 2 parts)</a:t>
              </a:r>
              <a:endParaRPr lang="en-US" sz="1400" i="1"/>
            </a:p>
          </p:txBody>
        </p:sp>
        <p:sp>
          <p:nvSpPr>
            <p:cNvPr id="399490" name="Text Box 130"/>
            <p:cNvSpPr txBox="1">
              <a:spLocks noChangeArrowheads="1"/>
            </p:cNvSpPr>
            <p:nvPr/>
          </p:nvSpPr>
          <p:spPr bwMode="auto">
            <a:xfrm>
              <a:off x="1411" y="83"/>
              <a:ext cx="3608" cy="601"/>
            </a:xfrm>
            <a:prstGeom prst="rect">
              <a:avLst/>
            </a:prstGeom>
            <a:noFill/>
            <a:ln w="9525" algn="ctr">
              <a:noFill/>
              <a:miter lim="800000"/>
              <a:headEnd/>
              <a:tailEnd/>
            </a:ln>
            <a:effectLst/>
          </p:spPr>
          <p:txBody>
            <a:bodyPr wrap="none" anchor="ctr">
              <a:spAutoFit/>
            </a:bodyPr>
            <a:lstStyle/>
            <a:p>
              <a:pPr algn="ctr"/>
              <a:r>
                <a:rPr lang="en-US" sz="2800">
                  <a:latin typeface="Adobe Heiti Std R" pitchFamily="34" charset="-128"/>
                  <a:ea typeface="Adobe Heiti Std R" pitchFamily="34" charset="-128"/>
                </a:rPr>
                <a:t>Regional HIV and AIDS statistics</a:t>
              </a:r>
            </a:p>
            <a:p>
              <a:pPr algn="ctr"/>
              <a:r>
                <a:rPr lang="en-GB" sz="2800">
                  <a:latin typeface="Adobe Heiti Std R" pitchFamily="34" charset="-128"/>
                  <a:ea typeface="Adobe Heiti Std R" pitchFamily="34" charset="-128"/>
                </a:rPr>
                <a:t>2008 and 2001</a:t>
              </a:r>
              <a:endParaRPr lang="en-US" sz="2800">
                <a:latin typeface="Adobe Heiti Std R" pitchFamily="34" charset="-128"/>
                <a:ea typeface="Adobe Heiti Std R" pitchFamily="34" charset="-128"/>
              </a:endParaRPr>
            </a:p>
          </p:txBody>
        </p:sp>
      </p:grpSp>
      <p:sp>
        <p:nvSpPr>
          <p:cNvPr id="131" name="Slide Number Placeholder 130"/>
          <p:cNvSpPr>
            <a:spLocks noGrp="1"/>
          </p:cNvSpPr>
          <p:nvPr>
            <p:ph type="sldNum" sz="quarter" idx="12"/>
          </p:nvPr>
        </p:nvSpPr>
        <p:spPr/>
        <p:txBody>
          <a:bodyPr/>
          <a:lstStyle/>
          <a:p>
            <a:pPr>
              <a:defRPr/>
            </a:pPr>
            <a:fld id="{FCCA6C68-09D1-4D00-870F-24DD85306E50}" type="slidenum">
              <a:rPr lang="ar-SA" smtClean="0"/>
              <a:pPr>
                <a:defRPr/>
              </a:pPr>
              <a:t>9</a:t>
            </a:fld>
            <a:endParaRPr lang="ar-S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FFACC240E95B4B9E2914F6D6A8A7EB" ma:contentTypeVersion="0" ma:contentTypeDescription="Create a new document." ma:contentTypeScope="" ma:versionID="536e99ff7f3dcc6b6c692706f2ef17c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04C9EDA-9151-421B-9DEF-B28CCE2F6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6EB7548-1B48-49DE-9B72-9EC17E859234}">
  <ds:schemaRefs>
    <ds:schemaRef ds:uri="http://schemas.microsoft.com/sharepoint/v3/contenttype/forms"/>
  </ds:schemaRefs>
</ds:datastoreItem>
</file>

<file path=customXml/itemProps3.xml><?xml version="1.0" encoding="utf-8"?>
<ds:datastoreItem xmlns:ds="http://schemas.openxmlformats.org/officeDocument/2006/customXml" ds:itemID="{875587D5-6FA7-48C0-A44F-886D1FFBFD3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479</TotalTime>
  <Words>3298</Words>
  <Application>Microsoft Office PowerPoint</Application>
  <PresentationFormat>On-screen Show (4:3)</PresentationFormat>
  <Paragraphs>734</Paragraphs>
  <Slides>65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Flow</vt:lpstr>
      <vt:lpstr>Photo Editor Photo</vt:lpstr>
      <vt:lpstr>HIV and AIDS for medical students</vt:lpstr>
      <vt:lpstr>HIV and AIDS</vt:lpstr>
      <vt:lpstr>HIV and AIDS </vt:lpstr>
      <vt:lpstr>HIV structure</vt:lpstr>
      <vt:lpstr>Slide 5</vt:lpstr>
      <vt:lpstr>HIV Transmission</vt:lpstr>
      <vt:lpstr>Slide 7</vt:lpstr>
      <vt:lpstr>Slide 8</vt:lpstr>
      <vt:lpstr>Slide 9</vt:lpstr>
      <vt:lpstr>HIV structure</vt:lpstr>
      <vt:lpstr>HIV life cycle</vt:lpstr>
      <vt:lpstr>Slide 12</vt:lpstr>
      <vt:lpstr>HIV life cycle </vt:lpstr>
      <vt:lpstr>Slide 14</vt:lpstr>
      <vt:lpstr>HIV and AIDS</vt:lpstr>
      <vt:lpstr>HIV and AIDS</vt:lpstr>
      <vt:lpstr>HIV and AIDS</vt:lpstr>
      <vt:lpstr>Slide 18</vt:lpstr>
      <vt:lpstr>Slide 19</vt:lpstr>
      <vt:lpstr>Slide 20</vt:lpstr>
      <vt:lpstr>Slide 21</vt:lpstr>
      <vt:lpstr>Slide 22</vt:lpstr>
      <vt:lpstr>HIV and AIDS</vt:lpstr>
      <vt:lpstr>    HIV and AIDS        WHO staging</vt:lpstr>
      <vt:lpstr>HIV and AIDS  WHO staging</vt:lpstr>
      <vt:lpstr>HIV and AIDS WHO staging</vt:lpstr>
      <vt:lpstr>Primary HIV infection</vt:lpstr>
      <vt:lpstr>Acute Retroviral Syndrome: Common Signs and Symptoms</vt:lpstr>
      <vt:lpstr>HIV Mildly SYMPTOMATIC DISEASES  CDC Classification category B disease</vt:lpstr>
      <vt:lpstr>Acquired immunodeficiency syndrome (AIDS)  CDC Classification category C disease</vt:lpstr>
      <vt:lpstr>HIV and AIDS</vt:lpstr>
      <vt:lpstr>Slide 32</vt:lpstr>
      <vt:lpstr>TOXOPLASMOSIS in AIDS patient </vt:lpstr>
      <vt:lpstr>CMV retinitis</vt:lpstr>
      <vt:lpstr>Pneumocystis jiroveci (carinii)</vt:lpstr>
      <vt:lpstr>HIV and AIDS</vt:lpstr>
      <vt:lpstr>HIV and AIDS</vt:lpstr>
      <vt:lpstr>HIV and AIDS </vt:lpstr>
      <vt:lpstr>HIV and AIDS</vt:lpstr>
      <vt:lpstr>Slide 40</vt:lpstr>
      <vt:lpstr>Goals of Antiretroviral Therapy (ART)</vt:lpstr>
      <vt:lpstr>Goals of Treatment</vt:lpstr>
      <vt:lpstr>Goals of Therapy &amp; Tools to Achieve Goals</vt:lpstr>
      <vt:lpstr>Tools to Achieve Treatment Goals</vt:lpstr>
      <vt:lpstr>HIV life cycle</vt:lpstr>
      <vt:lpstr>Slide 46</vt:lpstr>
      <vt:lpstr>Before Initiating ART</vt:lpstr>
      <vt:lpstr>Before Initiating ART:  Additional Tests </vt:lpstr>
      <vt:lpstr>Use of CD4 Cell Levels to Guide Therapy Decisions</vt:lpstr>
      <vt:lpstr>Use of HIV RNA Levels to Guide Therapy Decisions</vt:lpstr>
      <vt:lpstr>When to Start ART</vt:lpstr>
      <vt:lpstr>When to Start ART</vt:lpstr>
      <vt:lpstr>Recommendations for Initiating ART </vt:lpstr>
      <vt:lpstr>Recommendations for Initiating ART (2)</vt:lpstr>
      <vt:lpstr>Current ARV Medications</vt:lpstr>
      <vt:lpstr>Slide 56</vt:lpstr>
      <vt:lpstr>Initial Treatment: Choosing Regimens</vt:lpstr>
      <vt:lpstr>Treatment for Pregnant Women</vt:lpstr>
      <vt:lpstr>Slide 59</vt:lpstr>
      <vt:lpstr>Slide 60</vt:lpstr>
      <vt:lpstr>Initial Treatment: Preferred</vt:lpstr>
      <vt:lpstr>Slide 62</vt:lpstr>
      <vt:lpstr>Slide 63</vt:lpstr>
      <vt:lpstr>HIV and AIDS</vt:lpstr>
      <vt:lpstr>Slide 65</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mugbil</dc:creator>
  <cp:lastModifiedBy>user</cp:lastModifiedBy>
  <cp:revision>68</cp:revision>
  <dcterms:created xsi:type="dcterms:W3CDTF">2004-02-16T10:28:36Z</dcterms:created>
  <dcterms:modified xsi:type="dcterms:W3CDTF">2010-03-14T21:14:33Z</dcterms:modified>
</cp:coreProperties>
</file>