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76" r:id="rId13"/>
    <p:sldId id="264" r:id="rId14"/>
    <p:sldId id="265" r:id="rId15"/>
    <p:sldId id="283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6" autoAdjust="0"/>
    <p:restoredTop sz="94667" autoAdjust="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A009892A-0574-4753-B3B5-882803074C2D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ngmedical.com/cyberclinic/imgs/fig30_4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com.sa/imgres?imgurl=http://www.emedicine.com/med/images/3912med2894-04.jpg&amp;imgrefurl=http://www.emedicine.com/med/topic2894.htm&amp;h=200&amp;w=172&amp;sz=5&amp;hl=ar&amp;start=2&amp;tbnid=DGygOnQn8WoqGM:&amp;tbnh=104&amp;tbnw=89&amp;prev=/images?q=skull+fracture&amp;ndsp=18&amp;svnum=10&amp;hl=ar&amp;safe=active&amp;sa=N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uth.tmc.edu/radiology/test/er_primer/skull_brain/brct/brct15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www.mribhatia.com/braintf14/braintf14-large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ribhatia.com/braintf14/braintf14-large4.html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www.mribhatia.com/braintf14/braintf14-large2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rainstem" TargetMode="External"/><Relationship Id="rId3" Type="http://schemas.openxmlformats.org/officeDocument/2006/relationships/hyperlink" Target="http://en.wikipedia.org/wiki/Falx_cerebri" TargetMode="External"/><Relationship Id="rId7" Type="http://schemas.openxmlformats.org/officeDocument/2006/relationships/hyperlink" Target="http://en.wikipedia.org/wiki/Tentorium_cerebelli" TargetMode="External"/><Relationship Id="rId2" Type="http://schemas.openxmlformats.org/officeDocument/2006/relationships/hyperlink" Target="http://en.wikipedia.org/wiki/Frontal_lo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Uncus" TargetMode="External"/><Relationship Id="rId5" Type="http://schemas.openxmlformats.org/officeDocument/2006/relationships/hyperlink" Target="http://en.wikipedia.org/wiki/Temporal_lobe" TargetMode="External"/><Relationship Id="rId4" Type="http://schemas.openxmlformats.org/officeDocument/2006/relationships/hyperlink" Target="http://en.wikipedia.org/wiki/Cingulate_gyru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ypothermia" TargetMode="External"/><Relationship Id="rId3" Type="http://schemas.openxmlformats.org/officeDocument/2006/relationships/hyperlink" Target="http://en.wikipedia.org/wiki/Dinitrophenol" TargetMode="External"/><Relationship Id="rId7" Type="http://schemas.openxmlformats.org/officeDocument/2006/relationships/hyperlink" Target="http://en.wikipedia.org/wiki/Reye's_syndrome" TargetMode="External"/><Relationship Id="rId12" Type="http://schemas.openxmlformats.org/officeDocument/2006/relationships/hyperlink" Target="http://en.wikipedia.org/wiki/Hypoxia_(medical)" TargetMode="External"/><Relationship Id="rId2" Type="http://schemas.openxmlformats.org/officeDocument/2006/relationships/hyperlink" Target="http://en.wikipedia.org/wiki/Blood-brain_barri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soniazid" TargetMode="External"/><Relationship Id="rId11" Type="http://schemas.openxmlformats.org/officeDocument/2006/relationships/hyperlink" Target="http://en.wikipedia.org/wiki/Stroke" TargetMode="External"/><Relationship Id="rId5" Type="http://schemas.openxmlformats.org/officeDocument/2006/relationships/hyperlink" Target="http://en.wikipedia.org/wiki/Hexachlorophene" TargetMode="External"/><Relationship Id="rId10" Type="http://schemas.openxmlformats.org/officeDocument/2006/relationships/hyperlink" Target="http://en.wikipedia.org/wiki/Encephalopathy" TargetMode="External"/><Relationship Id="rId4" Type="http://schemas.openxmlformats.org/officeDocument/2006/relationships/hyperlink" Target="http://en.wikipedia.org/w/index.php?title=Triethyltin&amp;action=edit&amp;redlink=1" TargetMode="External"/><Relationship Id="rId9" Type="http://schemas.openxmlformats.org/officeDocument/2006/relationships/hyperlink" Target="http://en.wikipedia.org/wiki/Ischemi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943824" cy="1551238"/>
          </a:xfrm>
        </p:spPr>
        <p:txBody>
          <a:bodyPr/>
          <a:lstStyle/>
          <a:p>
            <a:r>
              <a:rPr lang="en-US" dirty="0" smtClean="0"/>
              <a:t>Acute Injury to the Spine and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7772400" cy="651504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Dr.Fahad</a:t>
            </a:r>
            <a:r>
              <a:rPr lang="en-US" sz="3200" b="1" dirty="0" smtClean="0"/>
              <a:t> Al Bader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01-001"/>
          <p:cNvPicPr>
            <a:picLocks noChangeAspect="1" noChangeArrowheads="1"/>
          </p:cNvPicPr>
          <p:nvPr/>
        </p:nvPicPr>
        <p:blipFill>
          <a:blip r:embed="rId2" cstate="print"/>
          <a:srcRect l="9067" b="16365"/>
          <a:stretch>
            <a:fillRect/>
          </a:stretch>
        </p:blipFill>
        <p:spPr bwMode="auto">
          <a:xfrm>
            <a:off x="1752600" y="838200"/>
            <a:ext cx="5754687" cy="52610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201-004"/>
          <p:cNvPicPr>
            <a:picLocks noChangeAspect="1" noChangeArrowheads="1"/>
          </p:cNvPicPr>
          <p:nvPr/>
        </p:nvPicPr>
        <p:blipFill>
          <a:blip r:embed="rId2" cstate="print"/>
          <a:srcRect l="7567" b="16331"/>
          <a:stretch>
            <a:fillRect/>
          </a:stretch>
        </p:blipFill>
        <p:spPr bwMode="auto">
          <a:xfrm>
            <a:off x="1600200" y="609600"/>
            <a:ext cx="5972439" cy="5373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102-001"/>
          <p:cNvPicPr>
            <a:picLocks noChangeAspect="1" noChangeArrowheads="1"/>
          </p:cNvPicPr>
          <p:nvPr/>
        </p:nvPicPr>
        <p:blipFill>
          <a:blip r:embed="rId2" cstate="print"/>
          <a:srcRect l="16283" b="1042"/>
          <a:stretch>
            <a:fillRect/>
          </a:stretch>
        </p:blipFill>
        <p:spPr bwMode="auto">
          <a:xfrm>
            <a:off x="1676400" y="-152400"/>
            <a:ext cx="5646017" cy="701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457200"/>
            <a:ext cx="7772400" cy="914400"/>
          </a:xfrm>
        </p:spPr>
        <p:txBody>
          <a:bodyPr/>
          <a:lstStyle/>
          <a:p>
            <a:r>
              <a:rPr lang="en-US" dirty="0" smtClean="0"/>
              <a:t>Spinal x-ray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7772400" cy="4784725"/>
          </a:xfrm>
        </p:spPr>
        <p:txBody>
          <a:bodyPr/>
          <a:lstStyle/>
          <a:p>
            <a:r>
              <a:rPr lang="en-US" b="1" u="sng" dirty="0" smtClean="0"/>
              <a:t>When  reading a spinal  x ray look for: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Alignment and </a:t>
            </a:r>
            <a:r>
              <a:rPr lang="en-US" dirty="0" err="1" smtClean="0"/>
              <a:t>Sulbluxation</a:t>
            </a:r>
            <a:endParaRPr lang="en-US" dirty="0" smtClean="0"/>
          </a:p>
          <a:p>
            <a:r>
              <a:rPr lang="en-US" dirty="0" err="1" smtClean="0"/>
              <a:t>Paravertebral</a:t>
            </a:r>
            <a:r>
              <a:rPr lang="en-US" dirty="0" smtClean="0"/>
              <a:t> swelling</a:t>
            </a:r>
          </a:p>
          <a:p>
            <a:r>
              <a:rPr lang="en-US" dirty="0" smtClean="0"/>
              <a:t>Collapsed vertebra</a:t>
            </a:r>
          </a:p>
          <a:p>
            <a:r>
              <a:rPr lang="en-US" dirty="0" err="1" smtClean="0"/>
              <a:t>Spondylolysis</a:t>
            </a:r>
            <a:endParaRPr lang="en-US" dirty="0" smtClean="0"/>
          </a:p>
          <a:p>
            <a:r>
              <a:rPr lang="en-US" dirty="0" err="1" smtClean="0"/>
              <a:t>Spondylolisthesis</a:t>
            </a:r>
            <a:endParaRPr lang="en-US" dirty="0" smtClean="0"/>
          </a:p>
          <a:p>
            <a:r>
              <a:rPr lang="en-US" dirty="0" err="1" smtClean="0"/>
              <a:t>Retrolisthesis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E30TI7Q_001_373X640_WM"/>
          <p:cNvPicPr>
            <a:picLocks noChangeAspect="1" noChangeArrowheads="1"/>
          </p:cNvPicPr>
          <p:nvPr/>
        </p:nvPicPr>
        <p:blipFill>
          <a:blip r:embed="rId2" cstate="print"/>
          <a:srcRect t="8255"/>
          <a:stretch>
            <a:fillRect/>
          </a:stretch>
        </p:blipFill>
        <p:spPr bwMode="auto">
          <a:xfrm>
            <a:off x="0" y="0"/>
            <a:ext cx="4044322" cy="6858000"/>
          </a:xfrm>
          <a:prstGeom prst="rect">
            <a:avLst/>
          </a:prstGeom>
          <a:noFill/>
        </p:spPr>
      </p:pic>
      <p:pic>
        <p:nvPicPr>
          <p:cNvPr id="5122" name="Picture 2" descr="http://api.ning.com/files/WgKj1gJknxF8oY6sGAKJMP0Op29rFfp3c1mgQkqb2HIXwhSZioHQwrCSjRFfEL6CH-wvptKiZi6LTLCbV8TxbS8TRMlx5u8S/RIThangmanfx2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876800" cy="5175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ScottishTerr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810000" cy="311467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Scottie Dog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2286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Neck : pars </a:t>
            </a:r>
            <a:r>
              <a:rPr lang="en-US" dirty="0" err="1" smtClean="0"/>
              <a:t>interarticularis</a:t>
            </a:r>
            <a:endParaRPr lang="en-US" dirty="0" smtClean="0"/>
          </a:p>
          <a:p>
            <a:r>
              <a:rPr lang="en-US" dirty="0" smtClean="0"/>
              <a:t>eye : pedicle</a:t>
            </a:r>
          </a:p>
          <a:p>
            <a:r>
              <a:rPr lang="en-US" dirty="0" err="1" smtClean="0"/>
              <a:t>hindlegs</a:t>
            </a:r>
            <a:r>
              <a:rPr lang="en-US" dirty="0" smtClean="0"/>
              <a:t> : </a:t>
            </a:r>
            <a:r>
              <a:rPr lang="en-US" dirty="0" err="1" smtClean="0"/>
              <a:t>spinous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nose : transverse process</a:t>
            </a:r>
          </a:p>
          <a:p>
            <a:r>
              <a:rPr lang="en-US" dirty="0" smtClean="0"/>
              <a:t>ear : superior </a:t>
            </a:r>
            <a:r>
              <a:rPr lang="en-US" dirty="0" err="1" smtClean="0"/>
              <a:t>articular</a:t>
            </a:r>
            <a:r>
              <a:rPr lang="en-US" dirty="0" smtClean="0"/>
              <a:t> facet </a:t>
            </a:r>
          </a:p>
          <a:p>
            <a:r>
              <a:rPr lang="en-US" dirty="0" smtClean="0"/>
              <a:t>forelegs : inferior </a:t>
            </a:r>
            <a:r>
              <a:rPr lang="en-US" dirty="0" err="1" smtClean="0"/>
              <a:t>articular</a:t>
            </a:r>
            <a:r>
              <a:rPr lang="en-US" dirty="0" smtClean="0"/>
              <a:t> facet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en-US" dirty="0" smtClean="0"/>
              <a:t>Scottie Dog</a:t>
            </a:r>
            <a:endParaRPr lang="en-US" dirty="0"/>
          </a:p>
        </p:txBody>
      </p:sp>
      <p:pic>
        <p:nvPicPr>
          <p:cNvPr id="4098" name="Picture 2" descr="http://www.gentili.net/signs/images/400/spinescotty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6472"/>
            <a:ext cx="4953000" cy="5311528"/>
          </a:xfrm>
          <a:prstGeom prst="rect">
            <a:avLst/>
          </a:prstGeom>
          <a:noFill/>
        </p:spPr>
      </p:pic>
      <p:pic>
        <p:nvPicPr>
          <p:cNvPr id="4100" name="Picture 4" descr="http://www.gentili.net/signs/images/400/spinescottyparsde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08303"/>
            <a:ext cx="4343400" cy="5849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ondyloly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137528" cy="6324601"/>
          </a:xfrm>
          <a:prstGeom prst="rect">
            <a:avLst/>
          </a:prstGeom>
          <a:noFill/>
        </p:spPr>
      </p:pic>
      <p:pic>
        <p:nvPicPr>
          <p:cNvPr id="5" name="Picture 7" descr="Lumbar spondylolys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466" y="1600200"/>
            <a:ext cx="4122534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O90M158_3IMG_CRC49940_3R_639X453_WM"/>
          <p:cNvPicPr>
            <a:picLocks noChangeAspect="1" noChangeArrowheads="1"/>
          </p:cNvPicPr>
          <p:nvPr/>
        </p:nvPicPr>
        <p:blipFill>
          <a:blip r:embed="rId2" cstate="print"/>
          <a:srcRect b="11626"/>
          <a:stretch>
            <a:fillRect/>
          </a:stretch>
        </p:blipFill>
        <p:spPr bwMode="auto">
          <a:xfrm>
            <a:off x="457200" y="1066800"/>
            <a:ext cx="8077200" cy="5059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ondylolysis,%20Explanation%20copy%20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429250" cy="4519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999" r="25000" b="23334"/>
          <a:stretch>
            <a:fillRect/>
          </a:stretch>
        </p:blipFill>
        <p:spPr bwMode="auto">
          <a:xfrm>
            <a:off x="1752600" y="533400"/>
            <a:ext cx="58674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ondylolysis,%20Grade%200%20copy%20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2580063" cy="2971800"/>
          </a:xfrm>
          <a:prstGeom prst="rect">
            <a:avLst/>
          </a:prstGeom>
          <a:noFill/>
        </p:spPr>
      </p:pic>
      <p:pic>
        <p:nvPicPr>
          <p:cNvPr id="5" name="Picture 7" descr="Spondylolysis,%20Grade%201%20copy%20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2438400" cy="2980267"/>
          </a:xfrm>
          <a:prstGeom prst="rect">
            <a:avLst/>
          </a:prstGeom>
          <a:noFill/>
        </p:spPr>
      </p:pic>
      <p:pic>
        <p:nvPicPr>
          <p:cNvPr id="6" name="Picture 9" descr="Spondylolysis,%20Grade%202%20copy%20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"/>
            <a:ext cx="2485505" cy="2971800"/>
          </a:xfrm>
          <a:prstGeom prst="rect">
            <a:avLst/>
          </a:prstGeom>
          <a:noFill/>
        </p:spPr>
      </p:pic>
      <p:pic>
        <p:nvPicPr>
          <p:cNvPr id="7" name="Picture 11" descr="Spondylolysis,%20Grade%203%20copy%201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429000"/>
            <a:ext cx="2598766" cy="2902175"/>
          </a:xfrm>
          <a:prstGeom prst="rect">
            <a:avLst/>
          </a:prstGeom>
          <a:noFill/>
        </p:spPr>
      </p:pic>
      <p:pic>
        <p:nvPicPr>
          <p:cNvPr id="8" name="Picture 13" descr="Spondylolysis,%20Grade%204%20copy%201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429000"/>
            <a:ext cx="2573482" cy="2903415"/>
          </a:xfrm>
          <a:prstGeom prst="rect">
            <a:avLst/>
          </a:prstGeom>
          <a:noFill/>
        </p:spPr>
      </p:pic>
      <p:pic>
        <p:nvPicPr>
          <p:cNvPr id="9" name="Picture 17" descr="Spondylolysis,%20Grade%205%20copy%201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403060"/>
            <a:ext cx="2514600" cy="29426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1-001"/>
          <p:cNvPicPr>
            <a:picLocks noChangeAspect="1" noChangeArrowheads="1"/>
          </p:cNvPicPr>
          <p:nvPr/>
        </p:nvPicPr>
        <p:blipFill>
          <a:blip r:embed="rId2" cstate="print"/>
          <a:srcRect l="11993" b="2484"/>
          <a:stretch>
            <a:fillRect/>
          </a:stretch>
        </p:blipFill>
        <p:spPr bwMode="auto">
          <a:xfrm>
            <a:off x="1752600" y="29444"/>
            <a:ext cx="5835650" cy="68285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2303-006"/>
          <p:cNvPicPr>
            <a:picLocks noChangeAspect="1" noChangeArrowheads="1"/>
          </p:cNvPicPr>
          <p:nvPr/>
        </p:nvPicPr>
        <p:blipFill>
          <a:blip r:embed="rId2" cstate="print"/>
          <a:srcRect l="19667"/>
          <a:stretch>
            <a:fillRect/>
          </a:stretch>
        </p:blipFill>
        <p:spPr bwMode="auto">
          <a:xfrm>
            <a:off x="1752600" y="0"/>
            <a:ext cx="5562600" cy="68826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02-005"/>
          <p:cNvPicPr>
            <a:picLocks noChangeAspect="1" noChangeArrowheads="1"/>
          </p:cNvPicPr>
          <p:nvPr/>
        </p:nvPicPr>
        <p:blipFill>
          <a:blip r:embed="rId2" cstate="print"/>
          <a:srcRect l="22667"/>
          <a:stretch>
            <a:fillRect/>
          </a:stretch>
        </p:blipFill>
        <p:spPr bwMode="auto">
          <a:xfrm>
            <a:off x="1763713" y="0"/>
            <a:ext cx="533616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04-001"/>
          <p:cNvPicPr>
            <a:picLocks noChangeAspect="1" noChangeArrowheads="1"/>
          </p:cNvPicPr>
          <p:nvPr/>
        </p:nvPicPr>
        <p:blipFill>
          <a:blip r:embed="rId2" cstate="print"/>
          <a:srcRect l="3000" b="16365"/>
          <a:stretch>
            <a:fillRect/>
          </a:stretch>
        </p:blipFill>
        <p:spPr bwMode="auto">
          <a:xfrm>
            <a:off x="1371600" y="609600"/>
            <a:ext cx="6490892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isc-prolap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1961" cy="6858000"/>
          </a:xfrm>
          <a:prstGeom prst="rect">
            <a:avLst/>
          </a:prstGeom>
          <a:noFill/>
        </p:spPr>
      </p:pic>
      <p:pic>
        <p:nvPicPr>
          <p:cNvPr id="3" name="Picture 7" descr="dis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2592387" cy="3611563"/>
          </a:xfrm>
          <a:prstGeom prst="rect">
            <a:avLst/>
          </a:prstGeom>
          <a:noFill/>
        </p:spPr>
      </p:pic>
      <p:pic>
        <p:nvPicPr>
          <p:cNvPr id="4" name="Picture 11" descr="pDiscProlapseLatt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3419475" cy="2171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hompsong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9050"/>
            <a:ext cx="9829800" cy="7372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pinalSurgery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7345363" cy="5367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-PottsNet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1676400" cy="2875026"/>
          </a:xfrm>
          <a:prstGeom prst="rect">
            <a:avLst/>
          </a:prstGeom>
          <a:noFill/>
        </p:spPr>
      </p:pic>
      <p:pic>
        <p:nvPicPr>
          <p:cNvPr id="3" name="Picture 7" descr="胸椎T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5005639" cy="4343400"/>
          </a:xfrm>
          <a:prstGeom prst="rect">
            <a:avLst/>
          </a:prstGeom>
          <a:noFill/>
        </p:spPr>
      </p:pic>
      <p:pic>
        <p:nvPicPr>
          <p:cNvPr id="4" name="Picture 9" descr="A_TB_TB_SN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446" y="152400"/>
            <a:ext cx="3954554" cy="637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im10385_fm-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2667000" cy="4067175"/>
          </a:xfrm>
          <a:prstGeom prst="rect">
            <a:avLst/>
          </a:prstGeom>
          <a:noFill/>
        </p:spPr>
      </p:pic>
      <p:pic>
        <p:nvPicPr>
          <p:cNvPr id="3" name="Picture 7" descr="MR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658812"/>
            <a:ext cx="3887788" cy="5473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2000" r="24001" b="21333"/>
          <a:stretch>
            <a:fillRect/>
          </a:stretch>
        </p:blipFill>
        <p:spPr bwMode="auto">
          <a:xfrm>
            <a:off x="1371600" y="609600"/>
            <a:ext cx="6408737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r>
              <a:rPr lang="en-US" dirty="0" smtClean="0"/>
              <a:t>How to read a Brain CT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71600"/>
            <a:ext cx="7772400" cy="4784725"/>
          </a:xfrm>
        </p:spPr>
        <p:txBody>
          <a:bodyPr/>
          <a:lstStyle/>
          <a:p>
            <a:r>
              <a:rPr lang="en-US" dirty="0" smtClean="0"/>
              <a:t>1-Site of the lesion : Intra or extra axial</a:t>
            </a:r>
          </a:p>
          <a:p>
            <a:r>
              <a:rPr lang="en-US" dirty="0" smtClean="0"/>
              <a:t>2- ventricles</a:t>
            </a:r>
          </a:p>
          <a:p>
            <a:r>
              <a:rPr lang="en-US" dirty="0" smtClean="0"/>
              <a:t>3-skull and orbit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r>
              <a:rPr lang="en-US" dirty="0" smtClean="0"/>
              <a:t>Sites of Normal Calcification in the Brain: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38200" y="2073275"/>
            <a:ext cx="7772400" cy="4784725"/>
          </a:xfrm>
        </p:spPr>
        <p:txBody>
          <a:bodyPr/>
          <a:lstStyle/>
          <a:p>
            <a:r>
              <a:rPr lang="en-US" dirty="0" smtClean="0"/>
              <a:t>1-pineal gland </a:t>
            </a:r>
          </a:p>
          <a:p>
            <a:r>
              <a:rPr lang="en-US" dirty="0" smtClean="0"/>
              <a:t>2-choroid plexus</a:t>
            </a:r>
          </a:p>
          <a:p>
            <a:r>
              <a:rPr lang="en-US" dirty="0" smtClean="0"/>
              <a:t>3-basal ganglia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 err="1" smtClean="0"/>
              <a:t>Hyperdense</a:t>
            </a:r>
            <a:r>
              <a:rPr lang="en-US" dirty="0" smtClean="0"/>
              <a:t>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371600"/>
            <a:ext cx="7772400" cy="4784725"/>
          </a:xfrm>
        </p:spPr>
        <p:txBody>
          <a:bodyPr/>
          <a:lstStyle/>
          <a:p>
            <a:r>
              <a:rPr lang="en-US" dirty="0" smtClean="0"/>
              <a:t>Acute Hematoma</a:t>
            </a:r>
          </a:p>
          <a:p>
            <a:r>
              <a:rPr lang="en-US" dirty="0" smtClean="0"/>
              <a:t>Look for fractures</a:t>
            </a:r>
          </a:p>
          <a:p>
            <a:r>
              <a:rPr lang="en-US" dirty="0" smtClean="0"/>
              <a:t>Is the patient hypertensive?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912med2894-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6081658" cy="647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Epidural VS Subdural Hematoma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Epidural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Young Men (20-40's)</a:t>
            </a:r>
          </a:p>
          <a:p>
            <a:pPr>
              <a:buNone/>
            </a:pPr>
            <a:r>
              <a:rPr lang="en-US" sz="2000" dirty="0" smtClean="0"/>
              <a:t>       – Head Trauma frequent</a:t>
            </a:r>
          </a:p>
          <a:p>
            <a:pPr>
              <a:buNone/>
            </a:pPr>
            <a:r>
              <a:rPr lang="en-US" sz="2000" dirty="0" smtClean="0"/>
              <a:t>       – Also, </a:t>
            </a:r>
            <a:r>
              <a:rPr lang="en-US" sz="2000" dirty="0" err="1" smtClean="0"/>
              <a:t>dura</a:t>
            </a:r>
            <a:r>
              <a:rPr lang="en-US" sz="2000" dirty="0" smtClean="0"/>
              <a:t> (</a:t>
            </a:r>
            <a:r>
              <a:rPr lang="en-US" sz="2000" dirty="0" err="1" smtClean="0"/>
              <a:t>periosteum</a:t>
            </a:r>
            <a:r>
              <a:rPr lang="en-US" sz="2000" dirty="0" smtClean="0"/>
              <a:t>) more adherent in older people</a:t>
            </a:r>
          </a:p>
          <a:p>
            <a:r>
              <a:rPr lang="en-US" sz="2000" dirty="0" smtClean="0"/>
              <a:t> Acute presentation</a:t>
            </a:r>
          </a:p>
          <a:p>
            <a:r>
              <a:rPr lang="en-US" sz="2000" dirty="0" smtClean="0"/>
              <a:t>Skull fracture (90%)</a:t>
            </a:r>
          </a:p>
          <a:p>
            <a:r>
              <a:rPr lang="en-US" sz="2000" dirty="0" smtClean="0"/>
              <a:t>Bi-convex, </a:t>
            </a:r>
            <a:r>
              <a:rPr lang="en-US" sz="2000" dirty="0" err="1" smtClean="0"/>
              <a:t>hyperdense</a:t>
            </a:r>
            <a:r>
              <a:rPr lang="en-US" sz="2000" dirty="0" smtClean="0"/>
              <a:t>- limited by sutures.</a:t>
            </a:r>
          </a:p>
          <a:p>
            <a:r>
              <a:rPr lang="en-US" sz="2000" dirty="0" smtClean="0"/>
              <a:t>Arterial (</a:t>
            </a:r>
            <a:r>
              <a:rPr lang="en-US" sz="2000" dirty="0" err="1" smtClean="0"/>
              <a:t>meningeal</a:t>
            </a:r>
            <a:r>
              <a:rPr lang="en-US" sz="2000" dirty="0" smtClean="0"/>
              <a:t> vessels)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Subdural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Acute to Chronic</a:t>
            </a:r>
          </a:p>
          <a:p>
            <a:r>
              <a:rPr lang="en-US" dirty="0" smtClean="0"/>
              <a:t>Older age group</a:t>
            </a:r>
          </a:p>
          <a:p>
            <a:r>
              <a:rPr lang="en-US" dirty="0" smtClean="0"/>
              <a:t>Concave layer</a:t>
            </a:r>
          </a:p>
          <a:p>
            <a:r>
              <a:rPr lang="en-US" dirty="0" smtClean="0"/>
              <a:t>Fracture +/-</a:t>
            </a:r>
          </a:p>
          <a:p>
            <a:r>
              <a:rPr lang="en-US" dirty="0" smtClean="0"/>
              <a:t>Cross sutures</a:t>
            </a:r>
          </a:p>
          <a:p>
            <a:r>
              <a:rPr lang="en-US" dirty="0" smtClean="0"/>
              <a:t>Venous (bridging veins)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15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6250"/>
            <a:ext cx="5329238" cy="5832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82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449320" cy="4267200"/>
          </a:xfrm>
          <a:prstGeom prst="rect">
            <a:avLst/>
          </a:prstGeom>
          <a:noFill/>
        </p:spPr>
      </p:pic>
      <p:pic>
        <p:nvPicPr>
          <p:cNvPr id="3" name="Picture 7" descr="4-1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3" y="1374774"/>
            <a:ext cx="4693920" cy="44568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-AD-subdural-hema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840538" cy="6453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25Im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2" y="1206500"/>
            <a:ext cx="4211638" cy="4535488"/>
          </a:xfrm>
          <a:prstGeom prst="rect">
            <a:avLst/>
          </a:prstGeom>
          <a:noFill/>
        </p:spPr>
      </p:pic>
      <p:pic>
        <p:nvPicPr>
          <p:cNvPr id="3" name="Picture 7" descr="DR25Im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4105275" cy="496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1W ax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49585" cy="3322604"/>
          </a:xfrm>
          <a:prstGeom prst="rect">
            <a:avLst/>
          </a:prstGeom>
          <a:noFill/>
        </p:spPr>
      </p:pic>
      <p:pic>
        <p:nvPicPr>
          <p:cNvPr id="3" name="Picture 7" descr="T2W axi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8790" y="1066800"/>
            <a:ext cx="4915210" cy="4038600"/>
          </a:xfrm>
          <a:prstGeom prst="rect">
            <a:avLst/>
          </a:prstGeom>
          <a:noFill/>
        </p:spPr>
      </p:pic>
      <p:pic>
        <p:nvPicPr>
          <p:cNvPr id="4" name="Picture 9" descr="T1W sagitta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434769"/>
            <a:ext cx="4038599" cy="34232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en-US" dirty="0" smtClean="0"/>
              <a:t>How to read a spinal 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571625"/>
            <a:ext cx="7772400" cy="4784725"/>
          </a:xfrm>
        </p:spPr>
        <p:txBody>
          <a:bodyPr/>
          <a:lstStyle/>
          <a:p>
            <a:r>
              <a:rPr lang="en-US" dirty="0" smtClean="0"/>
              <a:t>ABCS</a:t>
            </a:r>
          </a:p>
          <a:p>
            <a:r>
              <a:rPr lang="en-US" dirty="0" smtClean="0"/>
              <a:t>1-Alignment </a:t>
            </a:r>
          </a:p>
          <a:p>
            <a:r>
              <a:rPr lang="en-US" dirty="0" smtClean="0"/>
              <a:t>2-Bone integrity</a:t>
            </a:r>
          </a:p>
          <a:p>
            <a:r>
              <a:rPr lang="en-US" dirty="0" smtClean="0"/>
              <a:t>3-Cartilage spaces </a:t>
            </a:r>
            <a:r>
              <a:rPr lang="en-US" sz="2000" dirty="0" smtClean="0"/>
              <a:t>(disc spaces, </a:t>
            </a:r>
            <a:r>
              <a:rPr lang="en-US" sz="2000" dirty="0" err="1" smtClean="0"/>
              <a:t>atlanto</a:t>
            </a:r>
            <a:r>
              <a:rPr lang="en-US" sz="2000" dirty="0" smtClean="0"/>
              <a:t>-axial space)</a:t>
            </a:r>
          </a:p>
          <a:p>
            <a:r>
              <a:rPr lang="en-US" dirty="0" smtClean="0"/>
              <a:t>4-Soft tissues</a:t>
            </a:r>
          </a:p>
          <a:p>
            <a:pPr>
              <a:buNone/>
            </a:pPr>
            <a:r>
              <a:rPr lang="en-US" dirty="0" smtClean="0"/>
              <a:t>     (</a:t>
            </a:r>
            <a:r>
              <a:rPr lang="en-US" dirty="0" err="1" smtClean="0"/>
              <a:t>prevetebral</a:t>
            </a:r>
            <a:r>
              <a:rPr lang="en-US" dirty="0" smtClean="0"/>
              <a:t> space 30% C3  100% C7)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r>
              <a:rPr lang="en-US" dirty="0" smtClean="0"/>
              <a:t>Brain </a:t>
            </a:r>
            <a:r>
              <a:rPr lang="en-US" dirty="0" err="1" smtClean="0"/>
              <a:t>Herniation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371600"/>
            <a:ext cx="7772400" cy="4784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Subfalcine</a:t>
            </a:r>
            <a:r>
              <a:rPr lang="en-US" dirty="0" smtClean="0"/>
              <a:t> : </a:t>
            </a:r>
            <a:r>
              <a:rPr lang="en-US" sz="2000" dirty="0" smtClean="0"/>
              <a:t>the</a:t>
            </a:r>
            <a:r>
              <a:rPr lang="en-US" dirty="0" smtClean="0"/>
              <a:t> </a:t>
            </a:r>
            <a:r>
              <a:rPr lang="en-US" sz="2000" dirty="0" smtClean="0"/>
              <a:t>innermost part of the </a:t>
            </a:r>
            <a:r>
              <a:rPr lang="en-US" sz="2000" dirty="0" smtClean="0">
                <a:hlinkClick r:id="rId2" tooltip="Frontal lobe"/>
              </a:rPr>
              <a:t>frontal lobe</a:t>
            </a:r>
            <a:r>
              <a:rPr lang="en-US" sz="2000" dirty="0" smtClean="0"/>
              <a:t> is scraped under part of the </a:t>
            </a:r>
            <a:r>
              <a:rPr lang="en-US" sz="2000" dirty="0" err="1" smtClean="0">
                <a:hlinkClick r:id="rId3" tooltip="Falx cerebri"/>
              </a:rPr>
              <a:t>falx</a:t>
            </a:r>
            <a:r>
              <a:rPr lang="en-US" sz="2000" dirty="0" smtClean="0">
                <a:hlinkClick r:id="rId3" tooltip="Falx cerebri"/>
              </a:rPr>
              <a:t> </a:t>
            </a:r>
            <a:r>
              <a:rPr lang="en-US" sz="2000" dirty="0" err="1" smtClean="0">
                <a:hlinkClick r:id="rId3" tooltip="Falx cerebri"/>
              </a:rPr>
              <a:t>cerebri</a:t>
            </a:r>
            <a:r>
              <a:rPr lang="en-US" sz="2000" dirty="0" smtClean="0"/>
              <a:t>. </a:t>
            </a:r>
            <a:r>
              <a:rPr lang="en-US" sz="2000" dirty="0" err="1" smtClean="0"/>
              <a:t>Cingulate</a:t>
            </a:r>
            <a:r>
              <a:rPr lang="en-US" sz="2000" dirty="0" smtClean="0"/>
              <a:t> </a:t>
            </a:r>
            <a:r>
              <a:rPr lang="en-US" sz="2000" dirty="0" err="1" smtClean="0"/>
              <a:t>herniation</a:t>
            </a:r>
            <a:r>
              <a:rPr lang="en-US" sz="2000" dirty="0" smtClean="0"/>
              <a:t> can be caused when one hemisphere swells and pushes the </a:t>
            </a:r>
            <a:r>
              <a:rPr lang="en-US" sz="2000" dirty="0" err="1" smtClean="0">
                <a:hlinkClick r:id="rId4" tooltip="Cingulate gyrus"/>
              </a:rPr>
              <a:t>cingulate</a:t>
            </a:r>
            <a:r>
              <a:rPr lang="en-US" sz="2000" dirty="0" smtClean="0">
                <a:hlinkClick r:id="rId4" tooltip="Cingulate gyrus"/>
              </a:rPr>
              <a:t> </a:t>
            </a:r>
            <a:r>
              <a:rPr lang="en-US" sz="2000" dirty="0" err="1" smtClean="0">
                <a:hlinkClick r:id="rId4" tooltip="Cingulate gyrus"/>
              </a:rPr>
              <a:t>gyrus</a:t>
            </a:r>
            <a:r>
              <a:rPr lang="en-US" sz="2000" dirty="0" smtClean="0"/>
              <a:t> by the </a:t>
            </a:r>
            <a:r>
              <a:rPr lang="en-US" sz="2000" dirty="0" err="1" smtClean="0"/>
              <a:t>falx</a:t>
            </a:r>
            <a:r>
              <a:rPr lang="en-US" sz="2000" dirty="0" smtClean="0"/>
              <a:t> </a:t>
            </a:r>
            <a:r>
              <a:rPr lang="en-US" sz="2000" dirty="0" err="1" smtClean="0"/>
              <a:t>cerebri</a:t>
            </a:r>
            <a:endParaRPr lang="en-US" sz="2000" dirty="0" smtClean="0"/>
          </a:p>
          <a:p>
            <a:r>
              <a:rPr lang="en-US" dirty="0" err="1" smtClean="0"/>
              <a:t>Uncal</a:t>
            </a:r>
            <a:r>
              <a:rPr lang="en-US" sz="2000" dirty="0" smtClean="0"/>
              <a:t>: the innermost part of the </a:t>
            </a:r>
            <a:r>
              <a:rPr lang="en-US" sz="2000" dirty="0" smtClean="0">
                <a:hlinkClick r:id="rId5" tooltip="Temporal lobe"/>
              </a:rPr>
              <a:t>temporal lobe</a:t>
            </a:r>
            <a:r>
              <a:rPr lang="en-US" sz="2000" dirty="0" smtClean="0"/>
              <a:t>, the </a:t>
            </a:r>
            <a:r>
              <a:rPr lang="en-US" sz="2000" dirty="0" err="1" smtClean="0">
                <a:hlinkClick r:id="rId6" tooltip="Uncus"/>
              </a:rPr>
              <a:t>uncus</a:t>
            </a:r>
            <a:r>
              <a:rPr lang="en-US" sz="2000" dirty="0" smtClean="0"/>
              <a:t>, can be squeezed so much that it goes by the </a:t>
            </a:r>
            <a:r>
              <a:rPr lang="en-US" sz="2000" dirty="0" err="1" smtClean="0">
                <a:hlinkClick r:id="rId7" tooltip="Tentorium cerebelli"/>
              </a:rPr>
              <a:t>tentorium</a:t>
            </a:r>
            <a:r>
              <a:rPr lang="en-US" sz="2000" dirty="0" smtClean="0"/>
              <a:t> and puts pressure on the </a:t>
            </a:r>
            <a:r>
              <a:rPr lang="en-US" sz="2000" dirty="0" smtClean="0">
                <a:hlinkClick r:id="rId8" tooltip="Brainstem"/>
              </a:rPr>
              <a:t>brainstem</a:t>
            </a:r>
            <a:r>
              <a:rPr lang="en-US" sz="2000" dirty="0" smtClean="0"/>
              <a:t>, most notably the midbrain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erniationG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99702" cy="3958668"/>
          </a:xfrm>
          <a:prstGeom prst="rect">
            <a:avLst/>
          </a:prstGeom>
          <a:noFill/>
        </p:spPr>
      </p:pic>
      <p:pic>
        <p:nvPicPr>
          <p:cNvPr id="3" name="Picture 7" descr="4p20g-uncher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514" y="1295400"/>
            <a:ext cx="4498486" cy="3827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nsil_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548135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5c0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6242774" cy="670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7772400" cy="914400"/>
          </a:xfrm>
        </p:spPr>
        <p:txBody>
          <a:bodyPr/>
          <a:lstStyle/>
          <a:p>
            <a:r>
              <a:rPr lang="en-US" dirty="0" smtClean="0"/>
              <a:t>Types of Brain 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95400"/>
            <a:ext cx="7772400" cy="47847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Vasogenic</a:t>
            </a:r>
            <a:r>
              <a:rPr lang="en-US" dirty="0" smtClean="0"/>
              <a:t>: </a:t>
            </a:r>
            <a:r>
              <a:rPr lang="en-US" sz="2000" dirty="0" smtClean="0"/>
              <a:t>Due to a breakdown of tight endothelial junctions which make up the </a:t>
            </a:r>
            <a:r>
              <a:rPr lang="en-US" sz="2000" dirty="0" smtClean="0">
                <a:hlinkClick r:id="rId2" tooltip="Blood-brain barrier"/>
              </a:rPr>
              <a:t>blood-brain barrier</a:t>
            </a:r>
            <a:r>
              <a:rPr lang="en-US" sz="2000" dirty="0" smtClean="0"/>
              <a:t> (BBB)</a:t>
            </a:r>
          </a:p>
          <a:p>
            <a:pPr>
              <a:buNone/>
            </a:pPr>
            <a:r>
              <a:rPr lang="en-US" sz="2000" dirty="0" smtClean="0"/>
              <a:t>             - hydrostatic (malignant  HTN)</a:t>
            </a:r>
          </a:p>
          <a:p>
            <a:pPr>
              <a:buNone/>
            </a:pPr>
            <a:r>
              <a:rPr lang="en-US" sz="2000" dirty="0" smtClean="0"/>
              <a:t>             - brain cancer (</a:t>
            </a:r>
            <a:r>
              <a:rPr lang="en-US" sz="2000" dirty="0" err="1" smtClean="0"/>
              <a:t>VEGF</a:t>
            </a:r>
            <a:r>
              <a:rPr lang="en-US" sz="2000" dirty="0" err="1" smtClean="0">
                <a:sym typeface="Wingdings" pitchFamily="2" charset="2"/>
              </a:rPr>
              <a:t>dexamethasone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- high altitude</a:t>
            </a:r>
          </a:p>
          <a:p>
            <a:r>
              <a:rPr lang="en-US" dirty="0" err="1" smtClean="0"/>
              <a:t>Cytotoxic</a:t>
            </a:r>
            <a:r>
              <a:rPr lang="en-US" dirty="0" smtClean="0"/>
              <a:t> : </a:t>
            </a:r>
            <a:r>
              <a:rPr lang="en-US" sz="1600" dirty="0" smtClean="0"/>
              <a:t>- the BBB remains intact</a:t>
            </a:r>
          </a:p>
          <a:p>
            <a:pPr>
              <a:buNone/>
            </a:pPr>
            <a:r>
              <a:rPr lang="en-US" sz="1600" dirty="0" smtClean="0"/>
              <a:t>                                       - it is due to the derangement in the </a:t>
            </a:r>
            <a:r>
              <a:rPr lang="en-US" sz="1600" dirty="0" err="1" smtClean="0"/>
              <a:t>celllar</a:t>
            </a:r>
            <a:r>
              <a:rPr lang="en-US" sz="1600" dirty="0" smtClean="0"/>
              <a:t> metabolism</a:t>
            </a:r>
          </a:p>
          <a:p>
            <a:pPr>
              <a:buNone/>
            </a:pPr>
            <a:r>
              <a:rPr lang="en-US" sz="1600" dirty="0" smtClean="0"/>
              <a:t>                                       - inadequate functioning of the Na and K pump</a:t>
            </a:r>
          </a:p>
          <a:p>
            <a:pPr>
              <a:buNone/>
            </a:pPr>
            <a:r>
              <a:rPr lang="en-US" sz="1600" dirty="0" smtClean="0"/>
              <a:t> </a:t>
            </a:r>
            <a:endParaRPr lang="en-US" sz="1700" dirty="0" smtClean="0"/>
          </a:p>
          <a:p>
            <a:pPr>
              <a:buNone/>
            </a:pPr>
            <a:r>
              <a:rPr lang="en-US" sz="1700" dirty="0" smtClean="0"/>
              <a:t>-various intoxications (</a:t>
            </a:r>
            <a:r>
              <a:rPr lang="en-US" sz="1700" dirty="0" err="1" smtClean="0">
                <a:hlinkClick r:id="rId3" tooltip="Dinitrophenol"/>
              </a:rPr>
              <a:t>dinitrophenol</a:t>
            </a:r>
            <a:r>
              <a:rPr lang="en-US" sz="1700" dirty="0" smtClean="0"/>
              <a:t>, </a:t>
            </a:r>
            <a:r>
              <a:rPr lang="en-US" sz="1700" dirty="0" err="1" smtClean="0">
                <a:hlinkClick r:id="rId4" tooltip="Triethyltin (page does not exist)"/>
              </a:rPr>
              <a:t>triethyltin</a:t>
            </a:r>
            <a:r>
              <a:rPr lang="en-US" sz="1700" dirty="0" smtClean="0"/>
              <a:t>, </a:t>
            </a:r>
            <a:r>
              <a:rPr lang="en-US" sz="1700" dirty="0" smtClean="0">
                <a:hlinkClick r:id="rId5" tooltip="Hexachlorophene"/>
              </a:rPr>
              <a:t>hexachlorophene</a:t>
            </a:r>
            <a:r>
              <a:rPr lang="en-US" sz="1700" dirty="0" smtClean="0"/>
              <a:t>, </a:t>
            </a:r>
            <a:r>
              <a:rPr lang="en-US" sz="1700" dirty="0" err="1" smtClean="0">
                <a:hlinkClick r:id="rId6" tooltip="Isoniazid"/>
              </a:rPr>
              <a:t>isoniazid</a:t>
            </a:r>
            <a:r>
              <a:rPr lang="en-US" sz="1700" dirty="0" smtClean="0"/>
              <a:t>)</a:t>
            </a:r>
          </a:p>
          <a:p>
            <a:pPr>
              <a:buNone/>
            </a:pPr>
            <a:r>
              <a:rPr lang="en-US" sz="1700" dirty="0" smtClean="0">
                <a:hlinkClick r:id="rId7" tooltip="Reye's syndrome"/>
              </a:rPr>
              <a:t>-Reye's syndrome</a:t>
            </a:r>
            <a:r>
              <a:rPr lang="en-US" sz="1700" dirty="0" smtClean="0"/>
              <a:t>,</a:t>
            </a:r>
          </a:p>
          <a:p>
            <a:pPr>
              <a:buNone/>
            </a:pPr>
            <a:r>
              <a:rPr lang="en-US" sz="1700" dirty="0" smtClean="0"/>
              <a:t>-severe </a:t>
            </a:r>
            <a:r>
              <a:rPr lang="en-US" sz="1700" dirty="0" smtClean="0">
                <a:hlinkClick r:id="rId8" tooltip="Hypothermia"/>
              </a:rPr>
              <a:t>hypothermia</a:t>
            </a:r>
            <a:r>
              <a:rPr lang="en-US" sz="1700" dirty="0" smtClean="0"/>
              <a:t>, </a:t>
            </a:r>
          </a:p>
          <a:p>
            <a:pPr>
              <a:buNone/>
            </a:pPr>
            <a:r>
              <a:rPr lang="en-US" sz="1700" dirty="0" smtClean="0"/>
              <a:t>-early </a:t>
            </a:r>
            <a:r>
              <a:rPr lang="en-US" sz="1700" dirty="0" smtClean="0">
                <a:hlinkClick r:id="rId9" tooltip="Ischemia"/>
              </a:rPr>
              <a:t>ischemia</a:t>
            </a:r>
            <a:r>
              <a:rPr lang="en-US" sz="1700" dirty="0" smtClean="0"/>
              <a:t>,</a:t>
            </a:r>
          </a:p>
          <a:p>
            <a:pPr>
              <a:buNone/>
            </a:pPr>
            <a:r>
              <a:rPr lang="en-US" sz="1700" dirty="0" smtClean="0">
                <a:hlinkClick r:id="rId10" tooltip="Encephalopathy"/>
              </a:rPr>
              <a:t>-encephalopathy</a:t>
            </a:r>
            <a:r>
              <a:rPr lang="en-US" sz="1700" dirty="0" smtClean="0"/>
              <a:t>, early </a:t>
            </a:r>
            <a:r>
              <a:rPr lang="en-US" sz="1700" dirty="0" smtClean="0">
                <a:hlinkClick r:id="rId11" tooltip="Stroke"/>
              </a:rPr>
              <a:t>stroke</a:t>
            </a:r>
            <a:r>
              <a:rPr lang="en-US" sz="1700" dirty="0" smtClean="0"/>
              <a:t> or </a:t>
            </a:r>
            <a:r>
              <a:rPr lang="en-US" sz="1700" dirty="0" smtClean="0">
                <a:hlinkClick r:id="rId12" tooltip="Hypoxia (medical)"/>
              </a:rPr>
              <a:t>hypoxia</a:t>
            </a:r>
            <a:r>
              <a:rPr lang="en-US" sz="1700" dirty="0" smtClean="0"/>
              <a:t>, cardiac arrest, </a:t>
            </a:r>
            <a:r>
              <a:rPr lang="en-US" sz="1700" dirty="0" err="1" smtClean="0"/>
              <a:t>pseudotumor</a:t>
            </a:r>
            <a:r>
              <a:rPr lang="en-US" sz="1700" dirty="0" smtClean="0"/>
              <a:t> </a:t>
            </a:r>
            <a:r>
              <a:rPr lang="en-US" sz="1700" dirty="0" err="1" smtClean="0"/>
              <a:t>cerebri</a:t>
            </a:r>
            <a:r>
              <a:rPr lang="en-US" sz="1700" dirty="0" smtClean="0"/>
              <a:t>, and cerebral toxins.</a:t>
            </a:r>
            <a:endParaRPr lang="en-US" sz="1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106-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2026" b="12282"/>
          <a:stretch>
            <a:fillRect/>
          </a:stretch>
        </p:blipFill>
        <p:spPr bwMode="auto">
          <a:xfrm>
            <a:off x="990600" y="0"/>
            <a:ext cx="69310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107-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333" b="16220"/>
          <a:stretch>
            <a:fillRect/>
          </a:stretch>
        </p:blipFill>
        <p:spPr bwMode="auto">
          <a:xfrm>
            <a:off x="1295400" y="0"/>
            <a:ext cx="66198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108-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487" b="18124"/>
          <a:stretch>
            <a:fillRect/>
          </a:stretch>
        </p:blipFill>
        <p:spPr bwMode="auto">
          <a:xfrm>
            <a:off x="1524000" y="0"/>
            <a:ext cx="621188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111-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2051" b="11113"/>
          <a:stretch>
            <a:fillRect/>
          </a:stretch>
        </p:blipFill>
        <p:spPr bwMode="auto">
          <a:xfrm>
            <a:off x="1905000" y="0"/>
            <a:ext cx="55816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202-004"/>
          <p:cNvPicPr>
            <a:picLocks noChangeAspect="1" noChangeArrowheads="1"/>
          </p:cNvPicPr>
          <p:nvPr/>
        </p:nvPicPr>
        <p:blipFill>
          <a:blip r:embed="rId2" cstate="print"/>
          <a:srcRect l="7533" b="13313"/>
          <a:stretch>
            <a:fillRect/>
          </a:stretch>
        </p:blipFill>
        <p:spPr bwMode="auto">
          <a:xfrm>
            <a:off x="1905000" y="685800"/>
            <a:ext cx="5502527" cy="5127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1353</TotalTime>
  <Words>233</Words>
  <Application>Microsoft Office PowerPoint</Application>
  <PresentationFormat>On-screen Show (4:3)</PresentationFormat>
  <Paragraphs>72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Twilight</vt:lpstr>
      <vt:lpstr>Acute Injury to the Spine and Brain</vt:lpstr>
      <vt:lpstr>Slide 2</vt:lpstr>
      <vt:lpstr>Slide 3</vt:lpstr>
      <vt:lpstr>How to read a spinal x-ray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Spinal x-ray abnormalities</vt:lpstr>
      <vt:lpstr>Slide 14</vt:lpstr>
      <vt:lpstr>Scottie Dog</vt:lpstr>
      <vt:lpstr>Scottie Dog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How to read a Brain CT scan</vt:lpstr>
      <vt:lpstr>Sites of Normal Calcification in the Brain: </vt:lpstr>
      <vt:lpstr>Hyperdense Lesions</vt:lpstr>
      <vt:lpstr>Slide 33</vt:lpstr>
      <vt:lpstr>Epidural VS Subdural Hematoma</vt:lpstr>
      <vt:lpstr>Slide 35</vt:lpstr>
      <vt:lpstr>Slide 36</vt:lpstr>
      <vt:lpstr>Slide 37</vt:lpstr>
      <vt:lpstr>Slide 38</vt:lpstr>
      <vt:lpstr>Slide 39</vt:lpstr>
      <vt:lpstr>Brain Herniation</vt:lpstr>
      <vt:lpstr>Slide 41</vt:lpstr>
      <vt:lpstr>Slide 42</vt:lpstr>
      <vt:lpstr>Slide 43</vt:lpstr>
      <vt:lpstr>Types of Brain Edema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 AlShora</dc:creator>
  <cp:lastModifiedBy>ksupy</cp:lastModifiedBy>
  <cp:revision>40</cp:revision>
  <dcterms:created xsi:type="dcterms:W3CDTF">2010-02-19T10:01:53Z</dcterms:created>
  <dcterms:modified xsi:type="dcterms:W3CDTF">2010-02-21T10:50:40Z</dcterms:modified>
</cp:coreProperties>
</file>