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61" r:id="rId4"/>
    <p:sldId id="269" r:id="rId5"/>
    <p:sldId id="258" r:id="rId6"/>
    <p:sldId id="259" r:id="rId7"/>
    <p:sldId id="260" r:id="rId8"/>
    <p:sldId id="262" r:id="rId9"/>
    <p:sldId id="263" r:id="rId10"/>
    <p:sldId id="264" r:id="rId11"/>
    <p:sldId id="265" r:id="rId12"/>
    <p:sldId id="266" r:id="rId13"/>
    <p:sldId id="26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92597-7785-492C-B011-BCD14E7D352C}" type="datetimeFigureOut">
              <a:rPr lang="en-US" smtClean="0"/>
              <a:pPr/>
              <a:t>10/30/2009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C7720-B5B3-4EC6-B128-E130B494C1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92597-7785-492C-B011-BCD14E7D352C}" type="datetimeFigureOut">
              <a:rPr lang="en-US" smtClean="0"/>
              <a:pPr/>
              <a:t>10/30/2009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C7720-B5B3-4EC6-B128-E130B494C1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General complications after surgical procedure</a:t>
            </a:r>
            <a:br>
              <a:rPr lang="en-US" dirty="0" smtClean="0"/>
            </a:br>
            <a:endParaRPr lang="en-US" dirty="0"/>
          </a:p>
        </p:txBody>
      </p:sp>
      <p:sp>
        <p:nvSpPr>
          <p:cNvPr id="3" name="Subtitle 2"/>
          <p:cNvSpPr>
            <a:spLocks noGrp="1"/>
          </p:cNvSpPr>
          <p:nvPr>
            <p:ph type="subTitle" idx="1"/>
          </p:nvPr>
        </p:nvSpPr>
        <p:spPr/>
        <p:txBody>
          <a:bodyPr/>
          <a:lstStyle/>
          <a:p>
            <a:r>
              <a:rPr lang="en-US" dirty="0" smtClean="0"/>
              <a:t>Ahmad Zubaidi, MBBS, </a:t>
            </a:r>
            <a:r>
              <a:rPr lang="en-US" dirty="0" err="1" smtClean="0"/>
              <a:t>MSc</a:t>
            </a:r>
            <a:r>
              <a:rPr lang="en-US" dirty="0" smtClean="0"/>
              <a:t>, FRCSC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PULMONARY EMBOLISM</a:t>
            </a:r>
            <a:endParaRPr lang="en-US" dirty="0"/>
          </a:p>
        </p:txBody>
      </p:sp>
      <p:sp>
        <p:nvSpPr>
          <p:cNvPr id="3" name="Content Placeholder 2"/>
          <p:cNvSpPr>
            <a:spLocks noGrp="1"/>
          </p:cNvSpPr>
          <p:nvPr>
            <p:ph idx="1"/>
          </p:nvPr>
        </p:nvSpPr>
        <p:spPr/>
        <p:txBody>
          <a:bodyPr>
            <a:noAutofit/>
          </a:bodyPr>
          <a:lstStyle/>
          <a:p>
            <a:r>
              <a:rPr lang="en-US" sz="1400" b="1" dirty="0" smtClean="0"/>
              <a:t>PE should be suspected:</a:t>
            </a:r>
          </a:p>
          <a:p>
            <a:pPr lvl="1"/>
            <a:r>
              <a:rPr lang="en-US" sz="1200" b="1" dirty="0" smtClean="0"/>
              <a:t>If postoperative patient experiences a decrease in oxygen saturation or shortness of breath</a:t>
            </a:r>
          </a:p>
          <a:p>
            <a:pPr lvl="1"/>
            <a:r>
              <a:rPr lang="en-US" sz="1200" b="1" dirty="0" smtClean="0"/>
              <a:t>This  decrease may be accompanied by:</a:t>
            </a:r>
          </a:p>
          <a:p>
            <a:pPr lvl="2"/>
            <a:r>
              <a:rPr lang="en-US" sz="1100" b="1" dirty="0" smtClean="0"/>
              <a:t>Chest pain</a:t>
            </a:r>
          </a:p>
          <a:p>
            <a:pPr lvl="2"/>
            <a:r>
              <a:rPr lang="en-US" sz="1100" b="1" dirty="0" smtClean="0"/>
              <a:t>Tachycardia </a:t>
            </a:r>
          </a:p>
          <a:p>
            <a:pPr lvl="2"/>
            <a:r>
              <a:rPr lang="en-US" sz="1100" b="1" dirty="0" smtClean="0"/>
              <a:t>Diaphoresis</a:t>
            </a:r>
          </a:p>
          <a:p>
            <a:endParaRPr lang="en-US" sz="1400" b="1" dirty="0" smtClean="0"/>
          </a:p>
          <a:p>
            <a:r>
              <a:rPr lang="en-US" sz="1400" b="1" dirty="0" smtClean="0"/>
              <a:t>The principal means of diagnosing acute PE is spiral CT. </a:t>
            </a:r>
          </a:p>
          <a:p>
            <a:pPr lvl="1"/>
            <a:r>
              <a:rPr lang="en-US" sz="1200" b="1" dirty="0" smtClean="0"/>
              <a:t>This modality has relatively wide availability</a:t>
            </a:r>
          </a:p>
          <a:p>
            <a:pPr lvl="1"/>
            <a:r>
              <a:rPr lang="en-US" sz="1200" b="1" dirty="0" smtClean="0"/>
              <a:t>It can be performed fairly rapidly</a:t>
            </a:r>
          </a:p>
          <a:p>
            <a:pPr lvl="1"/>
            <a:r>
              <a:rPr lang="en-US" sz="1200" b="1" dirty="0" smtClean="0"/>
              <a:t>It has a sensitivity of 53% to 100% and a specificity of 81% to 100%. </a:t>
            </a:r>
          </a:p>
          <a:p>
            <a:pPr lvl="1"/>
            <a:r>
              <a:rPr lang="en-US" sz="1200" b="1" dirty="0" smtClean="0"/>
              <a:t>Greater diagnostic yield may be obtained by combining spiral CT with a lower-extremity venous duplex examination</a:t>
            </a:r>
          </a:p>
          <a:p>
            <a:pPr lvl="1">
              <a:buNone/>
            </a:pPr>
            <a:endParaRPr lang="en-US" sz="1200" b="1" baseline="30000" dirty="0"/>
          </a:p>
          <a:p>
            <a:r>
              <a:rPr lang="en-US" sz="1400" b="1" dirty="0" smtClean="0"/>
              <a:t>When PE is suspected</a:t>
            </a:r>
          </a:p>
          <a:p>
            <a:pPr lvl="1"/>
            <a:r>
              <a:rPr lang="en-US" sz="1200" b="1" dirty="0" smtClean="0"/>
              <a:t>It may be appropriate to start heparin therapy even before the diagnosis has been confirmed, depending on</a:t>
            </a:r>
          </a:p>
          <a:p>
            <a:pPr lvl="2"/>
            <a:r>
              <a:rPr lang="en-US" sz="1100" b="1" dirty="0" smtClean="0"/>
              <a:t>The degree of suspicion </a:t>
            </a:r>
          </a:p>
          <a:p>
            <a:pPr lvl="2"/>
            <a:r>
              <a:rPr lang="en-US" sz="1100" b="1" dirty="0" smtClean="0"/>
              <a:t>The relative risk anticoagulation may pose to the patient. </a:t>
            </a:r>
          </a:p>
          <a:p>
            <a:pPr lvl="1"/>
            <a:r>
              <a:rPr lang="en-US" sz="1200" b="1" dirty="0" smtClean="0"/>
              <a:t>Low-molecular-weight heparins (LMWHs) are also generally safe and effective</a:t>
            </a:r>
          </a:p>
          <a:p>
            <a:pPr lvl="1"/>
            <a:r>
              <a:rPr lang="en-US" sz="1200" b="1" dirty="0" smtClean="0"/>
              <a:t>?? LMWH effect cannot be turned off I </a:t>
            </a:r>
            <a:r>
              <a:rPr lang="en-US" sz="1200" b="1" dirty="0" smtClean="0">
                <a:sym typeface="Wingdings" pitchFamily="2" charset="2"/>
              </a:rPr>
              <a:t></a:t>
            </a:r>
            <a:r>
              <a:rPr lang="en-US" sz="1200" b="1" dirty="0" smtClean="0"/>
              <a:t>less useful in the period after operation</a:t>
            </a:r>
          </a:p>
          <a:p>
            <a:pPr lvl="1"/>
            <a:r>
              <a:rPr lang="en-US" sz="1200" b="1" dirty="0" smtClean="0"/>
              <a:t>In patients with massive PE</a:t>
            </a:r>
          </a:p>
          <a:p>
            <a:pPr lvl="2"/>
            <a:r>
              <a:rPr lang="en-US" sz="1100" b="1" dirty="0" smtClean="0"/>
              <a:t>surgical </a:t>
            </a:r>
            <a:r>
              <a:rPr lang="en-US" sz="1100" b="1" dirty="0" err="1" smtClean="0"/>
              <a:t>embolectomy</a:t>
            </a:r>
            <a:r>
              <a:rPr lang="en-US" sz="1100" b="1" dirty="0" smtClean="0"/>
              <a:t> or suction-catheter </a:t>
            </a:r>
            <a:r>
              <a:rPr lang="en-US" sz="1100" b="1" dirty="0" err="1" smtClean="0"/>
              <a:t>embolectomy</a:t>
            </a:r>
            <a:r>
              <a:rPr lang="en-US" sz="1100" b="1" dirty="0" smtClean="0"/>
              <a:t> may be considered, as conditions warrant. </a:t>
            </a:r>
          </a:p>
          <a:p>
            <a:pPr lvl="1"/>
            <a:r>
              <a:rPr lang="en-US" sz="1200" b="1" dirty="0" smtClean="0"/>
              <a:t>Thrombolytic therapy is generally contraindicated in the postoperative setting.</a:t>
            </a:r>
          </a:p>
          <a:p>
            <a:endParaRPr lang="en-US" sz="1400" b="1" dirty="0" smtClean="0"/>
          </a:p>
          <a:p>
            <a:endParaRPr lang="en-US" sz="1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CARDIAC </a:t>
            </a:r>
            <a:r>
              <a:rPr lang="en-US" dirty="0" smtClean="0"/>
              <a:t>COMPLICATIONS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a:t>Cardiac </a:t>
            </a:r>
            <a:r>
              <a:rPr lang="en-US" dirty="0" err="1"/>
              <a:t>dysrhythmias</a:t>
            </a:r>
            <a:r>
              <a:rPr lang="en-US" dirty="0"/>
              <a:t> may occur after a wide variety of surgical </a:t>
            </a:r>
            <a:r>
              <a:rPr lang="en-US" dirty="0" smtClean="0"/>
              <a:t>procedures</a:t>
            </a:r>
          </a:p>
          <a:p>
            <a:r>
              <a:rPr lang="en-US" dirty="0" smtClean="0"/>
              <a:t>They </a:t>
            </a:r>
            <a:r>
              <a:rPr lang="en-US" dirty="0"/>
              <a:t>are most common after cardiac operations. </a:t>
            </a:r>
            <a:endParaRPr lang="en-US" dirty="0" smtClean="0"/>
          </a:p>
          <a:p>
            <a:r>
              <a:rPr lang="en-US" dirty="0" smtClean="0"/>
              <a:t>Predisposing </a:t>
            </a:r>
            <a:r>
              <a:rPr lang="en-US" dirty="0"/>
              <a:t>factors and possible causes are numerous and </a:t>
            </a:r>
            <a:r>
              <a:rPr lang="en-US" dirty="0" smtClean="0"/>
              <a:t>various</a:t>
            </a:r>
          </a:p>
          <a:p>
            <a:pPr lvl="1"/>
            <a:r>
              <a:rPr lang="en-US" dirty="0" smtClean="0"/>
              <a:t>Underlying </a:t>
            </a:r>
            <a:r>
              <a:rPr lang="en-US" dirty="0"/>
              <a:t>cardiac </a:t>
            </a:r>
            <a:r>
              <a:rPr lang="en-US" dirty="0" smtClean="0"/>
              <a:t>disease</a:t>
            </a:r>
          </a:p>
          <a:p>
            <a:pPr lvl="1"/>
            <a:r>
              <a:rPr lang="en-US" dirty="0" err="1" smtClean="0"/>
              <a:t>Perioperative</a:t>
            </a:r>
            <a:r>
              <a:rPr lang="en-US" dirty="0" smtClean="0"/>
              <a:t> </a:t>
            </a:r>
            <a:r>
              <a:rPr lang="en-US" dirty="0"/>
              <a:t>systemic </a:t>
            </a:r>
            <a:r>
              <a:rPr lang="en-US" dirty="0" smtClean="0"/>
              <a:t>stress</a:t>
            </a:r>
          </a:p>
          <a:p>
            <a:pPr lvl="1"/>
            <a:r>
              <a:rPr lang="en-US" dirty="0"/>
              <a:t>E</a:t>
            </a:r>
            <a:r>
              <a:rPr lang="en-US" dirty="0" smtClean="0"/>
              <a:t>lectrolyte </a:t>
            </a:r>
            <a:r>
              <a:rPr lang="en-US" dirty="0"/>
              <a:t>and acid-base </a:t>
            </a:r>
            <a:r>
              <a:rPr lang="en-US" dirty="0" smtClean="0"/>
              <a:t>imbalances</a:t>
            </a:r>
          </a:p>
          <a:p>
            <a:pPr lvl="1"/>
            <a:r>
              <a:rPr lang="en-US" dirty="0" smtClean="0"/>
              <a:t>Hypoxemia</a:t>
            </a:r>
          </a:p>
          <a:p>
            <a:pPr lvl="1"/>
            <a:r>
              <a:rPr lang="en-US" dirty="0" err="1" smtClean="0"/>
              <a:t>Hypercarbia</a:t>
            </a:r>
            <a:endParaRPr lang="en-US" dirty="0" smtClean="0"/>
          </a:p>
          <a:p>
            <a:pPr lvl="1"/>
            <a:r>
              <a:rPr lang="en-US" dirty="0" smtClean="0"/>
              <a:t>Treatment </a:t>
            </a:r>
            <a:r>
              <a:rPr lang="en-US" dirty="0"/>
              <a:t>generally involves first achieving hemodynamic stability and then converting the rhythm back to sinus if possible.</a:t>
            </a:r>
          </a:p>
          <a:p>
            <a:endParaRPr lang="en-US" dirty="0" smtClean="0"/>
          </a:p>
          <a:p>
            <a:r>
              <a:rPr lang="en-US" b="1" u="sng" dirty="0" err="1" smtClean="0"/>
              <a:t>Supraventricular</a:t>
            </a:r>
            <a:r>
              <a:rPr lang="en-US" b="1" u="sng" dirty="0" smtClean="0"/>
              <a:t> </a:t>
            </a:r>
            <a:r>
              <a:rPr lang="en-US" b="1" u="sng" dirty="0" err="1"/>
              <a:t>tachycardias</a:t>
            </a:r>
            <a:r>
              <a:rPr lang="en-US" b="1" u="sng" dirty="0"/>
              <a:t> (SVTs) </a:t>
            </a:r>
            <a:endParaRPr lang="en-US" b="1" u="sng" dirty="0" smtClean="0"/>
          </a:p>
          <a:p>
            <a:pPr lvl="1"/>
            <a:r>
              <a:rPr lang="en-US" dirty="0" err="1" smtClean="0"/>
              <a:t>Dysrhythmias</a:t>
            </a:r>
            <a:r>
              <a:rPr lang="en-US" dirty="0" smtClean="0"/>
              <a:t> most </a:t>
            </a:r>
            <a:r>
              <a:rPr lang="en-US" dirty="0"/>
              <a:t>commonly seen in the postoperative </a:t>
            </a:r>
            <a:r>
              <a:rPr lang="en-US" dirty="0" smtClean="0"/>
              <a:t>period</a:t>
            </a:r>
          </a:p>
          <a:p>
            <a:pPr lvl="1"/>
            <a:r>
              <a:rPr lang="en-US" dirty="0" smtClean="0"/>
              <a:t>Occurring </a:t>
            </a:r>
            <a:r>
              <a:rPr lang="en-US" dirty="0"/>
              <a:t>after </a:t>
            </a:r>
            <a:r>
              <a:rPr lang="en-US" dirty="0" smtClean="0"/>
              <a:t>~ </a:t>
            </a:r>
            <a:r>
              <a:rPr lang="en-US" dirty="0"/>
              <a:t>4% of </a:t>
            </a:r>
            <a:r>
              <a:rPr lang="en-US" dirty="0" err="1"/>
              <a:t>noncardiac</a:t>
            </a:r>
            <a:r>
              <a:rPr lang="en-US" dirty="0"/>
              <a:t> major operations. </a:t>
            </a:r>
            <a:endParaRPr lang="en-US" dirty="0" smtClean="0"/>
          </a:p>
          <a:p>
            <a:pPr lvl="1"/>
            <a:r>
              <a:rPr lang="en-US" dirty="0" err="1" smtClean="0"/>
              <a:t>Atrial</a:t>
            </a:r>
            <a:r>
              <a:rPr lang="en-US" dirty="0" smtClean="0"/>
              <a:t> </a:t>
            </a:r>
            <a:r>
              <a:rPr lang="en-US" dirty="0"/>
              <a:t>fibrillation and </a:t>
            </a:r>
            <a:r>
              <a:rPr lang="en-US" dirty="0" err="1"/>
              <a:t>atrial</a:t>
            </a:r>
            <a:r>
              <a:rPr lang="en-US" dirty="0"/>
              <a:t> flutter account for the majority of </a:t>
            </a:r>
            <a:r>
              <a:rPr lang="en-US" dirty="0" smtClean="0"/>
              <a:t>SVTs.</a:t>
            </a:r>
            <a:endParaRPr lang="en-US" baseline="30000" dirty="0"/>
          </a:p>
          <a:p>
            <a:pPr lvl="1"/>
            <a:r>
              <a:rPr lang="en-US" dirty="0" smtClean="0"/>
              <a:t>Ventricular </a:t>
            </a:r>
            <a:r>
              <a:rPr lang="en-US" dirty="0"/>
              <a:t>rate control may be achieved pharmacologically by infusing </a:t>
            </a:r>
            <a:r>
              <a:rPr lang="en-US" dirty="0" err="1"/>
              <a:t>diltiazem</a:t>
            </a:r>
            <a:r>
              <a:rPr lang="en-US" dirty="0"/>
              <a:t>. </a:t>
            </a:r>
            <a:endParaRPr lang="en-US" dirty="0" smtClean="0"/>
          </a:p>
          <a:p>
            <a:pPr lvl="1"/>
            <a:r>
              <a:rPr lang="en-US" dirty="0" err="1" smtClean="0"/>
              <a:t>Digoxin</a:t>
            </a:r>
            <a:r>
              <a:rPr lang="en-US" dirty="0" smtClean="0"/>
              <a:t> </a:t>
            </a:r>
            <a:r>
              <a:rPr lang="en-US" dirty="0"/>
              <a:t>has long been used for this purpose, but it is less effective in acute settings than </a:t>
            </a:r>
            <a:r>
              <a:rPr lang="en-US" dirty="0" err="1"/>
              <a:t>diltiazem</a:t>
            </a:r>
            <a:r>
              <a:rPr lang="en-US" dirty="0"/>
              <a:t> </a:t>
            </a:r>
            <a:endParaRPr lang="en-US" dirty="0" smtClean="0"/>
          </a:p>
          <a:p>
            <a:pPr lvl="1"/>
            <a:r>
              <a:rPr lang="en-US" dirty="0" err="1" smtClean="0"/>
              <a:t>Amiodarone</a:t>
            </a:r>
            <a:r>
              <a:rPr lang="en-US" dirty="0"/>
              <a:t>, which is used to treat ventricular </a:t>
            </a:r>
            <a:r>
              <a:rPr lang="en-US" dirty="0" err="1" smtClean="0"/>
              <a:t>dysrhythmias</a:t>
            </a:r>
            <a:r>
              <a:rPr lang="en-US" dirty="0" smtClean="0"/>
              <a:t> </a:t>
            </a:r>
            <a:r>
              <a:rPr lang="en-US" dirty="0"/>
              <a:t>may also be used to restore sinus rhythm </a:t>
            </a:r>
            <a:r>
              <a:rPr lang="en-US" dirty="0" smtClean="0"/>
              <a:t>postoperatively</a:t>
            </a:r>
          </a:p>
          <a:p>
            <a:pPr lvl="1"/>
            <a:r>
              <a:rPr lang="en-US" dirty="0" err="1" smtClean="0"/>
              <a:t>Cardioversion</a:t>
            </a:r>
            <a:r>
              <a:rPr lang="en-US" dirty="0" smtClean="0"/>
              <a:t>, when </a:t>
            </a:r>
            <a:r>
              <a:rPr lang="en-US" dirty="0"/>
              <a:t>pharmacologic rate control is not </a:t>
            </a:r>
            <a:r>
              <a:rPr lang="en-US" dirty="0" smtClean="0"/>
              <a:t>possible and </a:t>
            </a:r>
            <a:r>
              <a:rPr lang="en-US" dirty="0" err="1" smtClean="0"/>
              <a:t>hypotensive</a:t>
            </a:r>
            <a:r>
              <a:rPr lang="en-US" dirty="0" smtClean="0"/>
              <a:t> patient</a:t>
            </a:r>
          </a:p>
          <a:p>
            <a:pPr lvl="1"/>
            <a:endParaRPr lang="en-US" dirty="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CARDIAC </a:t>
            </a:r>
            <a:r>
              <a:rPr lang="en-US" dirty="0" smtClean="0"/>
              <a:t>COMPLICATIONS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1/3rd of patients who undergo </a:t>
            </a:r>
            <a:r>
              <a:rPr lang="en-US" dirty="0" err="1" smtClean="0"/>
              <a:t>noncardiac</a:t>
            </a:r>
            <a:r>
              <a:rPr lang="en-US" dirty="0" smtClean="0"/>
              <a:t> surgery have some degree of coronary artery disease and thus are at increased risk for </a:t>
            </a:r>
            <a:r>
              <a:rPr lang="en-US" dirty="0" err="1" smtClean="0"/>
              <a:t>perioperative</a:t>
            </a:r>
            <a:r>
              <a:rPr lang="en-US" dirty="0" smtClean="0"/>
              <a:t> MI</a:t>
            </a:r>
          </a:p>
          <a:p>
            <a:r>
              <a:rPr lang="en-US" dirty="0" smtClean="0"/>
              <a:t>The incidence of coronary artery disease is even higher in certain subpopulations, such as patients who undergo major vascular procedures</a:t>
            </a:r>
          </a:p>
          <a:p>
            <a:r>
              <a:rPr lang="en-US" dirty="0" smtClean="0"/>
              <a:t>~ 50% of all MIs occurring in surgical patients are caused by increased myocardial oxygen demand in the face of inadequate supply resulting from factors such as</a:t>
            </a:r>
          </a:p>
          <a:p>
            <a:pPr lvl="1"/>
            <a:r>
              <a:rPr lang="en-US" dirty="0" smtClean="0"/>
              <a:t>Fluid shifts</a:t>
            </a:r>
          </a:p>
          <a:p>
            <a:pPr lvl="1"/>
            <a:r>
              <a:rPr lang="en-US" dirty="0" smtClean="0"/>
              <a:t>Physiologic stress</a:t>
            </a:r>
          </a:p>
          <a:p>
            <a:pPr lvl="1"/>
            <a:r>
              <a:rPr lang="en-US" dirty="0" smtClean="0"/>
              <a:t>Hypotension </a:t>
            </a:r>
          </a:p>
          <a:p>
            <a:pPr lvl="1"/>
            <a:r>
              <a:rPr lang="en-US" dirty="0" smtClean="0"/>
              <a:t>The effects of anesthesia. </a:t>
            </a:r>
          </a:p>
          <a:p>
            <a:pPr lvl="1"/>
            <a:r>
              <a:rPr lang="en-US" dirty="0" smtClean="0"/>
              <a:t>The majority of cardiac ischemic events occur in the first 4 days of the postoperative period.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COMPLICATIONS</a:t>
            </a:r>
            <a:endParaRPr lang="en-US" dirty="0"/>
          </a:p>
        </p:txBody>
      </p:sp>
      <p:sp>
        <p:nvSpPr>
          <p:cNvPr id="3" name="Content Placeholder 2"/>
          <p:cNvSpPr>
            <a:spLocks noGrp="1"/>
          </p:cNvSpPr>
          <p:nvPr>
            <p:ph idx="1"/>
          </p:nvPr>
        </p:nvSpPr>
        <p:spPr/>
        <p:txBody>
          <a:bodyPr>
            <a:noAutofit/>
          </a:bodyPr>
          <a:lstStyle/>
          <a:p>
            <a:r>
              <a:rPr lang="en-US" sz="2000" b="1" dirty="0" err="1" smtClean="0"/>
              <a:t>Peri</a:t>
            </a:r>
            <a:r>
              <a:rPr lang="en-US" sz="2000" b="1" dirty="0" smtClean="0"/>
              <a:t>-operative </a:t>
            </a:r>
            <a:r>
              <a:rPr lang="en-US" sz="2000" b="1" dirty="0"/>
              <a:t>beta blockade for patients at risk for MI is now routine. </a:t>
            </a:r>
            <a:endParaRPr lang="en-US" sz="2000" b="1" dirty="0" smtClean="0"/>
          </a:p>
          <a:p>
            <a:r>
              <a:rPr lang="en-US" sz="2000" b="1" dirty="0" smtClean="0"/>
              <a:t>It yields </a:t>
            </a:r>
            <a:r>
              <a:rPr lang="en-US" sz="2000" b="1" dirty="0"/>
              <a:t>significant risk reductions in </a:t>
            </a:r>
            <a:r>
              <a:rPr lang="en-US" sz="2000" b="1" dirty="0" smtClean="0"/>
              <a:t>both </a:t>
            </a:r>
            <a:r>
              <a:rPr lang="en-US" sz="2000" b="1" dirty="0"/>
              <a:t>cardiac morbidity and </a:t>
            </a:r>
            <a:r>
              <a:rPr lang="en-US" sz="2000" b="1" dirty="0" smtClean="0"/>
              <a:t>mortality, regardless </a:t>
            </a:r>
            <a:r>
              <a:rPr lang="en-US" sz="2000" b="1" dirty="0"/>
              <a:t>of the type of surgery being performed. </a:t>
            </a:r>
            <a:endParaRPr lang="en-US" sz="2000" b="1" dirty="0" smtClean="0"/>
          </a:p>
          <a:p>
            <a:endParaRPr lang="en-US" sz="2000" b="1" dirty="0" smtClean="0"/>
          </a:p>
          <a:p>
            <a:endParaRPr lang="en-US" sz="2000" b="1" dirty="0" smtClean="0"/>
          </a:p>
          <a:p>
            <a:r>
              <a:rPr lang="en-US" sz="2000" b="1" dirty="0" smtClean="0"/>
              <a:t>Beta </a:t>
            </a:r>
            <a:r>
              <a:rPr lang="en-US" sz="2000" b="1" dirty="0" smtClean="0"/>
              <a:t>blockade </a:t>
            </a:r>
            <a:r>
              <a:rPr lang="en-US" sz="2000" b="1" dirty="0"/>
              <a:t>should </a:t>
            </a:r>
            <a:r>
              <a:rPr lang="en-US" sz="2000" b="1" dirty="0" smtClean="0"/>
              <a:t>be:</a:t>
            </a:r>
          </a:p>
          <a:p>
            <a:pPr lvl="1"/>
            <a:r>
              <a:rPr lang="en-US" sz="1800" b="1" dirty="0" smtClean="0"/>
              <a:t>Initiated preoperatively</a:t>
            </a:r>
          </a:p>
          <a:p>
            <a:pPr lvl="1"/>
            <a:r>
              <a:rPr lang="en-US" sz="1800" b="1" dirty="0" smtClean="0"/>
              <a:t>Delivered at </a:t>
            </a:r>
            <a:r>
              <a:rPr lang="en-US" sz="1800" b="1" dirty="0"/>
              <a:t>the time of </a:t>
            </a:r>
            <a:r>
              <a:rPr lang="en-US" sz="1800" b="1" dirty="0" smtClean="0"/>
              <a:t>surgery</a:t>
            </a:r>
          </a:p>
          <a:p>
            <a:pPr lvl="1"/>
            <a:r>
              <a:rPr lang="en-US" sz="1800" b="1" dirty="0" smtClean="0"/>
              <a:t>Continued postoperatively </a:t>
            </a:r>
            <a:r>
              <a:rPr lang="en-US" sz="1800" b="1" dirty="0"/>
              <a:t>for up to 1 </a:t>
            </a:r>
            <a:r>
              <a:rPr lang="en-US" sz="1800" b="1" dirty="0" smtClean="0"/>
              <a:t>week</a:t>
            </a:r>
          </a:p>
          <a:p>
            <a:pPr lvl="1">
              <a:buNone/>
            </a:pPr>
            <a:endParaRPr lang="en-US" sz="1800" b="1" dirty="0"/>
          </a:p>
          <a:p>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COMPLICATIONS</a:t>
            </a:r>
            <a:endParaRPr lang="en-US" dirty="0"/>
          </a:p>
        </p:txBody>
      </p:sp>
      <p:sp>
        <p:nvSpPr>
          <p:cNvPr id="3" name="Content Placeholder 2"/>
          <p:cNvSpPr>
            <a:spLocks noGrp="1"/>
          </p:cNvSpPr>
          <p:nvPr>
            <p:ph idx="1"/>
          </p:nvPr>
        </p:nvSpPr>
        <p:spPr/>
        <p:txBody>
          <a:bodyPr>
            <a:normAutofit/>
          </a:bodyPr>
          <a:lstStyle/>
          <a:p>
            <a:r>
              <a:rPr lang="en-US" sz="1600" b="1" dirty="0" smtClean="0"/>
              <a:t>Diagnosis of postoperative MI is complicated</a:t>
            </a:r>
          </a:p>
          <a:p>
            <a:pPr lvl="1"/>
            <a:r>
              <a:rPr lang="en-US" sz="1400" b="1" dirty="0" smtClean="0"/>
              <a:t>95% of patients who experience this complication may not present with classic symptoms (e.g., chest pain)</a:t>
            </a:r>
          </a:p>
          <a:p>
            <a:pPr lvl="1"/>
            <a:r>
              <a:rPr lang="en-US" sz="1400" b="1" dirty="0" smtClean="0"/>
              <a:t>ECG changes brought on by the stress of the </a:t>
            </a:r>
            <a:r>
              <a:rPr lang="en-US" sz="1400" b="1" dirty="0" err="1" smtClean="0"/>
              <a:t>perioperative</a:t>
            </a:r>
            <a:r>
              <a:rPr lang="en-US" sz="1400" b="1" dirty="0" smtClean="0"/>
              <a:t> period (including </a:t>
            </a:r>
            <a:r>
              <a:rPr lang="en-US" sz="1400" b="1" dirty="0" err="1" smtClean="0"/>
              <a:t>dysrhythmias</a:t>
            </a:r>
            <a:r>
              <a:rPr lang="en-US" sz="1400" b="1" dirty="0" smtClean="0"/>
              <a:t>) </a:t>
            </a:r>
          </a:p>
          <a:p>
            <a:pPr lvl="1"/>
            <a:r>
              <a:rPr lang="en-US" sz="1400" b="1" dirty="0" smtClean="0"/>
              <a:t>Ultimately, the most useful signal is a rise in the levels of cardiac enzymes, particularly </a:t>
            </a:r>
            <a:r>
              <a:rPr lang="en-US" sz="1400" b="1" dirty="0" err="1" smtClean="0"/>
              <a:t>troponin</a:t>
            </a:r>
            <a:r>
              <a:rPr lang="en-US" sz="1400" b="1" dirty="0" smtClean="0"/>
              <a:t>-I</a:t>
            </a:r>
          </a:p>
          <a:p>
            <a:pPr lvl="1"/>
            <a:r>
              <a:rPr lang="en-US" sz="1400" b="1" dirty="0" smtClean="0"/>
              <a:t>Cardiac enzyme activity should be assessed whenever there is a high index of suspicion for MI or a patient is considered to be at significant </a:t>
            </a:r>
            <a:r>
              <a:rPr lang="en-US" sz="1400" b="1" dirty="0" err="1" smtClean="0"/>
              <a:t>perioperative</a:t>
            </a:r>
            <a:r>
              <a:rPr lang="en-US" sz="1400" b="1" dirty="0" smtClean="0"/>
              <a:t> risk for MI</a:t>
            </a:r>
          </a:p>
          <a:p>
            <a:endParaRPr lang="en-US" sz="1600" b="1" dirty="0" smtClean="0"/>
          </a:p>
          <a:p>
            <a:r>
              <a:rPr lang="en-US" sz="1600" b="1" dirty="0" smtClean="0"/>
              <a:t>Treatment of postoperative MI </a:t>
            </a:r>
          </a:p>
          <a:p>
            <a:pPr lvl="1"/>
            <a:r>
              <a:rPr lang="en-US" sz="1400" b="1" dirty="0" smtClean="0"/>
              <a:t>Focuses on correcting any factors contributing to or exacerbating the situation that led to the event (e.g., </a:t>
            </a:r>
            <a:r>
              <a:rPr lang="en-US" sz="1400" b="1" dirty="0" err="1" smtClean="0"/>
              <a:t>hypovolemia</a:t>
            </a:r>
            <a:r>
              <a:rPr lang="en-US" sz="1400" b="1" dirty="0" smtClean="0"/>
              <a:t> or hypotension). </a:t>
            </a:r>
          </a:p>
          <a:p>
            <a:pPr lvl="1"/>
            <a:r>
              <a:rPr lang="en-US" sz="1400" b="1" dirty="0" err="1" smtClean="0"/>
              <a:t>Antiplatelet</a:t>
            </a:r>
            <a:r>
              <a:rPr lang="en-US" sz="1400" b="1" dirty="0" smtClean="0"/>
              <a:t> agents (e.g., aspirin) are sometimes given</a:t>
            </a:r>
          </a:p>
          <a:p>
            <a:pPr lvl="1"/>
            <a:r>
              <a:rPr lang="en-US" sz="1400" b="1" dirty="0" smtClean="0"/>
              <a:t>Thrombolytic therapy is avoided because of concerns about postoperative bleeding. </a:t>
            </a:r>
          </a:p>
          <a:p>
            <a:pPr lvl="1"/>
            <a:r>
              <a:rPr lang="en-US" sz="1400" b="1" dirty="0" smtClean="0"/>
              <a:t>Acute </a:t>
            </a:r>
            <a:r>
              <a:rPr lang="en-US" sz="1400" b="1" dirty="0" err="1" smtClean="0"/>
              <a:t>percutaneous</a:t>
            </a:r>
            <a:r>
              <a:rPr lang="en-US" sz="1400" b="1" dirty="0" smtClean="0"/>
              <a:t> coronary intervention is also associated with an increased risk of bleeding, but it has nonetheless been used successfully in the </a:t>
            </a:r>
            <a:r>
              <a:rPr lang="en-US" sz="1400" b="1" dirty="0" err="1" smtClean="0"/>
              <a:t>perioperative</a:t>
            </a:r>
            <a:r>
              <a:rPr lang="en-US" sz="1400" b="1" dirty="0" smtClean="0"/>
              <a:t> setting and is recommended by some physicians</a:t>
            </a:r>
          </a:p>
          <a:p>
            <a:pPr lvl="1"/>
            <a:r>
              <a:rPr lang="en-US" sz="1400" b="1" dirty="0" smtClean="0"/>
              <a:t>Beta blockade is often advocated as a means of treating postoperative MI</a:t>
            </a:r>
          </a:p>
          <a:p>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POSTOPERATIVE </a:t>
            </a:r>
            <a:r>
              <a:rPr lang="en-US" dirty="0" smtClean="0"/>
              <a:t>FEVER</a:t>
            </a:r>
            <a:endParaRPr lang="en-US" dirty="0"/>
          </a:p>
        </p:txBody>
      </p:sp>
      <p:sp>
        <p:nvSpPr>
          <p:cNvPr id="3" name="Content Placeholder 2"/>
          <p:cNvSpPr>
            <a:spLocks noGrp="1"/>
          </p:cNvSpPr>
          <p:nvPr>
            <p:ph idx="1"/>
          </p:nvPr>
        </p:nvSpPr>
        <p:spPr>
          <a:xfrm>
            <a:off x="381000" y="1371600"/>
            <a:ext cx="8229600" cy="4525963"/>
          </a:xfrm>
        </p:spPr>
        <p:txBody>
          <a:bodyPr>
            <a:noAutofit/>
          </a:bodyPr>
          <a:lstStyle/>
          <a:p>
            <a:r>
              <a:rPr lang="en-US" sz="1800" b="1" dirty="0" smtClean="0"/>
              <a:t>Quite common</a:t>
            </a:r>
          </a:p>
          <a:p>
            <a:r>
              <a:rPr lang="en-US" sz="1800" b="1" dirty="0" smtClean="0"/>
              <a:t>Occurring in ~ 1/3 rd </a:t>
            </a:r>
            <a:r>
              <a:rPr lang="en-US" sz="1800" b="1" dirty="0"/>
              <a:t>of patients after surgery. </a:t>
            </a:r>
            <a:endParaRPr lang="en-US" sz="1800" b="1" dirty="0" smtClean="0"/>
          </a:p>
          <a:p>
            <a:r>
              <a:rPr lang="en-US" sz="1800" b="1" dirty="0" smtClean="0"/>
              <a:t>Only </a:t>
            </a:r>
            <a:r>
              <a:rPr lang="en-US" sz="1800" b="1" dirty="0"/>
              <a:t>a relatively small number of these are actually caused by infection. </a:t>
            </a:r>
            <a:endParaRPr lang="en-US" sz="1800" b="1" dirty="0" smtClean="0"/>
          </a:p>
          <a:p>
            <a:r>
              <a:rPr lang="en-US" sz="1800" b="1" dirty="0" smtClean="0"/>
              <a:t>Fevers </a:t>
            </a:r>
            <a:r>
              <a:rPr lang="en-US" sz="1800" b="1" dirty="0"/>
              <a:t>that are caused by infections (e.g., pneumonias, wound infections, or urinary tract infections) tend to </a:t>
            </a:r>
            <a:endParaRPr lang="en-US" sz="1800" b="1" dirty="0" smtClean="0"/>
          </a:p>
          <a:p>
            <a:pPr lvl="1"/>
            <a:r>
              <a:rPr lang="en-US" sz="1400" b="1" dirty="0" smtClean="0"/>
              <a:t>reach </a:t>
            </a:r>
            <a:r>
              <a:rPr lang="en-US" sz="1400" b="1" dirty="0"/>
              <a:t>higher temperatures (&gt; </a:t>
            </a:r>
            <a:r>
              <a:rPr lang="en-US" sz="1400" b="1" dirty="0" smtClean="0"/>
              <a:t>38.6°C)</a:t>
            </a:r>
          </a:p>
          <a:p>
            <a:pPr lvl="1"/>
            <a:r>
              <a:rPr lang="en-US" sz="1400" b="1" dirty="0" smtClean="0"/>
              <a:t>usually </a:t>
            </a:r>
            <a:r>
              <a:rPr lang="en-US" sz="1400" b="1" dirty="0"/>
              <a:t>are associated with moderate elevation of the white blood cell (WBC) count 3 or more days after </a:t>
            </a:r>
            <a:r>
              <a:rPr lang="en-US" sz="1400" b="1" dirty="0" smtClean="0"/>
              <a:t>operation</a:t>
            </a:r>
          </a:p>
          <a:p>
            <a:pPr lvl="1"/>
            <a:r>
              <a:rPr lang="en-US" sz="1400" b="1" dirty="0" smtClean="0"/>
              <a:t>typically </a:t>
            </a:r>
            <a:r>
              <a:rPr lang="en-US" sz="1400" b="1" dirty="0"/>
              <a:t>extend over consecutive days. </a:t>
            </a:r>
            <a:endParaRPr lang="en-US" sz="1400" b="1" dirty="0" smtClean="0"/>
          </a:p>
          <a:p>
            <a:endParaRPr lang="en-US" sz="1800" b="1" dirty="0" smtClean="0"/>
          </a:p>
          <a:p>
            <a:r>
              <a:rPr lang="en-US" sz="1800" b="1" dirty="0" smtClean="0"/>
              <a:t>Noninfectious </a:t>
            </a:r>
            <a:r>
              <a:rPr lang="en-US" sz="1800" b="1" dirty="0"/>
              <a:t>causes of postoperative fevers include components of the inflammatory response to </a:t>
            </a:r>
            <a:endParaRPr lang="en-US" sz="1800" b="1" dirty="0" smtClean="0"/>
          </a:p>
          <a:p>
            <a:pPr lvl="1"/>
            <a:r>
              <a:rPr lang="en-US" sz="1400" b="1" dirty="0" smtClean="0"/>
              <a:t>surgical intervention</a:t>
            </a:r>
          </a:p>
          <a:p>
            <a:pPr lvl="1"/>
            <a:r>
              <a:rPr lang="en-US" sz="1400" b="1" dirty="0" smtClean="0"/>
              <a:t>Re-absorption </a:t>
            </a:r>
            <a:r>
              <a:rPr lang="en-US" sz="1400" b="1" dirty="0"/>
              <a:t>of </a:t>
            </a:r>
            <a:r>
              <a:rPr lang="en-US" sz="1400" b="1" dirty="0" smtClean="0"/>
              <a:t>hematomas</a:t>
            </a:r>
          </a:p>
          <a:p>
            <a:pPr lvl="1"/>
            <a:r>
              <a:rPr lang="en-US" sz="1400" b="1" dirty="0" smtClean="0"/>
              <a:t>??? (possibly</a:t>
            </a:r>
            <a:r>
              <a:rPr lang="en-US" sz="1400" b="1" dirty="0"/>
              <a:t>) </a:t>
            </a:r>
            <a:r>
              <a:rPr lang="en-US" sz="1400" b="1" dirty="0" err="1" smtClean="0"/>
              <a:t>atelectasis</a:t>
            </a:r>
            <a:endParaRPr lang="en-US" sz="1400" b="1" dirty="0"/>
          </a:p>
          <a:p>
            <a:endParaRPr lang="en-US" sz="1800" b="1" dirty="0" smtClean="0"/>
          </a:p>
          <a:p>
            <a:pPr>
              <a:buNone/>
            </a:pPr>
            <a:endParaRPr lang="en-US"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 FEVER</a:t>
            </a:r>
            <a:endParaRPr lang="en-US" dirty="0"/>
          </a:p>
        </p:txBody>
      </p:sp>
      <p:sp>
        <p:nvSpPr>
          <p:cNvPr id="3" name="Content Placeholder 2"/>
          <p:cNvSpPr>
            <a:spLocks noGrp="1"/>
          </p:cNvSpPr>
          <p:nvPr>
            <p:ph idx="1"/>
          </p:nvPr>
        </p:nvSpPr>
        <p:spPr/>
        <p:txBody>
          <a:bodyPr>
            <a:noAutofit/>
          </a:bodyPr>
          <a:lstStyle/>
          <a:p>
            <a:r>
              <a:rPr lang="en-US" sz="1800" b="1" dirty="0" smtClean="0"/>
              <a:t>Checking the WBC count is the only needed investigation</a:t>
            </a:r>
          </a:p>
          <a:p>
            <a:pPr lvl="1"/>
            <a:r>
              <a:rPr lang="en-US" sz="1400" b="1" dirty="0" smtClean="0"/>
              <a:t>A focused approach based on well-directed questioning and a careful physical examination to obtain the highest diagnostic yield. </a:t>
            </a:r>
          </a:p>
          <a:p>
            <a:pPr lvl="1"/>
            <a:r>
              <a:rPr lang="en-US" sz="1400" b="1" dirty="0" smtClean="0"/>
              <a:t>Coughing, sputum production, and respiratory effort should be noted</a:t>
            </a:r>
          </a:p>
          <a:p>
            <a:pPr lvl="1"/>
            <a:r>
              <a:rPr lang="en-US" sz="1400" b="1" dirty="0" smtClean="0"/>
              <a:t>the lungs should be </a:t>
            </a:r>
            <a:r>
              <a:rPr lang="en-US" sz="1400" b="1" dirty="0" err="1" smtClean="0"/>
              <a:t>auscultated</a:t>
            </a:r>
            <a:r>
              <a:rPr lang="en-US" sz="1400" b="1" dirty="0" smtClean="0"/>
              <a:t> for </a:t>
            </a:r>
            <a:r>
              <a:rPr lang="en-US" sz="1400" b="1" dirty="0" err="1" smtClean="0"/>
              <a:t>rales</a:t>
            </a:r>
            <a:r>
              <a:rPr lang="en-US" sz="1400" b="1" dirty="0" smtClean="0"/>
              <a:t>. </a:t>
            </a:r>
          </a:p>
          <a:p>
            <a:pPr lvl="1"/>
            <a:r>
              <a:rPr lang="en-US" sz="1400" b="1" dirty="0" smtClean="0"/>
              <a:t>All incisions should be inspected for </a:t>
            </a:r>
            <a:r>
              <a:rPr lang="en-US" sz="1400" b="1" dirty="0" err="1" smtClean="0"/>
              <a:t>erythema</a:t>
            </a:r>
            <a:r>
              <a:rPr lang="en-US" sz="1400" b="1" dirty="0" smtClean="0"/>
              <a:t> and drainage</a:t>
            </a:r>
          </a:p>
          <a:p>
            <a:pPr lvl="1"/>
            <a:r>
              <a:rPr lang="en-US" sz="1400" b="1" dirty="0" smtClean="0"/>
              <a:t>current and recent I.V. sites should be checked for evidence of </a:t>
            </a:r>
            <a:r>
              <a:rPr lang="en-US" sz="1400" b="1" dirty="0" err="1" smtClean="0"/>
              <a:t>cellulitis</a:t>
            </a:r>
            <a:r>
              <a:rPr lang="en-US" sz="1400" b="1" dirty="0" smtClean="0"/>
              <a:t>. </a:t>
            </a:r>
          </a:p>
          <a:p>
            <a:pPr lvl="1"/>
            <a:r>
              <a:rPr lang="en-US" sz="1400" b="1" dirty="0" smtClean="0"/>
              <a:t>If a central line has been placed, particularly if it has been in place for several days, the possibility of a line infection should be considered. </a:t>
            </a:r>
          </a:p>
          <a:p>
            <a:pPr lvl="1"/>
            <a:r>
              <a:rPr lang="en-US" sz="1400" b="1" dirty="0" smtClean="0"/>
              <a:t>Patients who have undergone prolonged </a:t>
            </a:r>
            <a:r>
              <a:rPr lang="en-US" sz="1400" b="1" dirty="0" err="1" smtClean="0"/>
              <a:t>nasogastric</a:t>
            </a:r>
            <a:r>
              <a:rPr lang="en-US" sz="1400" b="1" dirty="0" smtClean="0"/>
              <a:t> intubation may have sinusitis, which is most readily diagnosed through computed tomography of the sinuses. </a:t>
            </a:r>
          </a:p>
          <a:p>
            <a:r>
              <a:rPr lang="en-US" sz="1800" b="1" dirty="0" smtClean="0"/>
              <a:t>Workup for fever </a:t>
            </a:r>
          </a:p>
          <a:p>
            <a:pPr lvl="1"/>
            <a:r>
              <a:rPr lang="en-US" sz="1400" b="1" dirty="0" smtClean="0"/>
              <a:t>chest x-ray</a:t>
            </a:r>
          </a:p>
          <a:p>
            <a:pPr lvl="1"/>
            <a:r>
              <a:rPr lang="en-US" sz="1400" b="1" dirty="0" smtClean="0"/>
              <a:t> sputum cultures</a:t>
            </a:r>
          </a:p>
          <a:p>
            <a:pPr lvl="1"/>
            <a:r>
              <a:rPr lang="en-US" sz="1400" b="1" dirty="0" smtClean="0"/>
              <a:t>Urinalysis</a:t>
            </a:r>
          </a:p>
          <a:p>
            <a:pPr lvl="1"/>
            <a:r>
              <a:rPr lang="en-US" sz="1400" b="1" dirty="0" smtClean="0"/>
              <a:t>blood cultures</a:t>
            </a:r>
          </a:p>
          <a:p>
            <a:pPr lvl="1"/>
            <a:r>
              <a:rPr lang="en-US" sz="1400" b="1" dirty="0" smtClean="0"/>
              <a:t>CT of the abdomen (after procedures involving </a:t>
            </a:r>
            <a:r>
              <a:rPr lang="en-US" sz="1400" b="1" dirty="0" err="1" smtClean="0"/>
              <a:t>laparotomy</a:t>
            </a:r>
            <a:r>
              <a:rPr lang="en-US" sz="1400" b="1" dirty="0" smtClean="0"/>
              <a:t> especially bowel resections; where intra-abdominal abscess is a possible complication).</a:t>
            </a:r>
          </a:p>
          <a:p>
            <a:pPr>
              <a:buNone/>
            </a:pPr>
            <a:endParaRPr lang="en-US"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 FEVER</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1100" b="1" u="sng" dirty="0" smtClean="0"/>
              <a:t>Malignant hyperthermia (MH) </a:t>
            </a:r>
          </a:p>
          <a:p>
            <a:pPr marL="914400" lvl="1" indent="-514350">
              <a:buFont typeface="+mj-lt"/>
              <a:buAutoNum type="alphaUcPeriod"/>
            </a:pPr>
            <a:r>
              <a:rPr lang="en-US" sz="1200" b="1" dirty="0" smtClean="0"/>
              <a:t>occurs after exposure to agents such as </a:t>
            </a:r>
            <a:r>
              <a:rPr lang="en-US" sz="1200" b="1" dirty="0" err="1" smtClean="0"/>
              <a:t>succinylcholine</a:t>
            </a:r>
            <a:r>
              <a:rPr lang="en-US" sz="1200" b="1" dirty="0" smtClean="0"/>
              <a:t> and some halothane-based inhalational anesthetics. </a:t>
            </a:r>
          </a:p>
          <a:p>
            <a:pPr marL="914400" lvl="1" indent="-514350">
              <a:buFont typeface="+mj-lt"/>
              <a:buAutoNum type="alphaUcPeriod"/>
            </a:pPr>
            <a:r>
              <a:rPr lang="en-US" sz="1000" b="1" dirty="0" smtClean="0"/>
              <a:t>The presentation is dramatic, with rapid onset of increased temperature, rigors, and </a:t>
            </a:r>
            <a:r>
              <a:rPr lang="en-US" sz="1000" b="1" dirty="0" err="1" smtClean="0"/>
              <a:t>myoglobinuria</a:t>
            </a:r>
            <a:r>
              <a:rPr lang="en-US" sz="1000" b="1" dirty="0" smtClean="0"/>
              <a:t> related to </a:t>
            </a:r>
            <a:r>
              <a:rPr lang="en-US" sz="1000" b="1" dirty="0" err="1" smtClean="0"/>
              <a:t>myonecrosis</a:t>
            </a:r>
            <a:r>
              <a:rPr lang="en-US" sz="1000" b="1" dirty="0" smtClean="0"/>
              <a:t>. </a:t>
            </a:r>
          </a:p>
          <a:p>
            <a:pPr marL="914400" lvl="1" indent="-514350">
              <a:buFont typeface="+mj-lt"/>
              <a:buAutoNum type="alphaUcPeriod"/>
            </a:pPr>
            <a:r>
              <a:rPr lang="en-US" sz="1000" b="1" dirty="0" smtClean="0"/>
              <a:t>Medications must be discontinued immediately and </a:t>
            </a:r>
            <a:r>
              <a:rPr lang="en-US" sz="1000" b="1" dirty="0" err="1" smtClean="0"/>
              <a:t>dantrolene</a:t>
            </a:r>
            <a:r>
              <a:rPr lang="en-US" sz="1000" b="1" dirty="0" smtClean="0"/>
              <a:t> administered (2.5 mg/kg every 5 minutes) until symptoms subside. </a:t>
            </a:r>
          </a:p>
          <a:p>
            <a:pPr marL="914400" lvl="1" indent="-514350">
              <a:buFont typeface="+mj-lt"/>
              <a:buAutoNum type="alphaUcPeriod"/>
            </a:pPr>
            <a:r>
              <a:rPr lang="en-US" sz="1000" b="1" dirty="0" smtClean="0"/>
              <a:t>Other supportive measures and aggressive active cooling are also implemented, such as alcohol baths, packing in ice, or the use of fans. </a:t>
            </a:r>
          </a:p>
          <a:p>
            <a:pPr marL="914400" lvl="1" indent="-514350">
              <a:buFont typeface="+mj-lt"/>
              <a:buAutoNum type="alphaUcPeriod"/>
            </a:pPr>
            <a:r>
              <a:rPr lang="en-US" sz="1000" b="1" i="1" u="sng" dirty="0" smtClean="0"/>
              <a:t>For cases of severe malignant hyperthermia, the mortality rate is nearly 30%.</a:t>
            </a:r>
          </a:p>
          <a:p>
            <a:pPr marL="514350" indent="-514350">
              <a:buFont typeface="+mj-lt"/>
              <a:buAutoNum type="arabicPeriod"/>
            </a:pPr>
            <a:endParaRPr lang="en-US" sz="1100" b="1" i="1" u="sng" dirty="0"/>
          </a:p>
          <a:p>
            <a:pPr marL="514350" indent="-514350">
              <a:buFont typeface="+mj-lt"/>
              <a:buAutoNum type="arabicPeriod"/>
            </a:pPr>
            <a:r>
              <a:rPr lang="en-US" sz="1100" b="1" u="sng" dirty="0" err="1" smtClean="0"/>
              <a:t>Neuroleptic</a:t>
            </a:r>
            <a:r>
              <a:rPr lang="en-US" sz="1100" b="1" u="sng" dirty="0" smtClean="0"/>
              <a:t> malignant syndrome (NMS) </a:t>
            </a:r>
          </a:p>
          <a:p>
            <a:pPr marL="914400" lvl="1" indent="-514350">
              <a:buFont typeface="+mj-lt"/>
              <a:buAutoNum type="alphaUcPeriod"/>
            </a:pPr>
            <a:r>
              <a:rPr lang="en-US" sz="1000" b="1" dirty="0" smtClean="0"/>
              <a:t>All classes of </a:t>
            </a:r>
            <a:r>
              <a:rPr lang="en-US" sz="1000" b="1" dirty="0" err="1" smtClean="0"/>
              <a:t>neuroleptics</a:t>
            </a:r>
            <a:r>
              <a:rPr lang="en-US" sz="1000" b="1" dirty="0" smtClean="0"/>
              <a:t> [dopamine (D</a:t>
            </a:r>
            <a:r>
              <a:rPr lang="en-US" sz="1000" b="1" baseline="-25000" dirty="0" smtClean="0"/>
              <a:t>2</a:t>
            </a:r>
            <a:r>
              <a:rPr lang="en-US" sz="1000" b="1" dirty="0" smtClean="0"/>
              <a:t>)-receptor antagonists] are associated with NMS, and dopamine receptor blockade is considered to be the cause of NMS. </a:t>
            </a:r>
          </a:p>
          <a:p>
            <a:pPr marL="914400" lvl="1" indent="-514350">
              <a:buFont typeface="+mj-lt"/>
              <a:buAutoNum type="alphaUcPeriod"/>
            </a:pPr>
            <a:r>
              <a:rPr lang="en-US" sz="1000" b="1" dirty="0" smtClean="0"/>
              <a:t>NMS is more likely to develop following initiation of </a:t>
            </a:r>
            <a:r>
              <a:rPr lang="en-US" sz="1000" b="1" dirty="0" err="1" smtClean="0"/>
              <a:t>neuroleptic</a:t>
            </a:r>
            <a:r>
              <a:rPr lang="en-US" sz="1000" b="1" dirty="0" smtClean="0"/>
              <a:t> therapy or an increase in the dose. </a:t>
            </a:r>
          </a:p>
          <a:p>
            <a:pPr marL="914400" lvl="1" indent="-514350">
              <a:buFont typeface="+mj-lt"/>
              <a:buAutoNum type="alphaUcPeriod"/>
            </a:pPr>
            <a:r>
              <a:rPr lang="en-US" sz="1000" b="1" dirty="0" smtClean="0"/>
              <a:t>The onset can be within hours, but on average it is 4 to 14 days after initiation of therapy. However, NMS can occur at any time during </a:t>
            </a:r>
            <a:r>
              <a:rPr lang="en-US" sz="1000" b="1" dirty="0" err="1" smtClean="0"/>
              <a:t>neuroleptic</a:t>
            </a:r>
            <a:r>
              <a:rPr lang="en-US" sz="1000" b="1" dirty="0" smtClean="0"/>
              <a:t> use, even years after initiating therapy. </a:t>
            </a:r>
          </a:p>
          <a:p>
            <a:pPr marL="914400" lvl="1" indent="-514350">
              <a:buFont typeface="+mj-lt"/>
              <a:buAutoNum type="alphaUcPeriod"/>
            </a:pPr>
            <a:r>
              <a:rPr lang="en-US" sz="1000" b="1" dirty="0" smtClean="0"/>
              <a:t>Symptoms include muscle rigidity, tachycardia, urinary incontinence, hemodynamic </a:t>
            </a:r>
            <a:r>
              <a:rPr lang="en-US" sz="1000" b="1" dirty="0" err="1" smtClean="0"/>
              <a:t>lability</a:t>
            </a:r>
            <a:r>
              <a:rPr lang="en-US" sz="1000" b="1" dirty="0" smtClean="0"/>
              <a:t>, respiratory distress, and changes in mental status. As with MH, treatment begins with discontinuing the offending medication and initiation of active cooling measures. </a:t>
            </a:r>
          </a:p>
          <a:p>
            <a:pPr marL="914400" lvl="1" indent="-514350">
              <a:buFont typeface="+mj-lt"/>
              <a:buAutoNum type="alphaUcPeriod"/>
            </a:pPr>
            <a:r>
              <a:rPr lang="en-US" sz="1000" b="1" dirty="0" smtClean="0"/>
              <a:t>Dopamine agonists appear to decrease mortality and shorten the course of NMS, so </a:t>
            </a:r>
            <a:r>
              <a:rPr lang="en-US" sz="1000" b="1" dirty="0" err="1" smtClean="0"/>
              <a:t>bromocriptine</a:t>
            </a:r>
            <a:r>
              <a:rPr lang="en-US" sz="1000" b="1" dirty="0" smtClean="0"/>
              <a:t> and </a:t>
            </a:r>
            <a:r>
              <a:rPr lang="en-US" sz="1000" b="1" dirty="0" err="1" smtClean="0"/>
              <a:t>amantadine</a:t>
            </a:r>
            <a:r>
              <a:rPr lang="en-US" sz="1000" b="1" dirty="0" smtClean="0"/>
              <a:t> are used to control the syndrome's manifestations. </a:t>
            </a:r>
          </a:p>
          <a:p>
            <a:pPr marL="914400" lvl="1" indent="-514350">
              <a:buFont typeface="+mj-lt"/>
              <a:buAutoNum type="alphaUcPeriod"/>
            </a:pPr>
            <a:r>
              <a:rPr lang="en-US" sz="1000" b="1" dirty="0" smtClean="0"/>
              <a:t>Mortality reaches 5%.</a:t>
            </a:r>
          </a:p>
          <a:p>
            <a:pPr marL="514350" indent="-514350">
              <a:buFont typeface="+mj-lt"/>
              <a:buAutoNum type="arabicPeriod"/>
            </a:pPr>
            <a:endParaRPr lang="en-US" sz="1100" b="1" dirty="0"/>
          </a:p>
          <a:p>
            <a:pPr marL="514350" indent="-514350">
              <a:buFont typeface="+mj-lt"/>
              <a:buAutoNum type="arabicPeriod"/>
            </a:pPr>
            <a:r>
              <a:rPr lang="en-US" sz="1100" b="1" u="sng" dirty="0" err="1" smtClean="0"/>
              <a:t>Thyrotoxicosis</a:t>
            </a:r>
            <a:endParaRPr lang="en-US" sz="1100" b="1" u="sng" dirty="0" smtClean="0"/>
          </a:p>
          <a:p>
            <a:pPr marL="914400" lvl="1" indent="-514350">
              <a:buFont typeface="+mj-lt"/>
              <a:buAutoNum type="alphaUcPeriod"/>
            </a:pPr>
            <a:r>
              <a:rPr lang="en-US" sz="1000" b="1" dirty="0" smtClean="0"/>
              <a:t>can occur after: surgery, as well as with childbirth, severe infections, and undiagnosed Graves' disease. </a:t>
            </a:r>
          </a:p>
          <a:p>
            <a:pPr marL="914400" lvl="1" indent="-514350">
              <a:buFont typeface="+mj-lt"/>
              <a:buAutoNum type="alphaUcPeriod"/>
            </a:pPr>
            <a:r>
              <a:rPr lang="en-US" sz="1000" b="1" dirty="0" smtClean="0"/>
              <a:t>Hyperthermia (&gt;40°C), anxiety, copious diaphoresis, congestive heart failure (present in about one fourth of episodes), tachycardia (most commonly </a:t>
            </a:r>
            <a:r>
              <a:rPr lang="en-US" sz="1000" b="1" dirty="0" err="1" smtClean="0"/>
              <a:t>atrial</a:t>
            </a:r>
            <a:r>
              <a:rPr lang="en-US" sz="1000" b="1" dirty="0" smtClean="0"/>
              <a:t> fibrillation), and </a:t>
            </a:r>
            <a:r>
              <a:rPr lang="en-US" sz="1000" b="1" dirty="0" err="1" smtClean="0"/>
              <a:t>hypokalemia</a:t>
            </a:r>
            <a:r>
              <a:rPr lang="en-US" sz="1000" b="1" dirty="0" smtClean="0"/>
              <a:t> (up to 50% of patients)</a:t>
            </a:r>
          </a:p>
          <a:p>
            <a:pPr marL="914400" lvl="1" indent="-514350">
              <a:buFont typeface="+mj-lt"/>
              <a:buAutoNum type="alphaUcPeriod"/>
            </a:pPr>
            <a:r>
              <a:rPr lang="en-US" sz="1000" b="1" dirty="0" smtClean="0"/>
              <a:t>The treatment of </a:t>
            </a:r>
            <a:r>
              <a:rPr lang="en-US" sz="1000" b="1" dirty="0" err="1" smtClean="0"/>
              <a:t>thyrotoxicosis</a:t>
            </a:r>
            <a:r>
              <a:rPr lang="en-US" sz="1000" b="1" dirty="0" smtClean="0"/>
              <a:t> is to control the crisis itself. </a:t>
            </a:r>
            <a:endParaRPr lang="en-US" sz="1000" b="1" dirty="0"/>
          </a:p>
          <a:p>
            <a:pPr marL="1314450" lvl="2" indent="-514350">
              <a:buFont typeface="+mj-lt"/>
              <a:buAutoNum type="romanUcPeriod"/>
            </a:pPr>
            <a:r>
              <a:rPr lang="en-US" sz="900" b="1" dirty="0" err="1" smtClean="0"/>
              <a:t>Glucocorticoids</a:t>
            </a:r>
            <a:r>
              <a:rPr lang="en-US" sz="900" b="1" dirty="0" smtClean="0"/>
              <a:t>, </a:t>
            </a:r>
            <a:r>
              <a:rPr lang="en-US" sz="900" b="1" dirty="0" err="1" smtClean="0"/>
              <a:t>propylthiouracil</a:t>
            </a:r>
            <a:r>
              <a:rPr lang="en-US" sz="900" b="1" dirty="0" smtClean="0"/>
              <a:t>, beta blockade, and iodide are delivered in an emergent fashion. </a:t>
            </a:r>
          </a:p>
          <a:p>
            <a:pPr marL="1314450" lvl="2" indent="-514350">
              <a:buFont typeface="+mj-lt"/>
              <a:buAutoNum type="romanUcPeriod"/>
            </a:pPr>
            <a:r>
              <a:rPr lang="en-US" sz="900" b="1" dirty="0" err="1" smtClean="0"/>
              <a:t>Rehyderation</a:t>
            </a:r>
            <a:endParaRPr lang="en-US" sz="900" b="1" dirty="0" smtClean="0"/>
          </a:p>
          <a:p>
            <a:pPr marL="1314450" lvl="2" indent="-514350">
              <a:buFont typeface="+mj-lt"/>
              <a:buAutoNum type="romanUcPeriod"/>
            </a:pPr>
            <a:r>
              <a:rPr lang="en-US" sz="900" b="1" dirty="0" err="1" smtClean="0"/>
              <a:t>Paracetamol</a:t>
            </a:r>
            <a:r>
              <a:rPr lang="en-US" sz="900" b="1" dirty="0" smtClean="0"/>
              <a:t> (Acetaminophen) </a:t>
            </a:r>
          </a:p>
          <a:p>
            <a:pPr marL="1314450" lvl="2" indent="-514350">
              <a:buFont typeface="+mj-lt"/>
              <a:buAutoNum type="romanUcPeriod"/>
            </a:pPr>
            <a:r>
              <a:rPr lang="en-US" sz="900" b="1" dirty="0" smtClean="0"/>
              <a:t>Cooling </a:t>
            </a:r>
          </a:p>
          <a:p>
            <a:pPr marL="1314450" lvl="2" indent="-514350">
              <a:buNone/>
            </a:pPr>
            <a:endParaRPr lang="en-US" sz="900" b="1" dirty="0" smtClean="0"/>
          </a:p>
          <a:p>
            <a:endParaRPr lang="en-US" sz="11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PNEUMONIA</a:t>
            </a:r>
            <a:endParaRPr lang="en-US" dirty="0"/>
          </a:p>
        </p:txBody>
      </p:sp>
      <p:sp>
        <p:nvSpPr>
          <p:cNvPr id="3" name="Content Placeholder 2"/>
          <p:cNvSpPr>
            <a:spLocks noGrp="1"/>
          </p:cNvSpPr>
          <p:nvPr>
            <p:ph idx="1"/>
          </p:nvPr>
        </p:nvSpPr>
        <p:spPr/>
        <p:txBody>
          <a:bodyPr>
            <a:normAutofit fontScale="55000" lnSpcReduction="20000"/>
          </a:bodyPr>
          <a:lstStyle/>
          <a:p>
            <a:r>
              <a:rPr lang="en-US" dirty="0"/>
              <a:t>Respiratory infections in the postoperative period are generally considered </a:t>
            </a:r>
            <a:r>
              <a:rPr lang="en-US" dirty="0" err="1"/>
              <a:t>nosocomial</a:t>
            </a:r>
            <a:r>
              <a:rPr lang="en-US" dirty="0"/>
              <a:t> pneumonias and, as such, are potentially serious </a:t>
            </a:r>
            <a:r>
              <a:rPr lang="en-US" dirty="0" smtClean="0"/>
              <a:t>complications</a:t>
            </a:r>
          </a:p>
          <a:p>
            <a:r>
              <a:rPr lang="en-US" dirty="0" smtClean="0"/>
              <a:t>Incidence varies significantly, ~ 1.5%</a:t>
            </a:r>
          </a:p>
          <a:p>
            <a:r>
              <a:rPr lang="en-US" dirty="0" smtClean="0"/>
              <a:t>The 30-day </a:t>
            </a:r>
            <a:r>
              <a:rPr lang="en-US" dirty="0"/>
              <a:t>mortality </a:t>
            </a:r>
            <a:r>
              <a:rPr lang="en-US" dirty="0" smtClean="0"/>
              <a:t>~ 21%</a:t>
            </a:r>
          </a:p>
          <a:p>
            <a:endParaRPr lang="en-US" dirty="0" smtClean="0"/>
          </a:p>
          <a:p>
            <a:r>
              <a:rPr lang="en-US" dirty="0" smtClean="0"/>
              <a:t>Significantly </a:t>
            </a:r>
            <a:r>
              <a:rPr lang="en-US" dirty="0" smtClean="0"/>
              <a:t>risky procedures: </a:t>
            </a:r>
          </a:p>
          <a:p>
            <a:pPr lvl="1"/>
            <a:r>
              <a:rPr lang="en-US" dirty="0" smtClean="0"/>
              <a:t>Thoracic procedures</a:t>
            </a:r>
          </a:p>
          <a:p>
            <a:pPr lvl="1"/>
            <a:r>
              <a:rPr lang="en-US" dirty="0" smtClean="0"/>
              <a:t>Upper abdominal procedures</a:t>
            </a:r>
          </a:p>
          <a:p>
            <a:pPr lvl="1"/>
            <a:r>
              <a:rPr lang="en-US" dirty="0" smtClean="0"/>
              <a:t>Abdominal aortic </a:t>
            </a:r>
            <a:r>
              <a:rPr lang="en-US" dirty="0"/>
              <a:t>aneurysm </a:t>
            </a:r>
            <a:r>
              <a:rPr lang="en-US" dirty="0" smtClean="0"/>
              <a:t>repair</a:t>
            </a:r>
          </a:p>
          <a:p>
            <a:pPr lvl="1"/>
            <a:r>
              <a:rPr lang="en-US" dirty="0" smtClean="0"/>
              <a:t>Peripheral vascular procedures</a:t>
            </a:r>
          </a:p>
          <a:p>
            <a:pPr lvl="1"/>
            <a:r>
              <a:rPr lang="en-US" dirty="0" smtClean="0"/>
              <a:t>Neurosurgical </a:t>
            </a:r>
            <a:r>
              <a:rPr lang="en-US" dirty="0"/>
              <a:t>procedures </a:t>
            </a:r>
            <a:endParaRPr lang="en-US" dirty="0" smtClean="0"/>
          </a:p>
          <a:p>
            <a:endParaRPr lang="en-US" dirty="0" smtClean="0"/>
          </a:p>
          <a:p>
            <a:r>
              <a:rPr lang="en-US" dirty="0" smtClean="0"/>
              <a:t>Patient-specific </a:t>
            </a:r>
            <a:r>
              <a:rPr lang="en-US" dirty="0"/>
              <a:t>risk </a:t>
            </a:r>
            <a:r>
              <a:rPr lang="en-US" dirty="0" smtClean="0"/>
              <a:t>factors: </a:t>
            </a:r>
          </a:p>
          <a:p>
            <a:pPr lvl="1"/>
            <a:r>
              <a:rPr lang="en-US" dirty="0" smtClean="0"/>
              <a:t>Age &gt;60 </a:t>
            </a:r>
          </a:p>
          <a:p>
            <a:pPr lvl="1"/>
            <a:r>
              <a:rPr lang="en-US" dirty="0" smtClean="0"/>
              <a:t>Recent alcohol use</a:t>
            </a:r>
          </a:p>
          <a:p>
            <a:pPr lvl="1"/>
            <a:r>
              <a:rPr lang="en-US" dirty="0" smtClean="0"/>
              <a:t>Dependent functional status</a:t>
            </a:r>
          </a:p>
          <a:p>
            <a:pPr lvl="1"/>
            <a:r>
              <a:rPr lang="en-US" dirty="0" smtClean="0"/>
              <a:t>Long-term </a:t>
            </a:r>
            <a:r>
              <a:rPr lang="en-US" dirty="0"/>
              <a:t>steroid </a:t>
            </a:r>
            <a:r>
              <a:rPr lang="en-US" dirty="0" smtClean="0"/>
              <a:t>use</a:t>
            </a:r>
          </a:p>
          <a:p>
            <a:pPr lvl="1"/>
            <a:r>
              <a:rPr lang="en-US" dirty="0" smtClean="0"/>
              <a:t>A 10</a:t>
            </a:r>
            <a:r>
              <a:rPr lang="en-US" dirty="0"/>
              <a:t>% weight loss in the 6 months preceding the </a:t>
            </a:r>
            <a:r>
              <a:rPr lang="en-US" dirty="0" smtClean="0"/>
              <a:t>operation.</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PNEUMONIA</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1400" b="1" dirty="0" smtClean="0"/>
              <a:t>The diagnosis is based on</a:t>
            </a:r>
          </a:p>
          <a:p>
            <a:pPr lvl="1"/>
            <a:r>
              <a:rPr lang="en-US" sz="1200" b="1" dirty="0" smtClean="0"/>
              <a:t>Index of suspicion</a:t>
            </a:r>
          </a:p>
          <a:p>
            <a:pPr lvl="1"/>
            <a:r>
              <a:rPr lang="en-US" sz="1200" b="1" dirty="0" smtClean="0"/>
              <a:t>Findings from the history and physical examination (e.g., fever, shortness of breath, hypoxia, productive cough, and </a:t>
            </a:r>
            <a:r>
              <a:rPr lang="en-US" sz="1200" b="1" dirty="0" err="1" smtClean="0"/>
              <a:t>rales</a:t>
            </a:r>
            <a:r>
              <a:rPr lang="en-US" sz="1200" b="1" dirty="0" smtClean="0"/>
              <a:t> on lung auscultation)</a:t>
            </a:r>
          </a:p>
          <a:p>
            <a:pPr lvl="1"/>
            <a:r>
              <a:rPr lang="en-US" sz="1200" b="1" dirty="0" smtClean="0"/>
              <a:t>Imaging (CXR)</a:t>
            </a:r>
          </a:p>
          <a:p>
            <a:pPr lvl="1"/>
            <a:r>
              <a:rPr lang="en-US" sz="1200" b="1" dirty="0" smtClean="0"/>
              <a:t>Laboratory evaluation</a:t>
            </a:r>
          </a:p>
          <a:p>
            <a:r>
              <a:rPr lang="en-US" sz="1400" b="1" dirty="0" smtClean="0"/>
              <a:t>Appropriate workup, directed by the clinical findings</a:t>
            </a:r>
          </a:p>
          <a:p>
            <a:pPr lvl="1"/>
            <a:r>
              <a:rPr lang="en-US" sz="1200" b="1" dirty="0" smtClean="0"/>
              <a:t>Typically starts with chest x-rays (preferably in both </a:t>
            </a:r>
            <a:r>
              <a:rPr lang="en-US" sz="1200" b="1" dirty="0" err="1" smtClean="0"/>
              <a:t>posteroanterior</a:t>
            </a:r>
            <a:r>
              <a:rPr lang="en-US" sz="1200" b="1" dirty="0" smtClean="0"/>
              <a:t> and lateral views, if possible) </a:t>
            </a:r>
          </a:p>
          <a:p>
            <a:pPr lvl="1"/>
            <a:r>
              <a:rPr lang="en-US" sz="1200" b="1" dirty="0"/>
              <a:t>S</a:t>
            </a:r>
            <a:r>
              <a:rPr lang="en-US" sz="1200" b="1" dirty="0" smtClean="0"/>
              <a:t>putum cultures</a:t>
            </a:r>
          </a:p>
          <a:p>
            <a:pPr lvl="1"/>
            <a:r>
              <a:rPr lang="en-US" sz="1200" b="1" dirty="0" smtClean="0"/>
              <a:t>Sometimes accompanied by:</a:t>
            </a:r>
          </a:p>
          <a:p>
            <a:pPr lvl="2"/>
            <a:r>
              <a:rPr lang="en-US" sz="1100" b="1" dirty="0" smtClean="0"/>
              <a:t> CT scanning of the chest </a:t>
            </a:r>
          </a:p>
          <a:p>
            <a:pPr lvl="2"/>
            <a:r>
              <a:rPr lang="en-US" sz="1100" b="1" dirty="0" err="1" smtClean="0"/>
              <a:t>Bronchoscopy</a:t>
            </a:r>
            <a:r>
              <a:rPr lang="en-US" sz="1100" b="1" dirty="0" smtClean="0"/>
              <a:t> with </a:t>
            </a:r>
            <a:r>
              <a:rPr lang="en-US" sz="1100" b="1" dirty="0" err="1" smtClean="0"/>
              <a:t>bronchoalveolar</a:t>
            </a:r>
            <a:r>
              <a:rPr lang="en-US" sz="1100" b="1" dirty="0" smtClean="0"/>
              <a:t> </a:t>
            </a:r>
            <a:r>
              <a:rPr lang="en-US" sz="1100" b="1" dirty="0" err="1" smtClean="0"/>
              <a:t>lavage</a:t>
            </a:r>
            <a:r>
              <a:rPr lang="en-US" sz="1100" b="1" dirty="0" smtClean="0"/>
              <a:t> (which may be useful in directing antibiotic therapy when sputum cultures are </a:t>
            </a:r>
            <a:r>
              <a:rPr lang="en-US" sz="1100" b="1" dirty="0" err="1" smtClean="0"/>
              <a:t>nondiagnostic</a:t>
            </a:r>
            <a:r>
              <a:rPr lang="en-US" sz="1100" b="1" dirty="0" smtClean="0"/>
              <a:t>)</a:t>
            </a:r>
          </a:p>
          <a:p>
            <a:r>
              <a:rPr lang="en-US" sz="1400" b="1" dirty="0" smtClean="0"/>
              <a:t>Empirical broad-spectrum antibiotic therapy can be initiated before the causative organism is identified</a:t>
            </a:r>
          </a:p>
          <a:p>
            <a:pPr lvl="1"/>
            <a:r>
              <a:rPr lang="en-US" sz="1200" b="1" dirty="0" smtClean="0"/>
              <a:t>this practice has been shown to reduce mortality. </a:t>
            </a:r>
          </a:p>
          <a:p>
            <a:pPr lvl="1"/>
            <a:r>
              <a:rPr lang="en-US" sz="1200" b="1" dirty="0" err="1" smtClean="0"/>
              <a:t>Piperacillin-tazobactam</a:t>
            </a:r>
            <a:r>
              <a:rPr lang="en-US" sz="1200" b="1" dirty="0" smtClean="0"/>
              <a:t>, which is effective against Pseudomonas </a:t>
            </a:r>
            <a:r>
              <a:rPr lang="en-US" sz="1200" b="1" dirty="0" err="1" smtClean="0"/>
              <a:t>aeruginosa</a:t>
            </a:r>
            <a:r>
              <a:rPr lang="en-US" sz="1200" b="1" dirty="0" smtClean="0"/>
              <a:t>, is commonly used for this purpose</a:t>
            </a:r>
          </a:p>
          <a:p>
            <a:pPr lvl="1"/>
            <a:r>
              <a:rPr lang="en-US" sz="1200" b="1" dirty="0"/>
              <a:t>H</a:t>
            </a:r>
            <a:r>
              <a:rPr lang="en-US" sz="1200" b="1" dirty="0" smtClean="0"/>
              <a:t>owever, when Gram's staining of the sputum identifies gram-positive </a:t>
            </a:r>
            <a:r>
              <a:rPr lang="en-US" sz="1200" b="1" dirty="0" err="1" smtClean="0"/>
              <a:t>cocci</a:t>
            </a:r>
            <a:r>
              <a:rPr lang="en-US" sz="1200" b="1" dirty="0" smtClean="0"/>
              <a:t>, </a:t>
            </a:r>
            <a:r>
              <a:rPr lang="en-US" sz="1200" b="1" dirty="0" err="1" smtClean="0"/>
              <a:t>vancomycin</a:t>
            </a:r>
            <a:r>
              <a:rPr lang="en-US" sz="1200" b="1" dirty="0" smtClean="0"/>
              <a:t> or </a:t>
            </a:r>
            <a:r>
              <a:rPr lang="en-US" sz="1200" b="1" dirty="0" err="1" smtClean="0"/>
              <a:t>linezolid</a:t>
            </a:r>
            <a:r>
              <a:rPr lang="en-US" sz="1200" b="1" dirty="0" smtClean="0"/>
              <a:t> may be used initially instead.</a:t>
            </a:r>
          </a:p>
          <a:p>
            <a:pPr lvl="1"/>
            <a:r>
              <a:rPr lang="en-US" sz="1200" b="1" dirty="0" smtClean="0"/>
              <a:t>Once the causative organism is identified, specific antibiotic therapy directed at that organism is indicated, as in treatment of other infectious processes. </a:t>
            </a:r>
          </a:p>
          <a:p>
            <a:pPr lvl="1"/>
            <a:r>
              <a:rPr lang="en-US" sz="1200" b="1" dirty="0" smtClean="0"/>
              <a:t>Drainage of </a:t>
            </a:r>
            <a:r>
              <a:rPr lang="en-US" sz="1200" b="1" dirty="0" err="1" smtClean="0"/>
              <a:t>parapneumonic</a:t>
            </a:r>
            <a:r>
              <a:rPr lang="en-US" sz="1200" b="1" dirty="0" smtClean="0"/>
              <a:t> effusions may also be necessary, and this measure may be helpful in diagnosing or preventing the development of </a:t>
            </a:r>
            <a:r>
              <a:rPr lang="en-US" sz="1200" b="1" dirty="0" err="1" smtClean="0"/>
              <a:t>empyema</a:t>
            </a:r>
            <a:r>
              <a:rPr lang="en-US" sz="1200" b="1" dirty="0" smtClean="0"/>
              <a:t>.</a:t>
            </a:r>
          </a:p>
          <a:p>
            <a:endParaRPr lang="en-US" sz="1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SURGICAL SITE </a:t>
            </a:r>
            <a:r>
              <a:rPr lang="en-US" dirty="0" smtClean="0"/>
              <a:t>INFECTION(SSI)</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000" b="1" dirty="0" smtClean="0"/>
              <a:t>SSI </a:t>
            </a:r>
            <a:r>
              <a:rPr lang="en-US" sz="2000" b="1" dirty="0"/>
              <a:t>is one of the most common postoperative complications and may occur after virtually any type of </a:t>
            </a:r>
            <a:r>
              <a:rPr lang="en-US" sz="2000" b="1" dirty="0" smtClean="0"/>
              <a:t>procedure</a:t>
            </a:r>
          </a:p>
          <a:p>
            <a:endParaRPr lang="en-US" sz="2000" b="1" dirty="0" smtClean="0"/>
          </a:p>
          <a:p>
            <a:r>
              <a:rPr lang="en-US" sz="2000" b="1" dirty="0" smtClean="0"/>
              <a:t>Rates </a:t>
            </a:r>
            <a:r>
              <a:rPr lang="en-US" sz="2000" b="1" dirty="0"/>
              <a:t>of infection vary widely </a:t>
            </a:r>
            <a:r>
              <a:rPr lang="en-US" sz="2000" b="1" dirty="0" smtClean="0"/>
              <a:t>(1</a:t>
            </a:r>
            <a:r>
              <a:rPr lang="en-US" sz="2000" b="1" dirty="0"/>
              <a:t>% </a:t>
            </a:r>
            <a:r>
              <a:rPr lang="en-US" sz="2000" b="1" dirty="0" smtClean="0"/>
              <a:t>- </a:t>
            </a:r>
            <a:r>
              <a:rPr lang="en-US" sz="2000" b="1" dirty="0"/>
              <a:t>20</a:t>
            </a:r>
            <a:r>
              <a:rPr lang="en-US" sz="2000" b="1" dirty="0" smtClean="0"/>
              <a:t>%) </a:t>
            </a:r>
          </a:p>
          <a:p>
            <a:endParaRPr lang="en-US" sz="2000" b="1" dirty="0" smtClean="0"/>
          </a:p>
          <a:p>
            <a:r>
              <a:rPr lang="en-US" sz="2000" b="1" dirty="0" smtClean="0"/>
              <a:t>Depending </a:t>
            </a:r>
            <a:r>
              <a:rPr lang="en-US" sz="2000" b="1" dirty="0" smtClean="0"/>
              <a:t>on </a:t>
            </a:r>
          </a:p>
          <a:p>
            <a:pPr lvl="1"/>
            <a:r>
              <a:rPr lang="en-US" sz="1800" b="1" dirty="0" smtClean="0"/>
              <a:t>The procedure performed</a:t>
            </a:r>
          </a:p>
          <a:p>
            <a:pPr lvl="1"/>
            <a:r>
              <a:rPr lang="en-US" sz="1800" b="1" dirty="0" smtClean="0"/>
              <a:t>The classification </a:t>
            </a:r>
            <a:r>
              <a:rPr lang="en-US" sz="1800" b="1" dirty="0"/>
              <a:t>of the operative wound (clean, clean-contaminated, contaminated, or </a:t>
            </a:r>
            <a:r>
              <a:rPr lang="en-US" sz="1800" b="1" dirty="0" smtClean="0"/>
              <a:t>dirty)</a:t>
            </a:r>
          </a:p>
          <a:p>
            <a:pPr lvl="1"/>
            <a:r>
              <a:rPr lang="en-US" sz="1800" b="1" dirty="0" smtClean="0"/>
              <a:t>A host </a:t>
            </a:r>
            <a:r>
              <a:rPr lang="en-US" sz="1800" b="1" dirty="0"/>
              <a:t>of patient-related and situation-specific </a:t>
            </a:r>
            <a:r>
              <a:rPr lang="en-US" sz="1800" b="1" dirty="0" smtClean="0"/>
              <a:t>factors</a:t>
            </a:r>
          </a:p>
          <a:p>
            <a:endParaRPr lang="en-US" sz="2000" b="1" dirty="0" smtClean="0"/>
          </a:p>
          <a:p>
            <a:r>
              <a:rPr lang="en-US" sz="2000" b="1" dirty="0" smtClean="0"/>
              <a:t>The </a:t>
            </a:r>
            <a:r>
              <a:rPr lang="en-US" sz="2000" b="1" dirty="0"/>
              <a:t>majority of </a:t>
            </a:r>
            <a:r>
              <a:rPr lang="en-US" sz="2000" b="1" dirty="0" smtClean="0"/>
              <a:t>SSIs </a:t>
            </a:r>
            <a:r>
              <a:rPr lang="en-US" sz="2000" b="1" dirty="0"/>
              <a:t>are caused by skin-based </a:t>
            </a:r>
            <a:r>
              <a:rPr lang="en-US" sz="2000" b="1" dirty="0" smtClean="0"/>
              <a:t>flora</a:t>
            </a:r>
          </a:p>
          <a:p>
            <a:pPr lvl="1"/>
            <a:r>
              <a:rPr lang="en-US" sz="1800" b="1" dirty="0" smtClean="0"/>
              <a:t>Most commonly </a:t>
            </a:r>
            <a:r>
              <a:rPr lang="en-US" sz="1800" b="1" dirty="0"/>
              <a:t>gram-positive </a:t>
            </a:r>
            <a:r>
              <a:rPr lang="en-US" sz="1800" b="1" dirty="0" err="1"/>
              <a:t>cocci</a:t>
            </a:r>
            <a:r>
              <a:rPr lang="en-US" sz="1800" b="1" dirty="0"/>
              <a:t> (e.g., </a:t>
            </a:r>
            <a:r>
              <a:rPr lang="en-US" sz="1800" b="1" dirty="0" smtClean="0"/>
              <a:t>staphylococci)</a:t>
            </a:r>
          </a:p>
          <a:p>
            <a:pPr lvl="1"/>
            <a:r>
              <a:rPr lang="en-US" sz="1800" b="1" dirty="0" smtClean="0"/>
              <a:t>Gram-negative </a:t>
            </a:r>
            <a:r>
              <a:rPr lang="en-US" sz="1800" b="1" dirty="0"/>
              <a:t>infections are also commonly seen after GI </a:t>
            </a:r>
            <a:r>
              <a:rPr lang="en-US" sz="1800" b="1" dirty="0" smtClean="0"/>
              <a:t>procedures</a:t>
            </a:r>
          </a:p>
          <a:p>
            <a:pPr lvl="1"/>
            <a:r>
              <a:rPr lang="en-US" sz="1800" b="1" dirty="0" smtClean="0"/>
              <a:t>Anaerobes may </a:t>
            </a:r>
            <a:r>
              <a:rPr lang="en-US" sz="1800" b="1" dirty="0"/>
              <a:t>be present after </a:t>
            </a:r>
            <a:r>
              <a:rPr lang="en-US" sz="1800" b="1" dirty="0" err="1"/>
              <a:t>pharyngoesophageal</a:t>
            </a:r>
            <a:r>
              <a:rPr lang="en-US" sz="1800" b="1" dirty="0"/>
              <a:t> </a:t>
            </a:r>
            <a:r>
              <a:rPr lang="en-US" sz="1800" b="1" dirty="0" smtClean="0"/>
              <a:t>procedures.</a:t>
            </a:r>
          </a:p>
          <a:p>
            <a:endParaRPr lang="en-US" sz="1800" b="1" dirty="0"/>
          </a:p>
          <a:p>
            <a:endParaRPr lang="en-US"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SURGICAL SITE </a:t>
            </a:r>
            <a:r>
              <a:rPr lang="en-US" dirty="0" smtClean="0"/>
              <a:t>INFECTION(SSI)</a:t>
            </a:r>
            <a:endParaRPr lang="en-US" dirty="0"/>
          </a:p>
        </p:txBody>
      </p:sp>
      <p:sp>
        <p:nvSpPr>
          <p:cNvPr id="3" name="Content Placeholder 2"/>
          <p:cNvSpPr>
            <a:spLocks noGrp="1"/>
          </p:cNvSpPr>
          <p:nvPr>
            <p:ph idx="1"/>
          </p:nvPr>
        </p:nvSpPr>
        <p:spPr/>
        <p:txBody>
          <a:bodyPr>
            <a:noAutofit/>
          </a:bodyPr>
          <a:lstStyle/>
          <a:p>
            <a:r>
              <a:rPr lang="en-US" sz="1600" b="1" dirty="0" smtClean="0"/>
              <a:t>Prompt recognition of the signs and symptoms is the key to successful management. </a:t>
            </a:r>
          </a:p>
          <a:p>
            <a:pPr lvl="1"/>
            <a:r>
              <a:rPr lang="en-US" sz="1400" b="1" dirty="0" smtClean="0"/>
              <a:t>Regular examination of the wound, particularly in the setting of postoperative fever, is critical. </a:t>
            </a:r>
          </a:p>
          <a:p>
            <a:pPr lvl="1"/>
            <a:r>
              <a:rPr lang="en-US" sz="1400" b="1" dirty="0" err="1" smtClean="0"/>
              <a:t>Erythema</a:t>
            </a:r>
            <a:r>
              <a:rPr lang="en-US" sz="1400" b="1" dirty="0" smtClean="0"/>
              <a:t> and </a:t>
            </a:r>
            <a:r>
              <a:rPr lang="en-US" sz="1400" b="1" dirty="0" err="1" smtClean="0"/>
              <a:t>induration</a:t>
            </a:r>
            <a:r>
              <a:rPr lang="en-US" sz="1400" b="1" dirty="0" smtClean="0"/>
              <a:t> </a:t>
            </a:r>
            <a:r>
              <a:rPr lang="en-US" sz="1400" b="1" dirty="0" smtClean="0">
                <a:sym typeface="Wingdings" pitchFamily="2" charset="2"/>
              </a:rPr>
              <a:t> </a:t>
            </a:r>
            <a:r>
              <a:rPr lang="en-US" sz="1400" b="1" dirty="0" smtClean="0"/>
              <a:t>indicate </a:t>
            </a:r>
            <a:r>
              <a:rPr lang="en-US" sz="1400" b="1" dirty="0" err="1" smtClean="0"/>
              <a:t>cellulitis</a:t>
            </a:r>
            <a:endParaRPr lang="en-US" sz="1400" b="1" dirty="0" smtClean="0"/>
          </a:p>
          <a:p>
            <a:pPr lvl="1"/>
            <a:r>
              <a:rPr lang="en-US" sz="1400" b="1" dirty="0" smtClean="0"/>
              <a:t>Active drainage of pus from the wound. </a:t>
            </a:r>
          </a:p>
          <a:p>
            <a:pPr lvl="1"/>
            <a:r>
              <a:rPr lang="en-US" sz="1400" b="1" dirty="0" smtClean="0"/>
              <a:t>A more subtle sign is pain that is greater than expected, especially when the pain seems to be increasing several days after operation.</a:t>
            </a:r>
          </a:p>
          <a:p>
            <a:endParaRPr lang="en-US" sz="1600" b="1" dirty="0" smtClean="0"/>
          </a:p>
          <a:p>
            <a:r>
              <a:rPr lang="en-US" sz="1600" b="1" dirty="0" smtClean="0"/>
              <a:t>Treatment</a:t>
            </a:r>
            <a:endParaRPr lang="en-US" sz="1600" b="1" dirty="0" smtClean="0"/>
          </a:p>
          <a:p>
            <a:pPr lvl="1"/>
            <a:r>
              <a:rPr lang="en-US" sz="1400" b="1" dirty="0" smtClean="0"/>
              <a:t>Open and drain the wound (which is easily done at the bedside or in the clinic in most cases)</a:t>
            </a:r>
          </a:p>
          <a:p>
            <a:pPr lvl="1"/>
            <a:r>
              <a:rPr lang="en-US" sz="1400" b="1" dirty="0" smtClean="0"/>
              <a:t>Allow it to heal via secondary intention. </a:t>
            </a:r>
          </a:p>
          <a:p>
            <a:pPr lvl="1"/>
            <a:r>
              <a:rPr lang="en-US" sz="1400" b="1" dirty="0" smtClean="0"/>
              <a:t>Generally, wet-to-dry dressing changes with saline are employed</a:t>
            </a:r>
          </a:p>
          <a:p>
            <a:pPr lvl="1"/>
            <a:r>
              <a:rPr lang="en-US" sz="1400" b="1" dirty="0" smtClean="0"/>
              <a:t>The use of antibiotics depends on the presence and degree of </a:t>
            </a:r>
            <a:r>
              <a:rPr lang="en-US" sz="1400" b="1" dirty="0" err="1" smtClean="0"/>
              <a:t>cellulitis</a:t>
            </a:r>
            <a:r>
              <a:rPr lang="en-US" sz="1400" b="1" dirty="0" smtClean="0"/>
              <a:t>. </a:t>
            </a:r>
          </a:p>
          <a:p>
            <a:pPr lvl="1"/>
            <a:r>
              <a:rPr lang="en-US" sz="1400" b="1" dirty="0" smtClean="0"/>
              <a:t>The initial choice of an agent should be guided by the likelihood that particular organisms will be present, which is estimated on the basis of the site of the operation and the type of procedure being performed. </a:t>
            </a:r>
          </a:p>
          <a:p>
            <a:pPr lvl="1"/>
            <a:r>
              <a:rPr lang="en-US" sz="1400" b="1" dirty="0" smtClean="0"/>
              <a:t>Whenever possible, any purulent material in the SSI should be cultured; this step may permit more targeted antimicrobial therapy</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DEEP VEIN </a:t>
            </a:r>
            <a:r>
              <a:rPr lang="en-US" dirty="0" smtClean="0"/>
              <a:t>THROMBOSIS</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In the absence of appropriate </a:t>
            </a:r>
            <a:r>
              <a:rPr lang="en-US" b="1" dirty="0" smtClean="0"/>
              <a:t>prophylaxis</a:t>
            </a:r>
          </a:p>
          <a:p>
            <a:pPr lvl="1"/>
            <a:r>
              <a:rPr lang="en-US" b="1" dirty="0" smtClean="0"/>
              <a:t>The incidence </a:t>
            </a:r>
            <a:r>
              <a:rPr lang="en-US" b="1" dirty="0"/>
              <a:t>of DVT may be as high as 30% in abdominal and thoracic surgery </a:t>
            </a:r>
            <a:r>
              <a:rPr lang="en-US" b="1" dirty="0" smtClean="0"/>
              <a:t>patients</a:t>
            </a:r>
          </a:p>
          <a:p>
            <a:pPr lvl="1"/>
            <a:r>
              <a:rPr lang="en-US" b="1" dirty="0" smtClean="0"/>
              <a:t>Fatal pulmonary </a:t>
            </a:r>
            <a:r>
              <a:rPr lang="en-US" b="1" dirty="0"/>
              <a:t>embolism (PE) may be as high as 0.9%. </a:t>
            </a:r>
            <a:endParaRPr lang="en-US" b="1" dirty="0" smtClean="0"/>
          </a:p>
          <a:p>
            <a:endParaRPr lang="en-US" b="1" dirty="0" smtClean="0"/>
          </a:p>
          <a:p>
            <a:r>
              <a:rPr lang="en-US" b="1" dirty="0" smtClean="0"/>
              <a:t>Major </a:t>
            </a:r>
            <a:r>
              <a:rPr lang="en-US" b="1" dirty="0"/>
              <a:t>risk factors for DVT and </a:t>
            </a:r>
            <a:r>
              <a:rPr lang="en-US" b="1" dirty="0" smtClean="0"/>
              <a:t>PE</a:t>
            </a:r>
          </a:p>
          <a:p>
            <a:pPr lvl="1"/>
            <a:r>
              <a:rPr lang="en-US" b="1" dirty="0" smtClean="0"/>
              <a:t>The operation itself</a:t>
            </a:r>
          </a:p>
          <a:p>
            <a:pPr lvl="1"/>
            <a:r>
              <a:rPr lang="en-US" b="1" dirty="0" smtClean="0"/>
              <a:t>Physical immobility</a:t>
            </a:r>
          </a:p>
          <a:p>
            <a:pPr lvl="1"/>
            <a:r>
              <a:rPr lang="en-US" b="1" dirty="0" smtClean="0"/>
              <a:t>Advanced age</a:t>
            </a:r>
          </a:p>
          <a:p>
            <a:pPr lvl="1"/>
            <a:r>
              <a:rPr lang="en-US" b="1" dirty="0" smtClean="0"/>
              <a:t>The presence </a:t>
            </a:r>
            <a:r>
              <a:rPr lang="en-US" b="1" dirty="0"/>
              <a:t>of a </a:t>
            </a:r>
            <a:r>
              <a:rPr lang="en-US" b="1" dirty="0" smtClean="0"/>
              <a:t>malignancy</a:t>
            </a:r>
          </a:p>
          <a:p>
            <a:pPr lvl="1"/>
            <a:r>
              <a:rPr lang="en-US" b="1" dirty="0" smtClean="0"/>
              <a:t>Obesity </a:t>
            </a:r>
          </a:p>
          <a:p>
            <a:pPr lvl="1"/>
            <a:r>
              <a:rPr lang="en-US" b="1" dirty="0" smtClean="0"/>
              <a:t>A </a:t>
            </a:r>
            <a:r>
              <a:rPr lang="en-US" b="1" dirty="0"/>
              <a:t>history of </a:t>
            </a:r>
            <a:r>
              <a:rPr lang="en-US" b="1" dirty="0" smtClean="0"/>
              <a:t>smoking.</a:t>
            </a:r>
            <a:endParaRPr lang="en-US" b="1" dirty="0"/>
          </a:p>
          <a:p>
            <a:endParaRPr lang="en-US" b="1" dirty="0" smtClean="0"/>
          </a:p>
          <a:p>
            <a:r>
              <a:rPr lang="en-US" b="1" dirty="0" smtClean="0"/>
              <a:t>DVT </a:t>
            </a:r>
            <a:r>
              <a:rPr lang="en-US" b="1" dirty="0"/>
              <a:t>should be suspected postoperatively whenever a patient com plains of lower-extremity pain or one leg is noticeably more swollen than the other. </a:t>
            </a:r>
            <a:endParaRPr lang="en-US" b="1" dirty="0" smtClean="0"/>
          </a:p>
          <a:p>
            <a:endParaRPr lang="en-US" b="1" dirty="0" smtClean="0"/>
          </a:p>
          <a:p>
            <a:r>
              <a:rPr lang="en-US" b="1" dirty="0" smtClean="0"/>
              <a:t>The </a:t>
            </a:r>
            <a:r>
              <a:rPr lang="en-US" b="1" dirty="0"/>
              <a:t>gold standard for diagnosis remains a venous duplex examination, which has a sensitivity of 97% for detecting DVT of the femoral and </a:t>
            </a:r>
            <a:r>
              <a:rPr lang="en-US" b="1" dirty="0" err="1"/>
              <a:t>popliteal</a:t>
            </a:r>
            <a:r>
              <a:rPr lang="en-US" b="1" dirty="0"/>
              <a:t> </a:t>
            </a:r>
            <a:r>
              <a:rPr lang="en-US" b="1" dirty="0" smtClean="0"/>
              <a:t>veins.</a:t>
            </a:r>
          </a:p>
          <a:p>
            <a:endParaRPr lang="en-US" b="1" dirty="0" smtClean="0"/>
          </a:p>
          <a:p>
            <a:r>
              <a:rPr lang="en-US" b="1" dirty="0" smtClean="0"/>
              <a:t>In </a:t>
            </a:r>
            <a:r>
              <a:rPr lang="en-US" b="1" dirty="0"/>
              <a:t>most cases, treatment involves starting a heparin infusion (typically without a loading bolus in the postoperative setting), targeting a partial </a:t>
            </a:r>
            <a:r>
              <a:rPr lang="en-US" b="1" dirty="0" err="1"/>
              <a:t>thromboplastin</a:t>
            </a:r>
            <a:r>
              <a:rPr lang="en-US" b="1" dirty="0"/>
              <a:t> time (PTT) that is double to triple the normal PTT (i.e., approximately 60 to 80 seconds), and then switching to </a:t>
            </a:r>
            <a:r>
              <a:rPr lang="en-US" b="1" dirty="0" err="1"/>
              <a:t>warfarin</a:t>
            </a:r>
            <a:r>
              <a:rPr lang="en-US" b="1" dirty="0"/>
              <a:t> therapy when the patient is stable and able to tolerate oral medications.</a:t>
            </a:r>
          </a:p>
          <a:p>
            <a:endParaRPr lang="en-US"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2049</Words>
  <Application>Microsoft Office PowerPoint</Application>
  <PresentationFormat>On-screen Show (4:3)</PresentationFormat>
  <Paragraphs>209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General complications after surgical procedure </vt:lpstr>
      <vt:lpstr>POSTOPERATIVE FEVER</vt:lpstr>
      <vt:lpstr>POSTOPERATIVE FEVER</vt:lpstr>
      <vt:lpstr>POSTOPERATIVE FEVER</vt:lpstr>
      <vt:lpstr>PNEUMONIA</vt:lpstr>
      <vt:lpstr>PNEUMONIA</vt:lpstr>
      <vt:lpstr>SURGICAL SITE INFECTION(SSI)</vt:lpstr>
      <vt:lpstr>SURGICAL SITE INFECTION(SSI)</vt:lpstr>
      <vt:lpstr>DEEP VEIN THROMBOSIS</vt:lpstr>
      <vt:lpstr>PULMONARY EMBOLISM</vt:lpstr>
      <vt:lpstr>CARDIAC COMPLICATIONS</vt:lpstr>
      <vt:lpstr>CARDIAC COMPLICATIONS</vt:lpstr>
      <vt:lpstr>CARDIAC COMPLICATIONS</vt:lpstr>
      <vt:lpstr>CARDIAC COMPLICATIONS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22</cp:revision>
  <dcterms:created xsi:type="dcterms:W3CDTF">2008-12-05T05:07:18Z</dcterms:created>
  <dcterms:modified xsi:type="dcterms:W3CDTF">2009-10-30T08:14:08Z</dcterms:modified>
</cp:coreProperties>
</file>