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2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2F0E8C2-33A4-40E5-B4B0-0F0CD5DA8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3BB59-9F3C-45FF-BEA7-C33963328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A74D2-CF76-408D-BC15-D389A0AFF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ACB3AE1-0259-44B7-AD68-7F79E97A3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034F-3DFF-45BC-99E6-50C6C5F08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E7FA6-C471-4DD0-AF8C-0595E2ED9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DAFD-D5E7-4BBF-96F5-BB9BAE3E8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C629-16BD-469C-A241-5F82DA75B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1304-4BEC-40F6-BAEE-DD6F1043C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F170-8A04-4C76-8601-4839958F0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9140-E541-4BC0-9E45-A0E00F7A5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9F5C-3263-4655-991C-A591471FE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8BBE90DE-2C54-4C75-990A-0056F468EB6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Embryological failure are related to malformations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>
                <a:solidFill>
                  <a:srgbClr val="33CC33"/>
                </a:solidFill>
              </a:rPr>
              <a:t>Causes</a:t>
            </a:r>
          </a:p>
          <a:p>
            <a:r>
              <a:rPr lang="en-US" b="1"/>
              <a:t>Teratogen</a:t>
            </a:r>
          </a:p>
          <a:p>
            <a:r>
              <a:rPr lang="en-US" b="1"/>
              <a:t>Chromosomal abnormality</a:t>
            </a:r>
          </a:p>
          <a:p>
            <a:r>
              <a:rPr lang="en-US" b="1"/>
              <a:t>Viruses</a:t>
            </a:r>
          </a:p>
          <a:p>
            <a:r>
              <a:rPr lang="en-US" b="1"/>
              <a:t>Toxic agent</a:t>
            </a:r>
          </a:p>
          <a:p>
            <a:r>
              <a:rPr lang="en-US" b="1"/>
              <a:t>Vascular events</a:t>
            </a:r>
          </a:p>
          <a:p>
            <a:r>
              <a:rPr lang="en-US" b="1"/>
              <a:t>trauma</a:t>
            </a:r>
          </a:p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Most anomalies occur between 25</a:t>
            </a:r>
            <a:r>
              <a:rPr lang="en-US" b="1" baseline="30000"/>
              <a:t>th</a:t>
            </a:r>
            <a:r>
              <a:rPr lang="en-US" b="1"/>
              <a:t> –50</a:t>
            </a:r>
            <a:r>
              <a:rPr lang="en-US" b="1" baseline="30000"/>
              <a:t>th</a:t>
            </a:r>
            <a:r>
              <a:rPr lang="en-US" b="1"/>
              <a:t> day.</a:t>
            </a:r>
          </a:p>
          <a:p>
            <a:pPr>
              <a:lnSpc>
                <a:spcPct val="90000"/>
              </a:lnSpc>
            </a:pPr>
            <a:r>
              <a:rPr lang="en-US" b="1"/>
              <a:t>Any anomalies occurring after 7</a:t>
            </a:r>
            <a:r>
              <a:rPr lang="en-US" b="1" baseline="30000"/>
              <a:t>th</a:t>
            </a:r>
            <a:r>
              <a:rPr lang="en-US" b="1"/>
              <a:t> week occur as a result of extrinsic compression upon uterine wall eg.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			ischemic events.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			mechanical influences (amniotic constriction band syndrome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r>
              <a:rPr lang="en-US" sz="4400"/>
              <a:t>	INCIDENCE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572000" cy="3810000"/>
          </a:xfrm>
        </p:spPr>
        <p:txBody>
          <a:bodyPr/>
          <a:lstStyle/>
          <a:p>
            <a:r>
              <a:rPr lang="en-US" sz="3200" b="1"/>
              <a:t>1 : 4000 Live births (Birch – Jensen 1944)</a:t>
            </a:r>
          </a:p>
          <a:p>
            <a:r>
              <a:rPr lang="en-US" sz="3200" b="1"/>
              <a:t>1 : 625 live births             (Conway &amp; Bowe 1956)</a:t>
            </a:r>
          </a:p>
        </p:txBody>
      </p:sp>
      <p:pic>
        <p:nvPicPr>
          <p:cNvPr id="46085" name="Picture 5" descr="c:\Program Files\Common Files\Microsoft Shared\Clipart\cagcat50\bs00559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971800"/>
            <a:ext cx="35052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352800"/>
          </a:xfrm>
        </p:spPr>
        <p:txBody>
          <a:bodyPr/>
          <a:lstStyle/>
          <a:p>
            <a:r>
              <a:rPr lang="en-US" sz="3600" b="1" u="sng"/>
              <a:t>Congenital :</a:t>
            </a:r>
            <a:r>
              <a:rPr lang="en-US" sz="3600"/>
              <a:t> something present at birth</a:t>
            </a:r>
          </a:p>
          <a:p>
            <a:r>
              <a:rPr lang="en-US" sz="3600" b="1" u="sng"/>
              <a:t>Malformation :</a:t>
            </a:r>
            <a:r>
              <a:rPr lang="en-US" sz="3600"/>
              <a:t> gross structural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THANK YOU FOR YOUR ATTENTION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264</TotalTime>
  <Words>397</Words>
  <Application>Microsoft Office PowerPoint</Application>
  <PresentationFormat>On-screen Show (4:3)</PresentationFormat>
  <Paragraphs>92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Capsules</vt:lpstr>
      <vt:lpstr>CONGENITAL HAND ANOMALIES</vt:lpstr>
      <vt:lpstr>Slide 2</vt:lpstr>
      <vt:lpstr>  EMBRYOLOGY</vt:lpstr>
      <vt:lpstr> EMBRYOLOGY OF THE   UPPER LIMB</vt:lpstr>
      <vt:lpstr>Each limb bud :</vt:lpstr>
      <vt:lpstr>Slide 6</vt:lpstr>
      <vt:lpstr>Slide 7</vt:lpstr>
      <vt:lpstr>  ANATOMY</vt:lpstr>
      <vt:lpstr>Slide 9</vt:lpstr>
      <vt:lpstr> BONES OF THE HAND</vt:lpstr>
      <vt:lpstr>  BONY SKELETON</vt:lpstr>
      <vt:lpstr>  PHALANGES</vt:lpstr>
      <vt:lpstr>Embryological failure are related to malformations </vt:lpstr>
      <vt:lpstr>Slide 14</vt:lpstr>
      <vt:lpstr>  INCIDENCE</vt:lpstr>
      <vt:lpstr>Slide 16</vt:lpstr>
      <vt:lpstr>   TYPES</vt:lpstr>
      <vt:lpstr>  MALFORMATION SEQUENCE</vt:lpstr>
      <vt:lpstr>   DEFORMATION SEQUENCE</vt:lpstr>
      <vt:lpstr>CLASSIFICATION</vt:lpstr>
      <vt:lpstr> FAILURE OF FORMATION</vt:lpstr>
      <vt:lpstr>Slide 22</vt:lpstr>
      <vt:lpstr>B – LONGITUDINAL ARREST</vt:lpstr>
      <vt:lpstr>Slide 24</vt:lpstr>
      <vt:lpstr>Slide 25</vt:lpstr>
      <vt:lpstr>II – FAILURE OF DIFFERENTIATION</vt:lpstr>
      <vt:lpstr>Slide 27</vt:lpstr>
      <vt:lpstr>Slide 28</vt:lpstr>
      <vt:lpstr>Congenital tumorous condition</vt:lpstr>
      <vt:lpstr>  DUPLICATION</vt:lpstr>
      <vt:lpstr>Slide 31</vt:lpstr>
      <vt:lpstr>Slide 32</vt:lpstr>
      <vt:lpstr>Slide 33</vt:lpstr>
      <vt:lpstr> OVERGROWTH</vt:lpstr>
      <vt:lpstr>Slide 35</vt:lpstr>
      <vt:lpstr>Slide 36</vt:lpstr>
      <vt:lpstr> UNDERGROWTH</vt:lpstr>
      <vt:lpstr>Slide 38</vt:lpstr>
      <vt:lpstr>Slide 39</vt:lpstr>
      <vt:lpstr>CONSTRICTION RING SYNDROME</vt:lpstr>
      <vt:lpstr>Slide 41</vt:lpstr>
      <vt:lpstr>Slide 42</vt:lpstr>
      <vt:lpstr>GENERALIZED ABNORMALITIES AND SYNDROMES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HAND ANOMALIES</dc:title>
  <dc:creator>DR JAMALELDIN M. HASSANAIN</dc:creator>
  <cp:lastModifiedBy>Dr. J.Hassanain</cp:lastModifiedBy>
  <cp:revision>52</cp:revision>
  <cp:lastPrinted>1601-01-01T00:00:00Z</cp:lastPrinted>
  <dcterms:created xsi:type="dcterms:W3CDTF">2001-02-22T05:20:04Z</dcterms:created>
  <dcterms:modified xsi:type="dcterms:W3CDTF">2009-11-09T03:10:40Z</dcterms:modified>
</cp:coreProperties>
</file>