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0" r:id="rId1"/>
  </p:sldMasterIdLst>
  <p:notesMasterIdLst>
    <p:notesMasterId r:id="rId99"/>
  </p:notesMasterIdLst>
  <p:sldIdLst>
    <p:sldId id="256" r:id="rId2"/>
    <p:sldId id="484" r:id="rId3"/>
    <p:sldId id="487" r:id="rId4"/>
    <p:sldId id="405" r:id="rId5"/>
    <p:sldId id="260" r:id="rId6"/>
    <p:sldId id="262" r:id="rId7"/>
    <p:sldId id="476" r:id="rId8"/>
    <p:sldId id="406" r:id="rId9"/>
    <p:sldId id="264" r:id="rId10"/>
    <p:sldId id="267" r:id="rId11"/>
    <p:sldId id="488" r:id="rId12"/>
    <p:sldId id="407" r:id="rId13"/>
    <p:sldId id="408" r:id="rId14"/>
    <p:sldId id="432" r:id="rId15"/>
    <p:sldId id="434" r:id="rId16"/>
    <p:sldId id="435" r:id="rId17"/>
    <p:sldId id="436" r:id="rId18"/>
    <p:sldId id="275" r:id="rId19"/>
    <p:sldId id="437" r:id="rId20"/>
    <p:sldId id="279" r:id="rId21"/>
    <p:sldId id="281" r:id="rId22"/>
    <p:sldId id="283" r:id="rId23"/>
    <p:sldId id="438" r:id="rId24"/>
    <p:sldId id="287" r:id="rId25"/>
    <p:sldId id="289" r:id="rId26"/>
    <p:sldId id="291" r:id="rId27"/>
    <p:sldId id="440" r:id="rId28"/>
    <p:sldId id="295" r:id="rId29"/>
    <p:sldId id="442" r:id="rId30"/>
    <p:sldId id="444" r:id="rId31"/>
    <p:sldId id="301" r:id="rId32"/>
    <p:sldId id="446" r:id="rId33"/>
    <p:sldId id="448" r:id="rId34"/>
    <p:sldId id="450" r:id="rId35"/>
    <p:sldId id="309" r:id="rId36"/>
    <p:sldId id="452" r:id="rId37"/>
    <p:sldId id="454" r:id="rId38"/>
    <p:sldId id="315" r:id="rId39"/>
    <p:sldId id="317" r:id="rId40"/>
    <p:sldId id="412" r:id="rId41"/>
    <p:sldId id="394" r:id="rId42"/>
    <p:sldId id="396" r:id="rId43"/>
    <p:sldId id="321" r:id="rId44"/>
    <p:sldId id="461" r:id="rId45"/>
    <p:sldId id="481" r:id="rId46"/>
    <p:sldId id="482" r:id="rId47"/>
    <p:sldId id="483" r:id="rId48"/>
    <p:sldId id="489" r:id="rId49"/>
    <p:sldId id="490" r:id="rId50"/>
    <p:sldId id="413" r:id="rId51"/>
    <p:sldId id="463" r:id="rId52"/>
    <p:sldId id="327" r:id="rId53"/>
    <p:sldId id="329" r:id="rId54"/>
    <p:sldId id="399" r:id="rId55"/>
    <p:sldId id="400" r:id="rId56"/>
    <p:sldId id="401" r:id="rId57"/>
    <p:sldId id="402" r:id="rId58"/>
    <p:sldId id="337" r:id="rId59"/>
    <p:sldId id="465" r:id="rId60"/>
    <p:sldId id="403" r:id="rId61"/>
    <p:sldId id="341" r:id="rId62"/>
    <p:sldId id="416" r:id="rId63"/>
    <p:sldId id="417" r:id="rId64"/>
    <p:sldId id="345" r:id="rId65"/>
    <p:sldId id="347" r:id="rId66"/>
    <p:sldId id="467" r:id="rId67"/>
    <p:sldId id="351" r:id="rId68"/>
    <p:sldId id="353" r:id="rId69"/>
    <p:sldId id="355" r:id="rId70"/>
    <p:sldId id="418" r:id="rId71"/>
    <p:sldId id="357" r:id="rId72"/>
    <p:sldId id="359" r:id="rId73"/>
    <p:sldId id="469" r:id="rId74"/>
    <p:sldId id="361" r:id="rId75"/>
    <p:sldId id="363" r:id="rId76"/>
    <p:sldId id="430" r:id="rId77"/>
    <p:sldId id="365" r:id="rId78"/>
    <p:sldId id="367" r:id="rId79"/>
    <p:sldId id="471" r:id="rId80"/>
    <p:sldId id="473" r:id="rId81"/>
    <p:sldId id="475" r:id="rId82"/>
    <p:sldId id="422" r:id="rId83"/>
    <p:sldId id="371" r:id="rId84"/>
    <p:sldId id="427" r:id="rId85"/>
    <p:sldId id="423" r:id="rId86"/>
    <p:sldId id="425" r:id="rId87"/>
    <p:sldId id="424" r:id="rId88"/>
    <p:sldId id="373" r:id="rId89"/>
    <p:sldId id="426" r:id="rId90"/>
    <p:sldId id="377" r:id="rId91"/>
    <p:sldId id="379" r:id="rId92"/>
    <p:sldId id="381" r:id="rId93"/>
    <p:sldId id="383" r:id="rId94"/>
    <p:sldId id="385" r:id="rId95"/>
    <p:sldId id="387" r:id="rId96"/>
    <p:sldId id="389" r:id="rId97"/>
    <p:sldId id="391" r:id="rId9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EF274C3-82CF-4B41-A58C-BBF7BCD1E966}" type="datetimeFigureOut">
              <a:rPr lang="en-US"/>
              <a:pPr>
                <a:defRPr/>
              </a:pPr>
              <a:t>11/14/2009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BEE1FA2-92A8-4504-8B5A-8FEA5E8F2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6B34EA-0EDB-4069-9B07-0B980949B0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B7AEF6-C204-4DD2-A729-1D8879456DA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AD15A8-386F-4EEF-87CD-3FAE0385DA5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F137A5-FB99-4DCF-AB04-3F5FEF2FFF6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61484F-24D7-49C2-AA4E-49DEA04124F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FF8ABA-80FC-4B00-B18A-4339DA3EFB9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D146D5-C9A2-4832-B57F-1B4A796F2A8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A24AA4-7FE9-470A-85E2-EF9BE319360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EC1E18-511A-4F8A-BF3F-F3D3BEE5C59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27D31A6-9E43-4BA5-A305-84F8279AC743}" type="datetimeFigureOut">
              <a:rPr lang="en-US"/>
              <a:pPr>
                <a:defRPr/>
              </a:pPr>
              <a:t>11/14/2009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E460F68-BE90-41F9-A536-42C14BD3C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39ED7-6BAA-49B2-BB1E-3A779347F1F8}" type="datetimeFigureOut">
              <a:rPr lang="en-US"/>
              <a:pPr>
                <a:defRPr/>
              </a:pPr>
              <a:t>11/14/2009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82102-D5FC-44A3-AE02-E40E33DE6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48F11-B136-419C-88DE-4DFB46C21603}" type="datetimeFigureOut">
              <a:rPr lang="en-US"/>
              <a:pPr>
                <a:defRPr/>
              </a:pPr>
              <a:t>11/14/2009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852E3-0073-488C-9D29-83BE5D429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60B1C-0A10-420E-9BA3-B5DD4E8CA9C6}" type="datetimeFigureOut">
              <a:rPr lang="en-US"/>
              <a:pPr>
                <a:defRPr/>
              </a:pPr>
              <a:t>11/14/2009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9AF15-9532-4843-BBD8-1E5FCD578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A0526-D840-4ABD-835F-B38E64EAD4AE}" type="datetimeFigureOut">
              <a:rPr lang="en-US"/>
              <a:pPr>
                <a:defRPr/>
              </a:pPr>
              <a:t>11/14/2009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16BD06F-DF3E-47AD-8EA6-F1D8B886C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CC3DEA4-8ECA-47B2-AB0A-2D2A60113ED1}" type="datetimeFigureOut">
              <a:rPr lang="en-US"/>
              <a:pPr>
                <a:defRPr/>
              </a:pPr>
              <a:t>11/14/2009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4FC1C7C-F111-489D-B864-C939D75EE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4C9CD68-BE0C-44BB-85B6-7A26AC202942}" type="datetimeFigureOut">
              <a:rPr lang="en-US"/>
              <a:pPr>
                <a:defRPr/>
              </a:pPr>
              <a:t>11/14/2009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9136620-D8D1-4532-8B56-956106690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F99CA-D748-41CB-BFC8-B3C7477C4BA0}" type="datetimeFigureOut">
              <a:rPr lang="en-US"/>
              <a:pPr>
                <a:defRPr/>
              </a:pPr>
              <a:t>11/14/2009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02E23-D480-4FDC-B8F8-3D967653E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57B66-7D50-4559-A01B-9D2029A941F2}" type="datetimeFigureOut">
              <a:rPr lang="en-US"/>
              <a:pPr>
                <a:defRPr/>
              </a:pPr>
              <a:t>11/14/2009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C59C40F-2847-40EA-AD9E-11E0727CF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7E0B1-C86E-466E-83C3-D51BA0C39254}" type="datetimeFigureOut">
              <a:rPr lang="en-US"/>
              <a:pPr>
                <a:defRPr/>
              </a:pPr>
              <a:t>11/14/2009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63222-73C4-4AB7-85CE-0DA3894EF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AC73AAA-172A-43F7-9722-B7D1C6D6A0DB}" type="datetimeFigureOut">
              <a:rPr lang="en-US"/>
              <a:pPr>
                <a:defRPr/>
              </a:pPr>
              <a:t>11/14/2009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F9EF19D6-3F30-4BB0-8AEA-A074EBC5B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8FAA0A2-B74D-4564-A9B8-68D6EDD65D41}" type="datetimeFigureOut">
              <a:rPr lang="en-US"/>
              <a:pPr>
                <a:defRPr/>
              </a:pPr>
              <a:t>11/14/2009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1175D92-FCBD-4608-B968-9200B5982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59" r:id="rId2"/>
    <p:sldLayoutId id="2147484164" r:id="rId3"/>
    <p:sldLayoutId id="2147484165" r:id="rId4"/>
    <p:sldLayoutId id="2147484166" r:id="rId5"/>
    <p:sldLayoutId id="2147484160" r:id="rId6"/>
    <p:sldLayoutId id="2147484167" r:id="rId7"/>
    <p:sldLayoutId id="2147484161" r:id="rId8"/>
    <p:sldLayoutId id="2147484168" r:id="rId9"/>
    <p:sldLayoutId id="2147484162" r:id="rId10"/>
    <p:sldLayoutId id="21474841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1905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INTRODUCTION TO TRAUMA, MULTIPLE TRAUMA, AND TREATMENT PRIORITIES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524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DR OMAR EL FAROUK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3">
                    <a:shade val="75000"/>
                  </a:schemeClr>
                </a:solidFill>
              </a:rPr>
              <a:t>MORTALITY PEAKS AFTER TRAUMA INJURY</a:t>
            </a:r>
          </a:p>
        </p:txBody>
      </p:sp>
      <p:pic>
        <p:nvPicPr>
          <p:cNvPr id="19459" name="Content Placeholder 3" descr="Mulholl016-2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295400"/>
            <a:ext cx="9144000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chemeClr val="accent3">
                    <a:shade val="75000"/>
                  </a:schemeClr>
                </a:solidFill>
              </a:rPr>
              <a:t>MORTALITY PEAKS AFTER TRAUMA INJURY</a:t>
            </a:r>
            <a:endParaRPr lang="en-US" sz="3600" dirty="0"/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sz="2800" smtClean="0"/>
              <a:t>Early  deaths can best be reduced with</a:t>
            </a:r>
            <a:endParaRPr lang="en-US" smtClean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3922713" y="2628900"/>
            <a:ext cx="992188" cy="1587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19600" y="3124200"/>
            <a:ext cx="1828800" cy="1588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789613" y="3657600"/>
            <a:ext cx="1068388" cy="1587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334000" y="4114800"/>
            <a:ext cx="3581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i="1" dirty="0">
                <a:solidFill>
                  <a:srgbClr val="FF0000"/>
                </a:solidFill>
              </a:rPr>
              <a:t>Legislated  protective devices</a:t>
            </a:r>
            <a:endParaRPr lang="en-US" sz="2800" dirty="0"/>
          </a:p>
        </p:txBody>
      </p:sp>
      <p:cxnSp>
        <p:nvCxnSpPr>
          <p:cNvPr id="17" name="Straight Connector 16"/>
          <p:cNvCxnSpPr/>
          <p:nvPr/>
        </p:nvCxnSpPr>
        <p:spPr>
          <a:xfrm rot="10800000">
            <a:off x="2895600" y="3124200"/>
            <a:ext cx="1600200" cy="1588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398713" y="3619500"/>
            <a:ext cx="992188" cy="1587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81000" y="4114800"/>
            <a:ext cx="3962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sz="2800" i="1" dirty="0">
                <a:solidFill>
                  <a:srgbClr val="FF0000"/>
                </a:solidFill>
              </a:rPr>
              <a:t>Injury prevention programs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MORTALITY PEAKS AFTER TRAUMA INJURY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Second mortality peak can be reduced by </a:t>
            </a:r>
            <a:r>
              <a:rPr lang="en-US" i="1" dirty="0" smtClean="0">
                <a:solidFill>
                  <a:srgbClr val="FF0000"/>
                </a:solidFill>
              </a:rPr>
              <a:t>focusing on the regional planning of trauma system  development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MORTALITY PEAKS AFTER TRAUMA INJURY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Late deaths will be diminished as research  generates better understanding of the processes related to: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  </a:t>
            </a:r>
            <a:r>
              <a:rPr lang="en-US" i="1" smtClean="0">
                <a:solidFill>
                  <a:srgbClr val="FF0000"/>
                </a:solidFill>
              </a:rPr>
              <a:t>Inflammation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i="1" smtClean="0">
                <a:solidFill>
                  <a:srgbClr val="FF0000"/>
                </a:solidFill>
              </a:rPr>
              <a:t>  Sepsis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i="1" smtClean="0">
                <a:solidFill>
                  <a:srgbClr val="FF0000"/>
                </a:solidFill>
              </a:rPr>
              <a:t> Coagulopathy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i="1" smtClean="0">
                <a:solidFill>
                  <a:srgbClr val="FF0000"/>
                </a:solidFill>
              </a:rPr>
              <a:t> Multiple organ failure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i="1" smtClean="0">
                <a:solidFill>
                  <a:srgbClr val="FF0000"/>
                </a:solidFill>
              </a:rPr>
              <a:t> CNS injury.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7B9899"/>
                </a:solidFill>
              </a:rPr>
              <a:t>CLASSIFICATION OF TRAUMA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Blunt</a:t>
            </a:r>
          </a:p>
          <a:p>
            <a:pPr eaLnBrk="1" hangingPunct="1"/>
            <a:r>
              <a:rPr lang="en-US" smtClean="0"/>
              <a:t>Penetrating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MOTOR VEHICLE COLLISIONS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79248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(a) Head-on or frontal impact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(b) Rear impact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(c) Lateral or side impact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(d) Rotational impact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(e) Rollover.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7B9899"/>
                </a:solidFill>
              </a:rPr>
              <a:t>PREDICTABLE INJURY PATTERNS RESULTING FROM THE UP-AND-OVER COMPONENT OF FRONTAL IMPACT</a:t>
            </a:r>
          </a:p>
        </p:txBody>
      </p:sp>
      <p:sp>
        <p:nvSpPr>
          <p:cNvPr id="26627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305800" cy="5334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Anterior chest wall compression against the steering wheel: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                             </a:t>
            </a:r>
            <a:r>
              <a:rPr lang="en-US" i="1" smtClean="0">
                <a:solidFill>
                  <a:srgbClr val="C00000"/>
                </a:solidFill>
              </a:rPr>
              <a:t>Rib fractures</a:t>
            </a:r>
          </a:p>
          <a:p>
            <a:pPr eaLnBrk="1" hangingPunct="1">
              <a:buFont typeface="Arial" charset="0"/>
              <a:buNone/>
            </a:pPr>
            <a:r>
              <a:rPr lang="en-US" i="1" smtClean="0">
                <a:solidFill>
                  <a:srgbClr val="C00000"/>
                </a:solidFill>
              </a:rPr>
              <a:t>                             Pulmonary contusion</a:t>
            </a:r>
          </a:p>
          <a:p>
            <a:pPr eaLnBrk="1" hangingPunct="1">
              <a:buFont typeface="Arial" charset="0"/>
              <a:buNone/>
            </a:pPr>
            <a:r>
              <a:rPr lang="en-US" i="1" smtClean="0">
                <a:solidFill>
                  <a:srgbClr val="C00000"/>
                </a:solidFill>
              </a:rPr>
              <a:t>                             Flail chest</a:t>
            </a:r>
          </a:p>
          <a:p>
            <a:pPr eaLnBrk="1" hangingPunct="1">
              <a:buFont typeface="Arial" charset="0"/>
              <a:buNone/>
            </a:pPr>
            <a:r>
              <a:rPr lang="en-US" i="1" smtClean="0">
                <a:solidFill>
                  <a:srgbClr val="C00000"/>
                </a:solidFill>
              </a:rPr>
              <a:t>                             Myocardial contusion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7B9899"/>
                </a:solidFill>
              </a:rPr>
              <a:t>PREDICTABLE INJURY PATTERNS RESULTING FROM THE UP-AND-OVER COMPONENT OF FRONTAL IMPACT</a:t>
            </a:r>
          </a:p>
        </p:txBody>
      </p:sp>
      <p:sp>
        <p:nvSpPr>
          <p:cNvPr id="27651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382000" cy="43307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Blunt abdominal trauma:</a:t>
            </a:r>
          </a:p>
          <a:p>
            <a:pPr eaLnBrk="1" hangingPunct="1">
              <a:buFont typeface="Arial" charset="0"/>
              <a:buNone/>
            </a:pPr>
            <a:r>
              <a:rPr lang="en-US" i="1" smtClean="0">
                <a:solidFill>
                  <a:srgbClr val="C00000"/>
                </a:solidFill>
              </a:rPr>
              <a:t>    1. Intestinal perforation</a:t>
            </a:r>
          </a:p>
          <a:p>
            <a:pPr eaLnBrk="1" hangingPunct="1">
              <a:buFont typeface="Arial" charset="0"/>
              <a:buNone/>
            </a:pPr>
            <a:r>
              <a:rPr lang="en-US" i="1" smtClean="0">
                <a:solidFill>
                  <a:srgbClr val="C00000"/>
                </a:solidFill>
              </a:rPr>
              <a:t>    2. Lacerations of the mesentery</a:t>
            </a:r>
          </a:p>
          <a:p>
            <a:pPr eaLnBrk="1" hangingPunct="1">
              <a:buFont typeface="Arial" charset="0"/>
              <a:buNone/>
            </a:pPr>
            <a:r>
              <a:rPr lang="en-US" i="1" smtClean="0">
                <a:solidFill>
                  <a:srgbClr val="C00000"/>
                </a:solidFill>
              </a:rPr>
              <a:t>    3. Solid organs compression with accompanying hemorrhage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accent3">
                    <a:shade val="75000"/>
                  </a:schemeClr>
                </a:solidFill>
              </a:rPr>
              <a:t>PREDICTABLE INJURY PATTERNS RESULTING FROM THE UP-AND-OVER COMPONENT OF FRONTAL IMPACT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0" y="1905000"/>
            <a:ext cx="7467600" cy="42211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Acute neck flexion, hyperextension, or both, causing </a:t>
            </a:r>
            <a:r>
              <a:rPr lang="en-US" i="1" smtClean="0">
                <a:solidFill>
                  <a:srgbClr val="FF0000"/>
                </a:solidFill>
              </a:rPr>
              <a:t>a cervical spine injury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                    FALLS</a:t>
            </a:r>
          </a:p>
        </p:txBody>
      </p:sp>
      <p:sp>
        <p:nvSpPr>
          <p:cNvPr id="29699" name="Content Placeholder 1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Falls result in multiple impacts.</a:t>
            </a:r>
          </a:p>
          <a:p>
            <a:pPr eaLnBrk="1" hangingPunct="1"/>
            <a:r>
              <a:rPr lang="en-US" dirty="0" smtClean="0"/>
              <a:t>Severe falls</a:t>
            </a:r>
          </a:p>
          <a:p>
            <a:pPr eaLnBrk="1" hangingPunct="1">
              <a:buFont typeface="Arial" charset="0"/>
              <a:buNone/>
            </a:pPr>
            <a:r>
              <a:rPr lang="en-US" i="1" dirty="0" smtClean="0">
                <a:solidFill>
                  <a:srgbClr val="C00000"/>
                </a:solidFill>
              </a:rPr>
              <a:t>     more than three times the height of the  victim, or from more than 20 feet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 That is affected by: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Surface on which the victim lands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 Degree of compressibility 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(e.g., water versus  concrete) 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TRAUMA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Impact of trauma on mortality and morbidity</a:t>
            </a:r>
          </a:p>
          <a:p>
            <a:pPr eaLnBrk="1" hangingPunct="1"/>
            <a:r>
              <a:rPr lang="en-US" dirty="0" smtClean="0"/>
              <a:t>How to reduce mortality and morbidity related to trauma?</a:t>
            </a:r>
          </a:p>
          <a:p>
            <a:pPr eaLnBrk="1" hangingPunct="1"/>
            <a:r>
              <a:rPr lang="en-US" dirty="0" smtClean="0"/>
              <a:t>Types of trauma</a:t>
            </a:r>
          </a:p>
          <a:p>
            <a:pPr eaLnBrk="1" hangingPunct="1"/>
            <a:r>
              <a:rPr lang="en-US" dirty="0" smtClean="0"/>
              <a:t>Management of trauma according to ATLS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DA1DB1C17FF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1752600" y="0"/>
            <a:ext cx="579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alibri" pitchFamily="34" charset="0"/>
              </a:rPr>
              <a:t>Hyperflexion and axial loading injury after a fall.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sz="2400" smtClean="0"/>
              <a:t>GENERAL ANATOMIC CONSIDERATIONS IN BLUNT INJURY</a:t>
            </a:r>
          </a:p>
        </p:txBody>
      </p:sp>
      <p:graphicFrame>
        <p:nvGraphicFramePr>
          <p:cNvPr id="38947" name="Group 35"/>
          <p:cNvGraphicFramePr>
            <a:graphicFrameLocks noGrp="1"/>
          </p:cNvGraphicFramePr>
          <p:nvPr>
            <p:ph idx="4294967295"/>
          </p:nvPr>
        </p:nvGraphicFramePr>
        <p:xfrm>
          <a:off x="0" y="1371600"/>
          <a:ext cx="9144000" cy="5428705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572000"/>
                <a:gridCol w="4572000"/>
              </a:tblGrid>
              <a:tr h="501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Diagnosed injury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Associated injury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/>
                </a:tc>
              </a:tr>
              <a:tr h="775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Fracture—temporal, parietal bone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Epidural hematoma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/>
                </a:tc>
              </a:tr>
              <a:tr h="501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Maxillofacial fracture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Cervical spine fracture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/>
                </a:tc>
              </a:tr>
              <a:tr h="501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Sternal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 fracture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Cardiac contusion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/>
                </a:tc>
              </a:tr>
              <a:tr h="775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First and second rib fracture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Descending thoracic aorta,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intraabdominal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 bleeding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/>
                </a:tc>
              </a:tr>
              <a:tr h="501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Fractured scapula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Pulmonary contusion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/>
                </a:tc>
              </a:tr>
              <a:tr h="501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Fractured ribs 8—12, right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Lacerated liver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/>
                </a:tc>
              </a:tr>
              <a:tr h="501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Fractured ribs 8—12, left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Lacerated spleen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/>
                </a:tc>
              </a:tr>
              <a:tr h="775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Fractured pelvis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Ruptured bladder, urethral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transection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2400" smtClean="0"/>
              <a:t>GENERAL ANATOMIC CONSIDERATIONS IN BLUNT INJURY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0" y="1295400"/>
          <a:ext cx="9144000" cy="53340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4572000"/>
                <a:gridCol w="4572000"/>
              </a:tblGrid>
              <a:tr h="64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Diagnosed injury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Associated injury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/>
                </a:tc>
              </a:tr>
              <a:tr h="64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Fractured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humerus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Radial nerve injury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/>
                </a:tc>
              </a:tr>
              <a:tr h="809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Supracondylar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humerus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 fracture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Brachial artery injury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/>
                </a:tc>
              </a:tr>
              <a:tr h="64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Distal radius fracture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Median nerve compression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/>
                </a:tc>
              </a:tr>
              <a:tr h="64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Supracondylar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 femur fracture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Popliteal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 artery thrombosis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/>
                </a:tc>
              </a:tr>
              <a:tr h="64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Anterior dislocation shoulder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Axillary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 nerve injury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/>
                </a:tc>
              </a:tr>
              <a:tr h="64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Posterior dislocation of hip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Sciatic nerve injury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/>
                </a:tc>
              </a:tr>
              <a:tr h="64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Posterior dislocation of knee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Popliteal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 artery thrombosis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7B9899"/>
                </a:solidFill>
              </a:rPr>
              <a:t>BIOMECHANICS OF PENETRATING INJURIES</a:t>
            </a:r>
          </a:p>
        </p:txBody>
      </p:sp>
      <p:sp>
        <p:nvSpPr>
          <p:cNvPr id="33795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406900"/>
          </a:xfrm>
        </p:spPr>
        <p:txBody>
          <a:bodyPr/>
          <a:lstStyle/>
          <a:p>
            <a:pPr eaLnBrk="1" hangingPunct="1"/>
            <a:r>
              <a:rPr lang="en-US" dirty="0" smtClean="0"/>
              <a:t>Penetrating trauma </a:t>
            </a:r>
            <a:r>
              <a:rPr lang="en-US" i="1" dirty="0" smtClean="0">
                <a:solidFill>
                  <a:srgbClr val="FF0000"/>
                </a:solidFill>
              </a:rPr>
              <a:t>involves the transfer of energy </a:t>
            </a:r>
            <a:r>
              <a:rPr lang="en-US" dirty="0" smtClean="0"/>
              <a:t>to a relatively small  tissue area. </a:t>
            </a:r>
          </a:p>
          <a:p>
            <a:pPr eaLnBrk="1" hangingPunct="1"/>
            <a:r>
              <a:rPr lang="en-US" dirty="0" smtClean="0"/>
              <a:t>The velocity of a gunshot wound is exceedingly high compared with any type of blunt trauma. </a:t>
            </a:r>
          </a:p>
          <a:p>
            <a:pPr eaLnBrk="1" hangingPunct="1">
              <a:buFont typeface="Arial" charset="0"/>
              <a:buNone/>
            </a:pPr>
            <a:r>
              <a:rPr lang="en-US" i="1" dirty="0" smtClean="0">
                <a:solidFill>
                  <a:srgbClr val="C00000"/>
                </a:solidFill>
              </a:rPr>
              <a:t>    The kinetic energy of a bullet disrupts and fragments cells and tissues, moving them away from the path of the bullet.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>
                <a:solidFill>
                  <a:schemeClr val="accent3">
                    <a:shade val="75000"/>
                  </a:schemeClr>
                </a:solidFill>
              </a:rPr>
              <a:t>BIOMECHANICS OF PENETRATING INJURIES</a:t>
            </a:r>
          </a:p>
        </p:txBody>
      </p:sp>
      <p:pic>
        <p:nvPicPr>
          <p:cNvPr id="34819" name="Content Placeholder 3" descr="Mulholl017-3A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95400"/>
            <a:ext cx="65532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>
                <a:solidFill>
                  <a:schemeClr val="accent3">
                    <a:shade val="75000"/>
                  </a:schemeClr>
                </a:solidFill>
              </a:rPr>
              <a:t>BIOMECHANICS OF PENETRATING INJURIES</a:t>
            </a:r>
          </a:p>
        </p:txBody>
      </p:sp>
      <p:pic>
        <p:nvPicPr>
          <p:cNvPr id="35843" name="Content Placeholder 3" descr="Mulholl017-3B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47800"/>
            <a:ext cx="6781800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>
                <a:solidFill>
                  <a:schemeClr val="accent3">
                    <a:shade val="75000"/>
                  </a:schemeClr>
                </a:solidFill>
              </a:rPr>
              <a:t>BIOMECHANICS OF PENETRATING INJURIES</a:t>
            </a:r>
          </a:p>
        </p:txBody>
      </p:sp>
      <p:pic>
        <p:nvPicPr>
          <p:cNvPr id="36867" name="Content Placeholder 3" descr="Mulholl017-Alg0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371600"/>
            <a:ext cx="91440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7B9899"/>
                </a:solidFill>
              </a:rPr>
              <a:t>Low-Energy Stab Wounds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Low-energy missiles include </a:t>
            </a:r>
            <a:r>
              <a:rPr lang="en-US" i="1" smtClean="0">
                <a:solidFill>
                  <a:srgbClr val="C00000"/>
                </a:solidFill>
              </a:rPr>
              <a:t>knives and other objects that produce damage only by their sharp cutting edges.</a:t>
            </a:r>
          </a:p>
          <a:p>
            <a:pPr eaLnBrk="1" hangingPunct="1"/>
            <a:r>
              <a:rPr lang="en-US" smtClean="0"/>
              <a:t>Cavitation is </a:t>
            </a:r>
            <a:r>
              <a:rPr lang="en-US" i="1" smtClean="0">
                <a:solidFill>
                  <a:srgbClr val="C00000"/>
                </a:solidFill>
              </a:rPr>
              <a:t>minimal</a:t>
            </a:r>
            <a:r>
              <a:rPr lang="en-US" smtClean="0"/>
              <a:t> and injury can be predicted simply by tracing the pathway of the weapon within the  body.</a:t>
            </a:r>
          </a:p>
          <a:p>
            <a:pPr eaLnBrk="1" hangingPunct="1"/>
            <a:r>
              <a:rPr lang="en-US" smtClean="0"/>
              <a:t>Knowledge of the type of weapon is sometimes helpful.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Low-Energy Stab Wound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7924800" cy="4525963"/>
          </a:xfrm>
        </p:spPr>
        <p:txBody>
          <a:bodyPr/>
          <a:lstStyle/>
          <a:p>
            <a:pPr eaLnBrk="1" hangingPunct="1"/>
            <a:r>
              <a:rPr lang="en-US" smtClean="0"/>
              <a:t>The attacker may stab and </a:t>
            </a:r>
            <a:r>
              <a:rPr lang="en-US" i="1" smtClean="0">
                <a:solidFill>
                  <a:srgbClr val="FF0000"/>
                </a:solidFill>
              </a:rPr>
              <a:t>move the knife or weapon inside the body</a:t>
            </a:r>
            <a:r>
              <a:rPr lang="en-US" smtClean="0"/>
              <a:t>, which can lead to  more injury than that perceived from the cutaneous wound.</a:t>
            </a:r>
          </a:p>
          <a:p>
            <a:pPr eaLnBrk="1" hangingPunct="1"/>
            <a:r>
              <a:rPr lang="en-US" smtClean="0"/>
              <a:t>Judgment of the potential scope of injury by examination of the entrance wound is not reliable.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OTHER TYPES OF PENETRATING INJURIES</a:t>
            </a:r>
            <a:endParaRPr lang="en-US" b="1" dirty="0"/>
          </a:p>
        </p:txBody>
      </p:sp>
      <p:sp>
        <p:nvSpPr>
          <p:cNvPr id="3993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/>
              <a:t>Low- energy Gunshot Wounds: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      </a:t>
            </a:r>
            <a:r>
              <a:rPr lang="en-US" i="1" dirty="0" smtClean="0">
                <a:solidFill>
                  <a:srgbClr val="C00000"/>
                </a:solidFill>
              </a:rPr>
              <a:t>Defined as those with an initial muzzle  velocity of less than 1,200 ft/s.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 Medium-velocity projectiles have </a:t>
            </a:r>
            <a:r>
              <a:rPr lang="en-US" i="1" dirty="0" smtClean="0">
                <a:solidFill>
                  <a:srgbClr val="C00000"/>
                </a:solidFill>
              </a:rPr>
              <a:t>muzzle  velocities between 1,200 and 2,000 ft/s.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    - Most handguns and some rifles are low- or medium-energy weapons.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INTRODUCTION TO TRAUMA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z="3200" b="1" smtClean="0"/>
              <a:t>Trauma is frequent cause of death specially after:</a:t>
            </a:r>
            <a:endParaRPr lang="en-US" smtClean="0"/>
          </a:p>
          <a:p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1828800" y="2743200"/>
            <a:ext cx="6248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i="1" dirty="0">
                <a:solidFill>
                  <a:srgbClr val="FF0000"/>
                </a:solidFill>
              </a:rPr>
              <a:t>Decreases in infectious diseases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828800" y="4191000"/>
            <a:ext cx="6248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i="1" dirty="0">
                <a:solidFill>
                  <a:srgbClr val="FF0000"/>
                </a:solidFill>
              </a:rPr>
              <a:t>The industrialization of society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OTHER TYPES OF PENETRATING INJURIES</a:t>
            </a:r>
            <a:endParaRPr lang="en-US" b="1" dirty="0"/>
          </a:p>
        </p:txBody>
      </p:sp>
      <p:sp>
        <p:nvSpPr>
          <p:cNvPr id="4096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High-Energy Weapons:</a:t>
            </a:r>
          </a:p>
          <a:p>
            <a:pPr eaLnBrk="1" hangingPunct="1"/>
            <a:r>
              <a:rPr lang="en-US" smtClean="0"/>
              <a:t>The essential difference between high-energy weapons and the typical civilian gunshot wound is that their projectiles produce a </a:t>
            </a:r>
            <a:r>
              <a:rPr lang="en-US" i="1" smtClean="0">
                <a:solidFill>
                  <a:srgbClr val="C00000"/>
                </a:solidFill>
              </a:rPr>
              <a:t>much larger cavity or pressure cone </a:t>
            </a:r>
            <a:r>
              <a:rPr lang="en-US" smtClean="0"/>
              <a:t>than low- and medium-velocity missiles. </a:t>
            </a:r>
          </a:p>
          <a:p>
            <a:pPr eaLnBrk="1" hangingPunct="1"/>
            <a:r>
              <a:rPr lang="en-US" smtClean="0"/>
              <a:t>The temporary cavity extends well beyond the actual bullet tract, producing </a:t>
            </a:r>
            <a:r>
              <a:rPr lang="en-US" i="1" smtClean="0">
                <a:solidFill>
                  <a:srgbClr val="C00000"/>
                </a:solidFill>
              </a:rPr>
              <a:t>a wider injury. 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>
                <a:solidFill>
                  <a:schemeClr val="accent3">
                    <a:shade val="75000"/>
                  </a:schemeClr>
                </a:solidFill>
              </a:rPr>
              <a:t>OTHER TYPES OF PENETRATING INJURIES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 rtlCol="0"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dirty="0"/>
              <a:t>Blast Injuries: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/>
              <a:t>Blast injuries caused by close-range shotgun fire </a:t>
            </a:r>
            <a:r>
              <a:rPr lang="en-US" sz="3000" dirty="0" smtClean="0"/>
              <a:t>constitute</a:t>
            </a:r>
          </a:p>
          <a:p>
            <a:pPr marL="621792" lvl="1" indent="-274320" eaLnBrk="1" fontAlgn="auto" hangingPunct="1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Devastating </a:t>
            </a:r>
            <a:r>
              <a:rPr lang="en-US" i="1" dirty="0">
                <a:solidFill>
                  <a:srgbClr val="FF0000"/>
                </a:solidFill>
              </a:rPr>
              <a:t>injuries comprising extensive tissue destruction.</a:t>
            </a:r>
          </a:p>
          <a:p>
            <a:pPr marL="621792" lvl="1" indent="-274320" eaLnBrk="1" fontAlgn="auto" hangingPunct="1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i="1" dirty="0" smtClean="0">
                <a:solidFill>
                  <a:srgbClr val="FF0000"/>
                </a:solidFill>
              </a:rPr>
              <a:t> Blast </a:t>
            </a:r>
            <a:r>
              <a:rPr lang="en-US" i="1" dirty="0">
                <a:solidFill>
                  <a:srgbClr val="FF0000"/>
                </a:solidFill>
              </a:rPr>
              <a:t>injuries have the highest potential for secondary infection. 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/>
              <a:t>These injuries, in general, should be surgically explored, devitalized tissue should be extensively </a:t>
            </a:r>
            <a:r>
              <a:rPr lang="en-US" sz="3000" dirty="0" err="1"/>
              <a:t>debrided</a:t>
            </a:r>
            <a:r>
              <a:rPr lang="en-US" sz="3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7B9899"/>
                </a:solidFill>
              </a:rPr>
              <a:t>PREHOSPITAL CARE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1</a:t>
            </a:r>
            <a:r>
              <a:rPr lang="en-US" b="1" smtClean="0">
                <a:solidFill>
                  <a:srgbClr val="FF0000"/>
                </a:solidFill>
              </a:rPr>
              <a:t>. A</a:t>
            </a:r>
            <a:r>
              <a:rPr lang="en-US" smtClean="0"/>
              <a:t>irway Assessment:</a:t>
            </a:r>
          </a:p>
          <a:p>
            <a:pPr eaLnBrk="1" hangingPunct="1"/>
            <a:r>
              <a:rPr lang="en-US" smtClean="0"/>
              <a:t>Because the most immediately life-threatening problem to the injured patient is loss of airway patency, this is </a:t>
            </a:r>
            <a:r>
              <a:rPr lang="en-US" i="1" smtClean="0">
                <a:solidFill>
                  <a:srgbClr val="C00000"/>
                </a:solidFill>
              </a:rPr>
              <a:t>the first priority of the first-response team on arrival at the injury site. </a:t>
            </a:r>
          </a:p>
          <a:p>
            <a:pPr eaLnBrk="1" hangingPunct="1"/>
            <a:r>
              <a:rPr lang="en-US" smtClean="0"/>
              <a:t>Patients who are awake, alert, and talking obviously have a patent airway.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7B9899"/>
                </a:solidFill>
              </a:rPr>
              <a:t>PREHOSPITAL CARE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839200" cy="5334000"/>
          </a:xfrm>
        </p:spPr>
        <p:txBody>
          <a:bodyPr/>
          <a:lstStyle/>
          <a:p>
            <a:pPr eaLnBrk="1" hangingPunct="1"/>
            <a:r>
              <a:rPr lang="en-US" dirty="0" smtClean="0"/>
              <a:t>Those who are: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Unconscious </a:t>
            </a:r>
            <a:r>
              <a:rPr lang="en-US" dirty="0" smtClean="0">
                <a:solidFill>
                  <a:srgbClr val="FF0000"/>
                </a:solidFill>
              </a:rPr>
              <a:t>       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Have evidence of respiratory insufficiency require immediate attention. </a:t>
            </a:r>
          </a:p>
          <a:p>
            <a:pPr eaLnBrk="1" hangingPunct="1"/>
            <a:r>
              <a:rPr lang="en-US" dirty="0" err="1" smtClean="0"/>
              <a:t>Endotracheal</a:t>
            </a:r>
            <a:r>
              <a:rPr lang="en-US" dirty="0" smtClean="0"/>
              <a:t> intubation is the best procedure for airway control for: 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     </a:t>
            </a:r>
            <a:r>
              <a:rPr lang="en-US" dirty="0" smtClean="0">
                <a:solidFill>
                  <a:srgbClr val="C00000"/>
                </a:solidFill>
              </a:rPr>
              <a:t>1. </a:t>
            </a:r>
            <a:r>
              <a:rPr lang="en-US" i="1" dirty="0" smtClean="0">
                <a:solidFill>
                  <a:srgbClr val="C00000"/>
                </a:solidFill>
              </a:rPr>
              <a:t>Shocked patients</a:t>
            </a:r>
          </a:p>
          <a:p>
            <a:pPr eaLnBrk="1" hangingPunct="1">
              <a:buFont typeface="Arial" charset="0"/>
              <a:buNone/>
            </a:pPr>
            <a:r>
              <a:rPr lang="en-US" i="1" dirty="0" smtClean="0">
                <a:solidFill>
                  <a:srgbClr val="C00000"/>
                </a:solidFill>
              </a:rPr>
              <a:t>     2. Abnormal breathing patterns</a:t>
            </a:r>
          </a:p>
          <a:p>
            <a:pPr eaLnBrk="1" hangingPunct="1">
              <a:buFont typeface="Arial" charset="0"/>
              <a:buNone/>
            </a:pPr>
            <a:r>
              <a:rPr lang="en-US" i="1" dirty="0" smtClean="0">
                <a:solidFill>
                  <a:srgbClr val="C00000"/>
                </a:solidFill>
              </a:rPr>
              <a:t>     3. Unable to protect the airway because they are unconscious. 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7B9899"/>
                </a:solidFill>
              </a:rPr>
              <a:t>PREHOSPITAL CARE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752600"/>
            <a:ext cx="8504238" cy="4346575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mtClean="0"/>
              <a:t>2. </a:t>
            </a:r>
            <a:r>
              <a:rPr lang="en-US" b="1" smtClean="0">
                <a:solidFill>
                  <a:srgbClr val="FF0000"/>
                </a:solidFill>
              </a:rPr>
              <a:t>B</a:t>
            </a:r>
            <a:r>
              <a:rPr lang="en-US" smtClean="0"/>
              <a:t>reathing: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mtClean="0"/>
              <a:t>After establishment of a patent and controlled airway, the next priority is to ensure that air exchange is taking place. 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mtClean="0"/>
              <a:t>Immediately life-threatening injuries that preclude air exchange include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mtClean="0"/>
              <a:t>        </a:t>
            </a:r>
            <a:r>
              <a:rPr lang="en-US" i="1" smtClean="0">
                <a:solidFill>
                  <a:srgbClr val="FF0000"/>
                </a:solidFill>
              </a:rPr>
              <a:t>Tension pneumothorax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i="1" smtClean="0">
                <a:solidFill>
                  <a:srgbClr val="FF0000"/>
                </a:solidFill>
              </a:rPr>
              <a:t>        Massive open chest wounds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i="1" smtClean="0">
                <a:solidFill>
                  <a:srgbClr val="FF0000"/>
                </a:solidFill>
              </a:rPr>
              <a:t>        Sucking chest wounds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i="1" smtClean="0">
                <a:solidFill>
                  <a:srgbClr val="FF0000"/>
                </a:solidFill>
              </a:rPr>
              <a:t>        Tracheal disruption. </a:t>
            </a:r>
          </a:p>
          <a:p>
            <a:pPr marL="320040" indent="-32004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PREHOSPITAL CARE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7924800" cy="4525963"/>
          </a:xfrm>
        </p:spPr>
        <p:txBody>
          <a:bodyPr/>
          <a:lstStyle/>
          <a:p>
            <a:pPr eaLnBrk="1" hangingPunct="1"/>
            <a:r>
              <a:rPr lang="en-US" sz="3000" smtClean="0"/>
              <a:t>Both open chest wounds and sucking chest wounds respond to endotracheal intubation and positive-pressure ventilation.</a:t>
            </a:r>
          </a:p>
          <a:p>
            <a:pPr eaLnBrk="1" hangingPunct="1"/>
            <a:r>
              <a:rPr lang="en-US" sz="3000" smtClean="0"/>
              <a:t>Tension pneumothorax occasionally requires field decompression: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 </a:t>
            </a:r>
            <a:r>
              <a:rPr lang="en-US" i="1" smtClean="0">
                <a:solidFill>
                  <a:srgbClr val="FF0000"/>
                </a:solidFill>
              </a:rPr>
              <a:t>Needle thoracostomy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i="1" smtClean="0">
                <a:solidFill>
                  <a:srgbClr val="FF0000"/>
                </a:solidFill>
              </a:rPr>
              <a:t> Chest tube thoracostomy in the midclavicular line of the second intercostal space.</a:t>
            </a:r>
          </a:p>
          <a:p>
            <a:pPr eaLnBrk="1" hangingPunct="1">
              <a:buFont typeface="Arial" charset="0"/>
              <a:buNone/>
            </a:pPr>
            <a:endParaRPr lang="en-US" sz="3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7B9899"/>
                </a:solidFill>
              </a:rPr>
              <a:t>PREHOSPITAL CARE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76400"/>
            <a:ext cx="8504238" cy="4422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mtClean="0"/>
              <a:t>3. </a:t>
            </a:r>
            <a:r>
              <a:rPr lang="en-US" b="1" smtClean="0">
                <a:solidFill>
                  <a:srgbClr val="FF0000"/>
                </a:solidFill>
              </a:rPr>
              <a:t>C</a:t>
            </a:r>
            <a:r>
              <a:rPr lang="en-US" smtClean="0"/>
              <a:t>irculation: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most common cause of death during the first hour after injury is hemorrhage.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Direct pressure controls obvious external hemorrhage.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placement of </a:t>
            </a:r>
            <a:r>
              <a:rPr lang="en-US" i="1" smtClean="0">
                <a:solidFill>
                  <a:srgbClr val="C00000"/>
                </a:solidFill>
              </a:rPr>
              <a:t>one or two large-bore intravenous (IV) lines</a:t>
            </a:r>
            <a:r>
              <a:rPr lang="en-US" smtClean="0"/>
              <a:t> in the upper extremities en route to the trauma center facilitates resuscitation.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7B9899"/>
                </a:solidFill>
              </a:rPr>
              <a:t>PREHOSPITAL CARE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The standard of care in the prehospital setting for hypotensive patients is:</a:t>
            </a:r>
          </a:p>
          <a:p>
            <a:pPr eaLnBrk="1" hangingPunct="1">
              <a:buFont typeface="Arial" charset="0"/>
              <a:buNone/>
            </a:pPr>
            <a:r>
              <a:rPr lang="en-US" i="1" smtClean="0">
                <a:solidFill>
                  <a:srgbClr val="C00000"/>
                </a:solidFill>
              </a:rPr>
              <a:t>        Volume replacement </a:t>
            </a:r>
          </a:p>
          <a:p>
            <a:pPr eaLnBrk="1" hangingPunct="1">
              <a:buFont typeface="Arial" charset="0"/>
              <a:buNone/>
            </a:pPr>
            <a:r>
              <a:rPr lang="en-US" i="1" smtClean="0">
                <a:solidFill>
                  <a:srgbClr val="C00000"/>
                </a:solidFill>
              </a:rPr>
              <a:t>        Rapid transport to a trauma center.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Trauma Team Composition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7924800" cy="4525963"/>
          </a:xfrm>
        </p:spPr>
        <p:txBody>
          <a:bodyPr/>
          <a:lstStyle/>
          <a:p>
            <a:pPr eaLnBrk="1" hangingPunct="1"/>
            <a:r>
              <a:rPr lang="en-US" smtClean="0"/>
              <a:t>The trauma team consists of members from different disciplines, each of whom sees the patient from a particular point of view. </a:t>
            </a:r>
          </a:p>
          <a:p>
            <a:pPr eaLnBrk="1" hangingPunct="1"/>
            <a:r>
              <a:rPr lang="en-US" smtClean="0"/>
              <a:t>the team must have a single </a:t>
            </a:r>
            <a:r>
              <a:rPr lang="en-US" i="1" smtClean="0">
                <a:solidFill>
                  <a:srgbClr val="FF0000"/>
                </a:solidFill>
              </a:rPr>
              <a:t>“captain of the ship”</a:t>
            </a:r>
            <a:r>
              <a:rPr lang="en-US" smtClean="0"/>
              <a:t> whose responsibility it is to organize and prioritize treatment efforts.</a:t>
            </a:r>
          </a:p>
          <a:p>
            <a:pPr eaLnBrk="1" hangingPunct="1"/>
            <a:r>
              <a:rPr lang="en-US" smtClean="0"/>
              <a:t>The team leader integrates and coordinates several tasks simultaneously.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Trauma Team Composition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001000" cy="4525963"/>
          </a:xfrm>
        </p:spPr>
        <p:txBody>
          <a:bodyPr/>
          <a:lstStyle/>
          <a:p>
            <a:pPr eaLnBrk="1" hangingPunct="1"/>
            <a:r>
              <a:rPr lang="en-US" smtClean="0"/>
              <a:t>In most level 1 and 2 trauma centers, the </a:t>
            </a:r>
            <a:r>
              <a:rPr lang="en-US" i="1" smtClean="0">
                <a:solidFill>
                  <a:srgbClr val="FF0000"/>
                </a:solidFill>
              </a:rPr>
              <a:t>team captain is a general surgeon trained in trauma care.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MORTALITY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i="1" smtClean="0">
                <a:solidFill>
                  <a:srgbClr val="FF0000"/>
                </a:solidFill>
              </a:rPr>
              <a:t>Leading cause of death up to the age of 44 years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i="1" smtClean="0">
                <a:solidFill>
                  <a:srgbClr val="FF0000"/>
                </a:solidFill>
              </a:rPr>
              <a:t>The fourth leading cause of death overall (after heart disease, cancer, and stroke).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 descr="bbmapAsse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0"/>
            <a:ext cx="6172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2133600" y="0"/>
            <a:ext cx="12192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562600" y="0"/>
            <a:ext cx="1219200" cy="762000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514600" y="1524000"/>
            <a:ext cx="9906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14600" y="3124200"/>
            <a:ext cx="9906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638800" y="1752600"/>
            <a:ext cx="1066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752600" y="4114800"/>
            <a:ext cx="9144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15000" y="1371600"/>
            <a:ext cx="990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05200" y="0"/>
            <a:ext cx="1981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Primary Survey: Initial Assessment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590675"/>
          <a:ext cx="9144000" cy="528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6934200"/>
              </a:tblGrid>
              <a:tr h="1019315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A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Airway (with cervical spine control)</a:t>
                      </a:r>
                      <a:br>
                        <a:rPr lang="en-US" sz="2800" dirty="0" smtClean="0"/>
                      </a:br>
                      <a:endParaRPr lang="en-US" sz="2800" dirty="0"/>
                    </a:p>
                  </a:txBody>
                  <a:tcPr/>
                </a:tc>
              </a:tr>
              <a:tr h="1019315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B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Breathing</a:t>
                      </a:r>
                      <a:br>
                        <a:rPr lang="en-US" sz="2800" dirty="0" smtClean="0"/>
                      </a:br>
                      <a:endParaRPr lang="en-US" sz="2800" dirty="0"/>
                    </a:p>
                  </a:txBody>
                  <a:tcPr/>
                </a:tc>
              </a:tr>
              <a:tr h="1019315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C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Circulation with hemorrhage control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endParaRPr lang="en-US" dirty="0"/>
                    </a:p>
                  </a:txBody>
                  <a:tcPr/>
                </a:tc>
              </a:tr>
              <a:tr h="1019315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D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Disability (mental function)</a:t>
                      </a:r>
                      <a:br>
                        <a:rPr lang="en-US" sz="2800" b="1" dirty="0" smtClean="0"/>
                      </a:br>
                      <a:endParaRPr lang="en-US" sz="2800" b="1" dirty="0"/>
                    </a:p>
                  </a:txBody>
                  <a:tcPr/>
                </a:tc>
              </a:tr>
              <a:tr h="120906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E 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Expose (examine every part of the patient)</a:t>
                      </a:r>
                      <a:r>
                        <a:rPr lang="en-US" dirty="0"/>
                        <a:t/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Primary Survey: Initial Assessment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mtClean="0"/>
              <a:t>Airway obstruction often responds to simple maneuvers such as :</a:t>
            </a:r>
          </a:p>
          <a:p>
            <a:pPr marL="320040" indent="-32004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i="1" smtClean="0">
                <a:solidFill>
                  <a:srgbClr val="FF0000"/>
                </a:solidFill>
              </a:rPr>
              <a:t>Suctioning </a:t>
            </a:r>
          </a:p>
          <a:p>
            <a:pPr marL="320040" indent="-32004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i="1" smtClean="0">
                <a:solidFill>
                  <a:srgbClr val="FF0000"/>
                </a:solidFill>
              </a:rPr>
              <a:t>Chin lift </a:t>
            </a:r>
          </a:p>
          <a:p>
            <a:pPr marL="320040" indent="-32004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i="1" smtClean="0">
                <a:solidFill>
                  <a:srgbClr val="FF0000"/>
                </a:solidFill>
              </a:rPr>
              <a:t>Jaw thrust, or </a:t>
            </a:r>
          </a:p>
          <a:p>
            <a:pPr marL="320040" indent="-32004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i="1" smtClean="0">
                <a:solidFill>
                  <a:srgbClr val="FF0000"/>
                </a:solidFill>
              </a:rPr>
              <a:t>Placement of an oropharyngeal airway.</a:t>
            </a:r>
          </a:p>
          <a:p>
            <a:pPr marL="320040" indent="-32004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mtClean="0"/>
              <a:t>    Protection of the cervical spine with in-line immobilization is imperative during these maneuvers.</a:t>
            </a:r>
          </a:p>
          <a:p>
            <a:pPr marL="320040" indent="-32004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en-US" smtClean="0"/>
          </a:p>
          <a:p>
            <a:pPr marL="320040" indent="-32004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Primary Survey: Initial Assessment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4294967295"/>
          </p:nvPr>
        </p:nvSpPr>
        <p:spPr>
          <a:xfrm>
            <a:off x="0" y="1905000"/>
            <a:ext cx="7848600" cy="4221163"/>
          </a:xfrm>
        </p:spPr>
        <p:txBody>
          <a:bodyPr/>
          <a:lstStyle/>
          <a:p>
            <a:pPr eaLnBrk="1" hangingPunct="1"/>
            <a:r>
              <a:rPr lang="en-US" smtClean="0"/>
              <a:t>Persistence of respiratory insufficiency requires endotracheal intubation.</a:t>
            </a:r>
          </a:p>
          <a:p>
            <a:pPr eaLnBrk="1" hangingPunct="1"/>
            <a:r>
              <a:rPr lang="en-US" smtClean="0"/>
              <a:t>After an airway is established: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rgbClr val="FF0000"/>
                </a:solidFill>
              </a:rPr>
              <a:t>1</a:t>
            </a:r>
            <a:r>
              <a:rPr lang="en-US" i="1" smtClean="0">
                <a:solidFill>
                  <a:srgbClr val="FF0000"/>
                </a:solidFill>
              </a:rPr>
              <a:t>. auscultate the chest to confirm air exchange</a:t>
            </a:r>
          </a:p>
          <a:p>
            <a:pPr eaLnBrk="1" hangingPunct="1">
              <a:buFont typeface="Arial" charset="0"/>
              <a:buNone/>
            </a:pPr>
            <a:r>
              <a:rPr lang="en-US" i="1" smtClean="0">
                <a:solidFill>
                  <a:srgbClr val="FF0000"/>
                </a:solidFill>
              </a:rPr>
              <a:t>2. obtains a chest radiograph to ensure proper tube position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</a:rPr>
              <a:t>Primary Survey: Initial Assessment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Clinical diagnosis of tension pneumothorax requires immediate </a:t>
            </a:r>
            <a:r>
              <a:rPr lang="en-US" i="1" smtClean="0">
                <a:solidFill>
                  <a:srgbClr val="FF0000"/>
                </a:solidFill>
              </a:rPr>
              <a:t>needle thoracostomy </a:t>
            </a:r>
            <a:r>
              <a:rPr lang="en-US" smtClean="0"/>
              <a:t>followed by </a:t>
            </a:r>
            <a:r>
              <a:rPr lang="en-US" i="1" smtClean="0">
                <a:solidFill>
                  <a:srgbClr val="FF0000"/>
                </a:solidFill>
              </a:rPr>
              <a:t>chest tube thoracostomy</a:t>
            </a:r>
            <a:r>
              <a:rPr lang="en-US" smtClean="0"/>
              <a:t>. </a:t>
            </a:r>
          </a:p>
          <a:p>
            <a:pPr eaLnBrk="1" hangingPunct="1"/>
            <a:r>
              <a:rPr lang="en-US" smtClean="0"/>
              <a:t>Sucking chest wounds should be sealed with an </a:t>
            </a:r>
            <a:r>
              <a:rPr lang="en-US" i="1" smtClean="0">
                <a:solidFill>
                  <a:srgbClr val="FF0000"/>
                </a:solidFill>
              </a:rPr>
              <a:t>occlusive dressing </a:t>
            </a:r>
            <a:r>
              <a:rPr lang="en-US" smtClean="0"/>
              <a:t>secured on three sides to function as a flap valve.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 descr="chest traum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7688" y="0"/>
            <a:ext cx="5508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 descr="rad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BILATERAL  PNEUMOTHORAX</a:t>
            </a:r>
          </a:p>
        </p:txBody>
      </p:sp>
      <p:sp>
        <p:nvSpPr>
          <p:cNvPr id="59395" name="Text Placeholder 3"/>
          <p:cNvSpPr>
            <a:spLocks noGrp="1"/>
          </p:cNvSpPr>
          <p:nvPr>
            <p:ph type="body" idx="2"/>
          </p:nvPr>
        </p:nvSpPr>
        <p:spPr>
          <a:xfrm flipH="1">
            <a:off x="3429000" y="1828800"/>
            <a:ext cx="609600" cy="4267200"/>
          </a:xfrm>
        </p:spPr>
        <p:txBody>
          <a:bodyPr/>
          <a:lstStyle/>
          <a:p>
            <a:pPr eaLnBrk="1" hangingPunct="1"/>
            <a:endParaRPr lang="en-US" smtClean="0">
              <a:solidFill>
                <a:srgbClr val="FFFFFF"/>
              </a:solidFill>
            </a:endParaRPr>
          </a:p>
        </p:txBody>
      </p:sp>
      <p:pic>
        <p:nvPicPr>
          <p:cNvPr id="59396" name="Content Placeholder 4" descr="Bilateral_pneumothorax_pneumomediastinu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7400" y="1447800"/>
            <a:ext cx="487680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nsion pneumothora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0160" y="0"/>
            <a:ext cx="658368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il injury to the he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0"/>
            <a:ext cx="42672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Mulholl016-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1143000" y="381000"/>
            <a:ext cx="4114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229600" y="2514600"/>
            <a:ext cx="914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Primary Survey: Initial Assessment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763000" cy="5334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rgbClr val="0070C0"/>
                </a:solidFill>
              </a:rPr>
              <a:t>Useful clinical indicators of hemodynamic status: </a:t>
            </a:r>
          </a:p>
          <a:p>
            <a:pPr eaLnBrk="1" hangingPunct="1"/>
            <a:r>
              <a:rPr lang="en-US" i="1" smtClean="0">
                <a:solidFill>
                  <a:srgbClr val="FF0000"/>
                </a:solidFill>
              </a:rPr>
              <a:t>Blood pressure </a:t>
            </a:r>
          </a:p>
          <a:p>
            <a:pPr eaLnBrk="1" hangingPunct="1"/>
            <a:r>
              <a:rPr lang="en-US" i="1" smtClean="0">
                <a:solidFill>
                  <a:srgbClr val="FF0000"/>
                </a:solidFill>
              </a:rPr>
              <a:t>Pulse </a:t>
            </a:r>
          </a:p>
          <a:p>
            <a:pPr eaLnBrk="1" hangingPunct="1"/>
            <a:r>
              <a:rPr lang="en-US" i="1" smtClean="0">
                <a:solidFill>
                  <a:srgbClr val="FF0000"/>
                </a:solidFill>
              </a:rPr>
              <a:t>Skin perfusion </a:t>
            </a:r>
          </a:p>
          <a:p>
            <a:pPr eaLnBrk="1" hangingPunct="1"/>
            <a:r>
              <a:rPr lang="en-US" i="1" smtClean="0">
                <a:solidFill>
                  <a:srgbClr val="FF0000"/>
                </a:solidFill>
              </a:rPr>
              <a:t>Temperature </a:t>
            </a:r>
          </a:p>
          <a:p>
            <a:pPr eaLnBrk="1" hangingPunct="1"/>
            <a:r>
              <a:rPr lang="en-US" i="1" smtClean="0">
                <a:solidFill>
                  <a:srgbClr val="FF0000"/>
                </a:solidFill>
              </a:rPr>
              <a:t>Capillary refill</a:t>
            </a:r>
          </a:p>
          <a:p>
            <a:pPr eaLnBrk="1" hangingPunct="1"/>
            <a:r>
              <a:rPr lang="en-US" i="1" smtClean="0">
                <a:solidFill>
                  <a:srgbClr val="FF0000"/>
                </a:solidFill>
              </a:rPr>
              <a:t> Mental status </a:t>
            </a:r>
          </a:p>
          <a:p>
            <a:pPr eaLnBrk="1" hangingPunct="1"/>
            <a:r>
              <a:rPr lang="en-US" i="1" smtClean="0">
                <a:solidFill>
                  <a:srgbClr val="FF0000"/>
                </a:solidFill>
              </a:rPr>
              <a:t>Presence of breath sounds, and</a:t>
            </a:r>
          </a:p>
          <a:p>
            <a:pPr eaLnBrk="1" hangingPunct="1"/>
            <a:r>
              <a:rPr lang="en-US" i="1" smtClean="0">
                <a:solidFill>
                  <a:srgbClr val="FF0000"/>
                </a:solidFill>
              </a:rPr>
              <a:t> Neck vein distention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</a:rPr>
              <a:t>Primary Survey: Initial Assessment</a:t>
            </a:r>
            <a:endParaRPr lang="en-US" smtClean="0">
              <a:solidFill>
                <a:srgbClr val="7B9899"/>
              </a:solidFill>
            </a:endParaRPr>
          </a:p>
        </p:txBody>
      </p:sp>
      <p:sp>
        <p:nvSpPr>
          <p:cNvPr id="6144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Is the </a:t>
            </a:r>
            <a:r>
              <a:rPr lang="en-US" dirty="0" err="1" smtClean="0"/>
              <a:t>the</a:t>
            </a:r>
            <a:r>
              <a:rPr lang="en-US" dirty="0" smtClean="0"/>
              <a:t> patient in </a:t>
            </a:r>
            <a:r>
              <a:rPr lang="en-US" dirty="0" err="1" smtClean="0"/>
              <a:t>hypovolemic</a:t>
            </a:r>
            <a:r>
              <a:rPr lang="en-US" dirty="0" smtClean="0"/>
              <a:t> shock?</a:t>
            </a:r>
          </a:p>
          <a:p>
            <a:pPr eaLnBrk="1" hangingPunct="1"/>
            <a:r>
              <a:rPr lang="en-US" dirty="0" smtClean="0"/>
              <a:t>If so, what is the source of hemorrhage?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Primary Survey: Initial Assessment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7924800" cy="4525963"/>
          </a:xfrm>
        </p:spPr>
        <p:txBody>
          <a:bodyPr/>
          <a:lstStyle/>
          <a:p>
            <a:pPr eaLnBrk="1" hangingPunct="1"/>
            <a:r>
              <a:rPr lang="en-US" smtClean="0"/>
              <a:t>Circulatory collapse in the injured patient is almost always caused by hypovolemia secondary to hemorrhage.</a:t>
            </a:r>
          </a:p>
          <a:p>
            <a:pPr eaLnBrk="1" hangingPunct="1"/>
            <a:r>
              <a:rPr lang="en-US" smtClean="0"/>
              <a:t>The mainstay of treatment for hypotension in the injured patient, regardless of cause, is </a:t>
            </a:r>
            <a:r>
              <a:rPr lang="en-US" i="1" smtClean="0">
                <a:solidFill>
                  <a:srgbClr val="FF0000"/>
                </a:solidFill>
              </a:rPr>
              <a:t>volume resuscitation with crystalloid solution </a:t>
            </a:r>
            <a:endParaRPr lang="en-US" smtClean="0"/>
          </a:p>
          <a:p>
            <a:pPr eaLnBrk="1" hangingPunct="1"/>
            <a:r>
              <a:rPr lang="en-US" smtClean="0"/>
              <a:t>if hypotension is persistent, </a:t>
            </a:r>
            <a:r>
              <a:rPr lang="en-US" i="1" smtClean="0">
                <a:solidFill>
                  <a:srgbClr val="FF0000"/>
                </a:solidFill>
              </a:rPr>
              <a:t>packed red blood cells (RBCs).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Primary Survey: Initial Assessment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7848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The final priority in the primary survey is a brief neurologic evaluation to assess the components of the GCS</a:t>
            </a:r>
          </a:p>
        </p:txBody>
      </p:sp>
      <p:sp>
        <p:nvSpPr>
          <p:cNvPr id="4" name="Oval 3"/>
          <p:cNvSpPr/>
          <p:nvPr/>
        </p:nvSpPr>
        <p:spPr>
          <a:xfrm>
            <a:off x="381000" y="2514600"/>
            <a:ext cx="2057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DIAGNOSTIC GLASGOW COMA SCALE (GCS)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 rtlCol="0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EYE OPENING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VERBAL RESPONSE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MOTOR RESPONSE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GCS SUBTOTAL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  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                   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3-15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5" name="Right Arrow 4"/>
          <p:cNvSpPr/>
          <p:nvPr/>
        </p:nvSpPr>
        <p:spPr>
          <a:xfrm>
            <a:off x="3886200" y="3733800"/>
            <a:ext cx="1676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381000"/>
            <a:ext cx="8534400" cy="6064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EYE OPENING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</a:br>
            <a:endParaRPr lang="en-US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9144000" cy="5314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rPr>
                        <a:t>Spontaneous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rPr>
                        <a:t>4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3144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rPr>
                        <a:t>To voice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rPr>
                        <a:t>3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3144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rPr>
                        <a:t>To pain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rPr>
                        <a:t>2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3144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rPr>
                        <a:t>None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rPr>
                        <a:t>1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VERBAL RESPONSE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</a:br>
            <a:endParaRPr lang="en-US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9144000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021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rPr>
                        <a:t>Oriented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rPr>
                        <a:t>5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021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rPr>
                        <a:t>Confused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rPr>
                        <a:t>4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021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rPr>
                        <a:t>Inappropriate words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rPr>
                        <a:t>3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021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rPr>
                        <a:t>Incomprehensible sounds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rPr>
                        <a:t>2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021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rPr>
                        <a:t>None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rPr>
                        <a:t>1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MOTOR RESPONSE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</a:br>
            <a:endParaRPr lang="en-US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0" y="1524000"/>
          <a:ext cx="9144000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rPr>
                        <a:t>Obeys commands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rPr>
                        <a:t>6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rPr>
                        <a:t>Purposeful movement (pain)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5</a:t>
                      </a:r>
                      <a:endParaRPr lang="en-US" sz="2800" b="1" dirty="0"/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rPr>
                        <a:t>Withdraw (pain)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4</a:t>
                      </a:r>
                      <a:endParaRPr lang="en-US" sz="2800" b="1" dirty="0"/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rPr>
                        <a:t>Flexion (pain)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3</a:t>
                      </a:r>
                      <a:endParaRPr lang="en-US" sz="2800" b="1" dirty="0"/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rPr>
                        <a:t>Extension (pain)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2</a:t>
                      </a:r>
                      <a:endParaRPr lang="en-US" sz="2800" b="1" dirty="0"/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rPr>
                        <a:t>None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Secondary Survey </a:t>
            </a:r>
          </a:p>
        </p:txBody>
      </p:sp>
      <p:sp>
        <p:nvSpPr>
          <p:cNvPr id="68611" name="Rectangle 3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8001000" cy="4525963"/>
          </a:xfrm>
        </p:spPr>
        <p:txBody>
          <a:bodyPr/>
          <a:lstStyle/>
          <a:p>
            <a:pPr eaLnBrk="1" hangingPunct="1"/>
            <a:r>
              <a:rPr lang="en-US" smtClean="0"/>
              <a:t>The secondary survey is directed </a:t>
            </a:r>
            <a:r>
              <a:rPr lang="en-US" i="1" smtClean="0">
                <a:solidFill>
                  <a:srgbClr val="FF0000"/>
                </a:solidFill>
              </a:rPr>
              <a:t>at specific identification of suspected and unsuspected injuries. </a:t>
            </a:r>
          </a:p>
          <a:p>
            <a:pPr eaLnBrk="1" hangingPunct="1"/>
            <a:r>
              <a:rPr lang="en-US" smtClean="0"/>
              <a:t>It consists of a thorough history and physical examination that includes observation and palpation of the entire body for evidence and characterization of injury.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7B9899"/>
                </a:solidFill>
              </a:rPr>
              <a:t>Secondary Survey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The secondary survey for a patient in hemorrhagic shock unresponsive to initial resuscitative efforts during the primary survey consists only of 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i="1" smtClean="0">
                <a:solidFill>
                  <a:srgbClr val="C00000"/>
                </a:solidFill>
              </a:rPr>
              <a:t>    Rapid identification of the bleeding site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i="1" smtClean="0">
                <a:solidFill>
                  <a:srgbClr val="C00000"/>
                </a:solidFill>
              </a:rPr>
              <a:t>    Rapid transport to the operating room for definitive control of hemorrhage. 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3">
                    <a:shade val="75000"/>
                  </a:schemeClr>
                </a:solidFill>
              </a:rPr>
              <a:t>MORTALITY PEAKS AFTER TRAUMA INJURY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7924800" cy="4525963"/>
          </a:xfrm>
        </p:spPr>
        <p:txBody>
          <a:bodyPr/>
          <a:lstStyle/>
          <a:p>
            <a:pPr marL="365125" indent="-255588" eaLnBrk="1" hangingPunct="1">
              <a:buFont typeface="Arial" charset="0"/>
              <a:buNone/>
            </a:pPr>
            <a:r>
              <a:rPr lang="en-US" sz="3000" b="1" smtClean="0">
                <a:solidFill>
                  <a:srgbClr val="FF0000"/>
                </a:solidFill>
              </a:rPr>
              <a:t>Trauma deaths occur at three traditionally recognized times after injury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Secondary Survey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 rtlCol="0">
            <a:normAutofit fontScale="8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History: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ATLS provides a simple mnemonic for the purpose of history assessment, the </a:t>
            </a:r>
            <a:r>
              <a:rPr lang="en-US" b="1" dirty="0" smtClean="0">
                <a:solidFill>
                  <a:srgbClr val="FF0000"/>
                </a:solidFill>
              </a:rPr>
              <a:t>AMPLE </a:t>
            </a:r>
            <a:r>
              <a:rPr lang="en-US" dirty="0" smtClean="0"/>
              <a:t>method: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               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i="1" dirty="0" smtClean="0"/>
              <a:t>llergies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                </a:t>
            </a:r>
            <a:r>
              <a:rPr lang="en-US" b="1" dirty="0" smtClean="0">
                <a:solidFill>
                  <a:srgbClr val="FF0000"/>
                </a:solidFill>
              </a:rPr>
              <a:t>M</a:t>
            </a:r>
            <a:r>
              <a:rPr lang="en-US" i="1" dirty="0" smtClean="0"/>
              <a:t>edications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                </a:t>
            </a:r>
            <a:r>
              <a:rPr lang="en-US" b="1" i="1" dirty="0" smtClean="0">
                <a:solidFill>
                  <a:srgbClr val="FF0000"/>
                </a:solidFill>
              </a:rPr>
              <a:t>P</a:t>
            </a:r>
            <a:r>
              <a:rPr lang="en-US" i="1" dirty="0" smtClean="0"/>
              <a:t>ast illnesses</a:t>
            </a:r>
            <a:r>
              <a:rPr lang="en-US" dirty="0" smtClean="0"/>
              <a:t>/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i="1" dirty="0" smtClean="0"/>
              <a:t>regnancy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                </a:t>
            </a:r>
            <a:r>
              <a:rPr lang="en-US" b="1" dirty="0" smtClean="0">
                <a:solidFill>
                  <a:srgbClr val="FF0000"/>
                </a:solidFill>
              </a:rPr>
              <a:t>L</a:t>
            </a:r>
            <a:r>
              <a:rPr lang="en-US" i="1" dirty="0" smtClean="0"/>
              <a:t>ast meal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                </a:t>
            </a:r>
            <a:r>
              <a:rPr lang="en-US" b="1" dirty="0" smtClean="0">
                <a:solidFill>
                  <a:srgbClr val="FF0000"/>
                </a:solidFill>
              </a:rPr>
              <a:t>E</a:t>
            </a:r>
            <a:r>
              <a:rPr lang="en-US" i="1" dirty="0" smtClean="0"/>
              <a:t>vents</a:t>
            </a:r>
            <a:r>
              <a:rPr lang="en-US" dirty="0" smtClean="0"/>
              <a:t>/</a:t>
            </a:r>
            <a:r>
              <a:rPr lang="en-US" b="1" dirty="0" smtClean="0">
                <a:solidFill>
                  <a:srgbClr val="FF0000"/>
                </a:solidFill>
              </a:rPr>
              <a:t>E</a:t>
            </a:r>
            <a:r>
              <a:rPr lang="en-US" i="1" dirty="0" smtClean="0"/>
              <a:t>nvironment related to the injury</a:t>
            </a:r>
            <a:br>
              <a:rPr lang="en-US" i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Secondary Survey</a:t>
            </a:r>
          </a:p>
        </p:txBody>
      </p:sp>
      <p:sp>
        <p:nvSpPr>
          <p:cNvPr id="71683" name="Rectangle 3"/>
          <p:cNvSpPr>
            <a:spLocks noGrp="1"/>
          </p:cNvSpPr>
          <p:nvPr>
            <p:ph type="body" idx="4294967295"/>
          </p:nvPr>
        </p:nvSpPr>
        <p:spPr>
          <a:xfrm>
            <a:off x="914400" y="1600200"/>
            <a:ext cx="8229600" cy="4525963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b="1" dirty="0" smtClean="0"/>
              <a:t>Head and Face :</a:t>
            </a:r>
          </a:p>
          <a:p>
            <a:pPr marL="881063" lvl="1" indent="-514350" eaLnBrk="1" hangingPunct="1"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Palpation of the skull and the head and face for: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FF0000"/>
                </a:solidFill>
              </a:rPr>
              <a:t>Hematomas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FF0000"/>
                </a:solidFill>
              </a:rPr>
              <a:t>Lacerations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FF0000"/>
                </a:solidFill>
              </a:rPr>
              <a:t>Fractures.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dirty="0" smtClean="0"/>
              <a:t>Potential ocular injuries are assessed by: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Visual acuity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Pupillary</a:t>
            </a:r>
            <a:r>
              <a:rPr lang="en-US" i="1" dirty="0" smtClean="0">
                <a:solidFill>
                  <a:srgbClr val="FF0000"/>
                </a:solidFill>
              </a:rPr>
              <a:t> function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FF0000"/>
                </a:solidFill>
              </a:rPr>
              <a:t>Ocular range of motion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Secondary Survey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rgbClr val="0070C0"/>
                </a:solidFill>
              </a:rPr>
              <a:t>A funduscopic examination is important to identify ;</a:t>
            </a:r>
          </a:p>
          <a:p>
            <a:pPr eaLnBrk="1" hangingPunct="1"/>
            <a:r>
              <a:rPr lang="en-US" i="1" smtClean="0">
                <a:solidFill>
                  <a:srgbClr val="FF0000"/>
                </a:solidFill>
              </a:rPr>
              <a:t>Increased intracranial pressure</a:t>
            </a:r>
          </a:p>
          <a:p>
            <a:pPr eaLnBrk="1" hangingPunct="1"/>
            <a:r>
              <a:rPr lang="en-US" i="1" smtClean="0">
                <a:solidFill>
                  <a:srgbClr val="FF0000"/>
                </a:solidFill>
              </a:rPr>
              <a:t> Vitreal hemorrhage</a:t>
            </a:r>
          </a:p>
          <a:p>
            <a:pPr eaLnBrk="1" hangingPunct="1"/>
            <a:r>
              <a:rPr lang="en-US" i="1" smtClean="0">
                <a:solidFill>
                  <a:srgbClr val="FF0000"/>
                </a:solidFill>
              </a:rPr>
              <a:t> Retinal detachment. 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Secondary Survey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rgbClr val="0070C0"/>
                </a:solidFill>
              </a:rPr>
              <a:t>Basilar skull fracture indicated by: </a:t>
            </a:r>
          </a:p>
          <a:p>
            <a:pPr lvl="2" eaLnBrk="1" hangingPunct="1">
              <a:buFont typeface="Arial" charset="0"/>
              <a:buNone/>
            </a:pPr>
            <a:r>
              <a:rPr lang="en-US" sz="2400" smtClean="0">
                <a:solidFill>
                  <a:srgbClr val="FF0000"/>
                </a:solidFill>
              </a:rPr>
              <a:t>           </a:t>
            </a:r>
            <a:r>
              <a:rPr lang="en-US" sz="2400" i="1" smtClean="0">
                <a:solidFill>
                  <a:srgbClr val="FF0000"/>
                </a:solidFill>
              </a:rPr>
              <a:t>Ecchymosis over the mastoid process </a:t>
            </a:r>
          </a:p>
          <a:p>
            <a:pPr lvl="2" eaLnBrk="1" hangingPunct="1">
              <a:buFont typeface="Arial" charset="0"/>
              <a:buNone/>
            </a:pPr>
            <a:r>
              <a:rPr lang="en-US" sz="2400" i="1" smtClean="0">
                <a:solidFill>
                  <a:srgbClr val="FF0000"/>
                </a:solidFill>
              </a:rPr>
              <a:t>           Hemotympanum</a:t>
            </a:r>
          </a:p>
          <a:p>
            <a:pPr lvl="2" eaLnBrk="1" hangingPunct="1">
              <a:buFont typeface="Arial" charset="0"/>
              <a:buNone/>
            </a:pPr>
            <a:r>
              <a:rPr lang="en-US" sz="2400" i="1" smtClean="0">
                <a:solidFill>
                  <a:srgbClr val="FF0000"/>
                </a:solidFill>
              </a:rPr>
              <a:t>           Otorrhea</a:t>
            </a:r>
          </a:p>
          <a:p>
            <a:pPr lvl="1" eaLnBrk="1" hangingPunct="1">
              <a:buFont typeface="Arial" charset="0"/>
              <a:buNone/>
            </a:pPr>
            <a:r>
              <a:rPr lang="en-US" sz="2400" i="1" smtClean="0">
                <a:solidFill>
                  <a:srgbClr val="FF0000"/>
                </a:solidFill>
              </a:rPr>
              <a:t>               Rhinorrhea</a:t>
            </a:r>
          </a:p>
          <a:p>
            <a:pPr lvl="1" eaLnBrk="1" hangingPunct="1">
              <a:buFont typeface="Arial" charset="0"/>
              <a:buNone/>
            </a:pPr>
            <a:r>
              <a:rPr lang="en-US" sz="2400" i="1" smtClean="0">
                <a:solidFill>
                  <a:srgbClr val="FF0000"/>
                </a:solidFill>
              </a:rPr>
              <a:t>              Periorbital ecchymosis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762000"/>
          </a:xfrm>
        </p:spPr>
        <p:txBody>
          <a:bodyPr/>
          <a:lstStyle/>
          <a:p>
            <a:pPr eaLnBrk="1" hangingPunct="1"/>
            <a:r>
              <a:rPr lang="en-US" smtClean="0"/>
              <a:t>Secondary Survey</a:t>
            </a:r>
          </a:p>
        </p:txBody>
      </p:sp>
      <p:sp>
        <p:nvSpPr>
          <p:cNvPr id="74755" name="Rectangle 3"/>
          <p:cNvSpPr>
            <a:spLocks noGrp="1"/>
          </p:cNvSpPr>
          <p:nvPr>
            <p:ph type="body" idx="4294967295"/>
          </p:nvPr>
        </p:nvSpPr>
        <p:spPr>
          <a:xfrm>
            <a:off x="0" y="1447800"/>
            <a:ext cx="7772400" cy="480060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mtClean="0">
                <a:solidFill>
                  <a:srgbClr val="0070C0"/>
                </a:solidFill>
              </a:rPr>
              <a:t>2. </a:t>
            </a:r>
            <a:r>
              <a:rPr lang="en-US" b="1" smtClean="0">
                <a:solidFill>
                  <a:srgbClr val="0070C0"/>
                </a:solidFill>
              </a:rPr>
              <a:t>Neck: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mtClean="0"/>
              <a:t>The cervical collar is removed and the neck is examined for:</a:t>
            </a:r>
          </a:p>
          <a:p>
            <a:pPr eaLnBrk="1" hangingPunct="1"/>
            <a:r>
              <a:rPr lang="en-US" smtClean="0"/>
              <a:t> </a:t>
            </a:r>
            <a:r>
              <a:rPr lang="en-US" i="1" smtClean="0">
                <a:solidFill>
                  <a:srgbClr val="FF0000"/>
                </a:solidFill>
              </a:rPr>
              <a:t>Tracheal deviation</a:t>
            </a:r>
          </a:p>
          <a:p>
            <a:pPr eaLnBrk="1" hangingPunct="1"/>
            <a:r>
              <a:rPr lang="en-US" i="1" smtClean="0">
                <a:solidFill>
                  <a:srgbClr val="FF0000"/>
                </a:solidFill>
              </a:rPr>
              <a:t> Subcutaneous emphysema</a:t>
            </a:r>
          </a:p>
          <a:p>
            <a:pPr eaLnBrk="1" hangingPunct="1"/>
            <a:r>
              <a:rPr lang="en-US" i="1" smtClean="0">
                <a:solidFill>
                  <a:srgbClr val="FF0000"/>
                </a:solidFill>
              </a:rPr>
              <a:t> Hematomas</a:t>
            </a:r>
          </a:p>
          <a:p>
            <a:pPr eaLnBrk="1" hangingPunct="1"/>
            <a:r>
              <a:rPr lang="en-US" i="1" smtClean="0">
                <a:solidFill>
                  <a:srgbClr val="FF0000"/>
                </a:solidFill>
              </a:rPr>
              <a:t> Lacerations</a:t>
            </a:r>
          </a:p>
          <a:p>
            <a:pPr eaLnBrk="1" hangingPunct="1"/>
            <a:r>
              <a:rPr lang="en-US" i="1" smtClean="0">
                <a:solidFill>
                  <a:srgbClr val="FF0000"/>
                </a:solidFill>
              </a:rPr>
              <a:t> Distended jugular veins.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Secondary Survey</a:t>
            </a:r>
          </a:p>
        </p:txBody>
      </p:sp>
      <p:sp>
        <p:nvSpPr>
          <p:cNvPr id="75779" name="Rectangle 3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7924800" cy="4525963"/>
          </a:xfrm>
        </p:spPr>
        <p:txBody>
          <a:bodyPr/>
          <a:lstStyle/>
          <a:p>
            <a:pPr eaLnBrk="1" hangingPunct="1"/>
            <a:r>
              <a:rPr lang="en-US" smtClean="0"/>
              <a:t>The posterior cervical spine is palpated to elicit </a:t>
            </a:r>
            <a:r>
              <a:rPr lang="en-US" i="1" smtClean="0">
                <a:solidFill>
                  <a:srgbClr val="FF0000"/>
                </a:solidFill>
              </a:rPr>
              <a:t>tenderness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smtClean="0"/>
              <a:t>or other signs of obvious fracture. </a:t>
            </a:r>
          </a:p>
          <a:p>
            <a:pPr eaLnBrk="1" hangingPunct="1"/>
            <a:r>
              <a:rPr lang="en-US" smtClean="0"/>
              <a:t>Penetrating injuries should not be probed, cannulated, or explored past the platysma because uncontrollable hemorrhage may ensue if a clot is dislodged from a major vascular injury.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7B9899"/>
                </a:solidFill>
              </a:rPr>
              <a:t>Secondary Survey</a:t>
            </a:r>
          </a:p>
        </p:txBody>
      </p:sp>
      <p:sp>
        <p:nvSpPr>
          <p:cNvPr id="76803" name="Rectangle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mtClean="0"/>
              <a:t>Radiographic evaluation of the cervical spine should include 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                          </a:t>
            </a:r>
            <a:r>
              <a:rPr lang="en-US" i="1" smtClean="0">
                <a:solidFill>
                  <a:srgbClr val="FF0000"/>
                </a:solidFill>
              </a:rPr>
              <a:t>Anteroposterior</a:t>
            </a:r>
          </a:p>
          <a:p>
            <a:pPr eaLnBrk="1" hangingPunct="1">
              <a:buFont typeface="Arial" charset="0"/>
              <a:buNone/>
            </a:pPr>
            <a:r>
              <a:rPr lang="en-US" i="1" smtClean="0">
                <a:solidFill>
                  <a:srgbClr val="FF0000"/>
                </a:solidFill>
              </a:rPr>
              <a:t>                         Lateral</a:t>
            </a:r>
          </a:p>
          <a:p>
            <a:pPr eaLnBrk="1" hangingPunct="1">
              <a:buFont typeface="Arial" charset="0"/>
              <a:buNone/>
            </a:pPr>
            <a:r>
              <a:rPr lang="en-US" i="1" smtClean="0">
                <a:solidFill>
                  <a:srgbClr val="FF0000"/>
                </a:solidFill>
              </a:rPr>
              <a:t>                         Odontoid views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A CT scan is often used to evaluate suspected bony injuries, and careful flexion and extension films may be necessary to rule out potentially unstable ligamentous injuries of the cervical spine.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Secondary Survey</a:t>
            </a:r>
          </a:p>
        </p:txBody>
      </p:sp>
      <p:sp>
        <p:nvSpPr>
          <p:cNvPr id="77827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1752600"/>
            <a:ext cx="8610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3. </a:t>
            </a:r>
            <a:r>
              <a:rPr lang="en-US" b="1" dirty="0" smtClean="0">
                <a:solidFill>
                  <a:srgbClr val="0070C0"/>
                </a:solidFill>
              </a:rPr>
              <a:t>Chest: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dirty="0" smtClean="0"/>
              <a:t>The chest wall is inspected for: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Instability </a:t>
            </a:r>
          </a:p>
          <a:p>
            <a:pPr eaLnBrk="1" hangingPunct="1">
              <a:lnSpc>
                <a:spcPct val="90000"/>
              </a:lnSpc>
            </a:pPr>
            <a:r>
              <a:rPr lang="en-US" i="1" dirty="0" smtClean="0">
                <a:solidFill>
                  <a:srgbClr val="FF0000"/>
                </a:solidFill>
              </a:rPr>
              <a:t> Lacerations</a:t>
            </a:r>
          </a:p>
          <a:p>
            <a:pPr eaLnBrk="1" hangingPunct="1">
              <a:lnSpc>
                <a:spcPct val="90000"/>
              </a:lnSpc>
            </a:pPr>
            <a:r>
              <a:rPr lang="en-US" i="1" dirty="0" smtClean="0">
                <a:solidFill>
                  <a:srgbClr val="FF0000"/>
                </a:solidFill>
              </a:rPr>
              <a:t> Sucking chest wounds</a:t>
            </a:r>
          </a:p>
          <a:p>
            <a:pPr eaLnBrk="1" hangingPunct="1">
              <a:lnSpc>
                <a:spcPct val="90000"/>
              </a:lnSpc>
            </a:pPr>
            <a:r>
              <a:rPr lang="en-US" i="1" dirty="0" smtClean="0">
                <a:solidFill>
                  <a:srgbClr val="FF0000"/>
                </a:solidFill>
              </a:rPr>
              <a:t>Abrasions, and contusions.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dirty="0" smtClean="0"/>
              <a:t>    Auscultation for </a:t>
            </a:r>
            <a:r>
              <a:rPr lang="en-US" i="1" dirty="0" err="1" smtClean="0">
                <a:solidFill>
                  <a:srgbClr val="FF0000"/>
                </a:solidFill>
              </a:rPr>
              <a:t>hemothorax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and/ or </a:t>
            </a:r>
            <a:r>
              <a:rPr lang="en-US" i="1" dirty="0" err="1" smtClean="0">
                <a:solidFill>
                  <a:srgbClr val="FF0000"/>
                </a:solidFill>
              </a:rPr>
              <a:t>pneumothorax</a:t>
            </a:r>
            <a:r>
              <a:rPr lang="en-US" dirty="0" smtClean="0"/>
              <a:t>, and palpation is used to elicit tenderness that may be associated with rib fractures.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Secondary Survey</a:t>
            </a:r>
          </a:p>
        </p:txBody>
      </p:sp>
      <p:sp>
        <p:nvSpPr>
          <p:cNvPr id="71683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600200"/>
            <a:ext cx="8839200" cy="4525963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b="1" smtClean="0">
                <a:solidFill>
                  <a:srgbClr val="0070C0"/>
                </a:solidFill>
              </a:rPr>
              <a:t>Tension pneumothorax :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mtClean="0"/>
              <a:t> </a:t>
            </a:r>
            <a:r>
              <a:rPr lang="en-US" i="1" smtClean="0">
                <a:solidFill>
                  <a:srgbClr val="FF0000"/>
                </a:solidFill>
              </a:rPr>
              <a:t>cyanosis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i="1" smtClean="0">
                <a:solidFill>
                  <a:srgbClr val="FF0000"/>
                </a:solidFill>
              </a:rPr>
              <a:t> tracheal deviation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i="1" smtClean="0">
                <a:solidFill>
                  <a:srgbClr val="FF0000"/>
                </a:solidFill>
              </a:rPr>
              <a:t> distended neck veins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i="1" smtClean="0">
                <a:solidFill>
                  <a:srgbClr val="FF0000"/>
                </a:solidFill>
              </a:rPr>
              <a:t> lack of breath sounds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i="1" smtClean="0">
                <a:solidFill>
                  <a:srgbClr val="FF0000"/>
                </a:solidFill>
              </a:rPr>
              <a:t> inability to move air.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en-US" i="1" smtClean="0">
              <a:solidFill>
                <a:srgbClr val="FF0000"/>
              </a:solidFill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mtClean="0"/>
              <a:t>   Tension pneumothorax causing cardiopulmonary collapse is a clinical diagnosis that requires immediate treatment by </a:t>
            </a:r>
            <a:r>
              <a:rPr lang="en-US" i="1" smtClean="0">
                <a:solidFill>
                  <a:srgbClr val="FF0000"/>
                </a:solidFill>
              </a:rPr>
              <a:t>needle thoracostomy </a:t>
            </a:r>
            <a:r>
              <a:rPr lang="en-US" smtClean="0"/>
              <a:t>followed by </a:t>
            </a:r>
            <a:r>
              <a:rPr lang="en-US" i="1" smtClean="0">
                <a:solidFill>
                  <a:srgbClr val="FF0000"/>
                </a:solidFill>
              </a:rPr>
              <a:t>chest tube insertion.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Secondary Survey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365125" indent="-255588" eaLnBrk="1" hangingPunct="1">
              <a:lnSpc>
                <a:spcPct val="90000"/>
              </a:lnSpc>
              <a:buFont typeface="Wingdings 3" pitchFamily="18" charset="2"/>
              <a:buChar char=""/>
            </a:pPr>
            <a:r>
              <a:rPr lang="en-US" sz="2800" smtClean="0"/>
              <a:t>Virtually all other life-threatening and potentially life-threatening chest injuries are diagnosed or suspected on chest radiography. </a:t>
            </a:r>
          </a:p>
          <a:p>
            <a:pPr marL="365125" indent="-255588" eaLnBrk="1" hangingPunct="1">
              <a:lnSpc>
                <a:spcPct val="90000"/>
              </a:lnSpc>
              <a:buFont typeface="Wingdings 3" pitchFamily="18" charset="2"/>
              <a:buChar char=""/>
            </a:pPr>
            <a:r>
              <a:rPr lang="en-US" sz="2800" smtClean="0"/>
              <a:t>Hemothorax           opacification of a hemithorax and is treated by chest tube thoracostomy. </a:t>
            </a:r>
          </a:p>
          <a:p>
            <a:pPr marL="365125" indent="-255588" eaLnBrk="1" hangingPunct="1">
              <a:lnSpc>
                <a:spcPct val="90000"/>
              </a:lnSpc>
              <a:buFont typeface="Wingdings 3" pitchFamily="18" charset="2"/>
              <a:buChar char=""/>
            </a:pPr>
            <a:r>
              <a:rPr lang="en-US" sz="2800" smtClean="0"/>
              <a:t>However, thoracotomy is indicated</a:t>
            </a:r>
          </a:p>
          <a:p>
            <a:pPr marL="620713" lvl="1" eaLnBrk="1" hangingPunct="1">
              <a:lnSpc>
                <a:spcPct val="90000"/>
              </a:lnSpc>
              <a:spcBef>
                <a:spcPts val="325"/>
              </a:spcBef>
              <a:buFont typeface="Wingdings" pitchFamily="2" charset="2"/>
              <a:buChar char="Ø"/>
            </a:pPr>
            <a:r>
              <a:rPr lang="en-US" sz="2400" i="1" smtClean="0">
                <a:solidFill>
                  <a:srgbClr val="FF0000"/>
                </a:solidFill>
              </a:rPr>
              <a:t>If the initial blood loss exceeds 1,500 mL or</a:t>
            </a:r>
          </a:p>
          <a:p>
            <a:pPr marL="620713" lvl="1" eaLnBrk="1" hangingPunct="1">
              <a:lnSpc>
                <a:spcPct val="90000"/>
              </a:lnSpc>
              <a:spcBef>
                <a:spcPts val="325"/>
              </a:spcBef>
              <a:buFont typeface="Wingdings" pitchFamily="2" charset="2"/>
              <a:buChar char="Ø"/>
            </a:pPr>
            <a:r>
              <a:rPr lang="en-US" sz="2400" i="1" smtClean="0">
                <a:solidFill>
                  <a:srgbClr val="FF0000"/>
                </a:solidFill>
              </a:rPr>
              <a:t>If the rate of ongoing blood loss shortly following injury exceeds 200 to 300 mL per hour in an adult.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438400" y="2895600"/>
            <a:ext cx="990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01625" y="0"/>
            <a:ext cx="8534400" cy="838200"/>
          </a:xfrm>
        </p:spPr>
        <p:txBody>
          <a:bodyPr/>
          <a:lstStyle/>
          <a:p>
            <a:pPr eaLnBrk="1" hangingPunct="1"/>
            <a:r>
              <a:rPr lang="en-US" sz="2800" smtClean="0"/>
              <a:t>MORTALITY PEAKS AFTER TRAUMA INJURY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US" sz="2800" dirty="0" smtClean="0"/>
              <a:t>Approximately half of all trauma-related deaths occur within seconds or minutes of injury and are related to lacerations of the: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en-US" sz="2800" i="1" dirty="0" smtClean="0">
                <a:solidFill>
                  <a:srgbClr val="FF0000"/>
                </a:solidFill>
              </a:rPr>
              <a:t>                         Aorta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en-US" sz="2800" i="1" dirty="0" smtClean="0">
                <a:solidFill>
                  <a:srgbClr val="FF0000"/>
                </a:solidFill>
              </a:rPr>
              <a:t>                         Heart, 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en-US" sz="2800" i="1" dirty="0" smtClean="0">
                <a:solidFill>
                  <a:srgbClr val="FF0000"/>
                </a:solidFill>
              </a:rPr>
              <a:t>                         Brainstem, 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en-US" sz="2800" i="1" dirty="0" smtClean="0">
                <a:solidFill>
                  <a:srgbClr val="FF0000"/>
                </a:solidFill>
              </a:rPr>
              <a:t>                         Brain, and 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en-US" sz="2800" i="1" dirty="0" smtClean="0">
                <a:solidFill>
                  <a:srgbClr val="FF0000"/>
                </a:solidFill>
              </a:rPr>
              <a:t>                         Spinal cord</a:t>
            </a:r>
          </a:p>
        </p:txBody>
      </p:sp>
      <p:sp>
        <p:nvSpPr>
          <p:cNvPr id="4" name="Oval 3"/>
          <p:cNvSpPr/>
          <p:nvPr/>
        </p:nvSpPr>
        <p:spPr>
          <a:xfrm>
            <a:off x="3124200" y="2133600"/>
            <a:ext cx="3200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1" descr="cow265l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647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Secondary Survey</a:t>
            </a:r>
          </a:p>
        </p:txBody>
      </p:sp>
      <p:sp>
        <p:nvSpPr>
          <p:cNvPr id="81923" name="Rectangle 3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79248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Pulmonary contusion is identified by radiographic findings of: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an irregular interstitial pattern or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frank consolidation in the lung parenchyma. </a:t>
            </a:r>
          </a:p>
          <a:p>
            <a:pPr eaLnBrk="1" hangingPunct="1"/>
            <a:r>
              <a:rPr lang="en-US" dirty="0" smtClean="0"/>
              <a:t>All patients with chest trauma should have an electrocardiographic (ECG) evaluation and continuous monitoring during the first hour in the 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Secondary Survey</a:t>
            </a:r>
          </a:p>
        </p:txBody>
      </p:sp>
      <p:sp>
        <p:nvSpPr>
          <p:cNvPr id="82947" name="Rectangle 3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7924800" cy="4525963"/>
          </a:xfrm>
        </p:spPr>
        <p:txBody>
          <a:bodyPr/>
          <a:lstStyle/>
          <a:p>
            <a:pPr eaLnBrk="1" hangingPunct="1"/>
            <a:r>
              <a:rPr lang="en-US" smtClean="0"/>
              <a:t>Patients with ECG changes during the initial hour may have a blunt cardiac injury and should be monitored for at least 24 hours. </a:t>
            </a:r>
          </a:p>
          <a:p>
            <a:pPr eaLnBrk="1" hangingPunct="1"/>
            <a:r>
              <a:rPr lang="en-US" smtClean="0"/>
              <a:t>Patients with rapid deceleration blunt injuries to the chest may sustain a transection of the thoracic aorta.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eaLnBrk="1" hangingPunct="1"/>
            <a:r>
              <a:rPr lang="en-US" sz="2200" smtClean="0">
                <a:solidFill>
                  <a:srgbClr val="FF0000"/>
                </a:solidFill>
              </a:rPr>
              <a:t>Plain chest radiographic study of patient with traumatic aortic rupture. Noted are widening of the superior mediastinum, loss of anteroposterior window, and blurring of the aortic knob</a:t>
            </a:r>
          </a:p>
        </p:txBody>
      </p:sp>
      <p:pic>
        <p:nvPicPr>
          <p:cNvPr id="83971" name="Content Placeholder 3" descr="traumatic aortic rupture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46350" y="1681163"/>
            <a:ext cx="4286250" cy="4333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/>
            <a:r>
              <a:rPr lang="en-US" smtClean="0"/>
              <a:t>Secondary Survey</a:t>
            </a:r>
          </a:p>
        </p:txBody>
      </p:sp>
      <p:sp>
        <p:nvSpPr>
          <p:cNvPr id="84995" name="Rectangle 3"/>
          <p:cNvSpPr>
            <a:spLocks noGrp="1"/>
          </p:cNvSpPr>
          <p:nvPr>
            <p:ph type="body" idx="4294967295"/>
          </p:nvPr>
        </p:nvSpPr>
        <p:spPr>
          <a:xfrm>
            <a:off x="228600" y="1600200"/>
            <a:ext cx="8915400" cy="525780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b="1" smtClean="0">
                <a:solidFill>
                  <a:srgbClr val="0070C0"/>
                </a:solidFill>
              </a:rPr>
              <a:t>The chest radiograph should be evaluated:</a:t>
            </a:r>
          </a:p>
          <a:p>
            <a:pPr eaLnBrk="1" hangingPunct="1"/>
            <a:r>
              <a:rPr lang="en-US" i="1" smtClean="0">
                <a:solidFill>
                  <a:srgbClr val="FF0000"/>
                </a:solidFill>
              </a:rPr>
              <a:t>Widening of the mediastinum (more than 8 cm on a 40-inch anteroposterior chest radiograph)</a:t>
            </a:r>
          </a:p>
          <a:p>
            <a:pPr eaLnBrk="1" hangingPunct="1"/>
            <a:r>
              <a:rPr lang="en-US" i="1" smtClean="0">
                <a:solidFill>
                  <a:srgbClr val="FF0000"/>
                </a:solidFill>
              </a:rPr>
              <a:t> Apical capping of the lung with blood</a:t>
            </a:r>
          </a:p>
          <a:p>
            <a:pPr eaLnBrk="1" hangingPunct="1"/>
            <a:r>
              <a:rPr lang="en-US" i="1" smtClean="0">
                <a:solidFill>
                  <a:srgbClr val="FF0000"/>
                </a:solidFill>
              </a:rPr>
              <a:t> Tracheal displacement</a:t>
            </a:r>
          </a:p>
          <a:p>
            <a:pPr eaLnBrk="1" hangingPunct="1"/>
            <a:r>
              <a:rPr lang="en-US" i="1" smtClean="0">
                <a:solidFill>
                  <a:srgbClr val="FF0000"/>
                </a:solidFill>
              </a:rPr>
              <a:t> Depression of the left main-stem bronchus loss of the aortic window</a:t>
            </a:r>
          </a:p>
          <a:p>
            <a:pPr eaLnBrk="1" hangingPunct="1"/>
            <a:r>
              <a:rPr lang="en-US" i="1" smtClean="0">
                <a:solidFill>
                  <a:srgbClr val="FF0000"/>
                </a:solidFill>
              </a:rPr>
              <a:t> Deviation of the nasogastric tube</a:t>
            </a:r>
          </a:p>
          <a:p>
            <a:pPr eaLnBrk="1" hangingPunct="1"/>
            <a:r>
              <a:rPr lang="en-US" i="1" smtClean="0">
                <a:solidFill>
                  <a:srgbClr val="FF0000"/>
                </a:solidFill>
              </a:rPr>
              <a:t> Loss of the parispinous stripe.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Secondary Survey</a:t>
            </a:r>
          </a:p>
        </p:txBody>
      </p:sp>
      <p:sp>
        <p:nvSpPr>
          <p:cNvPr id="86019" name="Rectangle 3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7848600" cy="4525963"/>
          </a:xfrm>
        </p:spPr>
        <p:txBody>
          <a:bodyPr/>
          <a:lstStyle/>
          <a:p>
            <a:pPr eaLnBrk="1" hangingPunct="1"/>
            <a:r>
              <a:rPr lang="en-US" smtClean="0"/>
              <a:t>Evidence of a ruptured diaphragm on chest radiograph includes the presence of the nasogastric tube or bowel above the normal plane of the diaphragm.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" descr="DA1DB3C25FF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0"/>
            <a:ext cx="6400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5" descr="Mulholl019-Alg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Secondary Survey</a:t>
            </a:r>
          </a:p>
        </p:txBody>
      </p:sp>
      <p:sp>
        <p:nvSpPr>
          <p:cNvPr id="89091" name="Rectangle 3"/>
          <p:cNvSpPr>
            <a:spLocks noGrp="1"/>
          </p:cNvSpPr>
          <p:nvPr>
            <p:ph type="body" idx="4294967295"/>
          </p:nvPr>
        </p:nvSpPr>
        <p:spPr>
          <a:xfrm>
            <a:off x="0" y="1676400"/>
            <a:ext cx="7848600" cy="44497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800" b="1" smtClean="0">
                <a:solidFill>
                  <a:srgbClr val="0070C0"/>
                </a:solidFill>
              </a:rPr>
              <a:t>4.</a:t>
            </a:r>
            <a:r>
              <a:rPr lang="en-US" sz="2800" smtClean="0">
                <a:solidFill>
                  <a:srgbClr val="0070C0"/>
                </a:solidFill>
              </a:rPr>
              <a:t> </a:t>
            </a:r>
            <a:r>
              <a:rPr lang="en-US" sz="2800" b="1" smtClean="0">
                <a:solidFill>
                  <a:srgbClr val="0070C0"/>
                </a:solidFill>
              </a:rPr>
              <a:t>Abdomen: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abdominal examination should attempt to determine whether there is a significant injury requiring surgical intervention.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Although physical examination is often accurate and reliable, it can be misleading in 20% to 30% of patients.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This inaccuracy is particularly true in patients who are obtunded from head injury, alcohol, drug use, or shock.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7B9899"/>
                </a:solidFill>
              </a:rPr>
              <a:t>Secondary Survey</a:t>
            </a:r>
          </a:p>
        </p:txBody>
      </p:sp>
      <p:sp>
        <p:nvSpPr>
          <p:cNvPr id="90115" name="Rectangle 3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88392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If patients are hemodynamically unstable, it is important to determine rapidly whether free intraperitoneal hemorrhage is responsible for the hypotension.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i="1" smtClean="0">
                <a:solidFill>
                  <a:srgbClr val="C00000"/>
                </a:solidFill>
              </a:rPr>
              <a:t>      1. Diagnostic peritoneal lavage (DPL) </a:t>
            </a:r>
            <a:r>
              <a:rPr lang="en-US" smtClean="0"/>
              <a:t>or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mtClean="0"/>
              <a:t>      </a:t>
            </a:r>
            <a:r>
              <a:rPr lang="en-US" i="1" smtClean="0">
                <a:solidFill>
                  <a:srgbClr val="C00000"/>
                </a:solidFill>
              </a:rPr>
              <a:t>2. The focused abdominal sonogram for trauma (FAST) accomplish this goal rapidly and safely.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Both are reported to be extremely reliable in the hemodynamically unstable patient.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MORTALITY PEAKS AFTER TRAUMA INJURY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2. The second mortality peak occurs within hours of injury and accounts for approximately 30% of deaths: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 </a:t>
            </a:r>
            <a:r>
              <a:rPr lang="en-US" i="1" smtClean="0">
                <a:solidFill>
                  <a:srgbClr val="FF0000"/>
                </a:solidFill>
              </a:rPr>
              <a:t>Half of which result from hemorrhage and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i="1" smtClean="0">
                <a:solidFill>
                  <a:srgbClr val="FF0000"/>
                </a:solidFill>
              </a:rPr>
              <a:t> Half from central nervous system (CNS) injuries.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 </a:t>
            </a:r>
          </a:p>
          <a:p>
            <a:pPr eaLnBrk="1" hangingPunct="1"/>
            <a:endParaRPr lang="en-US" smtClean="0"/>
          </a:p>
        </p:txBody>
      </p:sp>
      <p:sp>
        <p:nvSpPr>
          <p:cNvPr id="5" name="Oval 4"/>
          <p:cNvSpPr/>
          <p:nvPr/>
        </p:nvSpPr>
        <p:spPr>
          <a:xfrm>
            <a:off x="6248400" y="1676400"/>
            <a:ext cx="2133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7B9899"/>
                </a:solidFill>
              </a:rPr>
              <a:t>The specific indications for DPL or FAST in blunt trauma include the following:</a:t>
            </a:r>
          </a:p>
        </p:txBody>
      </p:sp>
      <p:sp>
        <p:nvSpPr>
          <p:cNvPr id="91139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458200" cy="5334000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/>
              <a:t> Unconscious patient with question of potential abdominal injury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/>
              <a:t>Patient with a high-energy injury, suspected intraabdominal injury, and equivocal physical findings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/>
              <a:t>Patient with multiple injuries and unexplained shock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/>
              <a:t>Patient with major noncontiguous or thoracoabdominal injuries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/>
              <a:t>Patient with spinal cord injury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smtClean="0"/>
              <a:t>The specific indications for DPL or FAST in blunt trauma include the following: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6. Intoxicated patient in whom abdominal injury is suspected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7. Patient who has a suspected </a:t>
            </a:r>
            <a:r>
              <a:rPr lang="en-US" dirty="0" err="1" smtClean="0"/>
              <a:t>intraabdominal</a:t>
            </a:r>
            <a:r>
              <a:rPr lang="en-US" dirty="0" smtClean="0"/>
              <a:t> injury with equivocal diagnostic findings and who will be undergoing prolonged general anesthesia for another injury, making continued reevaluation impossible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2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Secondary Survey</a:t>
            </a:r>
          </a:p>
        </p:txBody>
      </p:sp>
      <p:sp>
        <p:nvSpPr>
          <p:cNvPr id="93187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481138"/>
            <a:ext cx="8229600" cy="537686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b="1" smtClean="0">
                <a:solidFill>
                  <a:srgbClr val="0070C0"/>
                </a:solidFill>
              </a:rPr>
              <a:t>DPL is considered positive :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 </a:t>
            </a:r>
            <a:r>
              <a:rPr lang="en-US" sz="2400" smtClean="0">
                <a:solidFill>
                  <a:srgbClr val="FF0000"/>
                </a:solidFill>
              </a:rPr>
              <a:t>If 10 mL of grossly bloody aspirate is obtained before instillation of lavage fluid 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smtClean="0">
                <a:solidFill>
                  <a:srgbClr val="FF0000"/>
                </a:solidFill>
              </a:rPr>
              <a:t> If the siphoned lavage fluid has more than 100,000 red blood cells (RBCs) per milliliter.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smtClean="0">
                <a:solidFill>
                  <a:srgbClr val="FF0000"/>
                </a:solidFill>
              </a:rPr>
              <a:t> Presence of bile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smtClean="0">
                <a:solidFill>
                  <a:srgbClr val="FF0000"/>
                </a:solidFill>
              </a:rPr>
              <a:t> Amylase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smtClean="0">
                <a:solidFill>
                  <a:srgbClr val="FF0000"/>
                </a:solidFill>
              </a:rPr>
              <a:t> Bacteria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smtClean="0">
                <a:solidFill>
                  <a:srgbClr val="FF0000"/>
                </a:solidFill>
              </a:rPr>
              <a:t> Particulate matter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mtClean="0"/>
              <a:t>Indicate visceral injury and need for laparotomy.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Secondary Survey</a:t>
            </a:r>
          </a:p>
        </p:txBody>
      </p:sp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784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In the hemodynamically stable patient, CT has become routine for the evaluation of the abdomen.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1" descr="DA1DB3C25FF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7B9899"/>
                </a:solidFill>
              </a:rPr>
              <a:t>COMPARISON OF DIAGNOSTIC PERITONEAL LAVAGE AND COMPUTED TOMOGRAPHY IN THE DIAGNOSIS OF VISCERAL INJURY AFTER BLUNT ABDOMINAL TRAUMA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0" y="1481138"/>
          <a:ext cx="9144000" cy="5376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2514600"/>
                <a:gridCol w="2362200"/>
              </a:tblGrid>
              <a:tr h="10753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DPL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CT SCAN</a:t>
                      </a:r>
                      <a:endParaRPr lang="en-US" dirty="0"/>
                    </a:p>
                  </a:txBody>
                  <a:tcPr/>
                </a:tc>
              </a:tr>
              <a:tr h="1075372">
                <a:tc>
                  <a:txBody>
                    <a:bodyPr/>
                    <a:lstStyle/>
                    <a:p>
                      <a:r>
                        <a:rPr lang="en-US" dirty="0" smtClean="0"/>
                        <a:t>False-negative result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5%–20%</a:t>
                      </a:r>
                      <a:endParaRPr lang="en-US" dirty="0"/>
                    </a:p>
                  </a:txBody>
                  <a:tcPr/>
                </a:tc>
              </a:tr>
              <a:tr h="1075372">
                <a:tc>
                  <a:txBody>
                    <a:bodyPr/>
                    <a:lstStyle/>
                    <a:p>
                      <a:r>
                        <a:rPr lang="en-US" dirty="0" smtClean="0"/>
                        <a:t>False-positive result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5%–12%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/>
                </a:tc>
              </a:tr>
              <a:tr h="1075372">
                <a:tc>
                  <a:txBody>
                    <a:bodyPr/>
                    <a:lstStyle/>
                    <a:p>
                      <a:r>
                        <a:rPr lang="en-US" dirty="0" smtClean="0"/>
                        <a:t>Time to complete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 min</a:t>
                      </a:r>
                      <a:endParaRPr lang="en-US" dirty="0"/>
                    </a:p>
                  </a:txBody>
                  <a:tcPr/>
                </a:tc>
              </a:tr>
              <a:tr h="1075372"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7B9899"/>
                </a:solidFill>
              </a:rPr>
              <a:t>Diagnosis of blunt abdominal trauma.</a:t>
            </a:r>
          </a:p>
        </p:txBody>
      </p:sp>
      <p:pic>
        <p:nvPicPr>
          <p:cNvPr id="97283" name="Content Placeholder 3" descr="DA1DB3C25FFA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2775" y="2108200"/>
            <a:ext cx="8153400" cy="3479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2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Secondary Survey</a:t>
            </a:r>
          </a:p>
        </p:txBody>
      </p:sp>
      <p:sp>
        <p:nvSpPr>
          <p:cNvPr id="98307" name="Content Placeholder 1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b="1" smtClean="0">
                <a:solidFill>
                  <a:srgbClr val="0070C0"/>
                </a:solidFill>
              </a:rPr>
              <a:t>Patients with penetrating abdominal injuries:</a:t>
            </a:r>
          </a:p>
          <a:p>
            <a:pPr eaLnBrk="1" hangingPunct="1"/>
            <a:r>
              <a:rPr lang="en-US" smtClean="0"/>
              <a:t>Gunshot wounds to the abdomen are an indication for exploratory laparotomy because 90% to 95% of these patients have intraabdominal injuries. </a:t>
            </a:r>
          </a:p>
          <a:p>
            <a:pPr eaLnBrk="1" hangingPunct="1"/>
            <a:r>
              <a:rPr lang="en-US" smtClean="0"/>
              <a:t>Tangential subcutaneous wound can be evaluated by laparoscopy or even CT to determine whether peritoneal penetration injury has occurred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Secondary Survey</a:t>
            </a:r>
          </a:p>
        </p:txBody>
      </p:sp>
      <p:sp>
        <p:nvSpPr>
          <p:cNvPr id="99331" name="Rectangle 3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7924800" cy="4525963"/>
          </a:xfrm>
        </p:spPr>
        <p:txBody>
          <a:bodyPr/>
          <a:lstStyle/>
          <a:p>
            <a:pPr eaLnBrk="1" hangingPunct="1"/>
            <a:r>
              <a:rPr lang="en-US" smtClean="0"/>
              <a:t>Stab wounds to the abdomen are often evaluated initially by local exploration of the wound.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7B9899"/>
                </a:solidFill>
              </a:rPr>
              <a:t>Diagnosis of low-velocity penetrating abdominal trauma</a:t>
            </a:r>
          </a:p>
        </p:txBody>
      </p:sp>
      <p:pic>
        <p:nvPicPr>
          <p:cNvPr id="100355" name="Content Placeholder 3" descr="DA1DB3C25FFA2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2775" y="1819275"/>
            <a:ext cx="8153400" cy="4057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3">
                    <a:shade val="75000"/>
                  </a:schemeClr>
                </a:solidFill>
              </a:rPr>
              <a:t>MORTALITY PEAKS AFTER TRAUMA INJURY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79248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/>
              <a:t>3. The third mortality peak includes deaths that occur from day 1 to 2 after  trauma to weeks later. It is due to: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Infection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FF0000"/>
                </a:solidFill>
              </a:rPr>
              <a:t> Multiple organ failure.</a:t>
            </a:r>
          </a:p>
        </p:txBody>
      </p:sp>
      <p:sp>
        <p:nvSpPr>
          <p:cNvPr id="4" name="Oval 3"/>
          <p:cNvSpPr/>
          <p:nvPr/>
        </p:nvSpPr>
        <p:spPr>
          <a:xfrm>
            <a:off x="2209800" y="2057400"/>
            <a:ext cx="5486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Secondary Survey</a:t>
            </a:r>
          </a:p>
        </p:txBody>
      </p:sp>
      <p:sp>
        <p:nvSpPr>
          <p:cNvPr id="101379" name="Rectangle 3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7924800" cy="4525963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b="1" smtClean="0">
                <a:solidFill>
                  <a:srgbClr val="0070C0"/>
                </a:solidFill>
              </a:rPr>
              <a:t>5. Pelvis :</a:t>
            </a:r>
          </a:p>
          <a:p>
            <a:pPr eaLnBrk="1" hangingPunct="1"/>
            <a:r>
              <a:rPr lang="en-US" smtClean="0"/>
              <a:t>The bones of the pelvis are palpated gently to elicit tenderness that could indicate fracture. </a:t>
            </a:r>
          </a:p>
          <a:p>
            <a:pPr eaLnBrk="1" hangingPunct="1"/>
            <a:r>
              <a:rPr lang="en-US" smtClean="0"/>
              <a:t>Evidence of instability of the pelvic ring warrants placement of a sheet around the pelvis to reduce the pelvic volume and minimize venous bleeding in the retroperitoneum.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Secondary Survey</a:t>
            </a:r>
          </a:p>
        </p:txBody>
      </p:sp>
      <p:sp>
        <p:nvSpPr>
          <p:cNvPr id="102403" name="Rectangle 3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7924800" cy="4525963"/>
          </a:xfrm>
        </p:spPr>
        <p:txBody>
          <a:bodyPr/>
          <a:lstStyle/>
          <a:p>
            <a:pPr eaLnBrk="1" hangingPunct="1"/>
            <a:r>
              <a:rPr lang="en-US" smtClean="0"/>
              <a:t>The genitalia should be inspected for scrotal hematoma or blood at the urethral meatus, which indicates probable urethral transection. </a:t>
            </a:r>
          </a:p>
          <a:p>
            <a:pPr eaLnBrk="1" hangingPunct="1"/>
            <a:r>
              <a:rPr lang="en-US" smtClean="0"/>
              <a:t>A bimanual pelvic examination in women identifies evidence of vaginal laceration, indicating an open pelvic fracture.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Secondary Survey</a:t>
            </a:r>
          </a:p>
        </p:txBody>
      </p:sp>
      <p:sp>
        <p:nvSpPr>
          <p:cNvPr id="103427" name="Rectangle 3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7924800" cy="4525963"/>
          </a:xfrm>
        </p:spPr>
        <p:txBody>
          <a:bodyPr/>
          <a:lstStyle/>
          <a:p>
            <a:pPr eaLnBrk="1" hangingPunct="1"/>
            <a:r>
              <a:rPr lang="en-US" smtClean="0"/>
              <a:t>A rectal examination is performed to identify blood indicative of bowel injury and, occasionally, a mobile, “floating” prostate, which indicates urethral transection.  </a:t>
            </a:r>
          </a:p>
          <a:p>
            <a:pPr eaLnBrk="1" hangingPunct="1"/>
            <a:r>
              <a:rPr lang="en-US" smtClean="0"/>
              <a:t>Evidence of a free-floating prostate, blood at the urethra, or scrotal hematoma should prompt a retrograde urethrogram before placement of a bladder catheter is attempted.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Secondary Survey</a:t>
            </a:r>
          </a:p>
        </p:txBody>
      </p:sp>
      <p:sp>
        <p:nvSpPr>
          <p:cNvPr id="104451" name="Rectangle 3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8001000" cy="4525963"/>
          </a:xfrm>
        </p:spPr>
        <p:txBody>
          <a:bodyPr/>
          <a:lstStyle/>
          <a:p>
            <a:pPr eaLnBrk="1" hangingPunct="1"/>
            <a:r>
              <a:rPr lang="en-US" smtClean="0"/>
              <a:t>If the patient is hemodynamically unstable, the pelvic fracture must be considered a potential source of hemorrhage.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Secondary Survey</a:t>
            </a:r>
          </a:p>
        </p:txBody>
      </p:sp>
      <p:pic>
        <p:nvPicPr>
          <p:cNvPr id="105475" name="Picture 5" descr="DA1DB2C19FF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Secondary Survey</a:t>
            </a:r>
          </a:p>
        </p:txBody>
      </p:sp>
      <p:sp>
        <p:nvSpPr>
          <p:cNvPr id="106499" name="Rectangle 3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784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b="1" smtClean="0"/>
              <a:t>6.</a:t>
            </a:r>
            <a:r>
              <a:rPr lang="en-US" smtClean="0"/>
              <a:t> </a:t>
            </a:r>
            <a:r>
              <a:rPr lang="en-US" b="1" smtClean="0"/>
              <a:t>Extremities: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Finally, the extremities are evaluated for open wounds with potential sources of hemorrhage or occult open fractures.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Evaluation of pulses may indicate vascular injury.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Palpation and passive range of motion tests diagnose potential long-bone fractures, dislocations, and ligamentous injuries.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Secondary Survey</a:t>
            </a:r>
          </a:p>
        </p:txBody>
      </p:sp>
      <p:sp>
        <p:nvSpPr>
          <p:cNvPr id="107523" name="Rectangle 3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7924800" cy="4525963"/>
          </a:xfrm>
        </p:spPr>
        <p:txBody>
          <a:bodyPr/>
          <a:lstStyle/>
          <a:p>
            <a:pPr eaLnBrk="1" hangingPunct="1"/>
            <a:r>
              <a:rPr lang="en-US" smtClean="0"/>
              <a:t>Dislocations require prompt reduction, especially if there is any evidence of neurovascular compromise. </a:t>
            </a:r>
          </a:p>
          <a:p>
            <a:pPr eaLnBrk="1" hangingPunct="1"/>
            <a:r>
              <a:rPr lang="en-US" smtClean="0"/>
              <a:t>Penetrating wounds to the extremities necessitate evaluation for potential vascular injury by palpation of pulses, auscultation for bruits, and recognition of expanding hematomas.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Secondary Survey</a:t>
            </a:r>
          </a:p>
        </p:txBody>
      </p:sp>
      <p:sp>
        <p:nvSpPr>
          <p:cNvPr id="108547" name="Rectangle 3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8001000" cy="4525963"/>
          </a:xfrm>
        </p:spPr>
        <p:txBody>
          <a:bodyPr/>
          <a:lstStyle/>
          <a:p>
            <a:pPr eaLnBrk="1" hangingPunct="1"/>
            <a:r>
              <a:rPr lang="en-US" smtClean="0"/>
              <a:t>Proximity wounds can be evaluated by duplex ultrasound scan or arteriography.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804</TotalTime>
  <Words>3121</Words>
  <Application>Microsoft Office PowerPoint</Application>
  <PresentationFormat>On-screen Show (4:3)</PresentationFormat>
  <Paragraphs>454</Paragraphs>
  <Slides>97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98" baseType="lpstr">
      <vt:lpstr>Median</vt:lpstr>
      <vt:lpstr>INTRODUCTION TO TRAUMA, MULTIPLE TRAUMA, AND TREATMENT PRIORITIES</vt:lpstr>
      <vt:lpstr>TRAUMA</vt:lpstr>
      <vt:lpstr>INTRODUCTION TO TRAUMA</vt:lpstr>
      <vt:lpstr>MORTALITY</vt:lpstr>
      <vt:lpstr>Slide 5</vt:lpstr>
      <vt:lpstr>MORTALITY PEAKS AFTER TRAUMA INJURY</vt:lpstr>
      <vt:lpstr>MORTALITY PEAKS AFTER TRAUMA INJURY</vt:lpstr>
      <vt:lpstr>MORTALITY PEAKS AFTER TRAUMA INJURY</vt:lpstr>
      <vt:lpstr>MORTALITY PEAKS AFTER TRAUMA INJURY</vt:lpstr>
      <vt:lpstr>MORTALITY PEAKS AFTER TRAUMA INJURY</vt:lpstr>
      <vt:lpstr>MORTALITY PEAKS AFTER TRAUMA INJURY</vt:lpstr>
      <vt:lpstr>MORTALITY PEAKS AFTER TRAUMA INJURY</vt:lpstr>
      <vt:lpstr>MORTALITY PEAKS AFTER TRAUMA INJURY</vt:lpstr>
      <vt:lpstr>CLASSIFICATION OF TRAUMA</vt:lpstr>
      <vt:lpstr>MOTOR VEHICLE COLLISIONS</vt:lpstr>
      <vt:lpstr>PREDICTABLE INJURY PATTERNS RESULTING FROM THE UP-AND-OVER COMPONENT OF FRONTAL IMPACT</vt:lpstr>
      <vt:lpstr>PREDICTABLE INJURY PATTERNS RESULTING FROM THE UP-AND-OVER COMPONENT OF FRONTAL IMPACT</vt:lpstr>
      <vt:lpstr>PREDICTABLE INJURY PATTERNS RESULTING FROM THE UP-AND-OVER COMPONENT OF FRONTAL IMPACT</vt:lpstr>
      <vt:lpstr>                    FALLS</vt:lpstr>
      <vt:lpstr>Slide 20</vt:lpstr>
      <vt:lpstr>GENERAL ANATOMIC CONSIDERATIONS IN BLUNT INJURY</vt:lpstr>
      <vt:lpstr>GENERAL ANATOMIC CONSIDERATIONS IN BLUNT INJURY</vt:lpstr>
      <vt:lpstr>BIOMECHANICS OF PENETRATING INJURIES</vt:lpstr>
      <vt:lpstr>BIOMECHANICS OF PENETRATING INJURIES</vt:lpstr>
      <vt:lpstr>BIOMECHANICS OF PENETRATING INJURIES</vt:lpstr>
      <vt:lpstr>BIOMECHANICS OF PENETRATING INJURIES</vt:lpstr>
      <vt:lpstr>Low-Energy Stab Wounds</vt:lpstr>
      <vt:lpstr>Low-Energy Stab Wound</vt:lpstr>
      <vt:lpstr>OTHER TYPES OF PENETRATING INJURIES</vt:lpstr>
      <vt:lpstr>OTHER TYPES OF PENETRATING INJURIES</vt:lpstr>
      <vt:lpstr>OTHER TYPES OF PENETRATING INJURIES</vt:lpstr>
      <vt:lpstr>PREHOSPITAL CARE</vt:lpstr>
      <vt:lpstr>PREHOSPITAL CARE</vt:lpstr>
      <vt:lpstr>PREHOSPITAL CARE</vt:lpstr>
      <vt:lpstr>PREHOSPITAL CARE</vt:lpstr>
      <vt:lpstr>PREHOSPITAL CARE</vt:lpstr>
      <vt:lpstr>PREHOSPITAL CARE</vt:lpstr>
      <vt:lpstr>Trauma Team Composition</vt:lpstr>
      <vt:lpstr>Trauma Team Composition</vt:lpstr>
      <vt:lpstr>Slide 40</vt:lpstr>
      <vt:lpstr>Primary Survey: Initial Assessment</vt:lpstr>
      <vt:lpstr>Primary Survey: Initial Assessment</vt:lpstr>
      <vt:lpstr>Primary Survey: Initial Assessment</vt:lpstr>
      <vt:lpstr>Primary Survey: Initial Assessment</vt:lpstr>
      <vt:lpstr>Slide 45</vt:lpstr>
      <vt:lpstr>Slide 46</vt:lpstr>
      <vt:lpstr>BILATERAL  PNEUMOTHORAX</vt:lpstr>
      <vt:lpstr>Slide 48</vt:lpstr>
      <vt:lpstr>Slide 49</vt:lpstr>
      <vt:lpstr>Primary Survey: Initial Assessment</vt:lpstr>
      <vt:lpstr>Primary Survey: Initial Assessment</vt:lpstr>
      <vt:lpstr>Primary Survey: Initial Assessment</vt:lpstr>
      <vt:lpstr>Primary Survey: Initial Assessment</vt:lpstr>
      <vt:lpstr>DIAGNOSTIC GLASGOW COMA SCALE (GCS)</vt:lpstr>
      <vt:lpstr>EYE OPENING </vt:lpstr>
      <vt:lpstr>VERBAL RESPONSE </vt:lpstr>
      <vt:lpstr>MOTOR RESPONSE </vt:lpstr>
      <vt:lpstr>Secondary Survey </vt:lpstr>
      <vt:lpstr>Secondary Survey</vt:lpstr>
      <vt:lpstr>Secondary Survey </vt:lpstr>
      <vt:lpstr>Secondary Survey</vt:lpstr>
      <vt:lpstr>Secondary Survey</vt:lpstr>
      <vt:lpstr>Secondary Survey</vt:lpstr>
      <vt:lpstr>Secondary Survey</vt:lpstr>
      <vt:lpstr>Secondary Survey</vt:lpstr>
      <vt:lpstr>Secondary Survey</vt:lpstr>
      <vt:lpstr>Secondary Survey</vt:lpstr>
      <vt:lpstr>Secondary Survey</vt:lpstr>
      <vt:lpstr>Secondary Survey</vt:lpstr>
      <vt:lpstr>Slide 70</vt:lpstr>
      <vt:lpstr>Secondary Survey</vt:lpstr>
      <vt:lpstr>Secondary Survey</vt:lpstr>
      <vt:lpstr>Plain chest radiographic study of patient with traumatic aortic rupture. Noted are widening of the superior mediastinum, loss of anteroposterior window, and blurring of the aortic knob</vt:lpstr>
      <vt:lpstr>Secondary Survey</vt:lpstr>
      <vt:lpstr>Secondary Survey</vt:lpstr>
      <vt:lpstr>Slide 76</vt:lpstr>
      <vt:lpstr>Slide 77</vt:lpstr>
      <vt:lpstr>Secondary Survey</vt:lpstr>
      <vt:lpstr>Secondary Survey</vt:lpstr>
      <vt:lpstr>The specific indications for DPL or FAST in blunt trauma include the following:</vt:lpstr>
      <vt:lpstr>The specific indications for DPL or FAST in blunt trauma include the following:</vt:lpstr>
      <vt:lpstr>Secondary Survey</vt:lpstr>
      <vt:lpstr>Secondary Survey</vt:lpstr>
      <vt:lpstr>Slide 84</vt:lpstr>
      <vt:lpstr>COMPARISON OF DIAGNOSTIC PERITONEAL LAVAGE AND COMPUTED TOMOGRAPHY IN THE DIAGNOSIS OF VISCERAL INJURY AFTER BLUNT ABDOMINAL TRAUMA</vt:lpstr>
      <vt:lpstr>Diagnosis of blunt abdominal trauma.</vt:lpstr>
      <vt:lpstr>Secondary Survey</vt:lpstr>
      <vt:lpstr>Secondary Survey</vt:lpstr>
      <vt:lpstr>Diagnosis of low-velocity penetrating abdominal trauma</vt:lpstr>
      <vt:lpstr>Secondary Survey</vt:lpstr>
      <vt:lpstr>Secondary Survey</vt:lpstr>
      <vt:lpstr>Secondary Survey</vt:lpstr>
      <vt:lpstr>Secondary Survey</vt:lpstr>
      <vt:lpstr>Secondary Survey</vt:lpstr>
      <vt:lpstr>Secondary Survey</vt:lpstr>
      <vt:lpstr>Secondary Survey</vt:lpstr>
      <vt:lpstr>Secondary Survey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TRAUMA, MULTIPLE TRAUMA, AND TREATMENT PRIORITIES</dc:title>
  <dc:creator>Dr.Omar Elfaroug</dc:creator>
  <cp:lastModifiedBy>ksupy</cp:lastModifiedBy>
  <cp:revision>73</cp:revision>
  <dcterms:created xsi:type="dcterms:W3CDTF">2009-01-24T06:53:35Z</dcterms:created>
  <dcterms:modified xsi:type="dcterms:W3CDTF">2009-11-14T08:06:32Z</dcterms:modified>
</cp:coreProperties>
</file>