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61" r:id="rId4"/>
    <p:sldId id="258" r:id="rId5"/>
    <p:sldId id="263" r:id="rId6"/>
    <p:sldId id="259" r:id="rId7"/>
    <p:sldId id="265" r:id="rId8"/>
    <p:sldId id="260" r:id="rId9"/>
    <p:sldId id="273" r:id="rId10"/>
    <p:sldId id="274" r:id="rId11"/>
    <p:sldId id="271" r:id="rId12"/>
    <p:sldId id="272" r:id="rId13"/>
    <p:sldId id="277" r:id="rId14"/>
    <p:sldId id="278" r:id="rId15"/>
    <p:sldId id="279" r:id="rId16"/>
    <p:sldId id="280" r:id="rId17"/>
    <p:sldId id="281" r:id="rId18"/>
    <p:sldId id="282" r:id="rId19"/>
    <p:sldId id="283" r:id="rId20"/>
    <p:sldId id="284" r:id="rId21"/>
    <p:sldId id="285"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6F0825-6AB4-4CD6-8B8A-E0D3942DEE17}" type="datetimeFigureOut">
              <a:rPr lang="en-US" smtClean="0"/>
              <a:pPr/>
              <a:t>10/31/2010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64760-43D8-4B29-B5E3-8FAB768388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eliminate “investigator</a:t>
            </a:r>
            <a:r>
              <a:rPr lang="en-US" baseline="0" dirty="0" smtClean="0"/>
              <a:t> bias”</a:t>
            </a:r>
          </a:p>
          <a:p>
            <a:r>
              <a:rPr lang="en-US" baseline="0" dirty="0" smtClean="0"/>
              <a:t>Randomization to eliminate “sampling bias”.</a:t>
            </a:r>
            <a:endParaRPr lang="en-US" dirty="0"/>
          </a:p>
        </p:txBody>
      </p:sp>
      <p:sp>
        <p:nvSpPr>
          <p:cNvPr id="4" name="Slide Number Placeholder 3"/>
          <p:cNvSpPr>
            <a:spLocks noGrp="1"/>
          </p:cNvSpPr>
          <p:nvPr>
            <p:ph type="sldNum" sz="quarter" idx="10"/>
          </p:nvPr>
        </p:nvSpPr>
        <p:spPr/>
        <p:txBody>
          <a:bodyPr/>
          <a:lstStyle/>
          <a:p>
            <a:fld id="{8E364760-43D8-4B29-B5E3-8FAB7683889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364760-43D8-4B29-B5E3-8FAB7683889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364760-43D8-4B29-B5E3-8FAB7683889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364760-43D8-4B29-B5E3-8FAB7683889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fraction of those</a:t>
            </a:r>
            <a:r>
              <a:rPr lang="en-US" baseline="0" dirty="0" smtClean="0"/>
              <a:t> with the disease having been exposed (notice the past tense) over the fraction of healthy individuals having been exposed.</a:t>
            </a:r>
            <a:endParaRPr lang="en-US" dirty="0"/>
          </a:p>
        </p:txBody>
      </p:sp>
      <p:sp>
        <p:nvSpPr>
          <p:cNvPr id="4" name="Slide Number Placeholder 3"/>
          <p:cNvSpPr>
            <a:spLocks noGrp="1"/>
          </p:cNvSpPr>
          <p:nvPr>
            <p:ph type="sldNum" sz="quarter" idx="10"/>
          </p:nvPr>
        </p:nvSpPr>
        <p:spPr/>
        <p:txBody>
          <a:bodyPr/>
          <a:lstStyle/>
          <a:p>
            <a:fld id="{8E364760-43D8-4B29-B5E3-8FAB7683889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Clinical</a:t>
            </a:r>
            <a:r>
              <a:rPr lang="en-US" baseline="0" dirty="0" smtClean="0"/>
              <a:t> trials</a:t>
            </a:r>
            <a:endParaRPr lang="en-US" dirty="0"/>
          </a:p>
        </p:txBody>
      </p:sp>
      <p:sp>
        <p:nvSpPr>
          <p:cNvPr id="4" name="Slide Number Placeholder 3"/>
          <p:cNvSpPr>
            <a:spLocks noGrp="1"/>
          </p:cNvSpPr>
          <p:nvPr>
            <p:ph type="sldNum" sz="quarter" idx="10"/>
          </p:nvPr>
        </p:nvSpPr>
        <p:spPr/>
        <p:txBody>
          <a:bodyPr/>
          <a:lstStyle/>
          <a:p>
            <a:fld id="{8E364760-43D8-4B29-B5E3-8FAB7683889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64760-43D8-4B29-B5E3-8FAB7683889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83E141A-C236-43E4-BA12-8F41C018D223}" type="datetimeFigureOut">
              <a:rPr lang="en-US" smtClean="0"/>
              <a:pPr/>
              <a:t>10/31/2010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3004353-4613-4A29-85F6-1D70FFED6C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3E141A-C236-43E4-BA12-8F41C018D223}" type="datetimeFigureOut">
              <a:rPr lang="en-US" smtClean="0"/>
              <a:pPr/>
              <a:t>10/31/2010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004353-4613-4A29-85F6-1D70FFED6C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83E141A-C236-43E4-BA12-8F41C018D223}" type="datetimeFigureOut">
              <a:rPr lang="en-US" smtClean="0"/>
              <a:pPr/>
              <a:t>10/31/2010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3004353-4613-4A29-85F6-1D70FFED6C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3E141A-C236-43E4-BA12-8F41C018D223}" type="datetimeFigureOut">
              <a:rPr lang="en-US" smtClean="0"/>
              <a:pPr/>
              <a:t>10/31/2010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004353-4613-4A29-85F6-1D70FFED6C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83E141A-C236-43E4-BA12-8F41C018D223}" type="datetimeFigureOut">
              <a:rPr lang="en-US" smtClean="0"/>
              <a:pPr/>
              <a:t>10/31/2010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3004353-4613-4A29-85F6-1D70FFED6C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3E141A-C236-43E4-BA12-8F41C018D223}" type="datetimeFigureOut">
              <a:rPr lang="en-US" smtClean="0"/>
              <a:pPr/>
              <a:t>10/31/2010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004353-4613-4A29-85F6-1D70FFED6C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3E141A-C236-43E4-BA12-8F41C018D223}" type="datetimeFigureOut">
              <a:rPr lang="en-US" smtClean="0"/>
              <a:pPr/>
              <a:t>10/31/2010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3004353-4613-4A29-85F6-1D70FFED6C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83E141A-C236-43E4-BA12-8F41C018D223}" type="datetimeFigureOut">
              <a:rPr lang="en-US" smtClean="0"/>
              <a:pPr/>
              <a:t>10/31/2010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3004353-4613-4A29-85F6-1D70FFED6C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83E141A-C236-43E4-BA12-8F41C018D223}" type="datetimeFigureOut">
              <a:rPr lang="en-US" smtClean="0"/>
              <a:pPr/>
              <a:t>10/31/2010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3004353-4613-4A29-85F6-1D70FFED6C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3E141A-C236-43E4-BA12-8F41C018D223}" type="datetimeFigureOut">
              <a:rPr lang="en-US" smtClean="0"/>
              <a:pPr/>
              <a:t>10/31/2010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004353-4613-4A29-85F6-1D70FFED6C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83E141A-C236-43E4-BA12-8F41C018D223}" type="datetimeFigureOut">
              <a:rPr lang="en-US" smtClean="0"/>
              <a:pPr/>
              <a:t>10/31/2010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004353-4613-4A29-85F6-1D70FFED6C4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83E141A-C236-43E4-BA12-8F41C018D223}" type="datetimeFigureOut">
              <a:rPr lang="en-US" smtClean="0"/>
              <a:pPr/>
              <a:t>10/31/2010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3004353-4613-4A29-85F6-1D70FFED6C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666999"/>
          </a:xfrm>
        </p:spPr>
        <p:txBody>
          <a:bodyPr>
            <a:normAutofit/>
          </a:bodyPr>
          <a:lstStyle/>
          <a:p>
            <a:r>
              <a:rPr lang="en-US" dirty="0" smtClean="0"/>
              <a:t>Observational Studies</a:t>
            </a:r>
            <a:br>
              <a:rPr lang="en-US" dirty="0" smtClean="0"/>
            </a:br>
            <a:r>
              <a:rPr lang="en-US" dirty="0" smtClean="0"/>
              <a:t>Interventional Studies</a:t>
            </a:r>
            <a:br>
              <a:rPr lang="en-US" dirty="0" smtClean="0"/>
            </a:br>
            <a:r>
              <a:rPr lang="en-US" dirty="0" smtClean="0"/>
              <a:t>Tutorial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smtClean="0"/>
              <a:t>Blinding:</a:t>
            </a:r>
          </a:p>
          <a:p>
            <a:r>
              <a:rPr lang="en-US" dirty="0" smtClean="0"/>
              <a:t>Single blinded study – subjects are unaware of whether they are in the experimental or control group</a:t>
            </a:r>
            <a:r>
              <a:rPr lang="en-GB" dirty="0" smtClean="0"/>
              <a:t> . </a:t>
            </a:r>
          </a:p>
          <a:p>
            <a:r>
              <a:rPr lang="en-US" dirty="0" smtClean="0"/>
              <a:t>Double blinded study – the subject and the observer are unaware of the subject’s group allocation.</a:t>
            </a:r>
            <a:r>
              <a:rPr lang="en-GB" dirty="0" smtClean="0"/>
              <a:t> </a:t>
            </a:r>
          </a:p>
          <a:p>
            <a:r>
              <a:rPr lang="en-US" dirty="0" smtClean="0"/>
              <a:t>Triple blinded study – the subject, observer and data analyst are unaware of the subject’s group allocation.</a:t>
            </a:r>
          </a:p>
          <a:p>
            <a:endParaRPr lang="en-GB" dirty="0" smtClean="0"/>
          </a:p>
          <a:p>
            <a:endParaRPr lang="en-GB"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new drug with in vitro activity against HIV is tested on a population of HIV-infected patients. Half of the patients are chosen by lottery to receive the drug. The drug which is tasteless, is administered in a cup of orange juice ; the other patients receive pure orange juice. Neither the nurses, doctors, nor patients know which patients receive the drug. At the end of the study period, the number of CD4  T-cells is determined for all of the subjects.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This is an example of :</a:t>
            </a:r>
          </a:p>
          <a:p>
            <a:pPr marL="514350" indent="-514350">
              <a:buFont typeface="+mj-lt"/>
              <a:buAutoNum type="alphaLcParenR"/>
            </a:pPr>
            <a:r>
              <a:rPr lang="en-US" dirty="0" smtClean="0"/>
              <a:t>Case contro</a:t>
            </a:r>
            <a:r>
              <a:rPr lang="en-US" dirty="0"/>
              <a:t>l</a:t>
            </a:r>
            <a:r>
              <a:rPr lang="en-US" dirty="0" smtClean="0"/>
              <a:t> study</a:t>
            </a:r>
          </a:p>
          <a:p>
            <a:pPr marL="514350" indent="-514350">
              <a:buFont typeface="+mj-lt"/>
              <a:buAutoNum type="alphaLcParenR"/>
            </a:pPr>
            <a:r>
              <a:rPr lang="en-US" dirty="0" smtClean="0"/>
              <a:t>Cohort study</a:t>
            </a:r>
          </a:p>
          <a:p>
            <a:pPr marL="514350" indent="-514350">
              <a:buFont typeface="+mj-lt"/>
              <a:buAutoNum type="alphaLcParenR"/>
            </a:pPr>
            <a:r>
              <a:rPr lang="en-US" dirty="0" smtClean="0"/>
              <a:t>Double-blinded randomized clinical trial</a:t>
            </a:r>
          </a:p>
          <a:p>
            <a:pPr marL="514350" indent="-514350">
              <a:buFont typeface="+mj-lt"/>
              <a:buAutoNum type="alphaLcParenR"/>
            </a:pPr>
            <a:r>
              <a:rPr lang="en-US" dirty="0" smtClean="0"/>
              <a:t>Case report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3" end="3"/>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5" presetClass="emph" presetSubtype="1" nodeType="clickEffect">
                                  <p:stCondLst>
                                    <p:cond delay="0"/>
                                  </p:stCondLst>
                                  <p:childTnLst>
                                    <p:set>
                                      <p:cBhvr override="childStyle">
                                        <p:cTn id="10" dur="indefinite"/>
                                        <p:tgtEl>
                                          <p:spTgt spid="3">
                                            <p:txEl>
                                              <p:pRg st="3" end="3"/>
                                            </p:txEl>
                                          </p:spTgt>
                                        </p:tgtEl>
                                        <p:attrNameLst>
                                          <p:attrName>style.fontStyle</p:attrName>
                                        </p:attrNameLst>
                                      </p:cBhvr>
                                      <p:to>
                                        <p:strVal val="normal"/>
                                      </p:to>
                                    </p:set>
                                    <p:set>
                                      <p:cBhvr override="childStyle">
                                        <p:cTn id="11" dur="indefinite"/>
                                        <p:tgtEl>
                                          <p:spTgt spid="3">
                                            <p:txEl>
                                              <p:pRg st="3" end="3"/>
                                            </p:txEl>
                                          </p:spTgt>
                                        </p:tgtEl>
                                        <p:attrNameLst>
                                          <p:attrName>style.fontWeight</p:attrName>
                                        </p:attrNameLst>
                                      </p:cBhvr>
                                      <p:to>
                                        <p:strVal val="bold"/>
                                      </p:to>
                                    </p:set>
                                    <p:set>
                                      <p:cBhvr override="childStyle">
                                        <p:cTn id="1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study to determine the relationship between elevated C-reactive protein levels and the development of acute coronary syndrome was performed. Data obtained after a 5 year follow-up revealed the following:</a:t>
            </a:r>
          </a:p>
          <a:p>
            <a:endParaRPr lang="en-US" dirty="0" smtClean="0"/>
          </a:p>
          <a:p>
            <a:endParaRPr lang="en-US" dirty="0"/>
          </a:p>
          <a:p>
            <a:endParaRPr lang="en-US" dirty="0" smtClean="0"/>
          </a:p>
          <a:p>
            <a:pPr>
              <a:buNone/>
            </a:pPr>
            <a:endParaRPr lang="en-US" dirty="0" smtClean="0"/>
          </a:p>
        </p:txBody>
      </p:sp>
      <p:graphicFrame>
        <p:nvGraphicFramePr>
          <p:cNvPr id="4" name="Table 3"/>
          <p:cNvGraphicFramePr>
            <a:graphicFrameLocks noGrp="1"/>
          </p:cNvGraphicFramePr>
          <p:nvPr/>
        </p:nvGraphicFramePr>
        <p:xfrm>
          <a:off x="1447800" y="43434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↑CRP</a:t>
                      </a:r>
                      <a:endParaRPr lang="en-US" dirty="0"/>
                    </a:p>
                  </a:txBody>
                  <a:tcPr/>
                </a:tc>
                <a:tc>
                  <a:txBody>
                    <a:bodyPr/>
                    <a:lstStyle/>
                    <a:p>
                      <a:r>
                        <a:rPr lang="en-US" dirty="0" smtClean="0"/>
                        <a:t>Normal CRP</a:t>
                      </a:r>
                      <a:endParaRPr lang="en-US" dirty="0"/>
                    </a:p>
                  </a:txBody>
                  <a:tcPr/>
                </a:tc>
                <a:tc>
                  <a:txBody>
                    <a:bodyPr/>
                    <a:lstStyle/>
                    <a:p>
                      <a:r>
                        <a:rPr lang="en-US" dirty="0" smtClean="0"/>
                        <a:t>Total</a:t>
                      </a:r>
                      <a:endParaRPr lang="en-US" dirty="0"/>
                    </a:p>
                  </a:txBody>
                  <a:tcPr/>
                </a:tc>
              </a:tr>
              <a:tr h="370840">
                <a:tc>
                  <a:txBody>
                    <a:bodyPr/>
                    <a:lstStyle/>
                    <a:p>
                      <a:r>
                        <a:rPr lang="en-US" dirty="0" smtClean="0"/>
                        <a:t>Disease</a:t>
                      </a:r>
                      <a:endParaRPr lang="en-US" dirty="0"/>
                    </a:p>
                  </a:txBody>
                  <a:tcPr/>
                </a:tc>
                <a:tc>
                  <a:txBody>
                    <a:bodyPr/>
                    <a:lstStyle/>
                    <a:p>
                      <a:r>
                        <a:rPr lang="en-US" dirty="0" smtClean="0"/>
                        <a:t>10</a:t>
                      </a:r>
                      <a:endParaRPr lang="en-US" dirty="0"/>
                    </a:p>
                  </a:txBody>
                  <a:tcPr/>
                </a:tc>
                <a:tc>
                  <a:txBody>
                    <a:bodyPr/>
                    <a:lstStyle/>
                    <a:p>
                      <a:r>
                        <a:rPr lang="en-US" dirty="0" smtClean="0"/>
                        <a:t>20</a:t>
                      </a:r>
                      <a:endParaRPr lang="en-US" dirty="0"/>
                    </a:p>
                  </a:txBody>
                  <a:tcPr/>
                </a:tc>
                <a:tc>
                  <a:txBody>
                    <a:bodyPr/>
                    <a:lstStyle/>
                    <a:p>
                      <a:r>
                        <a:rPr lang="en-US" dirty="0" smtClean="0"/>
                        <a:t>30</a:t>
                      </a:r>
                      <a:endParaRPr lang="en-US" dirty="0"/>
                    </a:p>
                  </a:txBody>
                  <a:tcPr/>
                </a:tc>
              </a:tr>
              <a:tr h="370840">
                <a:tc>
                  <a:txBody>
                    <a:bodyPr/>
                    <a:lstStyle/>
                    <a:p>
                      <a:r>
                        <a:rPr lang="en-US" dirty="0" smtClean="0"/>
                        <a:t>No Disease</a:t>
                      </a:r>
                      <a:endParaRPr lang="en-US" dirty="0"/>
                    </a:p>
                  </a:txBody>
                  <a:tcPr/>
                </a:tc>
                <a:tc>
                  <a:txBody>
                    <a:bodyPr/>
                    <a:lstStyle/>
                    <a:p>
                      <a:r>
                        <a:rPr lang="en-US" dirty="0" smtClean="0"/>
                        <a:t>10</a:t>
                      </a:r>
                      <a:endParaRPr lang="en-US" dirty="0"/>
                    </a:p>
                  </a:txBody>
                  <a:tcPr/>
                </a:tc>
                <a:tc>
                  <a:txBody>
                    <a:bodyPr/>
                    <a:lstStyle/>
                    <a:p>
                      <a:r>
                        <a:rPr lang="en-US" dirty="0" smtClean="0"/>
                        <a:t>60</a:t>
                      </a:r>
                      <a:endParaRPr lang="en-US" dirty="0"/>
                    </a:p>
                  </a:txBody>
                  <a:tcPr/>
                </a:tc>
                <a:tc>
                  <a:txBody>
                    <a:bodyPr/>
                    <a:lstStyle/>
                    <a:p>
                      <a:r>
                        <a:rPr lang="en-US" dirty="0" smtClean="0"/>
                        <a:t>70</a:t>
                      </a:r>
                      <a:endParaRPr lang="en-US" dirty="0"/>
                    </a:p>
                  </a:txBody>
                  <a:tcPr/>
                </a:tc>
              </a:tr>
              <a:tr h="370840">
                <a:tc>
                  <a:txBody>
                    <a:bodyPr/>
                    <a:lstStyle/>
                    <a:p>
                      <a:r>
                        <a:rPr lang="en-US" dirty="0" smtClean="0"/>
                        <a:t>Total </a:t>
                      </a:r>
                      <a:endParaRPr lang="en-US" dirty="0"/>
                    </a:p>
                  </a:txBody>
                  <a:tcPr/>
                </a:tc>
                <a:tc>
                  <a:txBody>
                    <a:bodyPr/>
                    <a:lstStyle/>
                    <a:p>
                      <a:r>
                        <a:rPr lang="en-US" dirty="0" smtClean="0"/>
                        <a:t>20</a:t>
                      </a:r>
                      <a:endParaRPr lang="en-US" dirty="0"/>
                    </a:p>
                  </a:txBody>
                  <a:tcPr/>
                </a:tc>
                <a:tc>
                  <a:txBody>
                    <a:bodyPr/>
                    <a:lstStyle/>
                    <a:p>
                      <a:r>
                        <a:rPr lang="en-US" dirty="0" smtClean="0"/>
                        <a:t>80</a:t>
                      </a:r>
                      <a:endParaRPr lang="en-US" dirty="0"/>
                    </a:p>
                  </a:txBody>
                  <a:tcPr/>
                </a:tc>
                <a:tc>
                  <a:txBody>
                    <a:bodyPr/>
                    <a:lstStyle/>
                    <a:p>
                      <a:r>
                        <a:rPr lang="en-US" dirty="0" smtClean="0"/>
                        <a:t>100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According to the data, the RR of getting ACS in people with elevated CRP is:</a:t>
            </a:r>
          </a:p>
          <a:p>
            <a:pPr marL="514350" indent="-514350">
              <a:buFont typeface="+mj-lt"/>
              <a:buAutoNum type="alphaLcParenR"/>
            </a:pPr>
            <a:r>
              <a:rPr lang="en-US" dirty="0" smtClean="0"/>
              <a:t>0.5</a:t>
            </a:r>
          </a:p>
          <a:p>
            <a:pPr marL="514350" indent="-514350">
              <a:buFont typeface="+mj-lt"/>
              <a:buAutoNum type="alphaLcParenR"/>
            </a:pPr>
            <a:r>
              <a:rPr lang="en-US" dirty="0" smtClean="0"/>
              <a:t>1.0</a:t>
            </a:r>
          </a:p>
          <a:p>
            <a:pPr marL="514350" indent="-514350">
              <a:buFont typeface="+mj-lt"/>
              <a:buAutoNum type="alphaLcParenR"/>
            </a:pPr>
            <a:r>
              <a:rPr lang="en-US" dirty="0" smtClean="0"/>
              <a:t>1.5</a:t>
            </a:r>
          </a:p>
          <a:p>
            <a:pPr marL="514350" indent="-514350">
              <a:buFont typeface="+mj-lt"/>
              <a:buAutoNum type="alphaLcParenR"/>
            </a:pPr>
            <a:r>
              <a:rPr lang="en-US" dirty="0" smtClean="0"/>
              <a:t>2</a:t>
            </a:r>
          </a:p>
          <a:p>
            <a:pPr marL="514350" indent="-514350">
              <a:buFont typeface="+mj-lt"/>
              <a:buAutoNum type="alphaLcParenR"/>
            </a:pPr>
            <a:r>
              <a:rPr lang="en-US" dirty="0" smtClean="0"/>
              <a:t>5</a:t>
            </a:r>
          </a:p>
          <a:p>
            <a:pPr marL="514350" indent="-514350">
              <a:buNone/>
            </a:pPr>
            <a:r>
              <a:rPr lang="en-US" dirty="0" smtClean="0"/>
              <a:t>Incidence of disease in people with </a:t>
            </a:r>
            <a:r>
              <a:rPr lang="en-US" dirty="0" smtClean="0">
                <a:latin typeface="Calibri"/>
              </a:rPr>
              <a:t>↑ </a:t>
            </a:r>
            <a:r>
              <a:rPr lang="en-US" dirty="0" smtClean="0"/>
              <a:t>CRP = 10/30 = 1/3</a:t>
            </a:r>
          </a:p>
          <a:p>
            <a:pPr marL="514350" indent="-514350">
              <a:buNone/>
            </a:pPr>
            <a:r>
              <a:rPr lang="en-US" dirty="0" smtClean="0"/>
              <a:t>Incidence of disease in people with normal CRP = 20/30 = 2/3</a:t>
            </a:r>
          </a:p>
          <a:p>
            <a:pPr marL="514350" indent="-514350">
              <a:buNone/>
            </a:pPr>
            <a:r>
              <a:rPr lang="en-US" dirty="0" smtClean="0"/>
              <a:t>RR = 0.33/0.66 = 0.5</a:t>
            </a:r>
          </a:p>
          <a:p>
            <a:pPr marL="514350" indent="-514350">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1" end="1"/>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5" presetClass="emph" presetSubtype="1" nodeType="clickEffect">
                                  <p:stCondLst>
                                    <p:cond delay="0"/>
                                  </p:stCondLst>
                                  <p:childTnLst>
                                    <p:set>
                                      <p:cBhvr override="childStyle">
                                        <p:cTn id="10" dur="indefinite"/>
                                        <p:tgtEl>
                                          <p:spTgt spid="3">
                                            <p:txEl>
                                              <p:pRg st="1" end="1"/>
                                            </p:txEl>
                                          </p:spTgt>
                                        </p:tgtEl>
                                        <p:attrNameLst>
                                          <p:attrName>style.fontStyle</p:attrName>
                                        </p:attrNameLst>
                                      </p:cBhvr>
                                      <p:to>
                                        <p:strVal val="normal"/>
                                      </p:to>
                                    </p:set>
                                    <p:set>
                                      <p:cBhvr override="childStyle">
                                        <p:cTn id="11" dur="indefinite"/>
                                        <p:tgtEl>
                                          <p:spTgt spid="3">
                                            <p:txEl>
                                              <p:pRg st="1" end="1"/>
                                            </p:txEl>
                                          </p:spTgt>
                                        </p:tgtEl>
                                        <p:attrNameLst>
                                          <p:attrName>style.fontWeight</p:attrName>
                                        </p:attrNameLst>
                                      </p:cBhvr>
                                      <p:to>
                                        <p:strVal val="bold"/>
                                      </p:to>
                                    </p:set>
                                    <p:set>
                                      <p:cBhvr override="childStyle">
                                        <p:cTn id="12" dur="indefinite"/>
                                        <p:tgtEl>
                                          <p:spTgt spid="3">
                                            <p:txEl>
                                              <p:pRg st="1" end="1"/>
                                            </p:txEl>
                                          </p:spTgt>
                                        </p:tgtEl>
                                        <p:attrNameLst>
                                          <p:attrName>style.textDecorationUnderline</p:attrName>
                                        </p:attrNameLst>
                                      </p:cBhvr>
                                      <p:to>
                                        <p:strVal val="fals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  group of investigators studied the relationship between the 11q22 translocation and DiGeorge’s Syndrome. A study population was randomly selected from newborn infants. Blood samples were obtained for genotyping and chest x-rays were performed to evaluate presence of thymus tissue. The group concluded that the 11q22 genotype is associated with DiGeorge’s syndrome. Which of the following correctly identifies the study design used by the investigators?</a:t>
            </a:r>
          </a:p>
          <a:p>
            <a:pPr marL="514350" indent="-514350">
              <a:buFont typeface="+mj-lt"/>
              <a:buAutoNum type="alphaLcParenR"/>
            </a:pPr>
            <a:r>
              <a:rPr lang="en-US" dirty="0" smtClean="0"/>
              <a:t>Case control study</a:t>
            </a:r>
          </a:p>
          <a:p>
            <a:pPr marL="514350" indent="-514350">
              <a:buFont typeface="+mj-lt"/>
              <a:buAutoNum type="alphaLcParenR"/>
            </a:pPr>
            <a:r>
              <a:rPr lang="en-US" dirty="0" smtClean="0"/>
              <a:t>Cohort study</a:t>
            </a:r>
          </a:p>
          <a:p>
            <a:pPr marL="514350" indent="-514350">
              <a:buFont typeface="+mj-lt"/>
              <a:buAutoNum type="alphaLcParenR"/>
            </a:pPr>
            <a:r>
              <a:rPr lang="en-US" dirty="0" smtClean="0"/>
              <a:t>Cross-sectional study</a:t>
            </a:r>
          </a:p>
          <a:p>
            <a:pPr marL="514350" indent="-514350">
              <a:buFont typeface="+mj-lt"/>
              <a:buAutoNum type="alphaLcParenR"/>
            </a:pPr>
            <a:r>
              <a:rPr lang="en-US" dirty="0" smtClean="0"/>
              <a:t>Case series</a:t>
            </a:r>
          </a:p>
          <a:p>
            <a:pPr marL="514350" indent="-51435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3" end="3"/>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5" presetClass="emph" presetSubtype="1" nodeType="clickEffect">
                                  <p:stCondLst>
                                    <p:cond delay="0"/>
                                  </p:stCondLst>
                                  <p:childTnLst>
                                    <p:set>
                                      <p:cBhvr override="childStyle">
                                        <p:cTn id="10" dur="indefinite"/>
                                        <p:tgtEl>
                                          <p:spTgt spid="3">
                                            <p:txEl>
                                              <p:pRg st="3" end="3"/>
                                            </p:txEl>
                                          </p:spTgt>
                                        </p:tgtEl>
                                        <p:attrNameLst>
                                          <p:attrName>style.fontStyle</p:attrName>
                                        </p:attrNameLst>
                                      </p:cBhvr>
                                      <p:to>
                                        <p:strVal val="normal"/>
                                      </p:to>
                                    </p:set>
                                    <p:set>
                                      <p:cBhvr override="childStyle">
                                        <p:cTn id="11" dur="indefinite"/>
                                        <p:tgtEl>
                                          <p:spTgt spid="3">
                                            <p:txEl>
                                              <p:pRg st="3" end="3"/>
                                            </p:txEl>
                                          </p:spTgt>
                                        </p:tgtEl>
                                        <p:attrNameLst>
                                          <p:attrName>style.fontWeight</p:attrName>
                                        </p:attrNameLst>
                                      </p:cBhvr>
                                      <p:to>
                                        <p:strVal val="bold"/>
                                      </p:to>
                                    </p:set>
                                    <p:set>
                                      <p:cBhvr override="childStyle">
                                        <p:cTn id="1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100 newborn children were studied for the risks of lead paint. 50 lived in homes with lead paint; of these 25 developed developmental delay within 5 years. 50 lived in lead-free homes; of these 5 developed developmental delay. </a:t>
            </a:r>
          </a:p>
          <a:p>
            <a:pPr>
              <a:buNone/>
            </a:pPr>
            <a:r>
              <a:rPr lang="en-US" dirty="0" smtClean="0"/>
              <a:t>What type of study is this?</a:t>
            </a:r>
          </a:p>
          <a:p>
            <a:pPr marL="514350" indent="-514350">
              <a:buFont typeface="+mj-lt"/>
              <a:buAutoNum type="alphaLcParenR"/>
            </a:pPr>
            <a:r>
              <a:rPr lang="en-US" dirty="0" smtClean="0"/>
              <a:t>Cohort study</a:t>
            </a:r>
          </a:p>
          <a:p>
            <a:pPr marL="514350" indent="-514350">
              <a:buFont typeface="+mj-lt"/>
              <a:buAutoNum type="alphaLcParenR"/>
            </a:pPr>
            <a:r>
              <a:rPr lang="en-US" dirty="0" smtClean="0"/>
              <a:t>Cross-sectional study</a:t>
            </a:r>
          </a:p>
          <a:p>
            <a:pPr marL="514350" indent="-514350">
              <a:buFont typeface="+mj-lt"/>
              <a:buAutoNum type="alphaLcParenR"/>
            </a:pPr>
            <a:r>
              <a:rPr lang="en-US" dirty="0" smtClean="0"/>
              <a:t>Case series</a:t>
            </a:r>
          </a:p>
          <a:p>
            <a:pPr marL="514350" indent="-514350">
              <a:buFont typeface="+mj-lt"/>
              <a:buAutoNum type="alphaLcParenR"/>
            </a:pPr>
            <a:r>
              <a:rPr lang="en-US" dirty="0" smtClean="0"/>
              <a:t>Randomized clinical trial </a:t>
            </a:r>
          </a:p>
          <a:p>
            <a:pPr marL="514350" indent="-514350">
              <a:buFont typeface="+mj-lt"/>
              <a:buAutoNum type="alphaLcParenR"/>
            </a:pPr>
            <a:r>
              <a:rPr lang="en-US" dirty="0" smtClean="0"/>
              <a:t>Case control study</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2" end="2"/>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5" presetClass="emph" presetSubtype="1" nodeType="clickEffect">
                                  <p:stCondLst>
                                    <p:cond delay="0"/>
                                  </p:stCondLst>
                                  <p:childTnLst>
                                    <p:set>
                                      <p:cBhvr override="childStyle">
                                        <p:cTn id="10" dur="indefinite"/>
                                        <p:tgtEl>
                                          <p:spTgt spid="3">
                                            <p:txEl>
                                              <p:pRg st="2" end="2"/>
                                            </p:txEl>
                                          </p:spTgt>
                                        </p:tgtEl>
                                        <p:attrNameLst>
                                          <p:attrName>style.fontStyle</p:attrName>
                                        </p:attrNameLst>
                                      </p:cBhvr>
                                      <p:to>
                                        <p:strVal val="normal"/>
                                      </p:to>
                                    </p:set>
                                    <p:set>
                                      <p:cBhvr override="childStyle">
                                        <p:cTn id="11" dur="indefinite"/>
                                        <p:tgtEl>
                                          <p:spTgt spid="3">
                                            <p:txEl>
                                              <p:pRg st="2" end="2"/>
                                            </p:txEl>
                                          </p:spTgt>
                                        </p:tgtEl>
                                        <p:attrNameLst>
                                          <p:attrName>style.fontWeight</p:attrName>
                                        </p:attrNameLst>
                                      </p:cBhvr>
                                      <p:to>
                                        <p:strVal val="bold"/>
                                      </p:to>
                                    </p:set>
                                    <p:set>
                                      <p:cBhvr override="childStyle">
                                        <p:cTn id="1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What is the relative risk of developmental delay among children living in homes with lead paint?</a:t>
            </a:r>
          </a:p>
          <a:p>
            <a:pPr>
              <a:buNone/>
            </a:pPr>
            <a:r>
              <a:rPr lang="en-US" dirty="0" smtClean="0"/>
              <a:t>Incidence of developmental delay among exposed = 25/50 = 0.5</a:t>
            </a:r>
          </a:p>
          <a:p>
            <a:pPr>
              <a:buNone/>
            </a:pPr>
            <a:r>
              <a:rPr lang="en-US" dirty="0" smtClean="0"/>
              <a:t>Incidence of developmental delay among </a:t>
            </a:r>
            <a:r>
              <a:rPr lang="en-US" i="1" dirty="0" smtClean="0"/>
              <a:t>non</a:t>
            </a:r>
            <a:r>
              <a:rPr lang="en-US" dirty="0" smtClean="0"/>
              <a:t>-exposed = 5/50 = 0.1</a:t>
            </a:r>
          </a:p>
          <a:p>
            <a:pPr>
              <a:buNone/>
            </a:pPr>
            <a:r>
              <a:rPr lang="en-US" dirty="0" smtClean="0"/>
              <a:t>RR = 0.5/ 0.1 = </a:t>
            </a:r>
            <a:r>
              <a:rPr lang="en-US" dirty="0" smtClean="0"/>
              <a:t>5</a:t>
            </a:r>
          </a:p>
          <a:p>
            <a:pPr>
              <a:buFont typeface="Arial" pitchFamily="34" charset="0"/>
              <a:buChar char="•"/>
            </a:pPr>
            <a:r>
              <a:rPr lang="en-US" dirty="0" smtClean="0"/>
              <a:t>Children living in homes with lead paint are 5 times more likely to have developmental delay than children living in lead free homes.</a:t>
            </a:r>
          </a:p>
          <a:p>
            <a:pPr>
              <a:buFont typeface="Arial" pitchFamily="34" charset="0"/>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study was conducted to assess the association between smokeless tobacco and the development of lip cancer. Patients with lip cancer were asked about use of smokeless tobacco, and people without lip cancer that were randomly selected from the same population as the patients were asked about their use of smokeless tobacco. The study showed that use of smokeless tobacco has a significant association with lip cancer.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Which of the following measures of association are the investigators of the study most likely to report?</a:t>
            </a:r>
          </a:p>
          <a:p>
            <a:pPr marL="514350" indent="-514350">
              <a:buFont typeface="+mj-lt"/>
              <a:buAutoNum type="alphaLcParenR"/>
            </a:pPr>
            <a:r>
              <a:rPr lang="en-US" dirty="0" smtClean="0"/>
              <a:t>Relative risk</a:t>
            </a:r>
          </a:p>
          <a:p>
            <a:pPr marL="514350" indent="-514350">
              <a:buFont typeface="+mj-lt"/>
              <a:buAutoNum type="alphaLcParenR"/>
            </a:pPr>
            <a:r>
              <a:rPr lang="en-US" dirty="0" smtClean="0"/>
              <a:t>Incidence rate</a:t>
            </a:r>
          </a:p>
          <a:p>
            <a:pPr marL="514350" indent="-514350">
              <a:buFont typeface="+mj-lt"/>
              <a:buAutoNum type="alphaLcParenR"/>
            </a:pPr>
            <a:r>
              <a:rPr lang="en-US" dirty="0" smtClean="0"/>
              <a:t>Odds ratio</a:t>
            </a:r>
          </a:p>
          <a:p>
            <a:pPr marL="514350" indent="-514350">
              <a:buFont typeface="+mj-lt"/>
              <a:buAutoNum type="alphaLcParenR"/>
            </a:pPr>
            <a:r>
              <a:rPr lang="en-US" dirty="0" smtClean="0"/>
              <a:t>Morbidity rate</a:t>
            </a:r>
          </a:p>
          <a:p>
            <a:pPr marL="514350" indent="-514350">
              <a:buFont typeface="+mj-lt"/>
              <a:buAutoNum type="alphaLcParenR"/>
            </a:pPr>
            <a:r>
              <a:rPr lang="en-US" dirty="0" smtClean="0"/>
              <a:t>Positive predictive value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3" end="3"/>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p:cBhvr override="childStyle">
                                        <p:cTn id="10" dur="2000" fill="hold"/>
                                        <p:tgtEl>
                                          <p:spTgt spid="3">
                                            <p:txEl>
                                              <p:pRg st="4" end="4"/>
                                            </p:txEl>
                                          </p:spTgt>
                                        </p:tgtEl>
                                        <p:attrNameLst>
                                          <p:attrName>style.color</p:attrName>
                                        </p:attrNameLst>
                                      </p:cBhvr>
                                      <p:to>
                                        <a:schemeClr val="accent2"/>
                                      </p:to>
                                    </p:animClr>
                                  </p:childTnLst>
                                </p:cTn>
                              </p:par>
                            </p:childTnLst>
                          </p:cTn>
                        </p:par>
                      </p:childTnLst>
                    </p:cTn>
                  </p:par>
                  <p:par>
                    <p:cTn id="11" fill="hold">
                      <p:stCondLst>
                        <p:cond delay="indefinite"/>
                      </p:stCondLst>
                      <p:childTnLst>
                        <p:par>
                          <p:cTn id="12" fill="hold">
                            <p:stCondLst>
                              <p:cond delay="0"/>
                            </p:stCondLst>
                            <p:childTnLst>
                              <p:par>
                                <p:cTn id="13" presetID="5" presetClass="emph" presetSubtype="1" nodeType="clickEffect">
                                  <p:stCondLst>
                                    <p:cond delay="0"/>
                                  </p:stCondLst>
                                  <p:childTnLst>
                                    <p:set>
                                      <p:cBhvr override="childStyle">
                                        <p:cTn id="14" dur="indefinite"/>
                                        <p:tgtEl>
                                          <p:spTgt spid="3">
                                            <p:txEl>
                                              <p:pRg st="3" end="3"/>
                                            </p:txEl>
                                          </p:spTgt>
                                        </p:tgtEl>
                                        <p:attrNameLst>
                                          <p:attrName>style.fontStyle</p:attrName>
                                        </p:attrNameLst>
                                      </p:cBhvr>
                                      <p:to>
                                        <p:strVal val="normal"/>
                                      </p:to>
                                    </p:set>
                                    <p:set>
                                      <p:cBhvr override="childStyle">
                                        <p:cTn id="15" dur="indefinite"/>
                                        <p:tgtEl>
                                          <p:spTgt spid="3">
                                            <p:txEl>
                                              <p:pRg st="3" end="3"/>
                                            </p:txEl>
                                          </p:spTgt>
                                        </p:tgtEl>
                                        <p:attrNameLst>
                                          <p:attrName>style.fontWeight</p:attrName>
                                        </p:attrNameLst>
                                      </p:cBhvr>
                                      <p:to>
                                        <p:strVal val="bold"/>
                                      </p:to>
                                    </p:set>
                                    <p:set>
                                      <p:cBhvr override="childStyle">
                                        <p:cTn id="16" dur="indefinite"/>
                                        <p:tgtEl>
                                          <p:spTgt spid="3">
                                            <p:txEl>
                                              <p:pRg st="3" end="3"/>
                                            </p:txEl>
                                          </p:spTgt>
                                        </p:tgtEl>
                                        <p:attrNameLst>
                                          <p:attrName>style.textDecorationUnderline</p:attrName>
                                        </p:attrNameLst>
                                      </p:cBhvr>
                                      <p:to>
                                        <p:strVal val="false"/>
                                      </p:to>
                                    </p:set>
                                  </p:childTnLst>
                                </p:cTn>
                              </p:par>
                            </p:childTnLst>
                          </p:cTn>
                        </p:par>
                      </p:childTnLst>
                    </p:cTn>
                  </p:par>
                  <p:par>
                    <p:cTn id="17" fill="hold">
                      <p:stCondLst>
                        <p:cond delay="indefinite"/>
                      </p:stCondLst>
                      <p:childTnLst>
                        <p:par>
                          <p:cTn id="18" fill="hold">
                            <p:stCondLst>
                              <p:cond delay="0"/>
                            </p:stCondLst>
                            <p:childTnLst>
                              <p:par>
                                <p:cTn id="19" presetID="5" presetClass="emph" presetSubtype="1" nodeType="clickEffect">
                                  <p:stCondLst>
                                    <p:cond delay="0"/>
                                  </p:stCondLst>
                                  <p:childTnLst>
                                    <p:set>
                                      <p:cBhvr override="childStyle">
                                        <p:cTn id="20" dur="indefinite"/>
                                        <p:tgtEl>
                                          <p:spTgt spid="3">
                                            <p:txEl>
                                              <p:pRg st="4" end="4"/>
                                            </p:txEl>
                                          </p:spTgt>
                                        </p:tgtEl>
                                        <p:attrNameLst>
                                          <p:attrName>style.fontStyle</p:attrName>
                                        </p:attrNameLst>
                                      </p:cBhvr>
                                      <p:to>
                                        <p:strVal val="normal"/>
                                      </p:to>
                                    </p:set>
                                    <p:set>
                                      <p:cBhvr override="childStyle">
                                        <p:cTn id="21" dur="indefinite"/>
                                        <p:tgtEl>
                                          <p:spTgt spid="3">
                                            <p:txEl>
                                              <p:pRg st="4" end="4"/>
                                            </p:txEl>
                                          </p:spTgt>
                                        </p:tgtEl>
                                        <p:attrNameLst>
                                          <p:attrName>style.fontWeight</p:attrName>
                                        </p:attrNameLst>
                                      </p:cBhvr>
                                      <p:to>
                                        <p:strVal val="bold"/>
                                      </p:to>
                                    </p:set>
                                    <p:set>
                                      <p:cBhvr override="childStyle">
                                        <p:cTn id="2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OBSERVATIONAL STUDIES</a:t>
            </a:r>
            <a:endParaRPr lang="en-US" dirty="0"/>
          </a:p>
        </p:txBody>
      </p:sp>
      <p:sp>
        <p:nvSpPr>
          <p:cNvPr id="5" name="Content Placeholder 4"/>
          <p:cNvSpPr>
            <a:spLocks noGrp="1"/>
          </p:cNvSpPr>
          <p:nvPr>
            <p:ph idx="1"/>
          </p:nvPr>
        </p:nvSpPr>
        <p:spPr/>
        <p:txBody>
          <a:bodyPr/>
          <a:lstStyle/>
          <a:p>
            <a:r>
              <a:rPr lang="en-US" dirty="0" smtClean="0"/>
              <a:t>Try to determine causes and risk factors for disease by drawing connections between behaviors or exposures and diseases through </a:t>
            </a:r>
            <a:r>
              <a:rPr lang="en-US" i="1" u="sng" dirty="0" smtClean="0"/>
              <a:t>observation alone.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100 people with lung cancer were compared to 100 people without lung cancer. By history it was found that 90 individuals with lung cancer had smoked sometime in the past, while 25 of the healthy individuals had smoked. </a:t>
            </a:r>
          </a:p>
          <a:p>
            <a:pPr>
              <a:buNone/>
            </a:pPr>
            <a:r>
              <a:rPr lang="en-US" dirty="0" smtClean="0"/>
              <a:t>What type of study is this?</a:t>
            </a:r>
          </a:p>
          <a:p>
            <a:pPr marL="514350" indent="-514350">
              <a:buFont typeface="+mj-lt"/>
              <a:buAutoNum type="alphaLcParenR"/>
            </a:pPr>
            <a:r>
              <a:rPr lang="en-US" dirty="0" smtClean="0"/>
              <a:t>Cohort study</a:t>
            </a:r>
          </a:p>
          <a:p>
            <a:pPr marL="514350" indent="-514350">
              <a:buFont typeface="+mj-lt"/>
              <a:buAutoNum type="alphaLcParenR"/>
            </a:pPr>
            <a:r>
              <a:rPr lang="en-US" dirty="0" smtClean="0"/>
              <a:t>Cross-sectional study</a:t>
            </a:r>
          </a:p>
          <a:p>
            <a:pPr marL="514350" indent="-514350">
              <a:buFont typeface="+mj-lt"/>
              <a:buAutoNum type="alphaLcParenR"/>
            </a:pPr>
            <a:r>
              <a:rPr lang="en-US" dirty="0" smtClean="0"/>
              <a:t>Case series</a:t>
            </a:r>
          </a:p>
          <a:p>
            <a:pPr marL="514350" indent="-514350">
              <a:buFont typeface="+mj-lt"/>
              <a:buAutoNum type="alphaLcParenR"/>
            </a:pPr>
            <a:r>
              <a:rPr lang="en-US" dirty="0" smtClean="0"/>
              <a:t>Interventional study</a:t>
            </a:r>
          </a:p>
          <a:p>
            <a:pPr marL="514350" indent="-514350">
              <a:buFont typeface="+mj-lt"/>
              <a:buAutoNum type="alphaLcParenR"/>
            </a:pPr>
            <a:r>
              <a:rPr lang="en-US" dirty="0" smtClean="0"/>
              <a:t>Case control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6" end="6"/>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5" presetClass="emph" presetSubtype="1" nodeType="clickEffect">
                                  <p:stCondLst>
                                    <p:cond delay="0"/>
                                  </p:stCondLst>
                                  <p:childTnLst>
                                    <p:set>
                                      <p:cBhvr override="childStyle">
                                        <p:cTn id="10" dur="indefinite"/>
                                        <p:tgtEl>
                                          <p:spTgt spid="3">
                                            <p:txEl>
                                              <p:pRg st="6" end="6"/>
                                            </p:txEl>
                                          </p:spTgt>
                                        </p:tgtEl>
                                        <p:attrNameLst>
                                          <p:attrName>style.fontStyle</p:attrName>
                                        </p:attrNameLst>
                                      </p:cBhvr>
                                      <p:to>
                                        <p:strVal val="normal"/>
                                      </p:to>
                                    </p:set>
                                    <p:set>
                                      <p:cBhvr override="childStyle">
                                        <p:cTn id="11" dur="indefinite"/>
                                        <p:tgtEl>
                                          <p:spTgt spid="3">
                                            <p:txEl>
                                              <p:pRg st="6" end="6"/>
                                            </p:txEl>
                                          </p:spTgt>
                                        </p:tgtEl>
                                        <p:attrNameLst>
                                          <p:attrName>style.fontWeight</p:attrName>
                                        </p:attrNameLst>
                                      </p:cBhvr>
                                      <p:to>
                                        <p:strVal val="bold"/>
                                      </p:to>
                                    </p:set>
                                    <p:set>
                                      <p:cBhvr override="childStyle">
                                        <p:cTn id="12" dur="indefinite"/>
                                        <p:tgtEl>
                                          <p:spTgt spid="3">
                                            <p:txEl>
                                              <p:pRg st="6" end="6"/>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What is the odds ratio?</a:t>
            </a:r>
          </a:p>
          <a:p>
            <a:pPr>
              <a:buNone/>
            </a:pPr>
            <a:r>
              <a:rPr lang="en-US" dirty="0" smtClean="0"/>
              <a:t>Odds of smoking among those with lung cancer = 90/10 = </a:t>
            </a:r>
            <a:r>
              <a:rPr lang="en-US" dirty="0" smtClean="0"/>
              <a:t>9</a:t>
            </a:r>
            <a:endParaRPr lang="en-US" dirty="0" smtClean="0"/>
          </a:p>
          <a:p>
            <a:pPr>
              <a:buNone/>
            </a:pPr>
            <a:r>
              <a:rPr lang="en-US" dirty="0" smtClean="0"/>
              <a:t>Odds of smoking among those without lung cancer = 25/75 = 0.33</a:t>
            </a:r>
          </a:p>
          <a:p>
            <a:pPr>
              <a:buNone/>
            </a:pPr>
            <a:r>
              <a:rPr lang="en-US" dirty="0" smtClean="0"/>
              <a:t>OR = </a:t>
            </a:r>
            <a:r>
              <a:rPr lang="en-US" dirty="0" smtClean="0"/>
              <a:t>9</a:t>
            </a:r>
            <a:r>
              <a:rPr lang="en-US" dirty="0" smtClean="0"/>
              <a:t>/0.33 </a:t>
            </a:r>
            <a:r>
              <a:rPr lang="en-US" dirty="0" smtClean="0"/>
              <a:t>= </a:t>
            </a:r>
            <a:r>
              <a:rPr lang="en-US" dirty="0" smtClean="0"/>
              <a:t>27</a:t>
            </a:r>
          </a:p>
          <a:p>
            <a:pPr>
              <a:buFont typeface="Arial" pitchFamily="34" charset="0"/>
              <a:buChar char="•"/>
            </a:pPr>
            <a:r>
              <a:rPr lang="en-US" dirty="0" smtClean="0"/>
              <a:t>Those with lung cancer had (past tense) 27 times greater odds of smoking (in the past) than those who don’t have cancer.</a:t>
            </a:r>
          </a:p>
          <a:p>
            <a:pPr>
              <a:buNone/>
            </a:pPr>
            <a:endParaRPr lang="en-US" dirty="0" smtClean="0"/>
          </a:p>
          <a:p>
            <a:pPr>
              <a:buFont typeface="Arial" charset="0"/>
              <a:buChar char="•"/>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5400" dirty="0" smtClean="0"/>
              <a:t>THANK YOU</a:t>
            </a:r>
            <a:endParaRPr lang="en-US" sz="5400"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514350" indent="-514350">
              <a:buNone/>
            </a:pPr>
            <a:r>
              <a:rPr lang="en-US" b="1" dirty="0" smtClean="0"/>
              <a:t>Types of observational studies:</a:t>
            </a:r>
          </a:p>
          <a:p>
            <a:pPr marL="514350" indent="-514350">
              <a:buFont typeface="+mj-lt"/>
              <a:buAutoNum type="arabicPeriod"/>
            </a:pPr>
            <a:r>
              <a:rPr lang="en-US" dirty="0" smtClean="0"/>
              <a:t>Case report – observation made in a </a:t>
            </a:r>
            <a:r>
              <a:rPr lang="en-US" i="1" dirty="0" smtClean="0"/>
              <a:t>single </a:t>
            </a:r>
            <a:r>
              <a:rPr lang="en-US" dirty="0" smtClean="0"/>
              <a:t>patient.</a:t>
            </a:r>
          </a:p>
          <a:p>
            <a:pPr marL="514350" indent="-514350">
              <a:buFont typeface="+mj-lt"/>
              <a:buAutoNum type="arabicPeriod"/>
            </a:pPr>
            <a:r>
              <a:rPr lang="en-US" dirty="0" smtClean="0"/>
              <a:t>Case series – observation that ties together a </a:t>
            </a:r>
            <a:r>
              <a:rPr lang="en-US" i="1" dirty="0" smtClean="0"/>
              <a:t>group</a:t>
            </a:r>
            <a:r>
              <a:rPr lang="en-US" dirty="0" smtClean="0"/>
              <a:t> of patients.</a:t>
            </a:r>
          </a:p>
          <a:p>
            <a:pPr marL="514350" indent="-514350">
              <a:buFont typeface="+mj-lt"/>
              <a:buAutoNum type="arabicPeriod"/>
            </a:pPr>
            <a:r>
              <a:rPr lang="en-US" dirty="0" smtClean="0"/>
              <a:t>Cross-sectional study – observation of the prevalence of a disease within a </a:t>
            </a:r>
            <a:r>
              <a:rPr lang="en-US" i="1" dirty="0" smtClean="0"/>
              <a:t>defined </a:t>
            </a:r>
            <a:r>
              <a:rPr lang="en-US" dirty="0" smtClean="0"/>
              <a:t>population.</a:t>
            </a:r>
          </a:p>
          <a:p>
            <a:pPr marL="514350" indent="-514350">
              <a:buFont typeface="+mj-lt"/>
              <a:buAutoNum type="arabicPeriod"/>
            </a:pPr>
            <a:r>
              <a:rPr lang="en-US" dirty="0" smtClean="0"/>
              <a:t>Case control study – </a:t>
            </a:r>
            <a:r>
              <a:rPr lang="en-US" i="1" dirty="0" smtClean="0"/>
              <a:t>retrospective </a:t>
            </a:r>
            <a:r>
              <a:rPr lang="en-US" dirty="0" smtClean="0"/>
              <a:t>study in which causality is determined.</a:t>
            </a:r>
          </a:p>
          <a:p>
            <a:pPr marL="514350" indent="-514350">
              <a:buFont typeface="+mj-lt"/>
              <a:buAutoNum type="arabicPeriod"/>
            </a:pPr>
            <a:r>
              <a:rPr lang="en-US" dirty="0" smtClean="0"/>
              <a:t>Cohort study – </a:t>
            </a:r>
            <a:r>
              <a:rPr lang="en-US" i="1" dirty="0" smtClean="0"/>
              <a:t>prospective </a:t>
            </a:r>
            <a:r>
              <a:rPr lang="en-US" dirty="0" smtClean="0"/>
              <a:t>study in which risk factors are followed to determine causality.</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CONTROL STUDY</a:t>
            </a:r>
            <a:endParaRPr lang="en-US" dirty="0"/>
          </a:p>
        </p:txBody>
      </p:sp>
      <p:sp>
        <p:nvSpPr>
          <p:cNvPr id="3" name="Content Placeholder 2"/>
          <p:cNvSpPr>
            <a:spLocks noGrp="1"/>
          </p:cNvSpPr>
          <p:nvPr>
            <p:ph idx="1"/>
          </p:nvPr>
        </p:nvSpPr>
        <p:spPr/>
        <p:txBody>
          <a:bodyPr/>
          <a:lstStyle/>
          <a:p>
            <a:r>
              <a:rPr lang="en-US" dirty="0" smtClean="0"/>
              <a:t>The prototypical </a:t>
            </a:r>
            <a:r>
              <a:rPr lang="en-US" i="1" u="sng" dirty="0" smtClean="0"/>
              <a:t>retrospective correlational </a:t>
            </a:r>
            <a:r>
              <a:rPr lang="en-US" dirty="0" smtClean="0"/>
              <a:t>studies.</a:t>
            </a:r>
          </a:p>
          <a:p>
            <a:r>
              <a:rPr lang="en-US" dirty="0" smtClean="0"/>
              <a:t>Compares a group of people with a disease (cases) and a group of people without the disease (controls).</a:t>
            </a:r>
          </a:p>
          <a:p>
            <a:r>
              <a:rPr lang="en-US" dirty="0" smtClean="0"/>
              <a:t>Then determines the degree to which each group was exposed to a particular risk factor.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output of a case control study is the </a:t>
            </a:r>
            <a:r>
              <a:rPr lang="en-US" u="sng" dirty="0" smtClean="0"/>
              <a:t>odds ratio.</a:t>
            </a:r>
          </a:p>
          <a:p>
            <a:r>
              <a:rPr lang="en-US" dirty="0"/>
              <a:t>C</a:t>
            </a:r>
            <a:r>
              <a:rPr lang="en-US" dirty="0" smtClean="0"/>
              <a:t>alculated as the probability of the risk factor among the diseased population divided by that in the healthy population.</a:t>
            </a:r>
          </a:p>
          <a:p>
            <a:pPr>
              <a:buNone/>
            </a:pPr>
            <a:endParaRPr lang="en-US" dirty="0" smtClean="0"/>
          </a:p>
          <a:p>
            <a:pPr>
              <a:buNone/>
            </a:pPr>
            <a:r>
              <a:rPr lang="en-US" dirty="0" smtClean="0"/>
              <a:t>OR = __</a:t>
            </a:r>
            <a:r>
              <a:rPr lang="en-US" u="sng" dirty="0" smtClean="0"/>
              <a:t> (cases exposed/cases unexposed)</a:t>
            </a:r>
            <a:r>
              <a:rPr lang="en-US" dirty="0" smtClean="0"/>
              <a:t>___</a:t>
            </a:r>
            <a:endParaRPr lang="en-US" u="sng" dirty="0" smtClean="0"/>
          </a:p>
          <a:p>
            <a:pPr>
              <a:buNone/>
            </a:pPr>
            <a:r>
              <a:rPr lang="en-US" dirty="0" smtClean="0"/>
              <a:t>          (controls exposed/controls unexposed)</a:t>
            </a:r>
          </a:p>
          <a:p>
            <a:pPr>
              <a:buNone/>
            </a:pPr>
            <a:endParaRPr lang="en-US" dirty="0" smtClean="0"/>
          </a:p>
          <a:p>
            <a:pPr>
              <a:buNone/>
            </a:pPr>
            <a:endParaRPr lang="en-US"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COHORT STUDY</a:t>
            </a:r>
            <a:endParaRPr lang="en-US" dirty="0"/>
          </a:p>
        </p:txBody>
      </p:sp>
      <p:sp>
        <p:nvSpPr>
          <p:cNvPr id="3" name="Content Placeholder 2"/>
          <p:cNvSpPr>
            <a:spLocks noGrp="1"/>
          </p:cNvSpPr>
          <p:nvPr>
            <p:ph idx="1"/>
          </p:nvPr>
        </p:nvSpPr>
        <p:spPr/>
        <p:txBody>
          <a:bodyPr/>
          <a:lstStyle/>
          <a:p>
            <a:r>
              <a:rPr lang="en-US" dirty="0" smtClean="0"/>
              <a:t>The prototypical </a:t>
            </a:r>
            <a:r>
              <a:rPr lang="en-US" u="sng" dirty="0" smtClean="0"/>
              <a:t>p</a:t>
            </a:r>
            <a:r>
              <a:rPr lang="en-US" i="1" u="sng" dirty="0" smtClean="0"/>
              <a:t>rospective correlational </a:t>
            </a:r>
            <a:r>
              <a:rPr lang="en-US" dirty="0" smtClean="0"/>
              <a:t>studies.</a:t>
            </a:r>
          </a:p>
          <a:p>
            <a:r>
              <a:rPr lang="en-US" dirty="0" smtClean="0"/>
              <a:t>Identifies a group of people with a particular potential risk factor (the cohort) and a group of people without the risk factor.</a:t>
            </a:r>
          </a:p>
          <a:p>
            <a:r>
              <a:rPr lang="en-US" dirty="0" smtClean="0"/>
              <a:t>Then follows them into the future to see whether those with the risk factor contract the disease at a higher rate.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output of a cohort study is the </a:t>
            </a:r>
            <a:r>
              <a:rPr lang="en-US" u="sng" dirty="0" smtClean="0"/>
              <a:t>relative risk.</a:t>
            </a:r>
          </a:p>
          <a:p>
            <a:r>
              <a:rPr lang="en-US" dirty="0" smtClean="0"/>
              <a:t>Relative risk is calculated as the incidence of the disease among the population exposed to the risk factor divided by the incidence of the disease in the unexposed.</a:t>
            </a:r>
          </a:p>
          <a:p>
            <a:pPr>
              <a:buNone/>
            </a:pPr>
            <a:endParaRPr lang="en-US" dirty="0"/>
          </a:p>
          <a:p>
            <a:pPr>
              <a:buNone/>
            </a:pPr>
            <a:r>
              <a:rPr lang="en-US" dirty="0" smtClean="0"/>
              <a:t>RR =   _</a:t>
            </a:r>
            <a:r>
              <a:rPr lang="en-US" u="sng" dirty="0" smtClean="0"/>
              <a:t>(incidence in </a:t>
            </a:r>
            <a:r>
              <a:rPr lang="en-US" i="1" u="sng" dirty="0" smtClean="0"/>
              <a:t>exposed</a:t>
            </a:r>
            <a:r>
              <a:rPr lang="en-US" u="sng" dirty="0" smtClean="0"/>
              <a:t>) _</a:t>
            </a:r>
          </a:p>
          <a:p>
            <a:pPr>
              <a:buNone/>
            </a:pPr>
            <a:r>
              <a:rPr lang="en-US" dirty="0" smtClean="0"/>
              <a:t>           (incidence in </a:t>
            </a:r>
            <a:r>
              <a:rPr lang="en-US" i="1" dirty="0" smtClean="0"/>
              <a:t>unexposed</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INTERVENTIONAL STUDIES</a:t>
            </a:r>
            <a:endParaRPr lang="en-US" dirty="0"/>
          </a:p>
        </p:txBody>
      </p:sp>
      <p:sp>
        <p:nvSpPr>
          <p:cNvPr id="3" name="Content Placeholder 2"/>
          <p:cNvSpPr>
            <a:spLocks noGrp="1"/>
          </p:cNvSpPr>
          <p:nvPr>
            <p:ph idx="1"/>
          </p:nvPr>
        </p:nvSpPr>
        <p:spPr/>
        <p:txBody>
          <a:bodyPr/>
          <a:lstStyle/>
          <a:p>
            <a:r>
              <a:rPr lang="en-US" dirty="0" smtClean="0"/>
              <a:t>Attempts to establish a causal relationship by manipulating one group with an intervention (treatment group) and observing what happens in comparison to another group that has not had the intervention or has had a placebo (control group).</a:t>
            </a:r>
          </a:p>
          <a:p>
            <a:pPr marL="514350" indent="-514350">
              <a:buFont typeface="+mj-lt"/>
              <a:buAutoNum type="alphaLcParenR"/>
            </a:pPr>
            <a:r>
              <a:rPr lang="en-US" dirty="0" smtClean="0"/>
              <a:t>Prevention</a:t>
            </a:r>
          </a:p>
          <a:p>
            <a:pPr marL="514350" indent="-514350">
              <a:buFont typeface="+mj-lt"/>
              <a:buAutoNum type="alphaLcParenR"/>
            </a:pPr>
            <a:r>
              <a:rPr lang="en-US" dirty="0" smtClean="0"/>
              <a:t>Therapeutic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smtClean="0"/>
              <a:t>Phases of a clinical trial:</a:t>
            </a:r>
          </a:p>
          <a:p>
            <a:r>
              <a:rPr lang="en-US" dirty="0" smtClean="0"/>
              <a:t>Phase 1 – safety of the intervention is tested on </a:t>
            </a:r>
            <a:r>
              <a:rPr lang="en-US" i="1" dirty="0" smtClean="0"/>
              <a:t>healthy</a:t>
            </a:r>
            <a:r>
              <a:rPr lang="en-US" dirty="0" smtClean="0"/>
              <a:t> individuals.</a:t>
            </a:r>
          </a:p>
          <a:p>
            <a:r>
              <a:rPr lang="en-US" dirty="0" smtClean="0"/>
              <a:t>Phase 2 – intervention is tested on patients to determine the dosage and administration protocol .</a:t>
            </a:r>
          </a:p>
          <a:p>
            <a:r>
              <a:rPr lang="en-US" dirty="0" smtClean="0"/>
              <a:t>Phase 3 – intervention is tested on a large group of patients, efficacy and side-effects are determined. </a:t>
            </a:r>
          </a:p>
          <a:p>
            <a:r>
              <a:rPr lang="en-US" dirty="0" smtClean="0"/>
              <a:t>Phase 4 – after the intervention is made available, data is collected to evaluate safety and efficacy.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377</TotalTime>
  <Words>1174</Words>
  <Application>Microsoft Office PowerPoint</Application>
  <PresentationFormat>On-screen Show (4:3)</PresentationFormat>
  <Paragraphs>138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Observational Studies Interventional Studies Tutorial</vt:lpstr>
      <vt:lpstr>OBSERVATIONAL STUDIES</vt:lpstr>
      <vt:lpstr>Slide 3</vt:lpstr>
      <vt:lpstr>CASE CONTROL STUDY</vt:lpstr>
      <vt:lpstr>Slide 5</vt:lpstr>
      <vt:lpstr>COHORT STUDY</vt:lpstr>
      <vt:lpstr>Slide 7</vt:lpstr>
      <vt:lpstr>INTERVENTIONAL STUDIES</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THANK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DRKHOLOOD</cp:lastModifiedBy>
  <cp:revision>29</cp:revision>
  <dcterms:created xsi:type="dcterms:W3CDTF">2010-10-30T17:19:36Z</dcterms:created>
  <dcterms:modified xsi:type="dcterms:W3CDTF">2010-10-31T08:19:22Z</dcterms:modified>
</cp:coreProperties>
</file>