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80" r:id="rId12"/>
    <p:sldId id="281" r:id="rId13"/>
    <p:sldId id="282" r:id="rId14"/>
    <p:sldId id="283" r:id="rId15"/>
    <p:sldId id="268" r:id="rId16"/>
    <p:sldId id="269" r:id="rId17"/>
    <p:sldId id="287" r:id="rId18"/>
    <p:sldId id="288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472C-DE8C-40F1-ABFF-093D85FD4B6A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BBCE-B93D-4CEB-8664-45DD3F55B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EA30-AEBF-450B-9B00-CFC75E97FE42}" type="slidenum">
              <a:rPr lang="ar-SA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1C9C5-AF60-40A0-9C1C-63CB416183E8}" type="slidenum">
              <a:rPr lang="ar-SA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58394-B324-498E-813F-C37911820801}" type="slidenum">
              <a:rPr lang="ar-SA"/>
              <a:pPr/>
              <a:t>22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FA4C1-38B2-4192-834D-354EC5A1665B}" type="slidenum">
              <a:rPr lang="ar-SA"/>
              <a:pPr/>
              <a:t>23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6363D-4C3F-4C0B-9B76-8E756B8493F9}" type="slidenum">
              <a:rPr lang="ar-SA"/>
              <a:pPr/>
              <a:t>24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44AC3-2B3D-4921-89E7-6D116987B7BD}" type="slidenum">
              <a:rPr lang="ar-SA"/>
              <a:pPr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7074D-A562-41F8-96D5-EB7B990B4042}" type="slidenum">
              <a:rPr lang="ar-SA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5B582-6248-41C8-BCC8-B99CD1C86053}" type="slidenum">
              <a:rPr lang="ar-SA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235D0-34D3-4BD6-A421-4F58DE8901BD}" type="slidenum">
              <a:rPr lang="ar-SA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E6C87-E63A-4E4D-8DC5-C08CACDDCF9D}" type="slidenum">
              <a:rPr lang="ar-SA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E01ED-CC00-4657-A14E-1561E2AFD899}" type="slidenum">
              <a:rPr lang="ar-SA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80773-3D0F-4971-8FDE-273D27A90D78}" type="slidenum">
              <a:rPr lang="ar-SA"/>
              <a:pPr/>
              <a:t>16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FB980-937B-4C25-BB7F-93003AC37FCD}" type="slidenum">
              <a:rPr lang="ar-SA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ADE53-3360-4730-8B7D-90D397E4AFFD}" type="slidenum">
              <a:rPr lang="ar-SA"/>
              <a:pPr/>
              <a:t>20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A4783F-57BE-41D2-9AC8-387158E9FE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AAD1-4BB6-4AE8-BFBA-340341990A4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5797-E846-4ECC-869F-474D6FC72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atlas.who.int/glob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Epidemiology of Cholera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Ashry</a:t>
            </a:r>
            <a:r>
              <a:rPr lang="en-US" b="1" dirty="0">
                <a:solidFill>
                  <a:schemeClr val="tx1"/>
                </a:solidFill>
              </a:rPr>
              <a:t> Gad Mohamed</a:t>
            </a:r>
          </a:p>
          <a:p>
            <a:r>
              <a:rPr lang="en-US" b="1" dirty="0">
                <a:solidFill>
                  <a:schemeClr val="tx1"/>
                </a:solidFill>
              </a:rPr>
              <a:t>Professor of Epidemiology</a:t>
            </a:r>
          </a:p>
          <a:p>
            <a:r>
              <a:rPr lang="en-US" b="1" dirty="0">
                <a:solidFill>
                  <a:schemeClr val="tx1"/>
                </a:solidFill>
              </a:rPr>
              <a:t>College of Medicine &amp; KKUH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00"/>
                </a:solidFill>
              </a:rPr>
              <a:t>Current epidemic</a:t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>7</a:t>
            </a:r>
            <a:r>
              <a:rPr lang="en-US" sz="4000" baseline="30000">
                <a:solidFill>
                  <a:srgbClr val="FFFF00"/>
                </a:solidFill>
              </a:rPr>
              <a:t>th</a:t>
            </a:r>
            <a:r>
              <a:rPr lang="en-US" sz="4000">
                <a:solidFill>
                  <a:srgbClr val="FFFF00"/>
                </a:solidFill>
              </a:rPr>
              <a:t> epidemic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Due to V </a:t>
            </a:r>
            <a:r>
              <a:rPr lang="en-US" sz="2400" b="1" dirty="0" err="1"/>
              <a:t>cholerae</a:t>
            </a:r>
            <a:r>
              <a:rPr lang="en-US" sz="2400" b="1" dirty="0"/>
              <a:t> 01,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              V </a:t>
            </a:r>
            <a:r>
              <a:rPr lang="en-US" sz="2400" b="1" dirty="0" err="1"/>
              <a:t>eltor</a:t>
            </a:r>
            <a:r>
              <a:rPr lang="en-US" sz="2400" b="1" dirty="0"/>
              <a:t> &amp;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              V </a:t>
            </a:r>
            <a:r>
              <a:rPr lang="en-US" sz="2400" b="1" dirty="0" err="1"/>
              <a:t>cholerae</a:t>
            </a:r>
            <a:r>
              <a:rPr lang="en-US" sz="2400" b="1" dirty="0"/>
              <a:t> 0139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Started 1961 in Indonesia.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Bangladesh  1963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India    1964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West Africa 1970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Latin America 1991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Bangladesh  1992 (V </a:t>
            </a:r>
            <a:r>
              <a:rPr lang="en-US" sz="2400" b="1" dirty="0" err="1"/>
              <a:t>cholerae</a:t>
            </a:r>
            <a:r>
              <a:rPr lang="en-US" sz="2400" b="1" dirty="0"/>
              <a:t> 0139)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South East Asia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South Africa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2009                 221.226            4946 (2.24%)</a:t>
            </a:r>
          </a:p>
          <a:p>
            <a:r>
              <a:rPr lang="en-US" dirty="0" smtClean="0"/>
              <a:t>16% more than 2008 incidence.</a:t>
            </a:r>
          </a:p>
          <a:p>
            <a:r>
              <a:rPr lang="en-US" dirty="0" smtClean="0"/>
              <a:t>4% less than 2008 deaths (5143)</a:t>
            </a:r>
          </a:p>
          <a:p>
            <a:pPr>
              <a:buNone/>
            </a:pPr>
            <a:r>
              <a:rPr lang="en-US" sz="3800" b="1" dirty="0" smtClean="0"/>
              <a:t>Countries:</a:t>
            </a:r>
          </a:p>
          <a:p>
            <a:r>
              <a:rPr lang="en-US" dirty="0" smtClean="0"/>
              <a:t>98% from Africa</a:t>
            </a:r>
          </a:p>
          <a:p>
            <a:pPr>
              <a:buNone/>
            </a:pPr>
            <a:r>
              <a:rPr lang="en-US" dirty="0" smtClean="0"/>
              <a:t>1-Ethiopia              31.509      434 (1.38%)</a:t>
            </a:r>
          </a:p>
          <a:p>
            <a:pPr>
              <a:buNone/>
            </a:pPr>
            <a:r>
              <a:rPr lang="en-US" dirty="0" smtClean="0"/>
              <a:t>2-Congo                 22.899       237 (1.03)</a:t>
            </a:r>
          </a:p>
          <a:p>
            <a:pPr>
              <a:buNone/>
            </a:pPr>
            <a:r>
              <a:rPr lang="en-US" dirty="0" smtClean="0"/>
              <a:t>3-Mozambique     19.679       155 (0.79%)</a:t>
            </a:r>
          </a:p>
          <a:p>
            <a:pPr>
              <a:buNone/>
            </a:pPr>
            <a:r>
              <a:rPr lang="en-US" dirty="0" smtClean="0"/>
              <a:t>4-Nigeria                13691        431 (3.15)</a:t>
            </a:r>
          </a:p>
          <a:p>
            <a:pPr>
              <a:buNone/>
            </a:pPr>
            <a:r>
              <a:rPr lang="en-US" dirty="0" smtClean="0"/>
              <a:t>5-Sudan                  13681           52 (0.38)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fatality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45 countries reported  cholera 2009.</a:t>
            </a:r>
          </a:p>
          <a:p>
            <a:r>
              <a:rPr lang="en-US" dirty="0" smtClean="0"/>
              <a:t>20 countries CFR &gt; 1%.</a:t>
            </a:r>
          </a:p>
          <a:p>
            <a:r>
              <a:rPr lang="en-US" dirty="0" smtClean="0"/>
              <a:t>  9 countries CFR   &lt; 1%</a:t>
            </a:r>
          </a:p>
          <a:p>
            <a:r>
              <a:rPr lang="en-US" dirty="0" smtClean="0"/>
              <a:t>15 countries CFR = 0</a:t>
            </a:r>
          </a:p>
          <a:p>
            <a:pPr>
              <a:buNone/>
            </a:pPr>
            <a:r>
              <a:rPr lang="en-US" b="1" dirty="0" smtClean="0"/>
              <a:t>Outbreaks</a:t>
            </a:r>
          </a:p>
          <a:p>
            <a:pPr>
              <a:buNone/>
            </a:pPr>
            <a:r>
              <a:rPr lang="en-US" dirty="0" smtClean="0"/>
              <a:t>55 outbreaks of diarrheal diseases.</a:t>
            </a:r>
          </a:p>
          <a:p>
            <a:pPr>
              <a:buNone/>
            </a:pPr>
            <a:r>
              <a:rPr lang="en-US" dirty="0" smtClean="0"/>
              <a:t>47 were due to cholera. (38 Africa + 9 Asia)</a:t>
            </a:r>
          </a:p>
          <a:p>
            <a:pPr>
              <a:buNone/>
            </a:pPr>
            <a:r>
              <a:rPr lang="en-US" dirty="0" smtClean="0"/>
              <a:t>10 </a:t>
            </a:r>
            <a:r>
              <a:rPr lang="en-US" dirty="0" smtClean="0"/>
              <a:t>countries ≥ 2 outbreaks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underestimation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lack of consistency in case definition and vocabularies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b="1" dirty="0" smtClean="0"/>
              <a:t>Fear of sanctions (travel-related &amp; trade-related).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b="1" dirty="0" smtClean="0"/>
              <a:t>It is an indicator of a lack of social development.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Future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 strains</a:t>
            </a:r>
          </a:p>
          <a:p>
            <a:r>
              <a:rPr lang="en-US" b="1" dirty="0" smtClean="0"/>
              <a:t>Increased antimicrobial resistance.</a:t>
            </a:r>
          </a:p>
          <a:p>
            <a:r>
              <a:rPr lang="en-US" b="1" dirty="0" smtClean="0"/>
              <a:t>Climate change. </a:t>
            </a:r>
          </a:p>
          <a:p>
            <a:r>
              <a:rPr lang="en-US" b="1" dirty="0" smtClean="0"/>
              <a:t>Currently no country requires proof of cholera vaccination or prophylaxis as a condition for entry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holeraho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8763"/>
            <a:ext cx="9144000" cy="711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bbi_map_chol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Incubation </a:t>
            </a:r>
            <a:r>
              <a:rPr lang="en-US" b="1" dirty="0">
                <a:solidFill>
                  <a:srgbClr val="FFFF00"/>
                </a:solidFill>
              </a:rPr>
              <a:t>period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/>
              <a:t>1-5 days.</a:t>
            </a:r>
          </a:p>
          <a:p>
            <a:pPr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Modes of transmission:</a:t>
            </a:r>
          </a:p>
          <a:p>
            <a:pPr>
              <a:buFontTx/>
              <a:buNone/>
            </a:pPr>
            <a:r>
              <a:rPr lang="en-US" b="1" dirty="0"/>
              <a:t>1-Contaminated water and food.</a:t>
            </a:r>
          </a:p>
          <a:p>
            <a:pPr>
              <a:buFontTx/>
              <a:buNone/>
            </a:pPr>
            <a:r>
              <a:rPr lang="en-US" b="1" dirty="0"/>
              <a:t>2-Rarely direct from person to person.</a:t>
            </a:r>
          </a:p>
          <a:p>
            <a:pPr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rgbClr val="FFFF00"/>
                </a:solidFill>
              </a:rPr>
              <a:t>Reservior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b="1" dirty="0"/>
              <a:t>1-Aquatic environment (Brackish water &amp; sea food)</a:t>
            </a:r>
          </a:p>
          <a:p>
            <a:pPr>
              <a:buFontTx/>
              <a:buNone/>
            </a:pPr>
            <a:r>
              <a:rPr lang="en-US" b="1" dirty="0"/>
              <a:t>2-Human beings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/>
              <a:t>Greek word for the gutter of a roof, comparing the deluge of water following a rainstorm to that of the anus of an infected person </a:t>
            </a:r>
          </a:p>
          <a:p>
            <a:pPr>
              <a:buFontTx/>
              <a:buNone/>
            </a:pP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endParaRPr lang="de-DE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de-DE" b="1" dirty="0" smtClean="0">
                <a:solidFill>
                  <a:srgbClr val="FFFF00"/>
                </a:solidFill>
              </a:rPr>
              <a:t>Communicability</a:t>
            </a:r>
            <a:r>
              <a:rPr lang="de-DE" b="1" i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50000"/>
              </a:spcBef>
              <a:buNone/>
            </a:pPr>
            <a:r>
              <a:rPr lang="de-DE" b="1" dirty="0" smtClean="0"/>
              <a:t>(</a:t>
            </a:r>
            <a:r>
              <a:rPr lang="de-DE" b="1" dirty="0"/>
              <a:t>stool-positive stage):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b="1" dirty="0"/>
              <a:t>   Usually ends few days after </a:t>
            </a:r>
            <a:r>
              <a:rPr lang="de-DE" b="1" dirty="0" smtClean="0"/>
              <a:t>recovery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b="1" dirty="0" smtClean="0"/>
              <a:t> </a:t>
            </a:r>
            <a:r>
              <a:rPr lang="de-DE" b="1" dirty="0" smtClean="0"/>
              <a:t>  </a:t>
            </a:r>
            <a:r>
              <a:rPr lang="de-DE" b="1" dirty="0" smtClean="0"/>
              <a:t>Occasionally </a:t>
            </a:r>
            <a:r>
              <a:rPr lang="de-DE" b="1" dirty="0"/>
              <a:t>several months carrier </a:t>
            </a:r>
            <a:r>
              <a:rPr lang="de-DE" b="1" dirty="0" smtClean="0"/>
              <a:t>state.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b="1" dirty="0" smtClean="0"/>
              <a:t>   A</a:t>
            </a:r>
            <a:r>
              <a:rPr lang="de-DE" b="1" dirty="0" smtClean="0"/>
              <a:t>ntibiotics </a:t>
            </a:r>
            <a:r>
              <a:rPr lang="de-DE" b="1" dirty="0"/>
              <a:t>can shorten the period of communicability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Prevention and control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Hygienic disposal of human </a:t>
            </a:r>
            <a:r>
              <a:rPr lang="en-US" sz="2800" b="1" dirty="0" err="1"/>
              <a:t>faeces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Adequate supply of safe drinking water.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Good </a:t>
            </a:r>
            <a:r>
              <a:rPr lang="en-US" sz="2800" b="1" dirty="0"/>
              <a:t>food hygiene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/>
              <a:t>Cooking food </a:t>
            </a:r>
            <a:r>
              <a:rPr lang="en-US" sz="2800" b="1" dirty="0">
                <a:solidFill>
                  <a:srgbClr val="FFFF00"/>
                </a:solidFill>
              </a:rPr>
              <a:t>thoroughly</a:t>
            </a:r>
            <a:r>
              <a:rPr lang="en-US" sz="2800" b="1" dirty="0"/>
              <a:t>  &amp; eating it </a:t>
            </a:r>
            <a:r>
              <a:rPr lang="en-US" sz="2800" b="1" dirty="0">
                <a:solidFill>
                  <a:srgbClr val="FFFF00"/>
                </a:solidFill>
              </a:rPr>
              <a:t>hot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/>
              <a:t>prevent contact of cooked food with raw contaminated food, water or ice.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/>
              <a:t>Avoid raw vegetables unless peeled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</a:t>
            </a:r>
            <a:r>
              <a:rPr lang="en-US" sz="2800" b="1" dirty="0" smtClean="0"/>
              <a:t>       Boil </a:t>
            </a:r>
            <a:r>
              <a:rPr lang="en-US" sz="2800" b="1" dirty="0"/>
              <a:t>it, cook it, peel it or forget it.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- Mass chemoprophylaxis has no effect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Vaccination: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The previous </a:t>
            </a:r>
            <a:r>
              <a:rPr lang="en-US" b="1" dirty="0" err="1"/>
              <a:t>parenteral</a:t>
            </a:r>
            <a:r>
              <a:rPr lang="en-US" b="1" dirty="0"/>
              <a:t> cholera vaccines had little efficacy and are not recommended for use in endemic areas, during outbreaks, or in people traveling to endemic areas. </a:t>
            </a:r>
          </a:p>
          <a:p>
            <a:pPr lvl="2">
              <a:buFont typeface="Courier New" pitchFamily="49" charset="0"/>
              <a:buNone/>
            </a:pPr>
            <a:endParaRPr lang="en-US" sz="2800" b="1" dirty="0"/>
          </a:p>
          <a:p>
            <a:pPr lvl="2">
              <a:buFont typeface="Courier New" pitchFamily="49" charset="0"/>
              <a:buChar char="o"/>
            </a:pPr>
            <a:r>
              <a:rPr lang="en-US" sz="2800" b="1" dirty="0"/>
              <a:t>Oral immunization:</a:t>
            </a:r>
          </a:p>
          <a:p>
            <a:pPr lvl="2">
              <a:buFont typeface="Courier New" pitchFamily="49" charset="0"/>
              <a:buNone/>
            </a:pPr>
            <a:r>
              <a:rPr lang="en-US" sz="2800" b="1" dirty="0"/>
              <a:t> (1) killed bacterial vaccines</a:t>
            </a:r>
          </a:p>
          <a:p>
            <a:pPr lvl="2">
              <a:buFont typeface="Courier New" pitchFamily="49" charset="0"/>
              <a:buNone/>
            </a:pPr>
            <a:r>
              <a:rPr lang="en-US" sz="2800" b="1" dirty="0"/>
              <a:t> (2) live genetically engineered mutants deleted of toxin genes</a:t>
            </a:r>
          </a:p>
          <a:p>
            <a:pPr lvl="2">
              <a:buFont typeface="Courier New" pitchFamily="49" charset="0"/>
              <a:buNone/>
            </a:pPr>
            <a:r>
              <a:rPr lang="en-US" sz="2800" b="1" dirty="0"/>
              <a:t> (3) </a:t>
            </a:r>
            <a:r>
              <a:rPr lang="en-US" sz="2800" b="1" dirty="0" err="1"/>
              <a:t>avirulent</a:t>
            </a:r>
            <a:r>
              <a:rPr lang="en-US" sz="2800" b="1" dirty="0"/>
              <a:t> vectors genetically engineered to express protective cholera antigens.</a:t>
            </a:r>
          </a:p>
          <a:p>
            <a:pPr lvl="1">
              <a:buFont typeface="Courier New" pitchFamily="49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ctr">
              <a:buFont typeface="Courier New" pitchFamily="49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Oral live vaccines</a:t>
            </a:r>
            <a:r>
              <a:rPr lang="en-US" sz="3200" b="1" dirty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Oral </a:t>
            </a:r>
            <a:r>
              <a:rPr lang="en-US" b="1" dirty="0" smtClean="0"/>
              <a:t>cholera vaccine is bivalent whole-cell killed vaccine, 1 with a recombinant B subunit, the other without.  </a:t>
            </a:r>
          </a:p>
          <a:p>
            <a:r>
              <a:rPr lang="en-US" b="1" dirty="0" smtClean="0"/>
              <a:t>single </a:t>
            </a:r>
            <a:r>
              <a:rPr lang="en-US" b="1" dirty="0"/>
              <a:t>dose in adults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</a:t>
            </a:r>
            <a:r>
              <a:rPr lang="en-US" b="1" dirty="0"/>
              <a:t>is  effective in children and  healthy volunteers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Confer </a:t>
            </a:r>
            <a:r>
              <a:rPr lang="en-US" b="1" dirty="0">
                <a:solidFill>
                  <a:srgbClr val="FFFF00"/>
                </a:solidFill>
              </a:rPr>
              <a:t>80% </a:t>
            </a:r>
            <a:r>
              <a:rPr lang="en-US" b="1" dirty="0"/>
              <a:t>immunity against El Tor cholera.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b="1" dirty="0">
                <a:solidFill>
                  <a:srgbClr val="FFFF00"/>
                </a:solidFill>
              </a:rPr>
              <a:t>For a vaccine to be useful in endemic areas, it should do the following: </a:t>
            </a:r>
          </a:p>
          <a:p>
            <a:pPr lvl="1">
              <a:buFontTx/>
              <a:buNone/>
            </a:pPr>
            <a:endParaRPr lang="en-US" b="1" dirty="0"/>
          </a:p>
          <a:p>
            <a:pPr lvl="1"/>
            <a:r>
              <a:rPr lang="en-US" b="1" dirty="0"/>
              <a:t>Produce long-lasting immunity </a:t>
            </a:r>
          </a:p>
          <a:p>
            <a:pPr lvl="1"/>
            <a:r>
              <a:rPr lang="en-US" b="1" dirty="0"/>
              <a:t>Be compatible with the Expanded Program on Immunization </a:t>
            </a:r>
          </a:p>
          <a:p>
            <a:pPr lvl="1"/>
            <a:r>
              <a:rPr lang="en-US" b="1" dirty="0"/>
              <a:t>Be able to produce immunity rapidly, ideally after one dose, to be useful in epidemics </a:t>
            </a:r>
          </a:p>
          <a:p>
            <a:pPr>
              <a:buFontTx/>
              <a:buNone/>
            </a:pPr>
            <a:r>
              <a:rPr lang="en-US" b="1" dirty="0"/>
              <a:t>    - Protect against El Tor O1 and O139 Bengal</a:t>
            </a:r>
          </a:p>
          <a:p>
            <a:pPr>
              <a:buFontTx/>
              <a:buNone/>
            </a:pPr>
            <a:r>
              <a:rPr lang="en-US" b="1" dirty="0"/>
              <a:t>      strains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/>
              <a:t>Because the secondary attack rate of cholera in the household is high, selective antimicrobial prophylaxis of contacts has been attempted. This is not feasible as a routine public health measure.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Food products from cholera infected regions:</a:t>
            </a:r>
          </a:p>
          <a:p>
            <a:pPr marL="514350" indent="-51435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Vibrio</a:t>
            </a:r>
            <a:r>
              <a:rPr lang="en-US" b="1" dirty="0" smtClean="0"/>
              <a:t> </a:t>
            </a:r>
            <a:r>
              <a:rPr lang="en-US" b="1" dirty="0" err="1" smtClean="0"/>
              <a:t>cholerae</a:t>
            </a:r>
            <a:r>
              <a:rPr lang="en-US" b="1" dirty="0" smtClean="0"/>
              <a:t> 01 survives </a:t>
            </a:r>
            <a:r>
              <a:rPr lang="en-US" b="1" dirty="0" smtClean="0">
                <a:solidFill>
                  <a:srgbClr val="FFFF00"/>
                </a:solidFill>
              </a:rPr>
              <a:t>5 days </a:t>
            </a:r>
            <a:r>
              <a:rPr lang="en-US" b="1" dirty="0" smtClean="0"/>
              <a:t>in ambient temperature &amp; </a:t>
            </a:r>
            <a:r>
              <a:rPr lang="en-US" b="1" dirty="0" smtClean="0">
                <a:solidFill>
                  <a:srgbClr val="FFFF00"/>
                </a:solidFill>
              </a:rPr>
              <a:t>10 days </a:t>
            </a:r>
            <a:r>
              <a:rPr lang="en-US" b="1" dirty="0" smtClean="0"/>
              <a:t>at 5-10 degrees.</a:t>
            </a:r>
            <a:endParaRPr lang="en-US" b="1" dirty="0"/>
          </a:p>
          <a:p>
            <a:pPr>
              <a:buFontTx/>
              <a:buNone/>
            </a:pPr>
            <a:r>
              <a:rPr lang="en-US" b="1" dirty="0" smtClean="0"/>
              <a:t>-</a:t>
            </a:r>
            <a:r>
              <a:rPr lang="en-US" b="1" dirty="0"/>
              <a:t>It survives </a:t>
            </a:r>
            <a:r>
              <a:rPr lang="en-US" b="1" dirty="0">
                <a:solidFill>
                  <a:srgbClr val="FFFF00"/>
                </a:solidFill>
              </a:rPr>
              <a:t>freezing</a:t>
            </a:r>
            <a:r>
              <a:rPr lang="en-US" b="1" dirty="0"/>
              <a:t> &amp; low temperature.</a:t>
            </a:r>
          </a:p>
          <a:p>
            <a:pPr>
              <a:buFontTx/>
              <a:buNone/>
            </a:pPr>
            <a:r>
              <a:rPr lang="en-US" b="1" dirty="0"/>
              <a:t>-It is sensitive to </a:t>
            </a:r>
            <a:r>
              <a:rPr lang="en-US" b="1" dirty="0">
                <a:solidFill>
                  <a:srgbClr val="FFFF00"/>
                </a:solidFill>
              </a:rPr>
              <a:t>acidity &amp; drying.</a:t>
            </a:r>
          </a:p>
          <a:p>
            <a:pPr>
              <a:buFontTx/>
              <a:buNone/>
            </a:pPr>
            <a:r>
              <a:rPr lang="en-US" b="1" dirty="0"/>
              <a:t>-It is sensitive to Gamma irradiation &amp; temperature above 70 degrees.</a:t>
            </a:r>
          </a:p>
          <a:p>
            <a:pPr>
              <a:buFontTx/>
              <a:buNone/>
            </a:pPr>
            <a:r>
              <a:rPr 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References</a:t>
            </a:r>
          </a:p>
          <a:p>
            <a:pPr>
              <a:buNone/>
            </a:pPr>
            <a:r>
              <a:rPr lang="en-US" dirty="0" smtClean="0"/>
              <a:t>1-Cholera, 2009.  Weekly Epidemiological Record 2010, 31 (85): 293-308.</a:t>
            </a:r>
          </a:p>
          <a:p>
            <a:pPr>
              <a:buNone/>
            </a:pPr>
            <a:r>
              <a:rPr lang="en-US" dirty="0" smtClean="0"/>
              <a:t>2- Cholera vaccines: Who position paper. </a:t>
            </a:r>
            <a:r>
              <a:rPr lang="en-US" dirty="0" smtClean="0"/>
              <a:t>Weekly Epidemiological Record 2010, </a:t>
            </a:r>
            <a:r>
              <a:rPr lang="en-US" dirty="0" smtClean="0"/>
              <a:t>85: 117-128. </a:t>
            </a:r>
          </a:p>
          <a:p>
            <a:pPr>
              <a:buNone/>
            </a:pPr>
            <a:r>
              <a:rPr lang="en-US" dirty="0" smtClean="0"/>
              <a:t>3- Global atlas of infectious diseases.  </a:t>
            </a:r>
            <a:r>
              <a:rPr lang="en-US" dirty="0" smtClean="0">
                <a:hlinkClick r:id="rId2"/>
              </a:rPr>
              <a:t>http://globalatlas.who.int/global</a:t>
            </a:r>
            <a:r>
              <a:rPr lang="en-US" dirty="0" smtClean="0"/>
              <a:t>atlas 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Thank You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/>
              <a:t>Acute intestinal infection caused by the bacterium  </a:t>
            </a:r>
            <a:r>
              <a:rPr lang="en-US" b="1" dirty="0" err="1"/>
              <a:t>Vibrio</a:t>
            </a:r>
            <a:r>
              <a:rPr lang="en-US" b="1" dirty="0"/>
              <a:t> </a:t>
            </a:r>
            <a:r>
              <a:rPr lang="en-US" b="1" dirty="0" err="1"/>
              <a:t>cholerae</a:t>
            </a:r>
            <a:r>
              <a:rPr lang="en-US" b="1" dirty="0"/>
              <a:t> characterized by:</a:t>
            </a:r>
          </a:p>
          <a:p>
            <a:pPr>
              <a:spcBef>
                <a:spcPct val="50000"/>
              </a:spcBef>
            </a:pPr>
            <a:r>
              <a:rPr lang="de-DE" sz="3700" dirty="0"/>
              <a:t>profuse watery diarrhoea with flecks of mucous material (rice water stools), vomiting, abdominal pain</a:t>
            </a:r>
          </a:p>
          <a:p>
            <a:pPr>
              <a:spcBef>
                <a:spcPct val="50000"/>
              </a:spcBef>
            </a:pPr>
            <a:r>
              <a:rPr lang="de-DE" sz="3700" dirty="0"/>
              <a:t>Rapid onset of dehydration causing severe weakness, poor skin turgor, sunken eyes and cheeks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Often muscular cramps, cyanosis, subnormal </a:t>
            </a:r>
            <a:r>
              <a:rPr lang="de-DE" dirty="0"/>
              <a:t>temperature, tachy-cardia, hypotension; renal failure may follow inadequate treatment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en-US" b="1" dirty="0"/>
              <a:t>Without treatment a healthy person may become </a:t>
            </a:r>
            <a:r>
              <a:rPr lang="en-US" b="1" dirty="0" err="1"/>
              <a:t>hypotensive</a:t>
            </a:r>
            <a:r>
              <a:rPr lang="en-US" b="1" dirty="0"/>
              <a:t> within one hour &amp; may die within 2-3 hours. 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More commonly: from 1</a:t>
            </a:r>
            <a:r>
              <a:rPr lang="en-US" b="1" baseline="30000" dirty="0"/>
              <a:t>st</a:t>
            </a:r>
            <a:r>
              <a:rPr lang="en-US" b="1" dirty="0"/>
              <a:t> liquid stool to shock 4-12 hours.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Mechanism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FF00"/>
                </a:solidFill>
              </a:rPr>
              <a:t>Entrotoxin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/>
              <a:t>activates </a:t>
            </a:r>
            <a:r>
              <a:rPr lang="en-US" sz="3600" b="1" dirty="0" err="1">
                <a:solidFill>
                  <a:srgbClr val="FFFF00"/>
                </a:solidFill>
              </a:rPr>
              <a:t>adenylate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cyclase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/>
              <a:t>enzyme in intestinal wall that is converted into pump that extract water &amp; electrolytes from blood and tissues to intestinal lumen  with shedding of mucous and epithelial cells giving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rice water severe diarrhea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FF00"/>
                </a:solidFill>
              </a:rPr>
              <a:t>Infectious agent: </a:t>
            </a:r>
            <a:r>
              <a:rPr lang="de-DE" b="1" i="1" dirty="0">
                <a:solidFill>
                  <a:srgbClr val="FFFF00"/>
                </a:solidFill>
              </a:rPr>
              <a:t>Vibrio cholerae</a:t>
            </a:r>
            <a:r>
              <a:rPr lang="de-DE" b="1" dirty="0"/>
              <a:t> </a:t>
            </a:r>
            <a:endParaRPr lang="de-DE" sz="48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2000" b="1" dirty="0"/>
              <a:t>epidemic cholera is caused by two biotypes of </a:t>
            </a:r>
            <a:r>
              <a:rPr lang="de-DE" sz="2000" b="1" i="1" dirty="0"/>
              <a:t>Vibrio cholerae </a:t>
            </a:r>
            <a:r>
              <a:rPr lang="de-DE" sz="2000" b="1" dirty="0"/>
              <a:t>:</a:t>
            </a:r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de-DE" sz="2000" b="1" dirty="0"/>
              <a:t>the classical biotype serogroup O1, and </a:t>
            </a:r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de-DE" sz="2000" b="1" dirty="0"/>
              <a:t>since 1961 (7th pandemic), the biotype El Tor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2000" b="1" dirty="0"/>
              <a:t>Serogroup O1 includes serotypes Inaba, Ogawa and Hikojima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2000" b="1" dirty="0"/>
              <a:t>Serogroup O139: in 1992/93, a new Vibrio cholerae O139 strain appeared</a:t>
            </a:r>
          </a:p>
        </p:txBody>
      </p:sp>
      <p:pic>
        <p:nvPicPr>
          <p:cNvPr id="15365" name="Picture 5" descr="vibrio_choler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524000"/>
            <a:ext cx="2438400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/>
              <a:t>Vibrios</a:t>
            </a:r>
            <a:r>
              <a:rPr lang="en-US" b="1" dirty="0"/>
              <a:t> are one of the most common organisms in surface waters of the world. They occur in both marine &amp; fresh water habitats and in association with aquatic animals.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/>
              <a:t>Most infections are subclinical cases, but excrete the organism in </a:t>
            </a:r>
            <a:r>
              <a:rPr lang="en-US" b="1" dirty="0" err="1"/>
              <a:t>faeces</a:t>
            </a:r>
            <a:r>
              <a:rPr lang="en-US" b="1" dirty="0"/>
              <a:t> for 7-14 days.</a:t>
            </a:r>
          </a:p>
          <a:p>
            <a:endParaRPr lang="en-US" b="1" dirty="0"/>
          </a:p>
          <a:p>
            <a:r>
              <a:rPr lang="en-US" b="1" dirty="0"/>
              <a:t>Only 10% of the infected persons develop typical cholera.</a:t>
            </a:r>
          </a:p>
          <a:p>
            <a:endParaRPr lang="en-US" b="1" dirty="0"/>
          </a:p>
          <a:p>
            <a:r>
              <a:rPr lang="en-US" b="1" dirty="0"/>
              <a:t>90% of episodes are mild or moderate.</a:t>
            </a:r>
          </a:p>
          <a:p>
            <a:endParaRPr lang="en-US" b="1" dirty="0"/>
          </a:p>
          <a:p>
            <a:r>
              <a:rPr lang="en-US" b="1" dirty="0"/>
              <a:t>Case fatality without treatment = 25-50%.</a:t>
            </a:r>
          </a:p>
          <a:p>
            <a:endParaRPr lang="en-US" b="1" dirty="0"/>
          </a:p>
          <a:p>
            <a:r>
              <a:rPr lang="en-US" b="1" dirty="0"/>
              <a:t>Case fatality with treatment (ORS) = 1%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763000" cy="4525963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de-DE" dirty="0"/>
              <a:t>During the 19th century, the classical biotype of  </a:t>
            </a:r>
            <a:r>
              <a:rPr lang="de-DE" i="1" dirty="0"/>
              <a:t>V. cholerae </a:t>
            </a:r>
            <a:r>
              <a:rPr lang="de-DE" dirty="0"/>
              <a:t>serogroup O1 caused pandemic cholera, spreading from India to most of the world; currently confined to the Indian subcontinent</a:t>
            </a:r>
          </a:p>
          <a:p>
            <a:r>
              <a:rPr lang="de-DE" dirty="0"/>
              <a:t>Since 1961, the biotype El Tor of </a:t>
            </a:r>
            <a:r>
              <a:rPr lang="de-DE" i="1" dirty="0"/>
              <a:t>V. cholerae </a:t>
            </a:r>
            <a:r>
              <a:rPr lang="de-DE" dirty="0"/>
              <a:t>serogroup O1 has spread through Asia into Africa, Europe (small epidemics), and South America (since 1991): 7th cholera pandemic  </a:t>
            </a:r>
          </a:p>
          <a:p>
            <a:r>
              <a:rPr lang="de-DE" i="1" dirty="0"/>
              <a:t>V. cholera </a:t>
            </a:r>
            <a:r>
              <a:rPr lang="de-DE" dirty="0"/>
              <a:t>serogroup O139 was mainly isolated in Asia and represents currently 15% of isolates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1055</Words>
  <Application>Microsoft Office PowerPoint</Application>
  <PresentationFormat>On-screen Show (4:3)</PresentationFormat>
  <Paragraphs>148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Epidemiology of Cholera</vt:lpstr>
      <vt:lpstr>Slide 2</vt:lpstr>
      <vt:lpstr>Slide 3</vt:lpstr>
      <vt:lpstr>Slide 4</vt:lpstr>
      <vt:lpstr>Mechanism</vt:lpstr>
      <vt:lpstr>Infectious agent: Vibrio cholerae </vt:lpstr>
      <vt:lpstr>Slide 7</vt:lpstr>
      <vt:lpstr>Slide 8</vt:lpstr>
      <vt:lpstr>Slide 9</vt:lpstr>
      <vt:lpstr>Current epidemic 7th epidemic</vt:lpstr>
      <vt:lpstr>Magnitude of the problem</vt:lpstr>
      <vt:lpstr>Case fatality</vt:lpstr>
      <vt:lpstr>underestimation</vt:lpstr>
      <vt:lpstr>Future</vt:lpstr>
      <vt:lpstr>Slide 15</vt:lpstr>
      <vt:lpstr>Slide 16</vt:lpstr>
      <vt:lpstr>Slide 17</vt:lpstr>
      <vt:lpstr>Slide 18</vt:lpstr>
      <vt:lpstr>Slide 19</vt:lpstr>
      <vt:lpstr>Slide 20</vt:lpstr>
      <vt:lpstr>Prevention and control</vt:lpstr>
      <vt:lpstr>Slide 22</vt:lpstr>
      <vt:lpstr>Slide 23</vt:lpstr>
      <vt:lpstr>Slide 24</vt:lpstr>
      <vt:lpstr>Slide 25</vt:lpstr>
      <vt:lpstr>Slide 26</vt:lpstr>
      <vt:lpstr>Slide 27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Cholera</dc:title>
  <dc:creator>Dr.Ashry</dc:creator>
  <cp:lastModifiedBy>Ashry</cp:lastModifiedBy>
  <cp:revision>15</cp:revision>
  <dcterms:created xsi:type="dcterms:W3CDTF">2011-02-09T09:01:37Z</dcterms:created>
  <dcterms:modified xsi:type="dcterms:W3CDTF">2011-02-11T12:19:17Z</dcterms:modified>
</cp:coreProperties>
</file>