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36" r:id="rId1"/>
  </p:sldMasterIdLst>
  <p:notesMasterIdLst>
    <p:notesMasterId r:id="rId17"/>
  </p:notesMasterIdLst>
  <p:sldIdLst>
    <p:sldId id="256" r:id="rId2"/>
    <p:sldId id="258" r:id="rId3"/>
    <p:sldId id="261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540E41D-3676-4D76-8183-2E5D23AFE803}" type="datetimeFigureOut">
              <a:rPr lang="ar-SA" smtClean="0"/>
              <a:t>27/10/1430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5507C18-62B0-4073-99AF-A4D8C98A87FF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07C18-62B0-4073-99AF-A4D8C98A87FF}" type="slidenum">
              <a:rPr lang="ar-SA" smtClean="0"/>
              <a:t>6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5C0D8D-F5F1-4FDE-AF07-6A21252E3FF6}" type="datetimeFigureOut">
              <a:rPr lang="ar-SA" smtClean="0"/>
              <a:t>27/10/1430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25F4F-1DA5-4581-82A6-77358FC8D7A0}" type="slidenum">
              <a:rPr lang="ar-SA" smtClean="0"/>
              <a:t>‹#›</a:t>
            </a:fld>
            <a:endParaRPr lang="ar-SA"/>
          </a:p>
        </p:txBody>
      </p:sp>
      <p:sp>
        <p:nvSpPr>
          <p:cNvPr id="32" name="مستطيل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مستطيل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مستطيل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مستطيل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56" name="مستطيل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مستطيل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مستطيل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مستطيل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5C0D8D-F5F1-4FDE-AF07-6A21252E3FF6}" type="datetimeFigureOut">
              <a:rPr lang="ar-SA" smtClean="0"/>
              <a:t>27/10/1430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25F4F-1DA5-4581-82A6-77358FC8D7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5C0D8D-F5F1-4FDE-AF07-6A21252E3FF6}" type="datetimeFigureOut">
              <a:rPr lang="ar-SA" smtClean="0"/>
              <a:t>27/10/1430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25F4F-1DA5-4581-82A6-77358FC8D7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5C0D8D-F5F1-4FDE-AF07-6A21252E3FF6}" type="datetimeFigureOut">
              <a:rPr lang="ar-SA" smtClean="0"/>
              <a:t>27/10/1430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25F4F-1DA5-4581-82A6-77358FC8D7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شكل حر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شكل حر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شكل حر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شكل حر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شكل حر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شكل حر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شكل حر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شكل حر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شكل حر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شكل حر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شكل حر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شكل حر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شكل حر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شكل حر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5C0D8D-F5F1-4FDE-AF07-6A21252E3FF6}" type="datetimeFigureOut">
              <a:rPr lang="ar-SA" smtClean="0"/>
              <a:t>27/10/1430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25F4F-1DA5-4581-82A6-77358FC8D7A0}" type="slidenum">
              <a:rPr lang="ar-SA" smtClean="0"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5C0D8D-F5F1-4FDE-AF07-6A21252E3FF6}" type="datetimeFigureOut">
              <a:rPr lang="ar-SA" smtClean="0"/>
              <a:t>27/10/1430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25F4F-1DA5-4581-82A6-77358FC8D7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مستطيل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5C0D8D-F5F1-4FDE-AF07-6A21252E3FF6}" type="datetimeFigureOut">
              <a:rPr lang="ar-SA" smtClean="0"/>
              <a:t>27/10/1430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25F4F-1DA5-4581-82A6-77358FC8D7A0}" type="slidenum">
              <a:rPr lang="ar-SA" smtClean="0"/>
              <a:t>‹#›</a:t>
            </a:fld>
            <a:endParaRPr lang="ar-SA"/>
          </a:p>
        </p:txBody>
      </p:sp>
      <p:sp>
        <p:nvSpPr>
          <p:cNvPr id="16" name="مستطيل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مستطيل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مستطيل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مستطيل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مستطيل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مستطيل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مستطيل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5C0D8D-F5F1-4FDE-AF07-6A21252E3FF6}" type="datetimeFigureOut">
              <a:rPr lang="ar-SA" smtClean="0"/>
              <a:t>27/10/1430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25F4F-1DA5-4581-82A6-77358FC8D7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5C0D8D-F5F1-4FDE-AF07-6A21252E3FF6}" type="datetimeFigureOut">
              <a:rPr lang="ar-SA" smtClean="0"/>
              <a:t>27/10/1430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25F4F-1DA5-4581-82A6-77358FC8D7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5C0D8D-F5F1-4FDE-AF07-6A21252E3FF6}" type="datetimeFigureOut">
              <a:rPr lang="ar-SA" smtClean="0"/>
              <a:t>27/10/1430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225F4F-1DA5-4581-82A6-77358FC8D7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رابط مستقيم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مجموعة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رابط مستقيم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grpSp>
        <p:nvGrpSpPr>
          <p:cNvPr id="14" name="مجموعة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رابط مستقيم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مجموعة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رابط مستقيم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رابط مستقيم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رابط مستقيم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35C0D8D-F5F1-4FDE-AF07-6A21252E3FF6}" type="datetimeFigureOut">
              <a:rPr lang="ar-SA" smtClean="0"/>
              <a:t>27/10/1430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7225F4F-1DA5-4581-82A6-77358FC8D7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مستطيل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مستطيل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مستطيل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5C0D8D-F5F1-4FDE-AF07-6A21252E3FF6}" type="datetimeFigureOut">
              <a:rPr lang="ar-SA" smtClean="0"/>
              <a:t>27/10/1430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7225F4F-1DA5-4581-82A6-77358FC8D7A0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ransition spd="med"/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92405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BIOPSYCHOSOCIAL MODEL</a:t>
            </a:r>
            <a:br>
              <a:rPr lang="en-US" sz="4000" b="1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IN </a:t>
            </a:r>
            <a:r>
              <a:rPr lang="en-US" sz="4000" b="1" dirty="0">
                <a:latin typeface="Times New Roman" pitchFamily="18" charset="0"/>
                <a:ea typeface="+mn-ea"/>
                <a:cs typeface="Times New Roman" pitchFamily="18" charset="0"/>
              </a:rPr>
              <a:t>MEDICAL PRACTICE</a:t>
            </a:r>
            <a:endParaRPr lang="ar-SA" sz="40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47800" y="5257800"/>
            <a:ext cx="6172200" cy="1371600"/>
          </a:xfrm>
        </p:spPr>
        <p:txBody>
          <a:bodyPr>
            <a:normAutofit/>
          </a:bodyPr>
          <a:lstStyle/>
          <a:p>
            <a:pPr algn="ctr" rtl="0">
              <a:lnSpc>
                <a:spcPct val="80000"/>
              </a:lnSpc>
              <a:defRPr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YASER ALHUTHAIL</a:t>
            </a:r>
            <a:endParaRPr lang="ar-SA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C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Associate Professor &amp; Consultant</a:t>
            </a:r>
          </a:p>
          <a:p>
            <a:pPr algn="ctr">
              <a:lnSpc>
                <a:spcPct val="80000"/>
              </a:lnSpc>
              <a:defRPr/>
            </a:pPr>
            <a:r>
              <a:rPr lang="en-C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Consultation Liaison Psychiatry</a:t>
            </a:r>
            <a:endParaRPr lang="ar-SA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r-SA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500042"/>
            <a:ext cx="6624638" cy="5873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Immune Response to Stress</a:t>
            </a:r>
            <a:r>
              <a:rPr lang="en-US" sz="4000" dirty="0"/>
              <a:t> 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8964612" cy="5805487"/>
          </a:xfrm>
        </p:spPr>
        <p:txBody>
          <a:bodyPr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Inhibition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immune functioning by </a:t>
            </a:r>
            <a:r>
              <a:rPr lang="en-US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glucocorticoids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Stress can also cause immune </a:t>
            </a:r>
            <a:r>
              <a:rPr lang="en-US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activation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through a variety of pathways including the release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humoral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immune factors (cytokines) such as interleukin-1 (IL-1) and IL-6. </a:t>
            </a: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These cytokines can themselves cause further release of CRF, which in theory serves to increase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glucocorticoid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effects and thereby self-limit the immune activation.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25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40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549275"/>
            <a:ext cx="8642350" cy="61198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cs typeface="Tahoma" pitchFamily="34" charset="0"/>
              </a:rPr>
              <a:t>    </a:t>
            </a:r>
          </a:p>
          <a:p>
            <a:pPr algn="l">
              <a:buFont typeface="Wingdings" pitchFamily="2" charset="2"/>
              <a:buNone/>
            </a:pPr>
            <a:r>
              <a:rPr lang="en-US" dirty="0" smtClean="0">
                <a:cs typeface="Tahoma" pitchFamily="34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level of </a:t>
            </a:r>
            <a:r>
              <a:rPr lang="en-US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Cortisol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results in suppression of immunity which can cause susceptibility to </a:t>
            </a:r>
            <a:r>
              <a:rPr lang="en-US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infections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possibly also in many types of </a:t>
            </a:r>
            <a:r>
              <a:rPr lang="en-US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Font typeface="Wingdings" pitchFamily="2" charset="2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Changes in the immune system in response to stress are now very well established.</a:t>
            </a:r>
          </a:p>
          <a:p>
            <a:pPr>
              <a:buFont typeface="Wingdings" pitchFamily="2" charset="2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197864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  <a:latin typeface="Engravers MT" pitchFamily="18" charset="0"/>
              </a:rPr>
              <a:t>Course and Outcome of Illness</a:t>
            </a:r>
            <a:endParaRPr lang="ar-SA" sz="3200" b="1" dirty="0" smtClean="0">
              <a:solidFill>
                <a:schemeClr val="accent3"/>
              </a:solidFill>
              <a:latin typeface="Engravers MT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1783560"/>
            <a:ext cx="8763000" cy="507444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vs.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Indirect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effect</a:t>
            </a:r>
          </a:p>
          <a:p>
            <a:pPr algn="l" rtl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Stressful life events</a:t>
            </a:r>
          </a:p>
          <a:p>
            <a:pPr algn="l" rt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Social support</a:t>
            </a:r>
          </a:p>
          <a:p>
            <a:pPr algn="l" rt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Their combination: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 times increased mortality post MI</a:t>
            </a:r>
          </a:p>
          <a:p>
            <a:pPr algn="l" rtl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Mental disorders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course, mortality, health care utilization, LOS, ER visits, etc</a:t>
            </a:r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914400"/>
          </a:xfrm>
        </p:spPr>
        <p:txBody>
          <a:bodyPr/>
          <a:lstStyle/>
          <a:p>
            <a:pPr algn="ctr" rtl="0"/>
            <a:r>
              <a:rPr lang="en-US" sz="3200" b="1" dirty="0" smtClean="0">
                <a:solidFill>
                  <a:schemeClr val="accent3"/>
                </a:solidFill>
                <a:latin typeface="Engravers MT" pitchFamily="18" charset="0"/>
              </a:rPr>
              <a:t>Psychosocial Interventions</a:t>
            </a:r>
            <a:endParaRPr lang="ar-SA" sz="3200" b="1" dirty="0" smtClean="0">
              <a:solidFill>
                <a:schemeClr val="accent3"/>
              </a:solidFill>
              <a:latin typeface="Engravers MT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1524000"/>
            <a:ext cx="8763000" cy="53340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Numerous studies indicate that psychosocial interventions positively affect health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outcomes</a:t>
            </a:r>
          </a:p>
          <a:p>
            <a:pPr algn="l" rtl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Supportive, educational, or psychotherapeutic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interventions</a:t>
            </a:r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/>
          <a:lstStyle/>
          <a:p>
            <a:pPr algn="ctr" rtl="0"/>
            <a:r>
              <a:rPr lang="en-US" sz="3200" b="1" dirty="0" smtClean="0">
                <a:solidFill>
                  <a:schemeClr val="accent3"/>
                </a:solidFill>
                <a:latin typeface="Engravers MT" pitchFamily="18" charset="0"/>
              </a:rPr>
              <a:t>Psychobiological Mechanisms</a:t>
            </a:r>
            <a:endParaRPr lang="ar-SA" sz="3200" b="1" dirty="0" smtClean="0">
              <a:solidFill>
                <a:schemeClr val="accent3"/>
              </a:solidFill>
              <a:latin typeface="Engravers MT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1783560"/>
            <a:ext cx="8763000" cy="5074440"/>
          </a:xfrm>
        </p:spPr>
        <p:txBody>
          <a:bodyPr>
            <a:normAutofit/>
          </a:bodyPr>
          <a:lstStyle/>
          <a:p>
            <a:pPr algn="ctr" rt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Too many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HOWs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?!!</a:t>
            </a:r>
          </a:p>
          <a:p>
            <a:pPr algn="ctr" rtl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Theories !!..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Exact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mechanisms!!..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Further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research……...</a:t>
            </a:r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914400"/>
          </a:xfrm>
        </p:spPr>
        <p:txBody>
          <a:bodyPr/>
          <a:lstStyle/>
          <a:p>
            <a:pPr algn="ctr" rtl="0"/>
            <a:r>
              <a:rPr lang="en-US" sz="3600" b="1" dirty="0" smtClean="0">
                <a:solidFill>
                  <a:schemeClr val="accent3"/>
                </a:solidFill>
                <a:latin typeface="Engravers MT" pitchFamily="18" charset="0"/>
              </a:rPr>
              <a:t>SUMMARY</a:t>
            </a:r>
            <a:endParaRPr lang="ar-SA" sz="3600" b="1" dirty="0" smtClean="0">
              <a:solidFill>
                <a:schemeClr val="accent3"/>
              </a:solidFill>
              <a:latin typeface="Engravers MT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1219200"/>
            <a:ext cx="8763000" cy="5638800"/>
          </a:xfrm>
        </p:spPr>
        <p:txBody>
          <a:bodyPr/>
          <a:lstStyle/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b="1" dirty="0" smtClean="0">
                <a:solidFill>
                  <a:srgbClr val="FFFF00"/>
                </a:solidFill>
                <a:latin typeface="Imprint MT Shadow" pitchFamily="82" charset="0"/>
              </a:rPr>
              <a:t>Multidimensional Approach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  <a:latin typeface="Imprint MT Shadow" pitchFamily="82" charset="0"/>
              </a:rPr>
              <a:t>Psychosocial influences are well established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b="1" dirty="0" smtClean="0">
                <a:solidFill>
                  <a:srgbClr val="00B0F0"/>
                </a:solidFill>
                <a:latin typeface="Imprint MT Shadow" pitchFamily="82" charset="0"/>
              </a:rPr>
              <a:t>Multifaceted impact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Proper communication 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b="1" dirty="0" smtClean="0">
                <a:solidFill>
                  <a:schemeClr val="bg1"/>
                </a:solidFill>
                <a:latin typeface="Imprint MT Shadow" pitchFamily="82" charset="0"/>
              </a:rPr>
              <a:t>Education and support</a:t>
            </a:r>
            <a:endParaRPr lang="ar-SA" b="1" dirty="0">
              <a:solidFill>
                <a:schemeClr val="bg1"/>
              </a:solidFill>
              <a:latin typeface="Imprint MT Shadow" pitchFamily="8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539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40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333375"/>
            <a:ext cx="9144000" cy="6524625"/>
          </a:xfrm>
        </p:spPr>
        <p:txBody>
          <a:bodyPr/>
          <a:lstStyle/>
          <a:p>
            <a:pPr algn="l">
              <a:buFont typeface="Wingdings" pitchFamily="2" charset="2"/>
              <a:buNone/>
            </a:pPr>
            <a:r>
              <a:rPr lang="en-US" dirty="0" smtClean="0">
                <a:solidFill>
                  <a:srgbClr val="FFFF00"/>
                </a:solidFill>
                <a:cs typeface="Tahoma" pitchFamily="34" charset="0"/>
              </a:rPr>
              <a:t>    </a:t>
            </a:r>
            <a:r>
              <a:rPr lang="en-US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Biomedical Model:</a:t>
            </a:r>
          </a:p>
          <a:p>
            <a:pPr algn="l"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The application of biological science to maintain health and treating disease.</a:t>
            </a:r>
          </a:p>
          <a:p>
            <a:pPr algn="l">
              <a:buFont typeface="Wingdings" pitchFamily="2" charset="2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Engel (1977) proposed a major change in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our fundamental model of health care.</a:t>
            </a:r>
          </a:p>
          <a:p>
            <a:pPr algn="l">
              <a:buFont typeface="Wingdings" pitchFamily="2" charset="2"/>
              <a:buNone/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   The new model continues the emphasis on </a:t>
            </a:r>
            <a:r>
              <a:rPr lang="en-CA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biological knowledge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but also encompasses the utilization of </a:t>
            </a:r>
            <a:r>
              <a:rPr lang="en-CA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psychosocial knowledge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Font typeface="Wingdings" pitchFamily="2" charset="2"/>
              <a:buNone/>
            </a:pPr>
            <a:endParaRPr lang="en-CA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n-CA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CA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Biopsychosocial</a:t>
            </a:r>
            <a:r>
              <a:rPr lang="en-CA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Model”</a:t>
            </a:r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b="1" dirty="0" smtClean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25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40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5726112"/>
          </a:xfrm>
        </p:spPr>
        <p:txBody>
          <a:bodyPr/>
          <a:lstStyle/>
          <a:p>
            <a:pPr algn="l">
              <a:buFont typeface="Wingdings" pitchFamily="2" charset="2"/>
              <a:buNone/>
            </a:pPr>
            <a:r>
              <a:rPr lang="en-US" b="1" smtClean="0">
                <a:solidFill>
                  <a:srgbClr val="FF0000"/>
                </a:solidFill>
                <a:latin typeface="Stencil" pitchFamily="82" charset="0"/>
                <a:cs typeface="Times New Roman" pitchFamily="18" charset="0"/>
              </a:rPr>
              <a:t>Implications:</a:t>
            </a:r>
          </a:p>
          <a:p>
            <a:pPr algn="l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Unity of mind and body</a:t>
            </a:r>
            <a:r>
              <a:rPr lang="en-US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Psychosocial factors must be taken into account when considering all disease states</a:t>
            </a:r>
          </a:p>
          <a:p>
            <a:pPr algn="l">
              <a:buFont typeface="Wingdings" pitchFamily="2" charset="2"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Emphasis on examining and treating </a:t>
            </a:r>
            <a:r>
              <a:rPr lang="en-US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 whole patient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, not just his or her disease or disorder.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6200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52400"/>
            <a:ext cx="8686800" cy="64770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  <a:latin typeface="Modern No. 20" pitchFamily="18" charset="0"/>
              </a:rPr>
              <a:t>Most illness, whether physical or psychological, is influenced and determined by biological, psychological, and social factors</a:t>
            </a:r>
          </a:p>
          <a:p>
            <a:pPr algn="l" rtl="0">
              <a:buNone/>
            </a:pPr>
            <a:endParaRPr lang="en-US" dirty="0" smtClean="0">
              <a:latin typeface="Modern No. 20" pitchFamily="18" charset="0"/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FFFF00"/>
                </a:solidFill>
                <a:latin typeface="Modern No. 20" pitchFamily="18" charset="0"/>
              </a:rPr>
              <a:t>Biological</a:t>
            </a:r>
            <a:r>
              <a:rPr lang="en-US" dirty="0" smtClean="0">
                <a:solidFill>
                  <a:srgbClr val="FFFF00"/>
                </a:solidFill>
                <a:latin typeface="Modern No. 20" pitchFamily="18" charset="0"/>
              </a:rPr>
              <a:t>, psychological, and social </a:t>
            </a:r>
            <a:r>
              <a:rPr lang="en-US" dirty="0" smtClean="0">
                <a:solidFill>
                  <a:srgbClr val="FFFF00"/>
                </a:solidFill>
                <a:latin typeface="Modern No. 20" pitchFamily="18" charset="0"/>
              </a:rPr>
              <a:t>variables influence the predisposition, onset, course, and outcome of the illness</a:t>
            </a:r>
          </a:p>
          <a:p>
            <a:pPr algn="l" rtl="0">
              <a:buNone/>
            </a:pPr>
            <a:endParaRPr lang="en-US" dirty="0" smtClean="0">
              <a:latin typeface="Modern No. 20" pitchFamily="18" charset="0"/>
            </a:endParaRPr>
          </a:p>
          <a:p>
            <a:pPr algn="l" rtl="0">
              <a:buNone/>
            </a:pPr>
            <a:r>
              <a:rPr lang="en-US" dirty="0" smtClean="0">
                <a:solidFill>
                  <a:schemeClr val="accent4"/>
                </a:solidFill>
                <a:latin typeface="Modern No. 20" pitchFamily="18" charset="0"/>
              </a:rPr>
              <a:t>Physicians who are able to evaluate the relationship of these variables to their patients illnesses will be able to develop more effective therapeutic interventions and to achieve better outcomes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066800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chemeClr val="accent3"/>
                </a:solidFill>
                <a:latin typeface="Engravers MT" pitchFamily="18" charset="0"/>
              </a:rPr>
              <a:t>Psychological and Behavioral Predisposition to Physical Illness</a:t>
            </a:r>
            <a:endParaRPr lang="ar-SA" sz="2800" b="1" dirty="0">
              <a:solidFill>
                <a:schemeClr val="accent3"/>
              </a:solidFill>
              <a:latin typeface="Engravers MT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2400" y="1783560"/>
            <a:ext cx="8991600" cy="5074440"/>
          </a:xfrm>
        </p:spPr>
        <p:txBody>
          <a:bodyPr/>
          <a:lstStyle/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b="1" dirty="0" smtClean="0"/>
              <a:t>Life style, smoking, alcohol, substance abuse, eating habits, lack of exercise </a:t>
            </a:r>
            <a:r>
              <a:rPr lang="en-US" dirty="0" smtClean="0"/>
              <a:t>etc account for about 70% Of </a:t>
            </a:r>
            <a:r>
              <a:rPr lang="en-US" i="1" dirty="0" smtClean="0"/>
              <a:t>all cases of illness and death in the states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b="1" dirty="0" smtClean="0"/>
              <a:t>Obesity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b="1" dirty="0" smtClean="0"/>
              <a:t>Personality factors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FF00"/>
                </a:solidFill>
              </a:rPr>
              <a:t>Type A !!</a:t>
            </a:r>
            <a:endParaRPr lang="ar-SA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sz="3200" b="1" dirty="0" smtClean="0">
                <a:solidFill>
                  <a:schemeClr val="accent3"/>
                </a:solidFill>
                <a:latin typeface="Engravers MT" pitchFamily="18" charset="0"/>
              </a:rPr>
              <a:t>Onset of illness</a:t>
            </a:r>
            <a:endParaRPr lang="ar-SA" sz="3200" b="1" dirty="0" smtClean="0">
              <a:solidFill>
                <a:schemeClr val="accent3"/>
              </a:solidFill>
              <a:latin typeface="Engravers MT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1783560"/>
            <a:ext cx="8763000" cy="5074440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role of stress</a:t>
            </a:r>
          </a:p>
          <a:p>
            <a:pPr algn="l" rtl="0"/>
            <a:endParaRPr lang="en-US" b="1" dirty="0" smtClean="0"/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Stress can be described as a circumstance that 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disturbs, or is likely to disturb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 normal physiological or psychological functioning of a person.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adaptive capacity of the person</a:t>
            </a:r>
            <a:endParaRPr lang="ar-SA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371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CA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STRESS MODEL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569325" cy="5256212"/>
          </a:xfrm>
        </p:spPr>
        <p:txBody>
          <a:bodyPr/>
          <a:lstStyle/>
          <a:p>
            <a:pPr algn="l">
              <a:buFont typeface="Wingdings" pitchFamily="2" charset="2"/>
              <a:buNone/>
            </a:pPr>
            <a:r>
              <a:rPr lang="en-CA" smtClean="0">
                <a:latin typeface="Times New Roman" pitchFamily="18" charset="0"/>
                <a:cs typeface="Times New Roman" pitchFamily="18" charset="0"/>
              </a:rPr>
              <a:t>A psychosomatic framework.</a:t>
            </a:r>
          </a:p>
          <a:p>
            <a:pPr algn="l">
              <a:buFont typeface="Wingdings" pitchFamily="2" charset="2"/>
              <a:buNone/>
            </a:pPr>
            <a:r>
              <a:rPr lang="en-CA" smtClean="0">
                <a:latin typeface="Times New Roman" pitchFamily="18" charset="0"/>
                <a:cs typeface="Times New Roman" pitchFamily="18" charset="0"/>
              </a:rPr>
              <a:t>Two major facets of stress response.</a:t>
            </a:r>
          </a:p>
          <a:p>
            <a:pPr algn="l">
              <a:buFont typeface="Wingdings" pitchFamily="2" charset="2"/>
              <a:buNone/>
            </a:pPr>
            <a:r>
              <a:rPr lang="en-CA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“Fight or Flight”</a:t>
            </a:r>
            <a:r>
              <a:rPr lang="en-CA" smtClean="0">
                <a:latin typeface="Times New Roman" pitchFamily="18" charset="0"/>
                <a:cs typeface="Times New Roman" pitchFamily="18" charset="0"/>
              </a:rPr>
              <a:t> response is mediated by hypothalamus, the sympathetic nervous system, and the adrenal medulla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If chronic, this response can have serious health consequences.</a:t>
            </a:r>
          </a:p>
          <a:p>
            <a:pPr algn="l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The hypothalamus, pituitary gland, the adrenal cortex mediate the second facet.</a:t>
            </a:r>
          </a:p>
          <a:p>
            <a:pPr algn="l">
              <a:buFont typeface="Wingdings" pitchFamily="2" charset="2"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13663" cy="13081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Neurotransmitter Responses to Stress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196975"/>
            <a:ext cx="8229600" cy="5445125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Stressors activate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noradrenergic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systems in the brain and cause release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catecholamines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from the autonomic nervous system.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Stressors also activate </a:t>
            </a: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serotonergic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systems in the brain, as evidenced by increased serotonin turnover.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Stress also increases </a:t>
            </a: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dopaminergic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neurotransmission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mesoprefrontal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pathways.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00938" cy="75565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Endocrine Responses to Stress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12875"/>
            <a:ext cx="8893175" cy="5184775"/>
          </a:xfrm>
        </p:spPr>
        <p:txBody>
          <a:bodyPr/>
          <a:lstStyle/>
          <a:p>
            <a:pPr algn="l">
              <a:buFont typeface="Wingdings" pitchFamily="2" charset="2"/>
              <a:buNone/>
            </a:pPr>
            <a:r>
              <a:rPr lang="en-US" b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CRF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is secreted from the hypothalamus.</a:t>
            </a:r>
          </a:p>
          <a:p>
            <a:pPr algn="l">
              <a:buFont typeface="Wingdings" pitchFamily="2" charset="2"/>
              <a:buNone/>
            </a:pPr>
            <a:r>
              <a:rPr lang="en-US" b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CRF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acts at the anterior pituitary to trigger release of </a:t>
            </a:r>
            <a:r>
              <a:rPr lang="en-US" b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ACTH.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ACTH  acts at the adrenal cortex to stimulate the synthesis and release of </a:t>
            </a:r>
            <a:r>
              <a:rPr lang="en-US" b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glucocorticoids.</a:t>
            </a:r>
          </a:p>
          <a:p>
            <a:pPr algn="l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Promote </a:t>
            </a:r>
            <a:r>
              <a:rPr lang="en-US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energy use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, increase </a:t>
            </a:r>
            <a:r>
              <a:rPr lang="en-US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cardiovascular activity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, and inhibit functions such as </a:t>
            </a:r>
            <a:r>
              <a:rPr lang="en-US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growth, reproduction, and immunity.</a:t>
            </a:r>
            <a:r>
              <a:rPr lang="en-US" smtClean="0">
                <a:solidFill>
                  <a:srgbClr val="0000CC"/>
                </a:solidFill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رك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حركة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حركة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105</TotalTime>
  <Words>631</Words>
  <Application>Microsoft Office PowerPoint</Application>
  <PresentationFormat>عرض على الشاشة (3:4)‏</PresentationFormat>
  <Paragraphs>97</Paragraphs>
  <Slides>15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حركة</vt:lpstr>
      <vt:lpstr>BIOPSYCHOSOCIAL MODEL IN MEDICAL PRACTICE</vt:lpstr>
      <vt:lpstr>الشريحة 2</vt:lpstr>
      <vt:lpstr>الشريحة 3</vt:lpstr>
      <vt:lpstr>الشريحة 4</vt:lpstr>
      <vt:lpstr>Psychological and Behavioral Predisposition to Physical Illness</vt:lpstr>
      <vt:lpstr>Onset of illness</vt:lpstr>
      <vt:lpstr>THE STRESS MODEL</vt:lpstr>
      <vt:lpstr>Neurotransmitter Responses to Stress</vt:lpstr>
      <vt:lpstr>Endocrine Responses to Stress </vt:lpstr>
      <vt:lpstr>Immune Response to Stress </vt:lpstr>
      <vt:lpstr>الشريحة 11</vt:lpstr>
      <vt:lpstr>Course and Outcome of Illness</vt:lpstr>
      <vt:lpstr>Psychosocial Interventions</vt:lpstr>
      <vt:lpstr>Psychobiological Mechanisms</vt:lpstr>
      <vt:lpstr>SUMMARY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BIOPSYCHOSOCIAL MODEL IN MEDICAL PRACTICE</dc:title>
  <dc:creator>Yaser AlHuthail</dc:creator>
  <cp:lastModifiedBy>Yaser AlHuthail</cp:lastModifiedBy>
  <cp:revision>14</cp:revision>
  <dcterms:created xsi:type="dcterms:W3CDTF">2009-10-16T17:00:37Z</dcterms:created>
  <dcterms:modified xsi:type="dcterms:W3CDTF">2009-10-16T18:45:51Z</dcterms:modified>
</cp:coreProperties>
</file>