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69" r:id="rId2"/>
    <p:sldId id="283" r:id="rId3"/>
    <p:sldId id="285" r:id="rId4"/>
    <p:sldId id="284" r:id="rId5"/>
    <p:sldId id="279" r:id="rId6"/>
    <p:sldId id="286" r:id="rId7"/>
    <p:sldId id="280" r:id="rId8"/>
    <p:sldId id="270" r:id="rId9"/>
    <p:sldId id="287" r:id="rId10"/>
    <p:sldId id="271" r:id="rId11"/>
    <p:sldId id="274" r:id="rId12"/>
    <p:sldId id="275" r:id="rId13"/>
    <p:sldId id="276" r:id="rId14"/>
    <p:sldId id="277" r:id="rId15"/>
    <p:sldId id="278" r:id="rId16"/>
    <p:sldId id="256" r:id="rId17"/>
    <p:sldId id="281" r:id="rId18"/>
    <p:sldId id="257" r:id="rId19"/>
    <p:sldId id="258" r:id="rId20"/>
    <p:sldId id="259" r:id="rId21"/>
    <p:sldId id="260" r:id="rId22"/>
    <p:sldId id="261" r:id="rId23"/>
    <p:sldId id="265" r:id="rId24"/>
    <p:sldId id="262" r:id="rId25"/>
    <p:sldId id="266" r:id="rId26"/>
    <p:sldId id="263" r:id="rId27"/>
    <p:sldId id="264" r:id="rId28"/>
    <p:sldId id="267" r:id="rId29"/>
    <p:sldId id="268" r:id="rId30"/>
    <p:sldId id="282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00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6655" autoAdjust="0"/>
  </p:normalViewPr>
  <p:slideViewPr>
    <p:cSldViewPr>
      <p:cViewPr varScale="1">
        <p:scale>
          <a:sx n="72" d="100"/>
          <a:sy n="72" d="100"/>
        </p:scale>
        <p:origin x="-4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6889830-AC99-4BBB-B50D-30687D3CBC81}" type="datetimeFigureOut">
              <a:rPr lang="en-US"/>
              <a:pPr>
                <a:defRPr/>
              </a:pPr>
              <a:t>10/19/2010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5699D89-D5E4-494D-BE96-FC3868B7B7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699D89-D5E4-494D-BE96-FC3868B7B7DE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ar-SA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81CAD2-2CFD-4964-A7EE-72A0AC8EA04D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r>
              <a:rPr lang="en-US" smtClean="0"/>
              <a:t>L</a:t>
            </a:r>
          </a:p>
          <a:p>
            <a:pPr eaLnBrk="1" hangingPunct="1">
              <a:spcBef>
                <a:spcPct val="0"/>
              </a:spcBef>
            </a:pPr>
            <a:fld id="{4750AFB5-B883-41DF-BE51-1ED762E738BE}" type="slidenum">
              <a:rPr lang="en-US" smtClean="0"/>
              <a:pPr eaLnBrk="1" hangingPunct="1">
                <a:spcBef>
                  <a:spcPct val="0"/>
                </a:spcBef>
              </a:pPr>
              <a:t>18</a:t>
            </a:fld>
            <a:endParaRPr lang="en-US" smtClean="0"/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5232C5-C70E-4FAD-ABF1-B2B5C8A4E51E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45C31-4935-4B40-B470-BF390779E85A}" type="datetimeFigureOut">
              <a:rPr lang="en-US"/>
              <a:pPr>
                <a:defRPr/>
              </a:pPr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ED6D9-F33B-4354-B47D-72C1C52A3E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4D3C8-DA20-499B-8D0B-7A9F384D7087}" type="datetimeFigureOut">
              <a:rPr lang="en-US"/>
              <a:pPr>
                <a:defRPr/>
              </a:pPr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F1E743-AE6D-45E9-AD22-1D25DB7B00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D2B8F-6B40-4B7E-851E-2A0E959BB2F3}" type="datetimeFigureOut">
              <a:rPr lang="en-US"/>
              <a:pPr>
                <a:defRPr/>
              </a:pPr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34F6B-50EF-4CB2-A3ED-2B32BCBE4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7621D-3405-4E33-9A5C-B780865753EA}" type="datetimeFigureOut">
              <a:rPr lang="en-US"/>
              <a:pPr>
                <a:defRPr/>
              </a:pPr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44FA1-4C27-4CE4-B641-EC6DAEBB29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D89205-B2B8-4A72-A2C8-4F89513CD952}" type="datetimeFigureOut">
              <a:rPr lang="en-US"/>
              <a:pPr>
                <a:defRPr/>
              </a:pPr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78B27-E7D0-4E9B-AC9A-8906089766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01729-0E43-492C-B9F3-EA1BD73C4402}" type="datetimeFigureOut">
              <a:rPr lang="en-US"/>
              <a:pPr>
                <a:defRPr/>
              </a:pPr>
              <a:t>10/19/2010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C50CD-5382-4B3D-A415-F11C83C2BE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6A3040-057B-4B89-A812-DBEC4A073026}" type="datetimeFigureOut">
              <a:rPr lang="en-US"/>
              <a:pPr>
                <a:defRPr/>
              </a:pPr>
              <a:t>10/19/2010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7224A-8806-493F-A342-293630128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6D2B71-213C-44AF-9A5C-D932B2B158A0}" type="datetimeFigureOut">
              <a:rPr lang="en-US"/>
              <a:pPr>
                <a:defRPr/>
              </a:pPr>
              <a:t>10/19/2010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16A5D9-7160-4ABD-A4E9-0B335F1DD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00C089-82D9-46F5-9E42-9E672BB24DBA}" type="datetimeFigureOut">
              <a:rPr lang="en-US"/>
              <a:pPr>
                <a:defRPr/>
              </a:pPr>
              <a:t>10/19/2010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FBA568-A44D-4445-9D0C-A77268D919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B8179E-D5C6-45C1-95FB-00CD64F3CD16}" type="datetimeFigureOut">
              <a:rPr lang="en-US"/>
              <a:pPr>
                <a:defRPr/>
              </a:pPr>
              <a:t>10/19/2010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B177D9-2D03-4309-9319-6C9833D2DD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0F8109-F5F2-4C8C-B0D0-00EBED1E9F8E}" type="datetimeFigureOut">
              <a:rPr lang="en-US"/>
              <a:pPr>
                <a:defRPr/>
              </a:pPr>
              <a:t>10/19/2010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79A55-491C-4C3B-B2B5-E14C28DCB1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BA51116-39F0-4AEA-AD90-F8E945EFA7D3}" type="datetimeFigureOut">
              <a:rPr lang="en-US"/>
              <a:pPr>
                <a:defRPr/>
              </a:pPr>
              <a:t>10/19/2010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723842-4CCA-4035-9867-3F39765EB5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psychology.about.com/od/profilesofmajorthinkers/p/bio_erikson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psychology.about.com/od/theoriesofpersonality/ss/psychosexualdev.htm" TargetMode="External"/><Relationship Id="rId5" Type="http://schemas.openxmlformats.org/officeDocument/2006/relationships/hyperlink" Target="http://psychology.about.com/od/sigmundfreud/p/sigmund_freud.htm" TargetMode="External"/><Relationship Id="rId4" Type="http://schemas.openxmlformats.org/officeDocument/2006/relationships/hyperlink" Target="http://psychology.about.com/index.htm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بسم الله الرحمن الرحيم</a:t>
            </a:r>
            <a:endParaRPr lang="en-US" dirty="0" smtClean="0"/>
          </a:p>
        </p:txBody>
      </p:sp>
      <p:pic>
        <p:nvPicPr>
          <p:cNvPr id="4" name="Content Placeholder 3" descr="Water lili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cs typeface="Traditional Arabic" pitchFamily="2" charset="-78"/>
              </a:rPr>
              <a:t>Transference</a:t>
            </a:r>
            <a:r>
              <a:rPr lang="en-US" dirty="0" smtClean="0">
                <a:cs typeface="Traditional Arabic" pitchFamily="2" charset="-78"/>
              </a:rPr>
              <a:t> :    </a:t>
            </a:r>
            <a:endParaRPr lang="en-US" dirty="0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a typeface="+mn-ea"/>
              </a:rPr>
              <a:t>The pt are transferring feelings toward others in their life onto the physician.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Counter transference:</a:t>
            </a:r>
          </a:p>
          <a:p>
            <a:r>
              <a:rPr lang="en-US" dirty="0" smtClean="0">
                <a:ea typeface="+mn-ea"/>
              </a:rPr>
              <a:t>Emotional reactions to the pt from the doc that often involve the doctor  past experience.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Difficult Doctor-Patient R.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cs typeface="Majalla UI"/>
              </a:rPr>
              <a:t>The Seductive Patient.</a:t>
            </a:r>
          </a:p>
          <a:p>
            <a:r>
              <a:rPr lang="en-US" dirty="0" smtClean="0">
                <a:cs typeface="Majalla UI"/>
              </a:rPr>
              <a:t>The “Hateful” </a:t>
            </a:r>
            <a:r>
              <a:rPr lang="en-US" dirty="0" err="1" smtClean="0">
                <a:cs typeface="Majalla UI"/>
              </a:rPr>
              <a:t>Patient.,nd</a:t>
            </a:r>
            <a:r>
              <a:rPr lang="en-US" dirty="0" smtClean="0">
                <a:cs typeface="Majalla UI"/>
              </a:rPr>
              <a:t> </a:t>
            </a:r>
            <a:r>
              <a:rPr lang="en-US" dirty="0" err="1" smtClean="0">
                <a:cs typeface="Majalla UI"/>
              </a:rPr>
              <a:t>opinion,fail</a:t>
            </a:r>
            <a:r>
              <a:rPr lang="en-US" dirty="0" smtClean="0">
                <a:cs typeface="Majalla UI"/>
              </a:rPr>
              <a:t> to recover</a:t>
            </a:r>
          </a:p>
          <a:p>
            <a:r>
              <a:rPr lang="en-US" dirty="0" smtClean="0">
                <a:cs typeface="Majalla UI"/>
              </a:rPr>
              <a:t>The Patient With a Thousand Symptoms.</a:t>
            </a:r>
          </a:p>
          <a:p>
            <a:r>
              <a:rPr lang="en-US" dirty="0" smtClean="0">
                <a:cs typeface="Majalla UI"/>
              </a:rPr>
              <a:t>The Patient  who refused or defeat to help </a:t>
            </a:r>
            <a:r>
              <a:rPr lang="en-US" dirty="0" err="1" smtClean="0">
                <a:cs typeface="Majalla UI"/>
              </a:rPr>
              <a:t>themselfves</a:t>
            </a:r>
            <a:r>
              <a:rPr lang="en-US" dirty="0" smtClean="0">
                <a:cs typeface="Majalla UI"/>
              </a:rPr>
              <a:t>.</a:t>
            </a:r>
          </a:p>
          <a:p>
            <a:r>
              <a:rPr lang="en-US" dirty="0" smtClean="0">
                <a:cs typeface="Majalla UI"/>
              </a:rPr>
              <a:t>Un cooperative </a:t>
            </a:r>
            <a:r>
              <a:rPr lang="en-US" dirty="0" err="1" smtClean="0">
                <a:cs typeface="Majalla UI"/>
              </a:rPr>
              <a:t>pt.,The</a:t>
            </a:r>
            <a:r>
              <a:rPr lang="en-US" dirty="0" smtClean="0">
                <a:cs typeface="Majalla UI"/>
              </a:rPr>
              <a:t> Mentally Disturbed Patient.</a:t>
            </a:r>
          </a:p>
          <a:p>
            <a:r>
              <a:rPr lang="en-US" dirty="0" smtClean="0">
                <a:cs typeface="Majalla UI"/>
              </a:rPr>
              <a:t>The Dying Patient.</a:t>
            </a:r>
            <a:endParaRPr lang="en-US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Models of interaction between doctor and patient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1-the paternalistic model.</a:t>
            </a:r>
          </a:p>
          <a:p>
            <a:r>
              <a:rPr lang="en-US" dirty="0" smtClean="0"/>
              <a:t>2-the informative model.</a:t>
            </a:r>
          </a:p>
          <a:p>
            <a:r>
              <a:rPr lang="en-US" dirty="0" smtClean="0"/>
              <a:t>3-The interpretive model.</a:t>
            </a:r>
          </a:p>
          <a:p>
            <a:r>
              <a:rPr lang="en-US" dirty="0" smtClean="0"/>
              <a:t>4-the deliberative model.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بسم الله الرحمن الرحيم</a:t>
            </a:r>
            <a:endParaRPr lang="en-US" dirty="0" smtClean="0"/>
          </a:p>
        </p:txBody>
      </p:sp>
      <p:pic>
        <p:nvPicPr>
          <p:cNvPr id="4" name="Content Placeholder 3" descr="Sunse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54691" y="1600200"/>
            <a:ext cx="6034617" cy="4525963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Erikson's Theory of Psychosocial Development ;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6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 </a:t>
            </a:r>
            <a:endParaRPr lang="en-US" sz="3800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>
                <a:solidFill>
                  <a:srgbClr val="FF0000"/>
                </a:solidFill>
              </a:rPr>
              <a:t>DR. JAWAHER A. AL-NOUH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>
                <a:solidFill>
                  <a:srgbClr val="FF0000"/>
                </a:solidFill>
              </a:rPr>
              <a:t>(F.K.S.U.P)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800" dirty="0" smtClean="0">
                <a:solidFill>
                  <a:srgbClr val="FF0000"/>
                </a:solidFill>
              </a:rPr>
              <a:t>Consultant psychiatrist-K.K.U.H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Objectives: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1-list all of eriksons stages of development.</a:t>
            </a:r>
          </a:p>
          <a:p>
            <a:endParaRPr lang="en-US" smtClean="0"/>
          </a:p>
          <a:p>
            <a:r>
              <a:rPr lang="en-US" smtClean="0"/>
              <a:t>2-explain the effect of successful resolution of each stage on an individual.</a:t>
            </a:r>
          </a:p>
          <a:p>
            <a:r>
              <a:rPr lang="en-US" smtClean="0"/>
              <a:t>3-explain the effect of unsuccessful resolution of each stage on an individual.</a:t>
            </a:r>
          </a:p>
          <a:p>
            <a:r>
              <a:rPr lang="en-US" smtClean="0"/>
              <a:t>4-the link between erickson p.t. and care delivery.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What is Psychosocial Development?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/>
              <a:t> </a:t>
            </a: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hlinkClick r:id="rId3"/>
              </a:rPr>
              <a:t>Erik Erikson’s</a:t>
            </a:r>
            <a:r>
              <a:rPr lang="en-US" dirty="0" smtClean="0"/>
              <a:t> theory of psychosocial development is one of the best-known theories of personality in </a:t>
            </a:r>
            <a:r>
              <a:rPr lang="en-US" dirty="0" smtClean="0">
                <a:hlinkClick r:id="rId4"/>
              </a:rPr>
              <a:t>psychology</a:t>
            </a:r>
            <a:r>
              <a:rPr lang="en-US" dirty="0" smtClean="0"/>
              <a:t>. Much like </a:t>
            </a:r>
            <a:r>
              <a:rPr lang="en-US" dirty="0" smtClean="0">
                <a:hlinkClick r:id="rId5"/>
              </a:rPr>
              <a:t>Sigmund Freud</a:t>
            </a:r>
            <a:r>
              <a:rPr lang="en-US" dirty="0" smtClean="0"/>
              <a:t>, Erikson believed that personality develops in a series of stages. (8 stages).Unlike </a:t>
            </a:r>
            <a:r>
              <a:rPr lang="en-US" dirty="0" smtClean="0">
                <a:hlinkClick r:id="rId6"/>
              </a:rPr>
              <a:t>Freud’s theory of psychosexual stages</a:t>
            </a:r>
            <a:r>
              <a:rPr lang="en-US" dirty="0" smtClean="0"/>
              <a:t>, Erikson’s theory describes the impact of social experience across the whole lifespan.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 </a:t>
            </a:r>
          </a:p>
          <a:p>
            <a:pPr eaLnBrk="1" hangingPunct="1"/>
            <a:r>
              <a:rPr lang="en-US" smtClean="0"/>
              <a:t>One of the main elements of Erikson’s psychosocial stage theory is the develoment of </a:t>
            </a:r>
            <a:r>
              <a:rPr lang="en-US" b="1" smtClean="0"/>
              <a:t>ego identity</a:t>
            </a:r>
            <a:r>
              <a:rPr lang="en-US" smtClean="0"/>
              <a:t>.</a:t>
            </a:r>
            <a:r>
              <a:rPr lang="en-US" baseline="30000" smtClean="0"/>
              <a:t>1</a:t>
            </a:r>
            <a:r>
              <a:rPr lang="en-US" smtClean="0"/>
              <a:t> Ego identity is the conscious sense of self that we develop through social interaction.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Patient "Doctor</a:t>
            </a:r>
            <a:r>
              <a:rPr lang="ar-SA" dirty="0" smtClean="0"/>
              <a:t> -</a:t>
            </a:r>
            <a:r>
              <a:rPr lang="en-US" dirty="0" smtClean="0"/>
              <a:t>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DR. JAWAHER A. AL-NOUH</a:t>
            </a: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533400" y="3505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sz="3200" dirty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200" dirty="0">
                <a:solidFill>
                  <a:srgbClr val="FF0000"/>
                </a:solidFill>
              </a:rPr>
              <a:t>Consultant psychiatrist-K.K.U.H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smtClean="0"/>
              <a:t> </a:t>
            </a:r>
          </a:p>
          <a:p>
            <a:pPr eaLnBrk="1" hangingPunct="1"/>
            <a:r>
              <a:rPr lang="en-US" smtClean="0"/>
              <a:t>According to Erikson, our ego identity is constantly changing due to new experience and information we acquire in our daily interactions with others.</a:t>
            </a:r>
          </a:p>
          <a:p>
            <a:pPr eaLnBrk="1" hangingPunct="1"/>
            <a:r>
              <a:rPr lang="en-US" smtClean="0"/>
              <a:t> In addition to ego identity, Erikson also believed that a sense of competence also motivates behaviors and actions. Each stage in Erikson’s theory is concerned with becoming competent in an area of life.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8686800" cy="5181600"/>
          </a:xfrm>
        </p:spPr>
        <p:txBody>
          <a:bodyPr/>
          <a:lstStyle/>
          <a:p>
            <a:pPr eaLnBrk="1" hangingPunct="1"/>
            <a:r>
              <a:rPr lang="en-US" smtClean="0"/>
              <a:t>If the stage is handled well, the person will feel a sense of mastery, which he sometimes referred to as </a:t>
            </a:r>
            <a:r>
              <a:rPr lang="en-US" b="1" smtClean="0">
                <a:solidFill>
                  <a:srgbClr val="FF0000"/>
                </a:solidFill>
              </a:rPr>
              <a:t>ego strength</a:t>
            </a:r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mtClean="0"/>
              <a:t>or </a:t>
            </a:r>
            <a:r>
              <a:rPr lang="en-US" b="1" smtClean="0">
                <a:solidFill>
                  <a:srgbClr val="FF0000"/>
                </a:solidFill>
              </a:rPr>
              <a:t>ego quality-</a:t>
            </a:r>
          </a:p>
          <a:p>
            <a:pPr eaLnBrk="1" hangingPunct="1"/>
            <a:r>
              <a:rPr lang="en-US" b="1" smtClean="0">
                <a:solidFill>
                  <a:srgbClr val="FF0000"/>
                </a:solidFill>
              </a:rPr>
              <a:t>(successful resolution_positive)</a:t>
            </a:r>
          </a:p>
          <a:p>
            <a:pPr eaLnBrk="1" hangingPunct="1"/>
            <a:r>
              <a:rPr lang="en-US" smtClean="0">
                <a:solidFill>
                  <a:srgbClr val="FF0000"/>
                </a:solidFill>
              </a:rPr>
              <a:t> </a:t>
            </a:r>
            <a:r>
              <a:rPr lang="en-US" smtClean="0"/>
              <a:t>If the stage is managed poorly, the person will emerge with a sense of inadequacy</a:t>
            </a:r>
            <a:r>
              <a:rPr lang="en-US" smtClean="0">
                <a:solidFill>
                  <a:srgbClr val="FF0000"/>
                </a:solidFill>
              </a:rPr>
              <a:t>.(un-successful resolution-negative)</a:t>
            </a:r>
          </a:p>
          <a:p>
            <a:pPr eaLnBrk="1" hangingPunct="1">
              <a:buFont typeface="Arial" charset="0"/>
              <a:buNone/>
            </a:pPr>
            <a:r>
              <a:rPr lang="en-US" smtClean="0"/>
              <a:t>- In each stage specific tasks must be accomplised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F0000"/>
                </a:solidFill>
              </a:rPr>
              <a:t>Erikson's Psychosocial Stages Summary Chart</a:t>
            </a:r>
            <a:endParaRPr lang="en-US" dirty="0" smtClean="0">
              <a:solidFill>
                <a:srgbClr val="FF000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304800" y="1577975"/>
          <a:ext cx="8610600" cy="505191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52650"/>
                <a:gridCol w="2152650"/>
                <a:gridCol w="2152650"/>
                <a:gridCol w="2152650"/>
              </a:tblGrid>
              <a:tr h="93711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stage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Basic Conflict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Important Events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/>
                        <a:t>Outcome</a:t>
                      </a:r>
                      <a:endParaRPr lang="en-US" dirty="0"/>
                    </a:p>
                  </a:txBody>
                  <a:tcPr/>
                </a:tc>
              </a:tr>
              <a:tr h="3939690">
                <a:tc>
                  <a:txBody>
                    <a:bodyPr/>
                    <a:lstStyle/>
                    <a:p>
                      <a:r>
                        <a:rPr lang="en-US" sz="3200" dirty="0" smtClean="0">
                          <a:solidFill>
                            <a:srgbClr val="FF0000"/>
                          </a:solidFill>
                        </a:rPr>
                        <a:t>Stage-1</a:t>
                      </a:r>
                    </a:p>
                    <a:p>
                      <a:r>
                        <a:rPr lang="en-US" sz="2400" dirty="0" smtClean="0"/>
                        <a:t>-oral-sensory</a:t>
                      </a:r>
                    </a:p>
                    <a:p>
                      <a:endParaRPr lang="ar-SA" sz="2400" dirty="0" smtClean="0"/>
                    </a:p>
                    <a:p>
                      <a:r>
                        <a:rPr lang="en-US" sz="2400" dirty="0" smtClean="0"/>
                        <a:t>-infancy</a:t>
                      </a:r>
                    </a:p>
                    <a:p>
                      <a:r>
                        <a:rPr lang="en-US" sz="2400" kern="1200" dirty="0" smtClean="0"/>
                        <a:t>birth to 18</a:t>
                      </a:r>
                      <a:r>
                        <a:rPr lang="en-US" sz="2400" kern="1200" baseline="0" dirty="0" smtClean="0"/>
                        <a:t> </a:t>
                      </a:r>
                      <a:r>
                        <a:rPr lang="en-US" sz="2400" kern="1200" dirty="0" smtClean="0"/>
                        <a:t>months)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2400" kern="1200" dirty="0" smtClean="0"/>
                    </a:p>
                    <a:p>
                      <a:endParaRPr lang="ar-SA" sz="2400" kern="1200" dirty="0" smtClean="0"/>
                    </a:p>
                    <a:p>
                      <a:endParaRPr lang="ar-SA" sz="2400" kern="1200" dirty="0" smtClean="0"/>
                    </a:p>
                    <a:p>
                      <a:r>
                        <a:rPr lang="en-US" sz="2400" kern="1200" dirty="0" smtClean="0"/>
                        <a:t>Trust vs. mistrust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SA" sz="2400" kern="1200" dirty="0" smtClean="0"/>
                    </a:p>
                    <a:p>
                      <a:endParaRPr lang="ar-SA" sz="2400" kern="1200" dirty="0" smtClean="0"/>
                    </a:p>
                    <a:p>
                      <a:endParaRPr lang="ar-SA" sz="2400" kern="1200" dirty="0" smtClean="0"/>
                    </a:p>
                    <a:p>
                      <a:r>
                        <a:rPr lang="en-US" sz="2400" kern="1200" dirty="0" smtClean="0"/>
                        <a:t>Feeding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/>
                        <a:t>Children develop a sense of trust when caregivers provide </a:t>
                      </a:r>
                      <a:r>
                        <a:rPr lang="en-US" sz="2400" kern="1200" dirty="0" err="1" smtClean="0"/>
                        <a:t>reliabilty</a:t>
                      </a:r>
                      <a:r>
                        <a:rPr lang="en-US" sz="2400" kern="1200" dirty="0" smtClean="0"/>
                        <a:t>, care, and affection. A lack of this will lead to mistrust.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152400" y="152400"/>
          <a:ext cx="8839200" cy="655320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2209800"/>
                <a:gridCol w="2209800"/>
                <a:gridCol w="2209800"/>
                <a:gridCol w="2209800"/>
              </a:tblGrid>
              <a:tr h="6553200">
                <a:tc>
                  <a:txBody>
                    <a:bodyPr/>
                    <a:lstStyle/>
                    <a:p>
                      <a:pPr rtl="1"/>
                      <a:r>
                        <a:rPr lang="en-US" sz="2400" kern="1200" dirty="0" smtClean="0"/>
                        <a:t>Children need to develop a sense of personal control over physical skills and a sense of independence. Success leads to feelings of autonomy, failure results in feelings of shame and doubt.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en-US" sz="2400" kern="1200" dirty="0" smtClean="0"/>
                    </a:p>
                    <a:p>
                      <a:pPr rtl="1"/>
                      <a:endParaRPr lang="en-US" sz="2400" kern="1200" dirty="0" smtClean="0"/>
                    </a:p>
                    <a:p>
                      <a:pPr rtl="1"/>
                      <a:endParaRPr lang="en-US" sz="2400" kern="1200" dirty="0" smtClean="0"/>
                    </a:p>
                    <a:p>
                      <a:pPr rtl="1"/>
                      <a:endParaRPr lang="en-US" sz="2400" kern="1200" dirty="0" smtClean="0"/>
                    </a:p>
                    <a:p>
                      <a:pPr rtl="1"/>
                      <a:r>
                        <a:rPr lang="en-US" sz="2400" kern="1200" dirty="0" smtClean="0"/>
                        <a:t>Toilet Training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en-US" sz="2400" kern="1200" dirty="0" smtClean="0"/>
                    </a:p>
                    <a:p>
                      <a:pPr rtl="1"/>
                      <a:endParaRPr lang="en-US" sz="2400" kern="1200" dirty="0" smtClean="0"/>
                    </a:p>
                    <a:p>
                      <a:pPr rtl="1"/>
                      <a:endParaRPr lang="en-US" sz="2400" kern="1200" dirty="0" smtClean="0"/>
                    </a:p>
                    <a:p>
                      <a:pPr rtl="1"/>
                      <a:endParaRPr lang="en-US" sz="2400" kern="1200" dirty="0" smtClean="0"/>
                    </a:p>
                    <a:p>
                      <a:pPr rtl="1"/>
                      <a:r>
                        <a:rPr lang="en-US" sz="2400" kern="1200" dirty="0" smtClean="0"/>
                        <a:t>Autonomy vs. Shame and Doubt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kern="1200" dirty="0" smtClean="0"/>
                        <a:t>Stage-2</a:t>
                      </a:r>
                    </a:p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  <a:p>
                      <a:pPr rtl="1"/>
                      <a:r>
                        <a:rPr lang="en-US" sz="2400" kern="1200" dirty="0" smtClean="0"/>
                        <a:t>-muscular -anal</a:t>
                      </a:r>
                      <a:endParaRPr lang="ar-SA" sz="2400" kern="1200" dirty="0" smtClean="0"/>
                    </a:p>
                    <a:p>
                      <a:pPr rtl="1"/>
                      <a:endParaRPr lang="ar-SA" sz="2400" kern="1200" dirty="0" smtClean="0"/>
                    </a:p>
                    <a:p>
                      <a:pPr rtl="1"/>
                      <a:r>
                        <a:rPr lang="en-US" sz="2400" kern="1200" dirty="0" smtClean="0"/>
                        <a:t>Early Childhood (2 to 3 years</a:t>
                      </a:r>
                      <a:r>
                        <a:rPr lang="en-US" sz="1800" kern="1200" dirty="0" smtClean="0"/>
                        <a:t>)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52400"/>
          <a:ext cx="8839200" cy="6553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09800"/>
                <a:gridCol w="2209800"/>
                <a:gridCol w="2209800"/>
                <a:gridCol w="2209800"/>
              </a:tblGrid>
              <a:tr h="6553200">
                <a:tc>
                  <a:txBody>
                    <a:bodyPr/>
                    <a:lstStyle/>
                    <a:p>
                      <a:r>
                        <a:rPr lang="en-US" sz="3200" kern="1200" dirty="0" smtClean="0">
                          <a:solidFill>
                            <a:srgbClr val="FF0000"/>
                          </a:solidFill>
                        </a:rPr>
                        <a:t>Stage-3</a:t>
                      </a:r>
                    </a:p>
                    <a:p>
                      <a:endParaRPr lang="en-US" sz="2400" kern="1200" dirty="0" smtClean="0"/>
                    </a:p>
                    <a:p>
                      <a:r>
                        <a:rPr lang="en-US" sz="2400" kern="1200" dirty="0" smtClean="0"/>
                        <a:t>-</a:t>
                      </a:r>
                      <a:r>
                        <a:rPr lang="en-US" sz="2400" kern="1200" dirty="0" err="1" smtClean="0"/>
                        <a:t>locomotor</a:t>
                      </a:r>
                      <a:r>
                        <a:rPr lang="en-US" sz="2400" kern="1200" dirty="0" smtClean="0"/>
                        <a:t> genital</a:t>
                      </a:r>
                    </a:p>
                    <a:p>
                      <a:endParaRPr lang="en-US" sz="2400" kern="1200" dirty="0" smtClean="0"/>
                    </a:p>
                    <a:p>
                      <a:endParaRPr lang="en-US" sz="2400" kern="1200" dirty="0" smtClean="0"/>
                    </a:p>
                    <a:p>
                      <a:r>
                        <a:rPr lang="en-US" sz="2400" kern="1200" dirty="0" smtClean="0"/>
                        <a:t>Preschool </a:t>
                      </a:r>
                    </a:p>
                    <a:p>
                      <a:endParaRPr lang="en-US" sz="2400" kern="1200" dirty="0" smtClean="0"/>
                    </a:p>
                    <a:p>
                      <a:r>
                        <a:rPr lang="en-US" sz="2400" kern="1200" dirty="0" smtClean="0"/>
                        <a:t>(3 to 5 years)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kern="1200" dirty="0" smtClean="0"/>
                    </a:p>
                    <a:p>
                      <a:endParaRPr lang="en-US" sz="2800" kern="1200" dirty="0" smtClean="0"/>
                    </a:p>
                    <a:p>
                      <a:endParaRPr lang="en-US" sz="2800" kern="1200" dirty="0" smtClean="0"/>
                    </a:p>
                    <a:p>
                      <a:endParaRPr lang="en-US" sz="2800" kern="1200" dirty="0" smtClean="0"/>
                    </a:p>
                    <a:p>
                      <a:r>
                        <a:rPr lang="en-US" sz="2800" kern="1200" dirty="0" smtClean="0"/>
                        <a:t>Initiative vs. Guilt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kern="1200" dirty="0" smtClean="0"/>
                    </a:p>
                    <a:p>
                      <a:endParaRPr lang="en-US" sz="2400" kern="1200" dirty="0" smtClean="0"/>
                    </a:p>
                    <a:p>
                      <a:endParaRPr lang="en-US" sz="2400" kern="1200" dirty="0" smtClean="0"/>
                    </a:p>
                    <a:p>
                      <a:endParaRPr lang="en-US" sz="2400" kern="1200" dirty="0" smtClean="0"/>
                    </a:p>
                    <a:p>
                      <a:endParaRPr lang="en-US" sz="2400" kern="1200" dirty="0" smtClean="0"/>
                    </a:p>
                    <a:p>
                      <a:r>
                        <a:rPr lang="en-US" sz="2400" kern="1200" dirty="0" smtClean="0"/>
                        <a:t>Exploration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/>
                        <a:t>Children need to begin asserting control and power over the environment. Success in this stage leads to a sense of purpose. Children who try to exert too much power experience disapproval, resulting in a sense of guilt.</a:t>
                      </a:r>
                      <a:endParaRPr lang="en-US" sz="2400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152400" y="152400"/>
          <a:ext cx="8839200" cy="662940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2209800"/>
                <a:gridCol w="2209800"/>
                <a:gridCol w="2209800"/>
                <a:gridCol w="2209800"/>
              </a:tblGrid>
              <a:tr h="6629400">
                <a:tc>
                  <a:txBody>
                    <a:bodyPr/>
                    <a:lstStyle/>
                    <a:p>
                      <a:pPr rtl="1"/>
                      <a:r>
                        <a:rPr lang="en-US" sz="2400" kern="1200" dirty="0" smtClean="0"/>
                        <a:t>Children need to cope with new social and academic demands. Success leads to a sense of competence, while failure results in feelings of inferiority.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1800" kern="1200" dirty="0" smtClean="0"/>
                    </a:p>
                    <a:p>
                      <a:pPr rtl="1"/>
                      <a:endParaRPr lang="ar-SA" sz="1800" kern="1200" dirty="0" smtClean="0"/>
                    </a:p>
                    <a:p>
                      <a:pPr rtl="1"/>
                      <a:endParaRPr lang="ar-SA" sz="1800" kern="1200" dirty="0" smtClean="0"/>
                    </a:p>
                    <a:p>
                      <a:pPr rtl="1"/>
                      <a:endParaRPr lang="ar-SA" sz="1800" kern="1200" dirty="0" smtClean="0"/>
                    </a:p>
                    <a:p>
                      <a:pPr rtl="1"/>
                      <a:endParaRPr lang="ar-SA" sz="1800" kern="1200" dirty="0" smtClean="0"/>
                    </a:p>
                    <a:p>
                      <a:pPr rtl="1"/>
                      <a:endParaRPr lang="ar-SA" sz="1800" kern="1200" dirty="0" smtClean="0"/>
                    </a:p>
                    <a:p>
                      <a:pPr rtl="1"/>
                      <a:r>
                        <a:rPr lang="en-US" sz="2400" kern="1200" dirty="0" smtClean="0"/>
                        <a:t>School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en-US" sz="1800" kern="1200" dirty="0" smtClean="0"/>
                    </a:p>
                    <a:p>
                      <a:pPr rtl="1"/>
                      <a:endParaRPr lang="en-US" sz="1800" kern="1200" dirty="0" smtClean="0"/>
                    </a:p>
                    <a:p>
                      <a:pPr rtl="1"/>
                      <a:endParaRPr lang="en-US" sz="1800" kern="1200" dirty="0" smtClean="0"/>
                    </a:p>
                    <a:p>
                      <a:pPr rtl="1"/>
                      <a:endParaRPr lang="en-US" sz="1800" kern="1200" dirty="0" smtClean="0"/>
                    </a:p>
                    <a:p>
                      <a:pPr rtl="1"/>
                      <a:endParaRPr lang="en-US" sz="1800" kern="1200" dirty="0" smtClean="0"/>
                    </a:p>
                    <a:p>
                      <a:pPr rtl="1"/>
                      <a:endParaRPr lang="en-US" sz="1800" kern="1200" dirty="0" smtClean="0"/>
                    </a:p>
                    <a:p>
                      <a:pPr rtl="1"/>
                      <a:r>
                        <a:rPr lang="en-US" sz="2400" kern="1200" dirty="0" smtClean="0"/>
                        <a:t>Industry vs. Inferiority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Stage-4</a:t>
                      </a:r>
                    </a:p>
                    <a:p>
                      <a:pPr rtl="1"/>
                      <a:endParaRPr lang="ar-SA" sz="1800" kern="1200" dirty="0" smtClean="0"/>
                    </a:p>
                    <a:p>
                      <a:pPr rtl="1"/>
                      <a:endParaRPr lang="ar-SA" sz="1800" kern="1200" dirty="0" smtClean="0"/>
                    </a:p>
                    <a:p>
                      <a:pPr rtl="1"/>
                      <a:r>
                        <a:rPr lang="en-US" sz="2400" kern="1200" dirty="0" smtClean="0"/>
                        <a:t>-latency</a:t>
                      </a:r>
                      <a:endParaRPr lang="ar-SA" sz="2400" kern="1200" dirty="0" smtClean="0"/>
                    </a:p>
                    <a:p>
                      <a:pPr rtl="1"/>
                      <a:endParaRPr lang="ar-SA" sz="1800" kern="1200" dirty="0" smtClean="0"/>
                    </a:p>
                    <a:p>
                      <a:pPr rtl="1"/>
                      <a:endParaRPr lang="ar-SA" sz="1800" kern="1200" dirty="0" smtClean="0"/>
                    </a:p>
                    <a:p>
                      <a:pPr rtl="1"/>
                      <a:r>
                        <a:rPr lang="en-US" sz="2400" kern="1200" dirty="0" smtClean="0"/>
                        <a:t>School Age (6 to 11 years)</a:t>
                      </a:r>
                      <a:endParaRPr lang="ar-SA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52400"/>
          <a:ext cx="8839199" cy="6477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750640"/>
                <a:gridCol w="1658502"/>
                <a:gridCol w="2211335"/>
                <a:gridCol w="3218722"/>
              </a:tblGrid>
              <a:tr h="64770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Stage-5</a:t>
                      </a:r>
                    </a:p>
                    <a:p>
                      <a:endParaRPr lang="en-US" sz="2400" dirty="0" smtClean="0"/>
                    </a:p>
                    <a:p>
                      <a:r>
                        <a:rPr lang="en-US" sz="2400" kern="1200" dirty="0" smtClean="0"/>
                        <a:t>Puberty and</a:t>
                      </a:r>
                    </a:p>
                    <a:p>
                      <a:r>
                        <a:rPr lang="en-US" sz="2400" kern="1200" dirty="0" smtClean="0"/>
                        <a:t>Adolescence (12 to 18 yea</a:t>
                      </a:r>
                      <a:r>
                        <a:rPr lang="en-US" sz="1800" kern="1200" dirty="0" smtClean="0"/>
                        <a:t>rs)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kern="1200" dirty="0" smtClean="0"/>
                    </a:p>
                    <a:p>
                      <a:endParaRPr lang="en-US" sz="2400" kern="1200" dirty="0" smtClean="0"/>
                    </a:p>
                    <a:p>
                      <a:endParaRPr lang="en-US" sz="2400" kern="1200" dirty="0" smtClean="0"/>
                    </a:p>
                    <a:p>
                      <a:r>
                        <a:rPr lang="en-US" sz="2400" kern="1200" dirty="0" smtClean="0"/>
                        <a:t>Identity vs.</a:t>
                      </a:r>
                    </a:p>
                    <a:p>
                      <a:r>
                        <a:rPr lang="en-US" sz="2400" kern="1200" dirty="0" smtClean="0"/>
                        <a:t> Role Confusion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kern="1200" dirty="0" smtClean="0"/>
                    </a:p>
                    <a:p>
                      <a:endParaRPr lang="en-US" sz="2400" kern="1200" dirty="0" smtClean="0"/>
                    </a:p>
                    <a:p>
                      <a:endParaRPr lang="en-US" sz="2400" kern="1200" dirty="0" smtClean="0"/>
                    </a:p>
                    <a:p>
                      <a:r>
                        <a:rPr lang="en-US" sz="2400" kern="1200" baseline="0" dirty="0" smtClean="0"/>
                        <a:t> social </a:t>
                      </a:r>
                      <a:r>
                        <a:rPr lang="en-US" sz="2000" kern="1200" dirty="0" smtClean="0"/>
                        <a:t>Relationships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kern="1200" dirty="0" smtClean="0"/>
                    </a:p>
                    <a:p>
                      <a:endParaRPr lang="en-US" sz="2800" kern="1200" dirty="0" smtClean="0"/>
                    </a:p>
                    <a:p>
                      <a:r>
                        <a:rPr lang="en-US" sz="2800" kern="1200" dirty="0" smtClean="0"/>
                        <a:t>Teens needs to develop a sense of self and personal identity. Success leads to an ability to stay true to yourself, while failure leads to role confusion and a weak sense of self.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52400"/>
          <a:ext cx="8839200" cy="6553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11178"/>
                <a:gridCol w="2309340"/>
                <a:gridCol w="1777510"/>
                <a:gridCol w="2841172"/>
              </a:tblGrid>
              <a:tr h="6553200">
                <a:tc>
                  <a:txBody>
                    <a:bodyPr/>
                    <a:lstStyle/>
                    <a:p>
                      <a:r>
                        <a:rPr lang="en-US" sz="3200" kern="1200" dirty="0" smtClean="0"/>
                        <a:t>Stage-6</a:t>
                      </a:r>
                    </a:p>
                    <a:p>
                      <a:endParaRPr lang="en-US" sz="3200" kern="1200" dirty="0" smtClean="0"/>
                    </a:p>
                    <a:p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young Adulthood (19 </a:t>
                      </a:r>
                      <a:r>
                        <a:rPr lang="en-US" sz="20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to </a:t>
                      </a:r>
                      <a:r>
                        <a:rPr lang="en-US" sz="24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40 years</a:t>
                      </a:r>
                      <a:endParaRPr lang="en-US" sz="2400" kern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Intimacy vs. Isolation</a:t>
                      </a:r>
                      <a:endParaRPr lang="en-US" sz="2800" kern="12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kern="1200" dirty="0" smtClean="0"/>
                    </a:p>
                    <a:p>
                      <a:endParaRPr lang="en-US" sz="2400" kern="1200" dirty="0" smtClean="0"/>
                    </a:p>
                    <a:p>
                      <a:endParaRPr lang="en-US" sz="2400" kern="1200" dirty="0" smtClean="0"/>
                    </a:p>
                    <a:p>
                      <a:endParaRPr lang="en-US" sz="2400" kern="1200" dirty="0" smtClean="0"/>
                    </a:p>
                    <a:p>
                      <a:r>
                        <a:rPr lang="en-US" sz="2400" kern="1200" dirty="0" smtClean="0"/>
                        <a:t>Relation</a:t>
                      </a:r>
                      <a:r>
                        <a:rPr lang="en-US" sz="2400" kern="1200" baseline="0" dirty="0" smtClean="0"/>
                        <a:t> -ships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kern="1200" dirty="0" smtClean="0"/>
                        <a:t>Young adults need to form intimate, loving relationships with other people. Success leads to strong relationships, while failure results in loneliness and isolation.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152400" y="152400"/>
          <a:ext cx="8763000" cy="6537960"/>
        </p:xfrm>
        <a:graphic>
          <a:graphicData uri="http://schemas.openxmlformats.org/drawingml/2006/table">
            <a:tbl>
              <a:tblPr rtl="1" firstRow="1" bandRow="1">
                <a:tableStyleId>{7DF18680-E054-41AD-8BC1-D1AEF772440D}</a:tableStyleId>
              </a:tblPr>
              <a:tblGrid>
                <a:gridCol w="3417928"/>
                <a:gridCol w="1794037"/>
                <a:gridCol w="1956079"/>
                <a:gridCol w="1594956"/>
              </a:tblGrid>
              <a:tr h="6537960">
                <a:tc>
                  <a:txBody>
                    <a:bodyPr/>
                    <a:lstStyle/>
                    <a:p>
                      <a:pPr rtl="1"/>
                      <a:r>
                        <a:rPr lang="en-US" sz="2800" kern="1200" dirty="0" smtClean="0"/>
                        <a:t>Adults need to create or nurture things that will outlast them, often by having children or creating a positive change that benefits other people. Success leads to feelings of usefulness and accomplishment, while failure results in shallow involvement in </a:t>
                      </a:r>
                      <a:r>
                        <a:rPr lang="en-US" sz="2400" kern="1200" dirty="0" smtClean="0"/>
                        <a:t>the world.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en-US" sz="2400" kern="1200" dirty="0" smtClean="0"/>
                    </a:p>
                    <a:p>
                      <a:pPr rtl="1"/>
                      <a:endParaRPr lang="en-US" sz="2400" kern="1200" dirty="0" smtClean="0"/>
                    </a:p>
                    <a:p>
                      <a:pPr rtl="1"/>
                      <a:endParaRPr lang="en-US" sz="2400" kern="1200" dirty="0" smtClean="0"/>
                    </a:p>
                    <a:p>
                      <a:pPr rtl="1"/>
                      <a:endParaRPr lang="en-US" sz="2400" kern="1200" dirty="0" smtClean="0"/>
                    </a:p>
                    <a:p>
                      <a:pPr rtl="1"/>
                      <a:r>
                        <a:rPr lang="en-US" sz="2400" kern="1200" dirty="0" smtClean="0"/>
                        <a:t>Work and Parenthood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en-US" sz="2400" kern="1200" dirty="0" smtClean="0"/>
                    </a:p>
                    <a:p>
                      <a:pPr rtl="1"/>
                      <a:endParaRPr lang="en-US" sz="2400" kern="1200" dirty="0" smtClean="0"/>
                    </a:p>
                    <a:p>
                      <a:pPr rtl="1"/>
                      <a:endParaRPr lang="en-US" sz="2400" kern="1200" dirty="0" smtClean="0"/>
                    </a:p>
                    <a:p>
                      <a:pPr rtl="1"/>
                      <a:endParaRPr lang="en-US" sz="2400" kern="1200" dirty="0" smtClean="0"/>
                    </a:p>
                    <a:p>
                      <a:pPr rtl="1"/>
                      <a:r>
                        <a:rPr lang="en-US" sz="2400" kern="1200" dirty="0" err="1" smtClean="0"/>
                        <a:t>Generativity</a:t>
                      </a:r>
                      <a:r>
                        <a:rPr lang="en-US" sz="2400" kern="1200" dirty="0" smtClean="0"/>
                        <a:t> vs. Stagnation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kern="1200" dirty="0" smtClean="0">
                          <a:solidFill>
                            <a:srgbClr val="FF0000"/>
                          </a:solidFill>
                        </a:rPr>
                        <a:t>Stage-7</a:t>
                      </a:r>
                    </a:p>
                    <a:p>
                      <a:pPr rtl="1"/>
                      <a:endParaRPr lang="en-US" sz="1800" kern="1200" dirty="0" smtClean="0"/>
                    </a:p>
                    <a:p>
                      <a:pPr rtl="1"/>
                      <a:endParaRPr lang="en-US" sz="1800" kern="1200" dirty="0" smtClean="0"/>
                    </a:p>
                    <a:p>
                      <a:pPr rtl="1"/>
                      <a:endParaRPr lang="en-US" sz="1800" kern="1200" dirty="0" smtClean="0"/>
                    </a:p>
                    <a:p>
                      <a:pPr rtl="1"/>
                      <a:r>
                        <a:rPr lang="en-US" sz="2400" kern="1200" dirty="0" smtClean="0"/>
                        <a:t>Middle Adulthood </a:t>
                      </a:r>
                      <a:r>
                        <a:rPr lang="en-US" sz="1800" kern="1200" dirty="0" smtClean="0"/>
                        <a:t>(40 </a:t>
                      </a:r>
                      <a:r>
                        <a:rPr lang="en-US" sz="2400" kern="1200" dirty="0" smtClean="0"/>
                        <a:t>to 65 years)</a:t>
                      </a:r>
                      <a:endParaRPr lang="ar-SA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228600" y="228600"/>
          <a:ext cx="8763000" cy="6477000"/>
        </p:xfrm>
        <a:graphic>
          <a:graphicData uri="http://schemas.openxmlformats.org/drawingml/2006/table">
            <a:tbl>
              <a:tblPr rtl="1" firstRow="1" bandRow="1">
                <a:tableStyleId>{00A15C55-8517-42AA-B614-E9B94910E393}</a:tableStyleId>
              </a:tblPr>
              <a:tblGrid>
                <a:gridCol w="2190750"/>
                <a:gridCol w="2190750"/>
                <a:gridCol w="2190750"/>
                <a:gridCol w="2190750"/>
              </a:tblGrid>
              <a:tr h="6477000">
                <a:tc>
                  <a:txBody>
                    <a:bodyPr/>
                    <a:lstStyle/>
                    <a:p>
                      <a:pPr rtl="1"/>
                      <a:r>
                        <a:rPr lang="en-US" sz="2400" kern="1200" dirty="0" smtClean="0"/>
                        <a:t>Older adults need to look back on life and feel a sense of fulfillment. Success at this stage leads to feelings of wisdom, while failure results in regret, bitterness, and despair.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kern="1200" dirty="0" smtClean="0"/>
                    </a:p>
                    <a:p>
                      <a:pPr rtl="1"/>
                      <a:endParaRPr lang="ar-SA" sz="2400" kern="1200" dirty="0" smtClean="0"/>
                    </a:p>
                    <a:p>
                      <a:pPr rtl="1"/>
                      <a:endParaRPr lang="ar-SA" sz="2400" kern="1200" dirty="0" smtClean="0"/>
                    </a:p>
                    <a:p>
                      <a:pPr rtl="1"/>
                      <a:endParaRPr lang="ar-SA" sz="2400" kern="1200" dirty="0" smtClean="0"/>
                    </a:p>
                    <a:p>
                      <a:pPr rtl="1"/>
                      <a:r>
                        <a:rPr lang="en-US" sz="2400" kern="1200" dirty="0" smtClean="0"/>
                        <a:t>Reflection on Life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ar-SA" sz="2400" kern="1200" dirty="0" smtClean="0"/>
                    </a:p>
                    <a:p>
                      <a:pPr rtl="1"/>
                      <a:endParaRPr lang="ar-SA" sz="2400" kern="1200" dirty="0" smtClean="0"/>
                    </a:p>
                    <a:p>
                      <a:pPr rtl="1"/>
                      <a:endParaRPr lang="ar-SA" sz="2400" kern="1200" dirty="0" smtClean="0"/>
                    </a:p>
                    <a:p>
                      <a:pPr rtl="1"/>
                      <a:endParaRPr lang="ar-SA" sz="2400" kern="1200" dirty="0" smtClean="0"/>
                    </a:p>
                    <a:p>
                      <a:pPr rtl="1"/>
                      <a:r>
                        <a:rPr lang="en-US" sz="2400" kern="1200" dirty="0" smtClean="0"/>
                        <a:t>Ego Integrity vs. Despair</a:t>
                      </a:r>
                      <a:endParaRPr lang="ar-SA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kern="1200" dirty="0" smtClean="0"/>
                        <a:t>Stage-8</a:t>
                      </a:r>
                    </a:p>
                    <a:p>
                      <a:pPr rtl="1"/>
                      <a:endParaRPr lang="en-US" sz="1800" kern="1200" dirty="0" smtClean="0"/>
                    </a:p>
                    <a:p>
                      <a:pPr rtl="1"/>
                      <a:endParaRPr lang="en-US" sz="1800" kern="1200" dirty="0" smtClean="0"/>
                    </a:p>
                    <a:p>
                      <a:pPr rtl="1"/>
                      <a:endParaRPr lang="en-US" sz="1800" kern="1200" dirty="0" smtClean="0"/>
                    </a:p>
                    <a:p>
                      <a:pPr rtl="1"/>
                      <a:endParaRPr lang="en-US" sz="1800" kern="1200" dirty="0" smtClean="0"/>
                    </a:p>
                    <a:p>
                      <a:pPr rtl="1"/>
                      <a:r>
                        <a:rPr lang="en-US" sz="2400" kern="1200" dirty="0" smtClean="0"/>
                        <a:t>Maturity(65 to death)</a:t>
                      </a:r>
                      <a:endParaRPr lang="ar-SA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WHY?</a:t>
            </a:r>
          </a:p>
          <a:p>
            <a:r>
              <a:rPr lang="en-US" dirty="0" smtClean="0"/>
              <a:t>EFFICTIVE P-D-R.</a:t>
            </a:r>
          </a:p>
          <a:p>
            <a:r>
              <a:rPr lang="en-US" dirty="0" smtClean="0"/>
              <a:t>Levels of communication.</a:t>
            </a:r>
          </a:p>
          <a:p>
            <a:r>
              <a:rPr lang="en-US" dirty="0" smtClean="0"/>
              <a:t>The good rapport.</a:t>
            </a:r>
          </a:p>
          <a:p>
            <a:r>
              <a:rPr lang="en-US" dirty="0" smtClean="0"/>
              <a:t>Establishing Rapport.</a:t>
            </a:r>
          </a:p>
          <a:p>
            <a:r>
              <a:rPr lang="en-US" dirty="0" smtClean="0"/>
              <a:t>Transference</a:t>
            </a:r>
          </a:p>
          <a:p>
            <a:r>
              <a:rPr lang="en-US" dirty="0" smtClean="0"/>
              <a:t>Counter transference</a:t>
            </a:r>
          </a:p>
          <a:p>
            <a:r>
              <a:rPr lang="en-US" dirty="0" smtClean="0"/>
              <a:t>Models of interaction between D. and P.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the link between </a:t>
            </a:r>
            <a:r>
              <a:rPr lang="en-US" dirty="0" err="1" smtClean="0"/>
              <a:t>e.s.p.d.t</a:t>
            </a:r>
            <a:r>
              <a:rPr lang="en-US" dirty="0" smtClean="0"/>
              <a:t> and care delivery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Caregiver and environmental factors  are important factors in the first 7 stages .</a:t>
            </a:r>
          </a:p>
          <a:p>
            <a:endParaRPr lang="en-US" dirty="0" smtClean="0"/>
          </a:p>
          <a:p>
            <a:r>
              <a:rPr lang="en-US" dirty="0" smtClean="0"/>
              <a:t>Basic task is the trusting relationship which mainly rests with caregivers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(it is not what your mother can do for you that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counts, but the way she does it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P-D-R</a:t>
            </a:r>
            <a:endParaRPr lang="en-US" dirty="0"/>
          </a:p>
        </p:txBody>
      </p:sp>
      <p:pic>
        <p:nvPicPr>
          <p:cNvPr id="4" name="Content Placeholder 3" descr="dentist_patient_nightma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1600200"/>
            <a:ext cx="3366771" cy="4525963"/>
          </a:xfrm>
        </p:spPr>
      </p:pic>
      <p:pic>
        <p:nvPicPr>
          <p:cNvPr id="5" name="Picture 4" descr="0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72200" y="2133600"/>
            <a:ext cx="1905000" cy="32385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D.P.R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4525963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To diagnose, manage, and treat an ill person, doctors and therapists must learn to listen. </a:t>
            </a:r>
          </a:p>
          <a:p>
            <a:endParaRPr lang="en-US" dirty="0" smtClean="0"/>
          </a:p>
          <a:p>
            <a:r>
              <a:rPr lang="en-US" dirty="0" smtClean="0"/>
              <a:t>They need the skills of </a:t>
            </a:r>
            <a:r>
              <a:rPr lang="en-US" dirty="0" smtClean="0">
                <a:solidFill>
                  <a:srgbClr val="FF0000"/>
                </a:solidFill>
              </a:rPr>
              <a:t>active listening</a:t>
            </a:r>
            <a:r>
              <a:rPr lang="en-US" dirty="0" smtClean="0"/>
              <a:t>, which means listening both to what they and the patient are saying and to the undercurrents of the unspoken feelings between them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Levels of communication: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1-what the person believes about him self.</a:t>
            </a:r>
          </a:p>
          <a:p>
            <a:r>
              <a:rPr lang="en-US" dirty="0" smtClean="0"/>
              <a:t>2-what he wants others to believe about him.</a:t>
            </a:r>
          </a:p>
          <a:p>
            <a:r>
              <a:rPr lang="en-US" dirty="0" smtClean="0"/>
              <a:t>3-who the person really is.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Learn to monitor:</a:t>
            </a:r>
          </a:p>
          <a:p>
            <a:r>
              <a:rPr lang="en-US" dirty="0" smtClean="0"/>
              <a:t> what actually said(content)</a:t>
            </a:r>
          </a:p>
          <a:p>
            <a:r>
              <a:rPr lang="en-US" dirty="0" smtClean="0"/>
              <a:t> what meant to be said .(process)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An effective relationship is characterized by </a:t>
            </a:r>
            <a:r>
              <a:rPr lang="en-US" b="1" u="sng" dirty="0" smtClean="0"/>
              <a:t>good rapport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04800" y="2057400"/>
            <a:ext cx="8229600" cy="3078163"/>
          </a:xfrm>
        </p:spPr>
        <p:txBody>
          <a:bodyPr/>
          <a:lstStyle/>
          <a:p>
            <a:pPr>
              <a:buNone/>
            </a:pPr>
            <a:endParaRPr lang="en-US" sz="3600" dirty="0" smtClean="0"/>
          </a:p>
          <a:p>
            <a:pPr>
              <a:buNone/>
            </a:pPr>
            <a:r>
              <a:rPr lang="en-US" sz="3600" dirty="0" smtClean="0">
                <a:solidFill>
                  <a:srgbClr val="FF0000"/>
                </a:solidFill>
              </a:rPr>
              <a:t>What is rapport?</a:t>
            </a:r>
          </a:p>
          <a:p>
            <a:pPr>
              <a:buNone/>
            </a:pPr>
            <a:r>
              <a:rPr lang="en-US" sz="3600" dirty="0" smtClean="0"/>
              <a:t> it is the spontaneous, conscious feeling of harmonious responsiveness that promotes the development of a </a:t>
            </a:r>
            <a:r>
              <a:rPr lang="en-US" sz="3600" b="1" u="sng" dirty="0" smtClean="0"/>
              <a:t>constructive therapeutic alliance.</a:t>
            </a:r>
            <a:endParaRPr lang="en-US" sz="36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Establishing Rapport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5486400"/>
          </a:xfrm>
        </p:spPr>
        <p:txBody>
          <a:bodyPr/>
          <a:lstStyle/>
          <a:p>
            <a:r>
              <a:rPr lang="en-US" sz="2400" dirty="0" smtClean="0"/>
              <a:t>1  -putting patients and interviewers at ease;</a:t>
            </a:r>
          </a:p>
          <a:p>
            <a:r>
              <a:rPr lang="en-US" sz="2400" dirty="0" smtClean="0"/>
              <a:t>2  -finding patients' pain and expressing Compassion.</a:t>
            </a:r>
          </a:p>
          <a:p>
            <a:pPr>
              <a:buNone/>
            </a:pPr>
            <a:r>
              <a:rPr lang="en-US" sz="2400" dirty="0" smtClean="0"/>
              <a:t>      3-evaluating patients' insight and becoming an ally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sz="2400" dirty="0" smtClean="0"/>
              <a:t>      4-showing expertise.</a:t>
            </a:r>
          </a:p>
          <a:p>
            <a:pPr>
              <a:buNone/>
            </a:pPr>
            <a:r>
              <a:rPr lang="en-US" sz="2400" dirty="0" smtClean="0"/>
              <a:t>      5- establishing authority as physicians and therapists</a:t>
            </a:r>
          </a:p>
          <a:p>
            <a:pPr>
              <a:buNone/>
            </a:pPr>
            <a:r>
              <a:rPr lang="en-US" sz="2400" dirty="0" smtClean="0"/>
              <a:t>     .6- balancing the roles of empathic listener, expert, and </a:t>
            </a:r>
          </a:p>
          <a:p>
            <a:pPr>
              <a:buNone/>
            </a:pPr>
            <a:r>
              <a:rPr lang="en-US" sz="2400" dirty="0" smtClean="0"/>
              <a:t>       authority.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Empathy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-it is a way of increasing rapport.</a:t>
            </a:r>
          </a:p>
          <a:p>
            <a:r>
              <a:rPr lang="en-US" dirty="0" smtClean="0"/>
              <a:t>It is not a universal human capacity.</a:t>
            </a:r>
          </a:p>
          <a:p>
            <a:r>
              <a:rPr lang="en-US" dirty="0" smtClean="0"/>
              <a:t>It is understanding what other people are feeling .,missing in some personality disorders.</a:t>
            </a:r>
          </a:p>
          <a:p>
            <a:r>
              <a:rPr lang="en-US" dirty="0" smtClean="0"/>
              <a:t>Cannot be created but can it be focused and</a:t>
            </a:r>
          </a:p>
          <a:p>
            <a:pPr>
              <a:buNone/>
            </a:pPr>
            <a:r>
              <a:rPr lang="en-US" dirty="0" smtClean="0"/>
              <a:t>Deepened.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982</Words>
  <Application>Microsoft Office PowerPoint</Application>
  <PresentationFormat>On-screen Show (4:3)</PresentationFormat>
  <Paragraphs>247</Paragraphs>
  <Slides>30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بسم الله الرحمن الرحيم</vt:lpstr>
      <vt:lpstr>The Patient "Doctor -Relationship</vt:lpstr>
      <vt:lpstr>CONTENTS:</vt:lpstr>
      <vt:lpstr>Importance of P-D-R</vt:lpstr>
      <vt:lpstr>D.P.R</vt:lpstr>
      <vt:lpstr>Levels of communication:</vt:lpstr>
      <vt:lpstr>An effective relationship is characterized by good rapport</vt:lpstr>
      <vt:lpstr>Establishing Rapport</vt:lpstr>
      <vt:lpstr>Empathy</vt:lpstr>
      <vt:lpstr>Transference :    </vt:lpstr>
      <vt:lpstr>Difficult Doctor-Patient R.</vt:lpstr>
      <vt:lpstr>Models of interaction between doctor and patient</vt:lpstr>
      <vt:lpstr>Slide 13</vt:lpstr>
      <vt:lpstr>Slide 14</vt:lpstr>
      <vt:lpstr>بسم الله الرحمن الرحيم</vt:lpstr>
      <vt:lpstr>Erikson's Theory of Psychosocial Development ;</vt:lpstr>
      <vt:lpstr>Objectives:</vt:lpstr>
      <vt:lpstr>What is Psychosocial Development? </vt:lpstr>
      <vt:lpstr>Slide 19</vt:lpstr>
      <vt:lpstr>Slide 20</vt:lpstr>
      <vt:lpstr>Slide 21</vt:lpstr>
      <vt:lpstr>Erikson's Psychosocial Stages Summary Chart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 the link between e.s.p.d.t and care delivery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Erikson's Theory of Psychosocial Development ;</dc:title>
  <dc:creator>nada</dc:creator>
  <cp:lastModifiedBy>ksupy</cp:lastModifiedBy>
  <cp:revision>51</cp:revision>
  <dcterms:created xsi:type="dcterms:W3CDTF">2010-10-04T08:03:23Z</dcterms:created>
  <dcterms:modified xsi:type="dcterms:W3CDTF">2010-10-19T06:09:09Z</dcterms:modified>
</cp:coreProperties>
</file>