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24"/>
  </p:notesMasterIdLst>
  <p:sldIdLst>
    <p:sldId id="256" r:id="rId2"/>
    <p:sldId id="260" r:id="rId3"/>
    <p:sldId id="261" r:id="rId4"/>
    <p:sldId id="262" r:id="rId5"/>
    <p:sldId id="263" r:id="rId6"/>
    <p:sldId id="264" r:id="rId7"/>
    <p:sldId id="265" r:id="rId8"/>
    <p:sldId id="266" r:id="rId9"/>
    <p:sldId id="267" r:id="rId10"/>
    <p:sldId id="268" r:id="rId11"/>
    <p:sldId id="281" r:id="rId12"/>
    <p:sldId id="270" r:id="rId13"/>
    <p:sldId id="282" r:id="rId14"/>
    <p:sldId id="271" r:id="rId15"/>
    <p:sldId id="279" r:id="rId16"/>
    <p:sldId id="272" r:id="rId17"/>
    <p:sldId id="273" r:id="rId18"/>
    <p:sldId id="280" r:id="rId19"/>
    <p:sldId id="275" r:id="rId20"/>
    <p:sldId id="276" r:id="rId21"/>
    <p:sldId id="277" r:id="rId22"/>
    <p:sldId id="278"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BC6090D-B863-46BF-8B3B-29C1F8CA5735}" type="datetimeFigureOut">
              <a:rPr lang="ar-SA" smtClean="0"/>
              <a:pPr/>
              <a:t>26/11/31</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06A59CD-8604-4A6A-A1D2-60023868CFC8}"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A906B09-4C64-4AAE-AF5C-F7EA00A7F6F4}" type="datetimeFigureOut">
              <a:rPr lang="ar-SA" smtClean="0"/>
              <a:pPr/>
              <a:t>26/11/31</a:t>
            </a:fld>
            <a:endParaRPr lang="ar-SA" dirty="0"/>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E267649-33F7-4F14-B218-E5A5D1947C9D}"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A906B09-4C64-4AAE-AF5C-F7EA00A7F6F4}" type="datetimeFigureOut">
              <a:rPr lang="ar-SA" smtClean="0"/>
              <a:pPr/>
              <a:t>26/11/31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E267649-33F7-4F14-B218-E5A5D1947C9D}"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A906B09-4C64-4AAE-AF5C-F7EA00A7F6F4}" type="datetimeFigureOut">
              <a:rPr lang="ar-SA" smtClean="0"/>
              <a:pPr/>
              <a:t>26/11/31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E267649-33F7-4F14-B218-E5A5D1947C9D}"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A906B09-4C64-4AAE-AF5C-F7EA00A7F6F4}" type="datetimeFigureOut">
              <a:rPr lang="ar-SA" smtClean="0"/>
              <a:pPr/>
              <a:t>26/11/31</a:t>
            </a:fld>
            <a:endParaRPr lang="ar-SA" dirty="0"/>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DE267649-33F7-4F14-B218-E5A5D1947C9D}"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6955632" y="6477000"/>
            <a:ext cx="2133600" cy="304800"/>
          </a:xfrm>
        </p:spPr>
        <p:txBody>
          <a:bodyPr/>
          <a:lstStyle/>
          <a:p>
            <a:fld id="{2A906B09-4C64-4AAE-AF5C-F7EA00A7F6F4}" type="datetimeFigureOut">
              <a:rPr lang="ar-SA" smtClean="0"/>
              <a:pPr/>
              <a:t>26/11/31</a:t>
            </a:fld>
            <a:endParaRPr lang="ar-SA" dirty="0"/>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dirty="0"/>
          </a:p>
        </p:txBody>
      </p:sp>
      <p:sp>
        <p:nvSpPr>
          <p:cNvPr id="6" name="عنصر نائب لرقم الشريحة 5"/>
          <p:cNvSpPr>
            <a:spLocks noGrp="1"/>
          </p:cNvSpPr>
          <p:nvPr>
            <p:ph type="sldNum" sz="quarter" idx="12"/>
          </p:nvPr>
        </p:nvSpPr>
        <p:spPr>
          <a:xfrm>
            <a:off x="8451056" y="809624"/>
            <a:ext cx="502920" cy="300831"/>
          </a:xfrm>
        </p:spPr>
        <p:txBody>
          <a:bodyPr/>
          <a:lstStyle/>
          <a:p>
            <a:fld id="{DE267649-33F7-4F14-B218-E5A5D1947C9D}" type="slidenum">
              <a:rPr lang="ar-SA" smtClean="0"/>
              <a:pPr/>
              <a:t>‹#›</a:t>
            </a:fld>
            <a:endParaRPr lang="ar-SA" dirty="0"/>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A906B09-4C64-4AAE-AF5C-F7EA00A7F6F4}" type="datetimeFigureOut">
              <a:rPr lang="ar-SA" smtClean="0"/>
              <a:pPr/>
              <a:t>26/11/31</a:t>
            </a:fld>
            <a:endParaRPr lang="ar-SA" dirty="0"/>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dirty="0"/>
          </a:p>
        </p:txBody>
      </p:sp>
      <p:sp>
        <p:nvSpPr>
          <p:cNvPr id="7" name="عنصر نائب لرقم الشريحة 6"/>
          <p:cNvSpPr>
            <a:spLocks noGrp="1"/>
          </p:cNvSpPr>
          <p:nvPr>
            <p:ph type="sldNum" sz="quarter" idx="12"/>
          </p:nvPr>
        </p:nvSpPr>
        <p:spPr>
          <a:xfrm>
            <a:off x="7589520" y="6480969"/>
            <a:ext cx="502920" cy="301752"/>
          </a:xfrm>
        </p:spPr>
        <p:txBody>
          <a:bodyPr/>
          <a:lstStyle/>
          <a:p>
            <a:fld id="{DE267649-33F7-4F14-B218-E5A5D1947C9D}"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A906B09-4C64-4AAE-AF5C-F7EA00A7F6F4}" type="datetimeFigureOut">
              <a:rPr lang="ar-SA" smtClean="0"/>
              <a:pPr/>
              <a:t>26/11/31</a:t>
            </a:fld>
            <a:endParaRPr lang="ar-SA" dirty="0"/>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dirty="0"/>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DE267649-33F7-4F14-B218-E5A5D1947C9D}"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A906B09-4C64-4AAE-AF5C-F7EA00A7F6F4}" type="datetimeFigureOut">
              <a:rPr lang="ar-SA" smtClean="0"/>
              <a:pPr/>
              <a:t>26/11/31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E267649-33F7-4F14-B218-E5A5D1947C9D}"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A906B09-4C64-4AAE-AF5C-F7EA00A7F6F4}" type="datetimeFigureOut">
              <a:rPr lang="ar-SA" smtClean="0"/>
              <a:pPr/>
              <a:t>26/11/31</a:t>
            </a:fld>
            <a:endParaRPr lang="ar-SA" dirty="0"/>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dirty="0"/>
          </a:p>
        </p:txBody>
      </p:sp>
      <p:sp>
        <p:nvSpPr>
          <p:cNvPr id="4" name="عنصر نائب لرقم الشريحة 3"/>
          <p:cNvSpPr>
            <a:spLocks noGrp="1"/>
          </p:cNvSpPr>
          <p:nvPr>
            <p:ph type="sldNum" sz="quarter" idx="12"/>
          </p:nvPr>
        </p:nvSpPr>
        <p:spPr>
          <a:xfrm>
            <a:off x="7589520" y="6480969"/>
            <a:ext cx="502920" cy="301752"/>
          </a:xfrm>
        </p:spPr>
        <p:txBody>
          <a:bodyPr/>
          <a:lstStyle/>
          <a:p>
            <a:fld id="{DE267649-33F7-4F14-B218-E5A5D1947C9D}"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A906B09-4C64-4AAE-AF5C-F7EA00A7F6F4}" type="datetimeFigureOut">
              <a:rPr lang="ar-SA" smtClean="0"/>
              <a:pPr/>
              <a:t>26/11/31</a:t>
            </a:fld>
            <a:endParaRPr lang="ar-SA" dirty="0"/>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DE267649-33F7-4F14-B218-E5A5D1947C9D}"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A906B09-4C64-4AAE-AF5C-F7EA00A7F6F4}" type="datetimeFigureOut">
              <a:rPr lang="ar-SA" smtClean="0"/>
              <a:pPr/>
              <a:t>26/11/31</a:t>
            </a:fld>
            <a:endParaRPr lang="ar-SA" dirty="0"/>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DE267649-33F7-4F14-B218-E5A5D1947C9D}"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A906B09-4C64-4AAE-AF5C-F7EA00A7F6F4}" type="datetimeFigureOut">
              <a:rPr lang="ar-SA" smtClean="0"/>
              <a:pPr/>
              <a:t>26/11/31</a:t>
            </a:fld>
            <a:endParaRPr lang="ar-SA" dirty="0"/>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E267649-33F7-4F14-B218-E5A5D1947C9D}" type="slidenum">
              <a:rPr lang="ar-SA" smtClean="0"/>
              <a:pPr/>
              <a:t>‹#›</a:t>
            </a:fld>
            <a:endParaRPr lang="ar-SA"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l" rtl="0"/>
            <a:r>
              <a:rPr lang="en-US" dirty="0" smtClean="0"/>
              <a:t>stress responses and     impact on behavior.</a:t>
            </a:r>
            <a:endParaRPr lang="ar-SA" dirty="0"/>
          </a:p>
        </p:txBody>
      </p:sp>
      <p:sp>
        <p:nvSpPr>
          <p:cNvPr id="4" name="عنوان فرعي 3"/>
          <p:cNvSpPr>
            <a:spLocks noGrp="1"/>
          </p:cNvSpPr>
          <p:nvPr>
            <p:ph type="subTitle" idx="1"/>
          </p:nvPr>
        </p:nvSpPr>
        <p:spPr>
          <a:xfrm>
            <a:off x="539552" y="2996952"/>
            <a:ext cx="8062912" cy="1752600"/>
          </a:xfrm>
        </p:spPr>
        <p:txBody>
          <a:bodyPr/>
          <a:lstStyle/>
          <a:p>
            <a:pPr algn="l" rtl="0"/>
            <a:r>
              <a:rPr lang="en-US" dirty="0" smtClean="0"/>
              <a:t>    </a:t>
            </a:r>
            <a:r>
              <a:rPr lang="en-US" dirty="0" err="1" smtClean="0"/>
              <a:t>Dr.eman</a:t>
            </a:r>
            <a:r>
              <a:rPr lang="en-US" dirty="0" smtClean="0"/>
              <a:t> </a:t>
            </a:r>
            <a:r>
              <a:rPr lang="en-US" dirty="0" err="1" smtClean="0"/>
              <a:t>abahussain</a:t>
            </a:r>
            <a:r>
              <a:rPr lang="en-US" dirty="0" smtClean="0"/>
              <a:t>.</a:t>
            </a:r>
          </a:p>
          <a:p>
            <a:pPr algn="l" rtl="0"/>
            <a:r>
              <a:rPr lang="en-US" dirty="0" smtClean="0"/>
              <a:t>    consultant ,psychiatry</a:t>
            </a:r>
          </a:p>
          <a:p>
            <a:pPr algn="l" rtl="0"/>
            <a:r>
              <a:rPr lang="en-US" dirty="0" smtClean="0"/>
              <a:t>    department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Biological predisposition to stress induced illness:</a:t>
            </a:r>
            <a:endParaRPr lang="ar-SA" dirty="0"/>
          </a:p>
        </p:txBody>
      </p:sp>
      <p:sp>
        <p:nvSpPr>
          <p:cNvPr id="3" name="عنصر نائب للمحتوى 2"/>
          <p:cNvSpPr>
            <a:spLocks noGrp="1"/>
          </p:cNvSpPr>
          <p:nvPr>
            <p:ph idx="1"/>
          </p:nvPr>
        </p:nvSpPr>
        <p:spPr/>
        <p:txBody>
          <a:bodyPr>
            <a:normAutofit fontScale="92500"/>
          </a:bodyPr>
          <a:lstStyle/>
          <a:p>
            <a:pPr algn="l" rtl="0">
              <a:buFont typeface="Wingdings" pitchFamily="2" charset="2"/>
              <a:buChar char="v"/>
            </a:pPr>
            <a:r>
              <a:rPr lang="en-US" dirty="0" smtClean="0"/>
              <a:t>Another component in the </a:t>
            </a:r>
            <a:r>
              <a:rPr lang="en-US" dirty="0" err="1" smtClean="0"/>
              <a:t>multifactorial</a:t>
            </a:r>
            <a:r>
              <a:rPr lang="en-US" dirty="0" smtClean="0"/>
              <a:t> causation of onset of illness is the pt genetic susceptibility.                                                 Stress may play a contributing role in causation, but there is no doubt that once the disease is present, symptoms of these disorders can be exacerbated by stress.</a:t>
            </a:r>
          </a:p>
          <a:p>
            <a:pPr algn="l" rtl="0">
              <a:buFont typeface="Wingdings" pitchFamily="2" charset="2"/>
              <a:buChar char="v"/>
            </a:pPr>
            <a:r>
              <a:rPr lang="en-US" dirty="0" smtClean="0"/>
              <a:t>On the other hand ,some pts exhibit a biological hardiness that appear to protect them from stress-induced illness.</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title"/>
          </p:nvPr>
        </p:nvSpPr>
        <p:spPr>
          <a:xfrm>
            <a:off x="611560" y="-243408"/>
            <a:ext cx="8229600" cy="1399032"/>
          </a:xfrm>
        </p:spPr>
        <p:txBody>
          <a:bodyPr/>
          <a:lstStyle/>
          <a:p>
            <a:pPr algn="ctr"/>
            <a:r>
              <a:rPr lang="en-US" dirty="0" smtClean="0"/>
              <a:t>stressor</a:t>
            </a:r>
            <a:endParaRPr lang="ar-SA" dirty="0"/>
          </a:p>
        </p:txBody>
      </p:sp>
      <p:sp>
        <p:nvSpPr>
          <p:cNvPr id="10" name="عنصر نائب للمحتوى 9"/>
          <p:cNvSpPr>
            <a:spLocks noGrp="1"/>
          </p:cNvSpPr>
          <p:nvPr>
            <p:ph idx="1"/>
          </p:nvPr>
        </p:nvSpPr>
        <p:spPr>
          <a:xfrm>
            <a:off x="539552" y="980728"/>
            <a:ext cx="8229600" cy="4572000"/>
          </a:xfrm>
        </p:spPr>
        <p:txBody>
          <a:bodyPr>
            <a:normAutofit fontScale="92500" lnSpcReduction="20000"/>
          </a:bodyPr>
          <a:lstStyle/>
          <a:p>
            <a:pPr algn="ctr">
              <a:buNone/>
            </a:pPr>
            <a:endParaRPr lang="en-US" b="1" dirty="0" smtClean="0"/>
          </a:p>
          <a:p>
            <a:pPr algn="ctr">
              <a:buNone/>
            </a:pPr>
            <a:r>
              <a:rPr lang="ar-SA" dirty="0" smtClean="0"/>
              <a:t> </a:t>
            </a:r>
            <a:r>
              <a:rPr lang="en-US" dirty="0" smtClean="0"/>
              <a:t>perception</a:t>
            </a:r>
            <a:endParaRPr lang="ar-SA" dirty="0" smtClean="0"/>
          </a:p>
          <a:p>
            <a:pPr algn="ctr">
              <a:buNone/>
            </a:pPr>
            <a:r>
              <a:rPr lang="en-US" dirty="0" smtClean="0"/>
              <a:t>Coping style</a:t>
            </a:r>
          </a:p>
          <a:p>
            <a:pPr algn="ctr">
              <a:buNone/>
            </a:pPr>
            <a:r>
              <a:rPr lang="en-US" dirty="0" smtClean="0"/>
              <a:t>Genetic vulnerability</a:t>
            </a:r>
          </a:p>
          <a:p>
            <a:pPr algn="ctr">
              <a:buNone/>
            </a:pPr>
            <a:r>
              <a:rPr lang="ar-SA" dirty="0" smtClean="0"/>
              <a:t> </a:t>
            </a:r>
            <a:r>
              <a:rPr lang="en-US" dirty="0" smtClean="0"/>
              <a:t>  Social support</a:t>
            </a:r>
          </a:p>
          <a:p>
            <a:pPr algn="ctr">
              <a:buNone/>
            </a:pPr>
            <a:endParaRPr lang="en-US" dirty="0" smtClean="0"/>
          </a:p>
          <a:p>
            <a:pPr algn="ctr">
              <a:buNone/>
            </a:pPr>
            <a:r>
              <a:rPr lang="ar-SA" dirty="0" smtClean="0"/>
              <a:t> </a:t>
            </a:r>
            <a:r>
              <a:rPr lang="en-US" dirty="0" err="1" smtClean="0"/>
              <a:t>Psychophysiological</a:t>
            </a:r>
            <a:r>
              <a:rPr lang="en-US" dirty="0" smtClean="0"/>
              <a:t> changes</a:t>
            </a:r>
            <a:endParaRPr lang="ar-SA" dirty="0" smtClean="0"/>
          </a:p>
          <a:p>
            <a:pPr algn="ctr">
              <a:buNone/>
            </a:pPr>
            <a:endParaRPr lang="ar-SA" dirty="0" smtClean="0"/>
          </a:p>
          <a:p>
            <a:pPr algn="ctr">
              <a:buNone/>
            </a:pPr>
            <a:endParaRPr lang="ar-SA" dirty="0" smtClean="0"/>
          </a:p>
          <a:p>
            <a:pPr algn="ctr">
              <a:buNone/>
            </a:pPr>
            <a:r>
              <a:rPr lang="en-US" dirty="0" smtClean="0"/>
              <a:t>Acute illness</a:t>
            </a:r>
          </a:p>
          <a:p>
            <a:pPr algn="ctr">
              <a:buNone/>
            </a:pPr>
            <a:endParaRPr lang="en-US" dirty="0" smtClean="0"/>
          </a:p>
          <a:p>
            <a:pPr algn="ctr">
              <a:buNone/>
            </a:pPr>
            <a:endParaRPr lang="en-US" dirty="0" smtClean="0"/>
          </a:p>
          <a:p>
            <a:pPr algn="ctr">
              <a:buNone/>
            </a:pPr>
            <a:endParaRPr lang="ar-SA" dirty="0" smtClean="0"/>
          </a:p>
          <a:p>
            <a:pPr algn="ctr">
              <a:buNone/>
            </a:pPr>
            <a:endParaRPr lang="en-US" dirty="0" smtClean="0"/>
          </a:p>
        </p:txBody>
      </p:sp>
      <p:sp>
        <p:nvSpPr>
          <p:cNvPr id="16" name="سهم للأسفل 15"/>
          <p:cNvSpPr/>
          <p:nvPr/>
        </p:nvSpPr>
        <p:spPr>
          <a:xfrm>
            <a:off x="4355976" y="4005064"/>
            <a:ext cx="484632" cy="978408"/>
          </a:xfrm>
          <a:prstGeom prst="downArrow">
            <a:avLst>
              <a:gd name="adj1" fmla="val 7994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سهم للأسفل 17"/>
          <p:cNvSpPr/>
          <p:nvPr/>
        </p:nvSpPr>
        <p:spPr>
          <a:xfrm>
            <a:off x="4355976" y="6926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سهم للأسفل 18"/>
          <p:cNvSpPr/>
          <p:nvPr/>
        </p:nvSpPr>
        <p:spPr>
          <a:xfrm>
            <a:off x="4355976" y="292494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Psycho physiological pathways:</a:t>
            </a:r>
            <a:endParaRPr lang="ar-SA" dirty="0"/>
          </a:p>
        </p:txBody>
      </p:sp>
      <p:sp>
        <p:nvSpPr>
          <p:cNvPr id="3" name="عنصر نائب للمحتوى 2"/>
          <p:cNvSpPr>
            <a:spLocks noGrp="1"/>
          </p:cNvSpPr>
          <p:nvPr>
            <p:ph idx="1"/>
          </p:nvPr>
        </p:nvSpPr>
        <p:spPr/>
        <p:txBody>
          <a:bodyPr>
            <a:normAutofit/>
          </a:bodyPr>
          <a:lstStyle/>
          <a:p>
            <a:pPr algn="l" rtl="0"/>
            <a:r>
              <a:rPr lang="en-US" dirty="0" smtClean="0"/>
              <a:t>The hypothalamus act as a central mediator for the regulation of the autonomic, immune, and endocrine systems .                                                        </a:t>
            </a:r>
          </a:p>
          <a:p>
            <a:pPr algn="l" rtl="0"/>
            <a:r>
              <a:rPr lang="en-US" dirty="0" smtClean="0"/>
              <a:t>It integrates cortical(cognitive)limbic(emotional) and autonomic(visceral)inputs and control many of the neural and endocrine systems required for homeostasis.</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a:r>
              <a:rPr lang="en-US" dirty="0" smtClean="0"/>
              <a:t>The hypothalamus act as the locus where psychological stress may be converted into physiological function.</a:t>
            </a:r>
          </a:p>
          <a:p>
            <a:pPr algn="l"/>
            <a:r>
              <a:rPr lang="en-US" dirty="0" smtClean="0"/>
              <a:t>It contain the nuclei of the </a:t>
            </a:r>
            <a:r>
              <a:rPr lang="en-US" dirty="0" err="1" smtClean="0"/>
              <a:t>autonomic.n.s</a:t>
            </a:r>
            <a:r>
              <a:rPr lang="en-US" dirty="0" smtClean="0"/>
              <a:t> </a:t>
            </a:r>
            <a:r>
              <a:rPr lang="ar-SA" dirty="0" smtClean="0"/>
              <a:t>)</a:t>
            </a:r>
            <a:r>
              <a:rPr lang="en-US" dirty="0" smtClean="0"/>
              <a:t>which are grouped into two divisions the </a:t>
            </a:r>
            <a:r>
              <a:rPr lang="en-US" dirty="0" err="1" smtClean="0"/>
              <a:t>sympathatic</a:t>
            </a:r>
            <a:r>
              <a:rPr lang="en-US" dirty="0" smtClean="0"/>
              <a:t> and </a:t>
            </a:r>
            <a:r>
              <a:rPr lang="en-US" dirty="0" err="1" smtClean="0"/>
              <a:t>para</a:t>
            </a:r>
            <a:r>
              <a:rPr lang="en-US" dirty="0" smtClean="0"/>
              <a:t> </a:t>
            </a:r>
            <a:r>
              <a:rPr lang="en-US" dirty="0" err="1" smtClean="0"/>
              <a:t>sympathatic</a:t>
            </a:r>
            <a:r>
              <a:rPr lang="en-US" dirty="0" smtClean="0"/>
              <a:t>) that innervate the viscera and many hormone secreting cells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428596" y="2000240"/>
            <a:ext cx="8229600" cy="4572000"/>
          </a:xfrm>
        </p:spPr>
        <p:txBody>
          <a:bodyPr>
            <a:normAutofit/>
          </a:bodyPr>
          <a:lstStyle/>
          <a:p>
            <a:pPr algn="l" rtl="0"/>
            <a:r>
              <a:rPr lang="en-US" dirty="0" smtClean="0"/>
              <a:t>In response to stress CRF  IS SECRETED FROM THE HYPOTHALAMUS it act at the pituitary to trigger  release of  ACTH which control the serum level  of  glucocorticoids, their actions can be summarized in the short term as promoting energy use, increasing </a:t>
            </a:r>
            <a:r>
              <a:rPr lang="en-US" dirty="0" err="1" smtClean="0"/>
              <a:t>c.v</a:t>
            </a:r>
            <a:r>
              <a:rPr lang="en-US" dirty="0" smtClean="0"/>
              <a:t> activity and inhibiting functions such as growth, reproduction, and immunity.</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rtl="0"/>
            <a:r>
              <a:rPr lang="en-US" dirty="0" smtClean="0"/>
              <a:t>Stressors activate </a:t>
            </a:r>
            <a:r>
              <a:rPr lang="en-US" dirty="0" err="1" smtClean="0"/>
              <a:t>N.A</a:t>
            </a:r>
            <a:r>
              <a:rPr lang="en-US" dirty="0" smtClean="0"/>
              <a:t> systems in the brain and cause release of catecholamine's from the ANS.</a:t>
            </a:r>
          </a:p>
          <a:p>
            <a:pPr algn="l" rtl="0"/>
            <a:r>
              <a:rPr lang="en-US" dirty="0" smtClean="0"/>
              <a:t>The hypothalamus contains the nuclei of the </a:t>
            </a:r>
            <a:r>
              <a:rPr lang="en-US" dirty="0" err="1" smtClean="0"/>
              <a:t>ANS</a:t>
            </a:r>
            <a:r>
              <a:rPr lang="en-US" dirty="0" smtClean="0"/>
              <a:t> that innervate the viscera and glands.</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autonomic nervous system:</a:t>
            </a:r>
            <a:endParaRPr lang="ar-SA" dirty="0"/>
          </a:p>
        </p:txBody>
      </p:sp>
      <p:graphicFrame>
        <p:nvGraphicFramePr>
          <p:cNvPr id="4" name="عنصر نائب للمحتوى 3"/>
          <p:cNvGraphicFramePr>
            <a:graphicFrameLocks noGrp="1"/>
          </p:cNvGraphicFramePr>
          <p:nvPr>
            <p:ph idx="1"/>
          </p:nvPr>
        </p:nvGraphicFramePr>
        <p:xfrm>
          <a:off x="457200" y="1882775"/>
          <a:ext cx="8229600" cy="296672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en-US" dirty="0" smtClean="0"/>
                        <a:t>Para sympathetic</a:t>
                      </a:r>
                      <a:endParaRPr lang="ar-SA" dirty="0"/>
                    </a:p>
                  </a:txBody>
                  <a:tcPr/>
                </a:tc>
                <a:tc>
                  <a:txBody>
                    <a:bodyPr/>
                    <a:lstStyle/>
                    <a:p>
                      <a:pPr rtl="1"/>
                      <a:r>
                        <a:rPr lang="en-US" dirty="0" smtClean="0"/>
                        <a:t>sympathetic</a:t>
                      </a:r>
                      <a:endParaRPr lang="ar-SA" dirty="0"/>
                    </a:p>
                  </a:txBody>
                  <a:tcPr/>
                </a:tc>
                <a:tc>
                  <a:txBody>
                    <a:bodyPr/>
                    <a:lstStyle/>
                    <a:p>
                      <a:pPr rtl="1"/>
                      <a:endParaRPr lang="ar-SA" dirty="0"/>
                    </a:p>
                  </a:txBody>
                  <a:tcPr/>
                </a:tc>
              </a:tr>
              <a:tr h="370840">
                <a:tc>
                  <a:txBody>
                    <a:bodyPr/>
                    <a:lstStyle/>
                    <a:p>
                      <a:pPr rtl="1"/>
                      <a:r>
                        <a:rPr lang="en-US" dirty="0" smtClean="0"/>
                        <a:t>Gut,kidney,skin</a:t>
                      </a:r>
                      <a:endParaRPr lang="ar-SA" dirty="0"/>
                    </a:p>
                  </a:txBody>
                  <a:tcPr/>
                </a:tc>
                <a:tc>
                  <a:txBody>
                    <a:bodyPr/>
                    <a:lstStyle/>
                    <a:p>
                      <a:pPr rtl="1"/>
                      <a:r>
                        <a:rPr lang="en-US" dirty="0" smtClean="0"/>
                        <a:t>Brain,muscle</a:t>
                      </a:r>
                      <a:endParaRPr lang="ar-SA" dirty="0"/>
                    </a:p>
                  </a:txBody>
                  <a:tcPr/>
                </a:tc>
                <a:tc>
                  <a:txBody>
                    <a:bodyPr/>
                    <a:lstStyle/>
                    <a:p>
                      <a:pPr rtl="1"/>
                      <a:r>
                        <a:rPr lang="en-US" dirty="0" smtClean="0"/>
                        <a:t>Blood flow</a:t>
                      </a:r>
                      <a:endParaRPr lang="ar-SA" dirty="0"/>
                    </a:p>
                  </a:txBody>
                  <a:tcPr/>
                </a:tc>
              </a:tr>
              <a:tr h="370840">
                <a:tc>
                  <a:txBody>
                    <a:bodyPr/>
                    <a:lstStyle/>
                    <a:p>
                      <a:pPr rtl="1"/>
                      <a:r>
                        <a:rPr lang="en-US" dirty="0" smtClean="0"/>
                        <a:t>decreased</a:t>
                      </a:r>
                      <a:endParaRPr lang="ar-SA" dirty="0"/>
                    </a:p>
                  </a:txBody>
                  <a:tcPr/>
                </a:tc>
                <a:tc>
                  <a:txBody>
                    <a:bodyPr/>
                    <a:lstStyle/>
                    <a:p>
                      <a:pPr rtl="1"/>
                      <a:r>
                        <a:rPr lang="en-US" dirty="0" smtClean="0"/>
                        <a:t>Increased tone</a:t>
                      </a:r>
                      <a:endParaRPr lang="ar-SA" dirty="0"/>
                    </a:p>
                  </a:txBody>
                  <a:tcPr/>
                </a:tc>
                <a:tc>
                  <a:txBody>
                    <a:bodyPr/>
                    <a:lstStyle/>
                    <a:p>
                      <a:pPr rtl="1"/>
                      <a:r>
                        <a:rPr lang="en-US" dirty="0" smtClean="0"/>
                        <a:t>Skeletal muscle</a:t>
                      </a:r>
                      <a:endParaRPr lang="ar-SA" dirty="0"/>
                    </a:p>
                  </a:txBody>
                  <a:tcPr/>
                </a:tc>
              </a:tr>
              <a:tr h="370840">
                <a:tc>
                  <a:txBody>
                    <a:bodyPr/>
                    <a:lstStyle/>
                    <a:p>
                      <a:pPr rtl="1"/>
                      <a:r>
                        <a:rPr lang="en-US" dirty="0" smtClean="0"/>
                        <a:t>Increased </a:t>
                      </a:r>
                      <a:endParaRPr lang="ar-SA" dirty="0"/>
                    </a:p>
                  </a:txBody>
                  <a:tcPr/>
                </a:tc>
                <a:tc>
                  <a:txBody>
                    <a:bodyPr/>
                    <a:lstStyle/>
                    <a:p>
                      <a:pPr rtl="1"/>
                      <a:r>
                        <a:rPr lang="en-US" dirty="0" smtClean="0"/>
                        <a:t>decreased</a:t>
                      </a:r>
                      <a:endParaRPr lang="ar-SA" dirty="0"/>
                    </a:p>
                  </a:txBody>
                  <a:tcPr/>
                </a:tc>
                <a:tc>
                  <a:txBody>
                    <a:bodyPr/>
                    <a:lstStyle/>
                    <a:p>
                      <a:pPr rtl="1"/>
                      <a:r>
                        <a:rPr lang="en-US" dirty="0" smtClean="0"/>
                        <a:t>Immune function</a:t>
                      </a:r>
                      <a:endParaRPr lang="ar-SA" dirty="0"/>
                    </a:p>
                  </a:txBody>
                  <a:tcPr/>
                </a:tc>
              </a:tr>
              <a:tr h="370840">
                <a:tc>
                  <a:txBody>
                    <a:bodyPr/>
                    <a:lstStyle/>
                    <a:p>
                      <a:pPr rtl="1"/>
                      <a:r>
                        <a:rPr lang="en-US" dirty="0" smtClean="0"/>
                        <a:t>increased</a:t>
                      </a:r>
                      <a:endParaRPr lang="ar-SA" dirty="0"/>
                    </a:p>
                  </a:txBody>
                  <a:tcPr/>
                </a:tc>
                <a:tc>
                  <a:txBody>
                    <a:bodyPr/>
                    <a:lstStyle/>
                    <a:p>
                      <a:pPr rtl="1"/>
                      <a:r>
                        <a:rPr lang="en-US" dirty="0" smtClean="0"/>
                        <a:t>decreased</a:t>
                      </a:r>
                      <a:endParaRPr lang="ar-SA" dirty="0"/>
                    </a:p>
                  </a:txBody>
                  <a:tcPr/>
                </a:tc>
                <a:tc>
                  <a:txBody>
                    <a:bodyPr/>
                    <a:lstStyle/>
                    <a:p>
                      <a:pPr rtl="1"/>
                      <a:r>
                        <a:rPr lang="en-US" dirty="0" smtClean="0"/>
                        <a:t>Reproductive function</a:t>
                      </a:r>
                      <a:endParaRPr lang="ar-SA" dirty="0"/>
                    </a:p>
                  </a:txBody>
                  <a:tcPr/>
                </a:tc>
              </a:tr>
              <a:tr h="370840">
                <a:tc>
                  <a:txBody>
                    <a:bodyPr/>
                    <a:lstStyle/>
                    <a:p>
                      <a:pPr rtl="1"/>
                      <a:r>
                        <a:rPr lang="en-US" dirty="0" smtClean="0"/>
                        <a:t>anabolic</a:t>
                      </a:r>
                      <a:endParaRPr lang="ar-SA" dirty="0"/>
                    </a:p>
                  </a:txBody>
                  <a:tcPr/>
                </a:tc>
                <a:tc>
                  <a:txBody>
                    <a:bodyPr/>
                    <a:lstStyle/>
                    <a:p>
                      <a:pPr rtl="1"/>
                      <a:r>
                        <a:rPr lang="en-US" dirty="0" smtClean="0"/>
                        <a:t>catabolic</a:t>
                      </a:r>
                      <a:endParaRPr lang="ar-SA" dirty="0"/>
                    </a:p>
                  </a:txBody>
                  <a:tcPr/>
                </a:tc>
                <a:tc>
                  <a:txBody>
                    <a:bodyPr/>
                    <a:lstStyle/>
                    <a:p>
                      <a:pPr rtl="1"/>
                      <a:r>
                        <a:rPr lang="en-US" dirty="0" smtClean="0"/>
                        <a:t>metabolism</a:t>
                      </a:r>
                      <a:endParaRPr lang="ar-SA" dirty="0"/>
                    </a:p>
                  </a:txBody>
                  <a:tcPr/>
                </a:tc>
              </a:tr>
              <a:tr h="370840">
                <a:tc>
                  <a:txBody>
                    <a:bodyPr/>
                    <a:lstStyle/>
                    <a:p>
                      <a:pPr rtl="1"/>
                      <a:r>
                        <a:rPr lang="en-US" dirty="0" smtClean="0"/>
                        <a:t>decreased</a:t>
                      </a:r>
                      <a:endParaRPr lang="ar-SA" dirty="0"/>
                    </a:p>
                  </a:txBody>
                  <a:tcPr/>
                </a:tc>
                <a:tc>
                  <a:txBody>
                    <a:bodyPr/>
                    <a:lstStyle/>
                    <a:p>
                      <a:pPr rtl="1"/>
                      <a:r>
                        <a:rPr lang="en-US" dirty="0" smtClean="0"/>
                        <a:t>Cortisol</a:t>
                      </a:r>
                      <a:r>
                        <a:rPr lang="en-US" baseline="0" dirty="0" smtClean="0"/>
                        <a:t> increased</a:t>
                      </a:r>
                      <a:endParaRPr lang="ar-SA" dirty="0"/>
                    </a:p>
                  </a:txBody>
                  <a:tcPr/>
                </a:tc>
                <a:tc>
                  <a:txBody>
                    <a:bodyPr/>
                    <a:lstStyle/>
                    <a:p>
                      <a:pPr rtl="1"/>
                      <a:r>
                        <a:rPr lang="en-US" dirty="0" smtClean="0"/>
                        <a:t>hormones</a:t>
                      </a:r>
                      <a:endParaRPr lang="ar-SA" dirty="0"/>
                    </a:p>
                  </a:txBody>
                  <a:tcPr/>
                </a:tc>
              </a:tr>
              <a:tr h="370840">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In acute stress there is a shift from relaxation to arousal i.e. a shift in a whole pattern of hormonal secretions accompanied by an increase in sympathetic discharge, catabolic process and energy mobilization</a:t>
            </a:r>
          </a:p>
          <a:p>
            <a:pPr algn="l" rtl="0"/>
            <a:r>
              <a:rPr lang="en-US" dirty="0" smtClean="0"/>
              <a:t>For a person to remain healthy those periods of arousal must be balanced by periods of relaxation</a:t>
            </a:r>
          </a:p>
          <a:p>
            <a:pPr algn="l" rtl="0"/>
            <a:r>
              <a:rPr lang="en-US" dirty="0" smtClean="0"/>
              <a:t>If stress became chronic no repair of accumulated damage which may lead to illness.</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Psycho </a:t>
            </a:r>
            <a:r>
              <a:rPr lang="en-US" dirty="0" err="1" smtClean="0"/>
              <a:t>neuroimmunology</a:t>
            </a:r>
            <a:r>
              <a:rPr lang="en-US" dirty="0" smtClean="0"/>
              <a:t>:</a:t>
            </a:r>
            <a:endParaRPr lang="ar-SA" dirty="0"/>
          </a:p>
        </p:txBody>
      </p:sp>
      <p:sp>
        <p:nvSpPr>
          <p:cNvPr id="3" name="عنصر نائب للمحتوى 2"/>
          <p:cNvSpPr>
            <a:spLocks noGrp="1"/>
          </p:cNvSpPr>
          <p:nvPr>
            <p:ph idx="1"/>
          </p:nvPr>
        </p:nvSpPr>
        <p:spPr/>
        <p:txBody>
          <a:bodyPr>
            <a:normAutofit fontScale="92500"/>
          </a:bodyPr>
          <a:lstStyle/>
          <a:p>
            <a:pPr algn="l" rtl="0"/>
            <a:r>
              <a:rPr lang="en-US" dirty="0" smtClean="0"/>
              <a:t>Part of the stress response consists of the inhibition of immune functioning by </a:t>
            </a:r>
            <a:r>
              <a:rPr lang="en-US" dirty="0" err="1" smtClean="0"/>
              <a:t>glucocorticoids</a:t>
            </a:r>
            <a:r>
              <a:rPr lang="en-US" dirty="0" smtClean="0"/>
              <a:t>.</a:t>
            </a:r>
          </a:p>
          <a:p>
            <a:pPr algn="l" rtl="0"/>
            <a:r>
              <a:rPr lang="en-US" dirty="0" err="1" smtClean="0"/>
              <a:t>CRF</a:t>
            </a:r>
            <a:r>
              <a:rPr lang="en-US" dirty="0" smtClean="0"/>
              <a:t> stimulate </a:t>
            </a:r>
            <a:r>
              <a:rPr lang="en-US" dirty="0" err="1" smtClean="0"/>
              <a:t>N.A</a:t>
            </a:r>
            <a:r>
              <a:rPr lang="en-US" dirty="0" smtClean="0"/>
              <a:t> release via </a:t>
            </a:r>
            <a:r>
              <a:rPr lang="en-US" dirty="0" err="1" smtClean="0"/>
              <a:t>CRF</a:t>
            </a:r>
            <a:r>
              <a:rPr lang="en-US" dirty="0" smtClean="0"/>
              <a:t> RECEPTORS' located on the locus </a:t>
            </a:r>
            <a:r>
              <a:rPr lang="en-US" dirty="0" err="1" smtClean="0"/>
              <a:t>ceruleus</a:t>
            </a:r>
            <a:r>
              <a:rPr lang="en-US" dirty="0" smtClean="0"/>
              <a:t> which activates the CNS. both centrally and peripherally, and increase epinephrine release from adrenal medulla.</a:t>
            </a:r>
          </a:p>
          <a:p>
            <a:pPr algn="l" rtl="0"/>
            <a:r>
              <a:rPr lang="en-US" dirty="0" smtClean="0"/>
              <a:t>In addition direct links of </a:t>
            </a:r>
            <a:r>
              <a:rPr lang="en-US" dirty="0" err="1" smtClean="0"/>
              <a:t>norepinephrine</a:t>
            </a:r>
            <a:r>
              <a:rPr lang="en-US" dirty="0" smtClean="0"/>
              <a:t> neurons synapse on immune target cells.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r>
              <a:rPr lang="en-US" dirty="0" smtClean="0"/>
              <a:t>Glaser(1988) examined the </a:t>
            </a:r>
            <a:r>
              <a:rPr lang="ar-SA" dirty="0" smtClean="0"/>
              <a:t> </a:t>
            </a:r>
            <a:r>
              <a:rPr lang="en-US" dirty="0" smtClean="0"/>
              <a:t>immunological function of 75 MD during final exanimation,38 recently separated women and 34 persons giving long term care to relatives with Alzheimer's disease she observed changes in immune cells in all gps,decrease  #of  T  helper cells, and natural killer cells.</a:t>
            </a:r>
            <a:endParaRPr lang="ar-SA" dirty="0"/>
          </a:p>
        </p:txBody>
      </p:sp>
      <p:sp>
        <p:nvSpPr>
          <p:cNvPr id="4" name="عنوان 3"/>
          <p:cNvSpPr>
            <a:spLocks noGrp="1"/>
          </p:cNvSpPr>
          <p:nvPr>
            <p:ph type="title"/>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stress?</a:t>
            </a:r>
            <a:endParaRPr lang="ar-SA" dirty="0"/>
          </a:p>
        </p:txBody>
      </p:sp>
      <p:sp>
        <p:nvSpPr>
          <p:cNvPr id="3" name="عنصر نائب للمحتوى 2"/>
          <p:cNvSpPr>
            <a:spLocks noGrp="1"/>
          </p:cNvSpPr>
          <p:nvPr>
            <p:ph idx="1"/>
          </p:nvPr>
        </p:nvSpPr>
        <p:spPr/>
        <p:txBody>
          <a:bodyPr/>
          <a:lstStyle/>
          <a:p>
            <a:pPr algn="l" rtl="0"/>
            <a:r>
              <a:rPr lang="en-US" dirty="0" smtClean="0"/>
              <a:t>1-an aversive stimulus event.</a:t>
            </a:r>
          </a:p>
          <a:p>
            <a:pPr algn="l" rtl="0"/>
            <a:r>
              <a:rPr lang="en-US" dirty="0" smtClean="0"/>
              <a:t>2-aspecific physiological and psychological response.</a:t>
            </a:r>
          </a:p>
          <a:p>
            <a:pPr algn="l" rtl="0"/>
            <a:r>
              <a:rPr lang="en-US" dirty="0" smtClean="0"/>
              <a:t>3-aspecial type of transaction between the person and the environment.</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both </a:t>
            </a:r>
            <a:r>
              <a:rPr lang="en-US" dirty="0" err="1" smtClean="0"/>
              <a:t>humoral</a:t>
            </a:r>
            <a:r>
              <a:rPr lang="en-US" dirty="0" smtClean="0"/>
              <a:t> and cell mediated immunity seem to be modulated by stress.</a:t>
            </a:r>
          </a:p>
          <a:p>
            <a:pPr algn="l" rtl="0"/>
            <a:r>
              <a:rPr lang="en-US" dirty="0" smtClean="0"/>
              <a:t>Studies have shown that stressors such as death of spouse or sleep  deprivation can alter T cells regulatory pattern and response to </a:t>
            </a:r>
            <a:r>
              <a:rPr lang="en-US" dirty="0" err="1" smtClean="0"/>
              <a:t>mitogens</a:t>
            </a:r>
            <a:r>
              <a:rPr lang="en-US" dirty="0" smtClean="0"/>
              <a:t>.</a:t>
            </a:r>
          </a:p>
          <a:p>
            <a:pPr algn="l" rtl="0"/>
            <a:r>
              <a:rPr lang="en-US" dirty="0" smtClean="0"/>
              <a:t>Several studies of immunological function have shown that as compared with pts without depression those with </a:t>
            </a:r>
            <a:r>
              <a:rPr lang="en-US" dirty="0" err="1" smtClean="0"/>
              <a:t>M.depression</a:t>
            </a:r>
            <a:r>
              <a:rPr lang="en-US" dirty="0" smtClean="0"/>
              <a:t> have both reduced # of natural killer cells and diminished natural killer  cells capacity.</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rtl="0"/>
            <a:r>
              <a:rPr lang="en-US" dirty="0" smtClean="0"/>
              <a:t>Behavioral strategies that decrease the influence of stressors continue to show promise in the repair and strengthening of the immune system.</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rtl="0">
              <a:buNone/>
            </a:pPr>
            <a:endParaRPr lang="en-US" dirty="0" smtClean="0"/>
          </a:p>
          <a:p>
            <a:pPr algn="l" rtl="0">
              <a:buNone/>
            </a:pPr>
            <a:endParaRPr lang="en-US" dirty="0" smtClean="0"/>
          </a:p>
          <a:p>
            <a:pPr algn="l" rtl="0">
              <a:buNone/>
            </a:pPr>
            <a:endParaRPr lang="en-US" dirty="0" smtClean="0"/>
          </a:p>
          <a:p>
            <a:pPr algn="l" rtl="0">
              <a:buNone/>
            </a:pPr>
            <a:r>
              <a:rPr lang="en-US" smtClean="0"/>
              <a:t>                       thanks.</a:t>
            </a:r>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Stressors:</a:t>
            </a:r>
            <a:endParaRPr lang="ar-SA" dirty="0"/>
          </a:p>
        </p:txBody>
      </p:sp>
      <p:sp>
        <p:nvSpPr>
          <p:cNvPr id="3" name="عنصر نائب للمحتوى 2"/>
          <p:cNvSpPr>
            <a:spLocks noGrp="1"/>
          </p:cNvSpPr>
          <p:nvPr>
            <p:ph idx="1"/>
          </p:nvPr>
        </p:nvSpPr>
        <p:spPr/>
        <p:txBody>
          <a:bodyPr/>
          <a:lstStyle/>
          <a:p>
            <a:pPr algn="l" rtl="0"/>
            <a:r>
              <a:rPr lang="en-US" dirty="0" smtClean="0"/>
              <a:t>Are those life events that induce change in routine .</a:t>
            </a:r>
          </a:p>
          <a:p>
            <a:pPr algn="l" rtl="0"/>
            <a:r>
              <a:rPr lang="en-US" dirty="0" smtClean="0"/>
              <a:t>Or in situations where no change has occurred when change might have been expected.</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Stress response and how it influence disease?</a:t>
            </a:r>
            <a:endParaRPr lang="ar-SA" dirty="0"/>
          </a:p>
        </p:txBody>
      </p:sp>
      <p:sp>
        <p:nvSpPr>
          <p:cNvPr id="3" name="عنصر نائب للمحتوى 2"/>
          <p:cNvSpPr>
            <a:spLocks noGrp="1"/>
          </p:cNvSpPr>
          <p:nvPr>
            <p:ph idx="1"/>
          </p:nvPr>
        </p:nvSpPr>
        <p:spPr/>
        <p:txBody>
          <a:bodyPr>
            <a:normAutofit fontScale="92500"/>
          </a:bodyPr>
          <a:lstStyle/>
          <a:p>
            <a:pPr algn="l" rtl="0"/>
            <a:r>
              <a:rPr lang="ar-SA" dirty="0" smtClean="0"/>
              <a:t> </a:t>
            </a:r>
            <a:r>
              <a:rPr lang="en-US" dirty="0" smtClean="0"/>
              <a:t>in1961 Holms found that the predictors of recovery in pts with Pulmonary TB were:</a:t>
            </a:r>
          </a:p>
          <a:p>
            <a:pPr algn="ctr" rtl="0">
              <a:buNone/>
            </a:pPr>
            <a:r>
              <a:rPr lang="en-US" dirty="0" smtClean="0"/>
              <a:t>-Strong family ties</a:t>
            </a:r>
          </a:p>
          <a:p>
            <a:pPr lvl="5" algn="l" rtl="0">
              <a:buNone/>
            </a:pPr>
            <a:r>
              <a:rPr lang="en-US" sz="3200" dirty="0" smtClean="0"/>
              <a:t>       - Steady employment</a:t>
            </a:r>
          </a:p>
          <a:p>
            <a:pPr algn="ctr" rtl="0">
              <a:buNone/>
            </a:pPr>
            <a:r>
              <a:rPr lang="en-US" dirty="0" smtClean="0"/>
              <a:t>   -Adequate income</a:t>
            </a:r>
          </a:p>
          <a:p>
            <a:pPr algn="ctr" rtl="0">
              <a:buNone/>
            </a:pPr>
            <a:r>
              <a:rPr lang="en-US" dirty="0" smtClean="0"/>
              <a:t>    -Regular recreation.</a:t>
            </a:r>
          </a:p>
          <a:p>
            <a:pPr algn="ctr" rtl="0">
              <a:buNone/>
            </a:pPr>
            <a:r>
              <a:rPr lang="en-US" dirty="0" smtClean="0"/>
              <a:t>-Job satisfaction</a:t>
            </a:r>
          </a:p>
          <a:p>
            <a:pPr algn="ctr" rtl="0">
              <a:buNone/>
            </a:pPr>
            <a:r>
              <a:rPr lang="en-US" dirty="0" smtClean="0"/>
              <a:t>He moved from the study of predictors of recovery to predictors of the onset of illness.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92500"/>
          </a:bodyPr>
          <a:lstStyle/>
          <a:p>
            <a:pPr algn="l" rtl="0"/>
            <a:r>
              <a:rPr lang="en-US" dirty="0" smtClean="0"/>
              <a:t>1967Holms and Rahe developed the  schedule of recent life events , SRE, each one has # of life change units LCU.</a:t>
            </a:r>
          </a:p>
          <a:p>
            <a:pPr algn="l" rtl="0"/>
            <a:r>
              <a:rPr lang="en-US" dirty="0" smtClean="0"/>
              <a:t>They found linear relationship between LCU scores and the # of illnesses experienced.</a:t>
            </a:r>
          </a:p>
          <a:p>
            <a:pPr algn="l" rtl="0"/>
            <a:r>
              <a:rPr lang="en-US" dirty="0" smtClean="0"/>
              <a:t>In a later study they found that illness developed within 2 years in 30%of subjects with lowLCU scors,50% with intermediate scores,80%with high LCU scores.</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lnSpcReduction="10000"/>
          </a:bodyPr>
          <a:lstStyle/>
          <a:p>
            <a:pPr algn="l" rtl="0"/>
            <a:r>
              <a:rPr lang="en-US" dirty="0" smtClean="0"/>
              <a:t>Most researchers agree that stress-induced illness may be caused by chronic physiological arousal, the final response to stress may be mediated by several factors that can either buffer or intensify the stressors. These are:</a:t>
            </a:r>
          </a:p>
          <a:p>
            <a:pPr algn="l" rtl="0"/>
            <a:r>
              <a:rPr lang="en-US" dirty="0" smtClean="0"/>
              <a:t>Person perception.</a:t>
            </a:r>
          </a:p>
          <a:p>
            <a:pPr algn="l" rtl="0"/>
            <a:r>
              <a:rPr lang="en-US" dirty="0" smtClean="0"/>
              <a:t>Coping style</a:t>
            </a:r>
          </a:p>
          <a:p>
            <a:pPr algn="l" rtl="0"/>
            <a:r>
              <a:rPr lang="en-US" dirty="0" smtClean="0"/>
              <a:t>Social support systems</a:t>
            </a:r>
          </a:p>
          <a:p>
            <a:pPr algn="l" rtl="0"/>
            <a:r>
              <a:rPr lang="en-US" dirty="0" smtClean="0"/>
              <a:t>Degree of genetic vulnerability.</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Cognitive appraisal of life change events:</a:t>
            </a:r>
            <a:endParaRPr lang="ar-SA" dirty="0"/>
          </a:p>
        </p:txBody>
      </p:sp>
      <p:sp>
        <p:nvSpPr>
          <p:cNvPr id="3" name="عنصر نائب للمحتوى 2"/>
          <p:cNvSpPr>
            <a:spLocks noGrp="1"/>
          </p:cNvSpPr>
          <p:nvPr>
            <p:ph idx="1"/>
          </p:nvPr>
        </p:nvSpPr>
        <p:spPr/>
        <p:txBody>
          <a:bodyPr>
            <a:normAutofit fontScale="92500" lnSpcReduction="20000"/>
          </a:bodyPr>
          <a:lstStyle/>
          <a:p>
            <a:pPr algn="l" rtl="0"/>
            <a:r>
              <a:rPr lang="en-US" dirty="0" smtClean="0"/>
              <a:t>Events that are stressful for one person may not be for another.</a:t>
            </a:r>
          </a:p>
          <a:p>
            <a:pPr algn="l" rtl="0"/>
            <a:r>
              <a:rPr lang="en-US" dirty="0" smtClean="0"/>
              <a:t>Lazarus(1977)has pointed out that stimulus can evoke a stress reaction by </a:t>
            </a:r>
            <a:r>
              <a:rPr lang="en-US" dirty="0" err="1" smtClean="0"/>
              <a:t>psychophysiological</a:t>
            </a:r>
            <a:r>
              <a:rPr lang="en-US" dirty="0" smtClean="0"/>
              <a:t> means only if it is interpreted by the person as harmful or threatening.</a:t>
            </a:r>
          </a:p>
          <a:p>
            <a:pPr algn="l" rtl="0"/>
            <a:r>
              <a:rPr lang="en-US" dirty="0" smtClean="0"/>
              <a:t>Rose(1980)after stressful life event level of cortisol,caticholamine and GH rise but  only catecholamine show arise after events of a pleasurable nature(+</a:t>
            </a:r>
            <a:r>
              <a:rPr lang="en-US" dirty="0" err="1" smtClean="0"/>
              <a:t>ve</a:t>
            </a:r>
            <a:r>
              <a:rPr lang="en-US" dirty="0" smtClean="0"/>
              <a:t> and –</a:t>
            </a:r>
            <a:r>
              <a:rPr lang="en-US" dirty="0" err="1" smtClean="0"/>
              <a:t>ve</a:t>
            </a:r>
            <a:r>
              <a:rPr lang="en-US" dirty="0" smtClean="0"/>
              <a:t> life events have </a:t>
            </a:r>
            <a:r>
              <a:rPr lang="en-US" dirty="0" err="1" smtClean="0"/>
              <a:t>diferent</a:t>
            </a:r>
            <a:r>
              <a:rPr lang="en-US" dirty="0" smtClean="0"/>
              <a:t> physiological consequences.</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Coping style and defense mechanisms:</a:t>
            </a:r>
            <a:endParaRPr lang="ar-SA" dirty="0"/>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Coping is: behavior that involve special physical and emotional energy and attention that’s required to deal with some difficult circumstances.</a:t>
            </a:r>
          </a:p>
          <a:p>
            <a:pPr algn="l" rtl="0"/>
            <a:r>
              <a:rPr lang="en-US" dirty="0" smtClean="0"/>
              <a:t>It is 2 types:</a:t>
            </a:r>
          </a:p>
          <a:p>
            <a:pPr algn="l" rtl="0">
              <a:buNone/>
            </a:pPr>
            <a:r>
              <a:rPr lang="en-US" dirty="0" smtClean="0"/>
              <a:t>                    -direct action: when the person tries to master  the stress.</a:t>
            </a:r>
          </a:p>
          <a:p>
            <a:pPr algn="l" rtl="0">
              <a:buNone/>
            </a:pPr>
            <a:r>
              <a:rPr lang="en-US" dirty="0" smtClean="0"/>
              <a:t>                   -palliation: when the person is unable to manage the environmental challenge </a:t>
            </a:r>
            <a:r>
              <a:rPr lang="en-US" dirty="0" smtClean="0"/>
              <a:t>successfully</a:t>
            </a:r>
            <a:r>
              <a:rPr lang="en-US" dirty="0" smtClean="0"/>
              <a:t>.</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Social  support:</a:t>
            </a:r>
            <a:endParaRPr lang="ar-SA" dirty="0"/>
          </a:p>
        </p:txBody>
      </p:sp>
      <p:sp>
        <p:nvSpPr>
          <p:cNvPr id="3" name="عنصر نائب للمحتوى 2"/>
          <p:cNvSpPr>
            <a:spLocks noGrp="1"/>
          </p:cNvSpPr>
          <p:nvPr>
            <p:ph idx="1"/>
          </p:nvPr>
        </p:nvSpPr>
        <p:spPr/>
        <p:txBody>
          <a:bodyPr>
            <a:normAutofit fontScale="92500" lnSpcReduction="20000"/>
          </a:bodyPr>
          <a:lstStyle/>
          <a:p>
            <a:pPr algn="l" rtl="0"/>
            <a:r>
              <a:rPr lang="en-US" dirty="0" smtClean="0"/>
              <a:t>Recent research evidence suggests that those who have social supports are protected  in crisis from a variety of pathological states(bebbington,1987)</a:t>
            </a:r>
          </a:p>
          <a:p>
            <a:pPr algn="l" rtl="0"/>
            <a:r>
              <a:rPr lang="en-US" dirty="0" smtClean="0"/>
              <a:t>Studies of marital and health status reveal that married have lower mortality  rates than those who are single(ortmeyer1974)</a:t>
            </a:r>
          </a:p>
          <a:p>
            <a:pPr algn="l" rtl="0"/>
            <a:r>
              <a:rPr lang="en-US" dirty="0" smtClean="0"/>
              <a:t>Brown and Harris(1978)women with high degrees of stress and little support had 4 times the rate of depression than women with equal degrees of stress but much support.</a:t>
            </a:r>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1292</TotalTime>
  <Words>1025</Words>
  <Application>Microsoft Office PowerPoint</Application>
  <PresentationFormat>عرض على الشاشة (3:4)‏</PresentationFormat>
  <Paragraphs>102</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حيوية</vt:lpstr>
      <vt:lpstr>stress responses and     impact on behavior.</vt:lpstr>
      <vt:lpstr>What is stress?</vt:lpstr>
      <vt:lpstr>Stressors:</vt:lpstr>
      <vt:lpstr>Stress response and how it influence disease?</vt:lpstr>
      <vt:lpstr>    </vt:lpstr>
      <vt:lpstr>الشريحة 6</vt:lpstr>
      <vt:lpstr>Cognitive appraisal of life change events:</vt:lpstr>
      <vt:lpstr>Coping style and defense mechanisms:</vt:lpstr>
      <vt:lpstr>Social  support:</vt:lpstr>
      <vt:lpstr>Biological predisposition to stress induced illness:</vt:lpstr>
      <vt:lpstr>stressor</vt:lpstr>
      <vt:lpstr>Psycho physiological pathways:</vt:lpstr>
      <vt:lpstr>الشريحة 13</vt:lpstr>
      <vt:lpstr>الشريحة 14</vt:lpstr>
      <vt:lpstr>الشريحة 15</vt:lpstr>
      <vt:lpstr>The autonomic nervous system:</vt:lpstr>
      <vt:lpstr>الشريحة 17</vt:lpstr>
      <vt:lpstr>Psycho neuroimmunology:</vt:lpstr>
      <vt:lpstr>الشريحة 19</vt:lpstr>
      <vt:lpstr>الشريحة 20</vt:lpstr>
      <vt:lpstr>الشريحة 21</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factors affecting medical conditions and stress responses</dc:title>
  <dc:creator>owner</dc:creator>
  <cp:lastModifiedBy>eman</cp:lastModifiedBy>
  <cp:revision>97</cp:revision>
  <dcterms:created xsi:type="dcterms:W3CDTF">2009-10-31T14:56:51Z</dcterms:created>
  <dcterms:modified xsi:type="dcterms:W3CDTF">2010-11-02T04:02:47Z</dcterms:modified>
</cp:coreProperties>
</file>