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1"/>
  </p:notesMasterIdLst>
  <p:sldIdLst>
    <p:sldId id="258" r:id="rId2"/>
    <p:sldId id="259" r:id="rId3"/>
    <p:sldId id="271" r:id="rId4"/>
    <p:sldId id="281" r:id="rId5"/>
    <p:sldId id="279" r:id="rId6"/>
    <p:sldId id="282" r:id="rId7"/>
    <p:sldId id="278" r:id="rId8"/>
    <p:sldId id="277" r:id="rId9"/>
    <p:sldId id="283" r:id="rId10"/>
    <p:sldId id="276" r:id="rId11"/>
    <p:sldId id="275" r:id="rId12"/>
    <p:sldId id="274" r:id="rId13"/>
    <p:sldId id="270" r:id="rId14"/>
    <p:sldId id="269" r:id="rId15"/>
    <p:sldId id="268" r:id="rId16"/>
    <p:sldId id="265" r:id="rId17"/>
    <p:sldId id="264" r:id="rId18"/>
    <p:sldId id="263" r:id="rId19"/>
    <p:sldId id="26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6" autoAdjust="0"/>
    <p:restoredTop sz="94667" autoAdjust="0"/>
  </p:normalViewPr>
  <p:slideViewPr>
    <p:cSldViewPr>
      <p:cViewPr varScale="1">
        <p:scale>
          <a:sx n="74" d="100"/>
          <a:sy n="74" d="100"/>
        </p:scale>
        <p:origin x="-492" y="-102"/>
      </p:cViewPr>
      <p:guideLst>
        <p:guide orient="horz" pos="2160"/>
        <p:guide pos="2880"/>
      </p:guideLst>
    </p:cSldViewPr>
  </p:slideViewPr>
  <p:outlineViewPr>
    <p:cViewPr>
      <p:scale>
        <a:sx n="33" d="100"/>
        <a:sy n="33" d="100"/>
      </p:scale>
      <p:origin x="0" y="61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7478EB-90FA-44DB-AEFA-4EF54985EDB4}" type="datetimeFigureOut">
              <a:rPr lang="en-US" smtClean="0"/>
              <a:pPr/>
              <a:t>10/3/2010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A0227E-12C3-472D-8664-731F20A279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A0227E-12C3-472D-8664-731F20A2792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A0227E-12C3-472D-8664-731F20A27923}"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A0227E-12C3-472D-8664-731F20A27923}"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A0227E-12C3-472D-8664-731F20A27923}"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A0227E-12C3-472D-8664-731F20A27923}"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A0227E-12C3-472D-8664-731F20A27923}"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A0227E-12C3-472D-8664-731F20A27923}"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A0227E-12C3-472D-8664-731F20A27923}"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A0227E-12C3-472D-8664-731F20A2792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A0227E-12C3-472D-8664-731F20A27923}"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A0227E-12C3-472D-8664-731F20A2792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A0227E-12C3-472D-8664-731F20A27923}"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A0227E-12C3-472D-8664-731F20A2792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A0227E-12C3-472D-8664-731F20A27923}"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A0227E-12C3-472D-8664-731F20A27923}"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A0227E-12C3-472D-8664-731F20A27923}"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A0227E-12C3-472D-8664-731F20A27923}"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9BE1582-6B31-4356-B4FC-47378FEC30A0}" type="datetimeFigureOut">
              <a:rPr lang="en-US" smtClean="0"/>
              <a:pPr/>
              <a:t>10/3/2010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A738C31-750C-4937-98F6-5C418FE645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BE1582-6B31-4356-B4FC-47378FEC30A0}" type="datetimeFigureOut">
              <a:rPr lang="en-US" smtClean="0"/>
              <a:pPr/>
              <a:t>10/3/2010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A738C31-750C-4937-98F6-5C418FE645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BE1582-6B31-4356-B4FC-47378FEC30A0}" type="datetimeFigureOut">
              <a:rPr lang="en-US" smtClean="0"/>
              <a:pPr/>
              <a:t>10/3/2010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A738C31-750C-4937-98F6-5C418FE645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9BE1582-6B31-4356-B4FC-47378FEC30A0}" type="datetimeFigureOut">
              <a:rPr lang="en-US" smtClean="0"/>
              <a:pPr/>
              <a:t>10/3/2010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A738C31-750C-4937-98F6-5C418FE645C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9BE1582-6B31-4356-B4FC-47378FEC30A0}" type="datetimeFigureOut">
              <a:rPr lang="en-US" smtClean="0"/>
              <a:pPr/>
              <a:t>10/3/2010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2A738C31-750C-4937-98F6-5C418FE645C4}"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9BE1582-6B31-4356-B4FC-47378FEC30A0}" type="datetimeFigureOut">
              <a:rPr lang="en-US" smtClean="0"/>
              <a:pPr/>
              <a:t>10/3/2010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A738C31-750C-4937-98F6-5C418FE645C4}"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9BE1582-6B31-4356-B4FC-47378FEC30A0}" type="datetimeFigureOut">
              <a:rPr lang="en-US" smtClean="0"/>
              <a:pPr/>
              <a:t>10/3/2010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2A738C31-750C-4937-98F6-5C418FE645C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9BE1582-6B31-4356-B4FC-47378FEC30A0}" type="datetimeFigureOut">
              <a:rPr lang="en-US" smtClean="0"/>
              <a:pPr/>
              <a:t>10/3/2010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2A738C31-750C-4937-98F6-5C418FE645C4}"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9BE1582-6B31-4356-B4FC-47378FEC30A0}" type="datetimeFigureOut">
              <a:rPr lang="en-US" smtClean="0"/>
              <a:pPr/>
              <a:t>10/3/2010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2A738C31-750C-4937-98F6-5C418FE645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9BE1582-6B31-4356-B4FC-47378FEC30A0}" type="datetimeFigureOut">
              <a:rPr lang="en-US" smtClean="0"/>
              <a:pPr/>
              <a:t>10/3/2010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2A738C31-750C-4937-98F6-5C418FE645C4}"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9BE1582-6B31-4356-B4FC-47378FEC30A0}" type="datetimeFigureOut">
              <a:rPr lang="en-US" smtClean="0"/>
              <a:pPr/>
              <a:t>10/3/2010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A738C31-750C-4937-98F6-5C418FE645C4}"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9BE1582-6B31-4356-B4FC-47378FEC30A0}" type="datetimeFigureOut">
              <a:rPr lang="en-US" smtClean="0"/>
              <a:pPr/>
              <a:t>10/3/2010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A738C31-750C-4937-98F6-5C418FE645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692696"/>
          </a:xfrm>
        </p:spPr>
        <p:txBody>
          <a:bodyPr>
            <a:noAutofit/>
          </a:bodyPr>
          <a:lstStyle/>
          <a:p>
            <a:pPr marL="1882775" lvl="1" algn="l"/>
            <a:r>
              <a:rPr lang="en-IE" sz="2800" b="1" dirty="0" smtClean="0"/>
              <a:t>Perception and Behaviour </a:t>
            </a:r>
            <a:endParaRPr lang="en-US" sz="2800" dirty="0"/>
          </a:p>
        </p:txBody>
      </p:sp>
      <p:sp>
        <p:nvSpPr>
          <p:cNvPr id="3" name="Subtitle 2"/>
          <p:cNvSpPr>
            <a:spLocks noGrp="1"/>
          </p:cNvSpPr>
          <p:nvPr>
            <p:ph type="subTitle" idx="1"/>
          </p:nvPr>
        </p:nvSpPr>
        <p:spPr>
          <a:xfrm>
            <a:off x="251520" y="836712"/>
            <a:ext cx="8712968" cy="5760640"/>
          </a:xfrm>
        </p:spPr>
        <p:txBody>
          <a:bodyPr>
            <a:normAutofit/>
          </a:bodyPr>
          <a:lstStyle/>
          <a:p>
            <a:pPr algn="l">
              <a:buSzPct val="200000"/>
            </a:pPr>
            <a:r>
              <a:rPr lang="en-IE" sz="1600" cap="none" dirty="0" smtClean="0"/>
              <a:t>Perception is an intrapersonal and an interpersonal phenomena.</a:t>
            </a:r>
          </a:p>
          <a:p>
            <a:pPr algn="l">
              <a:buSzPct val="200000"/>
            </a:pPr>
            <a:endParaRPr lang="en-US" sz="1600" cap="none" dirty="0" smtClean="0"/>
          </a:p>
          <a:p>
            <a:pPr algn="l">
              <a:buSzPct val="200000"/>
            </a:pPr>
            <a:r>
              <a:rPr lang="en-IE" sz="1600" cap="none" dirty="0" smtClean="0"/>
              <a:t>Perception is described as the interpretation of sensory input ;  without sensation it is virtually impossible to perceive.</a:t>
            </a:r>
          </a:p>
          <a:p>
            <a:pPr algn="l">
              <a:buSzPct val="200000"/>
            </a:pPr>
            <a:endParaRPr lang="en-US" sz="1600" cap="none" dirty="0" smtClean="0"/>
          </a:p>
          <a:p>
            <a:pPr algn="l">
              <a:buSzPct val="200000"/>
            </a:pPr>
            <a:r>
              <a:rPr lang="en-IE" sz="1600" cap="none" dirty="0" smtClean="0"/>
              <a:t>Perception is directly influenced by past and present experiences of social cultural climate people live in.</a:t>
            </a:r>
          </a:p>
          <a:p>
            <a:pPr algn="l">
              <a:buSzPct val="200000"/>
            </a:pPr>
            <a:endParaRPr lang="en-US" sz="1600" cap="none" dirty="0" smtClean="0"/>
          </a:p>
          <a:p>
            <a:pPr algn="l">
              <a:buSzPct val="200000"/>
            </a:pPr>
            <a:r>
              <a:rPr lang="en-IE" sz="1600" cap="none" dirty="0" smtClean="0"/>
              <a:t>The internal process of perception is about certain things happen inside people’s heads when they perceive.</a:t>
            </a:r>
          </a:p>
          <a:p>
            <a:pPr algn="l">
              <a:buSzPct val="200000"/>
            </a:pPr>
            <a:endParaRPr lang="en-US" sz="1600" cap="none" dirty="0" smtClean="0"/>
          </a:p>
          <a:p>
            <a:pPr algn="l">
              <a:buSzPct val="200000"/>
            </a:pPr>
            <a:r>
              <a:rPr lang="en-IE" sz="1600" cap="none" dirty="0" smtClean="0">
                <a:solidFill>
                  <a:srgbClr val="FF0000"/>
                </a:solidFill>
              </a:rPr>
              <a:t>Raw feelings </a:t>
            </a:r>
            <a:r>
              <a:rPr lang="en-IE" sz="1600" cap="none" dirty="0" smtClean="0"/>
              <a:t>is part of one’s experiences, are taken to mean those feelings which one has about something or someone cannot explain. Eric </a:t>
            </a:r>
            <a:r>
              <a:rPr lang="en-IE" sz="1600" cap="none" dirty="0" err="1" smtClean="0"/>
              <a:t>berene</a:t>
            </a:r>
            <a:r>
              <a:rPr lang="en-IE" sz="1600" cap="none" dirty="0" smtClean="0"/>
              <a:t> called it “intuition”; for example an individual knows that something is right or wrong but cannot offer any evidence to validate it. </a:t>
            </a:r>
            <a:endParaRPr lang="en-US" sz="1600" cap="none" dirty="0" smtClean="0"/>
          </a:p>
          <a:p>
            <a:endParaRPr lang="en-IE" dirty="0" smtClean="0"/>
          </a:p>
          <a:p>
            <a:endParaRPr lang="en-IE" dirty="0" smtClean="0"/>
          </a:p>
          <a:p>
            <a:endParaRPr lang="en-IE" dirty="0" smtClean="0"/>
          </a:p>
          <a:p>
            <a:endParaRPr lang="en-IE" dirty="0" smtClean="0"/>
          </a:p>
          <a:p>
            <a:endParaRPr lang="en-I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144016"/>
          </a:xfrm>
        </p:spPr>
        <p:txBody>
          <a:bodyPr>
            <a:noAutofit/>
          </a:bodyPr>
          <a:lstStyle/>
          <a:p>
            <a:endParaRPr lang="en-US" sz="3600" dirty="0"/>
          </a:p>
        </p:txBody>
      </p:sp>
      <p:sp>
        <p:nvSpPr>
          <p:cNvPr id="3" name="Subtitle 2"/>
          <p:cNvSpPr>
            <a:spLocks noGrp="1"/>
          </p:cNvSpPr>
          <p:nvPr>
            <p:ph type="subTitle" idx="1"/>
          </p:nvPr>
        </p:nvSpPr>
        <p:spPr>
          <a:xfrm>
            <a:off x="179512" y="404664"/>
            <a:ext cx="8784976" cy="6048672"/>
          </a:xfrm>
        </p:spPr>
        <p:txBody>
          <a:bodyPr>
            <a:normAutofit/>
          </a:bodyPr>
          <a:lstStyle/>
          <a:p>
            <a:endParaRPr lang="en-IE" b="1" dirty="0" smtClean="0"/>
          </a:p>
          <a:p>
            <a:pPr lvl="0" algn="l"/>
            <a:r>
              <a:rPr lang="en-IE" sz="1600" cap="none" dirty="0" smtClean="0">
                <a:solidFill>
                  <a:schemeClr val="tx1"/>
                </a:solidFill>
              </a:rPr>
              <a:t>Snyder (1983), Concept of Self Monitoring:</a:t>
            </a:r>
          </a:p>
          <a:p>
            <a:pPr lvl="0" algn="l">
              <a:buFont typeface="Arial" pitchFamily="34" charset="0"/>
              <a:buChar char="•"/>
            </a:pPr>
            <a:r>
              <a:rPr lang="en-IE" sz="1600" cap="none" dirty="0" smtClean="0">
                <a:solidFill>
                  <a:schemeClr val="tx1"/>
                </a:solidFill>
              </a:rPr>
              <a:t> is a learned behaviour if I am uncertain of how I should react emotionally, then I look to the behaviour of others for guidance. e.g. if others cry I cry as well.</a:t>
            </a:r>
            <a:endParaRPr lang="en-US" sz="1600" cap="none" dirty="0" smtClean="0">
              <a:solidFill>
                <a:schemeClr val="tx1"/>
              </a:solidFill>
            </a:endParaRPr>
          </a:p>
          <a:p>
            <a:pPr lvl="0" algn="l">
              <a:buFont typeface="Arial" pitchFamily="34" charset="0"/>
              <a:buChar char="•"/>
            </a:pPr>
            <a:r>
              <a:rPr lang="en-IE" sz="1600" cap="none" dirty="0" smtClean="0">
                <a:solidFill>
                  <a:schemeClr val="tx1"/>
                </a:solidFill>
              </a:rPr>
              <a:t>Self monitoring is a major influence of self-regulated behaviour.</a:t>
            </a:r>
            <a:endParaRPr lang="en-US" sz="1600" cap="none" dirty="0" smtClean="0">
              <a:solidFill>
                <a:schemeClr val="tx1"/>
              </a:solidFill>
            </a:endParaRPr>
          </a:p>
          <a:p>
            <a:endParaRPr lang="en-IE" sz="1600" dirty="0" smtClean="0"/>
          </a:p>
          <a:p>
            <a:pPr marL="342900" indent="-342900" algn="l">
              <a:buAutoNum type="arabicPeriod"/>
            </a:pPr>
            <a:r>
              <a:rPr lang="en-IE" sz="1600" cap="none" dirty="0" smtClean="0">
                <a:solidFill>
                  <a:srgbClr val="FF0000"/>
                </a:solidFill>
              </a:rPr>
              <a:t>High Self-monitoring People:</a:t>
            </a:r>
          </a:p>
          <a:p>
            <a:pPr marL="93663" algn="just"/>
            <a:r>
              <a:rPr lang="en-IE" sz="1600" cap="none" dirty="0" smtClean="0"/>
              <a:t> tend to regulate their behaviour according to the immediate situation. They observe what is going on and behave accordingly. They are concerned about what others do and how they themselves react. They speak in the third person using </a:t>
            </a:r>
            <a:r>
              <a:rPr lang="en-IE" sz="1600" i="1" cap="none" dirty="0" smtClean="0">
                <a:solidFill>
                  <a:schemeClr val="accent4">
                    <a:lumMod val="75000"/>
                  </a:schemeClr>
                </a:solidFill>
              </a:rPr>
              <a:t>he, she, they </a:t>
            </a:r>
            <a:r>
              <a:rPr lang="en-IE" sz="1600" cap="none" dirty="0" smtClean="0"/>
              <a:t>words.  </a:t>
            </a:r>
          </a:p>
          <a:p>
            <a:pPr marL="93663" algn="just"/>
            <a:endParaRPr lang="en-US" sz="1600" cap="none" dirty="0" smtClean="0"/>
          </a:p>
          <a:p>
            <a:pPr algn="l"/>
            <a:r>
              <a:rPr lang="en-IE" sz="1600" cap="none" dirty="0" smtClean="0"/>
              <a:t>2. </a:t>
            </a:r>
            <a:r>
              <a:rPr lang="en-IE" sz="1600" cap="none" dirty="0" smtClean="0">
                <a:solidFill>
                  <a:srgbClr val="FF0000"/>
                </a:solidFill>
              </a:rPr>
              <a:t>Low Self- Monitoring People: </a:t>
            </a:r>
          </a:p>
          <a:p>
            <a:pPr algn="l"/>
            <a:r>
              <a:rPr lang="en-IE" sz="1600" cap="none" dirty="0" smtClean="0"/>
              <a:t>Tend to behave according to their intrapersonal dynamics. They focus on their own behaviour and reaction. They speak in the first person using </a:t>
            </a:r>
            <a:r>
              <a:rPr lang="en-IE" sz="1600" i="1" cap="none" dirty="0" smtClean="0">
                <a:solidFill>
                  <a:schemeClr val="accent4">
                    <a:lumMod val="75000"/>
                  </a:schemeClr>
                </a:solidFill>
              </a:rPr>
              <a:t>I, Me My </a:t>
            </a:r>
            <a:r>
              <a:rPr lang="en-IE" sz="1600" cap="none" dirty="0" smtClean="0"/>
              <a:t>words.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6672"/>
            <a:ext cx="7772400" cy="432048"/>
          </a:xfrm>
        </p:spPr>
        <p:txBody>
          <a:bodyPr>
            <a:noAutofit/>
          </a:bodyPr>
          <a:lstStyle/>
          <a:p>
            <a:endParaRPr lang="en-US" sz="3600" dirty="0"/>
          </a:p>
        </p:txBody>
      </p:sp>
      <p:sp>
        <p:nvSpPr>
          <p:cNvPr id="3" name="Subtitle 2"/>
          <p:cNvSpPr>
            <a:spLocks noGrp="1"/>
          </p:cNvSpPr>
          <p:nvPr>
            <p:ph type="subTitle" idx="1"/>
          </p:nvPr>
        </p:nvSpPr>
        <p:spPr>
          <a:xfrm>
            <a:off x="251520" y="1340768"/>
            <a:ext cx="8712968" cy="5256584"/>
          </a:xfrm>
        </p:spPr>
        <p:txBody>
          <a:bodyPr>
            <a:normAutofit/>
          </a:bodyPr>
          <a:lstStyle/>
          <a:p>
            <a:endParaRPr lang="en-IE" b="1" dirty="0" smtClean="0"/>
          </a:p>
          <a:p>
            <a:endParaRPr lang="en-IE" dirty="0" smtClean="0"/>
          </a:p>
          <a:p>
            <a:endParaRPr lang="en-IE" dirty="0" smtClean="0"/>
          </a:p>
          <a:p>
            <a:endParaRPr lang="en-IE" dirty="0" smtClean="0"/>
          </a:p>
        </p:txBody>
      </p:sp>
      <p:pic>
        <p:nvPicPr>
          <p:cNvPr id="205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6672"/>
            <a:ext cx="7772400" cy="432048"/>
          </a:xfrm>
        </p:spPr>
        <p:txBody>
          <a:bodyPr>
            <a:noAutofit/>
          </a:bodyPr>
          <a:lstStyle/>
          <a:p>
            <a:endParaRPr lang="en-US" sz="3600" dirty="0"/>
          </a:p>
        </p:txBody>
      </p:sp>
      <p:sp>
        <p:nvSpPr>
          <p:cNvPr id="3" name="Subtitle 2"/>
          <p:cNvSpPr>
            <a:spLocks noGrp="1"/>
          </p:cNvSpPr>
          <p:nvPr>
            <p:ph type="subTitle" idx="1"/>
          </p:nvPr>
        </p:nvSpPr>
        <p:spPr>
          <a:xfrm>
            <a:off x="251520" y="1340768"/>
            <a:ext cx="8712968" cy="5256584"/>
          </a:xfrm>
        </p:spPr>
        <p:txBody>
          <a:bodyPr>
            <a:normAutofit/>
          </a:bodyPr>
          <a:lstStyle/>
          <a:p>
            <a:endParaRPr lang="en-IE" b="1" dirty="0" smtClean="0"/>
          </a:p>
          <a:p>
            <a:endParaRPr lang="en-IE" dirty="0" smtClean="0"/>
          </a:p>
          <a:p>
            <a:endParaRPr lang="en-IE" dirty="0" smtClean="0"/>
          </a:p>
          <a:p>
            <a:endParaRPr lang="en-IE" dirty="0" smtClean="0"/>
          </a:p>
        </p:txBody>
      </p:sp>
      <p:pic>
        <p:nvPicPr>
          <p:cNvPr id="1027" name="Picture 3"/>
          <p:cNvPicPr>
            <a:picLocks noChangeAspect="1" noChangeArrowheads="1"/>
          </p:cNvPicPr>
          <p:nvPr/>
        </p:nvPicPr>
        <p:blipFill>
          <a:blip r:embed="rId3" cstate="print"/>
          <a:srcRect/>
          <a:stretch>
            <a:fillRect/>
          </a:stretch>
        </p:blipFill>
        <p:spPr bwMode="auto">
          <a:xfrm>
            <a:off x="1" y="1124744"/>
            <a:ext cx="9143999" cy="55446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88640"/>
            <a:ext cx="8568952" cy="720080"/>
          </a:xfrm>
        </p:spPr>
        <p:txBody>
          <a:bodyPr>
            <a:normAutofit fontScale="90000"/>
          </a:bodyPr>
          <a:lstStyle/>
          <a:p>
            <a:r>
              <a:rPr lang="en-IE" sz="3200" dirty="0" smtClean="0"/>
              <a:t/>
            </a:r>
            <a:br>
              <a:rPr lang="en-IE" sz="3200" dirty="0" smtClean="0"/>
            </a:br>
            <a:r>
              <a:rPr lang="en-IE" sz="3200" dirty="0" smtClean="0"/>
              <a:t/>
            </a:r>
            <a:br>
              <a:rPr lang="en-IE" sz="3200" dirty="0" smtClean="0"/>
            </a:br>
            <a:r>
              <a:rPr lang="en-IE" sz="3200" dirty="0" smtClean="0"/>
              <a:t/>
            </a:r>
            <a:br>
              <a:rPr lang="en-IE" sz="3200" dirty="0" smtClean="0"/>
            </a:br>
            <a:r>
              <a:rPr lang="en-IE" sz="3200" dirty="0" smtClean="0"/>
              <a:t/>
            </a:r>
            <a:br>
              <a:rPr lang="en-IE" sz="3200" dirty="0" smtClean="0"/>
            </a:br>
            <a:r>
              <a:rPr lang="en-IE" sz="3200" dirty="0" smtClean="0"/>
              <a:t/>
            </a:r>
            <a:br>
              <a:rPr lang="en-IE" sz="3200" dirty="0" smtClean="0"/>
            </a:br>
            <a:r>
              <a:rPr lang="en-IE" sz="3200" dirty="0" smtClean="0"/>
              <a:t/>
            </a:r>
            <a:br>
              <a:rPr lang="en-IE" sz="3200" dirty="0" smtClean="0"/>
            </a:br>
            <a:r>
              <a:rPr lang="en-IE" sz="3200" dirty="0" smtClean="0"/>
              <a:t/>
            </a:r>
            <a:br>
              <a:rPr lang="en-IE" sz="3200" dirty="0" smtClean="0"/>
            </a:br>
            <a:endParaRPr lang="en-US" sz="3600" dirty="0"/>
          </a:p>
        </p:txBody>
      </p:sp>
      <p:sp>
        <p:nvSpPr>
          <p:cNvPr id="3" name="Subtitle 2"/>
          <p:cNvSpPr>
            <a:spLocks noGrp="1"/>
          </p:cNvSpPr>
          <p:nvPr>
            <p:ph type="subTitle" idx="1"/>
          </p:nvPr>
        </p:nvSpPr>
        <p:spPr>
          <a:xfrm>
            <a:off x="179512" y="764704"/>
            <a:ext cx="8784976" cy="6093296"/>
          </a:xfrm>
        </p:spPr>
        <p:txBody>
          <a:bodyPr>
            <a:normAutofit/>
          </a:bodyPr>
          <a:lstStyle/>
          <a:p>
            <a:pPr algn="l">
              <a:buFont typeface="Arial" pitchFamily="34" charset="0"/>
              <a:buChar char="•"/>
            </a:pPr>
            <a:r>
              <a:rPr lang="en-IE" sz="1800" cap="none" dirty="0" smtClean="0">
                <a:solidFill>
                  <a:schemeClr val="tx1"/>
                </a:solidFill>
              </a:rPr>
              <a:t>Is an accurate perception of an object even though the sensory patterns they produce are in a state of change ( size, colour, brightness, and location constancy).</a:t>
            </a:r>
          </a:p>
          <a:p>
            <a:pPr algn="l">
              <a:buFont typeface="Arial" pitchFamily="34" charset="0"/>
              <a:buChar char="•"/>
            </a:pPr>
            <a:r>
              <a:rPr lang="en-IE" sz="1800" cap="none" dirty="0" smtClean="0"/>
              <a:t> e.g. aeroplane , red car , moving trees and houses while driving </a:t>
            </a:r>
          </a:p>
          <a:p>
            <a:pPr algn="l">
              <a:buFont typeface="Arial" pitchFamily="34" charset="0"/>
              <a:buChar char="•"/>
            </a:pPr>
            <a:endParaRPr lang="en-IE" sz="1800" cap="none" dirty="0" smtClean="0"/>
          </a:p>
          <a:p>
            <a:pPr algn="l">
              <a:buFont typeface="Arial" pitchFamily="34" charset="0"/>
              <a:buChar char="•"/>
            </a:pPr>
            <a:r>
              <a:rPr lang="en-IE" sz="1800" cap="none" dirty="0" smtClean="0"/>
              <a:t>The perceptual process gives meaning to our sensory input. </a:t>
            </a:r>
          </a:p>
          <a:p>
            <a:pPr algn="l">
              <a:buFont typeface="Arial" pitchFamily="34" charset="0"/>
              <a:buChar char="•"/>
            </a:pPr>
            <a:endParaRPr lang="en-IE" sz="1800" cap="none" dirty="0" smtClean="0"/>
          </a:p>
          <a:p>
            <a:pPr algn="just">
              <a:buFont typeface="Arial" pitchFamily="34" charset="0"/>
              <a:buChar char="•"/>
            </a:pPr>
            <a:r>
              <a:rPr lang="en-IE" sz="1800" cap="none" dirty="0" smtClean="0"/>
              <a:t>Similar principle is adapted to people behaviours </a:t>
            </a:r>
          </a:p>
          <a:p>
            <a:pPr algn="just">
              <a:buFont typeface="Arial" pitchFamily="34" charset="0"/>
              <a:buChar char="•"/>
            </a:pPr>
            <a:endParaRPr lang="en-IE" sz="1800" dirty="0" smtClean="0"/>
          </a:p>
          <a:p>
            <a:pPr algn="just">
              <a:buFont typeface="Arial" pitchFamily="34" charset="0"/>
              <a:buChar char="•"/>
            </a:pPr>
            <a:r>
              <a:rPr lang="en-IE" sz="1800" cap="none" dirty="0" smtClean="0"/>
              <a:t>The behaviour of some people will make sense to us, whilst other will confuse us. We tend to ignore those people whose behaviour confuses us and we focus on those we understand instead</a:t>
            </a:r>
            <a:endParaRPr lang="en-US" sz="1800" cap="none" dirty="0" smtClean="0"/>
          </a:p>
          <a:p>
            <a:pPr algn="l"/>
            <a:endParaRPr lang="en-IE" sz="1800" cap="none" dirty="0" smtClean="0"/>
          </a:p>
          <a:p>
            <a:endParaRPr lang="en-IE" dirty="0" smtClean="0"/>
          </a:p>
        </p:txBody>
      </p:sp>
      <p:sp>
        <p:nvSpPr>
          <p:cNvPr id="4" name="Rectangle 3"/>
          <p:cNvSpPr/>
          <p:nvPr/>
        </p:nvSpPr>
        <p:spPr>
          <a:xfrm>
            <a:off x="467544" y="188640"/>
            <a:ext cx="7344816" cy="677108"/>
          </a:xfrm>
          <a:prstGeom prst="rect">
            <a:avLst/>
          </a:prstGeom>
        </p:spPr>
        <p:txBody>
          <a:bodyPr wrap="square">
            <a:spAutoFit/>
          </a:bodyPr>
          <a:lstStyle/>
          <a:p>
            <a:r>
              <a:rPr lang="en-IE" dirty="0" smtClean="0"/>
              <a:t>Perceptual Constancy/ stability:</a:t>
            </a:r>
            <a:r>
              <a:rPr lang="en-IE" sz="2000" dirty="0" smtClean="0"/>
              <a:t> </a:t>
            </a:r>
            <a:r>
              <a:rPr lang="en-US" sz="2000" dirty="0" smtClean="0"/>
              <a:t/>
            </a:r>
            <a:br>
              <a:rPr lang="en-US" sz="2000"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60648"/>
            <a:ext cx="8060432" cy="432048"/>
          </a:xfrm>
        </p:spPr>
        <p:txBody>
          <a:bodyPr>
            <a:noAutofit/>
          </a:bodyPr>
          <a:lstStyle/>
          <a:p>
            <a:pPr algn="l"/>
            <a:r>
              <a:rPr lang="en-IE" sz="2800" dirty="0" smtClean="0"/>
              <a:t>Factors Influencing Perception</a:t>
            </a:r>
            <a:endParaRPr lang="en-US" sz="2800" dirty="0"/>
          </a:p>
        </p:txBody>
      </p:sp>
      <p:sp>
        <p:nvSpPr>
          <p:cNvPr id="3" name="Subtitle 2"/>
          <p:cNvSpPr>
            <a:spLocks noGrp="1"/>
          </p:cNvSpPr>
          <p:nvPr>
            <p:ph type="subTitle" idx="1"/>
          </p:nvPr>
        </p:nvSpPr>
        <p:spPr>
          <a:xfrm>
            <a:off x="179512" y="764704"/>
            <a:ext cx="8784976" cy="5832648"/>
          </a:xfrm>
        </p:spPr>
        <p:txBody>
          <a:bodyPr>
            <a:normAutofit/>
          </a:bodyPr>
          <a:lstStyle/>
          <a:p>
            <a:pPr algn="just"/>
            <a:r>
              <a:rPr lang="en-IE" sz="1600" cap="none" dirty="0" smtClean="0">
                <a:solidFill>
                  <a:schemeClr val="tx1"/>
                </a:solidFill>
              </a:rPr>
              <a:t>In perception, there is an element of seeing what people want to see. </a:t>
            </a:r>
          </a:p>
          <a:p>
            <a:pPr algn="just"/>
            <a:r>
              <a:rPr lang="en-IE" sz="1600" cap="none" dirty="0" smtClean="0">
                <a:solidFill>
                  <a:schemeClr val="tx1"/>
                </a:solidFill>
              </a:rPr>
              <a:t>There are numerous factors which are responsible for making people see what they want to see such </a:t>
            </a:r>
            <a:r>
              <a:rPr lang="en-IE" sz="1600" b="1" i="1" u="sng" cap="none" dirty="0" smtClean="0">
                <a:solidFill>
                  <a:schemeClr val="tx1"/>
                </a:solidFill>
              </a:rPr>
              <a:t>Motivation, Past Experience, Expectation and Time.</a:t>
            </a:r>
          </a:p>
          <a:p>
            <a:pPr algn="just"/>
            <a:endParaRPr lang="en-US" sz="1600" cap="none" dirty="0" smtClean="0"/>
          </a:p>
          <a:p>
            <a:pPr algn="just">
              <a:buFont typeface="Wingdings" pitchFamily="2" charset="2"/>
              <a:buChar char="Ø"/>
            </a:pPr>
            <a:r>
              <a:rPr lang="en-IE" sz="1600" cap="none" dirty="0" smtClean="0"/>
              <a:t>People Can Be Deceived By Their Own Eye </a:t>
            </a:r>
            <a:r>
              <a:rPr lang="en-IE" sz="1600" dirty="0" smtClean="0"/>
              <a:t> </a:t>
            </a:r>
            <a:r>
              <a:rPr lang="en-IE" sz="1600" dirty="0" err="1" smtClean="0"/>
              <a:t>eg</a:t>
            </a:r>
            <a:r>
              <a:rPr lang="en-IE" sz="1600" dirty="0" smtClean="0"/>
              <a:t>. </a:t>
            </a:r>
            <a:r>
              <a:rPr lang="en-IE" sz="1600" cap="none" dirty="0" smtClean="0"/>
              <a:t>When They Are Hungry. </a:t>
            </a:r>
          </a:p>
          <a:p>
            <a:pPr algn="just">
              <a:buFont typeface="Wingdings" pitchFamily="2" charset="2"/>
              <a:buChar char="Ø"/>
            </a:pPr>
            <a:endParaRPr lang="en-IE" sz="1600" dirty="0" smtClean="0"/>
          </a:p>
          <a:p>
            <a:pPr algn="just">
              <a:buFont typeface="Wingdings" pitchFamily="2" charset="2"/>
              <a:buChar char="Ø"/>
            </a:pPr>
            <a:r>
              <a:rPr lang="en-IE" sz="1600" cap="none" dirty="0" smtClean="0"/>
              <a:t>People Are Motivated By What Interest Them. (anger towards referee )</a:t>
            </a:r>
          </a:p>
          <a:p>
            <a:pPr algn="just">
              <a:buFont typeface="Wingdings" pitchFamily="2" charset="2"/>
              <a:buChar char="Ø"/>
            </a:pPr>
            <a:r>
              <a:rPr lang="en-IE" sz="1600" cap="none" dirty="0" smtClean="0"/>
              <a:t>Past Experience Affects Our Version </a:t>
            </a:r>
            <a:r>
              <a:rPr lang="en-IE" sz="1600" cap="none" dirty="0" err="1" smtClean="0"/>
              <a:t>eg</a:t>
            </a:r>
            <a:r>
              <a:rPr lang="en-IE" sz="1600" cap="none" dirty="0" smtClean="0"/>
              <a:t>. People Regularly See Words Spelled Correctly When In Fact They Are Not. </a:t>
            </a:r>
          </a:p>
          <a:p>
            <a:pPr algn="just">
              <a:buFont typeface="Wingdings" pitchFamily="2" charset="2"/>
              <a:buChar char="Ø"/>
            </a:pPr>
            <a:endParaRPr lang="en-IE" sz="1600" cap="none" dirty="0" smtClean="0"/>
          </a:p>
          <a:p>
            <a:pPr algn="just">
              <a:buFont typeface="Wingdings" pitchFamily="2" charset="2"/>
              <a:buChar char="Ø"/>
            </a:pPr>
            <a:r>
              <a:rPr lang="en-IE" sz="1600" cap="none" dirty="0" smtClean="0"/>
              <a:t>People‘s Behaviour May Be Dictated By What Aspect They Happen To Be Focusing On At Any One Particular Time. </a:t>
            </a:r>
          </a:p>
          <a:p>
            <a:pPr algn="just">
              <a:buFont typeface="Wingdings" pitchFamily="2" charset="2"/>
              <a:buChar char="Ø"/>
            </a:pPr>
            <a:endParaRPr lang="en-IE" sz="1600" dirty="0" smtClean="0"/>
          </a:p>
          <a:p>
            <a:pPr algn="just">
              <a:buFont typeface="Wingdings" pitchFamily="2" charset="2"/>
              <a:buChar char="Ø"/>
            </a:pPr>
            <a:r>
              <a:rPr lang="en-IE" sz="1600" cap="none" dirty="0" smtClean="0"/>
              <a:t>Expectation Works Like Motivation, People Are More Likely To Pay Attention To Aspects Of Their Environment That They Expect Than Those They Do Not Expect.</a:t>
            </a:r>
            <a:endParaRPr lang="en-US" sz="1600" cap="none" dirty="0" smtClean="0"/>
          </a:p>
          <a:p>
            <a:endParaRPr lang="en-IE" sz="1800" dirty="0" smtClean="0"/>
          </a:p>
          <a:p>
            <a:endParaRPr lang="en-IE"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685800" y="188913"/>
            <a:ext cx="7772400" cy="719137"/>
          </a:xfrm>
        </p:spPr>
        <p:txBody>
          <a:bodyPr>
            <a:noAutofit/>
          </a:bodyPr>
          <a:lstStyle/>
          <a:p>
            <a:pPr algn="ct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dirty="0" smtClean="0"/>
              <a:t/>
            </a:r>
            <a:br>
              <a:rPr lang="en-IE" sz="2400" dirty="0" smtClean="0"/>
            </a:br>
            <a:r>
              <a:rPr lang="en-IE" sz="2400" b="1" dirty="0" smtClean="0"/>
              <a:t>Memory Formation &amp; Storage</a:t>
            </a:r>
            <a:r>
              <a:rPr lang="en-US" sz="2400" b="1" dirty="0" smtClean="0"/>
              <a:t/>
            </a:r>
            <a:br>
              <a:rPr lang="en-US" sz="2400" b="1" dirty="0" smtClean="0"/>
            </a:br>
            <a:endParaRPr lang="en-US" sz="2400" b="1" dirty="0"/>
          </a:p>
        </p:txBody>
      </p:sp>
      <p:sp>
        <p:nvSpPr>
          <p:cNvPr id="3" name="Subtitle 2"/>
          <p:cNvSpPr>
            <a:spLocks noGrp="1"/>
          </p:cNvSpPr>
          <p:nvPr>
            <p:ph type="subTitle" idx="1"/>
          </p:nvPr>
        </p:nvSpPr>
        <p:spPr>
          <a:xfrm>
            <a:off x="179512" y="620688"/>
            <a:ext cx="8784976" cy="5904656"/>
          </a:xfrm>
        </p:spPr>
        <p:txBody>
          <a:bodyPr>
            <a:normAutofit/>
          </a:bodyPr>
          <a:lstStyle/>
          <a:p>
            <a:endParaRPr lang="en-IE" dirty="0" smtClean="0"/>
          </a:p>
          <a:p>
            <a:pPr algn="just"/>
            <a:r>
              <a:rPr lang="en-IE" sz="1800" dirty="0" smtClean="0">
                <a:solidFill>
                  <a:schemeClr val="tx1"/>
                </a:solidFill>
              </a:rPr>
              <a:t>Memory </a:t>
            </a:r>
            <a:r>
              <a:rPr lang="en-IE" sz="1800" cap="none" dirty="0" smtClean="0">
                <a:solidFill>
                  <a:schemeClr val="tx1"/>
                </a:solidFill>
              </a:rPr>
              <a:t>is the ability to recall thoughts. the neurobiology basis of learning is located in the structures of he brain involved in forming and storing information that is memory. </a:t>
            </a:r>
            <a:endParaRPr lang="en-US" sz="1800" dirty="0" smtClean="0">
              <a:solidFill>
                <a:schemeClr val="tx1"/>
              </a:solidFill>
            </a:endParaRPr>
          </a:p>
          <a:p>
            <a:pPr algn="just"/>
            <a:r>
              <a:rPr lang="en-IE" sz="1800" dirty="0" smtClean="0">
                <a:solidFill>
                  <a:schemeClr val="tx1"/>
                </a:solidFill>
              </a:rPr>
              <a:t>Memory </a:t>
            </a:r>
            <a:r>
              <a:rPr lang="en-IE" sz="1800" cap="none" dirty="0" smtClean="0">
                <a:solidFill>
                  <a:schemeClr val="tx1"/>
                </a:solidFill>
              </a:rPr>
              <a:t>is divided into</a:t>
            </a:r>
            <a:endParaRPr lang="en-US" sz="1800" dirty="0" smtClean="0"/>
          </a:p>
          <a:p>
            <a:pPr marL="342900" indent="-342900" algn="just">
              <a:buAutoNum type="arabicPeriod"/>
            </a:pPr>
            <a:r>
              <a:rPr lang="en-IE" sz="1800" cap="none" dirty="0" smtClean="0">
                <a:solidFill>
                  <a:srgbClr val="FF0000"/>
                </a:solidFill>
              </a:rPr>
              <a:t>Long Term Memory- </a:t>
            </a:r>
            <a:r>
              <a:rPr lang="en-IE" sz="1800" cap="none" dirty="0" smtClean="0"/>
              <a:t>Recent Memory- Recent Past Memory-remote Memory-secondary Memory. Smell And Emotion Underlie Long Term Memory.</a:t>
            </a:r>
          </a:p>
          <a:p>
            <a:pPr marL="342900" indent="-342900" algn="just">
              <a:buFont typeface="+mj-lt"/>
              <a:buAutoNum type="arabicPeriod"/>
            </a:pPr>
            <a:endParaRPr lang="en-US" sz="1800" dirty="0" smtClean="0"/>
          </a:p>
          <a:p>
            <a:pPr marL="342900" indent="-342900" algn="just">
              <a:buFont typeface="+mj-lt"/>
              <a:buAutoNum type="arabicPeriod"/>
            </a:pPr>
            <a:r>
              <a:rPr lang="en-IE" sz="1800" cap="none" dirty="0" smtClean="0">
                <a:solidFill>
                  <a:srgbClr val="FF0000"/>
                </a:solidFill>
              </a:rPr>
              <a:t>Short Term Memory- </a:t>
            </a:r>
            <a:r>
              <a:rPr lang="en-IE" sz="1800" cap="none" dirty="0" smtClean="0"/>
              <a:t>Immediate Memory- Working Memory, Primary Memory, And Buffer Memory. Short Term Memory can be affected by chronic emotional stress, psychological exhaustion, or too much input. The capacity of short term memory is limited 5 to 10 bits of information.   </a:t>
            </a:r>
            <a:endParaRPr lang="en-US" sz="1800" cap="none" dirty="0" smtClean="0"/>
          </a:p>
          <a:p>
            <a:endParaRPr lang="en-I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432048"/>
          </a:xfrm>
        </p:spPr>
        <p:txBody>
          <a:bodyPr>
            <a:noAutofit/>
          </a:bodyPr>
          <a:lstStyle/>
          <a:p>
            <a:pPr algn="ctr"/>
            <a:r>
              <a:rPr lang="en-IE" sz="2400" b="1" dirty="0" smtClean="0">
                <a:solidFill>
                  <a:srgbClr val="002060"/>
                </a:solidFill>
              </a:rPr>
              <a:t>Learning &amp; MEMORY</a:t>
            </a:r>
            <a:endParaRPr lang="en-US" sz="2400" b="1" dirty="0">
              <a:solidFill>
                <a:srgbClr val="002060"/>
              </a:solidFill>
            </a:endParaRPr>
          </a:p>
        </p:txBody>
      </p:sp>
      <p:sp>
        <p:nvSpPr>
          <p:cNvPr id="3" name="Subtitle 2"/>
          <p:cNvSpPr>
            <a:spLocks noGrp="1"/>
          </p:cNvSpPr>
          <p:nvPr>
            <p:ph type="subTitle" idx="1"/>
          </p:nvPr>
        </p:nvSpPr>
        <p:spPr>
          <a:xfrm>
            <a:off x="179512" y="764704"/>
            <a:ext cx="8784976" cy="5832648"/>
          </a:xfrm>
        </p:spPr>
        <p:txBody>
          <a:bodyPr>
            <a:normAutofit/>
          </a:bodyPr>
          <a:lstStyle/>
          <a:p>
            <a:pPr algn="just">
              <a:buClr>
                <a:srgbClr val="C00000"/>
              </a:buClr>
              <a:buSzPct val="100000"/>
              <a:buFont typeface="Wingdings" pitchFamily="2" charset="2"/>
              <a:buChar char="v"/>
            </a:pPr>
            <a:r>
              <a:rPr lang="en-IE" sz="1800" cap="none" dirty="0" smtClean="0">
                <a:solidFill>
                  <a:srgbClr val="002060"/>
                </a:solidFill>
              </a:rPr>
              <a:t>Learning</a:t>
            </a:r>
            <a:r>
              <a:rPr lang="en-IE" sz="1800" cap="none" dirty="0" smtClean="0">
                <a:solidFill>
                  <a:schemeClr val="tx1"/>
                </a:solidFill>
              </a:rPr>
              <a:t> begins with sense taking in an environmental stimulus that is transformed into a memory trace or memory link. an electrical or chemical impulse, passing through, a neuron when the brain receives information, triggers the formation of connections between synapses.</a:t>
            </a:r>
          </a:p>
          <a:p>
            <a:pPr algn="just"/>
            <a:endParaRPr lang="en-US" sz="1800" cap="none" dirty="0" smtClean="0">
              <a:solidFill>
                <a:schemeClr val="tx1"/>
              </a:solidFill>
            </a:endParaRPr>
          </a:p>
          <a:p>
            <a:pPr algn="just">
              <a:buClr>
                <a:srgbClr val="C00000"/>
              </a:buClr>
              <a:buSzPct val="100000"/>
              <a:buFont typeface="Wingdings" pitchFamily="2" charset="2"/>
              <a:buChar char="v"/>
            </a:pPr>
            <a:r>
              <a:rPr lang="en-IE" sz="1800" cap="none" dirty="0" smtClean="0">
                <a:solidFill>
                  <a:srgbClr val="002060"/>
                </a:solidFill>
              </a:rPr>
              <a:t>Long Term Memories </a:t>
            </a:r>
            <a:r>
              <a:rPr lang="en-IE" sz="1800" cap="none" dirty="0" smtClean="0">
                <a:solidFill>
                  <a:schemeClr val="tx1"/>
                </a:solidFill>
              </a:rPr>
              <a:t>have increased time to link with many locations in the cortex and thus are retained longer than term memories. The more connections the better the chance of contacting a neural pathway leading to memory. </a:t>
            </a:r>
          </a:p>
          <a:p>
            <a:pPr algn="just"/>
            <a:endParaRPr lang="en-IE" sz="1800" cap="none" dirty="0" smtClean="0">
              <a:solidFill>
                <a:schemeClr val="tx1"/>
              </a:solidFill>
            </a:endParaRPr>
          </a:p>
          <a:p>
            <a:pPr algn="just">
              <a:buClr>
                <a:srgbClr val="C00000"/>
              </a:buClr>
              <a:buSzPct val="100000"/>
              <a:buFont typeface="Wingdings" pitchFamily="2" charset="2"/>
              <a:buChar char="v"/>
            </a:pPr>
            <a:r>
              <a:rPr lang="en-IE" sz="1800" cap="none" dirty="0" smtClean="0">
                <a:solidFill>
                  <a:srgbClr val="002060"/>
                </a:solidFill>
              </a:rPr>
              <a:t>Storage</a:t>
            </a:r>
            <a:r>
              <a:rPr lang="en-IE" sz="1800" cap="none" dirty="0" smtClean="0">
                <a:solidFill>
                  <a:schemeClr val="tx1"/>
                </a:solidFill>
              </a:rPr>
              <a:t> Is The Key To A Good Memory.</a:t>
            </a:r>
            <a:endParaRPr lang="en-US" sz="1800" cap="none" dirty="0" smtClean="0">
              <a:solidFill>
                <a:schemeClr val="tx1"/>
              </a:solidFill>
            </a:endParaRPr>
          </a:p>
          <a:p>
            <a:endParaRPr lang="en-IE" dirty="0" smtClean="0"/>
          </a:p>
          <a:p>
            <a:endParaRPr lang="en-I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576064"/>
          </a:xfrm>
        </p:spPr>
        <p:txBody>
          <a:bodyPr>
            <a:noAutofit/>
          </a:bodyPr>
          <a:lstStyle/>
          <a:p>
            <a:r>
              <a:rPr lang="en-IE" sz="2800" b="1" dirty="0" smtClean="0">
                <a:solidFill>
                  <a:srgbClr val="002060"/>
                </a:solidFill>
              </a:rPr>
              <a:t>Learning &amp; MEMORY</a:t>
            </a:r>
            <a:endParaRPr lang="en-US" sz="2800" dirty="0"/>
          </a:p>
        </p:txBody>
      </p:sp>
      <p:sp>
        <p:nvSpPr>
          <p:cNvPr id="3" name="Subtitle 2"/>
          <p:cNvSpPr>
            <a:spLocks noGrp="1"/>
          </p:cNvSpPr>
          <p:nvPr>
            <p:ph type="subTitle" idx="1"/>
          </p:nvPr>
        </p:nvSpPr>
        <p:spPr>
          <a:xfrm>
            <a:off x="179512" y="836712"/>
            <a:ext cx="8784976" cy="5832648"/>
          </a:xfrm>
        </p:spPr>
        <p:txBody>
          <a:bodyPr>
            <a:normAutofit/>
          </a:bodyPr>
          <a:lstStyle/>
          <a:p>
            <a:endParaRPr lang="en-IE" b="1" dirty="0" smtClean="0"/>
          </a:p>
          <a:p>
            <a:pPr algn="just">
              <a:buFont typeface="Wingdings" pitchFamily="2" charset="2"/>
              <a:buChar char="q"/>
            </a:pPr>
            <a:r>
              <a:rPr lang="en-IE" sz="2000" cap="none" dirty="0" smtClean="0">
                <a:solidFill>
                  <a:schemeClr val="tx1"/>
                </a:solidFill>
              </a:rPr>
              <a:t> Learning and Memory can be affected by stress</a:t>
            </a:r>
            <a:endParaRPr lang="en-US" sz="2000" cap="none" dirty="0" smtClean="0">
              <a:solidFill>
                <a:schemeClr val="tx1"/>
              </a:solidFill>
            </a:endParaRPr>
          </a:p>
          <a:p>
            <a:pPr algn="just"/>
            <a:r>
              <a:rPr lang="en-IE" sz="2000" cap="none" dirty="0" smtClean="0">
                <a:solidFill>
                  <a:schemeClr val="tx1"/>
                </a:solidFill>
              </a:rPr>
              <a:t>the increase production of adrenaline from stress enhances learning if stress is too great learning is inhibited. </a:t>
            </a:r>
            <a:endParaRPr lang="en-US" sz="2000" cap="none" dirty="0" smtClean="0">
              <a:solidFill>
                <a:schemeClr val="tx1"/>
              </a:solidFill>
            </a:endParaRPr>
          </a:p>
          <a:p>
            <a:pPr algn="just"/>
            <a:r>
              <a:rPr lang="en-IE" sz="2000" cap="none" dirty="0" smtClean="0"/>
              <a:t> </a:t>
            </a:r>
          </a:p>
          <a:p>
            <a:pPr algn="just">
              <a:buFont typeface="Wingdings" pitchFamily="2" charset="2"/>
              <a:buChar char="q"/>
            </a:pPr>
            <a:r>
              <a:rPr lang="en-IE" sz="2000" cap="none" dirty="0" smtClean="0"/>
              <a:t> Mood affects learning and recalling of material.</a:t>
            </a:r>
          </a:p>
          <a:p>
            <a:pPr algn="just"/>
            <a:endParaRPr lang="en-US" sz="2000" cap="none" dirty="0" smtClean="0"/>
          </a:p>
          <a:p>
            <a:pPr algn="just">
              <a:buFont typeface="Wingdings" pitchFamily="2" charset="2"/>
              <a:buChar char="q"/>
            </a:pPr>
            <a:r>
              <a:rPr lang="en-IE" sz="2000" cap="none" dirty="0" smtClean="0"/>
              <a:t> The Survived Childhood Memories are associated with the time the child learned to speak between age 3-5 only memories associated with traumatic events or with smell are likely to be remembered. memory trace in the brain is called </a:t>
            </a:r>
            <a:r>
              <a:rPr lang="en-IE" sz="2000" cap="none" dirty="0" err="1" smtClean="0"/>
              <a:t>engram</a:t>
            </a:r>
            <a:r>
              <a:rPr lang="en-IE" sz="2000" cap="none" dirty="0" smtClean="0"/>
              <a:t>.</a:t>
            </a:r>
            <a:endParaRPr lang="en-US" sz="2000" cap="none" dirty="0" smtClean="0"/>
          </a:p>
          <a:p>
            <a:endParaRPr lang="en-IE" dirty="0" smtClean="0"/>
          </a:p>
          <a:p>
            <a:endParaRPr lang="en-I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568952" cy="576064"/>
          </a:xfrm>
        </p:spPr>
        <p:txBody>
          <a:bodyPr>
            <a:noAutofit/>
          </a:bodyPr>
          <a:lstStyle/>
          <a:p>
            <a:r>
              <a:rPr lang="en-IE" sz="1800" b="1" dirty="0" smtClean="0">
                <a:solidFill>
                  <a:srgbClr val="002060"/>
                </a:solidFill>
              </a:rPr>
              <a:t>Memory</a:t>
            </a:r>
            <a:r>
              <a:rPr lang="en-IE" sz="1800" b="1" dirty="0" smtClean="0"/>
              <a:t> is classified into 2 kinds based on how long the memory lasts:</a:t>
            </a:r>
            <a:endParaRPr lang="en-US" sz="1800" b="1" dirty="0"/>
          </a:p>
        </p:txBody>
      </p:sp>
      <p:sp>
        <p:nvSpPr>
          <p:cNvPr id="3" name="Subtitle 2"/>
          <p:cNvSpPr>
            <a:spLocks noGrp="1"/>
          </p:cNvSpPr>
          <p:nvPr>
            <p:ph type="subTitle" idx="1"/>
          </p:nvPr>
        </p:nvSpPr>
        <p:spPr>
          <a:xfrm>
            <a:off x="179512" y="836712"/>
            <a:ext cx="8784976" cy="5832648"/>
          </a:xfrm>
        </p:spPr>
        <p:txBody>
          <a:bodyPr>
            <a:normAutofit/>
          </a:bodyPr>
          <a:lstStyle/>
          <a:p>
            <a:pPr marL="342900" indent="-342900" algn="just">
              <a:buAutoNum type="arabicPeriod"/>
            </a:pPr>
            <a:r>
              <a:rPr lang="en-IE" sz="1600" cap="none" dirty="0" smtClean="0">
                <a:solidFill>
                  <a:srgbClr val="FF0000"/>
                </a:solidFill>
              </a:rPr>
              <a:t>Activated Short Term Memory:  </a:t>
            </a:r>
            <a:r>
              <a:rPr lang="en-IE" sz="1600" cap="none" dirty="0" smtClean="0">
                <a:solidFill>
                  <a:schemeClr val="tx1"/>
                </a:solidFill>
              </a:rPr>
              <a:t>Lasts only seconds or hours and is the ability to recall bits of information. e.g. like finding an unfamiliar telephone number. If the number has no special significance is usually forgotten.</a:t>
            </a:r>
          </a:p>
          <a:p>
            <a:pPr marL="342900" indent="-342900" algn="just">
              <a:buAutoNum type="arabicPeriod"/>
            </a:pPr>
            <a:endParaRPr lang="en-IE" sz="1600" cap="none" dirty="0" smtClean="0"/>
          </a:p>
          <a:p>
            <a:pPr marL="342900" indent="-342900" algn="just"/>
            <a:r>
              <a:rPr lang="en-IE" sz="1600" cap="none" dirty="0" smtClean="0"/>
              <a:t>    </a:t>
            </a:r>
            <a:r>
              <a:rPr lang="en-IE" sz="1600" cap="none" dirty="0" smtClean="0">
                <a:solidFill>
                  <a:schemeClr val="accent1"/>
                </a:solidFill>
              </a:rPr>
              <a:t>2. </a:t>
            </a:r>
            <a:r>
              <a:rPr lang="en-IE" sz="1600" cap="none" dirty="0" smtClean="0">
                <a:solidFill>
                  <a:srgbClr val="FF0000"/>
                </a:solidFill>
              </a:rPr>
              <a:t>Long Term Memory: </a:t>
            </a:r>
            <a:r>
              <a:rPr lang="en-IE" sz="1600" cap="none" dirty="0" smtClean="0">
                <a:solidFill>
                  <a:schemeClr val="tx1"/>
                </a:solidFill>
              </a:rPr>
              <a:t>Lasts for days to years. home telephone number is part of long memory if it frequently used. This is called memory consolidation works as reinforcement due to the frequent use.</a:t>
            </a:r>
          </a:p>
          <a:p>
            <a:pPr algn="just"/>
            <a:endParaRPr lang="en-US" sz="1600" cap="none" dirty="0" smtClean="0"/>
          </a:p>
          <a:p>
            <a:pPr algn="just"/>
            <a:r>
              <a:rPr lang="en-IE" sz="1600" cap="none" dirty="0" smtClean="0"/>
              <a:t>All information that comes to our conscious attention only about 1 percent goes into long term memory and much of what goes is forgotten. The brain selects a small percentage of our thoughts and lose much of what stored otherwise the brain would be overwhelmed with information. This is why it is easy to remember short list than long ones.  </a:t>
            </a:r>
            <a:endParaRPr lang="en-US" sz="1600" cap="non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476672"/>
            <a:ext cx="7772400" cy="432048"/>
          </a:xfrm>
        </p:spPr>
        <p:txBody>
          <a:bodyPr>
            <a:noAutofit/>
          </a:bodyPr>
          <a:lstStyle/>
          <a:p>
            <a:endParaRPr lang="en-US" sz="3600" dirty="0"/>
          </a:p>
        </p:txBody>
      </p:sp>
      <p:sp>
        <p:nvSpPr>
          <p:cNvPr id="3" name="Subtitle 2"/>
          <p:cNvSpPr>
            <a:spLocks noGrp="1"/>
          </p:cNvSpPr>
          <p:nvPr>
            <p:ph type="subTitle" idx="1"/>
          </p:nvPr>
        </p:nvSpPr>
        <p:spPr>
          <a:xfrm>
            <a:off x="251520" y="260648"/>
            <a:ext cx="8712968" cy="6336704"/>
          </a:xfrm>
        </p:spPr>
        <p:txBody>
          <a:bodyPr>
            <a:normAutofit/>
            <a:scene3d>
              <a:camera prst="perspectiveAbove"/>
              <a:lightRig rig="threePt" dir="t"/>
            </a:scene3d>
          </a:bodyPr>
          <a:lstStyle/>
          <a:p>
            <a:endParaRPr lang="en-IE" b="1" dirty="0" smtClean="0">
              <a:effectLst>
                <a:glow rad="101600">
                  <a:schemeClr val="accent2">
                    <a:satMod val="175000"/>
                    <a:alpha val="40000"/>
                  </a:schemeClr>
                </a:glow>
              </a:effectLst>
            </a:endParaRPr>
          </a:p>
          <a:p>
            <a:r>
              <a:rPr lang="en-IE" sz="9600" dirty="0" smtClean="0">
                <a:solidFill>
                  <a:srgbClr val="92D050"/>
                </a:solidFill>
                <a:effectLst>
                  <a:glow rad="101600">
                    <a:schemeClr val="accent2">
                      <a:satMod val="175000"/>
                      <a:alpha val="40000"/>
                    </a:schemeClr>
                  </a:glow>
                  <a:outerShdw blurRad="38100" dist="38100" dir="2700000" algn="tl">
                    <a:srgbClr val="000000">
                      <a:alpha val="43137"/>
                    </a:srgbClr>
                  </a:outerShdw>
                </a:effectLst>
                <a:latin typeface="Lucida Calligraphy" pitchFamily="66" charset="0"/>
              </a:rPr>
              <a:t>THANK </a:t>
            </a:r>
          </a:p>
          <a:p>
            <a:endParaRPr lang="en-IE" sz="9600" dirty="0" smtClean="0">
              <a:solidFill>
                <a:srgbClr val="92D050"/>
              </a:solidFill>
              <a:effectLst>
                <a:glow rad="101600">
                  <a:schemeClr val="accent2">
                    <a:satMod val="175000"/>
                    <a:alpha val="40000"/>
                  </a:schemeClr>
                </a:glow>
                <a:outerShdw blurRad="38100" dist="38100" dir="2700000" algn="tl">
                  <a:srgbClr val="000000">
                    <a:alpha val="43137"/>
                  </a:srgbClr>
                </a:outerShdw>
              </a:effectLst>
              <a:latin typeface="Lucida Calligraphy" pitchFamily="66" charset="0"/>
            </a:endParaRPr>
          </a:p>
          <a:p>
            <a:r>
              <a:rPr lang="en-IE" sz="9600" dirty="0" smtClean="0">
                <a:solidFill>
                  <a:srgbClr val="92D050"/>
                </a:solidFill>
                <a:effectLst>
                  <a:glow rad="101600">
                    <a:schemeClr val="accent2">
                      <a:satMod val="175000"/>
                      <a:alpha val="40000"/>
                    </a:schemeClr>
                  </a:glow>
                  <a:outerShdw blurRad="38100" dist="38100" dir="2700000" algn="tl">
                    <a:srgbClr val="000000">
                      <a:alpha val="43137"/>
                    </a:srgbClr>
                  </a:outerShdw>
                </a:effectLst>
                <a:latin typeface="Lucida Calligraphy" pitchFamily="66" charset="0"/>
              </a:rPr>
              <a:t>YOU</a:t>
            </a:r>
          </a:p>
          <a:p>
            <a:endParaRPr lang="en-IE" dirty="0" smtClean="0">
              <a:effectLst>
                <a:glow rad="101600">
                  <a:schemeClr val="accent2">
                    <a:satMod val="175000"/>
                    <a:alpha val="40000"/>
                  </a:schemeClr>
                </a:glow>
              </a:effectLst>
            </a:endParaRPr>
          </a:p>
          <a:p>
            <a:endParaRPr lang="en-IE" dirty="0" smtClean="0">
              <a:effectLst>
                <a:glow rad="101600">
                  <a:schemeClr val="accent2">
                    <a:satMod val="175000"/>
                    <a:alpha val="40000"/>
                  </a:schemeClr>
                </a:glow>
              </a:effectLst>
            </a:endParaRPr>
          </a:p>
        </p:txBody>
      </p:sp>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0"/>
            <a:ext cx="7772400" cy="332656"/>
          </a:xfrm>
        </p:spPr>
        <p:txBody>
          <a:bodyPr>
            <a:noAutofit/>
          </a:bodyPr>
          <a:lstStyle/>
          <a:p>
            <a:endParaRPr lang="en-US" sz="3600" dirty="0"/>
          </a:p>
        </p:txBody>
      </p:sp>
      <p:sp>
        <p:nvSpPr>
          <p:cNvPr id="3" name="Subtitle 2"/>
          <p:cNvSpPr>
            <a:spLocks noGrp="1"/>
          </p:cNvSpPr>
          <p:nvPr>
            <p:ph type="subTitle" idx="1"/>
          </p:nvPr>
        </p:nvSpPr>
        <p:spPr>
          <a:xfrm>
            <a:off x="179512" y="476672"/>
            <a:ext cx="8784976" cy="6381328"/>
          </a:xfrm>
        </p:spPr>
        <p:txBody>
          <a:bodyPr>
            <a:normAutofit/>
          </a:bodyPr>
          <a:lstStyle/>
          <a:p>
            <a:pPr algn="l"/>
            <a:r>
              <a:rPr lang="en-IE" sz="2000" cap="none" dirty="0" smtClean="0">
                <a:solidFill>
                  <a:schemeClr val="tx1"/>
                </a:solidFill>
              </a:rPr>
              <a:t>The Perceptual Process Has Numerous Properties:</a:t>
            </a:r>
            <a:endParaRPr lang="en-US" sz="2000" cap="none" dirty="0" smtClean="0">
              <a:solidFill>
                <a:schemeClr val="tx1"/>
              </a:solidFill>
            </a:endParaRPr>
          </a:p>
          <a:p>
            <a:pPr marL="457200" lvl="0" indent="-457200" algn="l">
              <a:buFont typeface="+mj-lt"/>
              <a:buAutoNum type="arabicPeriod"/>
            </a:pPr>
            <a:r>
              <a:rPr lang="en-IE" sz="2000" cap="none" dirty="0" smtClean="0">
                <a:solidFill>
                  <a:schemeClr val="accent2">
                    <a:lumMod val="75000"/>
                  </a:schemeClr>
                </a:solidFill>
              </a:rPr>
              <a:t>Structure: How Do We Perceive?</a:t>
            </a:r>
            <a:endParaRPr lang="en-US" sz="2000" cap="none" dirty="0" smtClean="0">
              <a:solidFill>
                <a:schemeClr val="accent2">
                  <a:lumMod val="75000"/>
                </a:schemeClr>
              </a:solidFill>
            </a:endParaRPr>
          </a:p>
          <a:p>
            <a:pPr marL="457200" lvl="0" indent="-457200" algn="l">
              <a:buFont typeface="+mj-lt"/>
              <a:buAutoNum type="arabicPeriod"/>
            </a:pPr>
            <a:r>
              <a:rPr lang="en-IE" sz="2000" cap="none" dirty="0" smtClean="0">
                <a:solidFill>
                  <a:schemeClr val="accent2">
                    <a:lumMod val="75000"/>
                  </a:schemeClr>
                </a:solidFill>
              </a:rPr>
              <a:t>Constancy</a:t>
            </a:r>
            <a:endParaRPr lang="en-US" sz="2000" cap="none" dirty="0" smtClean="0">
              <a:solidFill>
                <a:schemeClr val="accent2">
                  <a:lumMod val="75000"/>
                </a:schemeClr>
              </a:solidFill>
            </a:endParaRPr>
          </a:p>
          <a:p>
            <a:pPr marL="457200" lvl="0" indent="-457200" algn="l">
              <a:buFont typeface="+mj-lt"/>
              <a:buAutoNum type="arabicPeriod"/>
            </a:pPr>
            <a:r>
              <a:rPr lang="en-IE" sz="2000" cap="none" dirty="0" smtClean="0">
                <a:solidFill>
                  <a:schemeClr val="accent2">
                    <a:lumMod val="75000"/>
                  </a:schemeClr>
                </a:solidFill>
              </a:rPr>
              <a:t>Meaningfulness </a:t>
            </a:r>
            <a:r>
              <a:rPr lang="en-IE" sz="2000" cap="none" dirty="0" smtClean="0"/>
              <a:t> </a:t>
            </a:r>
            <a:endParaRPr lang="en-US" sz="2000" cap="none" dirty="0" smtClean="0"/>
          </a:p>
          <a:p>
            <a:pPr algn="l"/>
            <a:r>
              <a:rPr lang="en-IE" sz="2000" cap="none" dirty="0" smtClean="0"/>
              <a:t> </a:t>
            </a:r>
          </a:p>
          <a:p>
            <a:pPr algn="l"/>
            <a:endParaRPr lang="en-IE" sz="2000" cap="none" dirty="0" smtClean="0"/>
          </a:p>
          <a:p>
            <a:pPr algn="l"/>
            <a:r>
              <a:rPr lang="en-IE" sz="2000" cap="none" dirty="0" smtClean="0">
                <a:solidFill>
                  <a:schemeClr val="tx1">
                    <a:lumMod val="65000"/>
                    <a:lumOff val="35000"/>
                  </a:schemeClr>
                </a:solidFill>
              </a:rPr>
              <a:t>People are flooded with perceptual stimuli that if they are to process every single one of </a:t>
            </a:r>
            <a:r>
              <a:rPr lang="en-IE" sz="2000" dirty="0" smtClean="0">
                <a:solidFill>
                  <a:schemeClr val="tx1">
                    <a:lumMod val="65000"/>
                    <a:lumOff val="35000"/>
                  </a:schemeClr>
                </a:solidFill>
              </a:rPr>
              <a:t>them their </a:t>
            </a:r>
            <a:r>
              <a:rPr lang="en-IE" sz="2000" cap="none" dirty="0" smtClean="0">
                <a:solidFill>
                  <a:schemeClr val="tx1">
                    <a:lumMod val="65000"/>
                    <a:lumOff val="35000"/>
                  </a:schemeClr>
                </a:solidFill>
              </a:rPr>
              <a:t>brains would have difficulty coping, </a:t>
            </a:r>
          </a:p>
          <a:p>
            <a:pPr algn="l"/>
            <a:r>
              <a:rPr lang="en-IE" sz="2000" cap="none" dirty="0" smtClean="0">
                <a:solidFill>
                  <a:schemeClr val="tx1">
                    <a:lumMod val="65000"/>
                    <a:lumOff val="35000"/>
                  </a:schemeClr>
                </a:solidFill>
              </a:rPr>
              <a:t>instead they tend to categorise incoming stimuli.</a:t>
            </a:r>
            <a:endParaRPr lang="en-US" sz="2000" cap="none"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0"/>
            <a:ext cx="7772400" cy="332656"/>
          </a:xfrm>
        </p:spPr>
        <p:txBody>
          <a:bodyPr>
            <a:noAutofit/>
          </a:bodyPr>
          <a:lstStyle/>
          <a:p>
            <a:endParaRPr lang="en-US" sz="3600" dirty="0"/>
          </a:p>
        </p:txBody>
      </p:sp>
      <p:sp>
        <p:nvSpPr>
          <p:cNvPr id="3" name="Subtitle 2"/>
          <p:cNvSpPr>
            <a:spLocks noGrp="1"/>
          </p:cNvSpPr>
          <p:nvPr>
            <p:ph type="subTitle" idx="1"/>
          </p:nvPr>
        </p:nvSpPr>
        <p:spPr>
          <a:xfrm>
            <a:off x="179512" y="404664"/>
            <a:ext cx="8784976" cy="5976664"/>
          </a:xfrm>
        </p:spPr>
        <p:txBody>
          <a:bodyPr>
            <a:normAutofit/>
          </a:bodyPr>
          <a:lstStyle/>
          <a:p>
            <a:pPr algn="l"/>
            <a:r>
              <a:rPr lang="en-IE" sz="1400" cap="none" dirty="0" smtClean="0"/>
              <a:t>This example helps us to understand why sometimes people may perceive the wrong picture.</a:t>
            </a:r>
            <a:endParaRPr lang="en-US" sz="1400" cap="none" dirty="0" smtClean="0"/>
          </a:p>
          <a:p>
            <a:endParaRPr lang="en-IE" dirty="0" smtClean="0"/>
          </a:p>
          <a:p>
            <a:endParaRPr lang="en-IE" dirty="0" smtClean="0"/>
          </a:p>
        </p:txBody>
      </p:sp>
      <p:pic>
        <p:nvPicPr>
          <p:cNvPr id="3074" name="Picture 2"/>
          <p:cNvPicPr>
            <a:picLocks noChangeAspect="1" noChangeArrowheads="1"/>
          </p:cNvPicPr>
          <p:nvPr/>
        </p:nvPicPr>
        <p:blipFill>
          <a:blip r:embed="rId3" cstate="print"/>
          <a:srcRect/>
          <a:stretch>
            <a:fillRect/>
          </a:stretch>
        </p:blipFill>
        <p:spPr bwMode="auto">
          <a:xfrm>
            <a:off x="0" y="1124744"/>
            <a:ext cx="9144000" cy="57332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216024"/>
          </a:xfrm>
        </p:spPr>
        <p:txBody>
          <a:bodyPr>
            <a:noAutofit/>
          </a:bodyPr>
          <a:lstStyle/>
          <a:p>
            <a:endParaRPr lang="en-US" sz="3600" dirty="0"/>
          </a:p>
        </p:txBody>
      </p:sp>
      <p:sp>
        <p:nvSpPr>
          <p:cNvPr id="3" name="Subtitle 2"/>
          <p:cNvSpPr>
            <a:spLocks noGrp="1"/>
          </p:cNvSpPr>
          <p:nvPr>
            <p:ph type="subTitle" idx="1"/>
          </p:nvPr>
        </p:nvSpPr>
        <p:spPr>
          <a:xfrm>
            <a:off x="179512" y="476672"/>
            <a:ext cx="8712968" cy="6192688"/>
          </a:xfrm>
        </p:spPr>
        <p:txBody>
          <a:bodyPr>
            <a:normAutofit/>
          </a:bodyPr>
          <a:lstStyle/>
          <a:p>
            <a:pPr algn="l"/>
            <a:r>
              <a:rPr lang="en-IE" sz="2000" dirty="0" smtClean="0">
                <a:solidFill>
                  <a:schemeClr val="tx1"/>
                </a:solidFill>
              </a:rPr>
              <a:t>A </a:t>
            </a:r>
            <a:r>
              <a:rPr lang="en-IE" sz="2000" cap="none" dirty="0" smtClean="0">
                <a:solidFill>
                  <a:schemeClr val="tx1"/>
                </a:solidFill>
              </a:rPr>
              <a:t>person participates in structuring his experiential world can be described as categorising process. by extracting stimuli from the world and forces them into set of categories.</a:t>
            </a:r>
          </a:p>
          <a:p>
            <a:pPr algn="l"/>
            <a:endParaRPr lang="en-US" sz="2000" cap="none" dirty="0" smtClean="0"/>
          </a:p>
          <a:p>
            <a:pPr algn="l"/>
            <a:r>
              <a:rPr lang="en-IE" sz="2000" cap="none" dirty="0" smtClean="0"/>
              <a:t> e.g.</a:t>
            </a:r>
            <a:r>
              <a:rPr lang="en-IE" sz="2000" dirty="0" smtClean="0"/>
              <a:t> </a:t>
            </a:r>
            <a:r>
              <a:rPr lang="en-IE" sz="2000" cap="none" dirty="0" smtClean="0">
                <a:solidFill>
                  <a:schemeClr val="tx1"/>
                </a:solidFill>
              </a:rPr>
              <a:t>one</a:t>
            </a:r>
            <a:r>
              <a:rPr lang="en-IE" sz="2000" cap="none" dirty="0" smtClean="0"/>
              <a:t> </a:t>
            </a:r>
            <a:r>
              <a:rPr lang="en-IE" sz="2000" cap="none" dirty="0" smtClean="0">
                <a:solidFill>
                  <a:schemeClr val="accent2">
                    <a:lumMod val="50000"/>
                  </a:schemeClr>
                </a:solidFill>
              </a:rPr>
              <a:t>would categorises people by their physical attributes which include their colour, build, height and even accent, and functions, roles.</a:t>
            </a:r>
          </a:p>
          <a:p>
            <a:pPr algn="l"/>
            <a:endParaRPr lang="en-US" sz="2000" dirty="0" smtClean="0">
              <a:solidFill>
                <a:schemeClr val="accent2">
                  <a:lumMod val="50000"/>
                </a:schemeClr>
              </a:solidFill>
            </a:endParaRPr>
          </a:p>
          <a:p>
            <a:pPr algn="l"/>
            <a:r>
              <a:rPr lang="en-IE" sz="2000" cap="none" dirty="0" smtClean="0">
                <a:solidFill>
                  <a:schemeClr val="accent2">
                    <a:lumMod val="50000"/>
                  </a:schemeClr>
                </a:solidFill>
              </a:rPr>
              <a:t>There is a relationship between the way one categorises people and the way on they interact with them.</a:t>
            </a:r>
          </a:p>
          <a:p>
            <a:pPr algn="l"/>
            <a:endParaRPr lang="en-IE" sz="2000" dirty="0" smtClean="0">
              <a:solidFill>
                <a:schemeClr val="accent2">
                  <a:lumMod val="50000"/>
                </a:schemeClr>
              </a:solidFill>
            </a:endParaRPr>
          </a:p>
          <a:p>
            <a:pPr lvl="1" algn="l"/>
            <a:r>
              <a:rPr lang="en-IE" sz="1600" dirty="0" smtClean="0"/>
              <a:t>for example if I was to categories you as an aggressive person, my behaviour is bound to be influenced by my perception of you and this in turn influence how you behave with me.</a:t>
            </a:r>
            <a:endParaRPr lang="en-US" sz="1600" dirty="0" smtClean="0"/>
          </a:p>
          <a:p>
            <a:pPr algn="l"/>
            <a:endParaRPr lang="en-US" sz="2000" cap="none" dirty="0">
              <a:solidFill>
                <a:schemeClr val="accent2">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0"/>
            <a:ext cx="7772400" cy="404664"/>
          </a:xfrm>
        </p:spPr>
        <p:txBody>
          <a:bodyPr>
            <a:noAutofit/>
          </a:bodyPr>
          <a:lstStyle/>
          <a:p>
            <a:endParaRPr lang="en-US" sz="3600" dirty="0"/>
          </a:p>
        </p:txBody>
      </p:sp>
      <p:sp>
        <p:nvSpPr>
          <p:cNvPr id="3" name="Subtitle 2"/>
          <p:cNvSpPr>
            <a:spLocks noGrp="1"/>
          </p:cNvSpPr>
          <p:nvPr>
            <p:ph type="subTitle" idx="1"/>
          </p:nvPr>
        </p:nvSpPr>
        <p:spPr>
          <a:xfrm>
            <a:off x="179512" y="260648"/>
            <a:ext cx="8964488" cy="6309320"/>
          </a:xfrm>
        </p:spPr>
        <p:txBody>
          <a:bodyPr>
            <a:normAutofit/>
          </a:bodyPr>
          <a:lstStyle/>
          <a:p>
            <a:r>
              <a:rPr lang="en-IE" dirty="0" smtClean="0"/>
              <a:t> </a:t>
            </a:r>
            <a:endParaRPr lang="en-US" dirty="0" smtClean="0"/>
          </a:p>
          <a:p>
            <a:pPr marL="342900" lvl="0" indent="-342900" algn="l"/>
            <a:r>
              <a:rPr lang="en-IE" sz="1600" b="1" cap="none" dirty="0" smtClean="0">
                <a:solidFill>
                  <a:schemeClr val="tx1"/>
                </a:solidFill>
              </a:rPr>
              <a:t>Positive and negative reciprocity </a:t>
            </a:r>
          </a:p>
          <a:p>
            <a:pPr marL="342900" lvl="0" indent="-342900" algn="l"/>
            <a:r>
              <a:rPr lang="en-IE" sz="1600" b="1" dirty="0" smtClean="0">
                <a:solidFill>
                  <a:schemeClr val="tx1"/>
                </a:solidFill>
              </a:rPr>
              <a:t>Predictability of  our interpersonal world </a:t>
            </a:r>
          </a:p>
          <a:p>
            <a:pPr marL="342900" lvl="0" indent="-342900" algn="l"/>
            <a:endParaRPr lang="en-IE" sz="1600" b="1" cap="none" dirty="0" smtClean="0">
              <a:solidFill>
                <a:schemeClr val="tx1"/>
              </a:solidFill>
            </a:endParaRPr>
          </a:p>
          <a:p>
            <a:pPr marL="342900" lvl="0" indent="-342900" algn="l"/>
            <a:r>
              <a:rPr lang="en-IE" sz="1600" dirty="0" smtClean="0">
                <a:solidFill>
                  <a:schemeClr val="tx1"/>
                </a:solidFill>
              </a:rPr>
              <a:t> </a:t>
            </a:r>
            <a:r>
              <a:rPr lang="en-IE" sz="1600" u="sng" dirty="0" smtClean="0">
                <a:solidFill>
                  <a:schemeClr val="tx1"/>
                </a:solidFill>
              </a:rPr>
              <a:t>prediction not always right  because :</a:t>
            </a:r>
          </a:p>
          <a:p>
            <a:pPr marL="342900" lvl="0" indent="-342900" algn="l"/>
            <a:endParaRPr lang="en-IE" sz="1600" dirty="0" smtClean="0">
              <a:solidFill>
                <a:schemeClr val="tx1"/>
              </a:solidFill>
            </a:endParaRPr>
          </a:p>
          <a:p>
            <a:pPr marL="342900" lvl="0" indent="-342900" algn="l">
              <a:buFont typeface="+mj-lt"/>
              <a:buAutoNum type="arabicPeriod"/>
            </a:pPr>
            <a:r>
              <a:rPr lang="en-IE" sz="1600" cap="none" dirty="0" smtClean="0">
                <a:solidFill>
                  <a:schemeClr val="tx1"/>
                </a:solidFill>
              </a:rPr>
              <a:t>People may perceive the wrong picture.</a:t>
            </a:r>
          </a:p>
          <a:p>
            <a:pPr marL="342900" lvl="0" indent="-342900" algn="l">
              <a:buFont typeface="+mj-lt"/>
              <a:buAutoNum type="arabicPeriod"/>
            </a:pPr>
            <a:endParaRPr lang="en-US" sz="1600" cap="none" dirty="0" smtClean="0">
              <a:solidFill>
                <a:schemeClr val="tx1"/>
              </a:solidFill>
            </a:endParaRPr>
          </a:p>
          <a:p>
            <a:pPr marL="342900" lvl="0" indent="-342900" algn="l">
              <a:buFont typeface="+mj-lt"/>
              <a:buAutoNum type="arabicPeriod"/>
            </a:pPr>
            <a:r>
              <a:rPr lang="en-IE" sz="1600" cap="none" dirty="0" smtClean="0">
                <a:solidFill>
                  <a:schemeClr val="tx1"/>
                </a:solidFill>
              </a:rPr>
              <a:t>People may perceive the right picture, but this may be what others want them to see.  </a:t>
            </a:r>
            <a:endParaRPr lang="en-US" sz="1600" cap="none" dirty="0" smtClean="0">
              <a:solidFill>
                <a:schemeClr val="tx1"/>
              </a:solidFill>
            </a:endParaRPr>
          </a:p>
          <a:p>
            <a:pPr marL="342900" indent="-342900">
              <a:buFont typeface="+mj-lt"/>
              <a:buAutoNum type="arabicPeriod"/>
            </a:pPr>
            <a:endParaRPr lang="en-IE" sz="1600" dirty="0" smtClean="0"/>
          </a:p>
          <a:p>
            <a:r>
              <a:rPr lang="en-IE" cap="none"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404664"/>
            <a:ext cx="8229600" cy="5472608"/>
          </a:xfrm>
        </p:spPr>
        <p:txBody>
          <a:bodyPr>
            <a:normAutofit/>
          </a:bodyPr>
          <a:lstStyle/>
          <a:p>
            <a:pPr marL="342900" indent="-342900">
              <a:buClr>
                <a:srgbClr val="FF0000"/>
              </a:buClr>
              <a:buFont typeface="+mj-lt"/>
              <a:buAutoNum type="arabicPeriod"/>
            </a:pPr>
            <a:r>
              <a:rPr lang="en-IE" sz="1600" b="1" u="sng" dirty="0" smtClean="0"/>
              <a:t>People may perceive the wrong picture</a:t>
            </a:r>
          </a:p>
          <a:p>
            <a:pPr marL="342900" indent="-342900">
              <a:buClr>
                <a:srgbClr val="FF0000"/>
              </a:buClr>
              <a:buNone/>
            </a:pPr>
            <a:endParaRPr lang="en-IE" sz="1600" b="1" u="sng" dirty="0" smtClean="0"/>
          </a:p>
          <a:p>
            <a:pPr>
              <a:buClr>
                <a:srgbClr val="0070C0"/>
              </a:buClr>
              <a:buFont typeface="Wingdings" pitchFamily="2" charset="2"/>
              <a:buChar char="Ø"/>
            </a:pPr>
            <a:r>
              <a:rPr lang="en-IE" sz="1600" dirty="0" smtClean="0"/>
              <a:t>People like to think their perception are always accurate, such a thought can be a delusion.</a:t>
            </a:r>
          </a:p>
          <a:p>
            <a:pPr>
              <a:buClr>
                <a:srgbClr val="0070C0"/>
              </a:buClr>
              <a:buFont typeface="Wingdings" pitchFamily="2" charset="2"/>
              <a:buChar char="Ø"/>
            </a:pPr>
            <a:r>
              <a:rPr lang="en-IE" sz="1600" dirty="0" smtClean="0"/>
              <a:t>Father see the son in the role of son, physician see the client as client  not as individual ..etc.</a:t>
            </a:r>
            <a:endParaRPr lang="en-US" sz="1600" dirty="0" smtClean="0"/>
          </a:p>
          <a:p>
            <a:pPr>
              <a:buClr>
                <a:srgbClr val="0070C0"/>
              </a:buClr>
              <a:buFont typeface="Wingdings" pitchFamily="2" charset="2"/>
              <a:buChar char="Ø"/>
            </a:pPr>
            <a:r>
              <a:rPr lang="en-IE" sz="1600" dirty="0" smtClean="0"/>
              <a:t>Why people misperceive? egocentric viewing and viewing through the eyes of another.</a:t>
            </a:r>
            <a:endParaRPr lang="en-US" sz="1600" dirty="0" smtClean="0"/>
          </a:p>
          <a:p>
            <a:pPr>
              <a:buClr>
                <a:srgbClr val="0070C0"/>
              </a:buClr>
              <a:buFont typeface="Wingdings" pitchFamily="2" charset="2"/>
              <a:buChar char="Ø"/>
            </a:pPr>
            <a:r>
              <a:rPr lang="en-IE" sz="1600" dirty="0" smtClean="0"/>
              <a:t>Egocentric perspective: people receive the world from their own particular points of view  and not able to see it from the point of view of others.</a:t>
            </a:r>
          </a:p>
          <a:p>
            <a:pPr>
              <a:buClr>
                <a:srgbClr val="0070C0"/>
              </a:buClr>
              <a:buNone/>
            </a:pPr>
            <a:endParaRPr lang="en-IE" sz="1600" dirty="0" smtClean="0"/>
          </a:p>
          <a:p>
            <a:pPr>
              <a:buClr>
                <a:srgbClr val="0070C0"/>
              </a:buClr>
              <a:buFont typeface="Wingdings" pitchFamily="2" charset="2"/>
              <a:buChar char="Ø"/>
            </a:pPr>
            <a:r>
              <a:rPr lang="en-IE" sz="1600" dirty="0" smtClean="0"/>
              <a:t> Piaget , stats that a child 2-7 yrs does not process the ability to see thing from the points view of others. (</a:t>
            </a:r>
            <a:r>
              <a:rPr lang="en-IE" sz="1600" dirty="0" err="1" smtClean="0"/>
              <a:t>eg</a:t>
            </a:r>
            <a:r>
              <a:rPr lang="en-IE" sz="1600" dirty="0" smtClean="0"/>
              <a:t>. Kid brother)</a:t>
            </a:r>
          </a:p>
          <a:p>
            <a:pPr>
              <a:buClr>
                <a:srgbClr val="0070C0"/>
              </a:buClr>
              <a:buNone/>
            </a:pPr>
            <a:endParaRPr lang="en-US" sz="1600" dirty="0" smtClean="0"/>
          </a:p>
          <a:p>
            <a:pPr>
              <a:buClr>
                <a:srgbClr val="0070C0"/>
              </a:buClr>
              <a:buFont typeface="Wingdings" pitchFamily="2" charset="2"/>
              <a:buChar char="Ø"/>
            </a:pPr>
            <a:r>
              <a:rPr lang="en-IE" sz="1600" dirty="0" smtClean="0"/>
              <a:t>Residual effect of egocentric with adults such as</a:t>
            </a:r>
            <a:endParaRPr lang="en-US" sz="1600" dirty="0" smtClean="0"/>
          </a:p>
          <a:p>
            <a:pPr lvl="1"/>
            <a:r>
              <a:rPr lang="en-IE" sz="1600" b="1" i="1" dirty="0" smtClean="0">
                <a:solidFill>
                  <a:schemeClr val="accent2"/>
                </a:solidFill>
              </a:rPr>
              <a:t>Teachers see it from teacher’s point of view</a:t>
            </a:r>
            <a:endParaRPr lang="en-US" sz="1600" b="1" dirty="0" smtClean="0">
              <a:solidFill>
                <a:schemeClr val="accent2"/>
              </a:solidFill>
            </a:endParaRPr>
          </a:p>
          <a:p>
            <a:pPr lvl="1"/>
            <a:r>
              <a:rPr lang="en-IE" sz="1600" b="1" i="1" dirty="0" smtClean="0">
                <a:solidFill>
                  <a:schemeClr val="accent2"/>
                </a:solidFill>
              </a:rPr>
              <a:t>Doctors see it from a medical point of view   ( ? Empathic with pt.)</a:t>
            </a:r>
          </a:p>
          <a:p>
            <a:pPr lvl="1"/>
            <a:endParaRPr lang="en-US" sz="1600" b="1" dirty="0" smtClean="0">
              <a:solidFill>
                <a:schemeClr val="accent2"/>
              </a:solidFill>
            </a:endParaRPr>
          </a:p>
          <a:p>
            <a:endParaRPr lang="en-US" sz="2000"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 calcmode="lin" valueType="num">
                                      <p:cBhvr additive="base">
                                        <p:cTn id="4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 calcmode="lin" valueType="num">
                                      <p:cBhvr additive="base">
                                        <p:cTn id="45"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188640"/>
            <a:ext cx="7988424" cy="360040"/>
          </a:xfrm>
        </p:spPr>
        <p:txBody>
          <a:bodyPr>
            <a:noAutofit/>
          </a:bodyPr>
          <a:lstStyle/>
          <a:p>
            <a:pPr marL="457200" indent="-457200" algn="l">
              <a:buClr>
                <a:srgbClr val="FF0000"/>
              </a:buClr>
              <a:buFont typeface="+mj-lt"/>
              <a:buAutoNum type="arabicPeriod" startAt="2"/>
            </a:pPr>
            <a:r>
              <a:rPr lang="en-IE" sz="2000" dirty="0" smtClean="0">
                <a:solidFill>
                  <a:schemeClr val="tx1"/>
                </a:solidFill>
              </a:rPr>
              <a:t>PEOPLE MAY PERCEIVE THE RIGHT PICTURE</a:t>
            </a:r>
            <a:endParaRPr lang="en-US" sz="2000" dirty="0">
              <a:solidFill>
                <a:schemeClr val="tx1"/>
              </a:solidFill>
            </a:endParaRPr>
          </a:p>
        </p:txBody>
      </p:sp>
      <p:sp>
        <p:nvSpPr>
          <p:cNvPr id="3" name="Subtitle 2"/>
          <p:cNvSpPr>
            <a:spLocks noGrp="1"/>
          </p:cNvSpPr>
          <p:nvPr>
            <p:ph type="subTitle" idx="1"/>
          </p:nvPr>
        </p:nvSpPr>
        <p:spPr>
          <a:xfrm>
            <a:off x="179512" y="692696"/>
            <a:ext cx="8784976" cy="5904656"/>
          </a:xfrm>
        </p:spPr>
        <p:txBody>
          <a:bodyPr>
            <a:normAutofit/>
          </a:bodyPr>
          <a:lstStyle/>
          <a:p>
            <a:pPr lvl="0" algn="l">
              <a:buFont typeface="Arial" pitchFamily="34" charset="0"/>
              <a:buChar char="•"/>
            </a:pPr>
            <a:r>
              <a:rPr lang="en-IE" sz="1800" cap="none" dirty="0" smtClean="0"/>
              <a:t>People May Perceive The Right Picture, But This May Be What Others Want Them To See.(Seeing It From The Eyes Of Another)  </a:t>
            </a:r>
          </a:p>
          <a:p>
            <a:pPr algn="l">
              <a:buFont typeface="Arial" pitchFamily="34" charset="0"/>
              <a:buChar char="•"/>
            </a:pPr>
            <a:r>
              <a:rPr lang="en-IE" sz="1800" cap="none" dirty="0" smtClean="0"/>
              <a:t>Misperception Occur When The Properties Of A Person Are Mediated To Us Through What Other People Say Or Write About Him Through </a:t>
            </a:r>
            <a:r>
              <a:rPr lang="en-IE" sz="1800" cap="none" dirty="0" smtClean="0"/>
              <a:t>Newspaper</a:t>
            </a:r>
            <a:r>
              <a:rPr lang="en-IE" sz="1800" cap="none" dirty="0" smtClean="0"/>
              <a:t>.</a:t>
            </a:r>
            <a:endParaRPr lang="en-US" sz="1800" cap="none" dirty="0" smtClean="0"/>
          </a:p>
          <a:p>
            <a:pPr algn="l">
              <a:buFont typeface="Arial" pitchFamily="34" charset="0"/>
              <a:buChar char="•"/>
            </a:pPr>
            <a:endParaRPr lang="en-IE" sz="1800" cap="none" dirty="0" smtClean="0"/>
          </a:p>
          <a:p>
            <a:pPr algn="l">
              <a:buFont typeface="Arial" pitchFamily="34" charset="0"/>
              <a:buChar char="•"/>
            </a:pPr>
            <a:r>
              <a:rPr lang="en-IE" sz="1800" cap="none" dirty="0" smtClean="0"/>
              <a:t>This Will Help Us To Understand That Wrong Perception Will Have Serious Implications On Health Care Delivery.</a:t>
            </a:r>
            <a:endParaRPr lang="en-US" sz="1800" cap="none" dirty="0" smtClean="0"/>
          </a:p>
          <a:p>
            <a:pPr lvl="1" algn="l">
              <a:buFont typeface="Arial" pitchFamily="34" charset="0"/>
              <a:buChar char="•"/>
            </a:pPr>
            <a:r>
              <a:rPr lang="en-IE" sz="1400" cap="none" dirty="0" smtClean="0"/>
              <a:t>If I Am Labelled As Difficult or non compliant Patient, Then I Will Be Perceived As A Difficult Patient. If I Am Perceived As A Hopeless Case Then I Am Treated As A Hopeless Case.</a:t>
            </a:r>
            <a:endParaRPr lang="en-US" sz="1400" cap="none" dirty="0" smtClean="0"/>
          </a:p>
          <a:p>
            <a:pPr algn="l">
              <a:buFont typeface="Arial" pitchFamily="34" charset="0"/>
              <a:buChar char="•"/>
            </a:pPr>
            <a:endParaRPr lang="en-US" sz="1800" cap="none" dirty="0" smtClean="0"/>
          </a:p>
          <a:p>
            <a:pPr algn="l">
              <a:buFont typeface="Arial" pitchFamily="34" charset="0"/>
              <a:buChar char="•"/>
            </a:pPr>
            <a:r>
              <a:rPr lang="en-IE" sz="1800" cap="none" dirty="0" smtClean="0"/>
              <a:t>What We See May Not Be Necessarily Be Correct, Such As Magicians And Politicians. We May Be Led Into Perceiving What Others Want Them To See.</a:t>
            </a:r>
            <a:endParaRPr lang="en-US" sz="1800" cap="none" dirty="0" smtClean="0"/>
          </a:p>
          <a:p>
            <a:endParaRPr lang="en-IE" sz="1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88640"/>
            <a:ext cx="7772400" cy="288032"/>
          </a:xfrm>
        </p:spPr>
        <p:txBody>
          <a:bodyPr>
            <a:noAutofit/>
          </a:bodyPr>
          <a:lstStyle/>
          <a:p>
            <a:endParaRPr lang="en-US" sz="3600" dirty="0"/>
          </a:p>
        </p:txBody>
      </p:sp>
      <p:sp>
        <p:nvSpPr>
          <p:cNvPr id="3" name="Subtitle 2"/>
          <p:cNvSpPr>
            <a:spLocks noGrp="1"/>
          </p:cNvSpPr>
          <p:nvPr>
            <p:ph type="subTitle" idx="1"/>
          </p:nvPr>
        </p:nvSpPr>
        <p:spPr>
          <a:xfrm>
            <a:off x="179512" y="620688"/>
            <a:ext cx="8784976" cy="5976664"/>
          </a:xfrm>
        </p:spPr>
        <p:txBody>
          <a:bodyPr>
            <a:normAutofit/>
          </a:bodyPr>
          <a:lstStyle/>
          <a:p>
            <a:pPr algn="l"/>
            <a:r>
              <a:rPr lang="en-IE" sz="1800" cap="none" dirty="0" err="1" smtClean="0">
                <a:solidFill>
                  <a:schemeClr val="tx1"/>
                </a:solidFill>
              </a:rPr>
              <a:t>Bandora</a:t>
            </a:r>
            <a:r>
              <a:rPr lang="en-IE" sz="1800" cap="none" dirty="0" smtClean="0">
                <a:solidFill>
                  <a:schemeClr val="tx1"/>
                </a:solidFill>
              </a:rPr>
              <a:t> (1974), Idea Of Observational Learning.</a:t>
            </a:r>
            <a:endParaRPr lang="en-US" sz="1800" cap="none" dirty="0" smtClean="0">
              <a:solidFill>
                <a:schemeClr val="tx1"/>
              </a:solidFill>
            </a:endParaRPr>
          </a:p>
          <a:p>
            <a:pPr algn="l"/>
            <a:r>
              <a:rPr lang="en-IE" sz="1800" cap="none" dirty="0" smtClean="0">
                <a:solidFill>
                  <a:schemeClr val="tx1"/>
                </a:solidFill>
              </a:rPr>
              <a:t>Some people are extremely good at self-monitoring whilst others may not have such well developed monitoring skills</a:t>
            </a:r>
            <a:r>
              <a:rPr lang="en-US" sz="1800" dirty="0" smtClean="0">
                <a:solidFill>
                  <a:schemeClr val="tx1"/>
                </a:solidFill>
              </a:rPr>
              <a:t>.</a:t>
            </a:r>
            <a:endParaRPr lang="en-IE" sz="1800" dirty="0" smtClean="0"/>
          </a:p>
          <a:p>
            <a:endParaRPr lang="en-IE" sz="1800" dirty="0" smtClean="0"/>
          </a:p>
          <a:p>
            <a:pPr marL="342900" indent="-342900" algn="l">
              <a:buFont typeface="+mj-lt"/>
              <a:buAutoNum type="arabicPeriod"/>
            </a:pPr>
            <a:r>
              <a:rPr lang="en-IE" sz="1800" b="1" u="sng" cap="none" dirty="0" smtClean="0">
                <a:solidFill>
                  <a:schemeClr val="accent1">
                    <a:lumMod val="50000"/>
                  </a:schemeClr>
                </a:solidFill>
              </a:rPr>
              <a:t>High On Self-monitoring:</a:t>
            </a:r>
            <a:r>
              <a:rPr lang="en-IE" sz="1800" b="1" u="sng" cap="none" dirty="0" smtClean="0"/>
              <a:t> </a:t>
            </a:r>
          </a:p>
          <a:p>
            <a:pPr marL="342900" indent="-342900" algn="l">
              <a:buFont typeface="Arial" pitchFamily="34" charset="0"/>
              <a:buChar char="•"/>
            </a:pPr>
            <a:r>
              <a:rPr lang="en-IE" sz="1800" cap="none" dirty="0" smtClean="0"/>
              <a:t>is a person who out of a concern for social appropriateness is particularly sensitive to the expression and self presentation of other in social situations. </a:t>
            </a:r>
          </a:p>
          <a:p>
            <a:pPr marL="342900" indent="-342900" algn="l"/>
            <a:endParaRPr lang="en-IE" sz="1800" cap="none" dirty="0" smtClean="0"/>
          </a:p>
          <a:p>
            <a:pPr marL="342900" indent="-342900" algn="l">
              <a:buFont typeface="Arial" pitchFamily="34" charset="0"/>
              <a:buChar char="•"/>
            </a:pPr>
            <a:r>
              <a:rPr lang="en-IE" sz="1800" cap="none" dirty="0" smtClean="0"/>
              <a:t>they are good “people readers” they have the ability to monitor carefully their own behaviour and to adjust skilfully the self they are presenting when signals from others tell them that they are not having the desired effect.</a:t>
            </a:r>
            <a:endParaRPr lang="en-US" sz="1800" cap="none" dirty="0" smtClean="0"/>
          </a:p>
          <a:p>
            <a:endParaRPr lang="en-IE"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IE" sz="2000" b="1" u="sng" dirty="0" smtClean="0">
                <a:solidFill>
                  <a:schemeClr val="accent1">
                    <a:lumMod val="50000"/>
                  </a:schemeClr>
                </a:solidFill>
              </a:rPr>
              <a:t>2  Low On Self- Monitoring: </a:t>
            </a:r>
          </a:p>
          <a:p>
            <a:endParaRPr lang="en-IE" sz="2000" b="1" u="sng" dirty="0" smtClean="0">
              <a:solidFill>
                <a:schemeClr val="accent1">
                  <a:lumMod val="50000"/>
                </a:schemeClr>
              </a:solidFill>
            </a:endParaRPr>
          </a:p>
          <a:p>
            <a:r>
              <a:rPr lang="en-IE" sz="2000" dirty="0" smtClean="0"/>
              <a:t>people’s behaviour suggests congruence with their emotions and feelings.</a:t>
            </a:r>
          </a:p>
          <a:p>
            <a:endParaRPr lang="en-IE" sz="2000" dirty="0" smtClean="0"/>
          </a:p>
          <a:p>
            <a:r>
              <a:rPr lang="en-IE" sz="2000" dirty="0" smtClean="0"/>
              <a:t> they are unconcerned about the social cues that surround them they tend to express what they feel rather than tailor their presentation of self to fit the situation.</a:t>
            </a:r>
            <a:endParaRPr lang="en-US" sz="2000" dirty="0"/>
          </a:p>
        </p:txBody>
      </p:sp>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411</TotalTime>
  <Words>1571</Words>
  <Application>Microsoft Office PowerPoint</Application>
  <PresentationFormat>On-screen Show (4:3)</PresentationFormat>
  <Paragraphs>156</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Concourse</vt:lpstr>
      <vt:lpstr>Perception and Behaviour </vt:lpstr>
      <vt:lpstr>Slide 2</vt:lpstr>
      <vt:lpstr>Slide 3</vt:lpstr>
      <vt:lpstr>Slide 4</vt:lpstr>
      <vt:lpstr>Slide 5</vt:lpstr>
      <vt:lpstr>Slide 6</vt:lpstr>
      <vt:lpstr>PEOPLE MAY PERCEIVE THE RIGHT PICTURE</vt:lpstr>
      <vt:lpstr>Slide 8</vt:lpstr>
      <vt:lpstr>Slide 9</vt:lpstr>
      <vt:lpstr>Slide 10</vt:lpstr>
      <vt:lpstr>Slide 11</vt:lpstr>
      <vt:lpstr>Slide 12</vt:lpstr>
      <vt:lpstr>       </vt:lpstr>
      <vt:lpstr>Factors Influencing Perception</vt:lpstr>
      <vt:lpstr>                                    Memory Formation &amp; Storage </vt:lpstr>
      <vt:lpstr>Learning &amp; MEMORY</vt:lpstr>
      <vt:lpstr>Learning &amp; MEMORY</vt:lpstr>
      <vt:lpstr>Memory is classified into 2 kinds based on how long the memory lasts:</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Ghada</dc:creator>
  <cp:lastModifiedBy>a</cp:lastModifiedBy>
  <cp:revision>37</cp:revision>
  <dcterms:created xsi:type="dcterms:W3CDTF">2010-09-25T23:06:37Z</dcterms:created>
  <dcterms:modified xsi:type="dcterms:W3CDTF">2010-10-04T01:31:44Z</dcterms:modified>
</cp:coreProperties>
</file>