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75" r:id="rId14"/>
    <p:sldId id="276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7" r:id="rId2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11/12/10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Group dynamics,</a:t>
            </a:r>
            <a:br>
              <a:rPr lang="en-US" sz="3200" dirty="0" smtClean="0"/>
            </a:br>
            <a:r>
              <a:rPr lang="en-US" sz="3200" dirty="0" smtClean="0"/>
              <a:t>leadership and</a:t>
            </a:r>
            <a:br>
              <a:rPr lang="en-US" sz="3200" dirty="0" smtClean="0"/>
            </a:br>
            <a:r>
              <a:rPr lang="en-US" sz="3200" dirty="0" smtClean="0"/>
              <a:t>communications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u="sng" dirty="0" err="1" smtClean="0"/>
              <a:t>Penland</a:t>
            </a:r>
            <a:r>
              <a:rPr lang="en-GB" sz="2400" b="1" u="sng" dirty="0" smtClean="0"/>
              <a:t> and Fine broad categories of the roles :</a:t>
            </a:r>
          </a:p>
          <a:p>
            <a:endParaRPr lang="en-GB" sz="2400" dirty="0" smtClean="0"/>
          </a:p>
          <a:p>
            <a:r>
              <a:rPr lang="en-GB" sz="2400" dirty="0" smtClean="0"/>
              <a:t>Group task roles .</a:t>
            </a:r>
          </a:p>
          <a:p>
            <a:r>
              <a:rPr lang="en-GB" sz="2400" dirty="0" smtClean="0"/>
              <a:t>Group building and maintaining roles .</a:t>
            </a:r>
          </a:p>
          <a:p>
            <a:r>
              <a:rPr lang="en-GB" sz="2400" dirty="0" smtClean="0"/>
              <a:t>Individual roles.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the tasks which the group has to undertake, any of the following roles may be played by various members of the group:</a:t>
            </a:r>
          </a:p>
          <a:p>
            <a:pPr>
              <a:buNone/>
            </a:pPr>
            <a:r>
              <a:rPr lang="en-US" sz="2400" dirty="0" smtClean="0"/>
              <a:t>  -</a:t>
            </a:r>
            <a:r>
              <a:rPr lang="en-US" sz="1600" dirty="0" smtClean="0"/>
              <a:t>initiator.</a:t>
            </a:r>
          </a:p>
          <a:p>
            <a:pPr>
              <a:buNone/>
            </a:pPr>
            <a:r>
              <a:rPr lang="en-US" sz="1600" dirty="0" smtClean="0"/>
              <a:t>   -information seeker.</a:t>
            </a:r>
          </a:p>
          <a:p>
            <a:pPr>
              <a:buNone/>
            </a:pPr>
            <a:r>
              <a:rPr lang="en-US" sz="1600" dirty="0" smtClean="0"/>
              <a:t>   -opinion seeker.</a:t>
            </a:r>
          </a:p>
          <a:p>
            <a:pPr>
              <a:buNone/>
            </a:pPr>
            <a:r>
              <a:rPr lang="en-US" sz="1600" dirty="0" smtClean="0"/>
              <a:t>   -information giver.</a:t>
            </a:r>
          </a:p>
          <a:p>
            <a:pPr>
              <a:buNone/>
            </a:pPr>
            <a:r>
              <a:rPr lang="en-US" sz="1600" dirty="0" smtClean="0"/>
              <a:t>    -opinion giver.</a:t>
            </a:r>
          </a:p>
          <a:p>
            <a:pPr>
              <a:buNone/>
            </a:pPr>
            <a:r>
              <a:rPr lang="en-US" sz="1600" dirty="0" smtClean="0"/>
              <a:t>    -elaborator.</a:t>
            </a:r>
          </a:p>
          <a:p>
            <a:pPr>
              <a:buNone/>
            </a:pPr>
            <a:r>
              <a:rPr lang="en-US" sz="1600" dirty="0" smtClean="0"/>
              <a:t>    -co-</a:t>
            </a:r>
            <a:r>
              <a:rPr lang="en-US" sz="1600" dirty="0" err="1" smtClean="0"/>
              <a:t>ordinator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-</a:t>
            </a:r>
            <a:r>
              <a:rPr lang="en-US" sz="1600" dirty="0" err="1" smtClean="0"/>
              <a:t>orienteer,evaluater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    -</a:t>
            </a:r>
            <a:r>
              <a:rPr lang="en-US" sz="1600" dirty="0" err="1" smtClean="0"/>
              <a:t>energiser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    -</a:t>
            </a:r>
            <a:r>
              <a:rPr lang="en-US" sz="1600" dirty="0" err="1" smtClean="0"/>
              <a:t>technician,recorder</a:t>
            </a:r>
            <a:r>
              <a:rPr lang="en-US" sz="1600" dirty="0" smtClean="0"/>
              <a:t>.</a:t>
            </a:r>
            <a:endParaRPr lang="ar-SA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task roles: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Centered on the functioning of the group as a group 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2400" dirty="0" smtClean="0"/>
              <a:t>encourager.</a:t>
            </a:r>
          </a:p>
          <a:p>
            <a:pPr>
              <a:buNone/>
            </a:pPr>
            <a:r>
              <a:rPr lang="en-US" sz="2400" dirty="0" smtClean="0"/>
              <a:t>-harmonizer.</a:t>
            </a:r>
          </a:p>
          <a:p>
            <a:pPr>
              <a:buNone/>
            </a:pPr>
            <a:r>
              <a:rPr lang="en-US" sz="2400" dirty="0" smtClean="0"/>
              <a:t>-compromiser.</a:t>
            </a:r>
          </a:p>
          <a:p>
            <a:pPr>
              <a:buNone/>
            </a:pPr>
            <a:r>
              <a:rPr lang="en-US" sz="2400" dirty="0" smtClean="0"/>
              <a:t>-Gate keeper.</a:t>
            </a:r>
          </a:p>
          <a:p>
            <a:pPr>
              <a:buNone/>
            </a:pPr>
            <a:r>
              <a:rPr lang="en-US" sz="2400" dirty="0" smtClean="0"/>
              <a:t> -Observer.</a:t>
            </a:r>
          </a:p>
          <a:p>
            <a:pPr>
              <a:buNone/>
            </a:pPr>
            <a:r>
              <a:rPr lang="en-US" sz="2400" dirty="0" smtClean="0"/>
              <a:t> -Follower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building roles: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focus on members individual </a:t>
            </a:r>
            <a:r>
              <a:rPr lang="en-US" sz="2400" dirty="0" err="1" smtClean="0"/>
              <a:t>needs,group</a:t>
            </a:r>
            <a:r>
              <a:rPr lang="en-US" sz="2400" dirty="0" smtClean="0"/>
              <a:t> needs take second place. it could lead to conflicts.</a:t>
            </a:r>
          </a:p>
          <a:p>
            <a:pPr>
              <a:buNone/>
            </a:pPr>
            <a:r>
              <a:rPr lang="en-US" sz="2400" dirty="0" smtClean="0"/>
              <a:t> -aggressor.</a:t>
            </a:r>
          </a:p>
          <a:p>
            <a:pPr>
              <a:buNone/>
            </a:pPr>
            <a:r>
              <a:rPr lang="en-US" sz="2400" dirty="0" smtClean="0"/>
              <a:t> -Blocker.</a:t>
            </a:r>
          </a:p>
          <a:p>
            <a:pPr>
              <a:buNone/>
            </a:pPr>
            <a:r>
              <a:rPr lang="en-US" sz="2400" dirty="0" smtClean="0"/>
              <a:t>-Recognition seeker.</a:t>
            </a:r>
          </a:p>
          <a:p>
            <a:pPr>
              <a:buNone/>
            </a:pPr>
            <a:r>
              <a:rPr lang="en-US" sz="2400" dirty="0" smtClean="0"/>
              <a:t>-Self-confessor.</a:t>
            </a:r>
          </a:p>
          <a:p>
            <a:pPr>
              <a:buNone/>
            </a:pPr>
            <a:r>
              <a:rPr lang="en-US" sz="2400" dirty="0" smtClean="0"/>
              <a:t>-Dominator.</a:t>
            </a:r>
          </a:p>
          <a:p>
            <a:pPr>
              <a:buNone/>
            </a:pPr>
            <a:r>
              <a:rPr lang="en-US" sz="2400" dirty="0" smtClean="0"/>
              <a:t>-Help seeker</a:t>
            </a:r>
          </a:p>
          <a:p>
            <a:pPr>
              <a:buNone/>
            </a:pPr>
            <a:r>
              <a:rPr lang="en-US" sz="2400" dirty="0" smtClean="0"/>
              <a:t>-Special-</a:t>
            </a:r>
            <a:r>
              <a:rPr lang="en-US" sz="2400" dirty="0" err="1" smtClean="0"/>
              <a:t>intrest</a:t>
            </a:r>
            <a:r>
              <a:rPr lang="en-US" sz="2400" dirty="0" smtClean="0"/>
              <a:t>-pleader.</a:t>
            </a:r>
            <a:endParaRPr lang="ar-SA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roles: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Leader is in a central position .he is the focus of group processes and instrument of goal  achievement,(bass1981) </a:t>
            </a:r>
          </a:p>
          <a:p>
            <a:endParaRPr lang="en-US" sz="2000" dirty="0" smtClean="0"/>
          </a:p>
          <a:p>
            <a:r>
              <a:rPr lang="en-US" sz="2000" dirty="0" smtClean="0"/>
              <a:t>Leader is a primary agent for determining group structure , atmosphere , goals , ideology , and activities .</a:t>
            </a:r>
          </a:p>
          <a:p>
            <a:endParaRPr lang="en-US" sz="2000" dirty="0" smtClean="0"/>
          </a:p>
          <a:p>
            <a:r>
              <a:rPr lang="en-US" sz="2000" dirty="0" smtClean="0"/>
              <a:t>Leader needs significant traits in order to be effective in his central position :</a:t>
            </a:r>
          </a:p>
          <a:p>
            <a:pPr lvl="1"/>
            <a:r>
              <a:rPr lang="en-US" sz="1800" dirty="0" smtClean="0"/>
              <a:t>Charisma .</a:t>
            </a:r>
          </a:p>
          <a:p>
            <a:pPr lvl="1"/>
            <a:r>
              <a:rPr lang="en-US" sz="1800" dirty="0" smtClean="0"/>
              <a:t>Social boldness .</a:t>
            </a:r>
          </a:p>
          <a:p>
            <a:pPr lvl="1"/>
            <a:r>
              <a:rPr lang="en-US" sz="1800" dirty="0" smtClean="0"/>
              <a:t>Highly dominant in times of crisis .</a:t>
            </a:r>
          </a:p>
          <a:p>
            <a:pPr lvl="1"/>
            <a:r>
              <a:rPr lang="en-US" sz="1800" dirty="0" smtClean="0"/>
              <a:t>Empathic understanding .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Leadership definition: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Munson(1921) , leadership is the art of inducing </a:t>
            </a:r>
            <a:r>
              <a:rPr lang="en-US" sz="2000" dirty="0" err="1" smtClean="0"/>
              <a:t>compliance,he</a:t>
            </a:r>
            <a:r>
              <a:rPr lang="en-US" sz="2000" dirty="0" smtClean="0"/>
              <a:t> is able to deal with group members to achieve the most with the least friction and greatest co-operation.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Bass (1981): leadership as a power relation, the leader is the one with the power to influence group members into action.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Hollander (1978);sees </a:t>
            </a:r>
            <a:r>
              <a:rPr lang="en-US" sz="2000" dirty="0" err="1" smtClean="0"/>
              <a:t>leaderchip</a:t>
            </a:r>
            <a:r>
              <a:rPr lang="en-US" sz="2000" dirty="0" smtClean="0"/>
              <a:t> as an instrument of goal achievement.</a:t>
            </a:r>
          </a:p>
          <a:p>
            <a:endParaRPr lang="en-US" sz="2000" dirty="0" smtClean="0"/>
          </a:p>
          <a:p>
            <a:pPr marL="566928" indent="-457200">
              <a:buNone/>
            </a:pPr>
            <a:r>
              <a:rPr lang="en-US" sz="2000" dirty="0" smtClean="0"/>
              <a:t>     Shaw(1981) a leader exerts positive Influence over group members, towards achievement of a certain goal 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Leadership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 who chose the leader and which is better ?</a:t>
            </a:r>
          </a:p>
          <a:p>
            <a:endParaRPr lang="en-US" sz="2400" dirty="0" smtClean="0"/>
          </a:p>
          <a:p>
            <a:r>
              <a:rPr lang="en-US" sz="2400" dirty="0" smtClean="0"/>
              <a:t>Factors that contribute to who become a leader: </a:t>
            </a:r>
            <a:endParaRPr lang="en-US" sz="2400" u="sng" dirty="0" smtClean="0"/>
          </a:p>
          <a:p>
            <a:endParaRPr lang="en-US" sz="2400" u="sng" dirty="0" smtClean="0"/>
          </a:p>
          <a:p>
            <a:pPr>
              <a:buNone/>
            </a:pPr>
            <a:r>
              <a:rPr lang="en-US" sz="2400" dirty="0" smtClean="0"/>
              <a:t>      -Personal characteristics .</a:t>
            </a:r>
          </a:p>
          <a:p>
            <a:pPr>
              <a:buNone/>
            </a:pPr>
            <a:r>
              <a:rPr lang="en-US" sz="2400" dirty="0" smtClean="0"/>
              <a:t>      -Individual behaviors .</a:t>
            </a:r>
          </a:p>
          <a:p>
            <a:pPr>
              <a:buNone/>
            </a:pPr>
            <a:r>
              <a:rPr lang="en-US" sz="2400" dirty="0" smtClean="0"/>
              <a:t>      - skills , knowledge and attitudes .</a:t>
            </a:r>
          </a:p>
          <a:p>
            <a:pPr>
              <a:buNone/>
            </a:pPr>
            <a:r>
              <a:rPr lang="en-US" sz="2400" dirty="0" smtClean="0"/>
              <a:t>      -Characteristics of task .</a:t>
            </a:r>
          </a:p>
          <a:p>
            <a:pPr>
              <a:buNone/>
            </a:pPr>
            <a:r>
              <a:rPr lang="en-US" sz="2400" dirty="0" smtClean="0"/>
              <a:t>      -Environment .</a:t>
            </a:r>
          </a:p>
          <a:p>
            <a:pPr>
              <a:buNone/>
            </a:pPr>
            <a:r>
              <a:rPr lang="en-US" sz="2400" dirty="0" smtClean="0"/>
              <a:t>      -Group needs 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Leadership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Are leaders born? or does one acquire the skills of leadership?</a:t>
            </a:r>
          </a:p>
          <a:p>
            <a:endParaRPr lang="en-US" sz="2800" dirty="0" smtClean="0"/>
          </a:p>
          <a:p>
            <a:r>
              <a:rPr lang="en-US" sz="2800" dirty="0" smtClean="0"/>
              <a:t>Great leaders do possess certain key traits that distinguish them from other people.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No research evidence to support this belief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naturally born Leader 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 leaders give orders ,make all decisions without consulting the group and demand obedience .</a:t>
            </a:r>
          </a:p>
          <a:p>
            <a:endParaRPr lang="en-US" sz="2000" dirty="0" smtClean="0"/>
          </a:p>
          <a:p>
            <a:r>
              <a:rPr lang="en-US" sz="2000" dirty="0" smtClean="0"/>
              <a:t>Others ask for members opinion ,cooperation and consult them before making a decisions .</a:t>
            </a:r>
          </a:p>
          <a:p>
            <a:endParaRPr lang="en-US" sz="2000" dirty="0" smtClean="0"/>
          </a:p>
          <a:p>
            <a:r>
              <a:rPr lang="en-US" sz="2000" b="1" u="sng" dirty="0" err="1" smtClean="0"/>
              <a:t>Lewin</a:t>
            </a:r>
            <a:r>
              <a:rPr lang="en-US" sz="2000" b="1" u="sng" dirty="0" smtClean="0"/>
              <a:t> styles of leadership :</a:t>
            </a:r>
          </a:p>
          <a:p>
            <a:pPr lvl="1"/>
            <a:r>
              <a:rPr lang="en-US" sz="2000" dirty="0" smtClean="0"/>
              <a:t>Authoritarian .</a:t>
            </a:r>
          </a:p>
          <a:p>
            <a:pPr lvl="1"/>
            <a:r>
              <a:rPr lang="en-US" sz="2000" dirty="0" smtClean="0"/>
              <a:t>Democratic .</a:t>
            </a:r>
          </a:p>
          <a:p>
            <a:pPr lvl="1"/>
            <a:r>
              <a:rPr lang="en-US" sz="2000" dirty="0" smtClean="0"/>
              <a:t>Laissez-fair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Leadership styles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leader doing every thing without consulting the rest of the group.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Task oriented.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 interested in members needs.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Aloof ,and personal in praise.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Authoritarian style: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Two or more interacting persons,</a:t>
            </a:r>
          </a:p>
          <a:p>
            <a:pPr lvl="1"/>
            <a:r>
              <a:rPr lang="en-US" sz="2400" dirty="0" smtClean="0"/>
              <a:t>Influence others and influenced by others,</a:t>
            </a:r>
          </a:p>
          <a:p>
            <a:pPr lvl="1"/>
            <a:r>
              <a:rPr lang="en-US" sz="2400" dirty="0" smtClean="0"/>
              <a:t>Share common goals</a:t>
            </a:r>
          </a:p>
          <a:p>
            <a:pPr lvl="1"/>
            <a:r>
              <a:rPr lang="en-US" sz="2400" dirty="0" smtClean="0"/>
              <a:t>Have a stable relationship</a:t>
            </a:r>
          </a:p>
          <a:p>
            <a:pPr lvl="1"/>
            <a:r>
              <a:rPr lang="en-US" sz="2400" dirty="0" smtClean="0"/>
              <a:t>Somehow interdependent</a:t>
            </a:r>
          </a:p>
          <a:p>
            <a:pPr lvl="1"/>
            <a:r>
              <a:rPr lang="en-US" sz="2400" dirty="0" smtClean="0"/>
              <a:t>Perceive that they are part of a group</a:t>
            </a:r>
          </a:p>
          <a:p>
            <a:endParaRPr lang="en-US" sz="2400" dirty="0" smtClean="0"/>
          </a:p>
          <a:p>
            <a:r>
              <a:rPr lang="en-US" sz="2400" dirty="0" smtClean="0"/>
              <a:t>Baron and Byrne(1991) criteria of a group :</a:t>
            </a:r>
          </a:p>
          <a:p>
            <a:pPr>
              <a:buNone/>
            </a:pPr>
            <a:r>
              <a:rPr lang="en-US" sz="2400" dirty="0" smtClean="0"/>
              <a:t>(Interact , interdependent ,stable , shared goals , structure, perception 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Group description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decision making with the members of the team.</a:t>
            </a:r>
          </a:p>
          <a:p>
            <a:endParaRPr lang="en-US" dirty="0" smtClean="0"/>
          </a:p>
          <a:p>
            <a:r>
              <a:rPr lang="en-US" dirty="0" smtClean="0"/>
              <a:t>Concerned about members needs.</a:t>
            </a:r>
          </a:p>
          <a:p>
            <a:endParaRPr lang="en-US" dirty="0" smtClean="0"/>
          </a:p>
          <a:p>
            <a:r>
              <a:rPr lang="en-US" dirty="0" smtClean="0"/>
              <a:t>Socially close to members of the team.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style: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leader allow the members to do as they wish.</a:t>
            </a:r>
          </a:p>
          <a:p>
            <a:endParaRPr lang="en-US" dirty="0" smtClean="0"/>
          </a:p>
          <a:p>
            <a:r>
              <a:rPr lang="en-US" dirty="0" smtClean="0"/>
              <a:t>The team dos not receive any feed back from hem.</a:t>
            </a:r>
          </a:p>
          <a:p>
            <a:endParaRPr lang="en-US" dirty="0" smtClean="0"/>
          </a:p>
          <a:p>
            <a:r>
              <a:rPr lang="en-US" dirty="0" smtClean="0"/>
              <a:t>Have no confidence in his own ability.</a:t>
            </a:r>
          </a:p>
          <a:p>
            <a:endParaRPr lang="en-US" dirty="0" smtClean="0"/>
          </a:p>
          <a:p>
            <a:r>
              <a:rPr lang="en-US" dirty="0" smtClean="0"/>
              <a:t>Do not make decisions.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Laissez faire style: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a study conducted by </a:t>
            </a:r>
            <a:r>
              <a:rPr lang="en-US" sz="2400" dirty="0" err="1" smtClean="0"/>
              <a:t>lewin</a:t>
            </a:r>
            <a:r>
              <a:rPr lang="en-US" sz="2400" dirty="0" smtClean="0"/>
              <a:t>(1939),four comparable groups of 10-years old boys were observed as they performed a task for 3 weeks trail under the three leadership styles, the results showed significant differences in behavior in response  to the deferent styles.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-hostility and aggression  were higher under authoritarian style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-</a:t>
            </a:r>
            <a:r>
              <a:rPr lang="en-US" sz="2400" dirty="0" err="1" smtClean="0"/>
              <a:t>scapegoating</a:t>
            </a:r>
            <a:r>
              <a:rPr lang="en-US" sz="2400" dirty="0" smtClean="0"/>
              <a:t> occurred more frequently in authoritarian style.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-the product was superior in the democratic group.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-morale was higher in the democratic group.</a:t>
            </a:r>
          </a:p>
          <a:p>
            <a:endParaRPr lang="ar-SA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a process which indicates that changes take place at both personal and group level .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Change of attitude</a:t>
            </a:r>
            <a:r>
              <a:rPr lang="en-US" sz="2000" dirty="0"/>
              <a:t> </a:t>
            </a:r>
            <a:r>
              <a:rPr lang="en-US" sz="2000" dirty="0" smtClean="0"/>
              <a:t>or general way of behavior(at a personal level) 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Changes of roles , relationships or leadership(at a group level)</a:t>
            </a:r>
          </a:p>
          <a:p>
            <a:endParaRPr lang="en-US" sz="2400" dirty="0" smtClean="0"/>
          </a:p>
          <a:p>
            <a:r>
              <a:rPr lang="en-US" sz="2400" dirty="0" smtClean="0"/>
              <a:t>Even if one or two criteria missed it can be still called a group 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dynamics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Schutz</a:t>
            </a:r>
            <a:r>
              <a:rPr lang="en-US" sz="2400" dirty="0" smtClean="0"/>
              <a:t>  perspective(1958):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1400" dirty="0" smtClean="0"/>
              <a:t>(fundamental interpersonal relations orientation):</a:t>
            </a:r>
          </a:p>
          <a:p>
            <a:pPr lvl="1">
              <a:buNone/>
            </a:pPr>
            <a:r>
              <a:rPr lang="en-US" sz="2000" dirty="0" smtClean="0"/>
              <a:t>   People behave according to their orientation to other people and this is based on three fundamental needs of every group member :</a:t>
            </a:r>
          </a:p>
          <a:p>
            <a:pPr>
              <a:buNone/>
            </a:pPr>
            <a:r>
              <a:rPr lang="en-US" sz="2400" dirty="0" smtClean="0"/>
              <a:t>      - Inclusion </a:t>
            </a:r>
            <a:r>
              <a:rPr lang="en-US" sz="1600" dirty="0" smtClean="0"/>
              <a:t>(in - out dimension, human preference e.g. over social,                                        </a:t>
            </a:r>
            <a:r>
              <a:rPr lang="en-US" sz="1600" dirty="0" err="1" smtClean="0"/>
              <a:t>undersocial</a:t>
            </a:r>
            <a:r>
              <a:rPr lang="en-US" sz="1600" dirty="0" smtClean="0"/>
              <a:t>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400" dirty="0" smtClean="0"/>
              <a:t>      - Control (</a:t>
            </a:r>
            <a:r>
              <a:rPr lang="en-US" sz="1600" dirty="0" smtClean="0"/>
              <a:t>human preferences vary from autocratic to </a:t>
            </a:r>
            <a:r>
              <a:rPr lang="en-US" sz="1600" dirty="0" err="1" smtClean="0"/>
              <a:t>abdicratic</a:t>
            </a:r>
            <a:r>
              <a:rPr lang="en-US" sz="1600" dirty="0" smtClean="0"/>
              <a:t>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- Affection </a:t>
            </a:r>
            <a:r>
              <a:rPr lang="en-US" sz="1600" dirty="0" smtClean="0"/>
              <a:t>(is the area of intimacy, human preference vary from   over  personal to under personal)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development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Groups are formed for different reasons.</a:t>
            </a:r>
          </a:p>
          <a:p>
            <a:endParaRPr lang="en-US" sz="2400" dirty="0" smtClean="0"/>
          </a:p>
          <a:p>
            <a:r>
              <a:rPr lang="en-US" sz="2400" dirty="0" smtClean="0"/>
              <a:t>Once the group is formed it follows a set of successive stages.</a:t>
            </a:r>
          </a:p>
          <a:p>
            <a:r>
              <a:rPr lang="en-US" sz="2400" b="1" u="sng" dirty="0" smtClean="0"/>
              <a:t> </a:t>
            </a:r>
            <a:r>
              <a:rPr lang="en-US" sz="2400" b="1" u="sng" dirty="0" smtClean="0">
                <a:sym typeface="Wingdings" pitchFamily="2" charset="2"/>
              </a:rPr>
              <a:t>( Tuckman1965)perspective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Forming </a:t>
            </a:r>
          </a:p>
          <a:p>
            <a:pPr lvl="1"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lvl="1"/>
            <a:r>
              <a:rPr lang="en-US" sz="2000" b="1" dirty="0" smtClean="0">
                <a:sym typeface="Wingdings" pitchFamily="2" charset="2"/>
              </a:rPr>
              <a:t>Storming </a:t>
            </a:r>
          </a:p>
          <a:p>
            <a:pPr lvl="1"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lvl="1"/>
            <a:r>
              <a:rPr lang="en-US" sz="2000" b="1" dirty="0" err="1" smtClean="0">
                <a:sym typeface="Wingdings" pitchFamily="2" charset="2"/>
              </a:rPr>
              <a:t>Norming</a:t>
            </a:r>
            <a:r>
              <a:rPr lang="en-US" sz="2000" b="1" dirty="0" smtClean="0">
                <a:sym typeface="Wingdings" pitchFamily="2" charset="2"/>
              </a:rPr>
              <a:t> </a:t>
            </a:r>
          </a:p>
          <a:p>
            <a:pPr lvl="1"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lvl="1"/>
            <a:r>
              <a:rPr lang="en-US" sz="2000" b="1" dirty="0" smtClean="0">
                <a:sym typeface="Wingdings" pitchFamily="2" charset="2"/>
              </a:rPr>
              <a:t>Performing </a:t>
            </a:r>
          </a:p>
          <a:p>
            <a:pPr lvl="1"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lvl="1"/>
            <a:r>
              <a:rPr lang="en-US" sz="2000" b="1" dirty="0" smtClean="0">
                <a:sym typeface="Wingdings" pitchFamily="2" charset="2"/>
              </a:rPr>
              <a:t>Adjourning</a:t>
            </a:r>
            <a:r>
              <a:rPr lang="en-US" sz="2000" dirty="0" smtClean="0">
                <a:sym typeface="Wingdings" pitchFamily="2" charset="2"/>
              </a:rPr>
              <a:t> 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formation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u="sng" dirty="0" err="1" smtClean="0"/>
              <a:t>Yalom</a:t>
            </a:r>
            <a:r>
              <a:rPr lang="en-GB" sz="2400" b="1" u="sng" dirty="0" smtClean="0"/>
              <a:t> (1985)perspectives </a:t>
            </a:r>
            <a:r>
              <a:rPr lang="en-GB" sz="2000" dirty="0" smtClean="0"/>
              <a:t>:</a:t>
            </a:r>
          </a:p>
          <a:p>
            <a:r>
              <a:rPr lang="en-GB" sz="2000" b="1" dirty="0" smtClean="0"/>
              <a:t>Orientation : </a:t>
            </a:r>
          </a:p>
          <a:p>
            <a:pPr lvl="1"/>
            <a:r>
              <a:rPr lang="en-GB" sz="1600" dirty="0" smtClean="0"/>
              <a:t>   initial stages</a:t>
            </a:r>
          </a:p>
          <a:p>
            <a:pPr lvl="1"/>
            <a:r>
              <a:rPr lang="en-GB" sz="1600" dirty="0" smtClean="0"/>
              <a:t>   members need to establish a way to accomplish the task </a:t>
            </a:r>
          </a:p>
          <a:p>
            <a:pPr lvl="1"/>
            <a:r>
              <a:rPr lang="en-GB" sz="1600" dirty="0" smtClean="0"/>
              <a:t>   members work towards comfort , meaning and pleasure of being in the   group .</a:t>
            </a:r>
          </a:p>
          <a:p>
            <a:r>
              <a:rPr lang="en-GB" sz="2000" b="1" dirty="0" smtClean="0"/>
              <a:t>Conflict :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GB" sz="1600" dirty="0" smtClean="0"/>
              <a:t>   centred around preoccupation with dominance , control and power .</a:t>
            </a:r>
          </a:p>
          <a:p>
            <a:pPr>
              <a:buNone/>
            </a:pPr>
            <a:r>
              <a:rPr lang="en-GB" sz="1600" dirty="0" smtClean="0"/>
              <a:t>Emerges between members or members and leaders .(</a:t>
            </a:r>
            <a:r>
              <a:rPr lang="en-GB" sz="1600" dirty="0" err="1" smtClean="0"/>
              <a:t>tuckman</a:t>
            </a:r>
            <a:r>
              <a:rPr lang="en-GB" sz="1600" dirty="0" smtClean="0"/>
              <a:t> storming stage )</a:t>
            </a:r>
            <a:r>
              <a:rPr lang="en-GB" sz="800" dirty="0" smtClean="0"/>
              <a:t> </a:t>
            </a:r>
          </a:p>
          <a:p>
            <a:r>
              <a:rPr lang="en-GB" sz="2000" b="1" dirty="0" smtClean="0"/>
              <a:t>Cohesiveness :</a:t>
            </a:r>
          </a:p>
          <a:p>
            <a:pPr lvl="1"/>
            <a:r>
              <a:rPr lang="en-GB" sz="1600" dirty="0" smtClean="0"/>
              <a:t>Shows elements of greater trust , high morale , more disclosure and members are more committed to one another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formation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b="1" u="sng" dirty="0" err="1" smtClean="0"/>
              <a:t>Bion</a:t>
            </a:r>
            <a:r>
              <a:rPr lang="en-GB" sz="2400" b="1" u="sng" dirty="0" smtClean="0"/>
              <a:t> perspectives </a:t>
            </a:r>
            <a:r>
              <a:rPr lang="en-GB" sz="2000" b="1" u="sng" dirty="0" smtClean="0"/>
              <a:t>:</a:t>
            </a:r>
          </a:p>
          <a:p>
            <a:r>
              <a:rPr lang="en-GB" sz="2000" dirty="0" smtClean="0"/>
              <a:t>Suggest that the emotional states of the group dictates its dynamics .there are three types of emotional states called basic assumption cultures:</a:t>
            </a:r>
          </a:p>
          <a:p>
            <a:pPr lvl="1"/>
            <a:r>
              <a:rPr lang="en-GB" sz="1600" dirty="0" smtClean="0"/>
              <a:t>Aggressiveness ,hostility and fear.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Optimism and hopeful anticipation .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Hopelessness .</a:t>
            </a:r>
          </a:p>
          <a:p>
            <a:endParaRPr lang="en-GB" sz="2000" dirty="0" smtClean="0"/>
          </a:p>
          <a:p>
            <a:r>
              <a:rPr lang="en-GB" sz="2000" dirty="0" smtClean="0"/>
              <a:t>Members share some beliefs which generate these emotions and they will behave according to it so there are three Basic assumption groups :</a:t>
            </a:r>
          </a:p>
          <a:p>
            <a:pPr>
              <a:buNone/>
            </a:pPr>
            <a:r>
              <a:rPr lang="en-GB" sz="1700" dirty="0" smtClean="0"/>
              <a:t>      - Aggressiveness=basic assumption fight-flight. </a:t>
            </a:r>
          </a:p>
          <a:p>
            <a:pPr>
              <a:buNone/>
            </a:pPr>
            <a:r>
              <a:rPr lang="en-GB" sz="1700" dirty="0" smtClean="0"/>
              <a:t>      -optimism=basic assumption pairing.</a:t>
            </a:r>
          </a:p>
          <a:p>
            <a:pPr>
              <a:buNone/>
            </a:pPr>
            <a:r>
              <a:rPr lang="en-GB" sz="1700" dirty="0" smtClean="0"/>
              <a:t>      -helplessness=basic assumption=dependency.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 the role of the leader is extremely important , each assumption group will search for a specific type of leader to fulfil its needs.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u="sng" dirty="0" smtClean="0"/>
              <a:t>Factors affecting group effectiveness :</a:t>
            </a:r>
          </a:p>
          <a:p>
            <a:r>
              <a:rPr lang="en-GB" sz="2000" dirty="0" smtClean="0"/>
              <a:t>Atmosphere .</a:t>
            </a:r>
          </a:p>
          <a:p>
            <a:r>
              <a:rPr lang="en-GB" sz="2000" dirty="0" smtClean="0"/>
              <a:t>Discussion </a:t>
            </a:r>
            <a:r>
              <a:rPr lang="en-GB" sz="1600" dirty="0" smtClean="0"/>
              <a:t>( focused and every one participates )</a:t>
            </a:r>
          </a:p>
          <a:p>
            <a:r>
              <a:rPr lang="en-GB" sz="2000" dirty="0" smtClean="0"/>
              <a:t>Objectives .</a:t>
            </a:r>
          </a:p>
          <a:p>
            <a:r>
              <a:rPr lang="en-GB" sz="2000" dirty="0" smtClean="0"/>
              <a:t>Listening .</a:t>
            </a:r>
          </a:p>
          <a:p>
            <a:r>
              <a:rPr lang="en-GB" sz="2000" dirty="0" smtClean="0"/>
              <a:t>Disagreement .</a:t>
            </a:r>
          </a:p>
          <a:p>
            <a:r>
              <a:rPr lang="en-GB" sz="2000" dirty="0" smtClean="0"/>
              <a:t>Decisions .</a:t>
            </a:r>
          </a:p>
          <a:p>
            <a:r>
              <a:rPr lang="en-GB" sz="2000" dirty="0" smtClean="0"/>
              <a:t>Criticism.</a:t>
            </a:r>
          </a:p>
          <a:p>
            <a:r>
              <a:rPr lang="en-GB" sz="2000" dirty="0" smtClean="0"/>
              <a:t>Feelings .</a:t>
            </a:r>
          </a:p>
          <a:p>
            <a:r>
              <a:rPr lang="en-GB" sz="2000" dirty="0" smtClean="0"/>
              <a:t>Action .</a:t>
            </a:r>
          </a:p>
          <a:p>
            <a:r>
              <a:rPr lang="en-GB" sz="2000" dirty="0" smtClean="0"/>
              <a:t>Leadership .</a:t>
            </a:r>
          </a:p>
          <a:p>
            <a:r>
              <a:rPr lang="en-GB" sz="2000" dirty="0" smtClean="0"/>
              <a:t>Self conscious 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Factors influencing group behaviours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u="sng" dirty="0" smtClean="0"/>
              <a:t>Role functions : </a:t>
            </a:r>
          </a:p>
          <a:p>
            <a:pPr>
              <a:buNone/>
            </a:pPr>
            <a:r>
              <a:rPr lang="en-GB" sz="2000" dirty="0" smtClean="0"/>
              <a:t> a set of behaviours that is expected and /or displayed by the individual who occupies a particular position in the group structure 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u="sng" dirty="0" smtClean="0"/>
              <a:t>Four different criteria for roles :</a:t>
            </a:r>
          </a:p>
          <a:p>
            <a:r>
              <a:rPr lang="en-GB" sz="2000" dirty="0" smtClean="0"/>
              <a:t>Prescribed roles .</a:t>
            </a:r>
          </a:p>
          <a:p>
            <a:r>
              <a:rPr lang="en-GB" sz="2000" dirty="0" smtClean="0"/>
              <a:t>Subjective roles .</a:t>
            </a:r>
          </a:p>
          <a:p>
            <a:r>
              <a:rPr lang="en-GB" sz="2000" dirty="0" smtClean="0"/>
              <a:t>Enacted roles .</a:t>
            </a:r>
          </a:p>
          <a:p>
            <a:r>
              <a:rPr lang="en-GB" sz="2000" dirty="0" smtClean="0"/>
              <a:t>Functionally requisite role .</a:t>
            </a:r>
          </a:p>
          <a:p>
            <a:endParaRPr lang="en-GB" sz="2000" dirty="0" smtClean="0"/>
          </a:p>
          <a:p>
            <a:r>
              <a:rPr lang="en-GB" sz="2000" dirty="0" smtClean="0"/>
              <a:t>For the group to survive the role must be fulfilled .</a:t>
            </a:r>
          </a:p>
          <a:p>
            <a:r>
              <a:rPr lang="en-GB" sz="2000" dirty="0" smtClean="0"/>
              <a:t>How to sabotage the group 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1176</Words>
  <Application>Microsoft Office PowerPoint</Application>
  <PresentationFormat>عرض على الشاشة (3:4)‏</PresentationFormat>
  <Paragraphs>198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22</vt:i4>
      </vt:variant>
    </vt:vector>
  </HeadingPairs>
  <TitlesOfParts>
    <vt:vector size="24" baseType="lpstr">
      <vt:lpstr>Concourse</vt:lpstr>
      <vt:lpstr>Equity</vt:lpstr>
      <vt:lpstr>Group dynamics, leadership and communications</vt:lpstr>
      <vt:lpstr> Group description  </vt:lpstr>
      <vt:lpstr>Group dynamics</vt:lpstr>
      <vt:lpstr>Group development </vt:lpstr>
      <vt:lpstr>Group formation </vt:lpstr>
      <vt:lpstr>Group formation </vt:lpstr>
      <vt:lpstr>الشريحة 7</vt:lpstr>
      <vt:lpstr>Factors influencing group behaviours </vt:lpstr>
      <vt:lpstr>الشريحة 9</vt:lpstr>
      <vt:lpstr>الشريحة 10</vt:lpstr>
      <vt:lpstr>Group task roles:</vt:lpstr>
      <vt:lpstr>Group building roles:</vt:lpstr>
      <vt:lpstr>Individual roles:</vt:lpstr>
      <vt:lpstr>Leadership definition:</vt:lpstr>
      <vt:lpstr>Leadership </vt:lpstr>
      <vt:lpstr>Leadership </vt:lpstr>
      <vt:lpstr> naturally born Leader ?</vt:lpstr>
      <vt:lpstr>Leadership styles</vt:lpstr>
      <vt:lpstr>Authoritarian style:</vt:lpstr>
      <vt:lpstr>Democratic style:</vt:lpstr>
      <vt:lpstr>Laissez faire style: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dynamics, leadership and communications</dc:title>
  <dc:creator>eman</dc:creator>
  <cp:lastModifiedBy>eman</cp:lastModifiedBy>
  <cp:revision>43</cp:revision>
  <dcterms:created xsi:type="dcterms:W3CDTF">2010-12-09T09:34:20Z</dcterms:created>
  <dcterms:modified xsi:type="dcterms:W3CDTF">2010-12-11T16:13:42Z</dcterms:modified>
</cp:coreProperties>
</file>