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2" r:id="rId3"/>
    <p:sldId id="263" r:id="rId4"/>
    <p:sldId id="264" r:id="rId5"/>
    <p:sldId id="265" r:id="rId6"/>
    <p:sldId id="266" r:id="rId7"/>
    <p:sldId id="287" r:id="rId8"/>
    <p:sldId id="288" r:id="rId9"/>
    <p:sldId id="257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2" r:id="rId18"/>
    <p:sldId id="258" r:id="rId19"/>
    <p:sldId id="259" r:id="rId20"/>
    <p:sldId id="260" r:id="rId21"/>
    <p:sldId id="261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0FE21-7A6E-49D4-B62D-D4CF2EE20E82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51ACB-01B7-4C81-A66C-45A118B10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6AED0-54DC-4220-AFB2-4EE79BBEED47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E6B73-21F4-4030-867E-9639505F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E6B73-21F4-4030-867E-9639505F0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FD392D-4704-463A-90F5-159B810F8D2D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C501ABF-37A7-428E-89E2-B123C20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pac.com/survey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5105400"/>
          </a:xfrm>
        </p:spPr>
        <p:txBody>
          <a:bodyPr/>
          <a:lstStyle/>
          <a:p>
            <a:pPr algn="ctr"/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924800" cy="4343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Questionnaire Design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/>
              <a:t>Ashry</a:t>
            </a:r>
            <a:r>
              <a:rPr lang="en-US" sz="2400" b="1" dirty="0" smtClean="0"/>
              <a:t> Gad Mohamed</a:t>
            </a:r>
          </a:p>
          <a:p>
            <a:pPr algn="ctr"/>
            <a:r>
              <a:rPr lang="en-US" sz="2400" b="1" dirty="0" err="1" smtClean="0"/>
              <a:t>MB,ChB</a:t>
            </a:r>
            <a:r>
              <a:rPr lang="en-US" sz="2400" b="1" dirty="0" smtClean="0"/>
              <a:t>. MPH. </a:t>
            </a:r>
            <a:r>
              <a:rPr lang="en-US" sz="2400" b="1" dirty="0" err="1" smtClean="0"/>
              <a:t>DrPH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Prof. of Epidemiology</a:t>
            </a:r>
          </a:p>
          <a:p>
            <a:pPr algn="ctr"/>
            <a:r>
              <a:rPr lang="en-US" sz="2400" b="1" dirty="0" smtClean="0"/>
              <a:t>College of Medicine &amp; KKUH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 Revise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Shorten the set of questions.  If a question does not address one of the aims, discard.</a:t>
            </a:r>
          </a:p>
          <a:p>
            <a:r>
              <a:rPr lang="en-US" dirty="0" smtClean="0"/>
              <a:t>Refine the questions included and their wording by testing them with a variety of respondents.</a:t>
            </a:r>
          </a:p>
          <a:p>
            <a:pPr lvl="1"/>
            <a:r>
              <a:rPr lang="en-US" dirty="0" smtClean="0"/>
              <a:t>Ensure the flow is natural.</a:t>
            </a:r>
          </a:p>
          <a:p>
            <a:pPr lvl="1"/>
            <a:r>
              <a:rPr lang="en-US" dirty="0" smtClean="0"/>
              <a:t>Verify that terms and concepts are familiar and easy to understand for your target audience.</a:t>
            </a:r>
          </a:p>
          <a:p>
            <a:pPr lvl="1"/>
            <a:r>
              <a:rPr lang="en-US" dirty="0" smtClean="0"/>
              <a:t>Keep recall to a minimum and focus on the recent past.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522698" cy="45157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Decide whether you will format the questionnaire yourself or use computer-based programs for assistance:</a:t>
            </a:r>
          </a:p>
          <a:p>
            <a:pPr lvl="1"/>
            <a:r>
              <a:rPr lang="en-US" sz="2800" dirty="0" smtClean="0"/>
              <a:t>SurveyMonkey.com</a:t>
            </a:r>
          </a:p>
          <a:p>
            <a:pPr lvl="1"/>
            <a:r>
              <a:rPr lang="en-US" sz="2800" dirty="0" smtClean="0"/>
              <a:t>Adobe Live Cycle Designer 7.0</a:t>
            </a:r>
          </a:p>
          <a:p>
            <a:pPr lvl="1"/>
            <a:r>
              <a:rPr lang="en-US" sz="2800" dirty="0" smtClean="0"/>
              <a:t>GCRC assistance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6:  Assemble the final questionnaire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the top, clearly state:</a:t>
            </a:r>
          </a:p>
          <a:p>
            <a:pPr lvl="1"/>
            <a:r>
              <a:rPr lang="en-US" sz="2800" dirty="0" smtClean="0"/>
              <a:t>The purpose of the study</a:t>
            </a:r>
          </a:p>
          <a:p>
            <a:pPr lvl="1"/>
            <a:r>
              <a:rPr lang="en-US" sz="2800" dirty="0" smtClean="0"/>
              <a:t>How the data will be used</a:t>
            </a:r>
          </a:p>
          <a:p>
            <a:pPr lvl="1"/>
            <a:r>
              <a:rPr lang="en-US" sz="2800" dirty="0" smtClean="0"/>
              <a:t>Instructions on how to fill out the questionnaire</a:t>
            </a:r>
          </a:p>
          <a:p>
            <a:pPr lvl="1"/>
            <a:r>
              <a:rPr lang="en-US" sz="2800" dirty="0" smtClean="0"/>
              <a:t>Your policy on confidentiality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Include identifying data on each page of a multi-page, paper-based questionnaire such as a respondent ID number in case the pages separate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Assemble the final questionnaire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questions concerning major subject areas together and introduce them by heading or short descriptive statements.</a:t>
            </a:r>
          </a:p>
          <a:p>
            <a:r>
              <a:rPr lang="en-US" dirty="0" smtClean="0"/>
              <a:t>Order questions in order to stimulate recall.</a:t>
            </a:r>
          </a:p>
          <a:p>
            <a:r>
              <a:rPr lang="en-US" dirty="0" smtClean="0"/>
              <a:t>Order and format questions to ensure unbiased and balanced results.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Include white space to make answers clear and to help increase response rate.</a:t>
            </a:r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Use larger font size (e.g., 14) and high contrast (black on white).</a:t>
            </a:r>
          </a:p>
          <a:p>
            <a:r>
              <a:rPr lang="en-US" dirty="0" smtClean="0"/>
              <a:t>Group questions concerning major subject areas together and introduce them by heading or short descriptive statements.</a:t>
            </a:r>
          </a:p>
          <a:p>
            <a:r>
              <a:rPr lang="en-US" dirty="0" smtClean="0"/>
              <a:t>Order questions in order to stimulate recall.</a:t>
            </a:r>
          </a:p>
          <a:p>
            <a:r>
              <a:rPr lang="en-US" dirty="0" smtClean="0"/>
              <a:t>Order and format questions to ensure unbiased and balanced results.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 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writing questions and assembling the final questionnaire, edit with a view towards </a:t>
            </a:r>
            <a:r>
              <a:rPr lang="en-US" u="sng" dirty="0" smtClean="0"/>
              <a:t>saliency:</a:t>
            </a:r>
            <a:r>
              <a:rPr lang="en-US" dirty="0" smtClean="0"/>
              <a:t>  apparent relevance, importance, and interest of the survey to the respondent</a:t>
            </a:r>
          </a:p>
          <a:p>
            <a:r>
              <a:rPr lang="en-US" dirty="0" smtClean="0"/>
              <a:t>Consider either pre-notifying those in your sample or sending reminders to those who received the survey (if self-administered).  Studies have shown that making contact with the sampled individuals increases the response rate.</a:t>
            </a:r>
          </a:p>
          <a:p>
            <a:r>
              <a:rPr lang="en-US" dirty="0" smtClean="0"/>
              <a:t>If possible, offer an incentive.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Non-responders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the characteristics of those who did not respond to the survey is important to quantify what, if any, bias exists in the results.</a:t>
            </a:r>
          </a:p>
          <a:p>
            <a:r>
              <a:rPr lang="en-US" dirty="0" smtClean="0"/>
              <a:t>To quantify the characteristics of the non-responders to postal surveys,.  Those who take the longest to return the survey are most like the non-responders.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Space response scales widely enough so that it is easy to circle or check the correct answer without the mark accidentally including the answer above or below.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Open-ended questions: the space for the response should be big enough to allow respondents with large handwriting to write comfortably in the space.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Closed-ended questions: line up answers vertically and precede them with boxes or brackets to check, or by numbers to circle, rather than open blanks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458200" cy="9144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Principles of Writing Questions</a:t>
            </a:r>
            <a:r>
              <a:rPr lang="en-US" b="1" dirty="0" smtClean="0">
                <a:solidFill>
                  <a:schemeClr val="tx1"/>
                </a:solidFill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Questions should ask for only 1 piece of information, so avoid.</a:t>
            </a:r>
          </a:p>
          <a:p>
            <a:r>
              <a:rPr lang="en-US" sz="3200" b="1" dirty="0" smtClean="0"/>
              <a:t>Selection Categories.</a:t>
            </a:r>
          </a:p>
          <a:p>
            <a:r>
              <a:rPr lang="en-US" sz="3200" b="1" dirty="0" smtClean="0"/>
              <a:t>A questionnaire gets people to express their feelings, perceptions, behaviors, and experiences, both past &amp; present.</a:t>
            </a:r>
          </a:p>
          <a:p>
            <a:r>
              <a:rPr lang="en-US" sz="3200" b="1" dirty="0" smtClean="0"/>
              <a:t>Question wording should ensure that every respondent will be answering the same thing.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Principles of Writing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572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Question wording should ensure that every respondent will be answering the same thing.</a:t>
            </a:r>
          </a:p>
          <a:p>
            <a:r>
              <a:rPr lang="en-US" sz="3200" b="1" dirty="0" smtClean="0"/>
              <a:t>Use simple wording, Be brief, Be specific.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Avoid:</a:t>
            </a:r>
          </a:p>
          <a:p>
            <a:r>
              <a:rPr lang="en-US" sz="3200" b="1" dirty="0" smtClean="0"/>
              <a:t>Be vague, Be condescending or talk down to respondent, Use biased wording, Use abbreviations or scientific jargon, Use objectionable questions, Be redundant.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382000" cy="914400"/>
          </a:xfrm>
        </p:spPr>
        <p:txBody>
          <a:bodyPr/>
          <a:lstStyle/>
          <a:p>
            <a:r>
              <a:rPr lang="en-US" sz="3600" dirty="0" smtClean="0"/>
              <a:t>Steps to design a questionnaire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Write out the primary and secondary aims of your study.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Write out concepts/information to be collected that relates to these aims.  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Review the current literature to identify already validated questionnaires that measure your specific area of interest.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Compose a draft of your questionnaire.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Revise the draft.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Assemble the final questionnaire.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cs typeface="Times New Roman" pitchFamily="18" charset="0"/>
              </a:rPr>
              <a:t>Testing the Survey Instruments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Focus groups discussions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Cognitive interviews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Field pre-testing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Field Pre-test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Times New Roman" pitchFamily="18" charset="0"/>
              </a:rPr>
              <a:t>Small-scale study in which all the conditions of the full scale-survey are simulated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Survey modes</a:t>
            </a:r>
          </a:p>
          <a:p>
            <a:r>
              <a:rPr lang="en-US" dirty="0" smtClean="0"/>
              <a:t>Interviewer oral debriefing and written reports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Warning signs: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Variation (Skewed distributions).</a:t>
            </a:r>
          </a:p>
          <a:p>
            <a:r>
              <a:rPr lang="en-US" dirty="0" smtClean="0"/>
              <a:t>Response rate .</a:t>
            </a:r>
          </a:p>
          <a:p>
            <a:r>
              <a:rPr lang="en-US" dirty="0" smtClean="0"/>
              <a:t>“No opinion” and “Don’t know” rates.</a:t>
            </a:r>
          </a:p>
          <a:p>
            <a:r>
              <a:rPr lang="en-US" dirty="0" smtClean="0"/>
              <a:t>Response Patterns.</a:t>
            </a:r>
          </a:p>
          <a:p>
            <a:r>
              <a:rPr lang="en-US" dirty="0" smtClean="0"/>
              <a:t>Flow of the questionnaire.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 [1]: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 How many cups of coffee or tea do you drink in a day?</a:t>
            </a:r>
          </a:p>
          <a:p>
            <a:r>
              <a:rPr lang="en-US" dirty="0" smtClean="0"/>
              <a:t>Principle:  Ask for an answer in only one dimension.</a:t>
            </a:r>
          </a:p>
          <a:p>
            <a:r>
              <a:rPr lang="en-US" dirty="0" smtClean="0"/>
              <a:t>Solution:  Separate the question into two – </a:t>
            </a:r>
          </a:p>
          <a:p>
            <a:pPr lvl="1"/>
            <a:r>
              <a:rPr lang="en-US" dirty="0" smtClean="0"/>
              <a:t>(1) How many cups of coffee do you drink during a typical day?</a:t>
            </a:r>
          </a:p>
          <a:p>
            <a:pPr lvl="1"/>
            <a:r>
              <a:rPr lang="en-US" dirty="0" smtClean="0"/>
              <a:t>(2) How many cups of tea do you drink during a typical day?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28F4-D5E9-4A89-BB96-89139A6EFDBD}" type="slidenum">
              <a:rPr lang="en-US"/>
              <a:pPr/>
              <a:t>23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key [1]: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Question:  How many cups of coffee or tea do you drink in a day?</a:t>
            </a:r>
          </a:p>
          <a:p>
            <a:r>
              <a:rPr lang="en-US" dirty="0"/>
              <a:t>Principle:  Ask for an answer in only one dimension.</a:t>
            </a:r>
          </a:p>
          <a:p>
            <a:r>
              <a:rPr lang="en-US" dirty="0"/>
              <a:t>Solution:  Separate the question into two – </a:t>
            </a:r>
          </a:p>
          <a:p>
            <a:pPr lvl="1"/>
            <a:r>
              <a:rPr lang="en-US" dirty="0"/>
              <a:t>(1) How many cups of coffee do you drink during a typical day?</a:t>
            </a:r>
          </a:p>
          <a:p>
            <a:pPr lvl="1"/>
            <a:r>
              <a:rPr lang="en-US" dirty="0"/>
              <a:t>(2) How many cups of tea do you drink during a typical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AE03-57E6-4AEE-94DB-6C5EA2F5DDDE}" type="slidenum">
              <a:rPr lang="en-US"/>
              <a:pPr/>
              <a:t>24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key [2]: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200" b="1" dirty="0"/>
              <a:t>Question:  What brand of computer do you own?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(A) IBM PC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(B) Apple</a:t>
            </a:r>
          </a:p>
          <a:p>
            <a:pPr>
              <a:lnSpc>
                <a:spcPct val="80000"/>
              </a:lnSpc>
            </a:pPr>
            <a:r>
              <a:rPr lang="en-US" sz="2200" b="1" dirty="0"/>
              <a:t>Principle: Avoid hidden assumptions.  Make sure to accommodate all possible answers.</a:t>
            </a:r>
          </a:p>
          <a:p>
            <a:pPr>
              <a:lnSpc>
                <a:spcPct val="80000"/>
              </a:lnSpc>
            </a:pPr>
            <a:r>
              <a:rPr lang="en-US" sz="2200" b="1" dirty="0"/>
              <a:t>Solution: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(1) Make each response a separate dichotomous item </a:t>
            </a:r>
          </a:p>
          <a:p>
            <a:pPr lvl="2">
              <a:lnSpc>
                <a:spcPct val="80000"/>
              </a:lnSpc>
            </a:pPr>
            <a:r>
              <a:rPr lang="en-US" sz="2000" b="1" dirty="0"/>
              <a:t>Do you own an IBM PC? (Circle:  Yes or No)</a:t>
            </a:r>
          </a:p>
          <a:p>
            <a:pPr lvl="2">
              <a:lnSpc>
                <a:spcPct val="80000"/>
              </a:lnSpc>
            </a:pPr>
            <a:r>
              <a:rPr lang="en-US" sz="2000" b="1" dirty="0"/>
              <a:t>Do you own an Apple computer? (Circle:  Yes or No)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(2) Add necessary response categories and allow for multiple responses.</a:t>
            </a:r>
          </a:p>
          <a:p>
            <a:pPr lvl="2">
              <a:lnSpc>
                <a:spcPct val="80000"/>
              </a:lnSpc>
            </a:pPr>
            <a:r>
              <a:rPr lang="en-US" sz="2000" b="1" dirty="0"/>
              <a:t>What brand of computer do you own?  (Circle all that apply)</a:t>
            </a:r>
          </a:p>
          <a:p>
            <a:pPr lvl="3">
              <a:lnSpc>
                <a:spcPct val="80000"/>
              </a:lnSpc>
            </a:pPr>
            <a:r>
              <a:rPr lang="en-US" sz="1800" b="1" dirty="0"/>
              <a:t>Do not own computer</a:t>
            </a:r>
          </a:p>
          <a:p>
            <a:pPr lvl="3">
              <a:lnSpc>
                <a:spcPct val="80000"/>
              </a:lnSpc>
            </a:pPr>
            <a:r>
              <a:rPr lang="en-US" sz="1800" b="1" dirty="0"/>
              <a:t>IBM PC</a:t>
            </a:r>
          </a:p>
          <a:p>
            <a:pPr lvl="3">
              <a:lnSpc>
                <a:spcPct val="80000"/>
              </a:lnSpc>
            </a:pPr>
            <a:r>
              <a:rPr lang="en-US" sz="1800" b="1" dirty="0"/>
              <a:t>Apple</a:t>
            </a:r>
          </a:p>
          <a:p>
            <a:pPr lvl="3">
              <a:lnSpc>
                <a:spcPct val="80000"/>
              </a:lnSpc>
            </a:pPr>
            <a:r>
              <a:rPr lang="en-US" sz="1800" b="1" dirty="0"/>
              <a:t>Other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19F-EE4D-4973-8F2D-AEB428B07C53}" type="slidenum">
              <a:rPr lang="en-US"/>
              <a:pPr/>
              <a:t>25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key [3]: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Question:  Have you had pain in the last week?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[  ] Never	[  ] Seldom     [  ] Often     [  ] Very often</a:t>
            </a:r>
          </a:p>
          <a:p>
            <a:r>
              <a:rPr lang="en-US"/>
              <a:t>Principle:  Make sure question and answer options match.</a:t>
            </a:r>
          </a:p>
          <a:p>
            <a:r>
              <a:rPr lang="en-US"/>
              <a:t>Solution:  Reword either question or answer to match.</a:t>
            </a:r>
          </a:p>
          <a:p>
            <a:pPr lvl="1"/>
            <a:r>
              <a:rPr lang="en-US"/>
              <a:t>How often have you had pain in the last week?</a:t>
            </a:r>
          </a:p>
          <a:p>
            <a:pPr lvl="2">
              <a:buFont typeface="Wingdings" pitchFamily="2" charset="2"/>
              <a:buNone/>
            </a:pPr>
            <a:r>
              <a:rPr lang="en-US" sz="2400"/>
              <a:t>[  ] Never     [  ] Seldom     [  ] Often     [  ] Very Often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8939213" y="658336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B9A7-0FEC-4171-BE14-5954117940BC}" type="slidenum">
              <a:rPr lang="en-US"/>
              <a:pPr/>
              <a:t>26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key [4]: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Question:  Where did you grow up?</a:t>
            </a:r>
          </a:p>
          <a:p>
            <a:pPr lvl="1">
              <a:lnSpc>
                <a:spcPct val="90000"/>
              </a:lnSpc>
            </a:pPr>
            <a:r>
              <a:rPr lang="en-US"/>
              <a:t>Country</a:t>
            </a:r>
          </a:p>
          <a:p>
            <a:pPr lvl="1">
              <a:lnSpc>
                <a:spcPct val="90000"/>
              </a:lnSpc>
            </a:pPr>
            <a:r>
              <a:rPr lang="en-US"/>
              <a:t>Farm</a:t>
            </a:r>
          </a:p>
          <a:p>
            <a:pPr lvl="1">
              <a:lnSpc>
                <a:spcPct val="90000"/>
              </a:lnSpc>
            </a:pPr>
            <a:r>
              <a:rPr lang="en-US"/>
              <a:t>City</a:t>
            </a:r>
          </a:p>
          <a:p>
            <a:pPr>
              <a:lnSpc>
                <a:spcPct val="90000"/>
              </a:lnSpc>
            </a:pPr>
            <a:r>
              <a:rPr lang="en-US"/>
              <a:t>Principle:  Avoid questions having non-mutually exclusive answers.</a:t>
            </a:r>
          </a:p>
          <a:p>
            <a:pPr>
              <a:lnSpc>
                <a:spcPct val="90000"/>
              </a:lnSpc>
            </a:pPr>
            <a:r>
              <a:rPr lang="en-US"/>
              <a:t>Solution:  Design the question with mutually exclusive options.</a:t>
            </a:r>
          </a:p>
          <a:p>
            <a:pPr lvl="1">
              <a:lnSpc>
                <a:spcPct val="90000"/>
              </a:lnSpc>
            </a:pPr>
            <a:r>
              <a:rPr lang="en-US"/>
              <a:t>Where did you grow up?</a:t>
            </a:r>
          </a:p>
          <a:p>
            <a:pPr lvl="2">
              <a:lnSpc>
                <a:spcPct val="90000"/>
              </a:lnSpc>
            </a:pPr>
            <a:r>
              <a:rPr lang="en-US"/>
              <a:t>House in the country</a:t>
            </a:r>
          </a:p>
          <a:p>
            <a:pPr lvl="2">
              <a:lnSpc>
                <a:spcPct val="90000"/>
              </a:lnSpc>
            </a:pPr>
            <a:r>
              <a:rPr lang="en-US"/>
              <a:t>Farm in the country</a:t>
            </a:r>
          </a:p>
          <a:p>
            <a:pPr lvl="2">
              <a:lnSpc>
                <a:spcPct val="90000"/>
              </a:lnSpc>
            </a:pPr>
            <a:r>
              <a:rPr lang="en-US"/>
              <a:t>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8111-5FBF-4F15-9C7E-2E9D9726CE21}" type="slidenum">
              <a:rPr lang="en-US"/>
              <a:pPr/>
              <a:t>27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key [5]: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Question:  Are you against drug abuse? (Circle: Yes or No)</a:t>
            </a:r>
          </a:p>
          <a:p>
            <a:r>
              <a:rPr lang="en-US"/>
              <a:t>Principle:  Write questions that will produce variability in the responses.</a:t>
            </a:r>
          </a:p>
          <a:p>
            <a:r>
              <a:rPr lang="en-US"/>
              <a:t>Solution:  Eliminate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39CC-FCEB-4806-8579-962962A211A8}" type="slidenum">
              <a:rPr lang="en-US"/>
              <a:pPr/>
              <a:t>28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key [6]: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b="1" dirty="0"/>
              <a:t>Question:  Which one of the following do you think increases a person’s chance of having a heart attack the most?  (Check one.)</a:t>
            </a:r>
          </a:p>
          <a:p>
            <a:pPr>
              <a:buFont typeface="Wingdings" pitchFamily="2" charset="2"/>
              <a:buNone/>
            </a:pPr>
            <a:r>
              <a:rPr lang="en-US" sz="2200" b="1" dirty="0"/>
              <a:t>	[  ] Smoking	[  ] Being overweight	[  ] Stress</a:t>
            </a:r>
          </a:p>
          <a:p>
            <a:r>
              <a:rPr lang="en-US" sz="2200" b="1" dirty="0"/>
              <a:t>Principle:  Encourage the respondent to consider each possible response to avoid the uncertainty of whether a missing item may represent either an answer that does not apply or an overlooked item.</a:t>
            </a:r>
          </a:p>
          <a:p>
            <a:r>
              <a:rPr lang="en-US" sz="2200" b="1" dirty="0"/>
              <a:t>Solution:  Which of the following increases the chance of having a heart attack?</a:t>
            </a:r>
          </a:p>
          <a:p>
            <a:pPr lvl="1"/>
            <a:r>
              <a:rPr lang="en-US" sz="2000" b="1" dirty="0"/>
              <a:t>Smoking:			[  ] Yes   [  ] No   [  ] Don’t know</a:t>
            </a:r>
          </a:p>
          <a:p>
            <a:pPr lvl="1"/>
            <a:r>
              <a:rPr lang="en-US" sz="2000" b="1" dirty="0"/>
              <a:t>Being overweight:	[  ] Yes   [  ] No   [  ] Don’t know</a:t>
            </a:r>
          </a:p>
          <a:p>
            <a:pPr lvl="1"/>
            <a:r>
              <a:rPr lang="en-US" sz="2000" b="1" dirty="0"/>
              <a:t>Stress:			[  ] Yes   [  ] No   [  ] Don’t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6A94-6730-43D7-B210-986B440E8755}" type="slidenum">
              <a:rPr lang="en-US"/>
              <a:pPr/>
              <a:t>29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key [7]: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Question:  </a:t>
            </a:r>
          </a:p>
          <a:p>
            <a:pPr lvl="1"/>
            <a:r>
              <a:rPr lang="en-US"/>
              <a:t>(1) Do you currently have a life insurance policy?  (Circle:  Yes or No)</a:t>
            </a:r>
          </a:p>
          <a:p>
            <a:pPr lvl="1"/>
            <a:r>
              <a:rPr lang="en-US"/>
              <a:t>If no, go to question 3.</a:t>
            </a:r>
          </a:p>
          <a:p>
            <a:pPr lvl="1"/>
            <a:r>
              <a:rPr lang="en-US"/>
              <a:t>(2) How much is your annual life insurance premium?</a:t>
            </a:r>
          </a:p>
          <a:p>
            <a:r>
              <a:rPr lang="en-US"/>
              <a:t>Principle:  Avoid branching as much as possible to avoid confusing respondents.  </a:t>
            </a:r>
          </a:p>
          <a:p>
            <a:r>
              <a:rPr lang="en-US"/>
              <a:t>Solution:  If possible, write as one question.</a:t>
            </a:r>
          </a:p>
          <a:p>
            <a:pPr lvl="1"/>
            <a:r>
              <a:rPr lang="en-US"/>
              <a:t>How much did you spend last year for life insurance? (Write 0 if none).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aims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primary and secondary aims using </a:t>
            </a:r>
            <a:r>
              <a:rPr lang="en-US" b="1" u="sng" dirty="0" smtClean="0"/>
              <a:t>one</a:t>
            </a:r>
            <a:r>
              <a:rPr lang="en-US" dirty="0" smtClean="0"/>
              <a:t> sentence per aim. (target population ) </a:t>
            </a:r>
          </a:p>
          <a:p>
            <a:r>
              <a:rPr lang="en-US" dirty="0" smtClean="0"/>
              <a:t> Formulate a plan for the statistical analysis of each aim.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Objective              Question(s)                 Analysis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                          Satisfy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715000" y="44196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5181600" y="5638800"/>
            <a:ext cx="1905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0" y="48768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1752600" y="5715000"/>
            <a:ext cx="1752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752600" y="4876800"/>
            <a:ext cx="2286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819400" y="44958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2BA1-8CDD-48FC-A3F7-AA0ED1F2295F}" type="slidenum">
              <a:rPr lang="en-US"/>
              <a:pPr/>
              <a:t>30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</a:t>
            </a:r>
            <a:r>
              <a:rPr lang="en-US" b="1" dirty="0" smtClean="0">
                <a:hlinkClick r:id="rId2"/>
              </a:rPr>
              <a:t>ww.statpac.com/surveys</a:t>
            </a:r>
            <a:endParaRPr lang="en-US" b="1" dirty="0"/>
          </a:p>
          <a:p>
            <a:r>
              <a:rPr lang="en-US" dirty="0"/>
              <a:t>“Design and use of questionnaires:  a review of best practice applicable to surveys of health service staff and patients”, </a:t>
            </a:r>
            <a:r>
              <a:rPr lang="en-US" u="sng" dirty="0"/>
              <a:t>Health Technology Assessment</a:t>
            </a:r>
            <a:r>
              <a:rPr lang="en-US" dirty="0"/>
              <a:t>, 2001.  Vol.5, No. 31.</a:t>
            </a:r>
          </a:p>
          <a:p>
            <a:r>
              <a:rPr lang="en-US" dirty="0"/>
              <a:t>Moser CA, </a:t>
            </a:r>
            <a:r>
              <a:rPr lang="en-US" dirty="0" err="1"/>
              <a:t>Kalton</a:t>
            </a:r>
            <a:r>
              <a:rPr lang="en-US" dirty="0"/>
              <a:t> G.  Survey methods in social investigation.  2</a:t>
            </a:r>
            <a:r>
              <a:rPr lang="en-US" baseline="30000" dirty="0"/>
              <a:t>nd</a:t>
            </a:r>
            <a:r>
              <a:rPr lang="en-US" dirty="0"/>
              <a:t> ed. </a:t>
            </a:r>
            <a:r>
              <a:rPr lang="en-US" dirty="0" err="1"/>
              <a:t>Aldershot</a:t>
            </a:r>
            <a:r>
              <a:rPr lang="en-US" dirty="0"/>
              <a:t>:  Gower; 1971.</a:t>
            </a:r>
          </a:p>
          <a:p>
            <a:r>
              <a:rPr lang="en-US" dirty="0"/>
              <a:t>Questionnaire Design lecture, Theresa Scott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763000" cy="6629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Bourque, Linda and Eve Fielder.  1995.  </a:t>
            </a:r>
            <a:r>
              <a:rPr lang="en-US" sz="2400" b="1" i="1" dirty="0"/>
              <a:t>How to Conduct </a:t>
            </a:r>
            <a:r>
              <a:rPr lang="en-US" sz="2400" b="1" i="1" dirty="0" smtClean="0"/>
              <a:t>Self-  administered </a:t>
            </a:r>
            <a:r>
              <a:rPr lang="en-US" sz="2400" b="1" i="1" dirty="0"/>
              <a:t>and Mail Surveys:  Learning Objectives.</a:t>
            </a:r>
            <a:r>
              <a:rPr lang="en-US" sz="2400" b="1" dirty="0"/>
              <a:t>  </a:t>
            </a:r>
            <a:r>
              <a:rPr lang="en-US" sz="2400" b="1" dirty="0" smtClean="0"/>
              <a:t> Thousand </a:t>
            </a:r>
            <a:r>
              <a:rPr lang="en-US" sz="2400" b="1" dirty="0"/>
              <a:t>Oaks, CA:  Sage.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Converse</a:t>
            </a:r>
            <a:r>
              <a:rPr lang="en-US" sz="2400" b="1" dirty="0"/>
              <a:t>, Jean M. and Stanley Presser.  1986.  “Survey Questions:  </a:t>
            </a:r>
            <a:r>
              <a:rPr lang="en-US" sz="2400" b="1" dirty="0" smtClean="0"/>
              <a:t>Handcrafting </a:t>
            </a:r>
            <a:r>
              <a:rPr lang="en-US" sz="2400" b="1" dirty="0"/>
              <a:t>the Standardized Questionnaire.”  </a:t>
            </a:r>
            <a:r>
              <a:rPr lang="en-US" sz="2400" b="1" i="1" dirty="0" smtClean="0"/>
              <a:t>Quantitative  Applications </a:t>
            </a:r>
            <a:r>
              <a:rPr lang="en-US" sz="2400" b="1" i="1" dirty="0"/>
              <a:t>in the Social Sciences</a:t>
            </a:r>
            <a:r>
              <a:rPr lang="en-US" sz="2400" b="1" dirty="0"/>
              <a:t> (series).  Thousand Oaks, CA</a:t>
            </a:r>
            <a:r>
              <a:rPr lang="en-US" sz="2400" b="1" dirty="0" smtClean="0"/>
              <a:t>: </a:t>
            </a:r>
            <a:r>
              <a:rPr lang="en-US" sz="2400" b="1" dirty="0"/>
              <a:t>	Sage.</a:t>
            </a:r>
          </a:p>
          <a:p>
            <a:pPr>
              <a:lnSpc>
                <a:spcPct val="90000"/>
              </a:lnSpc>
            </a:pPr>
            <a:r>
              <a:rPr lang="en-US" sz="2400" b="1" dirty="0" err="1" smtClean="0"/>
              <a:t>Dillman</a:t>
            </a:r>
            <a:r>
              <a:rPr lang="en-US" sz="2400" b="1" dirty="0"/>
              <a:t>, Don A.  2000.  </a:t>
            </a:r>
            <a:r>
              <a:rPr lang="en-US" sz="2400" b="1" i="1" dirty="0"/>
              <a:t>Mail and Internet Surveys : The Tailored 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i="1" dirty="0"/>
              <a:t>	Design Method.</a:t>
            </a:r>
            <a:r>
              <a:rPr lang="en-US" sz="2400" b="1" dirty="0"/>
              <a:t>  New York:  J. Wiley.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Fink</a:t>
            </a:r>
            <a:r>
              <a:rPr lang="en-US" sz="2400" b="1" dirty="0"/>
              <a:t>, Arlene.  1995.  </a:t>
            </a:r>
            <a:r>
              <a:rPr lang="en-US" sz="2400" b="1" i="1" dirty="0"/>
              <a:t>How To Ask Survey Questions.</a:t>
            </a:r>
            <a:r>
              <a:rPr lang="en-US" sz="2400" b="1" dirty="0"/>
              <a:t>  Thousand </a:t>
            </a:r>
            <a:r>
              <a:rPr lang="en-US" sz="2400" b="1" dirty="0" smtClean="0"/>
              <a:t> Oaks</a:t>
            </a:r>
            <a:r>
              <a:rPr lang="en-US" sz="2400" b="1" dirty="0"/>
              <a:t>, CA:  Sage.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Fowler</a:t>
            </a:r>
            <a:r>
              <a:rPr lang="en-US" sz="2400" b="1" dirty="0"/>
              <a:t>, Floyd J. Jr.  1995.  </a:t>
            </a:r>
            <a:r>
              <a:rPr lang="en-US" sz="2400" b="1" i="1" dirty="0"/>
              <a:t>Improving Survey Questions:  Design </a:t>
            </a:r>
            <a:r>
              <a:rPr lang="en-US" sz="2400" b="1" i="1" dirty="0" smtClean="0"/>
              <a:t>and  Evaluation</a:t>
            </a:r>
            <a:r>
              <a:rPr lang="en-US" sz="2400" b="1" i="1" dirty="0"/>
              <a:t>.</a:t>
            </a:r>
            <a:r>
              <a:rPr lang="en-US" sz="2400" b="1" dirty="0"/>
              <a:t>  Thousand Oaks, CA:  Sage.</a:t>
            </a:r>
          </a:p>
          <a:p>
            <a:pPr>
              <a:lnSpc>
                <a:spcPct val="90000"/>
              </a:lnSpc>
            </a:pPr>
            <a:r>
              <a:rPr lang="en-US" sz="2400" b="1" dirty="0" err="1" smtClean="0"/>
              <a:t>Sudman</a:t>
            </a:r>
            <a:r>
              <a:rPr lang="en-US" sz="2400" b="1" dirty="0"/>
              <a:t>, </a:t>
            </a:r>
            <a:r>
              <a:rPr lang="en-US" sz="2400" b="1" dirty="0" err="1"/>
              <a:t>Seymore</a:t>
            </a:r>
            <a:r>
              <a:rPr lang="en-US" sz="2400" b="1" dirty="0"/>
              <a:t> and Norman M. </a:t>
            </a:r>
            <a:r>
              <a:rPr lang="en-US" sz="2400" b="1" dirty="0" err="1"/>
              <a:t>Bradburn</a:t>
            </a:r>
            <a:r>
              <a:rPr lang="en-US" sz="2400" b="1" dirty="0"/>
              <a:t>.  1982.  </a:t>
            </a:r>
            <a:r>
              <a:rPr lang="en-US" sz="2400" b="1" i="1" dirty="0" smtClean="0"/>
              <a:t>Asking    </a:t>
            </a:r>
            <a:r>
              <a:rPr lang="en-US" sz="2400" b="1" i="1" dirty="0"/>
              <a:t>Questions:  A Practical Guide to Questionnaire Design</a:t>
            </a:r>
            <a:r>
              <a:rPr lang="en-US" sz="2400" b="1" i="1" dirty="0" smtClean="0"/>
              <a:t>. </a:t>
            </a:r>
            <a:r>
              <a:rPr lang="en-US" sz="2400" b="1" dirty="0"/>
              <a:t>	San Francisco:  </a:t>
            </a:r>
            <a:r>
              <a:rPr lang="en-US" sz="2400" b="1" dirty="0" err="1"/>
              <a:t>Jossey</a:t>
            </a:r>
            <a:r>
              <a:rPr lang="en-US" sz="2400" b="1" dirty="0"/>
              <a:t>-Bass Inc.</a:t>
            </a:r>
            <a:endParaRPr lang="en-US" sz="2400" b="1" i="1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382000" cy="914400"/>
          </a:xfrm>
        </p:spPr>
        <p:txBody>
          <a:bodyPr/>
          <a:lstStyle/>
          <a:p>
            <a:r>
              <a:rPr lang="en-US" sz="3200" b="1" dirty="0" smtClean="0"/>
              <a:t>2:Define the variables to be collected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Detailed list of the information to be collected .</a:t>
            </a:r>
          </a:p>
          <a:p>
            <a:pPr lvl="1"/>
            <a:r>
              <a:rPr lang="en-US" sz="2000" dirty="0" smtClean="0"/>
              <a:t>KAP</a:t>
            </a:r>
          </a:p>
          <a:p>
            <a:pPr lvl="1"/>
            <a:r>
              <a:rPr lang="en-US" sz="2000" dirty="0" smtClean="0"/>
              <a:t>Needs  </a:t>
            </a:r>
          </a:p>
          <a:p>
            <a:pPr lvl="1"/>
            <a:r>
              <a:rPr lang="en-US" sz="2000" dirty="0" smtClean="0"/>
              <a:t>Risk factors, behavior, diet, habit</a:t>
            </a:r>
          </a:p>
          <a:p>
            <a:pPr lvl="1"/>
            <a:r>
              <a:rPr lang="en-US" sz="2000" dirty="0" smtClean="0"/>
              <a:t>Demographics , associates</a:t>
            </a:r>
          </a:p>
          <a:p>
            <a:pPr lvl="1"/>
            <a:r>
              <a:rPr lang="en-US" sz="2000" dirty="0" smtClean="0"/>
              <a:t>Some combination of these concepts</a:t>
            </a:r>
          </a:p>
          <a:p>
            <a:r>
              <a:rPr lang="en-US" sz="2200" dirty="0" smtClean="0"/>
              <a:t>Translate into variables that can be </a:t>
            </a:r>
            <a:r>
              <a:rPr lang="en-US" sz="2200" b="1" u="sng" dirty="0" smtClean="0"/>
              <a:t>measured</a:t>
            </a:r>
            <a:r>
              <a:rPr lang="en-US" sz="2200" dirty="0" smtClean="0"/>
              <a:t>.  </a:t>
            </a:r>
          </a:p>
          <a:p>
            <a:r>
              <a:rPr lang="en-US" sz="2200" dirty="0" smtClean="0"/>
              <a:t>Define the role of each variable in the statistical analysis:</a:t>
            </a:r>
          </a:p>
          <a:p>
            <a:pPr lvl="1"/>
            <a:r>
              <a:rPr lang="en-US" sz="2000" dirty="0" smtClean="0"/>
              <a:t>Predictor (independent)</a:t>
            </a:r>
          </a:p>
          <a:p>
            <a:pPr lvl="1"/>
            <a:r>
              <a:rPr lang="en-US" sz="2000" dirty="0" smtClean="0"/>
              <a:t>Confounder  and/or effect  modifier.</a:t>
            </a:r>
          </a:p>
          <a:p>
            <a:pPr lvl="1"/>
            <a:r>
              <a:rPr lang="en-US" sz="2000" dirty="0" smtClean="0"/>
              <a:t>Outcome (dependent)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 Review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current literature to identify related surveys and data collection instruments that have measured aims similar your aims.</a:t>
            </a:r>
          </a:p>
          <a:p>
            <a:r>
              <a:rPr lang="en-US" dirty="0" smtClean="0"/>
              <a:t>You may get:</a:t>
            </a:r>
          </a:p>
          <a:p>
            <a:r>
              <a:rPr lang="en-US" dirty="0" smtClean="0"/>
              <a:t>Validated questionnaires.</a:t>
            </a:r>
          </a:p>
          <a:p>
            <a:r>
              <a:rPr lang="en-US" dirty="0" smtClean="0"/>
              <a:t>Saving your time.</a:t>
            </a:r>
          </a:p>
          <a:p>
            <a:r>
              <a:rPr lang="en-US" dirty="0" smtClean="0"/>
              <a:t>Detailed items.</a:t>
            </a:r>
          </a:p>
          <a:p>
            <a:r>
              <a:rPr lang="en-US" dirty="0" smtClean="0"/>
              <a:t>Comparison of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 Compose the first draft.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305800" cy="4572000"/>
          </a:xfrm>
        </p:spPr>
        <p:txBody>
          <a:bodyPr/>
          <a:lstStyle/>
          <a:p>
            <a:r>
              <a:rPr lang="en-US" b="1" dirty="0" smtClean="0"/>
              <a:t>Determine the mode of survey administration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Face-to-face interview.</a:t>
            </a:r>
          </a:p>
          <a:p>
            <a:pPr>
              <a:buNone/>
            </a:pPr>
            <a:r>
              <a:rPr lang="en-US" dirty="0" smtClean="0"/>
              <a:t> Self-administered survey (i.e. mail  survey).</a:t>
            </a:r>
          </a:p>
          <a:p>
            <a:pPr>
              <a:buNone/>
            </a:pPr>
            <a:r>
              <a:rPr lang="en-US" dirty="0" smtClean="0"/>
              <a:t>Telephone survey.</a:t>
            </a:r>
          </a:p>
          <a:p>
            <a:pPr>
              <a:buNone/>
            </a:pPr>
            <a:r>
              <a:rPr lang="en-US" dirty="0" smtClean="0"/>
              <a:t>E  mail survey.</a:t>
            </a:r>
          </a:p>
          <a:p>
            <a:r>
              <a:rPr lang="en-US" dirty="0" smtClean="0"/>
              <a:t>Add more questions than will be included in the final draft.</a:t>
            </a:r>
          </a:p>
          <a:p>
            <a:r>
              <a:rPr lang="en-US" dirty="0" smtClean="0"/>
              <a:t>Longer questionnaires reduce the response rate.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914400"/>
          </a:xfrm>
        </p:spPr>
        <p:txBody>
          <a:bodyPr/>
          <a:lstStyle/>
          <a:p>
            <a:r>
              <a:rPr lang="en-US" sz="3600" dirty="0" smtClean="0"/>
              <a:t>Advantages of personal interview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227013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cs typeface="Arial" charset="0"/>
              </a:rPr>
              <a:t>Interviewer can clarify unclear questions.</a:t>
            </a:r>
            <a:endParaRPr lang="en-US" b="1" dirty="0" smtClean="0">
              <a:latin typeface="HE_TERMINAL" pitchFamily="49" charset="0"/>
              <a:cs typeface="Times New Roman" pitchFamily="18" charset="0"/>
            </a:endParaRPr>
          </a:p>
          <a:p>
            <a:pPr marL="454025" lvl="1" indent="-227013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cs typeface="Arial" charset="0"/>
              </a:rPr>
              <a:t>Literacy is not required.</a:t>
            </a:r>
            <a:endParaRPr lang="en-US" b="1" dirty="0" smtClean="0">
              <a:latin typeface="HE_TERMINAL" pitchFamily="49" charset="0"/>
              <a:cs typeface="Times New Roman" pitchFamily="18" charset="0"/>
            </a:endParaRPr>
          </a:p>
          <a:p>
            <a:pPr marL="454025" lvl="1" indent="-227013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cs typeface="Arial" charset="0"/>
              </a:rPr>
              <a:t>Interviewer can collect more complex answers and observations.</a:t>
            </a:r>
            <a:endParaRPr lang="en-US" b="1" dirty="0" smtClean="0">
              <a:latin typeface="HE_TERMINAL" pitchFamily="49" charset="0"/>
              <a:cs typeface="Times New Roman" pitchFamily="18" charset="0"/>
            </a:endParaRPr>
          </a:p>
          <a:p>
            <a:pPr marL="454025" lvl="1" indent="-227013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cs typeface="Arial" charset="0"/>
              </a:rPr>
              <a:t>Interviewer can minimize missing and inappropriate responses.</a:t>
            </a:r>
            <a:endParaRPr lang="en-US" b="1" dirty="0" smtClean="0">
              <a:latin typeface="HE_TERMINAL" pitchFamily="49" charset="0"/>
              <a:cs typeface="Times New Roman" pitchFamily="18" charset="0"/>
            </a:endParaRPr>
          </a:p>
          <a:p>
            <a:pPr marL="454025" lvl="1" indent="-227013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cs typeface="Arial" charset="0"/>
              </a:rPr>
              <a:t>Interviewer can prevent respondent</a:t>
            </a:r>
            <a:br>
              <a:rPr lang="en-US" b="1" dirty="0" smtClean="0">
                <a:cs typeface="Arial" charset="0"/>
              </a:rPr>
            </a:br>
            <a:r>
              <a:rPr lang="en-US" b="1" dirty="0" smtClean="0">
                <a:cs typeface="Arial" charset="0"/>
              </a:rPr>
              <a:t>from answering out of sequence.</a:t>
            </a:r>
            <a:endParaRPr lang="en-US" b="1" dirty="0">
              <a:latin typeface="HE_TERMINAL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914400"/>
          </a:xfrm>
        </p:spPr>
        <p:txBody>
          <a:bodyPr/>
          <a:lstStyle/>
          <a:p>
            <a:r>
              <a:rPr lang="en-US" sz="3600" dirty="0" smtClean="0">
                <a:cs typeface="Arial" charset="0"/>
              </a:rPr>
              <a:t>Advantages of self-administered.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9588" lvl="1" indent="-22542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500" b="1" dirty="0" smtClean="0">
                <a:cs typeface="Arial" charset="0"/>
              </a:rPr>
              <a:t>Much less staff time is required, with no </a:t>
            </a:r>
            <a:r>
              <a:rPr lang="en-US" sz="2500" b="1" dirty="0" smtClean="0">
                <a:cs typeface="Times New Roman" pitchFamily="18" charset="0"/>
              </a:rPr>
              <a:t>“</a:t>
            </a:r>
            <a:r>
              <a:rPr lang="en-US" sz="2500" b="1" dirty="0" smtClean="0">
                <a:cs typeface="Arial" charset="0"/>
              </a:rPr>
              <a:t>dead time</a:t>
            </a:r>
            <a:r>
              <a:rPr lang="en-US" sz="2500" b="1" dirty="0" smtClean="0">
                <a:cs typeface="Times New Roman" pitchFamily="18" charset="0"/>
              </a:rPr>
              <a:t>”</a:t>
            </a:r>
            <a:r>
              <a:rPr lang="en-US" sz="2500" b="1" dirty="0" smtClean="0">
                <a:cs typeface="Arial" charset="0"/>
              </a:rPr>
              <a:t> waiting for potential participants</a:t>
            </a:r>
            <a:endParaRPr lang="en-US" sz="2500" b="1" dirty="0" smtClean="0">
              <a:cs typeface="Times New Roman" pitchFamily="18" charset="0"/>
            </a:endParaRPr>
          </a:p>
          <a:p>
            <a:pPr marL="509588" lvl="1" indent="-22542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500" b="1" dirty="0" smtClean="0">
                <a:cs typeface="Arial" charset="0"/>
              </a:rPr>
              <a:t>Less potential for observer bias</a:t>
            </a:r>
            <a:endParaRPr lang="en-US" sz="2500" b="1" dirty="0" smtClean="0">
              <a:cs typeface="Times New Roman" pitchFamily="18" charset="0"/>
            </a:endParaRPr>
          </a:p>
          <a:p>
            <a:pPr marL="509588" lvl="1" indent="-22542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500" b="1" dirty="0" smtClean="0">
                <a:cs typeface="Arial" charset="0"/>
              </a:rPr>
              <a:t>Anonymity may minimize social desirability bias, and encourage more honest responses to sensitive questions</a:t>
            </a:r>
          </a:p>
          <a:p>
            <a:pPr marL="509588" lvl="1" indent="-225425">
              <a:buClr>
                <a:schemeClr val="accent1"/>
              </a:buClr>
              <a:buNone/>
            </a:pPr>
            <a:endParaRPr lang="en-US" sz="25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r>
              <a:rPr lang="en-US" dirty="0" smtClean="0"/>
              <a:t>Place the most important items in the first half of the questionnaire.</a:t>
            </a:r>
          </a:p>
          <a:p>
            <a:r>
              <a:rPr lang="en-US" dirty="0" smtClean="0"/>
              <a:t>Make sure questions flow naturally from one to another.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392</TotalTime>
  <Words>1642</Words>
  <Application>Microsoft Office PowerPoint</Application>
  <PresentationFormat>On-screen Show (4:3)</PresentationFormat>
  <Paragraphs>211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Metro</vt:lpstr>
      <vt:lpstr>Slide 1</vt:lpstr>
      <vt:lpstr>Steps to design a questionnaire</vt:lpstr>
      <vt:lpstr>Define the aims of the study</vt:lpstr>
      <vt:lpstr>2:Define the variables to be collected</vt:lpstr>
      <vt:lpstr>3:  Review the literature</vt:lpstr>
      <vt:lpstr>4:  Compose the first draft. </vt:lpstr>
      <vt:lpstr>Advantages of personal interview</vt:lpstr>
      <vt:lpstr>Advantages of self-administered. </vt:lpstr>
      <vt:lpstr>Slide 9</vt:lpstr>
      <vt:lpstr>5:  Revise</vt:lpstr>
      <vt:lpstr>6:  Assemble the final questionnaire</vt:lpstr>
      <vt:lpstr>Slide 12</vt:lpstr>
      <vt:lpstr>Assemble the final questionnaire</vt:lpstr>
      <vt:lpstr>Slide 14</vt:lpstr>
      <vt:lpstr>Enhance response rate</vt:lpstr>
      <vt:lpstr>Non-responders</vt:lpstr>
      <vt:lpstr>Slide 17</vt:lpstr>
      <vt:lpstr>Principles of Writing Questions...</vt:lpstr>
      <vt:lpstr>Principles of Writing Questions</vt:lpstr>
      <vt:lpstr>Testing the Survey Instruments </vt:lpstr>
      <vt:lpstr>Field Pre-test </vt:lpstr>
      <vt:lpstr>Answer key [1]:</vt:lpstr>
      <vt:lpstr>Answer key [1]:</vt:lpstr>
      <vt:lpstr>Answer key [2]: </vt:lpstr>
      <vt:lpstr>Answer key [3]: </vt:lpstr>
      <vt:lpstr>Answer key [4]: </vt:lpstr>
      <vt:lpstr>Answer key [5]: </vt:lpstr>
      <vt:lpstr>Answer key [6]:</vt:lpstr>
      <vt:lpstr>Answer key [7]: </vt:lpstr>
      <vt:lpstr>References</vt:lpstr>
      <vt:lpstr>Slide 31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Design</dc:title>
  <dc:creator>Ashry</dc:creator>
  <cp:lastModifiedBy>Dr.Ashry</cp:lastModifiedBy>
  <cp:revision>49</cp:revision>
  <dcterms:created xsi:type="dcterms:W3CDTF">2010-06-01T20:14:56Z</dcterms:created>
  <dcterms:modified xsi:type="dcterms:W3CDTF">2010-11-08T07:31:37Z</dcterms:modified>
</cp:coreProperties>
</file>