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2"/>
  </p:notesMasterIdLst>
  <p:sldIdLst>
    <p:sldId id="257" r:id="rId2"/>
    <p:sldId id="262" r:id="rId3"/>
    <p:sldId id="263" r:id="rId4"/>
    <p:sldId id="264" r:id="rId5"/>
    <p:sldId id="265" r:id="rId6"/>
    <p:sldId id="266" r:id="rId7"/>
    <p:sldId id="258" r:id="rId8"/>
    <p:sldId id="267" r:id="rId9"/>
    <p:sldId id="268" r:id="rId10"/>
    <p:sldId id="269" r:id="rId11"/>
    <p:sldId id="270" r:id="rId12"/>
    <p:sldId id="271"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260" r:id="rId42"/>
    <p:sldId id="301" r:id="rId43"/>
    <p:sldId id="302" r:id="rId44"/>
    <p:sldId id="303" r:id="rId45"/>
    <p:sldId id="304" r:id="rId46"/>
    <p:sldId id="305" r:id="rId47"/>
    <p:sldId id="306" r:id="rId48"/>
    <p:sldId id="307" r:id="rId49"/>
    <p:sldId id="308" r:id="rId50"/>
    <p:sldId id="261"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3B359CF-1A33-4664-9AF7-3DD3726AAD3F}" type="datetimeFigureOut">
              <a:rPr lang="ar-SA" smtClean="0"/>
              <a:t>30/03/32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2181AB-8EF4-4BAD-861E-A2C57BE202B3}"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E02181AB-8EF4-4BAD-861E-A2C57BE202B3}" type="slidenum">
              <a:rPr lang="ar-SA" smtClean="0"/>
              <a:t>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BE03699-CDC2-4826-AA19-4EF59E6598F3}" type="datetimeFigureOut">
              <a:rPr lang="ar-SA" smtClean="0"/>
              <a:t>30/03/32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BE03699-CDC2-4826-AA19-4EF59E6598F3}" type="datetimeFigureOut">
              <a:rPr lang="ar-SA" smtClean="0"/>
              <a:t>30/03/32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BE03699-CDC2-4826-AA19-4EF59E6598F3}" type="datetimeFigureOut">
              <a:rPr lang="ar-SA" smtClean="0"/>
              <a:t>30/03/32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BE03699-CDC2-4826-AA19-4EF59E6598F3}" type="datetimeFigureOut">
              <a:rPr lang="ar-SA" smtClean="0"/>
              <a:t>30/03/32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03699-CDC2-4826-AA19-4EF59E6598F3}" type="datetimeFigureOut">
              <a:rPr lang="ar-SA" smtClean="0"/>
              <a:t>30/03/32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BE03699-CDC2-4826-AA19-4EF59E6598F3}" type="datetimeFigureOut">
              <a:rPr lang="ar-SA" smtClean="0"/>
              <a:t>30/03/32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BE03699-CDC2-4826-AA19-4EF59E6598F3}" type="datetimeFigureOut">
              <a:rPr lang="ar-SA" smtClean="0"/>
              <a:t>30/03/32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BE03699-CDC2-4826-AA19-4EF59E6598F3}" type="datetimeFigureOut">
              <a:rPr lang="ar-SA" smtClean="0"/>
              <a:t>30/03/32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03699-CDC2-4826-AA19-4EF59E6598F3}" type="datetimeFigureOut">
              <a:rPr lang="ar-SA" smtClean="0"/>
              <a:t>30/03/32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03699-CDC2-4826-AA19-4EF59E6598F3}" type="datetimeFigureOut">
              <a:rPr lang="ar-SA" smtClean="0"/>
              <a:t>30/03/32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03699-CDC2-4826-AA19-4EF59E6598F3}" type="datetimeFigureOut">
              <a:rPr lang="ar-SA" smtClean="0"/>
              <a:t>30/03/32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7310C0-075B-45C4-AFFA-B40AA93E66B6}"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E03699-CDC2-4826-AA19-4EF59E6598F3}" type="datetimeFigureOut">
              <a:rPr lang="ar-SA" smtClean="0"/>
              <a:t>30/03/32</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7310C0-075B-45C4-AFFA-B40AA93E66B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meds.queensu.ca/medicine/deptmed/hemonc/anemia/dimorph.htm" TargetMode="External"/><Relationship Id="rId7" Type="http://schemas.openxmlformats.org/officeDocument/2006/relationships/hyperlink" Target="http://meds.queensu.ca/medicine/deptmed/hemonc/anemia/hneutro.htm" TargetMode="External"/><Relationship Id="rId2" Type="http://schemas.openxmlformats.org/officeDocument/2006/relationships/hyperlink" Target="http://meds.queensu.ca/medicine/deptmed/hemonc/anemia/aniso.htm" TargetMode="External"/><Relationship Id="rId1" Type="http://schemas.openxmlformats.org/officeDocument/2006/relationships/slideLayout" Target="../slideLayouts/slideLayout2.xml"/><Relationship Id="rId6" Type="http://schemas.openxmlformats.org/officeDocument/2006/relationships/hyperlink" Target="http://meds.queensu.ca/medicine/deptmed/hemonc/anemia/erythro.htm" TargetMode="External"/><Relationship Id="rId5" Type="http://schemas.openxmlformats.org/officeDocument/2006/relationships/hyperlink" Target="http://meds.queensu.ca/medicine/deptmed/hemonc/anemia/macroc.htm" TargetMode="External"/><Relationship Id="rId4" Type="http://schemas.openxmlformats.org/officeDocument/2006/relationships/hyperlink" Target="http://meds.queensu.ca/medicine/deptmed/hemonc/anemia/hjolly.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ds.queensu.ca/medicine/deptmed/hemonc/anemia/leukoery.htm" TargetMode="External"/><Relationship Id="rId2" Type="http://schemas.openxmlformats.org/officeDocument/2006/relationships/hyperlink" Target="http://meds.queensu.ca/medicine/deptmed/hemonc/anemia/micro.htm" TargetMode="External"/><Relationship Id="rId1" Type="http://schemas.openxmlformats.org/officeDocument/2006/relationships/slideLayout" Target="../slideLayouts/slideLayout2.xml"/><Relationship Id="rId6" Type="http://schemas.openxmlformats.org/officeDocument/2006/relationships/hyperlink" Target="http://meds.queensu.ca/medicine/deptmed/hemonc/anemia/reticulo.htm" TargetMode="External"/><Relationship Id="rId5" Type="http://schemas.openxmlformats.org/officeDocument/2006/relationships/hyperlink" Target="http://meds.queensu.ca/medicine/deptmed/hemonc/anemia/poikilo.htm" TargetMode="External"/><Relationship Id="rId4" Type="http://schemas.openxmlformats.org/officeDocument/2006/relationships/hyperlink" Target="http://meds.queensu.ca/medicine/deptmed/hemonc/anemia/microa.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Rot="1" noChangeArrowheads="1"/>
          </p:cNvSpPr>
          <p:nvPr>
            <p:ph type="title"/>
          </p:nvPr>
        </p:nvSpPr>
        <p:spPr>
          <a:xfrm>
            <a:off x="457200" y="990600"/>
            <a:ext cx="8229600" cy="1295400"/>
          </a:xfrm>
          <a:solidFill>
            <a:schemeClr val="bg1"/>
          </a:solidFill>
        </p:spPr>
        <p:txBody>
          <a:bodyPr/>
          <a:lstStyle/>
          <a:p>
            <a:pPr eaLnBrk="1" hangingPunct="1">
              <a:defRPr/>
            </a:pPr>
            <a:r>
              <a:rPr lang="en-US" sz="5400" b="1" u="sng" dirty="0" smtClean="0">
                <a:solidFill>
                  <a:schemeClr val="tx2">
                    <a:lumMod val="75000"/>
                  </a:schemeClr>
                </a:solidFill>
                <a:latin typeface="Bradley Hand ITC" pitchFamily="66" charset="0"/>
              </a:rPr>
              <a:t>ANEMIAS</a:t>
            </a:r>
          </a:p>
        </p:txBody>
      </p:sp>
      <p:sp>
        <p:nvSpPr>
          <p:cNvPr id="100357" name="Rectangle 5"/>
          <p:cNvSpPr>
            <a:spLocks noGrp="1" noChangeArrowheads="1"/>
          </p:cNvSpPr>
          <p:nvPr>
            <p:ph type="body" idx="1"/>
          </p:nvPr>
        </p:nvSpPr>
        <p:spPr>
          <a:xfrm>
            <a:off x="457200" y="2209800"/>
            <a:ext cx="8229600" cy="3916363"/>
          </a:xfrm>
        </p:spPr>
        <p:txBody>
          <a:bodyPr>
            <a:normAutofit/>
          </a:bodyPr>
          <a:lstStyle/>
          <a:p>
            <a:pPr algn="ctr" eaLnBrk="1" hangingPunct="1">
              <a:lnSpc>
                <a:spcPct val="90000"/>
              </a:lnSpc>
              <a:buFont typeface="Wingdings" pitchFamily="2" charset="2"/>
              <a:buNone/>
              <a:defRPr/>
            </a:pPr>
            <a:endParaRPr lang="en-US" sz="3600" b="1" dirty="0">
              <a:solidFill>
                <a:srgbClr val="FFFF00"/>
              </a:solidFill>
              <a:latin typeface="Broadway" pitchFamily="82" charset="0"/>
            </a:endParaRPr>
          </a:p>
          <a:p>
            <a:pPr algn="ctr" eaLnBrk="1" hangingPunct="1">
              <a:lnSpc>
                <a:spcPct val="90000"/>
              </a:lnSpc>
              <a:buFont typeface="Wingdings" pitchFamily="2" charset="2"/>
              <a:buNone/>
              <a:defRPr/>
            </a:pPr>
            <a:endParaRPr lang="en-US" sz="3600" b="1" dirty="0" smtClean="0">
              <a:solidFill>
                <a:srgbClr val="FFFF00"/>
              </a:solidFill>
              <a:latin typeface="Broadway" pitchFamily="82" charset="0"/>
              <a:cs typeface="Aharoni" pitchFamily="2" charset="-79"/>
            </a:endParaRPr>
          </a:p>
          <a:p>
            <a:pPr algn="ctr" eaLnBrk="1" hangingPunct="1">
              <a:lnSpc>
                <a:spcPct val="90000"/>
              </a:lnSpc>
              <a:buFont typeface="Wingdings" pitchFamily="2" charset="2"/>
              <a:buNone/>
              <a:defRPr/>
            </a:pPr>
            <a:endParaRPr lang="en-US" sz="3600" b="1" dirty="0">
              <a:solidFill>
                <a:srgbClr val="FFFF00"/>
              </a:solidFill>
              <a:latin typeface="Broadway" pitchFamily="82" charset="0"/>
              <a:cs typeface="Aharoni" pitchFamily="2" charset="-79"/>
            </a:endParaRPr>
          </a:p>
          <a:p>
            <a:pPr algn="ctr" eaLnBrk="1" hangingPunct="1">
              <a:lnSpc>
                <a:spcPct val="90000"/>
              </a:lnSpc>
              <a:buFont typeface="Wingdings" pitchFamily="2" charset="2"/>
              <a:buNone/>
              <a:defRPr/>
            </a:pPr>
            <a:endParaRPr lang="en-US" sz="3600" b="1" dirty="0" smtClean="0">
              <a:solidFill>
                <a:srgbClr val="FFFF00"/>
              </a:solidFill>
              <a:latin typeface="Broadway" pitchFamily="82" charset="0"/>
              <a:cs typeface="Aharoni" pitchFamily="2" charset="-79"/>
            </a:endParaRPr>
          </a:p>
          <a:p>
            <a:pPr algn="ctr" eaLnBrk="1" hangingPunct="1">
              <a:lnSpc>
                <a:spcPct val="90000"/>
              </a:lnSpc>
              <a:buFont typeface="Wingdings" pitchFamily="2" charset="2"/>
              <a:buNone/>
              <a:defRPr/>
            </a:pPr>
            <a:r>
              <a:rPr lang="en-US" sz="3600" dirty="0" smtClean="0">
                <a:solidFill>
                  <a:srgbClr val="FF0000"/>
                </a:solidFill>
                <a:latin typeface="Aharoni" pitchFamily="2" charset="-79"/>
                <a:cs typeface="Aharoni" pitchFamily="2" charset="-79"/>
              </a:rPr>
              <a:t>Dr</a:t>
            </a:r>
            <a:r>
              <a:rPr lang="en-US" sz="3600" dirty="0" smtClean="0">
                <a:solidFill>
                  <a:srgbClr val="FF0000"/>
                </a:solidFill>
                <a:latin typeface="Aharoni" pitchFamily="2" charset="-79"/>
                <a:cs typeface="Aharoni" pitchFamily="2" charset="-79"/>
              </a:rPr>
              <a:t>. </a:t>
            </a:r>
            <a:r>
              <a:rPr lang="en-US" sz="3600" dirty="0" err="1" smtClean="0">
                <a:solidFill>
                  <a:srgbClr val="FF0000"/>
                </a:solidFill>
                <a:latin typeface="Aharoni" pitchFamily="2" charset="-79"/>
                <a:cs typeface="Aharoni" pitchFamily="2" charset="-79"/>
              </a:rPr>
              <a:t>Farjah</a:t>
            </a:r>
            <a:r>
              <a:rPr lang="en-US" sz="3600" dirty="0" smtClean="0">
                <a:solidFill>
                  <a:srgbClr val="FF0000"/>
                </a:solidFill>
                <a:latin typeface="Aharoni" pitchFamily="2" charset="-79"/>
                <a:cs typeface="Aharoni" pitchFamily="2" charset="-79"/>
              </a:rPr>
              <a:t> H. </a:t>
            </a:r>
            <a:r>
              <a:rPr lang="en-US" sz="3600" dirty="0" err="1" smtClean="0">
                <a:solidFill>
                  <a:srgbClr val="FF0000"/>
                </a:solidFill>
                <a:latin typeface="Aharoni" pitchFamily="2" charset="-79"/>
                <a:cs typeface="Aharoni" pitchFamily="2" charset="-79"/>
              </a:rPr>
              <a:t>AlGahtani</a:t>
            </a:r>
            <a:endParaRPr lang="en-US" sz="2000" dirty="0" smtClean="0">
              <a:solidFill>
                <a:srgbClr val="FF0000"/>
              </a:solidFill>
              <a:latin typeface="Aharoni" pitchFamily="2" charset="-79"/>
              <a:cs typeface="Aharoni" pitchFamily="2" charset="-79"/>
            </a:endParaRPr>
          </a:p>
          <a:p>
            <a:pPr algn="ctr" eaLnBrk="1" hangingPunct="1">
              <a:lnSpc>
                <a:spcPct val="90000"/>
              </a:lnSpc>
              <a:buFont typeface="Wingdings" pitchFamily="2" charset="2"/>
              <a:buNone/>
              <a:defRPr/>
            </a:pPr>
            <a:r>
              <a:rPr lang="en-US" sz="2000" dirty="0" smtClean="0">
                <a:latin typeface="Aharoni" pitchFamily="2" charset="-79"/>
                <a:cs typeface="Aharoni" pitchFamily="2" charset="-79"/>
              </a:rPr>
              <a:t>Consultant </a:t>
            </a:r>
            <a:r>
              <a:rPr lang="en-US" sz="2000" dirty="0" smtClean="0">
                <a:latin typeface="Aharoni" pitchFamily="2" charset="-79"/>
                <a:cs typeface="Aharoni" pitchFamily="2" charset="-79"/>
              </a:rPr>
              <a:t>Hematologist ,assistant professor </a:t>
            </a:r>
            <a:endParaRPr lang="ar-SA" sz="2000" dirty="0" smtClean="0">
              <a:latin typeface="Aharoni" pitchFamily="2" charset="-79"/>
              <a:cs typeface="Aharoni" pitchFamily="2" charset="-79"/>
            </a:endParaRPr>
          </a:p>
          <a:p>
            <a:pPr algn="ctr" eaLnBrk="1" hangingPunct="1">
              <a:lnSpc>
                <a:spcPct val="90000"/>
              </a:lnSpc>
              <a:buFont typeface="Wingdings" pitchFamily="2" charset="2"/>
              <a:buNone/>
              <a:defRPr/>
            </a:pPr>
            <a:r>
              <a:rPr lang="en-US" sz="2000" dirty="0" smtClean="0">
                <a:latin typeface="Aharoni" pitchFamily="2" charset="-79"/>
                <a:cs typeface="Aharoni" pitchFamily="2" charset="-79"/>
              </a:rPr>
              <a:t>Director of transfusion medicine and blood bank department</a:t>
            </a:r>
            <a:endParaRPr lang="en-US" sz="2000" dirty="0" smtClean="0">
              <a:latin typeface="Aharoni" pitchFamily="2" charset="-79"/>
              <a:cs typeface="Aharoni" pitchFamily="2" charset="-79"/>
            </a:endParaRPr>
          </a:p>
          <a:p>
            <a:pPr eaLnBrk="1" hangingPunct="1">
              <a:lnSpc>
                <a:spcPct val="90000"/>
              </a:lnSpc>
              <a:defRPr/>
            </a:pPr>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normAutofit fontScale="90000"/>
          </a:bodyPr>
          <a:lstStyle/>
          <a:p>
            <a:pPr eaLnBrk="1" hangingPunct="1">
              <a:defRPr/>
            </a:pPr>
            <a:r>
              <a:rPr lang="en-US" sz="4000" dirty="0" smtClean="0">
                <a:solidFill>
                  <a:srgbClr val="FF0000"/>
                </a:solidFill>
              </a:rPr>
              <a:t>Glossary of Useful Blood Count Descriptors </a:t>
            </a:r>
          </a:p>
        </p:txBody>
      </p:sp>
      <p:sp>
        <p:nvSpPr>
          <p:cNvPr id="30723" name="Rectangle 3"/>
          <p:cNvSpPr>
            <a:spLocks noGrp="1" noChangeArrowheads="1"/>
          </p:cNvSpPr>
          <p:nvPr>
            <p:ph type="body" idx="1"/>
          </p:nvPr>
        </p:nvSpPr>
        <p:spPr>
          <a:xfrm>
            <a:off x="0" y="1600200"/>
            <a:ext cx="9144000" cy="5257800"/>
          </a:xfrm>
        </p:spPr>
        <p:txBody>
          <a:bodyPr/>
          <a:lstStyle/>
          <a:p>
            <a:pPr algn="l" eaLnBrk="1" hangingPunct="1">
              <a:buFont typeface="Wingdings" pitchFamily="2" charset="2"/>
              <a:buNone/>
              <a:defRPr/>
            </a:pPr>
            <a:r>
              <a:rPr lang="en-US" sz="2800" b="1" dirty="0" smtClean="0"/>
              <a:t>    </a:t>
            </a:r>
            <a:r>
              <a:rPr lang="en-US" sz="2800" b="1" dirty="0" err="1" smtClean="0">
                <a:hlinkClick r:id="rId2"/>
              </a:rPr>
              <a:t>Anisocytosis</a:t>
            </a:r>
            <a:r>
              <a:rPr lang="en-US" sz="2800" b="1" dirty="0" smtClean="0">
                <a:hlinkClick r:id="rId2"/>
              </a:rPr>
              <a:t>:</a:t>
            </a:r>
            <a:r>
              <a:rPr lang="en-US" sz="2800" b="1" dirty="0" smtClean="0"/>
              <a:t> red cells of unequal size. Reflected in increased RDW (Red cell Distribution Width.) </a:t>
            </a:r>
            <a:r>
              <a:rPr lang="en-US" sz="2800" b="1" dirty="0" smtClean="0">
                <a:hlinkClick r:id="rId3"/>
              </a:rPr>
              <a:t>Dimorphic Blood Film</a:t>
            </a:r>
            <a:r>
              <a:rPr lang="en-US" sz="2800" b="1" dirty="0" smtClean="0"/>
              <a:t>: two populations of red cells - one </a:t>
            </a:r>
            <a:r>
              <a:rPr lang="en-US" sz="2800" b="1" dirty="0" err="1" smtClean="0"/>
              <a:t>microcytic</a:t>
            </a:r>
            <a:r>
              <a:rPr lang="en-US" sz="2800" b="1" dirty="0" smtClean="0"/>
              <a:t> and the other </a:t>
            </a:r>
            <a:r>
              <a:rPr lang="en-US" sz="2800" b="1" dirty="0" err="1" smtClean="0"/>
              <a:t>normocytic</a:t>
            </a:r>
            <a:r>
              <a:rPr lang="en-US" sz="2800" b="1" dirty="0" smtClean="0"/>
              <a:t>. Seen in treated or transfused iron deficiency, and </a:t>
            </a:r>
            <a:r>
              <a:rPr lang="en-US" sz="2800" b="1" dirty="0" err="1" smtClean="0"/>
              <a:t>sideroblastic</a:t>
            </a:r>
            <a:r>
              <a:rPr lang="en-US" sz="2800" b="1" dirty="0" smtClean="0"/>
              <a:t> anemia </a:t>
            </a:r>
            <a:r>
              <a:rPr lang="en-US" sz="2800" b="1" dirty="0" smtClean="0">
                <a:hlinkClick r:id="rId4"/>
              </a:rPr>
              <a:t>Howell-Jolly bodies</a:t>
            </a:r>
            <a:r>
              <a:rPr lang="en-US" sz="2800" b="1" dirty="0" smtClean="0"/>
              <a:t>: round nuclear remnants within the red cells. Indicate </a:t>
            </a:r>
            <a:r>
              <a:rPr lang="en-US" sz="2800" b="1" dirty="0" err="1" smtClean="0"/>
              <a:t>splenectomy</a:t>
            </a:r>
            <a:r>
              <a:rPr lang="en-US" sz="2800" b="1" dirty="0" smtClean="0"/>
              <a:t> or </a:t>
            </a:r>
            <a:r>
              <a:rPr lang="en-US" sz="2800" b="1" dirty="0" err="1" smtClean="0"/>
              <a:t>hyposplenism</a:t>
            </a:r>
            <a:r>
              <a:rPr lang="en-US" sz="2800" b="1" dirty="0" err="1" smtClean="0">
                <a:hlinkClick r:id="rId5"/>
              </a:rPr>
              <a:t>Macrocytosis</a:t>
            </a:r>
            <a:r>
              <a:rPr lang="en-US" sz="2800" b="1" dirty="0" smtClean="0"/>
              <a:t>: large red cells </a:t>
            </a:r>
            <a:r>
              <a:rPr lang="en-US" sz="2800" b="1" dirty="0" smtClean="0">
                <a:hlinkClick r:id="rId6"/>
              </a:rPr>
              <a:t>Erythroblast</a:t>
            </a:r>
            <a:r>
              <a:rPr lang="en-US" sz="2800" b="1" dirty="0" smtClean="0"/>
              <a:t>: any nucleated red cell precursor </a:t>
            </a:r>
            <a:r>
              <a:rPr lang="en-US" sz="2800" b="1" dirty="0" err="1" smtClean="0">
                <a:hlinkClick r:id="rId7"/>
              </a:rPr>
              <a:t>Hypersegmented</a:t>
            </a:r>
            <a:r>
              <a:rPr lang="en-US" sz="2800" b="1" dirty="0" smtClean="0">
                <a:hlinkClick r:id="rId7"/>
              </a:rPr>
              <a:t> </a:t>
            </a:r>
            <a:r>
              <a:rPr lang="en-US" sz="2800" b="1" dirty="0" err="1" smtClean="0">
                <a:hlinkClick r:id="rId7"/>
              </a:rPr>
              <a:t>neutrophils</a:t>
            </a:r>
            <a:r>
              <a:rPr lang="en-US" sz="2800" b="1" dirty="0" smtClean="0"/>
              <a:t>: a </a:t>
            </a:r>
            <a:r>
              <a:rPr lang="en-US" sz="2800" b="1" dirty="0" err="1" smtClean="0"/>
              <a:t>neutrophil</a:t>
            </a:r>
            <a:r>
              <a:rPr lang="en-US" sz="2800" b="1" dirty="0" smtClean="0"/>
              <a:t> with six or more lobes. Usually (but not inevitably) means vitamin B12 or </a:t>
            </a:r>
            <a:r>
              <a:rPr lang="en-US" sz="2800" b="1" dirty="0" err="1" smtClean="0"/>
              <a:t>folate</a:t>
            </a:r>
            <a:r>
              <a:rPr lang="en-US" sz="2800" b="1" dirty="0" smtClean="0"/>
              <a:t> deficiency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normAutofit fontScale="90000"/>
          </a:bodyPr>
          <a:lstStyle/>
          <a:p>
            <a:pPr eaLnBrk="1" hangingPunct="1">
              <a:defRPr/>
            </a:pPr>
            <a:r>
              <a:rPr lang="en-US" sz="4000" dirty="0" smtClean="0">
                <a:solidFill>
                  <a:srgbClr val="FF0000"/>
                </a:solidFill>
              </a:rPr>
              <a:t>Glossary of Useful Blood Count Descriptors</a:t>
            </a:r>
          </a:p>
        </p:txBody>
      </p:sp>
      <p:sp>
        <p:nvSpPr>
          <p:cNvPr id="31747" name="Rectangle 3"/>
          <p:cNvSpPr>
            <a:spLocks noGrp="1" noChangeArrowheads="1"/>
          </p:cNvSpPr>
          <p:nvPr>
            <p:ph type="body" idx="1"/>
          </p:nvPr>
        </p:nvSpPr>
        <p:spPr>
          <a:xfrm>
            <a:off x="0" y="1600200"/>
            <a:ext cx="9144000" cy="5257800"/>
          </a:xfrm>
        </p:spPr>
        <p:txBody>
          <a:bodyPr/>
          <a:lstStyle/>
          <a:p>
            <a:pPr algn="l" eaLnBrk="1" hangingPunct="1">
              <a:lnSpc>
                <a:spcPct val="80000"/>
              </a:lnSpc>
              <a:buFont typeface="Wingdings" pitchFamily="2" charset="2"/>
              <a:buNone/>
              <a:defRPr/>
            </a:pPr>
            <a:r>
              <a:rPr lang="en-US" sz="2800" b="1" dirty="0" smtClean="0"/>
              <a:t>   </a:t>
            </a:r>
            <a:r>
              <a:rPr lang="en-US" sz="2800" b="1" dirty="0" err="1" smtClean="0">
                <a:hlinkClick r:id="rId2"/>
              </a:rPr>
              <a:t>Hypochromia</a:t>
            </a:r>
            <a:r>
              <a:rPr lang="en-US" sz="2800" b="1" dirty="0" smtClean="0"/>
              <a:t>: pale red cells. Always accompanied by </a:t>
            </a:r>
            <a:r>
              <a:rPr lang="en-US" sz="2800" b="1" dirty="0" err="1" smtClean="0"/>
              <a:t>microcytosis</a:t>
            </a:r>
            <a:r>
              <a:rPr lang="en-US" sz="2800" b="1" dirty="0" smtClean="0"/>
              <a:t> </a:t>
            </a:r>
            <a:r>
              <a:rPr lang="en-US" sz="2800" b="1" dirty="0" err="1" smtClean="0">
                <a:hlinkClick r:id="rId3"/>
              </a:rPr>
              <a:t>Leukoerythroblastic</a:t>
            </a:r>
            <a:r>
              <a:rPr lang="en-US" sz="2800" b="1" dirty="0" smtClean="0"/>
              <a:t>: the presence of erythroblasts and </a:t>
            </a:r>
            <a:r>
              <a:rPr lang="en-US" sz="2800" b="1" dirty="0" err="1" smtClean="0"/>
              <a:t>myelocytes</a:t>
            </a:r>
            <a:r>
              <a:rPr lang="en-US" sz="2800" b="1" dirty="0" smtClean="0"/>
              <a:t> (which are precursors of mature cells) in the blood. Often indicates marrow infiltration </a:t>
            </a:r>
            <a:r>
              <a:rPr lang="en-US" sz="2800" b="1" dirty="0" err="1" smtClean="0"/>
              <a:t>eg</a:t>
            </a:r>
            <a:r>
              <a:rPr lang="en-US" sz="2800" b="1" dirty="0" smtClean="0"/>
              <a:t> by secondary cancer or fibrosis </a:t>
            </a:r>
          </a:p>
          <a:p>
            <a:pPr algn="l" eaLnBrk="1" hangingPunct="1">
              <a:lnSpc>
                <a:spcPct val="80000"/>
              </a:lnSpc>
              <a:buFont typeface="Wingdings" pitchFamily="2" charset="2"/>
              <a:buNone/>
              <a:defRPr/>
            </a:pPr>
            <a:r>
              <a:rPr lang="en-US" sz="2800" b="1" dirty="0" smtClean="0"/>
              <a:t>   </a:t>
            </a:r>
            <a:r>
              <a:rPr lang="en-US" sz="2800" b="1" dirty="0" err="1" smtClean="0">
                <a:hlinkClick r:id="rId4"/>
              </a:rPr>
              <a:t>Microangiopathy</a:t>
            </a:r>
            <a:r>
              <a:rPr lang="en-US" sz="2800" b="1" dirty="0" smtClean="0"/>
              <a:t>: indicates mechanical damage to red cells with red cell fragments on the blood </a:t>
            </a:r>
            <a:r>
              <a:rPr lang="en-US" sz="2800" b="1" dirty="0" err="1" smtClean="0"/>
              <a:t>film</a:t>
            </a:r>
            <a:r>
              <a:rPr lang="en-US" sz="2800" b="1" dirty="0" err="1" smtClean="0">
                <a:hlinkClick r:id="rId2"/>
              </a:rPr>
              <a:t>Microcytosis</a:t>
            </a:r>
            <a:r>
              <a:rPr lang="en-US" sz="2800" b="1" dirty="0" smtClean="0"/>
              <a:t>: small red cells  </a:t>
            </a:r>
            <a:r>
              <a:rPr lang="en-US" sz="2800" b="1" dirty="0" err="1" smtClean="0">
                <a:hlinkClick r:id="rId5"/>
              </a:rPr>
              <a:t>Poikilocytosis</a:t>
            </a:r>
            <a:r>
              <a:rPr lang="en-US" sz="2800" b="1" dirty="0" smtClean="0"/>
              <a:t>: a traditional term for red cells of unequal shape</a:t>
            </a:r>
          </a:p>
          <a:p>
            <a:pPr algn="l" eaLnBrk="1" hangingPunct="1">
              <a:lnSpc>
                <a:spcPct val="80000"/>
              </a:lnSpc>
              <a:buFont typeface="Wingdings" pitchFamily="2" charset="2"/>
              <a:buNone/>
              <a:defRPr/>
            </a:pPr>
            <a:r>
              <a:rPr lang="en-US" sz="2800" b="1" dirty="0" smtClean="0"/>
              <a:t>   </a:t>
            </a:r>
            <a:r>
              <a:rPr lang="en-US" sz="2800" b="1" u="sng" dirty="0" err="1" smtClean="0">
                <a:solidFill>
                  <a:schemeClr val="hlink"/>
                </a:solidFill>
              </a:rPr>
              <a:t>Polychromasia</a:t>
            </a:r>
            <a:r>
              <a:rPr lang="en-US" sz="2800" b="1" dirty="0" smtClean="0"/>
              <a:t>: grey </a:t>
            </a:r>
            <a:r>
              <a:rPr lang="en-US" sz="2800" b="1" dirty="0" err="1" smtClean="0"/>
              <a:t>coloured</a:t>
            </a:r>
            <a:r>
              <a:rPr lang="en-US" sz="2800" b="1" dirty="0" smtClean="0"/>
              <a:t> red cells on film, indicating presence of increased </a:t>
            </a:r>
            <a:r>
              <a:rPr lang="en-US" sz="2800" b="1" dirty="0" err="1" smtClean="0"/>
              <a:t>reticulocytes</a:t>
            </a:r>
            <a:endParaRPr lang="en-US" sz="2800" b="1" dirty="0" smtClean="0">
              <a:hlinkClick r:id="rId6"/>
            </a:endParaRPr>
          </a:p>
          <a:p>
            <a:pPr algn="l" eaLnBrk="1" hangingPunct="1">
              <a:lnSpc>
                <a:spcPct val="80000"/>
              </a:lnSpc>
              <a:buFont typeface="Wingdings" pitchFamily="2" charset="2"/>
              <a:buNone/>
              <a:defRPr/>
            </a:pPr>
            <a:r>
              <a:rPr lang="en-US" sz="2800" b="1" dirty="0" smtClean="0"/>
              <a:t>   </a:t>
            </a:r>
            <a:r>
              <a:rPr lang="en-US" sz="2800" b="1" u="sng" dirty="0" err="1" smtClean="0">
                <a:solidFill>
                  <a:schemeClr val="hlink"/>
                </a:solidFill>
              </a:rPr>
              <a:t>Reticulocyte</a:t>
            </a:r>
            <a:r>
              <a:rPr lang="en-US" sz="2800" b="1" dirty="0" smtClean="0"/>
              <a:t>: an erythrocyte newly released from the bone marrow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Rot="1" noChangeArrowheads="1"/>
          </p:cNvSpPr>
          <p:nvPr>
            <p:ph type="title"/>
          </p:nvPr>
        </p:nvSpPr>
        <p:spPr/>
        <p:txBody>
          <a:bodyPr/>
          <a:lstStyle/>
          <a:p>
            <a:pPr eaLnBrk="1" hangingPunct="1">
              <a:defRPr/>
            </a:pPr>
            <a:r>
              <a:rPr lang="en-US" dirty="0" smtClean="0"/>
              <a:t> </a:t>
            </a:r>
            <a:endParaRPr lang="en-US" dirty="0" smtClean="0"/>
          </a:p>
        </p:txBody>
      </p:sp>
      <p:sp>
        <p:nvSpPr>
          <p:cNvPr id="51206" name="Rectangle 6"/>
          <p:cNvSpPr>
            <a:spLocks noGrp="1" noChangeArrowheads="1"/>
          </p:cNvSpPr>
          <p:nvPr>
            <p:ph type="body" idx="1"/>
          </p:nvPr>
        </p:nvSpPr>
        <p:spPr>
          <a:xfrm>
            <a:off x="457200" y="1535112"/>
            <a:ext cx="4040188" cy="669751"/>
          </a:xfrm>
        </p:spPr>
        <p:txBody>
          <a:bodyPr>
            <a:normAutofit/>
          </a:bodyPr>
          <a:lstStyle/>
          <a:p>
            <a:pPr algn="l">
              <a:lnSpc>
                <a:spcPct val="80000"/>
              </a:lnSpc>
              <a:defRPr/>
            </a:pPr>
            <a:r>
              <a:rPr lang="en-US" sz="4000" dirty="0" err="1">
                <a:solidFill>
                  <a:schemeClr val="tx1">
                    <a:lumMod val="75000"/>
                    <a:lumOff val="25000"/>
                  </a:schemeClr>
                </a:solidFill>
              </a:rPr>
              <a:t>Anisocytosis</a:t>
            </a:r>
            <a:endParaRPr lang="en-US" sz="4000" b="1" dirty="0" smtClean="0">
              <a:solidFill>
                <a:schemeClr val="tx1">
                  <a:lumMod val="75000"/>
                  <a:lumOff val="25000"/>
                </a:schemeClr>
              </a:solidFill>
            </a:endParaRPr>
          </a:p>
        </p:txBody>
      </p:sp>
      <p:sp>
        <p:nvSpPr>
          <p:cNvPr id="6" name="Content Placeholder 5"/>
          <p:cNvSpPr>
            <a:spLocks noGrp="1"/>
          </p:cNvSpPr>
          <p:nvPr>
            <p:ph sz="half" idx="2"/>
          </p:nvPr>
        </p:nvSpPr>
        <p:spPr/>
        <p:txBody>
          <a:bodyPr/>
          <a:lstStyle/>
          <a:p>
            <a:endParaRPr lang="ar-SA"/>
          </a:p>
        </p:txBody>
      </p:sp>
      <p:sp>
        <p:nvSpPr>
          <p:cNvPr id="7" name="Text Placeholder 6"/>
          <p:cNvSpPr>
            <a:spLocks noGrp="1"/>
          </p:cNvSpPr>
          <p:nvPr>
            <p:ph type="body" sz="quarter" idx="3"/>
          </p:nvPr>
        </p:nvSpPr>
        <p:spPr/>
        <p:txBody>
          <a:bodyPr>
            <a:normAutofit/>
          </a:bodyPr>
          <a:lstStyle/>
          <a:p>
            <a:r>
              <a:rPr lang="en-US" dirty="0" smtClean="0">
                <a:solidFill>
                  <a:schemeClr val="tx1">
                    <a:lumMod val="75000"/>
                    <a:lumOff val="25000"/>
                  </a:schemeClr>
                </a:solidFill>
              </a:rPr>
              <a:t>Dimorphic Red Blood Cells </a:t>
            </a:r>
            <a:endParaRPr lang="ar-SA" dirty="0">
              <a:solidFill>
                <a:schemeClr val="tx1">
                  <a:lumMod val="75000"/>
                  <a:lumOff val="25000"/>
                </a:schemeClr>
              </a:solidFill>
            </a:endParaRPr>
          </a:p>
        </p:txBody>
      </p:sp>
      <p:pic>
        <p:nvPicPr>
          <p:cNvPr id="17413" name="Picture 8" descr="aniso"/>
          <p:cNvPicPr>
            <a:picLocks noChangeAspect="1" noChangeArrowheads="1"/>
          </p:cNvPicPr>
          <p:nvPr/>
        </p:nvPicPr>
        <p:blipFill>
          <a:blip r:embed="rId2" cstate="print"/>
          <a:srcRect/>
          <a:stretch>
            <a:fillRect/>
          </a:stretch>
        </p:blipFill>
        <p:spPr bwMode="auto">
          <a:xfrm>
            <a:off x="323528" y="2276872"/>
            <a:ext cx="4267200" cy="4038600"/>
          </a:xfrm>
          <a:prstGeom prst="rect">
            <a:avLst/>
          </a:prstGeom>
          <a:noFill/>
          <a:ln w="9525">
            <a:noFill/>
            <a:miter lim="800000"/>
            <a:headEnd/>
            <a:tailEnd/>
          </a:ln>
        </p:spPr>
      </p:pic>
      <p:pic>
        <p:nvPicPr>
          <p:cNvPr id="9" name="Content Placeholder 8" descr="dimorph"/>
          <p:cNvPicPr>
            <a:picLocks noGrp="1" noChangeAspect="1" noChangeArrowheads="1"/>
          </p:cNvPicPr>
          <p:nvPr>
            <p:ph sz="quarter" idx="4"/>
          </p:nvPr>
        </p:nvPicPr>
        <p:blipFill>
          <a:blip r:embed="rId3" cstate="print"/>
          <a:srcRect/>
          <a:stretch>
            <a:fillRect/>
          </a:stretch>
        </p:blipFill>
        <p:spPr bwMode="auto">
          <a:xfrm>
            <a:off x="4716016" y="2204864"/>
            <a:ext cx="3778696"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908720"/>
            <a:ext cx="8229600" cy="508918"/>
          </a:xfrm>
        </p:spPr>
        <p:txBody>
          <a:bodyPr>
            <a:normAutofit fontScale="90000"/>
          </a:bodyPr>
          <a:lstStyle/>
          <a:p>
            <a:pPr>
              <a:defRPr/>
            </a:pPr>
            <a:r>
              <a:rPr lang="en-US" b="1" dirty="0">
                <a:solidFill>
                  <a:srgbClr val="FF0000"/>
                </a:solidFill>
              </a:rPr>
              <a:t>How can we diagnose Anemia ?                                                 </a:t>
            </a:r>
            <a:r>
              <a:rPr lang="en-US" b="1" dirty="0"/>
              <a:t/>
            </a:r>
            <a:br>
              <a:rPr lang="en-US" b="1" dirty="0"/>
            </a:br>
            <a:endParaRPr lang="en-US" dirty="0" smtClean="0">
              <a:solidFill>
                <a:srgbClr val="FFFF00"/>
              </a:solidFill>
            </a:endParaRPr>
          </a:p>
        </p:txBody>
      </p:sp>
      <p:sp>
        <p:nvSpPr>
          <p:cNvPr id="13315" name="Rectangle 3"/>
          <p:cNvSpPr>
            <a:spLocks noGrp="1" noChangeArrowheads="1"/>
          </p:cNvSpPr>
          <p:nvPr>
            <p:ph type="body" idx="1"/>
          </p:nvPr>
        </p:nvSpPr>
        <p:spPr>
          <a:xfrm>
            <a:off x="457200" y="1600200"/>
            <a:ext cx="8382000" cy="5257800"/>
          </a:xfrm>
        </p:spPr>
        <p:txBody>
          <a:bodyPr>
            <a:normAutofit/>
          </a:bodyPr>
          <a:lstStyle/>
          <a:p>
            <a:pPr eaLnBrk="1" hangingPunct="1">
              <a:lnSpc>
                <a:spcPct val="80000"/>
              </a:lnSpc>
              <a:defRPr/>
            </a:pPr>
            <a:endParaRPr lang="en-US" sz="3600" b="1" dirty="0" smtClean="0"/>
          </a:p>
          <a:p>
            <a:pPr algn="l" eaLnBrk="1" hangingPunct="1">
              <a:lnSpc>
                <a:spcPct val="80000"/>
              </a:lnSpc>
              <a:buFont typeface="Wingdings" pitchFamily="2" charset="2"/>
              <a:buNone/>
              <a:defRPr/>
            </a:pPr>
            <a:r>
              <a:rPr lang="en-US" sz="900" dirty="0" smtClean="0"/>
              <a:t>       </a:t>
            </a:r>
            <a:r>
              <a:rPr lang="en-US" sz="2800" b="1" dirty="0" smtClean="0">
                <a:cs typeface="+mj-cs"/>
              </a:rPr>
              <a:t>Blood tests to detect the various components of blood is carried out for proper diagnosis. </a:t>
            </a:r>
            <a:br>
              <a:rPr lang="en-US" sz="2800" b="1" dirty="0" smtClean="0">
                <a:cs typeface="+mj-cs"/>
              </a:rPr>
            </a:br>
            <a:endParaRPr lang="en-US" sz="2800" b="1" dirty="0" smtClean="0">
              <a:cs typeface="+mj-cs"/>
            </a:endParaRPr>
          </a:p>
          <a:p>
            <a:pPr algn="l" eaLnBrk="1" hangingPunct="1">
              <a:lnSpc>
                <a:spcPct val="80000"/>
              </a:lnSpc>
              <a:buFont typeface="Wingdings" pitchFamily="2" charset="2"/>
              <a:buNone/>
              <a:defRPr/>
            </a:pPr>
            <a:r>
              <a:rPr lang="en-US" sz="2800" b="1" dirty="0" smtClean="0">
                <a:cs typeface="+mj-cs"/>
              </a:rPr>
              <a:t>   Red blood cell count may be normal or decreased.  </a:t>
            </a:r>
          </a:p>
          <a:p>
            <a:pPr algn="l" eaLnBrk="1" hangingPunct="1">
              <a:lnSpc>
                <a:spcPct val="80000"/>
              </a:lnSpc>
              <a:buFont typeface="Wingdings" pitchFamily="2" charset="2"/>
              <a:buNone/>
              <a:defRPr/>
            </a:pPr>
            <a:endParaRPr lang="en-US" sz="2800" b="1" dirty="0" smtClean="0">
              <a:cs typeface="+mj-cs"/>
            </a:endParaRPr>
          </a:p>
          <a:p>
            <a:pPr algn="l" eaLnBrk="1" hangingPunct="1">
              <a:lnSpc>
                <a:spcPct val="80000"/>
              </a:lnSpc>
              <a:buFont typeface="Wingdings" pitchFamily="2" charset="2"/>
              <a:buNone/>
              <a:defRPr/>
            </a:pPr>
            <a:r>
              <a:rPr lang="en-US" sz="2800" b="1" dirty="0" smtClean="0">
                <a:cs typeface="+mj-cs"/>
              </a:rPr>
              <a:t>   Peripheral blood smear shows pale small cells. </a:t>
            </a:r>
            <a:br>
              <a:rPr lang="en-US" sz="2800" b="1" dirty="0" smtClean="0">
                <a:cs typeface="+mj-cs"/>
              </a:rPr>
            </a:br>
            <a:endParaRPr lang="en-US" sz="2800" b="1" dirty="0" smtClean="0">
              <a:cs typeface="+mj-cs"/>
            </a:endParaRPr>
          </a:p>
          <a:p>
            <a:pPr algn="l" eaLnBrk="1" hangingPunct="1">
              <a:lnSpc>
                <a:spcPct val="80000"/>
              </a:lnSpc>
              <a:buFont typeface="Wingdings" pitchFamily="2" charset="2"/>
              <a:buNone/>
              <a:defRPr/>
            </a:pPr>
            <a:r>
              <a:rPr lang="en-US" sz="2800" b="1" dirty="0" smtClean="0">
                <a:cs typeface="+mj-cs"/>
              </a:rPr>
              <a:t>   White blood cell count normal or decreased</a:t>
            </a:r>
            <a:br>
              <a:rPr lang="en-US" sz="2800" b="1" dirty="0" smtClean="0">
                <a:cs typeface="+mj-cs"/>
              </a:rPr>
            </a:br>
            <a:r>
              <a:rPr lang="en-US" sz="2800" b="1" dirty="0" smtClean="0">
                <a:cs typeface="+mj-cs"/>
              </a:rPr>
              <a:t/>
            </a:r>
            <a:br>
              <a:rPr lang="en-US" sz="2800" b="1" dirty="0" smtClean="0">
                <a:cs typeface="+mj-cs"/>
              </a:rPr>
            </a:br>
            <a:endParaRPr lang="en-US" sz="2800" b="1" dirty="0" smtClean="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457200" y="274638"/>
            <a:ext cx="8229600" cy="1096962"/>
          </a:xfrm>
        </p:spPr>
        <p:txBody>
          <a:bodyPr>
            <a:normAutofit fontScale="90000"/>
          </a:bodyPr>
          <a:lstStyle/>
          <a:p>
            <a:pPr eaLnBrk="1" hangingPunct="1">
              <a:defRPr/>
            </a:pPr>
            <a:r>
              <a:rPr lang="en-US" sz="4000" smtClean="0">
                <a:solidFill>
                  <a:srgbClr val="FFFF00"/>
                </a:solidFill>
              </a:rPr>
              <a:t/>
            </a:r>
            <a:br>
              <a:rPr lang="en-US" sz="4000" smtClean="0">
                <a:solidFill>
                  <a:srgbClr val="FFFF00"/>
                </a:solidFill>
              </a:rPr>
            </a:br>
            <a:r>
              <a:rPr lang="en-US" sz="4000" smtClean="0">
                <a:solidFill>
                  <a:srgbClr val="FFFF00"/>
                </a:solidFill>
              </a:rPr>
              <a:t>Classification of anemia</a:t>
            </a:r>
            <a:r>
              <a:rPr lang="en-US" sz="4000" smtClean="0"/>
              <a:t> </a:t>
            </a:r>
            <a:br>
              <a:rPr lang="en-US" sz="4000" smtClean="0"/>
            </a:br>
            <a:endParaRPr lang="en-US" sz="4000" smtClean="0"/>
          </a:p>
        </p:txBody>
      </p:sp>
      <p:sp>
        <p:nvSpPr>
          <p:cNvPr id="106499" name="Rectangle 3"/>
          <p:cNvSpPr>
            <a:spLocks noGrp="1" noChangeArrowheads="1"/>
          </p:cNvSpPr>
          <p:nvPr>
            <p:ph type="body" idx="1"/>
          </p:nvPr>
        </p:nvSpPr>
        <p:spPr>
          <a:xfrm>
            <a:off x="0" y="1600200"/>
            <a:ext cx="9144000" cy="5257800"/>
          </a:xfrm>
        </p:spPr>
        <p:txBody>
          <a:bodyPr/>
          <a:lstStyle/>
          <a:p>
            <a:pPr algn="l" eaLnBrk="1" hangingPunct="1">
              <a:lnSpc>
                <a:spcPct val="80000"/>
              </a:lnSpc>
              <a:defRPr/>
            </a:pPr>
            <a:r>
              <a:rPr lang="en-US" sz="2800" b="1" dirty="0" smtClean="0"/>
              <a:t>Anemia can be either acute or chronic. </a:t>
            </a:r>
          </a:p>
          <a:p>
            <a:pPr algn="l" eaLnBrk="1" hangingPunct="1">
              <a:lnSpc>
                <a:spcPct val="80000"/>
              </a:lnSpc>
              <a:defRPr/>
            </a:pPr>
            <a:r>
              <a:rPr lang="en-US" sz="2800" b="1" dirty="0" smtClean="0"/>
              <a:t>In </a:t>
            </a:r>
            <a:r>
              <a:rPr lang="en-US" sz="2800" b="1" dirty="0" smtClean="0">
                <a:solidFill>
                  <a:schemeClr val="hlink"/>
                </a:solidFill>
              </a:rPr>
              <a:t>acute anemia</a:t>
            </a:r>
            <a:r>
              <a:rPr lang="en-US" sz="2800" b="1" dirty="0" smtClean="0"/>
              <a:t> (sudden loss of blood), the lack of blood volume in the circulatory system is more important than the deficiency of hemoglobin. </a:t>
            </a:r>
            <a:endParaRPr lang="en-US" sz="2800" b="1" dirty="0"/>
          </a:p>
          <a:p>
            <a:pPr algn="l" eaLnBrk="1" hangingPunct="1">
              <a:lnSpc>
                <a:spcPct val="80000"/>
              </a:lnSpc>
              <a:defRPr/>
            </a:pPr>
            <a:r>
              <a:rPr lang="en-US" sz="2800" b="1" dirty="0" smtClean="0"/>
              <a:t> </a:t>
            </a:r>
            <a:endParaRPr lang="en-US" sz="2800" b="1" dirty="0" smtClean="0"/>
          </a:p>
          <a:p>
            <a:pPr algn="l" eaLnBrk="1" hangingPunct="1">
              <a:lnSpc>
                <a:spcPct val="80000"/>
              </a:lnSpc>
              <a:defRPr/>
            </a:pPr>
            <a:r>
              <a:rPr lang="en-US" sz="2800" b="1" dirty="0" smtClean="0"/>
              <a:t>In </a:t>
            </a:r>
            <a:r>
              <a:rPr lang="en-US" sz="2800" b="1" dirty="0" smtClean="0">
                <a:solidFill>
                  <a:schemeClr val="hlink"/>
                </a:solidFill>
              </a:rPr>
              <a:t>chronic anemia</a:t>
            </a:r>
            <a:r>
              <a:rPr lang="en-US" sz="2800" b="1" dirty="0" smtClean="0"/>
              <a:t>, there's no decrease in blood volume, which is compensated by an increase in plasma volume.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endParaRPr lang="en-US" smtClean="0"/>
          </a:p>
        </p:txBody>
      </p:sp>
      <p:sp>
        <p:nvSpPr>
          <p:cNvPr id="58371" name="Rectangle 3"/>
          <p:cNvSpPr>
            <a:spLocks noGrp="1" noChangeArrowheads="1"/>
          </p:cNvSpPr>
          <p:nvPr>
            <p:ph type="body" idx="1"/>
          </p:nvPr>
        </p:nvSpPr>
        <p:spPr>
          <a:xfrm>
            <a:off x="457200" y="1600200"/>
            <a:ext cx="8229600" cy="5257800"/>
          </a:xfrm>
        </p:spPr>
        <p:txBody>
          <a:bodyPr/>
          <a:lstStyle/>
          <a:p>
            <a:pPr eaLnBrk="1" hangingPunct="1">
              <a:buFont typeface="Wingdings" pitchFamily="2" charset="2"/>
              <a:buNone/>
              <a:defRPr/>
            </a:pPr>
            <a:endParaRPr lang="en-US" smtClean="0"/>
          </a:p>
        </p:txBody>
      </p:sp>
      <p:pic>
        <p:nvPicPr>
          <p:cNvPr id="23556" name="Picture 5" descr="bit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solidFill>
            <a:srgbClr val="FF0000"/>
          </a:solidFill>
        </p:spPr>
        <p:txBody>
          <a:bodyPr>
            <a:normAutofit fontScale="90000"/>
          </a:bodyPr>
          <a:lstStyle/>
          <a:p>
            <a:pPr eaLnBrk="1" hangingPunct="1">
              <a:defRPr/>
            </a:pPr>
            <a:r>
              <a:rPr lang="en-US" sz="4000" smtClean="0"/>
              <a:t>Hypochromic Microcytic Anemia</a:t>
            </a:r>
            <a:br>
              <a:rPr lang="en-US" sz="4000" smtClean="0"/>
            </a:br>
            <a:r>
              <a:rPr lang="en-US" sz="4000" smtClean="0"/>
              <a:t>D/D</a:t>
            </a:r>
          </a:p>
        </p:txBody>
      </p:sp>
      <p:sp>
        <p:nvSpPr>
          <p:cNvPr id="109571" name="Rectangle 3"/>
          <p:cNvSpPr>
            <a:spLocks noGrp="1" noChangeArrowheads="1"/>
          </p:cNvSpPr>
          <p:nvPr>
            <p:ph type="body" idx="1"/>
          </p:nvPr>
        </p:nvSpPr>
        <p:spPr>
          <a:xfrm>
            <a:off x="457200" y="1600200"/>
            <a:ext cx="8229600" cy="5257800"/>
          </a:xfrm>
        </p:spPr>
        <p:txBody>
          <a:bodyPr>
            <a:normAutofit/>
          </a:bodyPr>
          <a:lstStyle/>
          <a:p>
            <a:pPr algn="l" eaLnBrk="1" hangingPunct="1">
              <a:buFont typeface="Wingdings" pitchFamily="2" charset="2"/>
              <a:buNone/>
              <a:defRPr/>
            </a:pPr>
            <a:r>
              <a:rPr lang="en-US" b="1" dirty="0" err="1" smtClean="0">
                <a:solidFill>
                  <a:schemeClr val="hlink"/>
                </a:solidFill>
              </a:rPr>
              <a:t>Microcytic</a:t>
            </a:r>
            <a:r>
              <a:rPr lang="en-US" b="1" dirty="0" smtClean="0">
                <a:solidFill>
                  <a:schemeClr val="hlink"/>
                </a:solidFill>
              </a:rPr>
              <a:t> </a:t>
            </a:r>
            <a:r>
              <a:rPr lang="en-US" b="1" dirty="0" err="1" smtClean="0">
                <a:solidFill>
                  <a:schemeClr val="hlink"/>
                </a:solidFill>
              </a:rPr>
              <a:t>anemias</a:t>
            </a:r>
            <a:r>
              <a:rPr lang="en-US" dirty="0" smtClean="0"/>
              <a:t> </a:t>
            </a:r>
            <a:r>
              <a:rPr lang="en-US" dirty="0" smtClean="0"/>
              <a:t> </a:t>
            </a:r>
            <a:r>
              <a:rPr lang="en-US" b="1" dirty="0" smtClean="0"/>
              <a:t>the etiologic possibilities are </a:t>
            </a:r>
          </a:p>
          <a:p>
            <a:pPr algn="l" eaLnBrk="1" hangingPunct="1">
              <a:defRPr/>
            </a:pPr>
            <a:r>
              <a:rPr lang="en-US" b="1" dirty="0" smtClean="0"/>
              <a:t>Iron deficiency</a:t>
            </a:r>
          </a:p>
          <a:p>
            <a:pPr algn="l" eaLnBrk="1" hangingPunct="1">
              <a:defRPr/>
            </a:pPr>
            <a:r>
              <a:rPr lang="en-US" b="1" dirty="0" err="1" smtClean="0"/>
              <a:t>Thalassemia</a:t>
            </a:r>
            <a:endParaRPr lang="en-US" b="1" dirty="0" smtClean="0"/>
          </a:p>
          <a:p>
            <a:pPr algn="l" eaLnBrk="1" hangingPunct="1">
              <a:defRPr/>
            </a:pPr>
            <a:r>
              <a:rPr lang="en-US" b="1" dirty="0" err="1" smtClean="0"/>
              <a:t>Sideroblastic</a:t>
            </a:r>
            <a:r>
              <a:rPr lang="en-US" b="1" dirty="0" smtClean="0"/>
              <a:t> anemia</a:t>
            </a:r>
          </a:p>
          <a:p>
            <a:pPr algn="l" eaLnBrk="1" hangingPunct="1">
              <a:defRPr/>
            </a:pPr>
            <a:r>
              <a:rPr lang="en-US" b="1" dirty="0" err="1" smtClean="0"/>
              <a:t>Anemias</a:t>
            </a:r>
            <a:r>
              <a:rPr lang="en-US" b="1" dirty="0" smtClean="0"/>
              <a:t> of chronic disease.</a:t>
            </a:r>
          </a:p>
          <a:p>
            <a:pPr algn="l" eaLnBrk="1" hangingPunct="1">
              <a:buFont typeface="Wingdings" pitchFamily="2" charset="2"/>
              <a:buNone/>
              <a:defRPr/>
            </a:pPr>
            <a:r>
              <a:rPr lang="en-US" b="1" dirty="0" smtClean="0"/>
              <a:t>    </a:t>
            </a:r>
            <a:r>
              <a:rPr lang="en-US" b="1" dirty="0" smtClean="0">
                <a:solidFill>
                  <a:schemeClr val="hlink"/>
                </a:solidFill>
              </a:rPr>
              <a:t>Severe </a:t>
            </a:r>
            <a:r>
              <a:rPr lang="en-US" b="1" dirty="0" err="1" smtClean="0">
                <a:solidFill>
                  <a:schemeClr val="hlink"/>
                </a:solidFill>
              </a:rPr>
              <a:t>microcytic</a:t>
            </a:r>
            <a:r>
              <a:rPr lang="en-US" b="1" dirty="0" smtClean="0">
                <a:solidFill>
                  <a:schemeClr val="hlink"/>
                </a:solidFill>
              </a:rPr>
              <a:t> anemia (MCV &lt;70 </a:t>
            </a:r>
            <a:r>
              <a:rPr lang="en-US" b="1" dirty="0" err="1" smtClean="0">
                <a:solidFill>
                  <a:schemeClr val="hlink"/>
                </a:solidFill>
              </a:rPr>
              <a:t>fL</a:t>
            </a:r>
            <a:r>
              <a:rPr lang="en-US" b="1" dirty="0" smtClean="0">
                <a:solidFill>
                  <a:schemeClr val="hlink"/>
                </a:solidFill>
              </a:rPr>
              <a:t>) is     </a:t>
            </a:r>
            <a:r>
              <a:rPr lang="en-US" b="1" dirty="0" smtClean="0">
                <a:solidFill>
                  <a:schemeClr val="hlink"/>
                </a:solidFill>
              </a:rPr>
              <a:t>caused </a:t>
            </a:r>
            <a:r>
              <a:rPr lang="en-US" b="1" dirty="0" smtClean="0">
                <a:solidFill>
                  <a:schemeClr val="hlink"/>
                </a:solidFill>
              </a:rPr>
              <a:t>mainly by iron deficiency or </a:t>
            </a:r>
            <a:r>
              <a:rPr lang="en-US" b="1" dirty="0" err="1" smtClean="0">
                <a:solidFill>
                  <a:schemeClr val="hlink"/>
                </a:solidFill>
              </a:rPr>
              <a:t>thalassemia</a:t>
            </a:r>
            <a:r>
              <a:rPr lang="en-US" b="1" dirty="0" smtClean="0">
                <a:solidFill>
                  <a:schemeClr val="hlink"/>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solidFill>
            <a:srgbClr val="FF0000"/>
          </a:solidFill>
        </p:spPr>
        <p:txBody>
          <a:bodyPr>
            <a:normAutofit fontScale="90000"/>
          </a:bodyPr>
          <a:lstStyle/>
          <a:p>
            <a:pPr eaLnBrk="1" hangingPunct="1">
              <a:defRPr/>
            </a:pPr>
            <a:r>
              <a:rPr lang="en-US" sz="4000" smtClean="0"/>
              <a:t>Normochromic Normocytic Anemia</a:t>
            </a:r>
            <a:br>
              <a:rPr lang="en-US" sz="4000" smtClean="0"/>
            </a:br>
            <a:r>
              <a:rPr lang="en-US" sz="4000" smtClean="0"/>
              <a:t>D/D</a:t>
            </a:r>
            <a:endParaRPr lang="en-US" sz="4000" smtClean="0">
              <a:solidFill>
                <a:srgbClr val="0000FF"/>
              </a:solidFill>
            </a:endParaRPr>
          </a:p>
        </p:txBody>
      </p:sp>
      <p:sp>
        <p:nvSpPr>
          <p:cNvPr id="71683" name="Rectangle 3"/>
          <p:cNvSpPr>
            <a:spLocks noGrp="1" noChangeArrowheads="1"/>
          </p:cNvSpPr>
          <p:nvPr>
            <p:ph type="body" idx="1"/>
          </p:nvPr>
        </p:nvSpPr>
        <p:spPr/>
        <p:txBody>
          <a:bodyPr>
            <a:normAutofit lnSpcReduction="10000"/>
          </a:bodyPr>
          <a:lstStyle/>
          <a:p>
            <a:pPr algn="l" eaLnBrk="1" hangingPunct="1">
              <a:lnSpc>
                <a:spcPct val="90000"/>
              </a:lnSpc>
              <a:defRPr/>
            </a:pPr>
            <a:r>
              <a:rPr lang="en-US" sz="2800" b="1" dirty="0" smtClean="0"/>
              <a:t>Chronic inflammatory disease—</a:t>
            </a:r>
            <a:br>
              <a:rPr lang="en-US" sz="2800" b="1" dirty="0" smtClean="0"/>
            </a:br>
            <a:r>
              <a:rPr lang="en-US" sz="2800" b="1" dirty="0" smtClean="0"/>
              <a:t>(1)infection (2)collagen vascular disease (3)inflammatory bowel disease</a:t>
            </a:r>
          </a:p>
          <a:p>
            <a:pPr algn="l" eaLnBrk="1" hangingPunct="1">
              <a:lnSpc>
                <a:spcPct val="90000"/>
              </a:lnSpc>
              <a:defRPr/>
            </a:pPr>
            <a:r>
              <a:rPr lang="en-US" sz="2800" b="1" dirty="0" smtClean="0"/>
              <a:t>Recent blood loss</a:t>
            </a:r>
          </a:p>
          <a:p>
            <a:pPr algn="l" eaLnBrk="1" hangingPunct="1">
              <a:lnSpc>
                <a:spcPct val="90000"/>
              </a:lnSpc>
              <a:defRPr/>
            </a:pPr>
            <a:r>
              <a:rPr lang="en-US" sz="2800" b="1" dirty="0" smtClean="0"/>
              <a:t>Malignancy/Marrow infiltration</a:t>
            </a:r>
          </a:p>
          <a:p>
            <a:pPr algn="l" eaLnBrk="1" hangingPunct="1">
              <a:lnSpc>
                <a:spcPct val="90000"/>
              </a:lnSpc>
              <a:defRPr/>
            </a:pPr>
            <a:r>
              <a:rPr lang="en-US" sz="2800" b="1" dirty="0" smtClean="0"/>
              <a:t>Chronic renal failure</a:t>
            </a:r>
          </a:p>
          <a:p>
            <a:pPr algn="l" eaLnBrk="1" hangingPunct="1">
              <a:lnSpc>
                <a:spcPct val="90000"/>
              </a:lnSpc>
              <a:defRPr/>
            </a:pPr>
            <a:r>
              <a:rPr lang="en-US" sz="2800" b="1" dirty="0" smtClean="0"/>
              <a:t>Transient </a:t>
            </a:r>
            <a:r>
              <a:rPr lang="en-US" sz="2800" b="1" dirty="0" err="1" smtClean="0"/>
              <a:t>erythroblastopenia</a:t>
            </a:r>
            <a:r>
              <a:rPr lang="en-US" sz="2800" b="1" dirty="0" smtClean="0"/>
              <a:t> of </a:t>
            </a:r>
            <a:r>
              <a:rPr lang="en-US" sz="2800" b="1" dirty="0" err="1" smtClean="0"/>
              <a:t>chidhood</a:t>
            </a:r>
            <a:endParaRPr lang="en-US" sz="2800" b="1" dirty="0" smtClean="0"/>
          </a:p>
          <a:p>
            <a:pPr algn="l" eaLnBrk="1" hangingPunct="1">
              <a:lnSpc>
                <a:spcPct val="90000"/>
              </a:lnSpc>
              <a:defRPr/>
            </a:pPr>
            <a:r>
              <a:rPr lang="en-US" sz="2800" b="1" dirty="0" smtClean="0"/>
              <a:t>Marrow </a:t>
            </a:r>
            <a:r>
              <a:rPr lang="en-US" sz="2800" b="1" dirty="0" err="1" smtClean="0"/>
              <a:t>aplasia</a:t>
            </a:r>
            <a:r>
              <a:rPr lang="en-US" sz="2800" b="1" dirty="0" smtClean="0"/>
              <a:t>/</a:t>
            </a:r>
            <a:r>
              <a:rPr lang="en-US" sz="2800" b="1" dirty="0" err="1" smtClean="0"/>
              <a:t>hypoplasia</a:t>
            </a:r>
            <a:endParaRPr lang="en-US" sz="2800" b="1" dirty="0" smtClean="0"/>
          </a:p>
          <a:p>
            <a:pPr algn="l" eaLnBrk="1" hangingPunct="1">
              <a:lnSpc>
                <a:spcPct val="90000"/>
              </a:lnSpc>
              <a:defRPr/>
            </a:pPr>
            <a:r>
              <a:rPr lang="en-US" sz="2800" b="1" dirty="0" smtClean="0"/>
              <a:t>HIV infection</a:t>
            </a:r>
          </a:p>
          <a:p>
            <a:pPr algn="l" eaLnBrk="1" hangingPunct="1">
              <a:lnSpc>
                <a:spcPct val="90000"/>
              </a:lnSpc>
              <a:defRPr/>
            </a:pPr>
            <a:r>
              <a:rPr lang="en-US" sz="2800" b="1" dirty="0" err="1" smtClean="0"/>
              <a:t>Hemophagocytic</a:t>
            </a:r>
            <a:r>
              <a:rPr lang="en-US" sz="2800" b="1" dirty="0" smtClean="0"/>
              <a:t> syndrome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solidFill>
            <a:srgbClr val="FF0000"/>
          </a:solidFill>
        </p:spPr>
        <p:txBody>
          <a:bodyPr/>
          <a:lstStyle/>
          <a:p>
            <a:pPr eaLnBrk="1" hangingPunct="1">
              <a:defRPr/>
            </a:pPr>
            <a:r>
              <a:rPr lang="en-US" dirty="0" err="1" smtClean="0">
                <a:solidFill>
                  <a:srgbClr val="FFFF00"/>
                </a:solidFill>
              </a:rPr>
              <a:t>Macrocytic</a:t>
            </a:r>
            <a:r>
              <a:rPr lang="en-US" dirty="0" smtClean="0">
                <a:solidFill>
                  <a:srgbClr val="FFFF00"/>
                </a:solidFill>
              </a:rPr>
              <a:t> Anemia D/D</a:t>
            </a:r>
          </a:p>
        </p:txBody>
      </p:sp>
      <p:sp>
        <p:nvSpPr>
          <p:cNvPr id="72707" name="Rectangle 3"/>
          <p:cNvSpPr>
            <a:spLocks noGrp="1" noChangeArrowheads="1"/>
          </p:cNvSpPr>
          <p:nvPr>
            <p:ph type="body" idx="1"/>
          </p:nvPr>
        </p:nvSpPr>
        <p:spPr>
          <a:xfrm>
            <a:off x="457200" y="1371600"/>
            <a:ext cx="8686800" cy="5486400"/>
          </a:xfrm>
        </p:spPr>
        <p:txBody>
          <a:bodyPr>
            <a:normAutofit lnSpcReduction="10000"/>
          </a:bodyPr>
          <a:lstStyle/>
          <a:p>
            <a:pPr algn="l" rtl="0" eaLnBrk="1" hangingPunct="1">
              <a:defRPr/>
            </a:pPr>
            <a:r>
              <a:rPr lang="en-US" sz="2800" b="1" dirty="0" err="1" smtClean="0"/>
              <a:t>Megaloblastic</a:t>
            </a:r>
            <a:r>
              <a:rPr lang="en-US" sz="2800" b="1" dirty="0" smtClean="0"/>
              <a:t> </a:t>
            </a:r>
            <a:r>
              <a:rPr lang="en-US" sz="2800" b="1" dirty="0" err="1" smtClean="0"/>
              <a:t>anemias</a:t>
            </a:r>
            <a:endParaRPr lang="en-US" sz="2800" b="1" dirty="0" smtClean="0"/>
          </a:p>
          <a:p>
            <a:pPr algn="l" rtl="0" eaLnBrk="1" hangingPunct="1">
              <a:buFont typeface="Wingdings" pitchFamily="2" charset="2"/>
              <a:buNone/>
              <a:defRPr/>
            </a:pPr>
            <a:r>
              <a:rPr lang="en-US" sz="2800" b="1" dirty="0" smtClean="0"/>
              <a:t>     </a:t>
            </a:r>
            <a:r>
              <a:rPr lang="en-US" sz="2800" b="1" dirty="0" smtClean="0">
                <a:solidFill>
                  <a:schemeClr val="hlink"/>
                </a:solidFill>
              </a:rPr>
              <a:t>• </a:t>
            </a:r>
            <a:r>
              <a:rPr lang="en-US" sz="2800" b="1" dirty="0" smtClean="0"/>
              <a:t>Vit.B12 def. - (1) pernicious anemia </a:t>
            </a:r>
          </a:p>
          <a:p>
            <a:pPr algn="l" rtl="0" eaLnBrk="1" hangingPunct="1">
              <a:buFont typeface="Wingdings" pitchFamily="2" charset="2"/>
              <a:buNone/>
              <a:defRPr/>
            </a:pPr>
            <a:r>
              <a:rPr lang="en-US" sz="2800" b="1" dirty="0" smtClean="0"/>
              <a:t>                            (2) </a:t>
            </a:r>
            <a:r>
              <a:rPr lang="en-US" sz="2800" b="1" dirty="0" err="1" smtClean="0"/>
              <a:t>malabsorption</a:t>
            </a:r>
            <a:endParaRPr lang="en-US" sz="2800" b="1" dirty="0" smtClean="0"/>
          </a:p>
          <a:p>
            <a:pPr algn="l" rtl="0" eaLnBrk="1" hangingPunct="1">
              <a:buFont typeface="Wingdings" pitchFamily="2" charset="2"/>
              <a:buNone/>
              <a:defRPr/>
            </a:pPr>
            <a:r>
              <a:rPr lang="en-US" sz="2800" b="1" dirty="0" smtClean="0"/>
              <a:t>     </a:t>
            </a:r>
            <a:r>
              <a:rPr lang="en-US" sz="2800" b="1" dirty="0" smtClean="0">
                <a:solidFill>
                  <a:schemeClr val="hlink"/>
                </a:solidFill>
              </a:rPr>
              <a:t>•</a:t>
            </a:r>
            <a:r>
              <a:rPr lang="en-US" sz="2800" b="1" dirty="0" smtClean="0"/>
              <a:t> </a:t>
            </a:r>
            <a:r>
              <a:rPr lang="en-US" sz="2800" b="1" dirty="0" err="1" smtClean="0"/>
              <a:t>Folate</a:t>
            </a:r>
            <a:r>
              <a:rPr lang="en-US" sz="2800" b="1" dirty="0" smtClean="0"/>
              <a:t> def. - (1) malnutrition (2) </a:t>
            </a:r>
            <a:r>
              <a:rPr lang="en-US" sz="2800" b="1" dirty="0" err="1" smtClean="0"/>
              <a:t>malabsorption</a:t>
            </a:r>
            <a:r>
              <a:rPr lang="en-US" sz="2800" b="1" dirty="0" smtClean="0"/>
              <a:t> </a:t>
            </a:r>
          </a:p>
          <a:p>
            <a:pPr algn="l" rtl="0" eaLnBrk="1" hangingPunct="1">
              <a:buFont typeface="Wingdings" pitchFamily="2" charset="2"/>
              <a:buNone/>
              <a:defRPr/>
            </a:pPr>
            <a:r>
              <a:rPr lang="en-US" sz="2800" b="1" dirty="0" smtClean="0"/>
              <a:t>        (3) chronic </a:t>
            </a:r>
            <a:r>
              <a:rPr lang="en-US" sz="2800" b="1" dirty="0" err="1" smtClean="0"/>
              <a:t>hemolysis</a:t>
            </a:r>
            <a:r>
              <a:rPr lang="en-US" sz="2800" b="1" dirty="0" smtClean="0"/>
              <a:t> (4)drugs - </a:t>
            </a:r>
            <a:r>
              <a:rPr lang="en-US" sz="2800" b="1" dirty="0" err="1" smtClean="0"/>
              <a:t>phenytoin</a:t>
            </a:r>
            <a:r>
              <a:rPr lang="en-US" sz="2800" b="1" dirty="0" smtClean="0"/>
              <a:t>, sulfa</a:t>
            </a:r>
          </a:p>
          <a:p>
            <a:pPr algn="l" rtl="0" eaLnBrk="1" hangingPunct="1">
              <a:defRPr/>
            </a:pPr>
            <a:r>
              <a:rPr lang="en-US" sz="2800" b="1" dirty="0" err="1" smtClean="0"/>
              <a:t>Hemolysis</a:t>
            </a:r>
            <a:endParaRPr lang="en-US" sz="2800" b="1" dirty="0" smtClean="0"/>
          </a:p>
          <a:p>
            <a:pPr algn="l" rtl="0" eaLnBrk="1" hangingPunct="1">
              <a:defRPr/>
            </a:pPr>
            <a:r>
              <a:rPr lang="en-US" sz="2800" b="1" dirty="0" err="1" smtClean="0"/>
              <a:t>Myelodysplastic</a:t>
            </a:r>
            <a:r>
              <a:rPr lang="en-US" sz="2800" b="1" dirty="0" smtClean="0"/>
              <a:t> syndrome</a:t>
            </a:r>
          </a:p>
          <a:p>
            <a:pPr algn="l" rtl="0" eaLnBrk="1" hangingPunct="1">
              <a:defRPr/>
            </a:pPr>
            <a:r>
              <a:rPr lang="en-US" sz="2800" b="1" dirty="0" smtClean="0"/>
              <a:t>Marrow failure - </a:t>
            </a:r>
            <a:r>
              <a:rPr lang="en-US" sz="2800" b="1" dirty="0" err="1" smtClean="0"/>
              <a:t>Aplastic</a:t>
            </a:r>
            <a:r>
              <a:rPr lang="en-US" sz="2800" b="1" dirty="0" smtClean="0"/>
              <a:t> anemia</a:t>
            </a:r>
          </a:p>
          <a:p>
            <a:pPr algn="l" rtl="0" eaLnBrk="1" hangingPunct="1">
              <a:defRPr/>
            </a:pPr>
            <a:r>
              <a:rPr lang="en-US" sz="2800" b="1" dirty="0" smtClean="0"/>
              <a:t>Chronic liver disease</a:t>
            </a:r>
          </a:p>
          <a:p>
            <a:pPr algn="l" rtl="0" eaLnBrk="1" hangingPunct="1">
              <a:defRPr/>
            </a:pPr>
            <a:r>
              <a:rPr lang="en-US" sz="2800" b="1" dirty="0" smtClean="0"/>
              <a:t>Hypothyroidism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a:solidFill>
            <a:srgbClr val="FF0000"/>
          </a:solidFill>
        </p:spPr>
        <p:txBody>
          <a:bodyPr/>
          <a:lstStyle/>
          <a:p>
            <a:pPr eaLnBrk="1" hangingPunct="1">
              <a:defRPr/>
            </a:pPr>
            <a:r>
              <a:rPr lang="en-US" dirty="0" err="1" smtClean="0">
                <a:solidFill>
                  <a:srgbClr val="FFFF00"/>
                </a:solidFill>
              </a:rPr>
              <a:t>Macrocytic</a:t>
            </a:r>
            <a:r>
              <a:rPr lang="en-US" dirty="0" smtClean="0">
                <a:solidFill>
                  <a:srgbClr val="FFFF00"/>
                </a:solidFill>
              </a:rPr>
              <a:t> anemia D/D</a:t>
            </a:r>
          </a:p>
        </p:txBody>
      </p:sp>
      <p:sp>
        <p:nvSpPr>
          <p:cNvPr id="110595" name="Rectangle 3"/>
          <p:cNvSpPr>
            <a:spLocks noGrp="1" noChangeArrowheads="1"/>
          </p:cNvSpPr>
          <p:nvPr>
            <p:ph type="body" idx="1"/>
          </p:nvPr>
        </p:nvSpPr>
        <p:spPr>
          <a:xfrm>
            <a:off x="457200" y="2027238"/>
            <a:ext cx="8229600" cy="4525962"/>
          </a:xfrm>
        </p:spPr>
        <p:txBody>
          <a:bodyPr/>
          <a:lstStyle/>
          <a:p>
            <a:pPr algn="l" rtl="0" eaLnBrk="1" hangingPunct="1">
              <a:defRPr/>
            </a:pPr>
            <a:r>
              <a:rPr lang="en-US" b="1" dirty="0" err="1" smtClean="0">
                <a:solidFill>
                  <a:srgbClr val="FFFF00"/>
                </a:solidFill>
              </a:rPr>
              <a:t>Macrocytic</a:t>
            </a:r>
            <a:r>
              <a:rPr lang="en-US" b="1" dirty="0" smtClean="0">
                <a:solidFill>
                  <a:srgbClr val="FFFF00"/>
                </a:solidFill>
              </a:rPr>
              <a:t> anemia</a:t>
            </a:r>
            <a:r>
              <a:rPr lang="en-US" dirty="0" smtClean="0"/>
              <a:t> </a:t>
            </a:r>
            <a:r>
              <a:rPr lang="en-US" b="1" dirty="0" smtClean="0"/>
              <a:t>may be the result of </a:t>
            </a:r>
            <a:r>
              <a:rPr lang="en-US" b="1" dirty="0" err="1" smtClean="0"/>
              <a:t>megaloblastic</a:t>
            </a:r>
            <a:r>
              <a:rPr lang="en-US" b="1" dirty="0" smtClean="0"/>
              <a:t> (</a:t>
            </a:r>
            <a:r>
              <a:rPr lang="en-US" b="1" dirty="0" err="1" smtClean="0"/>
              <a:t>folate</a:t>
            </a:r>
            <a:r>
              <a:rPr lang="en-US" b="1" dirty="0" smtClean="0"/>
              <a:t> or vitamin B12 deficiency) or </a:t>
            </a:r>
            <a:r>
              <a:rPr lang="en-US" b="1" dirty="0" err="1" smtClean="0"/>
              <a:t>nonmegaloblastic</a:t>
            </a:r>
            <a:r>
              <a:rPr lang="en-US" b="1" dirty="0" smtClean="0"/>
              <a:t> causes. </a:t>
            </a:r>
            <a:r>
              <a:rPr lang="en-US" b="1" dirty="0" err="1" smtClean="0"/>
              <a:t>Folate</a:t>
            </a:r>
            <a:r>
              <a:rPr lang="en-US" b="1" dirty="0" smtClean="0"/>
              <a:t> deficiency can in turn be due to either reduced intake or diminished absorption. </a:t>
            </a:r>
            <a:endParaRPr lang="en-US" b="1" dirty="0" smtClean="0"/>
          </a:p>
          <a:p>
            <a:pPr algn="l" rtl="0" eaLnBrk="1" hangingPunct="1">
              <a:defRPr/>
            </a:pPr>
            <a:r>
              <a:rPr lang="en-US" b="1" dirty="0" smtClean="0">
                <a:solidFill>
                  <a:schemeClr val="hlink"/>
                </a:solidFill>
              </a:rPr>
              <a:t>Severe </a:t>
            </a:r>
            <a:r>
              <a:rPr lang="en-US" b="1" dirty="0" err="1" smtClean="0">
                <a:solidFill>
                  <a:schemeClr val="hlink"/>
                </a:solidFill>
              </a:rPr>
              <a:t>macrocytic</a:t>
            </a:r>
            <a:r>
              <a:rPr lang="en-US" b="1" dirty="0" smtClean="0">
                <a:solidFill>
                  <a:schemeClr val="hlink"/>
                </a:solidFill>
              </a:rPr>
              <a:t> anemia (MCV &gt;125 </a:t>
            </a:r>
            <a:r>
              <a:rPr lang="en-US" b="1" dirty="0" err="1" smtClean="0">
                <a:solidFill>
                  <a:schemeClr val="hlink"/>
                </a:solidFill>
              </a:rPr>
              <a:t>fL</a:t>
            </a:r>
            <a:r>
              <a:rPr lang="en-US" b="1" dirty="0" smtClean="0">
                <a:solidFill>
                  <a:schemeClr val="hlink"/>
                </a:solidFill>
              </a:rPr>
              <a:t>) is almost always </a:t>
            </a:r>
            <a:r>
              <a:rPr lang="en-US" b="1" dirty="0" err="1" smtClean="0">
                <a:solidFill>
                  <a:schemeClr val="hlink"/>
                </a:solidFill>
              </a:rPr>
              <a:t>megaloblastic</a:t>
            </a:r>
            <a:r>
              <a:rPr lang="en-US" b="1" dirty="0" smtClean="0">
                <a:solidFill>
                  <a:schemeClr val="hlink"/>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ANEMIA</a:t>
            </a:r>
          </a:p>
        </p:txBody>
      </p:sp>
      <p:sp>
        <p:nvSpPr>
          <p:cNvPr id="63491" name="Rectangle 3"/>
          <p:cNvSpPr>
            <a:spLocks noGrp="1" noChangeArrowheads="1"/>
          </p:cNvSpPr>
          <p:nvPr>
            <p:ph type="body" idx="1"/>
          </p:nvPr>
        </p:nvSpPr>
        <p:spPr/>
        <p:txBody>
          <a:bodyPr/>
          <a:lstStyle/>
          <a:p>
            <a:pPr algn="l" eaLnBrk="1" hangingPunct="1">
              <a:defRPr/>
            </a:pPr>
            <a:r>
              <a:rPr lang="en-US" b="1" dirty="0" smtClean="0"/>
              <a:t>Single cell line(RBC) problem</a:t>
            </a:r>
          </a:p>
          <a:p>
            <a:pPr algn="l" eaLnBrk="1" hangingPunct="1">
              <a:defRPr/>
            </a:pPr>
            <a:r>
              <a:rPr lang="en-US" b="1" dirty="0" smtClean="0"/>
              <a:t>Multiple cell line problem</a:t>
            </a:r>
          </a:p>
          <a:p>
            <a:pPr algn="l" eaLnBrk="1" hangingPunct="1">
              <a:buFont typeface="Wingdings" pitchFamily="2" charset="2"/>
              <a:buNone/>
              <a:defRPr/>
            </a:pPr>
            <a:r>
              <a:rPr lang="en-US" b="1" dirty="0" smtClean="0"/>
              <a:t>       (</a:t>
            </a:r>
            <a:r>
              <a:rPr lang="en-US" b="1" dirty="0" err="1" smtClean="0"/>
              <a:t>RBC,WBC,Platelet</a:t>
            </a:r>
            <a:r>
              <a:rPr lang="en-US" b="1" dirty="0" smtClean="0"/>
              <a:t>)</a:t>
            </a:r>
          </a:p>
          <a:p>
            <a:pPr algn="l" eaLnBrk="1" hangingPunct="1">
              <a:buFont typeface="Wingdings" pitchFamily="2" charset="2"/>
              <a:buNone/>
              <a:defRPr/>
            </a:pPr>
            <a:r>
              <a:rPr lang="en-US" b="1" dirty="0" smtClean="0"/>
              <a:t>        -Bone marrow suppression</a:t>
            </a:r>
          </a:p>
          <a:p>
            <a:pPr algn="l" eaLnBrk="1" hangingPunct="1">
              <a:buFont typeface="Wingdings" pitchFamily="2" charset="2"/>
              <a:buNone/>
              <a:defRPr/>
            </a:pPr>
            <a:r>
              <a:rPr lang="en-US" b="1" dirty="0" smtClean="0"/>
              <a:t>        -immunologic disorders</a:t>
            </a:r>
          </a:p>
          <a:p>
            <a:pPr algn="l" eaLnBrk="1" hangingPunct="1">
              <a:buFont typeface="Wingdings" pitchFamily="2" charset="2"/>
              <a:buNone/>
              <a:defRPr/>
            </a:pPr>
            <a:r>
              <a:rPr lang="en-US" b="1" dirty="0" smtClean="0"/>
              <a:t>        -peripheral destruction/sequestration</a:t>
            </a:r>
          </a:p>
          <a:p>
            <a:pPr eaLnBrk="1" hangingPunct="1">
              <a:buFont typeface="Wingdings" pitchFamily="2" charset="2"/>
              <a:buNone/>
              <a:defRPr/>
            </a:pPr>
            <a:r>
              <a:rPr lang="en-US" dirty="0" smtClean="0"/>
              <a:t>                           </a:t>
            </a:r>
          </a:p>
        </p:txBody>
      </p:sp>
      <p:pic>
        <p:nvPicPr>
          <p:cNvPr id="4" name="Picture 3" descr="imagesCAIA43Y4.jpg"/>
          <p:cNvPicPr>
            <a:picLocks noChangeAspect="1"/>
          </p:cNvPicPr>
          <p:nvPr/>
        </p:nvPicPr>
        <p:blipFill>
          <a:blip r:embed="rId2" cstate="print"/>
          <a:stretch>
            <a:fillRect/>
          </a:stretch>
        </p:blipFill>
        <p:spPr>
          <a:xfrm>
            <a:off x="6372200" y="1340768"/>
            <a:ext cx="2771800" cy="324036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solidFill>
            <a:srgbClr val="FF0000"/>
          </a:solidFill>
        </p:spPr>
        <p:txBody>
          <a:bodyPr/>
          <a:lstStyle/>
          <a:p>
            <a:pPr eaLnBrk="1" hangingPunct="1">
              <a:defRPr/>
            </a:pPr>
            <a:r>
              <a:rPr lang="en-US" dirty="0" smtClean="0">
                <a:solidFill>
                  <a:srgbClr val="FFFF00"/>
                </a:solidFill>
              </a:rPr>
              <a:t>The </a:t>
            </a:r>
            <a:r>
              <a:rPr lang="en-US" dirty="0" err="1" smtClean="0">
                <a:solidFill>
                  <a:srgbClr val="FFFF00"/>
                </a:solidFill>
              </a:rPr>
              <a:t>Normocytic</a:t>
            </a:r>
            <a:r>
              <a:rPr lang="en-US" dirty="0" smtClean="0">
                <a:solidFill>
                  <a:srgbClr val="FFFF00"/>
                </a:solidFill>
              </a:rPr>
              <a:t> </a:t>
            </a:r>
            <a:r>
              <a:rPr lang="en-US" dirty="0" err="1" smtClean="0">
                <a:solidFill>
                  <a:srgbClr val="FFFF00"/>
                </a:solidFill>
              </a:rPr>
              <a:t>Anemias</a:t>
            </a:r>
            <a:endParaRPr lang="en-US" dirty="0" smtClean="0">
              <a:solidFill>
                <a:srgbClr val="FFFF00"/>
              </a:solidFill>
            </a:endParaRPr>
          </a:p>
        </p:txBody>
      </p:sp>
      <p:sp>
        <p:nvSpPr>
          <p:cNvPr id="112643" name="Rectangle 3"/>
          <p:cNvSpPr>
            <a:spLocks noGrp="1" noChangeArrowheads="1"/>
          </p:cNvSpPr>
          <p:nvPr>
            <p:ph type="body" idx="1"/>
          </p:nvPr>
        </p:nvSpPr>
        <p:spPr>
          <a:xfrm>
            <a:off x="457200" y="1600200"/>
            <a:ext cx="8229600" cy="5257800"/>
          </a:xfrm>
        </p:spPr>
        <p:txBody>
          <a:bodyPr>
            <a:normAutofit lnSpcReduction="10000"/>
          </a:bodyPr>
          <a:lstStyle/>
          <a:p>
            <a:pPr algn="l" rtl="0" eaLnBrk="1" hangingPunct="1">
              <a:buFont typeface="Wingdings" pitchFamily="2" charset="2"/>
              <a:buNone/>
              <a:defRPr/>
            </a:pPr>
            <a:r>
              <a:rPr lang="en-US" sz="2800" dirty="0" smtClean="0"/>
              <a:t>     These may be classified as follows:</a:t>
            </a:r>
          </a:p>
          <a:p>
            <a:pPr algn="l" rtl="0" eaLnBrk="1" hangingPunct="1">
              <a:defRPr/>
            </a:pPr>
            <a:r>
              <a:rPr lang="en-US" sz="2800" dirty="0" smtClean="0"/>
              <a:t> </a:t>
            </a:r>
            <a:r>
              <a:rPr lang="en-US" sz="2800" b="1" dirty="0" smtClean="0">
                <a:solidFill>
                  <a:schemeClr val="hlink"/>
                </a:solidFill>
              </a:rPr>
              <a:t>underproduction of erythrocytes due to</a:t>
            </a:r>
            <a:endParaRPr lang="en-US" sz="2800" dirty="0" smtClean="0">
              <a:solidFill>
                <a:schemeClr val="hlink"/>
              </a:solidFill>
            </a:endParaRPr>
          </a:p>
          <a:p>
            <a:pPr algn="l" rtl="0" eaLnBrk="1" hangingPunct="1">
              <a:buFont typeface="Wingdings" pitchFamily="2" charset="2"/>
              <a:buNone/>
              <a:defRPr/>
            </a:pPr>
            <a:r>
              <a:rPr lang="en-US" sz="2800" dirty="0" smtClean="0"/>
              <a:t>     (1) the anemia of chronic disease</a:t>
            </a:r>
          </a:p>
          <a:p>
            <a:pPr algn="l" rtl="0" eaLnBrk="1" hangingPunct="1">
              <a:buFont typeface="Wingdings" pitchFamily="2" charset="2"/>
              <a:buNone/>
              <a:defRPr/>
            </a:pPr>
            <a:r>
              <a:rPr lang="en-US" sz="2800" dirty="0" smtClean="0"/>
              <a:t>     (2) marrow failure</a:t>
            </a:r>
          </a:p>
          <a:p>
            <a:pPr algn="l" rtl="0" eaLnBrk="1" hangingPunct="1">
              <a:buFont typeface="Wingdings" pitchFamily="2" charset="2"/>
              <a:buNone/>
              <a:defRPr/>
            </a:pPr>
            <a:r>
              <a:rPr lang="en-US" sz="2800" dirty="0" smtClean="0"/>
              <a:t>     (3) renal failure (decreased erythropoietin)</a:t>
            </a:r>
          </a:p>
          <a:p>
            <a:pPr algn="l" rtl="0" eaLnBrk="1" hangingPunct="1">
              <a:defRPr/>
            </a:pPr>
            <a:r>
              <a:rPr lang="en-US" sz="2800" dirty="0" smtClean="0"/>
              <a:t> </a:t>
            </a:r>
            <a:r>
              <a:rPr lang="en-US" sz="2800" b="1" dirty="0" smtClean="0">
                <a:solidFill>
                  <a:schemeClr val="hlink"/>
                </a:solidFill>
              </a:rPr>
              <a:t>loss or destruction of erythrocytes due to</a:t>
            </a:r>
            <a:endParaRPr lang="en-US" sz="2800" dirty="0" smtClean="0">
              <a:solidFill>
                <a:schemeClr val="hlink"/>
              </a:solidFill>
            </a:endParaRPr>
          </a:p>
          <a:p>
            <a:pPr algn="l" rtl="0" eaLnBrk="1" hangingPunct="1">
              <a:buFont typeface="Wingdings" pitchFamily="2" charset="2"/>
              <a:buNone/>
              <a:defRPr/>
            </a:pPr>
            <a:r>
              <a:rPr lang="en-US" sz="2800" dirty="0" smtClean="0"/>
              <a:t>     (1) </a:t>
            </a:r>
            <a:r>
              <a:rPr lang="en-US" sz="2800" dirty="0" err="1" smtClean="0"/>
              <a:t>hemolysis</a:t>
            </a:r>
            <a:endParaRPr lang="en-US" sz="2800" dirty="0" smtClean="0"/>
          </a:p>
          <a:p>
            <a:pPr algn="l" rtl="0" eaLnBrk="1" hangingPunct="1">
              <a:buFont typeface="Wingdings" pitchFamily="2" charset="2"/>
              <a:buNone/>
              <a:defRPr/>
            </a:pPr>
            <a:r>
              <a:rPr lang="en-US" sz="2800" dirty="0" smtClean="0"/>
              <a:t>     (2) acute blood loss</a:t>
            </a:r>
          </a:p>
          <a:p>
            <a:pPr algn="l" rtl="0" eaLnBrk="1" hangingPunct="1">
              <a:defRPr/>
            </a:pPr>
            <a:r>
              <a:rPr lang="en-US" sz="2800" dirty="0" smtClean="0"/>
              <a:t>The </a:t>
            </a:r>
            <a:r>
              <a:rPr lang="en-US" sz="2800" b="1" dirty="0" err="1" smtClean="0">
                <a:solidFill>
                  <a:schemeClr val="hlink"/>
                </a:solidFill>
              </a:rPr>
              <a:t>reticulocyte</a:t>
            </a:r>
            <a:r>
              <a:rPr lang="en-US" sz="2800" b="1" dirty="0" smtClean="0">
                <a:solidFill>
                  <a:schemeClr val="hlink"/>
                </a:solidFill>
              </a:rPr>
              <a:t> count</a:t>
            </a:r>
            <a:r>
              <a:rPr lang="en-US" sz="2800" dirty="0" smtClean="0"/>
              <a:t> is useful in drawing this distinction, being elevated in (b) and reduced in (a).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solidFill>
            <a:srgbClr val="FF0000"/>
          </a:solidFill>
        </p:spPr>
        <p:txBody>
          <a:bodyPr/>
          <a:lstStyle/>
          <a:p>
            <a:pPr eaLnBrk="1" hangingPunct="1">
              <a:defRPr/>
            </a:pPr>
            <a:r>
              <a:rPr lang="en-US" dirty="0" smtClean="0">
                <a:solidFill>
                  <a:srgbClr val="FFFF00"/>
                </a:solidFill>
              </a:rPr>
              <a:t>The </a:t>
            </a:r>
            <a:r>
              <a:rPr lang="en-US" dirty="0" err="1" smtClean="0">
                <a:solidFill>
                  <a:srgbClr val="FFFF00"/>
                </a:solidFill>
              </a:rPr>
              <a:t>Normocytic</a:t>
            </a:r>
            <a:r>
              <a:rPr lang="en-US" dirty="0" smtClean="0">
                <a:solidFill>
                  <a:srgbClr val="FFFF00"/>
                </a:solidFill>
              </a:rPr>
              <a:t> </a:t>
            </a:r>
            <a:r>
              <a:rPr lang="en-US" dirty="0" err="1" smtClean="0">
                <a:solidFill>
                  <a:srgbClr val="FFFF00"/>
                </a:solidFill>
              </a:rPr>
              <a:t>Anemias</a:t>
            </a:r>
            <a:endParaRPr lang="en-US" dirty="0" smtClean="0">
              <a:solidFill>
                <a:srgbClr val="FFFF00"/>
              </a:solidFill>
            </a:endParaRPr>
          </a:p>
        </p:txBody>
      </p:sp>
      <p:sp>
        <p:nvSpPr>
          <p:cNvPr id="111619" name="Rectangle 3"/>
          <p:cNvSpPr>
            <a:spLocks noGrp="1" noChangeArrowheads="1"/>
          </p:cNvSpPr>
          <p:nvPr>
            <p:ph type="body" idx="1"/>
          </p:nvPr>
        </p:nvSpPr>
        <p:spPr/>
        <p:txBody>
          <a:bodyPr/>
          <a:lstStyle/>
          <a:p>
            <a:pPr algn="l" rtl="0" eaLnBrk="1" hangingPunct="1">
              <a:defRPr/>
            </a:pPr>
            <a:r>
              <a:rPr lang="en-US" b="1" dirty="0" smtClean="0"/>
              <a:t>The causes of </a:t>
            </a:r>
            <a:r>
              <a:rPr lang="en-US" b="1" dirty="0" err="1" smtClean="0"/>
              <a:t>normocytic</a:t>
            </a:r>
            <a:r>
              <a:rPr lang="en-US" b="1" dirty="0" smtClean="0"/>
              <a:t> </a:t>
            </a:r>
            <a:r>
              <a:rPr lang="en-US" b="1" dirty="0" err="1" smtClean="0"/>
              <a:t>anemias</a:t>
            </a:r>
            <a:r>
              <a:rPr lang="en-US" b="1" dirty="0" smtClean="0"/>
              <a:t> include </a:t>
            </a:r>
            <a:r>
              <a:rPr lang="en-US" b="1" dirty="0" err="1" smtClean="0">
                <a:solidFill>
                  <a:schemeClr val="hlink"/>
                </a:solidFill>
              </a:rPr>
              <a:t>aplastic</a:t>
            </a:r>
            <a:r>
              <a:rPr lang="en-US" b="1" dirty="0" smtClean="0">
                <a:solidFill>
                  <a:schemeClr val="hlink"/>
                </a:solidFill>
              </a:rPr>
              <a:t> anemia, bone-marrow replacement, pure red-cell </a:t>
            </a:r>
            <a:r>
              <a:rPr lang="en-US" b="1" dirty="0" err="1" smtClean="0">
                <a:solidFill>
                  <a:schemeClr val="hlink"/>
                </a:solidFill>
              </a:rPr>
              <a:t>aplasia</a:t>
            </a:r>
            <a:r>
              <a:rPr lang="en-US" b="1" dirty="0" smtClean="0">
                <a:solidFill>
                  <a:schemeClr val="hlink"/>
                </a:solidFill>
              </a:rPr>
              <a:t>, </a:t>
            </a:r>
            <a:r>
              <a:rPr lang="en-US" b="1" dirty="0" err="1" smtClean="0">
                <a:solidFill>
                  <a:schemeClr val="hlink"/>
                </a:solidFill>
              </a:rPr>
              <a:t>anemias</a:t>
            </a:r>
            <a:r>
              <a:rPr lang="en-US" b="1" dirty="0" smtClean="0">
                <a:solidFill>
                  <a:schemeClr val="hlink"/>
                </a:solidFill>
              </a:rPr>
              <a:t> of chronic disease, hemolytic anemia, and recent blood loss.</a:t>
            </a:r>
            <a:r>
              <a:rPr lang="en-US" b="1" dirty="0" smtClean="0"/>
              <a:t> A number of </a:t>
            </a:r>
            <a:r>
              <a:rPr lang="en-US" b="1" dirty="0" err="1" smtClean="0"/>
              <a:t>anemias</a:t>
            </a:r>
            <a:r>
              <a:rPr lang="en-US" b="1" dirty="0" smtClean="0"/>
              <a:t> have a genetic etiology. Examples of such inherited disorders include </a:t>
            </a:r>
            <a:r>
              <a:rPr lang="en-US" b="1" dirty="0" smtClean="0">
                <a:solidFill>
                  <a:schemeClr val="hlink"/>
                </a:solidFill>
              </a:rPr>
              <a:t>hereditary </a:t>
            </a:r>
            <a:r>
              <a:rPr lang="en-US" b="1" dirty="0" err="1" smtClean="0">
                <a:solidFill>
                  <a:schemeClr val="hlink"/>
                </a:solidFill>
              </a:rPr>
              <a:t>spherocytosis</a:t>
            </a:r>
            <a:r>
              <a:rPr lang="en-US" b="1" dirty="0" smtClean="0">
                <a:solidFill>
                  <a:schemeClr val="hlink"/>
                </a:solidFill>
              </a:rPr>
              <a:t>, sickle-cell (SC) anemia, and </a:t>
            </a:r>
            <a:r>
              <a:rPr lang="en-US" b="1" dirty="0" err="1" smtClean="0">
                <a:solidFill>
                  <a:schemeClr val="hlink"/>
                </a:solidFill>
              </a:rPr>
              <a:t>thalassemia</a:t>
            </a:r>
            <a:endParaRPr lang="en-US" b="1" dirty="0" smtClean="0">
              <a:solidFill>
                <a:schemeClr val="hlink"/>
              </a:solidFill>
            </a:endParaRPr>
          </a:p>
          <a:p>
            <a:pPr eaLnBrk="1" hangingPunct="1">
              <a:defRPr/>
            </a:pPr>
            <a:endParaRPr lang="en-US"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solidFill>
            <a:srgbClr val="FF0000"/>
          </a:solidFill>
        </p:spPr>
        <p:txBody>
          <a:bodyPr/>
          <a:lstStyle/>
          <a:p>
            <a:pPr eaLnBrk="1" hangingPunct="1">
              <a:defRPr/>
            </a:pPr>
            <a:r>
              <a:rPr lang="en-US" dirty="0" smtClean="0">
                <a:solidFill>
                  <a:srgbClr val="FFFF00"/>
                </a:solidFill>
              </a:rPr>
              <a:t>Hemolytic Disorders</a:t>
            </a:r>
          </a:p>
        </p:txBody>
      </p:sp>
      <p:sp>
        <p:nvSpPr>
          <p:cNvPr id="73731" name="Rectangle 3"/>
          <p:cNvSpPr>
            <a:spLocks noGrp="1" noChangeArrowheads="1"/>
          </p:cNvSpPr>
          <p:nvPr>
            <p:ph type="body" idx="1"/>
          </p:nvPr>
        </p:nvSpPr>
        <p:spPr>
          <a:xfrm>
            <a:off x="457200" y="2057400"/>
            <a:ext cx="8229600" cy="4419600"/>
          </a:xfrm>
        </p:spPr>
        <p:txBody>
          <a:bodyPr/>
          <a:lstStyle/>
          <a:p>
            <a:pPr algn="l" rtl="0" eaLnBrk="1" hangingPunct="1">
              <a:lnSpc>
                <a:spcPct val="90000"/>
              </a:lnSpc>
              <a:defRPr/>
            </a:pPr>
            <a:r>
              <a:rPr lang="en-US" sz="2800" b="1" dirty="0" err="1" smtClean="0"/>
              <a:t>Hemoglobinopathy</a:t>
            </a:r>
            <a:r>
              <a:rPr lang="en-US" sz="2800" b="1" dirty="0" smtClean="0"/>
              <a:t>– </a:t>
            </a:r>
            <a:r>
              <a:rPr lang="en-US" sz="2800" b="1" dirty="0" err="1" smtClean="0"/>
              <a:t>Hb</a:t>
            </a:r>
            <a:r>
              <a:rPr lang="en-US" sz="2800" b="1" dirty="0" smtClean="0"/>
              <a:t> SS,SC,S-</a:t>
            </a:r>
            <a:r>
              <a:rPr lang="en-US" sz="2800" b="1" dirty="0" err="1" smtClean="0"/>
              <a:t>Bthal</a:t>
            </a:r>
            <a:endParaRPr lang="en-US" sz="2800" b="1" dirty="0" smtClean="0"/>
          </a:p>
          <a:p>
            <a:pPr algn="l" rtl="0" eaLnBrk="1" hangingPunct="1">
              <a:lnSpc>
                <a:spcPct val="90000"/>
              </a:lnSpc>
              <a:defRPr/>
            </a:pPr>
            <a:r>
              <a:rPr lang="en-US" sz="2800" b="1" dirty="0" err="1" smtClean="0"/>
              <a:t>Enzymopathy</a:t>
            </a:r>
            <a:r>
              <a:rPr lang="en-US" sz="2800" b="1" dirty="0" smtClean="0"/>
              <a:t>--G6PD def, PK def</a:t>
            </a:r>
          </a:p>
          <a:p>
            <a:pPr algn="l" rtl="0" eaLnBrk="1" hangingPunct="1">
              <a:lnSpc>
                <a:spcPct val="90000"/>
              </a:lnSpc>
              <a:defRPr/>
            </a:pPr>
            <a:r>
              <a:rPr lang="en-US" sz="2800" b="1" dirty="0" err="1" smtClean="0"/>
              <a:t>Membranopathy</a:t>
            </a:r>
            <a:r>
              <a:rPr lang="en-US" sz="2800" b="1" dirty="0" smtClean="0"/>
              <a:t>—Hereditary </a:t>
            </a:r>
            <a:r>
              <a:rPr lang="en-US" sz="2800" b="1" dirty="0" err="1" smtClean="0"/>
              <a:t>spherocytosis</a:t>
            </a:r>
            <a:r>
              <a:rPr lang="en-US" sz="2800" b="1" dirty="0" smtClean="0"/>
              <a:t>, </a:t>
            </a:r>
            <a:r>
              <a:rPr lang="en-US" sz="2800" b="1" dirty="0" err="1" smtClean="0"/>
              <a:t>elliptocytosis</a:t>
            </a:r>
            <a:endParaRPr lang="en-US" sz="2800" b="1" dirty="0" smtClean="0"/>
          </a:p>
          <a:p>
            <a:pPr algn="l" rtl="0" eaLnBrk="1" hangingPunct="1">
              <a:lnSpc>
                <a:spcPct val="90000"/>
              </a:lnSpc>
              <a:defRPr/>
            </a:pPr>
            <a:endParaRPr lang="en-US" sz="2800" b="1" dirty="0" smtClean="0"/>
          </a:p>
          <a:p>
            <a:pPr algn="l" rtl="0" eaLnBrk="1" hangingPunct="1">
              <a:lnSpc>
                <a:spcPct val="90000"/>
              </a:lnSpc>
              <a:defRPr/>
            </a:pPr>
            <a:r>
              <a:rPr lang="en-US" sz="2800" b="1" dirty="0" smtClean="0"/>
              <a:t>Extrinsic factors—DIC, TTP, HUS, </a:t>
            </a:r>
          </a:p>
          <a:p>
            <a:pPr algn="l" rtl="0" eaLnBrk="1" hangingPunct="1">
              <a:lnSpc>
                <a:spcPct val="90000"/>
              </a:lnSpc>
              <a:defRPr/>
            </a:pPr>
            <a:r>
              <a:rPr lang="en-US" sz="2800" b="1" dirty="0" smtClean="0"/>
              <a:t>Immune hemolytic anemia---Autoimmune, Drug induced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a:solidFill>
            <a:srgbClr val="FF0000"/>
          </a:solidFill>
        </p:spPr>
        <p:txBody>
          <a:bodyPr/>
          <a:lstStyle/>
          <a:p>
            <a:pPr eaLnBrk="1" hangingPunct="1">
              <a:defRPr/>
            </a:pPr>
            <a:r>
              <a:rPr lang="en-US" smtClean="0"/>
              <a:t>Microcytic Anemia</a:t>
            </a:r>
          </a:p>
        </p:txBody>
      </p:sp>
      <p:sp>
        <p:nvSpPr>
          <p:cNvPr id="83971" name="Rectangle 3"/>
          <p:cNvSpPr>
            <a:spLocks noGrp="1" noChangeArrowheads="1"/>
          </p:cNvSpPr>
          <p:nvPr>
            <p:ph type="body" idx="1"/>
          </p:nvPr>
        </p:nvSpPr>
        <p:spPr>
          <a:solidFill>
            <a:schemeClr val="bg1"/>
          </a:solidFill>
        </p:spPr>
        <p:txBody>
          <a:bodyPr/>
          <a:lstStyle/>
          <a:p>
            <a:pPr lvl="1" algn="l" rtl="0" eaLnBrk="1" hangingPunct="1">
              <a:lnSpc>
                <a:spcPct val="90000"/>
              </a:lnSpc>
              <a:defRPr/>
            </a:pPr>
            <a:r>
              <a:rPr lang="en-US" sz="2400" b="1" dirty="0" smtClean="0">
                <a:solidFill>
                  <a:schemeClr val="hlink"/>
                </a:solidFill>
              </a:rPr>
              <a:t>TEST                  Iron def    </a:t>
            </a:r>
            <a:r>
              <a:rPr lang="en-US" sz="2400" b="1" dirty="0" err="1" smtClean="0">
                <a:solidFill>
                  <a:schemeClr val="hlink"/>
                </a:solidFill>
              </a:rPr>
              <a:t>ThalMin</a:t>
            </a:r>
            <a:r>
              <a:rPr lang="en-US" sz="2400" b="1" dirty="0" smtClean="0">
                <a:solidFill>
                  <a:schemeClr val="hlink"/>
                </a:solidFill>
              </a:rPr>
              <a:t>   An of </a:t>
            </a:r>
            <a:r>
              <a:rPr lang="en-US" sz="2400" b="1" dirty="0" err="1" smtClean="0">
                <a:solidFill>
                  <a:schemeClr val="hlink"/>
                </a:solidFill>
              </a:rPr>
              <a:t>ch</a:t>
            </a:r>
            <a:r>
              <a:rPr lang="en-US" sz="2400" b="1" dirty="0" smtClean="0">
                <a:solidFill>
                  <a:schemeClr val="hlink"/>
                </a:solidFill>
              </a:rPr>
              <a:t> </a:t>
            </a:r>
            <a:r>
              <a:rPr lang="en-US" sz="2400" b="1" dirty="0" err="1" smtClean="0">
                <a:solidFill>
                  <a:schemeClr val="hlink"/>
                </a:solidFill>
              </a:rPr>
              <a:t>dis</a:t>
            </a:r>
            <a:r>
              <a:rPr lang="en-US" sz="2400" b="1" dirty="0" smtClean="0"/>
              <a:t> </a:t>
            </a:r>
          </a:p>
          <a:p>
            <a:pPr lvl="1" algn="l" rtl="0" eaLnBrk="1" hangingPunct="1">
              <a:lnSpc>
                <a:spcPct val="90000"/>
              </a:lnSpc>
              <a:defRPr/>
            </a:pPr>
            <a:r>
              <a:rPr lang="en-US" sz="2400" b="1" dirty="0" err="1" smtClean="0"/>
              <a:t>S.Iron</a:t>
            </a:r>
            <a:r>
              <a:rPr lang="en-US" sz="2400" b="1" dirty="0" smtClean="0"/>
              <a:t>            -     low           normal     </a:t>
            </a:r>
            <a:r>
              <a:rPr lang="en-US" sz="2400" b="1" dirty="0" err="1" smtClean="0"/>
              <a:t>normal</a:t>
            </a:r>
            <a:endParaRPr lang="en-US" sz="2400" b="1" dirty="0" smtClean="0"/>
          </a:p>
          <a:p>
            <a:pPr lvl="1" algn="l" rtl="0" eaLnBrk="1" hangingPunct="1">
              <a:lnSpc>
                <a:spcPct val="90000"/>
              </a:lnSpc>
              <a:defRPr/>
            </a:pPr>
            <a:r>
              <a:rPr lang="en-US" sz="2400" b="1" dirty="0" err="1" smtClean="0"/>
              <a:t>S.Ferritin</a:t>
            </a:r>
            <a:r>
              <a:rPr lang="en-US" sz="2400" b="1" dirty="0" smtClean="0"/>
              <a:t>       -     low           N/H          N/H</a:t>
            </a:r>
          </a:p>
          <a:p>
            <a:pPr lvl="1" algn="l" rtl="0" eaLnBrk="1" hangingPunct="1">
              <a:lnSpc>
                <a:spcPct val="90000"/>
              </a:lnSpc>
              <a:defRPr/>
            </a:pPr>
            <a:r>
              <a:rPr lang="en-US" sz="2400" b="1" dirty="0" smtClean="0"/>
              <a:t>Marrow iron  -     low           N/H          N/H</a:t>
            </a:r>
          </a:p>
          <a:p>
            <a:pPr lvl="1" algn="l" rtl="0" eaLnBrk="1" hangingPunct="1">
              <a:lnSpc>
                <a:spcPct val="90000"/>
              </a:lnSpc>
              <a:defRPr/>
            </a:pPr>
            <a:r>
              <a:rPr lang="en-US" sz="2400" b="1" dirty="0" err="1" smtClean="0"/>
              <a:t>Hb</a:t>
            </a:r>
            <a:r>
              <a:rPr lang="en-US" sz="2400" b="1" dirty="0" smtClean="0"/>
              <a:t> A2 or F    -     N          H=</a:t>
            </a:r>
            <a:r>
              <a:rPr lang="en-US" sz="2400" b="1" dirty="0" err="1" smtClean="0"/>
              <a:t>Bthal</a:t>
            </a:r>
            <a:r>
              <a:rPr lang="en-US" sz="2400" b="1" dirty="0" smtClean="0"/>
              <a:t>       N</a:t>
            </a:r>
          </a:p>
          <a:p>
            <a:pPr lvl="1" algn="l" rtl="0" eaLnBrk="1" hangingPunct="1">
              <a:lnSpc>
                <a:spcPct val="90000"/>
              </a:lnSpc>
              <a:defRPr/>
            </a:pPr>
            <a:r>
              <a:rPr lang="en-US" sz="2400" b="1" dirty="0" smtClean="0"/>
              <a:t>                                          N=</a:t>
            </a:r>
            <a:r>
              <a:rPr lang="en-US" sz="2400" b="1" dirty="0" err="1" smtClean="0"/>
              <a:t>Athal</a:t>
            </a:r>
            <a:endParaRPr lang="en-US" sz="2400" b="1" dirty="0" smtClean="0"/>
          </a:p>
          <a:p>
            <a:pPr lvl="1" algn="l" rtl="0" eaLnBrk="1" hangingPunct="1">
              <a:lnSpc>
                <a:spcPct val="90000"/>
              </a:lnSpc>
              <a:defRPr/>
            </a:pPr>
            <a:r>
              <a:rPr lang="en-US" sz="2400" b="1" dirty="0" smtClean="0"/>
              <a:t>RDW             -     high          normal      N/H </a:t>
            </a:r>
          </a:p>
          <a:p>
            <a:pPr lvl="1" algn="l" rtl="0" eaLnBrk="1" hangingPunct="1">
              <a:lnSpc>
                <a:spcPct val="90000"/>
              </a:lnSpc>
              <a:defRPr/>
            </a:pPr>
            <a:r>
              <a:rPr lang="en-US" sz="2400" b="1" dirty="0" smtClean="0"/>
              <a:t>MCV </a:t>
            </a:r>
            <a:r>
              <a:rPr lang="en-US" sz="2400" b="1" dirty="0" smtClean="0">
                <a:cs typeface="Times New Roman" pitchFamily="18" charset="0"/>
              </a:rPr>
              <a:t>÷ RBC -  </a:t>
            </a:r>
            <a:r>
              <a:rPr lang="en-US" sz="2400" b="1" dirty="0" smtClean="0"/>
              <a:t>  </a:t>
            </a:r>
            <a:r>
              <a:rPr lang="en-US" sz="2400" b="1" dirty="0" smtClean="0">
                <a:cs typeface="Times New Roman" pitchFamily="18" charset="0"/>
              </a:rPr>
              <a:t>&gt;13</a:t>
            </a:r>
            <a:r>
              <a:rPr lang="en-US" sz="2400" b="1" dirty="0" smtClean="0"/>
              <a:t>           </a:t>
            </a:r>
            <a:r>
              <a:rPr lang="en-US" sz="2400" b="1" dirty="0" smtClean="0">
                <a:cs typeface="Times New Roman" pitchFamily="18" charset="0"/>
              </a:rPr>
              <a:t>&lt; 13</a:t>
            </a:r>
            <a:r>
              <a:rPr lang="en-US" sz="2400" b="1" dirty="0" smtClean="0"/>
              <a:t>    </a:t>
            </a:r>
          </a:p>
          <a:p>
            <a:pPr lvl="1" algn="l" rtl="0" eaLnBrk="1" hangingPunct="1">
              <a:lnSpc>
                <a:spcPct val="90000"/>
              </a:lnSpc>
              <a:defRPr/>
            </a:pPr>
            <a:r>
              <a:rPr lang="en-US" sz="2400" b="1" dirty="0" smtClean="0"/>
              <a:t>Sickle/B-</a:t>
            </a:r>
            <a:r>
              <a:rPr lang="en-US" sz="2400" b="1" dirty="0" err="1" smtClean="0"/>
              <a:t>thal</a:t>
            </a:r>
            <a:r>
              <a:rPr lang="en-US" sz="2400" b="1" dirty="0" smtClean="0"/>
              <a:t> – </a:t>
            </a:r>
            <a:r>
              <a:rPr lang="en-US" sz="2400" b="1" dirty="0" err="1" smtClean="0"/>
              <a:t>Hb</a:t>
            </a:r>
            <a:r>
              <a:rPr lang="en-US" sz="2400" b="1" dirty="0" smtClean="0"/>
              <a:t> S </a:t>
            </a:r>
            <a:r>
              <a:rPr lang="en-US" sz="2400" b="1" dirty="0" smtClean="0">
                <a:cs typeface="Times New Roman" pitchFamily="18" charset="0"/>
              </a:rPr>
              <a:t>&gt; </a:t>
            </a:r>
            <a:r>
              <a:rPr lang="en-US" sz="2400" b="1" dirty="0" err="1" smtClean="0">
                <a:cs typeface="Times New Roman" pitchFamily="18" charset="0"/>
              </a:rPr>
              <a:t>Hb</a:t>
            </a:r>
            <a:r>
              <a:rPr lang="en-US" sz="2400" b="1" dirty="0" smtClean="0">
                <a:cs typeface="Times New Roman" pitchFamily="18" charset="0"/>
              </a:rPr>
              <a:t> A</a:t>
            </a:r>
          </a:p>
          <a:p>
            <a:pPr lvl="1" algn="l" rtl="0" eaLnBrk="1" hangingPunct="1">
              <a:lnSpc>
                <a:spcPct val="90000"/>
              </a:lnSpc>
              <a:defRPr/>
            </a:pPr>
            <a:r>
              <a:rPr lang="en-US" sz="2400" b="1" dirty="0" smtClean="0"/>
              <a:t>Absence of </a:t>
            </a:r>
            <a:r>
              <a:rPr lang="en-US" sz="2400" b="1" dirty="0" err="1" smtClean="0"/>
              <a:t>microcytosis</a:t>
            </a:r>
            <a:r>
              <a:rPr lang="en-US" sz="2400" b="1" dirty="0" smtClean="0"/>
              <a:t> in both parents excludes B-</a:t>
            </a:r>
            <a:r>
              <a:rPr lang="en-US" sz="2400" b="1" dirty="0" err="1" smtClean="0"/>
              <a:t>thal</a:t>
            </a:r>
            <a:r>
              <a:rPr lang="en-US" sz="2400" b="1" dirty="0" smtClean="0"/>
              <a:t> or Sickle/B-</a:t>
            </a:r>
            <a:r>
              <a:rPr lang="en-US" sz="2400" b="1" dirty="0" err="1" smtClean="0"/>
              <a:t>thal</a:t>
            </a:r>
            <a:r>
              <a:rPr lang="en-US" sz="2400" b="1" dirty="0" smtClean="0"/>
              <a:t> but not A-</a:t>
            </a:r>
            <a:r>
              <a:rPr lang="en-US" sz="2400" b="1" dirty="0" err="1" smtClean="0"/>
              <a:t>thal</a:t>
            </a:r>
            <a:endParaRPr lang="en-US" sz="2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8"/>
          <p:cNvSpPr>
            <a:spLocks noGrp="1" noRot="1" noChangeArrowheads="1"/>
          </p:cNvSpPr>
          <p:nvPr>
            <p:ph type="title"/>
          </p:nvPr>
        </p:nvSpPr>
        <p:spPr/>
        <p:txBody>
          <a:bodyPr/>
          <a:lstStyle/>
          <a:p>
            <a:pPr eaLnBrk="1" hangingPunct="1">
              <a:defRPr/>
            </a:pPr>
            <a:r>
              <a:rPr lang="en-US" smtClean="0">
                <a:solidFill>
                  <a:srgbClr val="FFFF00"/>
                </a:solidFill>
              </a:rPr>
              <a:t>Iron deficiency anemia (IDA)</a:t>
            </a:r>
          </a:p>
        </p:txBody>
      </p:sp>
      <p:sp>
        <p:nvSpPr>
          <p:cNvPr id="6153" name="Rectangle 9"/>
          <p:cNvSpPr>
            <a:spLocks noGrp="1" noChangeArrowheads="1"/>
          </p:cNvSpPr>
          <p:nvPr>
            <p:ph type="body" idx="1"/>
          </p:nvPr>
        </p:nvSpPr>
        <p:spPr/>
        <p:txBody>
          <a:bodyPr/>
          <a:lstStyle/>
          <a:p>
            <a:pPr eaLnBrk="1" hangingPunct="1">
              <a:lnSpc>
                <a:spcPct val="90000"/>
              </a:lnSpc>
              <a:defRPr/>
            </a:pPr>
            <a:endParaRPr lang="en-US" b="1" dirty="0" smtClean="0"/>
          </a:p>
          <a:p>
            <a:pPr eaLnBrk="1" hangingPunct="1">
              <a:lnSpc>
                <a:spcPct val="90000"/>
              </a:lnSpc>
              <a:defRPr/>
            </a:pPr>
            <a:endParaRPr lang="en-US" b="1" dirty="0" smtClean="0"/>
          </a:p>
          <a:p>
            <a:pPr algn="l" rtl="0" eaLnBrk="1" hangingPunct="1">
              <a:lnSpc>
                <a:spcPct val="90000"/>
              </a:lnSpc>
              <a:defRPr/>
            </a:pPr>
            <a:r>
              <a:rPr lang="en-US" b="1" dirty="0" smtClean="0"/>
              <a:t>It is a condition when supply of iron in the body to bone marrow falls short of that required for the production of red blood cells. It is the commonest cause of anemia throughout the world.</a:t>
            </a:r>
            <a:br>
              <a:rPr lang="en-US" b="1" dirty="0" smtClean="0"/>
            </a:br>
            <a:r>
              <a:rPr lang="en-US" b="1" dirty="0" smtClean="0"/>
              <a:t/>
            </a:r>
            <a:br>
              <a:rPr lang="en-US" b="1" dirty="0" smtClean="0"/>
            </a:br>
            <a:endParaRPr lang="en-US"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mtClean="0">
                <a:solidFill>
                  <a:srgbClr val="FFFF00"/>
                </a:solidFill>
              </a:rPr>
              <a:t>Iron Deficiency Anemia</a:t>
            </a:r>
          </a:p>
        </p:txBody>
      </p:sp>
      <p:sp>
        <p:nvSpPr>
          <p:cNvPr id="15363" name="Rectangle 3"/>
          <p:cNvSpPr>
            <a:spLocks noGrp="1" noChangeArrowheads="1"/>
          </p:cNvSpPr>
          <p:nvPr>
            <p:ph type="body" idx="1"/>
          </p:nvPr>
        </p:nvSpPr>
        <p:spPr>
          <a:xfrm>
            <a:off x="457200" y="1600200"/>
            <a:ext cx="8229600" cy="5257800"/>
          </a:xfrm>
        </p:spPr>
        <p:txBody>
          <a:bodyPr>
            <a:normAutofit fontScale="92500"/>
          </a:bodyPr>
          <a:lstStyle/>
          <a:p>
            <a:pPr algn="l" rtl="0" eaLnBrk="1" hangingPunct="1">
              <a:lnSpc>
                <a:spcPct val="80000"/>
              </a:lnSpc>
              <a:defRPr/>
            </a:pPr>
            <a:r>
              <a:rPr lang="en-US" sz="3600" b="1" dirty="0" smtClean="0"/>
              <a:t>The incidence of anemia in the general population is about 1.5%. </a:t>
            </a:r>
          </a:p>
          <a:p>
            <a:pPr algn="l" rtl="0" eaLnBrk="1" hangingPunct="1">
              <a:lnSpc>
                <a:spcPct val="80000"/>
              </a:lnSpc>
              <a:defRPr/>
            </a:pPr>
            <a:r>
              <a:rPr lang="en-US" sz="3600" b="1" dirty="0" smtClean="0"/>
              <a:t>Iron deficiency related to inadequate replacement of lost iron is the most frequent cause of asymptomatic anemia and has a variety of causes. </a:t>
            </a:r>
          </a:p>
          <a:p>
            <a:pPr algn="l" rtl="0" eaLnBrk="1" hangingPunct="1">
              <a:lnSpc>
                <a:spcPct val="80000"/>
              </a:lnSpc>
              <a:defRPr/>
            </a:pPr>
            <a:r>
              <a:rPr lang="en-US" sz="3600" b="1" dirty="0" smtClean="0"/>
              <a:t>Iron deficiency is common among women of childbearing age; 10% to 20% of menstruating women have abnormally low concentrations of hemoglobin (usually &lt;12 g per 100 </a:t>
            </a:r>
            <a:r>
              <a:rPr lang="en-US" sz="3600" b="1" dirty="0" err="1" smtClean="0"/>
              <a:t>mL</a:t>
            </a:r>
            <a:r>
              <a:rPr lang="en-US" sz="3600" b="1"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457200" y="274638"/>
            <a:ext cx="8229600" cy="944562"/>
          </a:xfrm>
        </p:spPr>
        <p:txBody>
          <a:bodyPr/>
          <a:lstStyle/>
          <a:p>
            <a:pPr eaLnBrk="1" hangingPunct="1">
              <a:defRPr/>
            </a:pPr>
            <a:r>
              <a:rPr lang="en-US" smtClean="0">
                <a:solidFill>
                  <a:srgbClr val="FFFF00"/>
                </a:solidFill>
              </a:rPr>
              <a:t>Iron Deficiency Anemia</a:t>
            </a:r>
          </a:p>
        </p:txBody>
      </p:sp>
      <p:sp>
        <p:nvSpPr>
          <p:cNvPr id="113667" name="Rectangle 3"/>
          <p:cNvSpPr>
            <a:spLocks noGrp="1" noChangeArrowheads="1"/>
          </p:cNvSpPr>
          <p:nvPr>
            <p:ph type="body" idx="1"/>
          </p:nvPr>
        </p:nvSpPr>
        <p:spPr>
          <a:xfrm>
            <a:off x="0" y="1295400"/>
            <a:ext cx="9144000" cy="5562600"/>
          </a:xfrm>
        </p:spPr>
        <p:txBody>
          <a:bodyPr>
            <a:normAutofit fontScale="92500"/>
          </a:bodyPr>
          <a:lstStyle/>
          <a:p>
            <a:pPr algn="l" rtl="0" eaLnBrk="1" hangingPunct="1">
              <a:lnSpc>
                <a:spcPct val="80000"/>
              </a:lnSpc>
              <a:defRPr/>
            </a:pPr>
            <a:r>
              <a:rPr lang="en-US" b="1" dirty="0" smtClean="0">
                <a:solidFill>
                  <a:srgbClr val="FFFF00"/>
                </a:solidFill>
              </a:rPr>
              <a:t>What are the causes of IDA ?</a:t>
            </a:r>
            <a:r>
              <a:rPr lang="en-US" sz="800" dirty="0" smtClean="0">
                <a:solidFill>
                  <a:srgbClr val="FFFF00"/>
                </a:solidFill>
              </a:rPr>
              <a:t> </a:t>
            </a:r>
          </a:p>
          <a:p>
            <a:pPr algn="l" rtl="0" eaLnBrk="1" hangingPunct="1">
              <a:lnSpc>
                <a:spcPct val="80000"/>
              </a:lnSpc>
              <a:defRPr/>
            </a:pPr>
            <a:r>
              <a:rPr lang="en-US" sz="800" dirty="0" smtClean="0"/>
              <a:t> </a:t>
            </a:r>
            <a:r>
              <a:rPr lang="en-US" sz="2400" b="1" dirty="0" smtClean="0">
                <a:solidFill>
                  <a:schemeClr val="hlink"/>
                </a:solidFill>
              </a:rPr>
              <a:t>Increased physiological demand for more red blood cells   </a:t>
            </a:r>
          </a:p>
          <a:p>
            <a:pPr algn="l" rtl="0" eaLnBrk="1" hangingPunct="1">
              <a:lnSpc>
                <a:spcPct val="80000"/>
              </a:lnSpc>
              <a:buFontTx/>
              <a:buNone/>
              <a:defRPr/>
            </a:pPr>
            <a:r>
              <a:rPr lang="en-US" sz="2400" b="1" dirty="0" smtClean="0"/>
              <a:t>       </a:t>
            </a:r>
            <a:r>
              <a:rPr lang="en-US" sz="2400" b="1" dirty="0" err="1" smtClean="0"/>
              <a:t>eg</a:t>
            </a:r>
            <a:r>
              <a:rPr lang="en-US" sz="2400" b="1" dirty="0" smtClean="0"/>
              <a:t>: increased physical activity. </a:t>
            </a:r>
          </a:p>
          <a:p>
            <a:pPr algn="l" rtl="0" eaLnBrk="1" hangingPunct="1">
              <a:lnSpc>
                <a:spcPct val="80000"/>
              </a:lnSpc>
              <a:buFont typeface="Wingdings" pitchFamily="2" charset="2"/>
              <a:buChar char="§"/>
              <a:defRPr/>
            </a:pPr>
            <a:r>
              <a:rPr lang="en-US" sz="2400" b="1" dirty="0" smtClean="0">
                <a:solidFill>
                  <a:schemeClr val="hlink"/>
                </a:solidFill>
              </a:rPr>
              <a:t>In children,</a:t>
            </a:r>
            <a:r>
              <a:rPr lang="en-US" sz="2400" b="1" dirty="0" smtClean="0"/>
              <a:t> during spurts of growth. </a:t>
            </a:r>
            <a:br>
              <a:rPr lang="en-US" sz="2400" b="1" dirty="0" smtClean="0"/>
            </a:br>
            <a:endParaRPr lang="en-US" sz="2400" b="1" dirty="0" smtClean="0"/>
          </a:p>
          <a:p>
            <a:pPr algn="l" rtl="0" eaLnBrk="1" hangingPunct="1">
              <a:lnSpc>
                <a:spcPct val="80000"/>
              </a:lnSpc>
              <a:buFontTx/>
              <a:buChar char="•"/>
              <a:defRPr/>
            </a:pPr>
            <a:r>
              <a:rPr lang="en-US" sz="2400" b="1" dirty="0" smtClean="0">
                <a:solidFill>
                  <a:schemeClr val="hlink"/>
                </a:solidFill>
              </a:rPr>
              <a:t>In women</a:t>
            </a:r>
            <a:r>
              <a:rPr lang="en-US" sz="2400" b="1" dirty="0" smtClean="0"/>
              <a:t> during menstruation, pregnancy, parturition     </a:t>
            </a:r>
          </a:p>
          <a:p>
            <a:pPr algn="l" rtl="0" eaLnBrk="1" hangingPunct="1">
              <a:lnSpc>
                <a:spcPct val="80000"/>
              </a:lnSpc>
              <a:buFontTx/>
              <a:buNone/>
              <a:defRPr/>
            </a:pPr>
            <a:r>
              <a:rPr lang="en-US" sz="2400" b="1" dirty="0" smtClean="0"/>
              <a:t>        and lactation. </a:t>
            </a:r>
            <a:br>
              <a:rPr lang="en-US" sz="2400" b="1" dirty="0" smtClean="0"/>
            </a:br>
            <a:endParaRPr lang="en-US" sz="2400" b="1" dirty="0" smtClean="0"/>
          </a:p>
          <a:p>
            <a:pPr algn="l" rtl="0" eaLnBrk="1" hangingPunct="1">
              <a:lnSpc>
                <a:spcPct val="80000"/>
              </a:lnSpc>
              <a:buFontTx/>
              <a:buChar char="•"/>
              <a:defRPr/>
            </a:pPr>
            <a:r>
              <a:rPr lang="en-US" sz="2400" b="1" dirty="0" smtClean="0">
                <a:solidFill>
                  <a:schemeClr val="hlink"/>
                </a:solidFill>
              </a:rPr>
              <a:t>Inadequate dietary intake</a:t>
            </a:r>
            <a:r>
              <a:rPr lang="en-US" sz="2400" b="1" dirty="0" smtClean="0"/>
              <a:t> due to poor economic reasons   </a:t>
            </a:r>
          </a:p>
          <a:p>
            <a:pPr algn="l" rtl="0" eaLnBrk="1" hangingPunct="1">
              <a:lnSpc>
                <a:spcPct val="80000"/>
              </a:lnSpc>
              <a:buFontTx/>
              <a:buNone/>
              <a:defRPr/>
            </a:pPr>
            <a:r>
              <a:rPr lang="en-US" sz="2400" b="1" dirty="0" smtClean="0"/>
              <a:t>        or deficient foods. </a:t>
            </a:r>
          </a:p>
          <a:p>
            <a:pPr algn="l" rtl="0" eaLnBrk="1" hangingPunct="1">
              <a:lnSpc>
                <a:spcPct val="80000"/>
              </a:lnSpc>
              <a:buFont typeface="Wingdings" pitchFamily="2" charset="2"/>
              <a:buChar char="§"/>
              <a:defRPr/>
            </a:pPr>
            <a:r>
              <a:rPr lang="en-US" sz="2400" b="1" dirty="0" smtClean="0">
                <a:solidFill>
                  <a:schemeClr val="hlink"/>
                </a:solidFill>
              </a:rPr>
              <a:t>Decreased absorption</a:t>
            </a:r>
            <a:r>
              <a:rPr lang="en-US" sz="2400" b="1" dirty="0" smtClean="0"/>
              <a:t> due to disorders in the digestive  </a:t>
            </a:r>
          </a:p>
          <a:p>
            <a:pPr algn="l" rtl="0" eaLnBrk="1" hangingPunct="1">
              <a:lnSpc>
                <a:spcPct val="80000"/>
              </a:lnSpc>
              <a:buFont typeface="Wingdings" pitchFamily="2" charset="2"/>
              <a:buNone/>
              <a:defRPr/>
            </a:pPr>
            <a:r>
              <a:rPr lang="en-US" sz="2400" b="1" dirty="0" smtClean="0"/>
              <a:t>        system. </a:t>
            </a:r>
          </a:p>
          <a:p>
            <a:pPr algn="l" rtl="0" eaLnBrk="1" hangingPunct="1">
              <a:lnSpc>
                <a:spcPct val="80000"/>
              </a:lnSpc>
              <a:buFont typeface="Wingdings" pitchFamily="2" charset="2"/>
              <a:buChar char="§"/>
              <a:defRPr/>
            </a:pPr>
            <a:r>
              <a:rPr lang="en-US" sz="2400" b="1" dirty="0" smtClean="0"/>
              <a:t> </a:t>
            </a:r>
            <a:r>
              <a:rPr lang="en-US" sz="2400" b="1" dirty="0" smtClean="0">
                <a:solidFill>
                  <a:schemeClr val="hlink"/>
                </a:solidFill>
              </a:rPr>
              <a:t>GI blood loss</a:t>
            </a:r>
            <a:r>
              <a:rPr lang="en-US" sz="2400" b="1" dirty="0" smtClean="0"/>
              <a:t> Peptic ulcer, piles, hiatus hernia, carcinoma of   </a:t>
            </a:r>
          </a:p>
          <a:p>
            <a:pPr algn="l" rtl="0" eaLnBrk="1" hangingPunct="1">
              <a:lnSpc>
                <a:spcPct val="80000"/>
              </a:lnSpc>
              <a:buFont typeface="Wingdings" pitchFamily="2" charset="2"/>
              <a:buNone/>
              <a:defRPr/>
            </a:pPr>
            <a:r>
              <a:rPr lang="en-US" sz="2400" b="1" dirty="0" smtClean="0"/>
              <a:t>       stomach,   carcinoma colon, chronic ingestion of a certain type  </a:t>
            </a:r>
          </a:p>
          <a:p>
            <a:pPr algn="l" rtl="0" eaLnBrk="1" hangingPunct="1">
              <a:lnSpc>
                <a:spcPct val="80000"/>
              </a:lnSpc>
              <a:buFont typeface="Wingdings" pitchFamily="2" charset="2"/>
              <a:buNone/>
              <a:defRPr/>
            </a:pPr>
            <a:r>
              <a:rPr lang="en-US" sz="2400" b="1" dirty="0" smtClean="0"/>
              <a:t>       of pain relievers, hookworm infestation.</a:t>
            </a:r>
            <a:br>
              <a:rPr lang="en-US" sz="2400" b="1" dirty="0" smtClean="0"/>
            </a:br>
            <a:r>
              <a:rPr lang="en-US" sz="2400" b="1" dirty="0" smtClean="0"/>
              <a:t/>
            </a:r>
            <a:br>
              <a:rPr lang="en-US" sz="2400" b="1" dirty="0" smtClean="0"/>
            </a:br>
            <a:endParaRPr lang="en-US" sz="24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mtClean="0">
                <a:solidFill>
                  <a:srgbClr val="FFFF00"/>
                </a:solidFill>
              </a:rPr>
              <a:t>Iron Deficiency Anemia</a:t>
            </a:r>
          </a:p>
        </p:txBody>
      </p:sp>
      <p:sp>
        <p:nvSpPr>
          <p:cNvPr id="24579" name="Rectangle 3"/>
          <p:cNvSpPr>
            <a:spLocks noGrp="1" noChangeArrowheads="1"/>
          </p:cNvSpPr>
          <p:nvPr>
            <p:ph type="body" idx="1"/>
          </p:nvPr>
        </p:nvSpPr>
        <p:spPr>
          <a:xfrm>
            <a:off x="304800" y="1600200"/>
            <a:ext cx="8534400" cy="5257800"/>
          </a:xfrm>
        </p:spPr>
        <p:txBody>
          <a:bodyPr/>
          <a:lstStyle/>
          <a:p>
            <a:pPr eaLnBrk="1" hangingPunct="1">
              <a:lnSpc>
                <a:spcPct val="80000"/>
              </a:lnSpc>
              <a:buFont typeface="Wingdings" pitchFamily="2" charset="2"/>
              <a:buNone/>
              <a:defRPr/>
            </a:pPr>
            <a:endParaRPr lang="en-US" b="1" dirty="0" smtClean="0"/>
          </a:p>
          <a:p>
            <a:pPr algn="l" rtl="0" eaLnBrk="1" hangingPunct="1">
              <a:lnSpc>
                <a:spcPct val="80000"/>
              </a:lnSpc>
              <a:buFont typeface="Wingdings" pitchFamily="2" charset="2"/>
              <a:buNone/>
              <a:defRPr/>
            </a:pPr>
            <a:r>
              <a:rPr lang="en-US" sz="3600" b="1" dirty="0" smtClean="0"/>
              <a:t>   Between 20% and 60% of pregnant women have hemoglobin levels &lt;11 g per 100 </a:t>
            </a:r>
            <a:r>
              <a:rPr lang="en-US" sz="3600" b="1" dirty="0" err="1" smtClean="0"/>
              <a:t>mL</a:t>
            </a:r>
            <a:r>
              <a:rPr lang="en-US" sz="3600" b="1" dirty="0" err="1" smtClean="0"/>
              <a:t>.</a:t>
            </a:r>
            <a:endParaRPr lang="en-US" sz="3600" b="1" dirty="0" smtClean="0"/>
          </a:p>
          <a:p>
            <a:pPr algn="l" rtl="0" eaLnBrk="1" hangingPunct="1">
              <a:lnSpc>
                <a:spcPct val="80000"/>
              </a:lnSpc>
              <a:buFont typeface="Wingdings" pitchFamily="2" charset="2"/>
              <a:buNone/>
              <a:defRPr/>
            </a:pPr>
            <a:r>
              <a:rPr lang="en-US" sz="3600" b="1" dirty="0" smtClean="0"/>
              <a:t> </a:t>
            </a:r>
            <a:r>
              <a:rPr lang="en-US" sz="3600" b="1" dirty="0" smtClean="0"/>
              <a:t>Anemia was found in 6% of white women and 17% of black women during the first trimester and in 25% of white women and 46% of black women during the third trimester.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US" smtClean="0">
                <a:solidFill>
                  <a:srgbClr val="FFFF00"/>
                </a:solidFill>
              </a:rPr>
              <a:t>Iron Deficiency Anemia</a:t>
            </a:r>
          </a:p>
        </p:txBody>
      </p:sp>
      <p:sp>
        <p:nvSpPr>
          <p:cNvPr id="53251" name="Rectangle 3"/>
          <p:cNvSpPr>
            <a:spLocks noGrp="1" noChangeArrowheads="1"/>
          </p:cNvSpPr>
          <p:nvPr>
            <p:ph type="body" idx="1"/>
          </p:nvPr>
        </p:nvSpPr>
        <p:spPr>
          <a:xfrm>
            <a:off x="0" y="1600200"/>
            <a:ext cx="9144000" cy="5257800"/>
          </a:xfrm>
        </p:spPr>
        <p:txBody>
          <a:bodyPr/>
          <a:lstStyle/>
          <a:p>
            <a:pPr algn="l" rtl="0" eaLnBrk="1" hangingPunct="1">
              <a:lnSpc>
                <a:spcPct val="80000"/>
              </a:lnSpc>
              <a:buFont typeface="Wingdings" pitchFamily="2" charset="2"/>
              <a:buChar char="§"/>
              <a:defRPr/>
            </a:pPr>
            <a:r>
              <a:rPr lang="en-US" sz="2800" b="1" dirty="0" smtClean="0"/>
              <a:t>The daily oral iron requirement for men and postmenopausal women is 0.5 and 1 mg</a:t>
            </a:r>
          </a:p>
          <a:p>
            <a:pPr algn="l" rtl="0" eaLnBrk="1" hangingPunct="1">
              <a:lnSpc>
                <a:spcPct val="80000"/>
              </a:lnSpc>
              <a:buFont typeface="Wingdings" pitchFamily="2" charset="2"/>
              <a:buChar char="§"/>
              <a:defRPr/>
            </a:pPr>
            <a:r>
              <a:rPr lang="en-US" sz="2800" b="1" dirty="0" smtClean="0"/>
              <a:t>Menstruating and pregnant women have higher requirements: 2 mg and 2.5 mg, respectively. </a:t>
            </a:r>
            <a:endParaRPr lang="en-US" sz="2800" b="1" dirty="0" smtClean="0"/>
          </a:p>
          <a:p>
            <a:pPr algn="l" rtl="0" eaLnBrk="1" hangingPunct="1">
              <a:lnSpc>
                <a:spcPct val="80000"/>
              </a:lnSpc>
              <a:buFont typeface="Wingdings" pitchFamily="2" charset="2"/>
              <a:buChar char="§"/>
              <a:defRPr/>
            </a:pPr>
            <a:endParaRPr lang="en-US" sz="2800" b="1" dirty="0" smtClean="0"/>
          </a:p>
          <a:p>
            <a:pPr algn="l" rtl="0" eaLnBrk="1" hangingPunct="1">
              <a:lnSpc>
                <a:spcPct val="80000"/>
              </a:lnSpc>
              <a:buFont typeface="Wingdings" pitchFamily="2" charset="2"/>
              <a:buChar char="§"/>
              <a:defRPr/>
            </a:pPr>
            <a:r>
              <a:rPr lang="en-US" sz="2800" b="1" dirty="0" smtClean="0"/>
              <a:t>The replacement of lost iron is complicated by the fact that only 5% to 10% of the 10 to 20 mg of the iron in the average adult diet is absorbed</a:t>
            </a:r>
            <a:r>
              <a:rPr lang="en-US" sz="2800" b="1" dirty="0" smtClean="0"/>
              <a:t>.</a:t>
            </a:r>
          </a:p>
          <a:p>
            <a:pPr algn="l" rtl="0" eaLnBrk="1" hangingPunct="1">
              <a:lnSpc>
                <a:spcPct val="80000"/>
              </a:lnSpc>
              <a:buFont typeface="Wingdings" pitchFamily="2" charset="2"/>
              <a:buChar char="§"/>
              <a:defRPr/>
            </a:pPr>
            <a:endParaRPr lang="en-US" sz="2800" b="1" dirty="0"/>
          </a:p>
          <a:p>
            <a:pPr algn="l" rtl="0" eaLnBrk="1" hangingPunct="1">
              <a:lnSpc>
                <a:spcPct val="80000"/>
              </a:lnSpc>
              <a:buFont typeface="Wingdings" pitchFamily="2" charset="2"/>
              <a:buChar char="§"/>
              <a:defRPr/>
            </a:pPr>
            <a:endParaRPr lang="en-US" sz="2800" b="1" dirty="0" smtClean="0"/>
          </a:p>
          <a:p>
            <a:pPr algn="l" rtl="0" eaLnBrk="1" hangingPunct="1">
              <a:lnSpc>
                <a:spcPct val="80000"/>
              </a:lnSpc>
              <a:buFont typeface="Wingdings" pitchFamily="2" charset="2"/>
              <a:buChar char="§"/>
              <a:defRPr/>
            </a:pPr>
            <a:r>
              <a:rPr lang="en-US" sz="2800" b="1" dirty="0" smtClean="0"/>
              <a:t>Anemia is less likely to occur in women taking birth control pills and more likely to occur in women with intrauterine devices. </a:t>
            </a:r>
          </a:p>
          <a:p>
            <a:pPr eaLnBrk="1" hangingPunct="1">
              <a:lnSpc>
                <a:spcPct val="80000"/>
              </a:lnSpc>
              <a:defRPr/>
            </a:pPr>
            <a:endParaRPr lang="en-US" sz="1600" b="1" dirty="0" smtClean="0"/>
          </a:p>
          <a:p>
            <a:pPr eaLnBrk="1" hangingPunct="1">
              <a:lnSpc>
                <a:spcPct val="80000"/>
              </a:lnSpc>
              <a:buFont typeface="Wingdings" pitchFamily="2" charset="2"/>
              <a:buNone/>
              <a:defRPr/>
            </a:pPr>
            <a:endParaRPr lang="en-US" dirty="0" smtClean="0"/>
          </a:p>
          <a:p>
            <a:pPr eaLnBrk="1" hangingPunct="1">
              <a:lnSpc>
                <a:spcPct val="80000"/>
              </a:lnSpc>
              <a:defRPr/>
            </a:pPr>
            <a:endParaRPr lang="en-US"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eaLnBrk="1" hangingPunct="1">
              <a:defRPr/>
            </a:pPr>
            <a:r>
              <a:rPr lang="en-US" smtClean="0">
                <a:solidFill>
                  <a:srgbClr val="FFFF00"/>
                </a:solidFill>
              </a:rPr>
              <a:t>Iron Deficiency Anemia</a:t>
            </a:r>
          </a:p>
        </p:txBody>
      </p:sp>
      <p:sp>
        <p:nvSpPr>
          <p:cNvPr id="55299" name="Rectangle 3"/>
          <p:cNvSpPr>
            <a:spLocks noGrp="1" noChangeArrowheads="1"/>
          </p:cNvSpPr>
          <p:nvPr>
            <p:ph type="body" idx="1"/>
          </p:nvPr>
        </p:nvSpPr>
        <p:spPr>
          <a:xfrm>
            <a:off x="0" y="1600200"/>
            <a:ext cx="9144000" cy="4525963"/>
          </a:xfrm>
        </p:spPr>
        <p:txBody>
          <a:bodyPr>
            <a:normAutofit/>
          </a:bodyPr>
          <a:lstStyle/>
          <a:p>
            <a:pPr algn="l" rtl="0" eaLnBrk="1" hangingPunct="1">
              <a:lnSpc>
                <a:spcPct val="80000"/>
              </a:lnSpc>
              <a:buFont typeface="Wingdings" pitchFamily="2" charset="2"/>
              <a:buNone/>
              <a:defRPr/>
            </a:pPr>
            <a:r>
              <a:rPr lang="en-US" dirty="0" smtClean="0"/>
              <a:t>  </a:t>
            </a:r>
            <a:r>
              <a:rPr lang="en-US" b="1" dirty="0" smtClean="0"/>
              <a:t>Because men and postmenopausal women rarely develop iron deficiency that is not related to gastrointestinal blood loss (often occult), an evaluation of gastrointestinal tract must be performed when an iron deficiency is detected in these individuals</a:t>
            </a:r>
            <a:r>
              <a:rPr lang="en-US" dirty="0" smtClean="0"/>
              <a:t> </a:t>
            </a:r>
          </a:p>
          <a:p>
            <a:pPr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fontScale="90000"/>
          </a:bodyPr>
          <a:lstStyle/>
          <a:p>
            <a:pPr eaLnBrk="1" hangingPunct="1">
              <a:defRPr/>
            </a:pPr>
            <a:r>
              <a:rPr lang="en-US" sz="7200" dirty="0" smtClean="0">
                <a:solidFill>
                  <a:srgbClr val="FF0000"/>
                </a:solidFill>
              </a:rPr>
              <a:t>Anemia</a:t>
            </a:r>
          </a:p>
        </p:txBody>
      </p:sp>
      <p:sp>
        <p:nvSpPr>
          <p:cNvPr id="34819" name="Rectangle 3"/>
          <p:cNvSpPr>
            <a:spLocks noGrp="1" noChangeArrowheads="1"/>
          </p:cNvSpPr>
          <p:nvPr>
            <p:ph type="body" idx="1"/>
          </p:nvPr>
        </p:nvSpPr>
        <p:spPr>
          <a:xfrm>
            <a:off x="0" y="1600200"/>
            <a:ext cx="9144000" cy="5257800"/>
          </a:xfrm>
        </p:spPr>
        <p:txBody>
          <a:bodyPr/>
          <a:lstStyle/>
          <a:p>
            <a:pPr algn="l" eaLnBrk="1" hangingPunct="1">
              <a:lnSpc>
                <a:spcPct val="90000"/>
              </a:lnSpc>
              <a:defRPr/>
            </a:pPr>
            <a:r>
              <a:rPr lang="en-US" b="1" dirty="0" smtClean="0">
                <a:cs typeface="+mj-cs"/>
              </a:rPr>
              <a:t>Anemia is generally defined as a </a:t>
            </a:r>
            <a:r>
              <a:rPr lang="en-US" b="1" dirty="0" err="1" smtClean="0">
                <a:cs typeface="+mj-cs"/>
              </a:rPr>
              <a:t>hematocrit</a:t>
            </a:r>
            <a:endParaRPr lang="en-US" b="1" dirty="0" smtClean="0">
              <a:cs typeface="+mj-cs"/>
            </a:endParaRPr>
          </a:p>
          <a:p>
            <a:pPr algn="l" eaLnBrk="1" hangingPunct="1">
              <a:lnSpc>
                <a:spcPct val="90000"/>
              </a:lnSpc>
              <a:buFont typeface="Wingdings" pitchFamily="2" charset="2"/>
              <a:buNone/>
              <a:defRPr/>
            </a:pPr>
            <a:r>
              <a:rPr lang="en-US" b="1" dirty="0" smtClean="0">
                <a:cs typeface="+mj-cs"/>
              </a:rPr>
              <a:t>         &lt;40% </a:t>
            </a:r>
            <a:r>
              <a:rPr lang="en-US" b="1" dirty="0" smtClean="0">
                <a:solidFill>
                  <a:schemeClr val="hlink"/>
                </a:solidFill>
                <a:cs typeface="+mj-cs"/>
              </a:rPr>
              <a:t>(hemoglobin &lt;13.0 g/</a:t>
            </a:r>
            <a:r>
              <a:rPr lang="en-US" b="1" dirty="0" err="1" smtClean="0">
                <a:solidFill>
                  <a:schemeClr val="hlink"/>
                </a:solidFill>
                <a:cs typeface="+mj-cs"/>
              </a:rPr>
              <a:t>dL</a:t>
            </a:r>
            <a:r>
              <a:rPr lang="en-US" b="1" dirty="0" smtClean="0">
                <a:solidFill>
                  <a:schemeClr val="hlink"/>
                </a:solidFill>
                <a:cs typeface="+mj-cs"/>
              </a:rPr>
              <a:t>)</a:t>
            </a:r>
            <a:r>
              <a:rPr lang="en-US" b="1" dirty="0" smtClean="0">
                <a:cs typeface="+mj-cs"/>
              </a:rPr>
              <a:t> in men or </a:t>
            </a:r>
          </a:p>
          <a:p>
            <a:pPr algn="l" eaLnBrk="1" hangingPunct="1">
              <a:lnSpc>
                <a:spcPct val="90000"/>
              </a:lnSpc>
              <a:buFont typeface="Wingdings" pitchFamily="2" charset="2"/>
              <a:buNone/>
              <a:defRPr/>
            </a:pPr>
            <a:r>
              <a:rPr lang="en-US" b="1" dirty="0" smtClean="0">
                <a:cs typeface="+mj-cs"/>
              </a:rPr>
              <a:t>         &lt;37% </a:t>
            </a:r>
            <a:r>
              <a:rPr lang="en-US" b="1" dirty="0" smtClean="0">
                <a:solidFill>
                  <a:schemeClr val="hlink"/>
                </a:solidFill>
                <a:cs typeface="+mj-cs"/>
              </a:rPr>
              <a:t>(hemoglobin &lt;12.0 g/</a:t>
            </a:r>
            <a:r>
              <a:rPr lang="en-US" b="1" dirty="0" err="1" smtClean="0">
                <a:solidFill>
                  <a:schemeClr val="hlink"/>
                </a:solidFill>
                <a:cs typeface="+mj-cs"/>
              </a:rPr>
              <a:t>dL</a:t>
            </a:r>
            <a:r>
              <a:rPr lang="en-US" b="1" dirty="0" smtClean="0">
                <a:solidFill>
                  <a:schemeClr val="hlink"/>
                </a:solidFill>
                <a:cs typeface="+mj-cs"/>
              </a:rPr>
              <a:t>)</a:t>
            </a:r>
            <a:r>
              <a:rPr lang="en-US" b="1" dirty="0" smtClean="0">
                <a:cs typeface="+mj-cs"/>
              </a:rPr>
              <a:t> in women. </a:t>
            </a:r>
          </a:p>
          <a:p>
            <a:pPr algn="l" eaLnBrk="1" hangingPunct="1">
              <a:lnSpc>
                <a:spcPct val="90000"/>
              </a:lnSpc>
              <a:buFont typeface="Wingdings" pitchFamily="2" charset="2"/>
              <a:buNone/>
              <a:defRPr/>
            </a:pPr>
            <a:r>
              <a:rPr lang="en-US" b="1" dirty="0" smtClean="0">
                <a:cs typeface="+mj-cs"/>
              </a:rPr>
              <a:t>                          </a:t>
            </a:r>
            <a:r>
              <a:rPr lang="en-US" b="1" dirty="0" smtClean="0">
                <a:solidFill>
                  <a:schemeClr val="hlink"/>
                </a:solidFill>
                <a:cs typeface="+mj-cs"/>
              </a:rPr>
              <a:t>(WHO definition)</a:t>
            </a:r>
          </a:p>
          <a:p>
            <a:pPr algn="l" eaLnBrk="1" hangingPunct="1">
              <a:lnSpc>
                <a:spcPct val="90000"/>
              </a:lnSpc>
              <a:buFont typeface="Wingdings" pitchFamily="2" charset="2"/>
              <a:buNone/>
              <a:defRPr/>
            </a:pPr>
            <a:r>
              <a:rPr lang="en-US" b="1" dirty="0" smtClean="0">
                <a:cs typeface="+mj-cs"/>
              </a:rPr>
              <a:t>    Red blood cell </a:t>
            </a:r>
            <a:r>
              <a:rPr lang="en-US" b="1" dirty="0" smtClean="0">
                <a:solidFill>
                  <a:schemeClr val="hlink"/>
                </a:solidFill>
                <a:cs typeface="+mj-cs"/>
              </a:rPr>
              <a:t>(RBC) indices</a:t>
            </a:r>
            <a:r>
              <a:rPr lang="en-US" b="1" dirty="0" smtClean="0">
                <a:cs typeface="+mj-cs"/>
              </a:rPr>
              <a:t>, which include the </a:t>
            </a:r>
            <a:r>
              <a:rPr lang="en-US" sz="2800" b="1" dirty="0" smtClean="0">
                <a:cs typeface="+mj-cs"/>
              </a:rPr>
              <a:t>mean corpuscular volume </a:t>
            </a:r>
            <a:r>
              <a:rPr lang="en-US" sz="2800" b="1" dirty="0" smtClean="0">
                <a:solidFill>
                  <a:schemeClr val="hlink"/>
                </a:solidFill>
                <a:cs typeface="+mj-cs"/>
              </a:rPr>
              <a:t>(MCV),</a:t>
            </a:r>
            <a:r>
              <a:rPr lang="en-US" sz="2800" b="1" dirty="0" smtClean="0">
                <a:cs typeface="+mj-cs"/>
              </a:rPr>
              <a:t> </a:t>
            </a:r>
            <a:endParaRPr lang="en-US" sz="2800" b="1" dirty="0" smtClean="0">
              <a:cs typeface="+mj-cs"/>
            </a:endParaRPr>
          </a:p>
          <a:p>
            <a:pPr algn="l" eaLnBrk="1" hangingPunct="1">
              <a:lnSpc>
                <a:spcPct val="90000"/>
              </a:lnSpc>
              <a:buFont typeface="Wingdings" pitchFamily="2" charset="2"/>
              <a:buNone/>
              <a:defRPr/>
            </a:pPr>
            <a:r>
              <a:rPr lang="en-US" sz="2800" b="1" dirty="0" smtClean="0">
                <a:cs typeface="+mj-cs"/>
              </a:rPr>
              <a:t>the </a:t>
            </a:r>
            <a:r>
              <a:rPr lang="en-US" sz="2800" b="1" dirty="0" smtClean="0">
                <a:cs typeface="+mj-cs"/>
              </a:rPr>
              <a:t>mean corpuscular hemoglobin </a:t>
            </a:r>
            <a:r>
              <a:rPr lang="en-US" sz="2800" b="1" dirty="0" smtClean="0">
                <a:solidFill>
                  <a:schemeClr val="hlink"/>
                </a:solidFill>
                <a:cs typeface="+mj-cs"/>
              </a:rPr>
              <a:t>(MCH),</a:t>
            </a:r>
            <a:r>
              <a:rPr lang="en-US" sz="2800" b="1" dirty="0" smtClean="0">
                <a:cs typeface="+mj-cs"/>
              </a:rPr>
              <a:t> </a:t>
            </a:r>
            <a:endParaRPr lang="en-US" sz="2800" b="1" dirty="0" smtClean="0">
              <a:cs typeface="+mj-cs"/>
            </a:endParaRPr>
          </a:p>
          <a:p>
            <a:pPr algn="l" eaLnBrk="1" hangingPunct="1">
              <a:lnSpc>
                <a:spcPct val="90000"/>
              </a:lnSpc>
              <a:buFont typeface="Wingdings" pitchFamily="2" charset="2"/>
              <a:buNone/>
              <a:defRPr/>
            </a:pPr>
            <a:r>
              <a:rPr lang="en-US" sz="2800" b="1" dirty="0" smtClean="0">
                <a:cs typeface="+mj-cs"/>
              </a:rPr>
              <a:t>the </a:t>
            </a:r>
            <a:r>
              <a:rPr lang="en-US" sz="2800" b="1" dirty="0" smtClean="0">
                <a:cs typeface="+mj-cs"/>
              </a:rPr>
              <a:t>mean corpuscular hemoglobin content </a:t>
            </a:r>
            <a:r>
              <a:rPr lang="en-US" sz="2800" b="1" dirty="0" smtClean="0">
                <a:solidFill>
                  <a:schemeClr val="hlink"/>
                </a:solidFill>
                <a:cs typeface="+mj-cs"/>
              </a:rPr>
              <a:t>(MCHC),</a:t>
            </a:r>
            <a:r>
              <a:rPr lang="en-US" sz="2800" b="1" dirty="0" smtClean="0">
                <a:cs typeface="+mj-cs"/>
              </a:rPr>
              <a:t> and the red-cell distribution width </a:t>
            </a:r>
            <a:r>
              <a:rPr lang="en-US" sz="2800" b="1" dirty="0" smtClean="0">
                <a:solidFill>
                  <a:schemeClr val="hlink"/>
                </a:solidFill>
                <a:cs typeface="+mj-cs"/>
              </a:rPr>
              <a:t>(RDW)</a:t>
            </a:r>
            <a:r>
              <a:rPr lang="en-US" sz="2800" b="1" dirty="0" smtClean="0">
                <a:cs typeface="+mj-cs"/>
              </a:rPr>
              <a:t> index, are further used to define types of anemia</a:t>
            </a:r>
            <a:r>
              <a:rPr lang="en-US" b="1" dirty="0" smtClean="0">
                <a:cs typeface="+mj-cs"/>
              </a:rPr>
              <a:t>.</a:t>
            </a:r>
            <a:r>
              <a:rPr lang="en-US" dirty="0" smtClean="0">
                <a:cs typeface="+mj-cs"/>
              </a:rPr>
              <a:t> </a:t>
            </a:r>
          </a:p>
          <a:p>
            <a:pPr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z="4000" smtClean="0">
                <a:solidFill>
                  <a:srgbClr val="FFFF00"/>
                </a:solidFill>
              </a:rPr>
              <a:t>Iron Deficiency Anemia-Diagnosis</a:t>
            </a:r>
          </a:p>
        </p:txBody>
      </p:sp>
      <p:sp>
        <p:nvSpPr>
          <p:cNvPr id="37891"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en-US" sz="1600" b="1" dirty="0" smtClean="0"/>
          </a:p>
          <a:p>
            <a:pPr algn="l" rtl="0" eaLnBrk="1" hangingPunct="1">
              <a:lnSpc>
                <a:spcPct val="80000"/>
              </a:lnSpc>
              <a:defRPr/>
            </a:pPr>
            <a:r>
              <a:rPr lang="en-US" sz="2800" b="1" dirty="0" smtClean="0">
                <a:latin typeface="Arial" pitchFamily="34" charset="0"/>
              </a:rPr>
              <a:t>Red blood cell count may be normal or decreased.</a:t>
            </a:r>
          </a:p>
          <a:p>
            <a:pPr algn="l" rtl="0" eaLnBrk="1" hangingPunct="1">
              <a:lnSpc>
                <a:spcPct val="80000"/>
              </a:lnSpc>
              <a:defRPr/>
            </a:pPr>
            <a:r>
              <a:rPr lang="en-US" sz="2800" b="1" dirty="0" smtClean="0">
                <a:latin typeface="Arial" pitchFamily="34" charset="0"/>
              </a:rPr>
              <a:t>Peripheral blood smear shows pale small cells. </a:t>
            </a:r>
          </a:p>
          <a:p>
            <a:pPr algn="l" rtl="0" eaLnBrk="1" hangingPunct="1">
              <a:lnSpc>
                <a:spcPct val="80000"/>
              </a:lnSpc>
              <a:defRPr/>
            </a:pPr>
            <a:r>
              <a:rPr lang="en-US" sz="2800" b="1" dirty="0" err="1" smtClean="0">
                <a:latin typeface="Arial" pitchFamily="34" charset="0"/>
              </a:rPr>
              <a:t>Aniso-poikilocytosis</a:t>
            </a:r>
            <a:endParaRPr lang="en-US" sz="2800" b="1" dirty="0" smtClean="0">
              <a:latin typeface="Arial" pitchFamily="34" charset="0"/>
            </a:endParaRPr>
          </a:p>
          <a:p>
            <a:pPr algn="l" rtl="0" eaLnBrk="1" hangingPunct="1">
              <a:lnSpc>
                <a:spcPct val="80000"/>
              </a:lnSpc>
              <a:defRPr/>
            </a:pPr>
            <a:r>
              <a:rPr lang="en-US" sz="2800" b="1" dirty="0" smtClean="0">
                <a:latin typeface="Arial" pitchFamily="34" charset="0"/>
              </a:rPr>
              <a:t>White blood cell count usually normal</a:t>
            </a:r>
          </a:p>
          <a:p>
            <a:pPr algn="l" rtl="0" eaLnBrk="1" hangingPunct="1">
              <a:lnSpc>
                <a:spcPct val="80000"/>
              </a:lnSpc>
              <a:defRPr/>
            </a:pPr>
            <a:r>
              <a:rPr lang="en-US" sz="2800" b="1" dirty="0" smtClean="0">
                <a:latin typeface="Arial" pitchFamily="34" charset="0"/>
              </a:rPr>
              <a:t>Serum iron is reduced  </a:t>
            </a:r>
          </a:p>
          <a:p>
            <a:pPr algn="l" rtl="0" eaLnBrk="1" hangingPunct="1">
              <a:lnSpc>
                <a:spcPct val="80000"/>
              </a:lnSpc>
              <a:defRPr/>
            </a:pPr>
            <a:r>
              <a:rPr lang="en-US" sz="2800" b="1" dirty="0" smtClean="0">
                <a:latin typeface="Arial" pitchFamily="34" charset="0"/>
              </a:rPr>
              <a:t>Total iron binding capacity of blood shows an increase.</a:t>
            </a:r>
          </a:p>
          <a:p>
            <a:pPr algn="l" rtl="0" eaLnBrk="1" hangingPunct="1">
              <a:lnSpc>
                <a:spcPct val="80000"/>
              </a:lnSpc>
              <a:defRPr/>
            </a:pPr>
            <a:r>
              <a:rPr lang="en-US" sz="2800" b="1" dirty="0" smtClean="0">
                <a:latin typeface="Arial" pitchFamily="34" charset="0"/>
              </a:rPr>
              <a:t> Low serum </a:t>
            </a:r>
            <a:r>
              <a:rPr lang="en-US" sz="2800" b="1" dirty="0" err="1" smtClean="0">
                <a:latin typeface="Arial" pitchFamily="34" charset="0"/>
              </a:rPr>
              <a:t>ferritin</a:t>
            </a:r>
            <a:endParaRPr lang="en-US" sz="2800" b="1" dirty="0" smtClean="0">
              <a:latin typeface="Arial" pitchFamily="34" charset="0"/>
            </a:endParaRPr>
          </a:p>
          <a:p>
            <a:pPr eaLnBrk="1" hangingPunct="1">
              <a:lnSpc>
                <a:spcPct val="80000"/>
              </a:lnSpc>
              <a:defRPr/>
            </a:pPr>
            <a:endParaRPr lang="en-US" sz="2800" b="1" dirty="0" smtClean="0">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sz="4000" smtClean="0">
                <a:solidFill>
                  <a:srgbClr val="FFFF00"/>
                </a:solidFill>
              </a:rPr>
              <a:t>Iron Deficiency Anemia-Treatment</a:t>
            </a:r>
          </a:p>
        </p:txBody>
      </p:sp>
      <p:sp>
        <p:nvSpPr>
          <p:cNvPr id="36867" name="Rectangle 3"/>
          <p:cNvSpPr>
            <a:spLocks noGrp="1" noChangeArrowheads="1"/>
          </p:cNvSpPr>
          <p:nvPr>
            <p:ph type="body" idx="1"/>
          </p:nvPr>
        </p:nvSpPr>
        <p:spPr/>
        <p:txBody>
          <a:bodyPr/>
          <a:lstStyle/>
          <a:p>
            <a:pPr algn="l" rtl="0" eaLnBrk="1" hangingPunct="1">
              <a:lnSpc>
                <a:spcPct val="90000"/>
              </a:lnSpc>
              <a:defRPr/>
            </a:pPr>
            <a:r>
              <a:rPr lang="en-US" b="1" dirty="0" smtClean="0">
                <a:latin typeface="Arial" pitchFamily="34" charset="0"/>
              </a:rPr>
              <a:t>Correction of iron deficiency - to restore hemoglobin level. </a:t>
            </a:r>
          </a:p>
          <a:p>
            <a:pPr algn="l" rtl="0" eaLnBrk="1" hangingPunct="1">
              <a:lnSpc>
                <a:spcPct val="90000"/>
              </a:lnSpc>
              <a:defRPr/>
            </a:pPr>
            <a:r>
              <a:rPr lang="en-US" b="1" dirty="0" smtClean="0">
                <a:latin typeface="Arial" pitchFamily="34" charset="0"/>
              </a:rPr>
              <a:t>To replenish iron stores. </a:t>
            </a:r>
          </a:p>
          <a:p>
            <a:pPr algn="l" rtl="0" eaLnBrk="1" hangingPunct="1">
              <a:lnSpc>
                <a:spcPct val="90000"/>
              </a:lnSpc>
              <a:defRPr/>
            </a:pPr>
            <a:r>
              <a:rPr lang="en-US" b="1" dirty="0" smtClean="0">
                <a:latin typeface="Arial" pitchFamily="34" charset="0"/>
              </a:rPr>
              <a:t>Oral iron administration is advised.</a:t>
            </a:r>
            <a:br>
              <a:rPr lang="en-US" b="1" dirty="0" smtClean="0">
                <a:latin typeface="Arial" pitchFamily="34" charset="0"/>
              </a:rPr>
            </a:br>
            <a:r>
              <a:rPr lang="en-US" b="1" dirty="0" smtClean="0">
                <a:latin typeface="Arial" pitchFamily="34" charset="0"/>
              </a:rPr>
              <a:t> (Side effects of oral iron)</a:t>
            </a:r>
          </a:p>
          <a:p>
            <a:pPr algn="l" rtl="0" eaLnBrk="1" hangingPunct="1">
              <a:lnSpc>
                <a:spcPct val="90000"/>
              </a:lnSpc>
              <a:defRPr/>
            </a:pPr>
            <a:r>
              <a:rPr lang="en-US" b="1" dirty="0" err="1" smtClean="0">
                <a:latin typeface="Arial" pitchFamily="34" charset="0"/>
              </a:rPr>
              <a:t>Parenteral</a:t>
            </a:r>
            <a:r>
              <a:rPr lang="en-US" b="1" dirty="0" smtClean="0">
                <a:latin typeface="Arial" pitchFamily="34" charset="0"/>
              </a:rPr>
              <a:t> iron may be needed     occasionally</a:t>
            </a:r>
          </a:p>
          <a:p>
            <a:pPr algn="l" rtl="0" eaLnBrk="1" hangingPunct="1">
              <a:lnSpc>
                <a:spcPct val="90000"/>
              </a:lnSpc>
              <a:defRPr/>
            </a:pPr>
            <a:r>
              <a:rPr lang="en-US" b="1" dirty="0" smtClean="0">
                <a:latin typeface="Arial" pitchFamily="34" charset="0"/>
              </a:rPr>
              <a:t>Treat the underlying cause  </a:t>
            </a:r>
            <a:br>
              <a:rPr lang="en-US" b="1" dirty="0" smtClean="0">
                <a:latin typeface="Arial" pitchFamily="34" charset="0"/>
              </a:rPr>
            </a:br>
            <a:endParaRPr lang="en-US" b="1" dirty="0" smtClean="0">
              <a:latin typeface="Arial" pitchFamily="34" charset="0"/>
            </a:endParaRP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mtClean="0">
                <a:solidFill>
                  <a:srgbClr val="FFFF00"/>
                </a:solidFill>
              </a:rPr>
              <a:t>Anemia of Chronic Disease</a:t>
            </a:r>
          </a:p>
        </p:txBody>
      </p:sp>
      <p:sp>
        <p:nvSpPr>
          <p:cNvPr id="27651" name="Rectangle 3"/>
          <p:cNvSpPr>
            <a:spLocks noGrp="1" noChangeArrowheads="1"/>
          </p:cNvSpPr>
          <p:nvPr>
            <p:ph type="body" idx="1"/>
          </p:nvPr>
        </p:nvSpPr>
        <p:spPr/>
        <p:txBody>
          <a:bodyPr>
            <a:normAutofit lnSpcReduction="10000"/>
          </a:bodyPr>
          <a:lstStyle/>
          <a:p>
            <a:pPr eaLnBrk="1" hangingPunct="1">
              <a:lnSpc>
                <a:spcPct val="90000"/>
              </a:lnSpc>
              <a:defRPr/>
            </a:pPr>
            <a:endParaRPr lang="en-US" b="1" dirty="0" smtClean="0"/>
          </a:p>
          <a:p>
            <a:pPr algn="l" rtl="0" eaLnBrk="1" hangingPunct="1">
              <a:lnSpc>
                <a:spcPct val="90000"/>
              </a:lnSpc>
              <a:defRPr/>
            </a:pPr>
            <a:r>
              <a:rPr lang="en-US" b="1" dirty="0" smtClean="0"/>
              <a:t>Patients with cancer, infection, or inflammation, commonly have a mild-to-moderate anemia caused by red cell underproduction</a:t>
            </a:r>
            <a:r>
              <a:rPr lang="en-US" b="1" dirty="0" smtClean="0"/>
              <a:t>.</a:t>
            </a:r>
          </a:p>
          <a:p>
            <a:pPr algn="l" rtl="0" eaLnBrk="1" hangingPunct="1">
              <a:lnSpc>
                <a:spcPct val="90000"/>
              </a:lnSpc>
              <a:defRPr/>
            </a:pPr>
            <a:r>
              <a:rPr lang="en-US" b="1" dirty="0" smtClean="0"/>
              <a:t> </a:t>
            </a:r>
            <a:r>
              <a:rPr lang="en-US" b="1" dirty="0" smtClean="0"/>
              <a:t>This 'anemia of chronic disease' is very common, and is usually </a:t>
            </a:r>
            <a:r>
              <a:rPr lang="en-US" b="1" dirty="0" err="1" smtClean="0"/>
              <a:t>normocytic</a:t>
            </a:r>
            <a:r>
              <a:rPr lang="en-US" b="1" dirty="0" smtClean="0"/>
              <a:t>. Some cases develop abnormalities of iron metabolism, in which case there may be a </a:t>
            </a:r>
            <a:r>
              <a:rPr lang="en-US" b="1" dirty="0" err="1" smtClean="0"/>
              <a:t>microcytosis</a:t>
            </a:r>
            <a:r>
              <a:rPr lang="en-US" b="1"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normAutofit fontScale="90000"/>
          </a:bodyPr>
          <a:lstStyle/>
          <a:p>
            <a:pPr eaLnBrk="1" hangingPunct="1">
              <a:defRPr/>
            </a:pPr>
            <a:r>
              <a:rPr lang="en-US" b="0" smtClean="0"/>
              <a:t/>
            </a:r>
            <a:br>
              <a:rPr lang="en-US" b="0" smtClean="0"/>
            </a:br>
            <a:r>
              <a:rPr lang="en-US" smtClean="0">
                <a:solidFill>
                  <a:srgbClr val="FFFF00"/>
                </a:solidFill>
              </a:rPr>
              <a:t>Hemolysis</a:t>
            </a:r>
            <a:r>
              <a:rPr lang="en-US" smtClean="0"/>
              <a:t> </a:t>
            </a:r>
            <a:r>
              <a:rPr lang="en-US" sz="4000" b="0" smtClean="0"/>
              <a:t/>
            </a:r>
            <a:br>
              <a:rPr lang="en-US" sz="4000" b="0" smtClean="0"/>
            </a:br>
            <a:endParaRPr lang="en-US" sz="4000" b="0" smtClean="0"/>
          </a:p>
        </p:txBody>
      </p:sp>
      <p:sp>
        <p:nvSpPr>
          <p:cNvPr id="28675" name="Rectangle 3"/>
          <p:cNvSpPr>
            <a:spLocks noGrp="1" noChangeArrowheads="1"/>
          </p:cNvSpPr>
          <p:nvPr>
            <p:ph type="body" idx="1"/>
          </p:nvPr>
        </p:nvSpPr>
        <p:spPr>
          <a:xfrm>
            <a:off x="457200" y="1600200"/>
            <a:ext cx="8229600" cy="5257800"/>
          </a:xfrm>
        </p:spPr>
        <p:txBody>
          <a:bodyPr/>
          <a:lstStyle/>
          <a:p>
            <a:pPr marL="609600" indent="-609600" algn="l" rtl="0" eaLnBrk="1" hangingPunct="1">
              <a:lnSpc>
                <a:spcPct val="90000"/>
              </a:lnSpc>
              <a:defRPr/>
            </a:pPr>
            <a:r>
              <a:rPr lang="en-US" sz="2800" b="1" dirty="0" err="1" smtClean="0"/>
              <a:t>Hemolysis</a:t>
            </a:r>
            <a:r>
              <a:rPr lang="en-US" sz="2800" b="1" dirty="0" smtClean="0"/>
              <a:t> is defined as the premature destruction of red blood cells, from whatever cause.</a:t>
            </a:r>
          </a:p>
          <a:p>
            <a:pPr marL="609600" indent="-609600" algn="l" rtl="0" eaLnBrk="1" hangingPunct="1">
              <a:lnSpc>
                <a:spcPct val="90000"/>
              </a:lnSpc>
              <a:defRPr/>
            </a:pPr>
            <a:r>
              <a:rPr lang="en-US" sz="2800" b="1" dirty="0" err="1" smtClean="0">
                <a:solidFill>
                  <a:srgbClr val="FFFF00"/>
                </a:solidFill>
              </a:rPr>
              <a:t>Recognising</a:t>
            </a:r>
            <a:r>
              <a:rPr lang="en-US" sz="2800" b="1" dirty="0" smtClean="0">
                <a:solidFill>
                  <a:srgbClr val="FFFF00"/>
                </a:solidFill>
              </a:rPr>
              <a:t> the presence of </a:t>
            </a:r>
            <a:r>
              <a:rPr lang="en-US" sz="2800" b="1" dirty="0" err="1" smtClean="0">
                <a:solidFill>
                  <a:srgbClr val="FFFF00"/>
                </a:solidFill>
              </a:rPr>
              <a:t>hemolysis</a:t>
            </a:r>
            <a:endParaRPr lang="en-US" sz="2800" b="1" dirty="0" smtClean="0">
              <a:solidFill>
                <a:srgbClr val="FFFF00"/>
              </a:solidFill>
            </a:endParaRPr>
          </a:p>
          <a:p>
            <a:pPr marL="609600" indent="-609600" algn="l" rtl="0" eaLnBrk="1" hangingPunct="1">
              <a:lnSpc>
                <a:spcPct val="90000"/>
              </a:lnSpc>
              <a:buFont typeface="Wingdings" pitchFamily="2" charset="2"/>
              <a:buNone/>
              <a:defRPr/>
            </a:pPr>
            <a:r>
              <a:rPr lang="en-US" sz="2800" b="1" dirty="0" smtClean="0"/>
              <a:t>      The simplest tests are </a:t>
            </a:r>
          </a:p>
          <a:p>
            <a:pPr marL="609600" indent="-609600" algn="l" rtl="0" eaLnBrk="1" hangingPunct="1">
              <a:lnSpc>
                <a:spcPct val="90000"/>
              </a:lnSpc>
              <a:buFont typeface="Wingdings" pitchFamily="2" charset="2"/>
              <a:buAutoNum type="alphaLcParenBoth"/>
              <a:defRPr/>
            </a:pPr>
            <a:r>
              <a:rPr lang="en-US" sz="2800" b="1" dirty="0" smtClean="0"/>
              <a:t>Raised </a:t>
            </a:r>
            <a:r>
              <a:rPr lang="en-US" sz="2800" b="1" dirty="0" err="1" smtClean="0"/>
              <a:t>reticulocyte</a:t>
            </a:r>
            <a:r>
              <a:rPr lang="en-US" sz="2800" b="1" dirty="0" smtClean="0"/>
              <a:t> count</a:t>
            </a:r>
          </a:p>
          <a:p>
            <a:pPr marL="609600" indent="-609600" algn="l" rtl="0" eaLnBrk="1" hangingPunct="1">
              <a:lnSpc>
                <a:spcPct val="90000"/>
              </a:lnSpc>
              <a:buFont typeface="Wingdings" pitchFamily="2" charset="2"/>
              <a:buAutoNum type="alphaLcParenBoth"/>
              <a:defRPr/>
            </a:pPr>
            <a:r>
              <a:rPr lang="en-US" sz="2800" b="1" dirty="0" smtClean="0"/>
              <a:t>Raised indirect (</a:t>
            </a:r>
            <a:r>
              <a:rPr lang="en-US" sz="2800" b="1" dirty="0" err="1" smtClean="0"/>
              <a:t>unconjugated</a:t>
            </a:r>
            <a:r>
              <a:rPr lang="en-US" sz="2800" b="1" dirty="0" smtClean="0"/>
              <a:t>) </a:t>
            </a:r>
            <a:r>
              <a:rPr lang="en-US" sz="2800" b="1" dirty="0" err="1" smtClean="0"/>
              <a:t>bilirubin</a:t>
            </a:r>
            <a:endParaRPr lang="en-US" sz="2800" b="1" dirty="0" smtClean="0"/>
          </a:p>
          <a:p>
            <a:pPr marL="609600" indent="-609600" algn="l" rtl="0" eaLnBrk="1" hangingPunct="1">
              <a:lnSpc>
                <a:spcPct val="90000"/>
              </a:lnSpc>
              <a:buFont typeface="Wingdings" pitchFamily="2" charset="2"/>
              <a:buAutoNum type="alphaLcParenBoth"/>
              <a:defRPr/>
            </a:pPr>
            <a:r>
              <a:rPr lang="en-US" sz="2800" b="1" dirty="0" smtClean="0"/>
              <a:t>Raised serum LDH</a:t>
            </a:r>
          </a:p>
          <a:p>
            <a:pPr marL="609600" indent="-609600" algn="l" rtl="0" eaLnBrk="1" hangingPunct="1">
              <a:lnSpc>
                <a:spcPct val="90000"/>
              </a:lnSpc>
              <a:buFont typeface="Wingdings" pitchFamily="2" charset="2"/>
              <a:buAutoNum type="alphaLcParenBoth"/>
              <a:defRPr/>
            </a:pPr>
            <a:r>
              <a:rPr lang="en-US" sz="2800" b="1" dirty="0" smtClean="0"/>
              <a:t>Diminished serum </a:t>
            </a:r>
            <a:r>
              <a:rPr lang="en-US" sz="2800" b="1" dirty="0" err="1" smtClean="0"/>
              <a:t>haptoglobin</a:t>
            </a:r>
            <a:r>
              <a:rPr lang="en-US" sz="2800" b="1" dirty="0" smtClean="0"/>
              <a:t> concentration. Further more sophisticated testing may be needed in some cases.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normAutofit fontScale="90000"/>
          </a:bodyPr>
          <a:lstStyle/>
          <a:p>
            <a:pPr eaLnBrk="1" hangingPunct="1">
              <a:defRPr/>
            </a:pPr>
            <a:r>
              <a:rPr lang="en-US" b="0" smtClean="0"/>
              <a:t/>
            </a:r>
            <a:br>
              <a:rPr lang="en-US" b="0" smtClean="0"/>
            </a:br>
            <a:r>
              <a:rPr lang="en-US" smtClean="0">
                <a:solidFill>
                  <a:srgbClr val="FFFF00"/>
                </a:solidFill>
              </a:rPr>
              <a:t>Hemolysis</a:t>
            </a:r>
            <a:r>
              <a:rPr lang="en-US" smtClean="0"/>
              <a:t> </a:t>
            </a:r>
            <a:r>
              <a:rPr lang="en-US" sz="4000" b="0" smtClean="0"/>
              <a:t/>
            </a:r>
            <a:br>
              <a:rPr lang="en-US" sz="4000" b="0" smtClean="0"/>
            </a:br>
            <a:endParaRPr lang="en-US" sz="4000" b="0" smtClean="0"/>
          </a:p>
        </p:txBody>
      </p:sp>
      <p:sp>
        <p:nvSpPr>
          <p:cNvPr id="28675" name="Rectangle 3"/>
          <p:cNvSpPr>
            <a:spLocks noGrp="1" noChangeArrowheads="1"/>
          </p:cNvSpPr>
          <p:nvPr>
            <p:ph type="body" idx="1"/>
          </p:nvPr>
        </p:nvSpPr>
        <p:spPr>
          <a:xfrm>
            <a:off x="457200" y="1600200"/>
            <a:ext cx="8229600" cy="5257800"/>
          </a:xfrm>
        </p:spPr>
        <p:txBody>
          <a:bodyPr/>
          <a:lstStyle/>
          <a:p>
            <a:pPr marL="609600" indent="-609600" algn="l" rtl="0" eaLnBrk="1" hangingPunct="1">
              <a:lnSpc>
                <a:spcPct val="90000"/>
              </a:lnSpc>
              <a:defRPr/>
            </a:pPr>
            <a:r>
              <a:rPr lang="en-US" sz="2800" b="1" dirty="0" err="1" smtClean="0"/>
              <a:t>Hemolysis</a:t>
            </a:r>
            <a:r>
              <a:rPr lang="en-US" sz="2800" b="1" dirty="0" smtClean="0"/>
              <a:t> is defined as the premature destruction of red blood cells, from whatever cause.</a:t>
            </a:r>
          </a:p>
          <a:p>
            <a:pPr marL="609600" indent="-609600" algn="l" rtl="0" eaLnBrk="1" hangingPunct="1">
              <a:lnSpc>
                <a:spcPct val="90000"/>
              </a:lnSpc>
              <a:defRPr/>
            </a:pPr>
            <a:r>
              <a:rPr lang="en-US" sz="2800" b="1" dirty="0" err="1" smtClean="0">
                <a:solidFill>
                  <a:srgbClr val="FFFF00"/>
                </a:solidFill>
              </a:rPr>
              <a:t>Recognising</a:t>
            </a:r>
            <a:r>
              <a:rPr lang="en-US" sz="2800" b="1" dirty="0" smtClean="0">
                <a:solidFill>
                  <a:srgbClr val="FFFF00"/>
                </a:solidFill>
              </a:rPr>
              <a:t> the presence of </a:t>
            </a:r>
            <a:r>
              <a:rPr lang="en-US" sz="2800" b="1" dirty="0" err="1" smtClean="0">
                <a:solidFill>
                  <a:srgbClr val="FFFF00"/>
                </a:solidFill>
              </a:rPr>
              <a:t>hemolysis</a:t>
            </a:r>
            <a:endParaRPr lang="en-US" sz="2800" b="1" dirty="0" smtClean="0">
              <a:solidFill>
                <a:srgbClr val="FFFF00"/>
              </a:solidFill>
            </a:endParaRPr>
          </a:p>
          <a:p>
            <a:pPr marL="609600" indent="-609600" algn="l" rtl="0" eaLnBrk="1" hangingPunct="1">
              <a:lnSpc>
                <a:spcPct val="90000"/>
              </a:lnSpc>
              <a:buFont typeface="Wingdings" pitchFamily="2" charset="2"/>
              <a:buNone/>
              <a:defRPr/>
            </a:pPr>
            <a:r>
              <a:rPr lang="en-US" sz="2800" b="1" dirty="0" smtClean="0"/>
              <a:t>      The simplest tests are </a:t>
            </a:r>
          </a:p>
          <a:p>
            <a:pPr marL="609600" indent="-609600" algn="l" rtl="0" eaLnBrk="1" hangingPunct="1">
              <a:lnSpc>
                <a:spcPct val="90000"/>
              </a:lnSpc>
              <a:buFont typeface="Wingdings" pitchFamily="2" charset="2"/>
              <a:buAutoNum type="alphaLcParenBoth"/>
              <a:defRPr/>
            </a:pPr>
            <a:r>
              <a:rPr lang="en-US" sz="2800" b="1" dirty="0" smtClean="0"/>
              <a:t>Raised </a:t>
            </a:r>
            <a:r>
              <a:rPr lang="en-US" sz="2800" b="1" dirty="0" err="1" smtClean="0"/>
              <a:t>reticulocyte</a:t>
            </a:r>
            <a:r>
              <a:rPr lang="en-US" sz="2800" b="1" dirty="0" smtClean="0"/>
              <a:t> count</a:t>
            </a:r>
          </a:p>
          <a:p>
            <a:pPr marL="609600" indent="-609600" algn="l" rtl="0" eaLnBrk="1" hangingPunct="1">
              <a:lnSpc>
                <a:spcPct val="90000"/>
              </a:lnSpc>
              <a:buFont typeface="Wingdings" pitchFamily="2" charset="2"/>
              <a:buAutoNum type="alphaLcParenBoth"/>
              <a:defRPr/>
            </a:pPr>
            <a:r>
              <a:rPr lang="en-US" sz="2800" b="1" dirty="0" smtClean="0"/>
              <a:t>Raised indirect (</a:t>
            </a:r>
            <a:r>
              <a:rPr lang="en-US" sz="2800" b="1" dirty="0" err="1" smtClean="0"/>
              <a:t>unconjugated</a:t>
            </a:r>
            <a:r>
              <a:rPr lang="en-US" sz="2800" b="1" dirty="0" smtClean="0"/>
              <a:t>) </a:t>
            </a:r>
            <a:r>
              <a:rPr lang="en-US" sz="2800" b="1" dirty="0" err="1" smtClean="0"/>
              <a:t>bilirubin</a:t>
            </a:r>
            <a:endParaRPr lang="en-US" sz="2800" b="1" dirty="0" smtClean="0"/>
          </a:p>
          <a:p>
            <a:pPr marL="609600" indent="-609600" algn="l" rtl="0" eaLnBrk="1" hangingPunct="1">
              <a:lnSpc>
                <a:spcPct val="90000"/>
              </a:lnSpc>
              <a:buFont typeface="Wingdings" pitchFamily="2" charset="2"/>
              <a:buAutoNum type="alphaLcParenBoth"/>
              <a:defRPr/>
            </a:pPr>
            <a:r>
              <a:rPr lang="en-US" sz="2800" b="1" dirty="0" smtClean="0"/>
              <a:t>Raised serum LDH</a:t>
            </a:r>
          </a:p>
          <a:p>
            <a:pPr marL="609600" indent="-609600" algn="l" rtl="0" eaLnBrk="1" hangingPunct="1">
              <a:lnSpc>
                <a:spcPct val="90000"/>
              </a:lnSpc>
              <a:buFont typeface="Wingdings" pitchFamily="2" charset="2"/>
              <a:buAutoNum type="alphaLcParenBoth"/>
              <a:defRPr/>
            </a:pPr>
            <a:r>
              <a:rPr lang="en-US" sz="2800" b="1" dirty="0" smtClean="0"/>
              <a:t>Diminished serum </a:t>
            </a:r>
            <a:r>
              <a:rPr lang="en-US" sz="2800" b="1" dirty="0" err="1" smtClean="0"/>
              <a:t>haptoglobin</a:t>
            </a:r>
            <a:r>
              <a:rPr lang="en-US" sz="2800" b="1" dirty="0" smtClean="0"/>
              <a:t> concentration. Further more sophisticated testing may be needed in some cases.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normAutofit fontScale="90000"/>
          </a:bodyPr>
          <a:lstStyle/>
          <a:p>
            <a:pPr eaLnBrk="1" hangingPunct="1">
              <a:defRPr/>
            </a:pPr>
            <a:r>
              <a:rPr lang="en-US" smtClean="0">
                <a:solidFill>
                  <a:srgbClr val="FFFF00"/>
                </a:solidFill>
              </a:rPr>
              <a:t/>
            </a:r>
            <a:br>
              <a:rPr lang="en-US" smtClean="0">
                <a:solidFill>
                  <a:srgbClr val="FFFF00"/>
                </a:solidFill>
              </a:rPr>
            </a:br>
            <a:r>
              <a:rPr lang="en-US" smtClean="0">
                <a:solidFill>
                  <a:srgbClr val="FFFF00"/>
                </a:solidFill>
              </a:rPr>
              <a:t>Hemolysis</a:t>
            </a:r>
            <a:r>
              <a:rPr lang="en-US" sz="4000" smtClean="0"/>
              <a:t/>
            </a:r>
            <a:br>
              <a:rPr lang="en-US" sz="4000" smtClean="0"/>
            </a:br>
            <a:endParaRPr lang="en-US" sz="4000" smtClean="0"/>
          </a:p>
        </p:txBody>
      </p:sp>
      <p:sp>
        <p:nvSpPr>
          <p:cNvPr id="29699" name="Rectangle 3"/>
          <p:cNvSpPr>
            <a:spLocks noGrp="1" noChangeArrowheads="1"/>
          </p:cNvSpPr>
          <p:nvPr>
            <p:ph type="body" idx="1"/>
          </p:nvPr>
        </p:nvSpPr>
        <p:spPr>
          <a:xfrm>
            <a:off x="457200" y="1600200"/>
            <a:ext cx="8229600" cy="5257800"/>
          </a:xfrm>
        </p:spPr>
        <p:txBody>
          <a:bodyPr/>
          <a:lstStyle/>
          <a:p>
            <a:pPr algn="l" rtl="0" eaLnBrk="1" hangingPunct="1">
              <a:buFont typeface="Wingdings" pitchFamily="2" charset="2"/>
              <a:buNone/>
              <a:defRPr/>
            </a:pPr>
            <a:r>
              <a:rPr lang="en-US" b="1" dirty="0" smtClean="0">
                <a:solidFill>
                  <a:srgbClr val="FFFF00"/>
                </a:solidFill>
              </a:rPr>
              <a:t>Principal causes</a:t>
            </a:r>
            <a:r>
              <a:rPr lang="en-US" b="1" dirty="0" smtClean="0"/>
              <a:t>  </a:t>
            </a:r>
          </a:p>
          <a:p>
            <a:pPr algn="l" rtl="0" eaLnBrk="1" hangingPunct="1">
              <a:buFont typeface="Garamond" pitchFamily="18" charset="0"/>
              <a:buNone/>
              <a:defRPr/>
            </a:pPr>
            <a:r>
              <a:rPr lang="en-US" b="1" dirty="0" smtClean="0">
                <a:solidFill>
                  <a:srgbClr val="99CCFF"/>
                </a:solidFill>
              </a:rPr>
              <a:t>Inherited abnormalities</a:t>
            </a:r>
            <a:r>
              <a:rPr lang="en-US" b="1" dirty="0" smtClean="0">
                <a:solidFill>
                  <a:schemeClr val="accent1"/>
                </a:solidFill>
              </a:rPr>
              <a:t> </a:t>
            </a:r>
          </a:p>
          <a:p>
            <a:pPr algn="l" rtl="0" eaLnBrk="1" hangingPunct="1">
              <a:buFont typeface="Garamond" pitchFamily="18" charset="0"/>
              <a:buChar char="*"/>
              <a:defRPr/>
            </a:pPr>
            <a:r>
              <a:rPr lang="en-US" b="1" dirty="0" smtClean="0">
                <a:solidFill>
                  <a:schemeClr val="hlink"/>
                </a:solidFill>
              </a:rPr>
              <a:t>Membrane</a:t>
            </a:r>
            <a:r>
              <a:rPr lang="en-US" b="1" dirty="0" smtClean="0"/>
              <a:t> (Hereditary </a:t>
            </a:r>
            <a:r>
              <a:rPr lang="en-US" b="1" dirty="0" err="1" smtClean="0"/>
              <a:t>Spherocytosis</a:t>
            </a:r>
            <a:r>
              <a:rPr lang="en-US" b="1" dirty="0" smtClean="0"/>
              <a:t>)</a:t>
            </a:r>
          </a:p>
          <a:p>
            <a:pPr algn="l" rtl="0" eaLnBrk="1" hangingPunct="1">
              <a:buFont typeface="Garamond" pitchFamily="18" charset="0"/>
              <a:buChar char="*"/>
              <a:defRPr/>
            </a:pPr>
            <a:r>
              <a:rPr lang="en-US" b="1" dirty="0" smtClean="0">
                <a:solidFill>
                  <a:schemeClr val="hlink"/>
                </a:solidFill>
              </a:rPr>
              <a:t>Hemoglobin</a:t>
            </a:r>
            <a:r>
              <a:rPr lang="en-US" b="1" dirty="0" smtClean="0"/>
              <a:t> (Sickle Cell Anemia)</a:t>
            </a:r>
          </a:p>
          <a:p>
            <a:pPr algn="l" rtl="0" eaLnBrk="1" hangingPunct="1">
              <a:buFont typeface="Garamond" pitchFamily="18" charset="0"/>
              <a:buChar char="*"/>
              <a:defRPr/>
            </a:pPr>
            <a:r>
              <a:rPr lang="en-US" b="1" dirty="0" smtClean="0">
                <a:solidFill>
                  <a:schemeClr val="hlink"/>
                </a:solidFill>
              </a:rPr>
              <a:t>Enzymes</a:t>
            </a:r>
            <a:r>
              <a:rPr lang="en-US" b="1" dirty="0" smtClean="0"/>
              <a:t> (Glucose-6-phosphate   </a:t>
            </a:r>
          </a:p>
          <a:p>
            <a:pPr algn="l" rtl="0" eaLnBrk="1" hangingPunct="1">
              <a:buFont typeface="Garamond" pitchFamily="18" charset="0"/>
              <a:buNone/>
              <a:defRPr/>
            </a:pPr>
            <a:r>
              <a:rPr lang="en-US" b="1" dirty="0" smtClean="0"/>
              <a:t>       </a:t>
            </a:r>
            <a:r>
              <a:rPr lang="en-US" b="1" dirty="0" err="1" smtClean="0"/>
              <a:t>dehydrogenase</a:t>
            </a:r>
            <a:r>
              <a:rPr lang="en-US" b="1" dirty="0" smtClean="0"/>
              <a:t> (G6PD) deficiency)</a:t>
            </a:r>
          </a:p>
          <a:p>
            <a:pPr eaLnBrk="1" hangingPunct="1">
              <a:defRPr/>
            </a:pPr>
            <a:endParaRPr lang="en-US" b="1" dirty="0" smtClean="0"/>
          </a:p>
          <a:p>
            <a:pPr eaLnBrk="1" hangingPunct="1">
              <a:buFont typeface="Wingdings" pitchFamily="2" charset="2"/>
              <a:buNone/>
              <a:defRPr/>
            </a:pPr>
            <a:r>
              <a:rPr lang="en-US" b="1"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normAutofit fontScale="90000"/>
          </a:bodyPr>
          <a:lstStyle/>
          <a:p>
            <a:pPr eaLnBrk="1" hangingPunct="1">
              <a:defRPr/>
            </a:pPr>
            <a:r>
              <a:rPr lang="en-US" sz="4000" smtClean="0">
                <a:solidFill>
                  <a:srgbClr val="FFFF00"/>
                </a:solidFill>
              </a:rPr>
              <a:t/>
            </a:r>
            <a:br>
              <a:rPr lang="en-US" sz="4000" smtClean="0">
                <a:solidFill>
                  <a:srgbClr val="FFFF00"/>
                </a:solidFill>
              </a:rPr>
            </a:br>
            <a:r>
              <a:rPr lang="en-US" smtClean="0">
                <a:solidFill>
                  <a:srgbClr val="FFFF00"/>
                </a:solidFill>
              </a:rPr>
              <a:t>Hemolysis</a:t>
            </a:r>
            <a:r>
              <a:rPr lang="en-US" smtClean="0"/>
              <a:t/>
            </a:r>
            <a:br>
              <a:rPr lang="en-US" smtClean="0"/>
            </a:br>
            <a:endParaRPr lang="en-US" smtClean="0"/>
          </a:p>
        </p:txBody>
      </p:sp>
      <p:sp>
        <p:nvSpPr>
          <p:cNvPr id="57347" name="Rectangle 3"/>
          <p:cNvSpPr>
            <a:spLocks noGrp="1" noChangeArrowheads="1"/>
          </p:cNvSpPr>
          <p:nvPr>
            <p:ph type="body" idx="1"/>
          </p:nvPr>
        </p:nvSpPr>
        <p:spPr/>
        <p:txBody>
          <a:bodyPr>
            <a:normAutofit fontScale="92500"/>
          </a:bodyPr>
          <a:lstStyle/>
          <a:p>
            <a:pPr algn="l" rtl="0" eaLnBrk="1" hangingPunct="1">
              <a:buFont typeface="Wingdings" pitchFamily="2" charset="2"/>
              <a:buNone/>
              <a:defRPr/>
            </a:pPr>
            <a:r>
              <a:rPr lang="en-US" b="1" dirty="0" smtClean="0">
                <a:solidFill>
                  <a:srgbClr val="99CCFF"/>
                </a:solidFill>
              </a:rPr>
              <a:t>Acquired causes</a:t>
            </a:r>
            <a:endParaRPr lang="en-US" b="1" dirty="0" smtClean="0"/>
          </a:p>
          <a:p>
            <a:pPr algn="l" rtl="0" eaLnBrk="1" hangingPunct="1">
              <a:defRPr/>
            </a:pPr>
            <a:r>
              <a:rPr lang="en-US" b="1" dirty="0" smtClean="0">
                <a:solidFill>
                  <a:schemeClr val="hlink"/>
                </a:solidFill>
              </a:rPr>
              <a:t>Immune </a:t>
            </a:r>
            <a:endParaRPr lang="en-US" b="1" dirty="0" smtClean="0"/>
          </a:p>
          <a:p>
            <a:pPr algn="l" rtl="0" eaLnBrk="1" hangingPunct="1">
              <a:buFont typeface="Wingdings" pitchFamily="2" charset="2"/>
              <a:buNone/>
              <a:defRPr/>
            </a:pPr>
            <a:r>
              <a:rPr lang="en-US" b="1" dirty="0" smtClean="0"/>
              <a:t>   Warm and Cold Autoimmune Hemolytic Anemia</a:t>
            </a:r>
          </a:p>
          <a:p>
            <a:pPr algn="l" rtl="0" eaLnBrk="1" hangingPunct="1">
              <a:defRPr/>
            </a:pPr>
            <a:r>
              <a:rPr lang="en-US" b="1" dirty="0" smtClean="0">
                <a:solidFill>
                  <a:schemeClr val="hlink"/>
                </a:solidFill>
              </a:rPr>
              <a:t>Non-immune</a:t>
            </a:r>
            <a:r>
              <a:rPr lang="en-US" b="1" dirty="0" smtClean="0"/>
              <a:t> </a:t>
            </a:r>
          </a:p>
          <a:p>
            <a:pPr algn="l" rtl="0" eaLnBrk="1" hangingPunct="1">
              <a:buFont typeface="Garamond" pitchFamily="18" charset="0"/>
              <a:buChar char="*"/>
              <a:defRPr/>
            </a:pPr>
            <a:r>
              <a:rPr lang="en-US" b="1" dirty="0" smtClean="0"/>
              <a:t>Mechanical Damage from leaky heart valves </a:t>
            </a:r>
          </a:p>
          <a:p>
            <a:pPr algn="l" rtl="0" eaLnBrk="1" hangingPunct="1">
              <a:buFont typeface="Garamond" pitchFamily="18" charset="0"/>
              <a:buChar char="*"/>
              <a:defRPr/>
            </a:pPr>
            <a:r>
              <a:rPr lang="en-US" b="1" dirty="0" err="1" smtClean="0"/>
              <a:t>Microangiopathic</a:t>
            </a:r>
            <a:r>
              <a:rPr lang="en-US" b="1" dirty="0" smtClean="0"/>
              <a:t> hemolytic anemia (MAHA) like TTP, HUS &amp; DIC</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Lead Poisoning</a:t>
            </a:r>
          </a:p>
        </p:txBody>
      </p:sp>
      <p:sp>
        <p:nvSpPr>
          <p:cNvPr id="87043" name="Rectangle 3"/>
          <p:cNvSpPr>
            <a:spLocks noGrp="1" noChangeArrowheads="1"/>
          </p:cNvSpPr>
          <p:nvPr>
            <p:ph type="body" idx="1"/>
          </p:nvPr>
        </p:nvSpPr>
        <p:spPr/>
        <p:txBody>
          <a:bodyPr/>
          <a:lstStyle/>
          <a:p>
            <a:pPr algn="l" rtl="0" eaLnBrk="1" hangingPunct="1">
              <a:lnSpc>
                <a:spcPct val="90000"/>
              </a:lnSpc>
              <a:defRPr/>
            </a:pPr>
            <a:r>
              <a:rPr lang="en-US" dirty="0" err="1" smtClean="0"/>
              <a:t>Hypochromic</a:t>
            </a:r>
            <a:r>
              <a:rPr lang="en-US" dirty="0" smtClean="0"/>
              <a:t> </a:t>
            </a:r>
            <a:r>
              <a:rPr lang="en-US" dirty="0" err="1" smtClean="0"/>
              <a:t>microcytic</a:t>
            </a:r>
            <a:r>
              <a:rPr lang="en-US" dirty="0" smtClean="0"/>
              <a:t> anemia</a:t>
            </a:r>
          </a:p>
          <a:p>
            <a:pPr algn="l" rtl="0" eaLnBrk="1" hangingPunct="1">
              <a:lnSpc>
                <a:spcPct val="90000"/>
              </a:lnSpc>
              <a:defRPr/>
            </a:pPr>
            <a:r>
              <a:rPr lang="en-US" dirty="0" smtClean="0"/>
              <a:t>Associated iron deficiency</a:t>
            </a:r>
          </a:p>
          <a:p>
            <a:pPr algn="l" rtl="0" eaLnBrk="1" hangingPunct="1">
              <a:lnSpc>
                <a:spcPct val="90000"/>
              </a:lnSpc>
              <a:defRPr/>
            </a:pPr>
            <a:r>
              <a:rPr lang="en-US" dirty="0" smtClean="0"/>
              <a:t>Child has pica and is exposed to lead paint or lead dust</a:t>
            </a:r>
          </a:p>
          <a:p>
            <a:pPr algn="l" rtl="0" eaLnBrk="1" hangingPunct="1">
              <a:lnSpc>
                <a:spcPct val="90000"/>
              </a:lnSpc>
              <a:defRPr/>
            </a:pPr>
            <a:r>
              <a:rPr lang="en-US" dirty="0" smtClean="0"/>
              <a:t>Blood smear shows basophilic </a:t>
            </a:r>
            <a:r>
              <a:rPr lang="en-US" dirty="0" err="1" smtClean="0"/>
              <a:t>stipling</a:t>
            </a:r>
            <a:r>
              <a:rPr lang="en-US" dirty="0" smtClean="0"/>
              <a:t> and blood lead is elevated.</a:t>
            </a:r>
          </a:p>
          <a:p>
            <a:pPr algn="l" rtl="0" eaLnBrk="1" hangingPunct="1">
              <a:lnSpc>
                <a:spcPct val="90000"/>
              </a:lnSpc>
              <a:defRPr/>
            </a:pPr>
            <a:r>
              <a:rPr lang="en-US" dirty="0" smtClean="0"/>
              <a:t>Removal from </a:t>
            </a:r>
            <a:r>
              <a:rPr lang="en-US" dirty="0" err="1" smtClean="0"/>
              <a:t>exposure,chelation</a:t>
            </a:r>
            <a:r>
              <a:rPr lang="en-US" dirty="0" smtClean="0"/>
              <a:t> therapy and correction of iron deficiency are important.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a:t>
            </a:r>
          </a:p>
        </p:txBody>
      </p:sp>
      <p:sp>
        <p:nvSpPr>
          <p:cNvPr id="88067" name="Rectangle 3"/>
          <p:cNvSpPr>
            <a:spLocks noGrp="1" noChangeArrowheads="1"/>
          </p:cNvSpPr>
          <p:nvPr>
            <p:ph type="body" idx="1"/>
          </p:nvPr>
        </p:nvSpPr>
        <p:spPr/>
        <p:txBody>
          <a:bodyPr/>
          <a:lstStyle/>
          <a:p>
            <a:pPr algn="l" rtl="0" eaLnBrk="1" hangingPunct="1">
              <a:defRPr/>
            </a:pPr>
            <a:r>
              <a:rPr lang="en-US" dirty="0" smtClean="0"/>
              <a:t>Normal </a:t>
            </a:r>
            <a:r>
              <a:rPr lang="en-US" dirty="0" err="1" smtClean="0"/>
              <a:t>Hb</a:t>
            </a:r>
            <a:r>
              <a:rPr lang="en-US" dirty="0" smtClean="0"/>
              <a:t> is a tetramer of 2 alpha and  2 beta chains</a:t>
            </a:r>
          </a:p>
          <a:p>
            <a:pPr algn="l" rtl="0" eaLnBrk="1" hangingPunct="1">
              <a:defRPr/>
            </a:pPr>
            <a:r>
              <a:rPr lang="en-US" dirty="0" smtClean="0"/>
              <a:t>Alpha-</a:t>
            </a:r>
            <a:r>
              <a:rPr lang="en-US" dirty="0" err="1" smtClean="0"/>
              <a:t>thalassemia:decrease</a:t>
            </a:r>
            <a:r>
              <a:rPr lang="en-US" dirty="0" smtClean="0"/>
              <a:t> or total lack of alpha </a:t>
            </a:r>
            <a:r>
              <a:rPr lang="en-US" dirty="0" err="1" smtClean="0"/>
              <a:t>globin</a:t>
            </a:r>
            <a:r>
              <a:rPr lang="en-US" dirty="0" smtClean="0"/>
              <a:t> synthesis</a:t>
            </a:r>
          </a:p>
          <a:p>
            <a:pPr algn="l" rtl="0" eaLnBrk="1" hangingPunct="1">
              <a:defRPr/>
            </a:pPr>
            <a:r>
              <a:rPr lang="en-US" dirty="0" smtClean="0"/>
              <a:t>Beta-</a:t>
            </a:r>
            <a:r>
              <a:rPr lang="en-US" dirty="0" err="1" smtClean="0"/>
              <a:t>thalassemia:decrease</a:t>
            </a:r>
            <a:r>
              <a:rPr lang="en-US" dirty="0" smtClean="0"/>
              <a:t> or total lack of beta </a:t>
            </a:r>
            <a:r>
              <a:rPr lang="en-US" dirty="0" err="1" smtClean="0"/>
              <a:t>globin</a:t>
            </a:r>
            <a:r>
              <a:rPr lang="en-US" dirty="0" smtClean="0"/>
              <a:t> synthesis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a:t>
            </a:r>
          </a:p>
        </p:txBody>
      </p:sp>
      <p:sp>
        <p:nvSpPr>
          <p:cNvPr id="89091" name="Rectangle 3"/>
          <p:cNvSpPr>
            <a:spLocks noGrp="1" noChangeArrowheads="1"/>
          </p:cNvSpPr>
          <p:nvPr>
            <p:ph type="body" idx="1"/>
          </p:nvPr>
        </p:nvSpPr>
        <p:spPr/>
        <p:txBody>
          <a:bodyPr/>
          <a:lstStyle/>
          <a:p>
            <a:pPr algn="l" rtl="0" eaLnBrk="1" hangingPunct="1">
              <a:lnSpc>
                <a:spcPct val="90000"/>
              </a:lnSpc>
              <a:defRPr/>
            </a:pPr>
            <a:r>
              <a:rPr lang="en-US" sz="2800" dirty="0" smtClean="0"/>
              <a:t>Clinical classification-</a:t>
            </a:r>
          </a:p>
          <a:p>
            <a:pPr algn="l" rtl="0" eaLnBrk="1" hangingPunct="1">
              <a:lnSpc>
                <a:spcPct val="90000"/>
              </a:lnSpc>
              <a:defRPr/>
            </a:pPr>
            <a:r>
              <a:rPr lang="en-US" sz="2800" dirty="0" smtClean="0"/>
              <a:t>Silent carrier(</a:t>
            </a:r>
            <a:r>
              <a:rPr lang="en-US" sz="2800" dirty="0" err="1" smtClean="0"/>
              <a:t>AorB</a:t>
            </a:r>
            <a:r>
              <a:rPr lang="en-US" sz="2800" dirty="0" smtClean="0"/>
              <a:t>):normal CBC</a:t>
            </a:r>
          </a:p>
          <a:p>
            <a:pPr algn="l" rtl="0" eaLnBrk="1" hangingPunct="1">
              <a:lnSpc>
                <a:spcPct val="90000"/>
              </a:lnSpc>
              <a:defRPr/>
            </a:pPr>
            <a:r>
              <a:rPr lang="en-US" sz="2800" dirty="0" err="1" smtClean="0"/>
              <a:t>Thal</a:t>
            </a:r>
            <a:r>
              <a:rPr lang="en-US" sz="2800" dirty="0" smtClean="0"/>
              <a:t> trait(</a:t>
            </a:r>
            <a:r>
              <a:rPr lang="en-US" sz="2800" dirty="0" err="1" smtClean="0"/>
              <a:t>AorB</a:t>
            </a:r>
            <a:r>
              <a:rPr lang="en-US" sz="2800" dirty="0" smtClean="0"/>
              <a:t>):mild anemia(HM)</a:t>
            </a:r>
          </a:p>
          <a:p>
            <a:pPr algn="l" rtl="0" eaLnBrk="1" hangingPunct="1">
              <a:lnSpc>
                <a:spcPct val="90000"/>
              </a:lnSpc>
              <a:defRPr/>
            </a:pPr>
            <a:r>
              <a:rPr lang="en-US" sz="2800" dirty="0" err="1" smtClean="0"/>
              <a:t>HbHdisease</a:t>
            </a:r>
            <a:r>
              <a:rPr lang="en-US" sz="2800" dirty="0" smtClean="0"/>
              <a:t>(A-</a:t>
            </a:r>
            <a:r>
              <a:rPr lang="en-US" sz="2800" dirty="0" err="1" smtClean="0"/>
              <a:t>thal</a:t>
            </a:r>
            <a:r>
              <a:rPr lang="en-US" sz="2800" dirty="0" smtClean="0"/>
              <a:t>):moderately severe hemolytic </a:t>
            </a:r>
            <a:r>
              <a:rPr lang="en-US" sz="2800" dirty="0" err="1" smtClean="0"/>
              <a:t>anemia,icterus,splenomegaly</a:t>
            </a:r>
            <a:endParaRPr lang="en-US" sz="2800" dirty="0" smtClean="0"/>
          </a:p>
          <a:p>
            <a:pPr algn="l" rtl="0" eaLnBrk="1" hangingPunct="1">
              <a:lnSpc>
                <a:spcPct val="90000"/>
              </a:lnSpc>
              <a:defRPr/>
            </a:pPr>
            <a:r>
              <a:rPr lang="en-US" sz="2800" dirty="0" smtClean="0"/>
              <a:t>Severe Beta-</a:t>
            </a:r>
            <a:r>
              <a:rPr lang="en-US" sz="2800" dirty="0" err="1" smtClean="0"/>
              <a:t>thal:severe</a:t>
            </a:r>
            <a:r>
              <a:rPr lang="en-US" sz="2800" dirty="0" smtClean="0"/>
              <a:t> </a:t>
            </a:r>
            <a:r>
              <a:rPr lang="en-US" sz="2800" dirty="0" err="1" smtClean="0"/>
              <a:t>anemia,growth</a:t>
            </a:r>
            <a:r>
              <a:rPr lang="en-US" sz="2800" dirty="0" smtClean="0"/>
              <a:t> </a:t>
            </a:r>
            <a:r>
              <a:rPr lang="en-US" sz="2800" dirty="0" err="1" smtClean="0"/>
              <a:t>retardation,hepatosplenomegaly,bony</a:t>
            </a:r>
            <a:r>
              <a:rPr lang="en-US" sz="2800" dirty="0" smtClean="0"/>
              <a:t> def.</a:t>
            </a:r>
          </a:p>
          <a:p>
            <a:pPr algn="l" rtl="0" eaLnBrk="1" hangingPunct="1">
              <a:lnSpc>
                <a:spcPct val="90000"/>
              </a:lnSpc>
              <a:defRPr/>
            </a:pPr>
            <a:r>
              <a:rPr lang="en-US" sz="2800" dirty="0" err="1" smtClean="0"/>
              <a:t>Thalassemia</a:t>
            </a:r>
            <a:r>
              <a:rPr lang="en-US" sz="2800" dirty="0" smtClean="0"/>
              <a:t> </a:t>
            </a:r>
            <a:r>
              <a:rPr lang="en-US" sz="2800" dirty="0" err="1" smtClean="0"/>
              <a:t>major:tranfusion</a:t>
            </a:r>
            <a:r>
              <a:rPr lang="en-US" sz="2800" dirty="0" smtClean="0"/>
              <a:t> dependent</a:t>
            </a:r>
          </a:p>
          <a:p>
            <a:pPr algn="l" rtl="0" eaLnBrk="1" hangingPunct="1">
              <a:lnSpc>
                <a:spcPct val="90000"/>
              </a:lnSpc>
              <a:defRPr/>
            </a:pPr>
            <a:r>
              <a:rPr lang="en-US" sz="2800" dirty="0" err="1" smtClean="0"/>
              <a:t>Thal-intermedia:no</a:t>
            </a:r>
            <a:r>
              <a:rPr lang="en-US" sz="2800" dirty="0" smtClean="0"/>
              <a:t> regular transfusions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a:bodyPr>
          <a:lstStyle/>
          <a:p>
            <a:pPr eaLnBrk="1" hangingPunct="1">
              <a:defRPr/>
            </a:pPr>
            <a:r>
              <a:rPr lang="en-US" sz="6600" dirty="0" smtClean="0">
                <a:solidFill>
                  <a:srgbClr val="FF0000"/>
                </a:solidFill>
              </a:rPr>
              <a:t>Anemia</a:t>
            </a:r>
          </a:p>
        </p:txBody>
      </p:sp>
      <p:sp>
        <p:nvSpPr>
          <p:cNvPr id="16387" name="Rectangle 3"/>
          <p:cNvSpPr>
            <a:spLocks noGrp="1" noChangeArrowheads="1"/>
          </p:cNvSpPr>
          <p:nvPr>
            <p:ph type="body" idx="1"/>
          </p:nvPr>
        </p:nvSpPr>
        <p:spPr/>
        <p:txBody>
          <a:bodyPr/>
          <a:lstStyle/>
          <a:p>
            <a:pPr algn="l" eaLnBrk="1" hangingPunct="1">
              <a:defRPr/>
            </a:pPr>
            <a:r>
              <a:rPr lang="en-US" b="1" dirty="0" smtClean="0">
                <a:cs typeface="+mj-cs"/>
              </a:rPr>
              <a:t>Despite having a set of peculiar symptoms and signs, anemia is not a disease per se, but a syndrome, as it may arise from an extensive list of causes. </a:t>
            </a:r>
          </a:p>
          <a:p>
            <a:pPr algn="l" eaLnBrk="1" hangingPunct="1">
              <a:defRPr/>
            </a:pPr>
            <a:r>
              <a:rPr lang="en-US" b="1" dirty="0" smtClean="0">
                <a:cs typeface="+mj-cs"/>
              </a:rPr>
              <a:t>It is the chronic syndrome of highest prevalence in clinical medicine</a:t>
            </a:r>
            <a:r>
              <a:rPr lang="en-US" b="1"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THALASSEMIA-complications</a:t>
            </a:r>
          </a:p>
        </p:txBody>
      </p:sp>
      <p:sp>
        <p:nvSpPr>
          <p:cNvPr id="90115" name="Rectangle 3"/>
          <p:cNvSpPr>
            <a:spLocks noGrp="1" noChangeArrowheads="1"/>
          </p:cNvSpPr>
          <p:nvPr>
            <p:ph type="body" idx="1"/>
          </p:nvPr>
        </p:nvSpPr>
        <p:spPr/>
        <p:txBody>
          <a:bodyPr>
            <a:normAutofit lnSpcReduction="10000"/>
          </a:bodyPr>
          <a:lstStyle/>
          <a:p>
            <a:pPr algn="l" rtl="0" eaLnBrk="1" hangingPunct="1">
              <a:defRPr/>
            </a:pPr>
            <a:r>
              <a:rPr lang="en-US" sz="2800" dirty="0" err="1" smtClean="0"/>
              <a:t>HbH</a:t>
            </a:r>
            <a:r>
              <a:rPr lang="en-US" sz="2800" dirty="0" smtClean="0"/>
              <a:t> </a:t>
            </a:r>
            <a:r>
              <a:rPr lang="en-US" sz="2800" dirty="0" err="1" smtClean="0"/>
              <a:t>disease:severe</a:t>
            </a:r>
            <a:r>
              <a:rPr lang="en-US" sz="2800" dirty="0" smtClean="0"/>
              <a:t> hemolytic </a:t>
            </a:r>
            <a:r>
              <a:rPr lang="en-US" sz="2800" dirty="0" err="1" smtClean="0"/>
              <a:t>anemia,spenomegaly,hypersplenism</a:t>
            </a:r>
            <a:endParaRPr lang="en-US" sz="2800" dirty="0" smtClean="0"/>
          </a:p>
          <a:p>
            <a:pPr algn="l" rtl="0" eaLnBrk="1" hangingPunct="1">
              <a:defRPr/>
            </a:pPr>
            <a:r>
              <a:rPr lang="en-US" sz="2800" dirty="0" err="1" smtClean="0"/>
              <a:t>Thal-major:poorly</a:t>
            </a:r>
            <a:r>
              <a:rPr lang="en-US" sz="2800" dirty="0" smtClean="0"/>
              <a:t> </a:t>
            </a:r>
            <a:r>
              <a:rPr lang="en-US" sz="2800" dirty="0" err="1" smtClean="0"/>
              <a:t>trasfused</a:t>
            </a:r>
            <a:r>
              <a:rPr lang="en-US" sz="2800" dirty="0" smtClean="0"/>
              <a:t>-skeletal </a:t>
            </a:r>
            <a:r>
              <a:rPr lang="en-US" sz="2800" dirty="0" err="1" smtClean="0"/>
              <a:t>abnormalities,growth</a:t>
            </a:r>
            <a:r>
              <a:rPr lang="en-US" sz="2800" dirty="0" smtClean="0"/>
              <a:t> </a:t>
            </a:r>
            <a:r>
              <a:rPr lang="en-US" sz="2800" dirty="0" err="1" smtClean="0"/>
              <a:t>retardation,CHF</a:t>
            </a:r>
            <a:endParaRPr lang="en-US" sz="2800" dirty="0" smtClean="0"/>
          </a:p>
          <a:p>
            <a:pPr algn="l" rtl="0" eaLnBrk="1" hangingPunct="1">
              <a:defRPr/>
            </a:pPr>
            <a:r>
              <a:rPr lang="en-US" sz="2800" dirty="0" err="1" smtClean="0"/>
              <a:t>Thal-major:well</a:t>
            </a:r>
            <a:r>
              <a:rPr lang="en-US" sz="2800" dirty="0" smtClean="0"/>
              <a:t> transfused with iron overload-(1)Endocrine </a:t>
            </a:r>
            <a:r>
              <a:rPr lang="en-US" sz="2800" dirty="0" err="1" smtClean="0"/>
              <a:t>disturbances:delayed</a:t>
            </a:r>
            <a:r>
              <a:rPr lang="en-US" sz="2800" dirty="0" smtClean="0"/>
              <a:t> </a:t>
            </a:r>
            <a:r>
              <a:rPr lang="en-US" sz="2800" dirty="0" err="1" smtClean="0"/>
              <a:t>puberty,growth</a:t>
            </a:r>
            <a:r>
              <a:rPr lang="en-US" sz="2800" dirty="0" smtClean="0"/>
              <a:t> </a:t>
            </a:r>
            <a:r>
              <a:rPr lang="en-US" sz="2800" dirty="0" err="1" smtClean="0"/>
              <a:t>retardation,diabetes</a:t>
            </a:r>
            <a:r>
              <a:rPr lang="en-US" sz="2800" dirty="0" smtClean="0"/>
              <a:t> </a:t>
            </a:r>
            <a:r>
              <a:rPr lang="en-US" sz="2800" dirty="0" err="1" smtClean="0"/>
              <a:t>mellitus,hypothyroidism</a:t>
            </a:r>
            <a:r>
              <a:rPr lang="en-US" sz="2800" dirty="0" smtClean="0"/>
              <a:t>  (2)</a:t>
            </a:r>
            <a:r>
              <a:rPr lang="en-US" sz="2800" dirty="0" err="1" smtClean="0"/>
              <a:t>Cardiac:arrhythmias</a:t>
            </a:r>
            <a:r>
              <a:rPr lang="en-US" sz="2800" dirty="0" smtClean="0"/>
              <a:t>, congestive heart failure     (3)</a:t>
            </a:r>
            <a:r>
              <a:rPr lang="en-US" sz="2800" dirty="0" err="1" smtClean="0"/>
              <a:t>Hepatic:cirrhosis,liver</a:t>
            </a:r>
            <a:r>
              <a:rPr lang="en-US" sz="2800" dirty="0" smtClean="0"/>
              <a:t> failure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descr="imagesCAGCDR8V.jpg"/>
          <p:cNvPicPr>
            <a:picLocks noGrp="1" noChangeAspect="1"/>
          </p:cNvPicPr>
          <p:nvPr>
            <p:ph idx="1"/>
          </p:nvPr>
        </p:nvPicPr>
        <p:blipFill>
          <a:blip r:embed="rId2" cstate="print"/>
          <a:stretch>
            <a:fillRect/>
          </a:stretch>
        </p:blipFill>
        <p:spPr>
          <a:xfrm>
            <a:off x="2915816" y="764704"/>
            <a:ext cx="3168352" cy="4084315"/>
          </a:xfrm>
        </p:spPr>
      </p:pic>
      <p:pic>
        <p:nvPicPr>
          <p:cNvPr id="5" name="Picture 4" descr="imagesCAZAZ6HN.jpg"/>
          <p:cNvPicPr>
            <a:picLocks noChangeAspect="1"/>
          </p:cNvPicPr>
          <p:nvPr/>
        </p:nvPicPr>
        <p:blipFill>
          <a:blip r:embed="rId3" cstate="print"/>
          <a:stretch>
            <a:fillRect/>
          </a:stretch>
        </p:blipFill>
        <p:spPr>
          <a:xfrm>
            <a:off x="5724128" y="1340768"/>
            <a:ext cx="3419872" cy="5328592"/>
          </a:xfrm>
          <a:prstGeom prst="rect">
            <a:avLst/>
          </a:prstGeom>
        </p:spPr>
      </p:pic>
      <p:pic>
        <p:nvPicPr>
          <p:cNvPr id="6" name="Picture 5" descr="imagesCARWNBTZ.jpg"/>
          <p:cNvPicPr>
            <a:picLocks noChangeAspect="1"/>
          </p:cNvPicPr>
          <p:nvPr/>
        </p:nvPicPr>
        <p:blipFill>
          <a:blip r:embed="rId4" cstate="print"/>
          <a:stretch>
            <a:fillRect/>
          </a:stretch>
        </p:blipFill>
        <p:spPr>
          <a:xfrm>
            <a:off x="683568" y="3689648"/>
            <a:ext cx="2915816" cy="3168352"/>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THALASSEMIA-complications</a:t>
            </a:r>
          </a:p>
        </p:txBody>
      </p:sp>
      <p:sp>
        <p:nvSpPr>
          <p:cNvPr id="90115" name="Rectangle 3"/>
          <p:cNvSpPr>
            <a:spLocks noGrp="1" noChangeArrowheads="1"/>
          </p:cNvSpPr>
          <p:nvPr>
            <p:ph type="body" idx="1"/>
          </p:nvPr>
        </p:nvSpPr>
        <p:spPr/>
        <p:txBody>
          <a:bodyPr>
            <a:normAutofit lnSpcReduction="10000"/>
          </a:bodyPr>
          <a:lstStyle/>
          <a:p>
            <a:pPr algn="l" rtl="0" eaLnBrk="1" hangingPunct="1">
              <a:defRPr/>
            </a:pPr>
            <a:r>
              <a:rPr lang="en-US" sz="2800" dirty="0" err="1" smtClean="0"/>
              <a:t>HbH</a:t>
            </a:r>
            <a:r>
              <a:rPr lang="en-US" sz="2800" dirty="0" smtClean="0"/>
              <a:t> </a:t>
            </a:r>
            <a:r>
              <a:rPr lang="en-US" sz="2800" dirty="0" err="1" smtClean="0"/>
              <a:t>disease:severe</a:t>
            </a:r>
            <a:r>
              <a:rPr lang="en-US" sz="2800" dirty="0" smtClean="0"/>
              <a:t> hemolytic </a:t>
            </a:r>
            <a:r>
              <a:rPr lang="en-US" sz="2800" dirty="0" err="1" smtClean="0"/>
              <a:t>anemia,spenomegaly,hypersplenism</a:t>
            </a:r>
            <a:endParaRPr lang="en-US" sz="2800" dirty="0" smtClean="0"/>
          </a:p>
          <a:p>
            <a:pPr algn="l" rtl="0" eaLnBrk="1" hangingPunct="1">
              <a:defRPr/>
            </a:pPr>
            <a:r>
              <a:rPr lang="en-US" sz="2800" dirty="0" err="1" smtClean="0"/>
              <a:t>Thal-major:poorly</a:t>
            </a:r>
            <a:r>
              <a:rPr lang="en-US" sz="2800" dirty="0" smtClean="0"/>
              <a:t> </a:t>
            </a:r>
            <a:r>
              <a:rPr lang="en-US" sz="2800" dirty="0" err="1" smtClean="0"/>
              <a:t>trasfused</a:t>
            </a:r>
            <a:r>
              <a:rPr lang="en-US" sz="2800" dirty="0" smtClean="0"/>
              <a:t>-skeletal </a:t>
            </a:r>
            <a:r>
              <a:rPr lang="en-US" sz="2800" dirty="0" err="1" smtClean="0"/>
              <a:t>abnormalities,growth</a:t>
            </a:r>
            <a:r>
              <a:rPr lang="en-US" sz="2800" dirty="0" smtClean="0"/>
              <a:t> </a:t>
            </a:r>
            <a:r>
              <a:rPr lang="en-US" sz="2800" dirty="0" err="1" smtClean="0"/>
              <a:t>retardation,CHF</a:t>
            </a:r>
            <a:endParaRPr lang="en-US" sz="2800" dirty="0" smtClean="0"/>
          </a:p>
          <a:p>
            <a:pPr algn="l" rtl="0" eaLnBrk="1" hangingPunct="1">
              <a:defRPr/>
            </a:pPr>
            <a:r>
              <a:rPr lang="en-US" sz="2800" dirty="0" err="1" smtClean="0"/>
              <a:t>Thal-major:well</a:t>
            </a:r>
            <a:r>
              <a:rPr lang="en-US" sz="2800" dirty="0" smtClean="0"/>
              <a:t> transfused with iron overload-(1)Endocrine </a:t>
            </a:r>
            <a:r>
              <a:rPr lang="en-US" sz="2800" dirty="0" err="1" smtClean="0"/>
              <a:t>disturbances:delayed</a:t>
            </a:r>
            <a:r>
              <a:rPr lang="en-US" sz="2800" dirty="0" smtClean="0"/>
              <a:t> </a:t>
            </a:r>
            <a:r>
              <a:rPr lang="en-US" sz="2800" dirty="0" err="1" smtClean="0"/>
              <a:t>puberty,growth</a:t>
            </a:r>
            <a:r>
              <a:rPr lang="en-US" sz="2800" dirty="0" smtClean="0"/>
              <a:t> </a:t>
            </a:r>
            <a:r>
              <a:rPr lang="en-US" sz="2800" dirty="0" err="1" smtClean="0"/>
              <a:t>retardation,diabetes</a:t>
            </a:r>
            <a:r>
              <a:rPr lang="en-US" sz="2800" dirty="0" smtClean="0"/>
              <a:t> </a:t>
            </a:r>
            <a:r>
              <a:rPr lang="en-US" sz="2800" dirty="0" err="1" smtClean="0"/>
              <a:t>mellitus,hypothyroidism</a:t>
            </a:r>
            <a:r>
              <a:rPr lang="en-US" sz="2800" dirty="0" smtClean="0"/>
              <a:t> </a:t>
            </a:r>
            <a:endParaRPr lang="en-US" sz="2800" dirty="0" smtClean="0"/>
          </a:p>
          <a:p>
            <a:pPr algn="l" rtl="0" eaLnBrk="1" hangingPunct="1">
              <a:defRPr/>
            </a:pPr>
            <a:r>
              <a:rPr lang="en-US" sz="2800" dirty="0" smtClean="0"/>
              <a:t> </a:t>
            </a:r>
            <a:r>
              <a:rPr lang="en-US" sz="2800" dirty="0" smtClean="0"/>
              <a:t>(2)</a:t>
            </a:r>
            <a:r>
              <a:rPr lang="en-US" sz="2800" dirty="0" err="1" smtClean="0"/>
              <a:t>Cardiac:arrhythmias</a:t>
            </a:r>
            <a:r>
              <a:rPr lang="en-US" sz="2800" dirty="0" smtClean="0"/>
              <a:t>, congestive heart failure     (3)</a:t>
            </a:r>
            <a:r>
              <a:rPr lang="en-US" sz="2800" dirty="0" err="1" smtClean="0"/>
              <a:t>Hepatic:cirrhosis,liver</a:t>
            </a:r>
            <a:r>
              <a:rPr lang="en-US" sz="2800" dirty="0" smtClean="0"/>
              <a:t> failure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THALASSEMIA-Lab</a:t>
            </a:r>
          </a:p>
        </p:txBody>
      </p:sp>
      <p:sp>
        <p:nvSpPr>
          <p:cNvPr id="91139" name="Rectangle 3"/>
          <p:cNvSpPr>
            <a:spLocks noGrp="1" noChangeArrowheads="1"/>
          </p:cNvSpPr>
          <p:nvPr>
            <p:ph type="body" idx="1"/>
          </p:nvPr>
        </p:nvSpPr>
        <p:spPr/>
        <p:txBody>
          <a:bodyPr/>
          <a:lstStyle/>
          <a:p>
            <a:pPr algn="l" rtl="0" eaLnBrk="1" hangingPunct="1">
              <a:lnSpc>
                <a:spcPct val="90000"/>
              </a:lnSpc>
              <a:defRPr/>
            </a:pPr>
            <a:r>
              <a:rPr lang="en-US" sz="2800" dirty="0" err="1" smtClean="0"/>
              <a:t>Thal</a:t>
            </a:r>
            <a:r>
              <a:rPr lang="en-US" sz="2800" dirty="0" smtClean="0"/>
              <a:t> </a:t>
            </a:r>
            <a:r>
              <a:rPr lang="en-US" sz="2800" dirty="0" err="1" smtClean="0"/>
              <a:t>trait:Hb</a:t>
            </a:r>
            <a:r>
              <a:rPr lang="en-US" sz="2800" dirty="0" smtClean="0"/>
              <a:t> 9-10 g/dl</a:t>
            </a:r>
          </a:p>
          <a:p>
            <a:pPr algn="l" rtl="0" eaLnBrk="1" hangingPunct="1">
              <a:lnSpc>
                <a:spcPct val="90000"/>
              </a:lnSpc>
              <a:defRPr/>
            </a:pPr>
            <a:r>
              <a:rPr lang="en-US" sz="2800" dirty="0" err="1" smtClean="0"/>
              <a:t>HbH</a:t>
            </a:r>
            <a:r>
              <a:rPr lang="en-US" sz="2800" dirty="0" smtClean="0"/>
              <a:t> </a:t>
            </a:r>
            <a:r>
              <a:rPr lang="en-US" sz="2800" dirty="0" err="1" smtClean="0"/>
              <a:t>disease:Hb</a:t>
            </a:r>
            <a:r>
              <a:rPr lang="en-US" sz="2800" dirty="0" smtClean="0"/>
              <a:t> 6-7 g/dl</a:t>
            </a:r>
          </a:p>
          <a:p>
            <a:pPr algn="l" rtl="0" eaLnBrk="1" hangingPunct="1">
              <a:lnSpc>
                <a:spcPct val="90000"/>
              </a:lnSpc>
              <a:defRPr/>
            </a:pPr>
            <a:r>
              <a:rPr lang="en-US" sz="2800" dirty="0" err="1" smtClean="0"/>
              <a:t>Thal</a:t>
            </a:r>
            <a:r>
              <a:rPr lang="en-US" sz="2800" dirty="0" smtClean="0"/>
              <a:t> </a:t>
            </a:r>
            <a:r>
              <a:rPr lang="en-US" sz="2800" dirty="0" err="1" smtClean="0"/>
              <a:t>intermedia:Hb</a:t>
            </a:r>
            <a:r>
              <a:rPr lang="en-US" sz="2800" dirty="0" smtClean="0"/>
              <a:t> 7-8 g/dl</a:t>
            </a:r>
          </a:p>
          <a:p>
            <a:pPr algn="l" rtl="0" eaLnBrk="1" hangingPunct="1">
              <a:lnSpc>
                <a:spcPct val="90000"/>
              </a:lnSpc>
              <a:defRPr/>
            </a:pPr>
            <a:r>
              <a:rPr lang="en-US" sz="2800" dirty="0" err="1" smtClean="0"/>
              <a:t>Thal</a:t>
            </a:r>
            <a:r>
              <a:rPr lang="en-US" sz="2800" dirty="0" smtClean="0"/>
              <a:t> </a:t>
            </a:r>
            <a:r>
              <a:rPr lang="en-US" sz="2800" dirty="0" err="1" smtClean="0"/>
              <a:t>major:Hb</a:t>
            </a:r>
            <a:r>
              <a:rPr lang="en-US" sz="2800" dirty="0" smtClean="0"/>
              <a:t> less than 5 g/dl</a:t>
            </a:r>
          </a:p>
          <a:p>
            <a:pPr algn="l" rtl="0" eaLnBrk="1" hangingPunct="1">
              <a:lnSpc>
                <a:spcPct val="90000"/>
              </a:lnSpc>
              <a:defRPr/>
            </a:pPr>
            <a:r>
              <a:rPr lang="en-US" sz="2800" dirty="0" smtClean="0"/>
              <a:t>Peripheral </a:t>
            </a:r>
            <a:r>
              <a:rPr lang="en-US" sz="2800" dirty="0" err="1" smtClean="0"/>
              <a:t>smear:hypochromic,microcytic</a:t>
            </a:r>
            <a:r>
              <a:rPr lang="en-US" sz="2800" dirty="0" smtClean="0"/>
              <a:t>,  </a:t>
            </a:r>
            <a:r>
              <a:rPr lang="en-US" sz="2800" dirty="0" err="1" smtClean="0"/>
              <a:t>anisopoikilocytosis,target</a:t>
            </a:r>
            <a:r>
              <a:rPr lang="en-US" sz="2800" dirty="0" smtClean="0"/>
              <a:t> cells</a:t>
            </a:r>
          </a:p>
          <a:p>
            <a:pPr algn="l" rtl="0" eaLnBrk="1" hangingPunct="1">
              <a:lnSpc>
                <a:spcPct val="90000"/>
              </a:lnSpc>
              <a:defRPr/>
            </a:pPr>
            <a:r>
              <a:rPr lang="en-US" sz="2800" dirty="0" err="1" smtClean="0"/>
              <a:t>Hb</a:t>
            </a:r>
            <a:r>
              <a:rPr lang="en-US" sz="2800" dirty="0" smtClean="0"/>
              <a:t> electrophoresis: (1)</a:t>
            </a:r>
            <a:r>
              <a:rPr lang="en-US" sz="2800" dirty="0" err="1" smtClean="0"/>
              <a:t>Thal</a:t>
            </a:r>
            <a:r>
              <a:rPr lang="en-US" sz="2800" dirty="0" smtClean="0"/>
              <a:t> trait-</a:t>
            </a:r>
            <a:r>
              <a:rPr lang="en-US" sz="2800" dirty="0" err="1" smtClean="0"/>
              <a:t>HbF</a:t>
            </a:r>
            <a:r>
              <a:rPr lang="en-US" sz="2800" dirty="0" smtClean="0"/>
              <a:t> 1-5%,    HbA2 3.5-8%,rest </a:t>
            </a:r>
            <a:r>
              <a:rPr lang="en-US" sz="2800" dirty="0" err="1" smtClean="0"/>
              <a:t>HbA</a:t>
            </a:r>
            <a:r>
              <a:rPr lang="en-US" sz="2800" dirty="0" smtClean="0"/>
              <a:t>      (2)</a:t>
            </a:r>
            <a:r>
              <a:rPr lang="en-US" sz="2800" dirty="0" err="1" smtClean="0"/>
              <a:t>Thal</a:t>
            </a:r>
            <a:r>
              <a:rPr lang="en-US" sz="2800" dirty="0" smtClean="0"/>
              <a:t> major- </a:t>
            </a:r>
            <a:r>
              <a:rPr lang="en-US" sz="2800" dirty="0" err="1" smtClean="0"/>
              <a:t>HbF</a:t>
            </a:r>
            <a:r>
              <a:rPr lang="en-US" sz="2800" dirty="0" smtClean="0"/>
              <a:t>  20-100%,HbA2 2-7%,HbA 0-60%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THALASSEMIA-therapy</a:t>
            </a:r>
          </a:p>
        </p:txBody>
      </p:sp>
      <p:sp>
        <p:nvSpPr>
          <p:cNvPr id="92163" name="Rectangle 3"/>
          <p:cNvSpPr>
            <a:spLocks noGrp="1" noChangeArrowheads="1"/>
          </p:cNvSpPr>
          <p:nvPr>
            <p:ph type="body" idx="1"/>
          </p:nvPr>
        </p:nvSpPr>
        <p:spPr/>
        <p:txBody>
          <a:bodyPr/>
          <a:lstStyle/>
          <a:p>
            <a:pPr algn="l" rtl="0" eaLnBrk="1" hangingPunct="1">
              <a:lnSpc>
                <a:spcPct val="90000"/>
              </a:lnSpc>
              <a:defRPr/>
            </a:pPr>
            <a:r>
              <a:rPr lang="en-US" sz="2800" dirty="0" smtClean="0"/>
              <a:t>Red cell transfusion 3-4 weekly-</a:t>
            </a:r>
            <a:r>
              <a:rPr lang="en-US" sz="2800" dirty="0" err="1" smtClean="0"/>
              <a:t>Hb</a:t>
            </a:r>
            <a:r>
              <a:rPr lang="en-US" sz="2800" dirty="0" smtClean="0"/>
              <a:t> 9-10</a:t>
            </a:r>
          </a:p>
          <a:p>
            <a:pPr algn="l" rtl="0" eaLnBrk="1" hangingPunct="1">
              <a:lnSpc>
                <a:spcPct val="90000"/>
              </a:lnSpc>
              <a:defRPr/>
            </a:pPr>
            <a:r>
              <a:rPr lang="en-US" sz="2800" dirty="0" err="1" smtClean="0"/>
              <a:t>Chelation</a:t>
            </a:r>
            <a:r>
              <a:rPr lang="en-US" sz="2800" dirty="0" smtClean="0"/>
              <a:t> therapy with </a:t>
            </a:r>
            <a:r>
              <a:rPr lang="en-US" sz="2800" dirty="0" err="1" smtClean="0"/>
              <a:t>desferrioxamine</a:t>
            </a:r>
            <a:endParaRPr lang="en-US" sz="2800" dirty="0" smtClean="0"/>
          </a:p>
          <a:p>
            <a:pPr algn="l" rtl="0" eaLnBrk="1" hangingPunct="1">
              <a:lnSpc>
                <a:spcPct val="90000"/>
              </a:lnSpc>
              <a:defRPr/>
            </a:pPr>
            <a:r>
              <a:rPr lang="en-US" sz="2800" dirty="0" err="1" smtClean="0"/>
              <a:t>Splenectomy</a:t>
            </a:r>
            <a:r>
              <a:rPr lang="en-US" sz="2800" dirty="0" smtClean="0"/>
              <a:t> if transfusion </a:t>
            </a:r>
            <a:r>
              <a:rPr lang="en-US" sz="2800" dirty="0" smtClean="0">
                <a:cs typeface="Times New Roman" pitchFamily="18" charset="0"/>
              </a:rPr>
              <a:t>&gt;200ml/kg/yr</a:t>
            </a:r>
          </a:p>
          <a:p>
            <a:pPr algn="l" rtl="0" eaLnBrk="1" hangingPunct="1">
              <a:lnSpc>
                <a:spcPct val="90000"/>
              </a:lnSpc>
              <a:defRPr/>
            </a:pPr>
            <a:r>
              <a:rPr lang="en-US" sz="2800" dirty="0" smtClean="0">
                <a:cs typeface="Times New Roman" pitchFamily="18" charset="0"/>
              </a:rPr>
              <a:t>Folic acid 5mg daily</a:t>
            </a:r>
          </a:p>
          <a:p>
            <a:pPr algn="l" rtl="0" eaLnBrk="1" hangingPunct="1">
              <a:lnSpc>
                <a:spcPct val="90000"/>
              </a:lnSpc>
              <a:defRPr/>
            </a:pPr>
            <a:r>
              <a:rPr lang="en-US" sz="2800" dirty="0" smtClean="0">
                <a:cs typeface="Times New Roman" pitchFamily="18" charset="0"/>
              </a:rPr>
              <a:t>Penicillin prophylaxis to all </a:t>
            </a:r>
            <a:r>
              <a:rPr lang="en-US" sz="2800" dirty="0" err="1" smtClean="0">
                <a:cs typeface="Times New Roman" pitchFamily="18" charset="0"/>
              </a:rPr>
              <a:t>splenectomised</a:t>
            </a:r>
            <a:endParaRPr lang="en-US" sz="2800" dirty="0" smtClean="0">
              <a:cs typeface="Times New Roman" pitchFamily="18" charset="0"/>
            </a:endParaRPr>
          </a:p>
          <a:p>
            <a:pPr algn="l" rtl="0" eaLnBrk="1" hangingPunct="1">
              <a:lnSpc>
                <a:spcPct val="90000"/>
              </a:lnSpc>
              <a:defRPr/>
            </a:pPr>
            <a:r>
              <a:rPr lang="en-US" sz="2800" dirty="0" smtClean="0">
                <a:cs typeface="Times New Roman" pitchFamily="18" charset="0"/>
              </a:rPr>
              <a:t>Pneumococcal and </a:t>
            </a:r>
            <a:r>
              <a:rPr lang="en-US" sz="2800" dirty="0" err="1" smtClean="0">
                <a:cs typeface="Times New Roman" pitchFamily="18" charset="0"/>
              </a:rPr>
              <a:t>Hib</a:t>
            </a:r>
            <a:r>
              <a:rPr lang="en-US" sz="2800" dirty="0" smtClean="0">
                <a:cs typeface="Times New Roman" pitchFamily="18" charset="0"/>
              </a:rPr>
              <a:t> vaccine before </a:t>
            </a:r>
            <a:r>
              <a:rPr lang="en-US" sz="2800" dirty="0" err="1" smtClean="0">
                <a:cs typeface="Times New Roman" pitchFamily="18" charset="0"/>
              </a:rPr>
              <a:t>sply</a:t>
            </a:r>
            <a:r>
              <a:rPr lang="en-US" sz="2800" dirty="0" smtClean="0">
                <a:cs typeface="Times New Roman" pitchFamily="18" charset="0"/>
              </a:rPr>
              <a:t>.</a:t>
            </a:r>
          </a:p>
          <a:p>
            <a:pPr algn="l" rtl="0" eaLnBrk="1" hangingPunct="1">
              <a:lnSpc>
                <a:spcPct val="90000"/>
              </a:lnSpc>
              <a:defRPr/>
            </a:pPr>
            <a:r>
              <a:rPr lang="en-US" sz="2800" dirty="0" err="1" smtClean="0">
                <a:cs typeface="Times New Roman" pitchFamily="18" charset="0"/>
              </a:rPr>
              <a:t>Cholecystectomy</a:t>
            </a:r>
            <a:r>
              <a:rPr lang="en-US" sz="2800" dirty="0" smtClean="0">
                <a:cs typeface="Times New Roman" pitchFamily="18" charset="0"/>
              </a:rPr>
              <a:t> for gall stones</a:t>
            </a:r>
          </a:p>
          <a:p>
            <a:pPr algn="l" rtl="0" eaLnBrk="1" hangingPunct="1">
              <a:lnSpc>
                <a:spcPct val="90000"/>
              </a:lnSpc>
              <a:defRPr/>
            </a:pPr>
            <a:r>
              <a:rPr lang="en-US" sz="2800" dirty="0" smtClean="0">
                <a:cs typeface="Times New Roman" pitchFamily="18" charset="0"/>
              </a:rPr>
              <a:t>Bone marrow transplantation is curative</a:t>
            </a:r>
          </a:p>
          <a:p>
            <a:pPr algn="l" rtl="0" eaLnBrk="1" hangingPunct="1">
              <a:lnSpc>
                <a:spcPct val="90000"/>
              </a:lnSpc>
              <a:defRPr/>
            </a:pPr>
            <a:r>
              <a:rPr lang="en-US" sz="2800" dirty="0" smtClean="0"/>
              <a:t>Genetic </a:t>
            </a:r>
            <a:r>
              <a:rPr lang="en-US" sz="2800" dirty="0" err="1" smtClean="0"/>
              <a:t>counselling</a:t>
            </a:r>
            <a:endParaRPr lang="en-US"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SICKLE CELL DISEASE</a:t>
            </a:r>
          </a:p>
        </p:txBody>
      </p:sp>
      <p:sp>
        <p:nvSpPr>
          <p:cNvPr id="93187" name="Rectangle 3"/>
          <p:cNvSpPr>
            <a:spLocks noGrp="1" noChangeArrowheads="1"/>
          </p:cNvSpPr>
          <p:nvPr>
            <p:ph type="body" idx="1"/>
          </p:nvPr>
        </p:nvSpPr>
        <p:spPr/>
        <p:txBody>
          <a:bodyPr/>
          <a:lstStyle/>
          <a:p>
            <a:pPr algn="l" rtl="0" eaLnBrk="1" hangingPunct="1">
              <a:defRPr/>
            </a:pPr>
            <a:r>
              <a:rPr lang="en-US" dirty="0" smtClean="0"/>
              <a:t>SA    :Sickle cell trait-asymptomatic</a:t>
            </a:r>
          </a:p>
          <a:p>
            <a:pPr algn="l" rtl="0" eaLnBrk="1" hangingPunct="1">
              <a:defRPr/>
            </a:pPr>
            <a:r>
              <a:rPr lang="en-US" dirty="0" smtClean="0"/>
              <a:t>SS    :Sickle cell anemia</a:t>
            </a:r>
          </a:p>
          <a:p>
            <a:pPr algn="l" rtl="0" eaLnBrk="1" hangingPunct="1">
              <a:defRPr/>
            </a:pPr>
            <a:r>
              <a:rPr lang="en-US" dirty="0" smtClean="0"/>
              <a:t>S-</a:t>
            </a:r>
            <a:r>
              <a:rPr lang="en-US" dirty="0" err="1" smtClean="0"/>
              <a:t>Bthal:Sickle</a:t>
            </a:r>
            <a:r>
              <a:rPr lang="en-US" dirty="0" smtClean="0"/>
              <a:t> cell-beta </a:t>
            </a:r>
            <a:r>
              <a:rPr lang="en-US" dirty="0" err="1" smtClean="0"/>
              <a:t>thal</a:t>
            </a:r>
            <a:endParaRPr lang="en-US" dirty="0" smtClean="0"/>
          </a:p>
          <a:p>
            <a:pPr algn="l" rtl="0" eaLnBrk="1" hangingPunct="1">
              <a:defRPr/>
            </a:pPr>
            <a:r>
              <a:rPr lang="en-US" dirty="0" smtClean="0"/>
              <a:t>SC    :</a:t>
            </a:r>
            <a:r>
              <a:rPr lang="en-US" dirty="0" err="1" smtClean="0"/>
              <a:t>Hb</a:t>
            </a:r>
            <a:r>
              <a:rPr lang="en-US" dirty="0" smtClean="0"/>
              <a:t> SC disease</a:t>
            </a:r>
          </a:p>
          <a:p>
            <a:pPr algn="l" rtl="0" eaLnBrk="1" hangingPunct="1">
              <a:defRPr/>
            </a:pPr>
            <a:r>
              <a:rPr lang="en-US" dirty="0" err="1" smtClean="0"/>
              <a:t>Pathophysiology:Valine</a:t>
            </a:r>
            <a:r>
              <a:rPr lang="en-US" dirty="0" smtClean="0"/>
              <a:t> replaced by      </a:t>
            </a:r>
            <a:r>
              <a:rPr lang="en-US" dirty="0" err="1" smtClean="0"/>
              <a:t>glutamic</a:t>
            </a:r>
            <a:r>
              <a:rPr lang="en-US" dirty="0" smtClean="0"/>
              <a:t> acid at Beta 6 position.                With </a:t>
            </a:r>
            <a:r>
              <a:rPr lang="en-US" dirty="0" err="1" smtClean="0"/>
              <a:t>deoxygenation</a:t>
            </a:r>
            <a:r>
              <a:rPr lang="en-US" dirty="0" smtClean="0"/>
              <a:t> </a:t>
            </a:r>
            <a:r>
              <a:rPr lang="en-US" dirty="0" err="1" smtClean="0"/>
              <a:t>HbS</a:t>
            </a:r>
            <a:r>
              <a:rPr lang="en-US" dirty="0" smtClean="0"/>
              <a:t> </a:t>
            </a:r>
            <a:r>
              <a:rPr lang="en-US" dirty="0" err="1" smtClean="0"/>
              <a:t>crystallises&amp;gels</a:t>
            </a:r>
            <a:r>
              <a:rPr lang="en-US" dirty="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Clinical features</a:t>
            </a:r>
          </a:p>
        </p:txBody>
      </p:sp>
      <p:sp>
        <p:nvSpPr>
          <p:cNvPr id="94211" name="Rectangle 3"/>
          <p:cNvSpPr>
            <a:spLocks noGrp="1" noChangeArrowheads="1"/>
          </p:cNvSpPr>
          <p:nvPr>
            <p:ph type="body" idx="1"/>
          </p:nvPr>
        </p:nvSpPr>
        <p:spPr/>
        <p:txBody>
          <a:bodyPr/>
          <a:lstStyle/>
          <a:p>
            <a:pPr algn="l" rtl="0" eaLnBrk="1" hangingPunct="1">
              <a:lnSpc>
                <a:spcPct val="90000"/>
              </a:lnSpc>
              <a:defRPr/>
            </a:pPr>
            <a:r>
              <a:rPr lang="en-US" sz="2400" dirty="0" err="1" smtClean="0"/>
              <a:t>Anemia:chronic,onset</a:t>
            </a:r>
            <a:r>
              <a:rPr lang="en-US" sz="2400" dirty="0" smtClean="0"/>
              <a:t> at 3-4 mo</a:t>
            </a:r>
          </a:p>
          <a:p>
            <a:pPr algn="l" rtl="0" eaLnBrk="1" hangingPunct="1">
              <a:lnSpc>
                <a:spcPct val="90000"/>
              </a:lnSpc>
              <a:defRPr/>
            </a:pPr>
            <a:r>
              <a:rPr lang="en-US" sz="2400" dirty="0" err="1" smtClean="0"/>
              <a:t>Aplastic</a:t>
            </a:r>
            <a:r>
              <a:rPr lang="en-US" sz="2400" dirty="0" smtClean="0"/>
              <a:t> </a:t>
            </a:r>
            <a:r>
              <a:rPr lang="en-US" sz="2400" dirty="0" err="1" smtClean="0"/>
              <a:t>crisis:parvo</a:t>
            </a:r>
            <a:r>
              <a:rPr lang="en-US" sz="2400" dirty="0" smtClean="0"/>
              <a:t> virus B12</a:t>
            </a:r>
          </a:p>
          <a:p>
            <a:pPr algn="l" rtl="0" eaLnBrk="1" hangingPunct="1">
              <a:lnSpc>
                <a:spcPct val="90000"/>
              </a:lnSpc>
              <a:defRPr/>
            </a:pPr>
            <a:r>
              <a:rPr lang="en-US" sz="2400" dirty="0" err="1" smtClean="0"/>
              <a:t>Sequestation</a:t>
            </a:r>
            <a:r>
              <a:rPr lang="en-US" sz="2400" dirty="0" smtClean="0"/>
              <a:t> </a:t>
            </a:r>
            <a:r>
              <a:rPr lang="en-US" sz="2400" dirty="0" err="1" smtClean="0"/>
              <a:t>crisis:usuallyspleen</a:t>
            </a:r>
            <a:endParaRPr lang="en-US" sz="2400" dirty="0" smtClean="0"/>
          </a:p>
          <a:p>
            <a:pPr algn="l" rtl="0" eaLnBrk="1" hangingPunct="1">
              <a:lnSpc>
                <a:spcPct val="90000"/>
              </a:lnSpc>
              <a:defRPr/>
            </a:pPr>
            <a:r>
              <a:rPr lang="en-US" sz="2400" dirty="0" smtClean="0"/>
              <a:t>Hemolytic crisis</a:t>
            </a:r>
          </a:p>
          <a:p>
            <a:pPr algn="l" rtl="0" eaLnBrk="1" hangingPunct="1">
              <a:lnSpc>
                <a:spcPct val="90000"/>
              </a:lnSpc>
              <a:defRPr/>
            </a:pPr>
            <a:r>
              <a:rPr lang="en-US" sz="2400" dirty="0" err="1" smtClean="0"/>
              <a:t>Dactylitis:Hand</a:t>
            </a:r>
            <a:r>
              <a:rPr lang="en-US" sz="2400" dirty="0" smtClean="0"/>
              <a:t> foot syndrome(infant)</a:t>
            </a:r>
          </a:p>
          <a:p>
            <a:pPr algn="l" rtl="0" eaLnBrk="1" hangingPunct="1">
              <a:lnSpc>
                <a:spcPct val="90000"/>
              </a:lnSpc>
              <a:defRPr/>
            </a:pPr>
            <a:r>
              <a:rPr lang="en-US" sz="2400" dirty="0" smtClean="0"/>
              <a:t>Painful </a:t>
            </a:r>
            <a:r>
              <a:rPr lang="en-US" sz="2400" dirty="0" err="1" smtClean="0"/>
              <a:t>crisis:muscle,bone,bone</a:t>
            </a:r>
            <a:r>
              <a:rPr lang="en-US" sz="2400" dirty="0" smtClean="0"/>
              <a:t> </a:t>
            </a:r>
            <a:r>
              <a:rPr lang="en-US" sz="2400" dirty="0" err="1" smtClean="0"/>
              <a:t>marrow,lung</a:t>
            </a:r>
            <a:r>
              <a:rPr lang="en-US" sz="2400" dirty="0" smtClean="0"/>
              <a:t>, intestines</a:t>
            </a:r>
          </a:p>
          <a:p>
            <a:pPr algn="l" rtl="0" eaLnBrk="1" hangingPunct="1">
              <a:lnSpc>
                <a:spcPct val="90000"/>
              </a:lnSpc>
              <a:defRPr/>
            </a:pPr>
            <a:r>
              <a:rPr lang="en-US" sz="2400" dirty="0" err="1" smtClean="0"/>
              <a:t>Cerebrovascular</a:t>
            </a:r>
            <a:r>
              <a:rPr lang="en-US" sz="2400" dirty="0" smtClean="0"/>
              <a:t> accidents   </a:t>
            </a:r>
          </a:p>
          <a:p>
            <a:pPr algn="l" rtl="0" eaLnBrk="1" hangingPunct="1">
              <a:lnSpc>
                <a:spcPct val="90000"/>
              </a:lnSpc>
              <a:defRPr/>
            </a:pPr>
            <a:r>
              <a:rPr lang="en-US" sz="2400" dirty="0" smtClean="0"/>
              <a:t>Acute chest </a:t>
            </a:r>
            <a:r>
              <a:rPr lang="en-US" sz="2400" dirty="0" err="1" smtClean="0"/>
              <a:t>syndrome:infection,infarction,emb</a:t>
            </a:r>
            <a:endParaRPr lang="en-US" sz="2400" dirty="0" smtClean="0"/>
          </a:p>
          <a:p>
            <a:pPr algn="l" rtl="0" eaLnBrk="1" hangingPunct="1">
              <a:lnSpc>
                <a:spcPct val="90000"/>
              </a:lnSpc>
              <a:defRPr/>
            </a:pPr>
            <a:r>
              <a:rPr lang="en-US" sz="2400" dirty="0" smtClean="0"/>
              <a:t>Chronic lung </a:t>
            </a:r>
            <a:r>
              <a:rPr lang="en-US" sz="2400" dirty="0" err="1" smtClean="0"/>
              <a:t>disease:pulmonary</a:t>
            </a:r>
            <a:r>
              <a:rPr lang="en-US" sz="2400" dirty="0" smtClean="0"/>
              <a:t> </a:t>
            </a:r>
            <a:r>
              <a:rPr lang="en-US" sz="2400" dirty="0" err="1" smtClean="0"/>
              <a:t>fibrosis,restictive</a:t>
            </a:r>
            <a:r>
              <a:rPr lang="en-US" sz="2400" dirty="0" smtClean="0"/>
              <a:t>   lung </a:t>
            </a:r>
            <a:r>
              <a:rPr lang="en-US" sz="2400" dirty="0" err="1" smtClean="0"/>
              <a:t>disease,cor</a:t>
            </a:r>
            <a:r>
              <a:rPr lang="en-US" sz="2400" dirty="0" smtClean="0"/>
              <a:t> </a:t>
            </a:r>
            <a:r>
              <a:rPr lang="en-US" sz="2400" dirty="0" err="1" smtClean="0"/>
              <a:t>pulmonale</a:t>
            </a:r>
            <a:endParaRPr lang="en-US" sz="24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Clinical features</a:t>
            </a:r>
          </a:p>
        </p:txBody>
      </p:sp>
      <p:sp>
        <p:nvSpPr>
          <p:cNvPr id="95235" name="Rectangle 3"/>
          <p:cNvSpPr>
            <a:spLocks noGrp="1" noChangeArrowheads="1"/>
          </p:cNvSpPr>
          <p:nvPr>
            <p:ph type="body" idx="1"/>
          </p:nvPr>
        </p:nvSpPr>
        <p:spPr/>
        <p:txBody>
          <a:bodyPr>
            <a:normAutofit lnSpcReduction="10000"/>
          </a:bodyPr>
          <a:lstStyle/>
          <a:p>
            <a:pPr algn="l" rtl="0" eaLnBrk="1" hangingPunct="1">
              <a:lnSpc>
                <a:spcPct val="90000"/>
              </a:lnSpc>
              <a:defRPr/>
            </a:pPr>
            <a:r>
              <a:rPr lang="en-US" sz="2400" dirty="0" err="1" smtClean="0"/>
              <a:t>Priapism</a:t>
            </a:r>
            <a:endParaRPr lang="en-US" sz="2400" dirty="0" smtClean="0"/>
          </a:p>
          <a:p>
            <a:pPr algn="l" rtl="0" eaLnBrk="1" hangingPunct="1">
              <a:lnSpc>
                <a:spcPct val="90000"/>
              </a:lnSpc>
              <a:defRPr/>
            </a:pPr>
            <a:r>
              <a:rPr lang="en-US" sz="2400" dirty="0" err="1" smtClean="0"/>
              <a:t>Ocular:retinopathy</a:t>
            </a:r>
            <a:endParaRPr lang="en-US" sz="2400" dirty="0" smtClean="0"/>
          </a:p>
          <a:p>
            <a:pPr algn="l" rtl="0" eaLnBrk="1" hangingPunct="1">
              <a:lnSpc>
                <a:spcPct val="90000"/>
              </a:lnSpc>
              <a:defRPr/>
            </a:pPr>
            <a:r>
              <a:rPr lang="en-US" sz="2400" dirty="0" smtClean="0"/>
              <a:t>Gall bladder </a:t>
            </a:r>
            <a:r>
              <a:rPr lang="en-US" sz="2400" dirty="0" err="1" smtClean="0"/>
              <a:t>disease:stones,cholecystitis</a:t>
            </a:r>
            <a:endParaRPr lang="en-US" sz="2400" dirty="0" smtClean="0"/>
          </a:p>
          <a:p>
            <a:pPr algn="l" rtl="0" eaLnBrk="1" hangingPunct="1">
              <a:lnSpc>
                <a:spcPct val="90000"/>
              </a:lnSpc>
              <a:defRPr/>
            </a:pPr>
            <a:r>
              <a:rPr lang="en-US" sz="2400" dirty="0" err="1" smtClean="0"/>
              <a:t>Renal:hematuria,conc.deficit,nephropathy</a:t>
            </a:r>
            <a:endParaRPr lang="en-US" sz="2400" dirty="0" smtClean="0"/>
          </a:p>
          <a:p>
            <a:pPr algn="l" rtl="0" eaLnBrk="1" hangingPunct="1">
              <a:lnSpc>
                <a:spcPct val="90000"/>
              </a:lnSpc>
              <a:defRPr/>
            </a:pPr>
            <a:r>
              <a:rPr lang="en-US" sz="2400" dirty="0" err="1" smtClean="0"/>
              <a:t>Cardiomyopathy</a:t>
            </a:r>
            <a:endParaRPr lang="en-US" sz="2400" dirty="0" smtClean="0"/>
          </a:p>
          <a:p>
            <a:pPr algn="l" rtl="0" eaLnBrk="1" hangingPunct="1">
              <a:lnSpc>
                <a:spcPct val="90000"/>
              </a:lnSpc>
              <a:defRPr/>
            </a:pPr>
            <a:r>
              <a:rPr lang="en-US" sz="2400" dirty="0" err="1" smtClean="0"/>
              <a:t>Skeletal:avascular</a:t>
            </a:r>
            <a:r>
              <a:rPr lang="en-US" sz="2400" dirty="0" smtClean="0"/>
              <a:t> necrosis of femoral head</a:t>
            </a:r>
          </a:p>
          <a:p>
            <a:pPr algn="l" rtl="0" eaLnBrk="1" hangingPunct="1">
              <a:lnSpc>
                <a:spcPct val="90000"/>
              </a:lnSpc>
              <a:defRPr/>
            </a:pPr>
            <a:r>
              <a:rPr lang="en-US" sz="2400" dirty="0" smtClean="0"/>
              <a:t>Leg </a:t>
            </a:r>
            <a:r>
              <a:rPr lang="en-US" sz="2400" dirty="0" err="1" smtClean="0"/>
              <a:t>ulceration:in</a:t>
            </a:r>
            <a:r>
              <a:rPr lang="en-US" sz="2400" dirty="0" smtClean="0"/>
              <a:t> older pts</a:t>
            </a:r>
          </a:p>
          <a:p>
            <a:pPr algn="l" rtl="0" eaLnBrk="1" hangingPunct="1">
              <a:lnSpc>
                <a:spcPct val="90000"/>
              </a:lnSpc>
              <a:defRPr/>
            </a:pPr>
            <a:r>
              <a:rPr lang="en-US" sz="2400" dirty="0" err="1" smtClean="0"/>
              <a:t>Infections:pneumococcal</a:t>
            </a:r>
            <a:r>
              <a:rPr lang="en-US" sz="2400" dirty="0" smtClean="0"/>
              <a:t> </a:t>
            </a:r>
            <a:r>
              <a:rPr lang="en-US" sz="2400" dirty="0" err="1" smtClean="0"/>
              <a:t>pneumonia,meningitis</a:t>
            </a:r>
            <a:r>
              <a:rPr lang="en-US" sz="2400" dirty="0" smtClean="0"/>
              <a:t>,       </a:t>
            </a:r>
            <a:r>
              <a:rPr lang="en-US" sz="2400" dirty="0" err="1" smtClean="0"/>
              <a:t>arthritis,Hinf</a:t>
            </a:r>
            <a:r>
              <a:rPr lang="en-US" sz="2400" dirty="0" smtClean="0"/>
              <a:t> </a:t>
            </a:r>
            <a:r>
              <a:rPr lang="en-US" sz="2400" dirty="0" err="1" smtClean="0"/>
              <a:t>sepsis,salmonella&amp;staph</a:t>
            </a:r>
            <a:r>
              <a:rPr lang="en-US" sz="2400" dirty="0" smtClean="0"/>
              <a:t> </a:t>
            </a:r>
            <a:r>
              <a:rPr lang="en-US" sz="2400" dirty="0" err="1" smtClean="0"/>
              <a:t>osteomyelitis,mycoplasma</a:t>
            </a:r>
            <a:r>
              <a:rPr lang="en-US" sz="2400" dirty="0" smtClean="0"/>
              <a:t> </a:t>
            </a:r>
            <a:r>
              <a:rPr lang="en-US" sz="2400" dirty="0" err="1" smtClean="0"/>
              <a:t>pneumonia,viral</a:t>
            </a:r>
            <a:r>
              <a:rPr lang="en-US" sz="2400" dirty="0" smtClean="0"/>
              <a:t> </a:t>
            </a:r>
            <a:r>
              <a:rPr lang="en-US" sz="2400" dirty="0" err="1" smtClean="0"/>
              <a:t>infe</a:t>
            </a:r>
            <a:endParaRPr lang="en-US" sz="2400" dirty="0" smtClean="0"/>
          </a:p>
          <a:p>
            <a:pPr algn="l" rtl="0" eaLnBrk="1" hangingPunct="1">
              <a:lnSpc>
                <a:spcPct val="90000"/>
              </a:lnSpc>
              <a:defRPr/>
            </a:pPr>
            <a:r>
              <a:rPr lang="en-US" sz="2400" dirty="0" smtClean="0"/>
              <a:t>Growth </a:t>
            </a:r>
            <a:r>
              <a:rPr lang="en-US" sz="2400" dirty="0" err="1" smtClean="0"/>
              <a:t>failure,delayed</a:t>
            </a:r>
            <a:r>
              <a:rPr lang="en-US" sz="2400" dirty="0" smtClean="0"/>
              <a:t> puberty</a:t>
            </a:r>
          </a:p>
          <a:p>
            <a:pPr algn="l" rtl="0" eaLnBrk="1" hangingPunct="1">
              <a:lnSpc>
                <a:spcPct val="90000"/>
              </a:lnSpc>
              <a:defRPr/>
            </a:pPr>
            <a:r>
              <a:rPr lang="en-US" sz="2400" dirty="0" err="1" smtClean="0"/>
              <a:t>Psychologic</a:t>
            </a:r>
            <a:r>
              <a:rPr lang="en-US" sz="2400" dirty="0" smtClean="0"/>
              <a:t> </a:t>
            </a:r>
            <a:r>
              <a:rPr lang="en-US" sz="2400" dirty="0" err="1" smtClean="0"/>
              <a:t>problems:chronic</a:t>
            </a:r>
            <a:r>
              <a:rPr lang="en-US" sz="2400" dirty="0" smtClean="0"/>
              <a:t> </a:t>
            </a:r>
            <a:r>
              <a:rPr lang="en-US" sz="2400" dirty="0" err="1" smtClean="0"/>
              <a:t>illness,chronic</a:t>
            </a:r>
            <a:r>
              <a:rPr lang="en-US" sz="2400" dirty="0" smtClean="0"/>
              <a:t> pain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THERAPY</a:t>
            </a:r>
          </a:p>
        </p:txBody>
      </p:sp>
      <p:sp>
        <p:nvSpPr>
          <p:cNvPr id="96259" name="Rectangle 3"/>
          <p:cNvSpPr>
            <a:spLocks noGrp="1" noChangeArrowheads="1"/>
          </p:cNvSpPr>
          <p:nvPr>
            <p:ph type="body" idx="1"/>
          </p:nvPr>
        </p:nvSpPr>
        <p:spPr/>
        <p:txBody>
          <a:bodyPr>
            <a:normAutofit lnSpcReduction="10000"/>
          </a:bodyPr>
          <a:lstStyle/>
          <a:p>
            <a:pPr algn="l" rtl="0" eaLnBrk="1" hangingPunct="1">
              <a:lnSpc>
                <a:spcPct val="90000"/>
              </a:lnSpc>
              <a:defRPr/>
            </a:pPr>
            <a:r>
              <a:rPr lang="en-US" sz="2400" dirty="0" smtClean="0"/>
              <a:t>Anemia is usually </a:t>
            </a:r>
            <a:r>
              <a:rPr lang="en-US" sz="2400" dirty="0" err="1" smtClean="0"/>
              <a:t>chronic&amp;compensated</a:t>
            </a:r>
            <a:endParaRPr lang="en-US" sz="2400" dirty="0" smtClean="0"/>
          </a:p>
          <a:p>
            <a:pPr algn="l" rtl="0" eaLnBrk="1" hangingPunct="1">
              <a:lnSpc>
                <a:spcPct val="90000"/>
              </a:lnSpc>
              <a:defRPr/>
            </a:pPr>
            <a:r>
              <a:rPr lang="en-US" sz="2400" dirty="0" smtClean="0"/>
              <a:t>Blood transfusion only given based on clinical </a:t>
            </a:r>
            <a:r>
              <a:rPr lang="en-US" sz="2400" dirty="0" err="1" smtClean="0"/>
              <a:t>condition,Hb</a:t>
            </a:r>
            <a:r>
              <a:rPr lang="en-US" sz="2400" dirty="0" smtClean="0"/>
              <a:t> </a:t>
            </a:r>
            <a:r>
              <a:rPr lang="en-US" sz="2400" dirty="0" err="1" smtClean="0"/>
              <a:t>level&amp;retic</a:t>
            </a:r>
            <a:r>
              <a:rPr lang="en-US" sz="2400" dirty="0" smtClean="0"/>
              <a:t> count</a:t>
            </a:r>
          </a:p>
          <a:p>
            <a:pPr algn="l" rtl="0" eaLnBrk="1" hangingPunct="1">
              <a:lnSpc>
                <a:spcPct val="90000"/>
              </a:lnSpc>
              <a:defRPr/>
            </a:pPr>
            <a:r>
              <a:rPr lang="en-US" sz="2400" dirty="0" err="1" smtClean="0"/>
              <a:t>Crisis:Splenic</a:t>
            </a:r>
            <a:r>
              <a:rPr lang="en-US" sz="2400" dirty="0" smtClean="0"/>
              <a:t> sequestration </a:t>
            </a:r>
            <a:r>
              <a:rPr lang="en-US" sz="2400" dirty="0" err="1" smtClean="0"/>
              <a:t>crisis,aplastic</a:t>
            </a:r>
            <a:r>
              <a:rPr lang="en-US" sz="2400" dirty="0" smtClean="0"/>
              <a:t>   </a:t>
            </a:r>
            <a:r>
              <a:rPr lang="en-US" sz="2400" dirty="0" err="1" smtClean="0"/>
              <a:t>crisis,hyperhemolytic</a:t>
            </a:r>
            <a:r>
              <a:rPr lang="en-US" sz="2400" dirty="0" smtClean="0"/>
              <a:t> crisis-in all of these  PRBC is indicated when anemia is </a:t>
            </a:r>
            <a:r>
              <a:rPr lang="en-US" sz="2400" dirty="0" err="1" smtClean="0"/>
              <a:t>sympto</a:t>
            </a:r>
            <a:r>
              <a:rPr lang="en-US" sz="2400" dirty="0" smtClean="0"/>
              <a:t>.</a:t>
            </a:r>
          </a:p>
          <a:p>
            <a:pPr algn="l" rtl="0" eaLnBrk="1" hangingPunct="1">
              <a:lnSpc>
                <a:spcPct val="90000"/>
              </a:lnSpc>
              <a:defRPr/>
            </a:pPr>
            <a:r>
              <a:rPr lang="en-US" sz="2400" dirty="0" smtClean="0"/>
              <a:t>Pain </a:t>
            </a:r>
            <a:r>
              <a:rPr lang="en-US" sz="2400" dirty="0" err="1" smtClean="0"/>
              <a:t>crisis:IVF,analgesia</a:t>
            </a:r>
            <a:r>
              <a:rPr lang="en-US" sz="2400" dirty="0" smtClean="0"/>
              <a:t> with </a:t>
            </a:r>
            <a:r>
              <a:rPr lang="en-US" sz="2400" dirty="0" err="1" smtClean="0"/>
              <a:t>narcotics,NSAIDs</a:t>
            </a:r>
            <a:endParaRPr lang="en-US" sz="2400" dirty="0" smtClean="0"/>
          </a:p>
          <a:p>
            <a:pPr algn="l" rtl="0" eaLnBrk="1" hangingPunct="1">
              <a:lnSpc>
                <a:spcPct val="90000"/>
              </a:lnSpc>
              <a:defRPr/>
            </a:pPr>
            <a:r>
              <a:rPr lang="en-US" sz="2400" dirty="0" smtClean="0"/>
              <a:t>Acute chest syndrome:O2,judicial use of </a:t>
            </a:r>
            <a:r>
              <a:rPr lang="en-US" sz="2400" dirty="0" err="1" smtClean="0"/>
              <a:t>analgesics&amp;fluids,antibiotics,PRBC</a:t>
            </a:r>
            <a:endParaRPr lang="en-US" sz="2400" dirty="0" smtClean="0"/>
          </a:p>
          <a:p>
            <a:pPr algn="l" rtl="0" eaLnBrk="1" hangingPunct="1">
              <a:lnSpc>
                <a:spcPct val="90000"/>
              </a:lnSpc>
              <a:defRPr/>
            </a:pPr>
            <a:r>
              <a:rPr lang="en-US" sz="2400" dirty="0" smtClean="0"/>
              <a:t>Stroke:O2,fluids,exchange transfusion</a:t>
            </a:r>
          </a:p>
          <a:p>
            <a:pPr algn="l" rtl="0" eaLnBrk="1" hangingPunct="1">
              <a:lnSpc>
                <a:spcPct val="90000"/>
              </a:lnSpc>
              <a:defRPr/>
            </a:pPr>
            <a:r>
              <a:rPr lang="en-US" sz="2400" dirty="0" err="1" smtClean="0"/>
              <a:t>Hydroxyurea:decrease</a:t>
            </a:r>
            <a:r>
              <a:rPr lang="en-US" sz="2400" dirty="0" smtClean="0"/>
              <a:t> </a:t>
            </a:r>
            <a:r>
              <a:rPr lang="en-US" sz="2400" dirty="0" err="1" smtClean="0"/>
              <a:t>number&amp;severity</a:t>
            </a:r>
            <a:r>
              <a:rPr lang="en-US" sz="2400" dirty="0" smtClean="0"/>
              <a:t> of VOC</a:t>
            </a:r>
          </a:p>
          <a:p>
            <a:pPr algn="l" rtl="0" eaLnBrk="1" hangingPunct="1">
              <a:lnSpc>
                <a:spcPct val="90000"/>
              </a:lnSpc>
              <a:defRPr/>
            </a:pPr>
            <a:r>
              <a:rPr lang="en-US" sz="2400" dirty="0" smtClean="0"/>
              <a:t>Bone marrow transplantation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solidFill>
            <a:schemeClr val="accent1"/>
          </a:solidFill>
        </p:spPr>
        <p:txBody>
          <a:bodyPr/>
          <a:lstStyle/>
          <a:p>
            <a:pPr eaLnBrk="1" hangingPunct="1">
              <a:defRPr/>
            </a:pPr>
            <a:r>
              <a:rPr lang="en-US" smtClean="0">
                <a:solidFill>
                  <a:srgbClr val="FFFF00"/>
                </a:solidFill>
              </a:rPr>
              <a:t>G6PD deficiency</a:t>
            </a:r>
          </a:p>
        </p:txBody>
      </p:sp>
      <p:sp>
        <p:nvSpPr>
          <p:cNvPr id="97283" name="Rectangle 3"/>
          <p:cNvSpPr>
            <a:spLocks noGrp="1" noChangeArrowheads="1"/>
          </p:cNvSpPr>
          <p:nvPr>
            <p:ph type="body" idx="1"/>
          </p:nvPr>
        </p:nvSpPr>
        <p:spPr/>
        <p:txBody>
          <a:bodyPr/>
          <a:lstStyle/>
          <a:p>
            <a:pPr algn="l" rtl="0" eaLnBrk="1" hangingPunct="1">
              <a:lnSpc>
                <a:spcPct val="90000"/>
              </a:lnSpc>
              <a:defRPr/>
            </a:pPr>
            <a:r>
              <a:rPr lang="en-US" sz="2800" dirty="0" smtClean="0"/>
              <a:t>Episodic </a:t>
            </a:r>
            <a:r>
              <a:rPr lang="en-US" sz="2800" dirty="0" err="1" smtClean="0"/>
              <a:t>hemolysis</a:t>
            </a:r>
            <a:r>
              <a:rPr lang="en-US" sz="2800" dirty="0" smtClean="0"/>
              <a:t> on exposure to oxidants</a:t>
            </a:r>
          </a:p>
          <a:p>
            <a:pPr algn="l" rtl="0" eaLnBrk="1" hangingPunct="1">
              <a:lnSpc>
                <a:spcPct val="90000"/>
              </a:lnSpc>
              <a:defRPr/>
            </a:pPr>
            <a:r>
              <a:rPr lang="en-US" sz="2800" dirty="0" smtClean="0"/>
              <a:t>Severity of </a:t>
            </a:r>
            <a:r>
              <a:rPr lang="en-US" sz="2800" dirty="0" err="1" smtClean="0"/>
              <a:t>hemolysis</a:t>
            </a:r>
            <a:r>
              <a:rPr lang="en-US" sz="2800" dirty="0" smtClean="0"/>
              <a:t> depends on the            enzyme variant</a:t>
            </a:r>
          </a:p>
          <a:p>
            <a:pPr algn="l" rtl="0" eaLnBrk="1" hangingPunct="1">
              <a:lnSpc>
                <a:spcPct val="90000"/>
              </a:lnSpc>
              <a:defRPr/>
            </a:pPr>
            <a:r>
              <a:rPr lang="en-US" sz="2800" dirty="0" smtClean="0"/>
              <a:t>Gene for G6PD is on X chromosome</a:t>
            </a:r>
          </a:p>
          <a:p>
            <a:pPr algn="l" rtl="0" eaLnBrk="1" hangingPunct="1">
              <a:lnSpc>
                <a:spcPct val="90000"/>
              </a:lnSpc>
              <a:defRPr/>
            </a:pPr>
            <a:r>
              <a:rPr lang="en-US" sz="2800" dirty="0" err="1" smtClean="0"/>
              <a:t>Jaundice,dark</a:t>
            </a:r>
            <a:r>
              <a:rPr lang="en-US" sz="2800" dirty="0" smtClean="0"/>
              <a:t> urine(</a:t>
            </a:r>
            <a:r>
              <a:rPr lang="en-US" sz="2800" dirty="0" err="1" smtClean="0"/>
              <a:t>bilirubin,hemoglobin</a:t>
            </a:r>
            <a:r>
              <a:rPr lang="en-US" sz="2800" dirty="0" smtClean="0"/>
              <a:t>),</a:t>
            </a:r>
          </a:p>
          <a:p>
            <a:pPr algn="l" rtl="0" eaLnBrk="1" hangingPunct="1">
              <a:lnSpc>
                <a:spcPct val="90000"/>
              </a:lnSpc>
              <a:defRPr/>
            </a:pPr>
            <a:r>
              <a:rPr lang="en-US" sz="2800" dirty="0" smtClean="0"/>
              <a:t>Red cells appear blistered</a:t>
            </a:r>
          </a:p>
          <a:p>
            <a:pPr algn="l" rtl="0" eaLnBrk="1" hangingPunct="1">
              <a:lnSpc>
                <a:spcPct val="90000"/>
              </a:lnSpc>
              <a:defRPr/>
            </a:pPr>
            <a:r>
              <a:rPr lang="en-US" sz="2800" dirty="0" smtClean="0"/>
              <a:t>G6PD levels may be normal with </a:t>
            </a:r>
            <a:r>
              <a:rPr lang="en-US" sz="2800" dirty="0" err="1" smtClean="0"/>
              <a:t>hemolysis</a:t>
            </a:r>
            <a:r>
              <a:rPr lang="en-US" sz="2800" dirty="0" smtClean="0"/>
              <a:t> </a:t>
            </a:r>
          </a:p>
          <a:p>
            <a:pPr algn="l" rtl="0" eaLnBrk="1" hangingPunct="1">
              <a:lnSpc>
                <a:spcPct val="90000"/>
              </a:lnSpc>
              <a:defRPr/>
            </a:pPr>
            <a:r>
              <a:rPr lang="en-US" sz="2800" dirty="0" err="1" smtClean="0"/>
              <a:t>Therapy:PRBC,IVF,urine</a:t>
            </a:r>
            <a:r>
              <a:rPr lang="en-US" sz="2800" dirty="0" smtClean="0"/>
              <a:t> </a:t>
            </a:r>
            <a:r>
              <a:rPr lang="en-US" sz="2800" dirty="0" err="1" smtClean="0"/>
              <a:t>alkalinisation</a:t>
            </a:r>
            <a:endParaRPr lang="en-US" sz="2800" dirty="0" smtClean="0"/>
          </a:p>
          <a:p>
            <a:pPr algn="l" rtl="0" eaLnBrk="1" hangingPunct="1">
              <a:lnSpc>
                <a:spcPct val="90000"/>
              </a:lnSpc>
              <a:defRPr/>
            </a:pPr>
            <a:r>
              <a:rPr lang="en-US" sz="2800" dirty="0" err="1" smtClean="0"/>
              <a:t>Prevention:avoid</a:t>
            </a:r>
            <a:r>
              <a:rPr lang="en-US" sz="2800" dirty="0" smtClean="0"/>
              <a:t> </a:t>
            </a:r>
            <a:r>
              <a:rPr lang="en-US" sz="2800" dirty="0" err="1" smtClean="0"/>
              <a:t>oxidants,fava</a:t>
            </a:r>
            <a:r>
              <a:rPr lang="en-US" sz="2800" dirty="0" smtClean="0"/>
              <a:t> </a:t>
            </a:r>
            <a:r>
              <a:rPr lang="en-US" sz="2800" dirty="0" err="1" smtClean="0"/>
              <a:t>beans,henna</a:t>
            </a:r>
            <a:r>
              <a:rPr 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457200" y="274638"/>
            <a:ext cx="8229600" cy="1325562"/>
          </a:xfrm>
          <a:solidFill>
            <a:schemeClr val="bg1"/>
          </a:solidFill>
        </p:spPr>
        <p:txBody>
          <a:bodyPr/>
          <a:lstStyle/>
          <a:p>
            <a:pPr eaLnBrk="1" hangingPunct="1">
              <a:defRPr/>
            </a:pPr>
            <a:r>
              <a:rPr lang="en-US" dirty="0" smtClean="0">
                <a:solidFill>
                  <a:srgbClr val="FF0000"/>
                </a:solidFill>
              </a:rPr>
              <a:t>Anemia</a:t>
            </a:r>
            <a:r>
              <a:rPr lang="en-US" sz="4000" dirty="0" smtClean="0">
                <a:solidFill>
                  <a:srgbClr val="FF0000"/>
                </a:solidFill>
              </a:rPr>
              <a:t> </a:t>
            </a:r>
            <a:br>
              <a:rPr lang="en-US" sz="4000" dirty="0" smtClean="0">
                <a:solidFill>
                  <a:srgbClr val="FF0000"/>
                </a:solidFill>
              </a:rPr>
            </a:br>
            <a:r>
              <a:rPr lang="en-US" sz="3200" dirty="0" smtClean="0">
                <a:solidFill>
                  <a:srgbClr val="FF0000"/>
                </a:solidFill>
              </a:rPr>
              <a:t>Etiology</a:t>
            </a:r>
          </a:p>
        </p:txBody>
      </p:sp>
      <p:sp>
        <p:nvSpPr>
          <p:cNvPr id="69635" name="Rectangle 3"/>
          <p:cNvSpPr>
            <a:spLocks noGrp="1" noChangeArrowheads="1"/>
          </p:cNvSpPr>
          <p:nvPr>
            <p:ph type="body" idx="1"/>
          </p:nvPr>
        </p:nvSpPr>
        <p:spPr>
          <a:xfrm>
            <a:off x="457200" y="1905000"/>
            <a:ext cx="8229600" cy="4953000"/>
          </a:xfrm>
        </p:spPr>
        <p:txBody>
          <a:bodyPr/>
          <a:lstStyle/>
          <a:p>
            <a:pPr algn="l" eaLnBrk="1" hangingPunct="1">
              <a:lnSpc>
                <a:spcPct val="90000"/>
              </a:lnSpc>
              <a:defRPr/>
            </a:pPr>
            <a:r>
              <a:rPr lang="en-US" b="1" dirty="0" smtClean="0"/>
              <a:t>Based on </a:t>
            </a:r>
            <a:r>
              <a:rPr lang="en-US" b="1" dirty="0" err="1" smtClean="0"/>
              <a:t>Hb</a:t>
            </a:r>
            <a:r>
              <a:rPr lang="en-US" b="1" dirty="0" smtClean="0"/>
              <a:t>, red cell indices, </a:t>
            </a:r>
            <a:r>
              <a:rPr lang="en-US" b="1" dirty="0" err="1" smtClean="0"/>
              <a:t>retic</a:t>
            </a:r>
            <a:r>
              <a:rPr lang="en-US" b="1" dirty="0" smtClean="0"/>
              <a:t> count and red cell morphology</a:t>
            </a:r>
          </a:p>
          <a:p>
            <a:pPr algn="l" eaLnBrk="1" hangingPunct="1">
              <a:lnSpc>
                <a:spcPct val="90000"/>
              </a:lnSpc>
              <a:defRPr/>
            </a:pPr>
            <a:r>
              <a:rPr lang="en-US" b="1" dirty="0" smtClean="0">
                <a:solidFill>
                  <a:schemeClr val="tx2">
                    <a:lumMod val="75000"/>
                  </a:schemeClr>
                </a:solidFill>
              </a:rPr>
              <a:t>(1) Inadequate response </a:t>
            </a:r>
          </a:p>
          <a:p>
            <a:pPr algn="l" eaLnBrk="1" hangingPunct="1">
              <a:lnSpc>
                <a:spcPct val="90000"/>
              </a:lnSpc>
              <a:buFont typeface="Wingdings" pitchFamily="2" charset="2"/>
              <a:buNone/>
              <a:defRPr/>
            </a:pPr>
            <a:r>
              <a:rPr lang="en-US" b="1" dirty="0" smtClean="0"/>
              <a:t>     A. </a:t>
            </a:r>
            <a:r>
              <a:rPr lang="en-US" b="1" dirty="0" err="1" smtClean="0"/>
              <a:t>Hypochromic</a:t>
            </a:r>
            <a:r>
              <a:rPr lang="en-US" b="1" dirty="0" smtClean="0"/>
              <a:t> </a:t>
            </a:r>
            <a:r>
              <a:rPr lang="en-US" b="1" dirty="0" err="1" smtClean="0"/>
              <a:t>microcyctic</a:t>
            </a:r>
            <a:endParaRPr lang="en-US" b="1" dirty="0" smtClean="0"/>
          </a:p>
          <a:p>
            <a:pPr algn="l" eaLnBrk="1" hangingPunct="1">
              <a:lnSpc>
                <a:spcPct val="90000"/>
              </a:lnSpc>
              <a:buFont typeface="Wingdings" pitchFamily="2" charset="2"/>
              <a:buNone/>
              <a:defRPr/>
            </a:pPr>
            <a:r>
              <a:rPr lang="en-US" b="1" dirty="0" smtClean="0"/>
              <a:t>     B. </a:t>
            </a:r>
            <a:r>
              <a:rPr lang="en-US" b="1" dirty="0" err="1" smtClean="0"/>
              <a:t>Normochromic</a:t>
            </a:r>
            <a:r>
              <a:rPr lang="en-US" b="1" dirty="0" smtClean="0"/>
              <a:t> </a:t>
            </a:r>
            <a:r>
              <a:rPr lang="en-US" b="1" dirty="0" err="1" smtClean="0"/>
              <a:t>Normocytic</a:t>
            </a:r>
            <a:endParaRPr lang="en-US" b="1" dirty="0" smtClean="0"/>
          </a:p>
          <a:p>
            <a:pPr algn="l" eaLnBrk="1" hangingPunct="1">
              <a:lnSpc>
                <a:spcPct val="90000"/>
              </a:lnSpc>
              <a:buFont typeface="Wingdings" pitchFamily="2" charset="2"/>
              <a:buNone/>
              <a:defRPr/>
            </a:pPr>
            <a:r>
              <a:rPr lang="en-US" b="1" dirty="0" smtClean="0"/>
              <a:t>     C. </a:t>
            </a:r>
            <a:r>
              <a:rPr lang="en-US" b="1" dirty="0" err="1" smtClean="0"/>
              <a:t>Macrocytic</a:t>
            </a:r>
            <a:endParaRPr lang="en-US" b="1" dirty="0" smtClean="0"/>
          </a:p>
          <a:p>
            <a:pPr algn="l" eaLnBrk="1" hangingPunct="1">
              <a:lnSpc>
                <a:spcPct val="90000"/>
              </a:lnSpc>
              <a:defRPr/>
            </a:pPr>
            <a:r>
              <a:rPr lang="en-US" b="1" dirty="0" smtClean="0">
                <a:solidFill>
                  <a:schemeClr val="tx2">
                    <a:lumMod val="75000"/>
                  </a:schemeClr>
                </a:solidFill>
              </a:rPr>
              <a:t>(2)Adequate response  </a:t>
            </a:r>
          </a:p>
          <a:p>
            <a:pPr algn="l" eaLnBrk="1" hangingPunct="1">
              <a:lnSpc>
                <a:spcPct val="90000"/>
              </a:lnSpc>
              <a:buFont typeface="Wingdings" pitchFamily="2" charset="2"/>
              <a:buNone/>
              <a:defRPr/>
            </a:pPr>
            <a:r>
              <a:rPr lang="en-US" b="1" dirty="0" smtClean="0"/>
              <a:t>     R/O blood loss---Includes Hemolytic   </a:t>
            </a:r>
          </a:p>
          <a:p>
            <a:pPr algn="l" eaLnBrk="1" hangingPunct="1">
              <a:lnSpc>
                <a:spcPct val="90000"/>
              </a:lnSpc>
              <a:buFont typeface="Wingdings" pitchFamily="2" charset="2"/>
              <a:buNone/>
              <a:defRPr/>
            </a:pPr>
            <a:r>
              <a:rPr lang="en-US" b="1" dirty="0" smtClean="0"/>
              <a:t>     disorders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8" name="Content Placeholder 7" descr="red-blood-cells.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solidFill>
                  <a:schemeClr val="bg2">
                    <a:lumMod val="10000"/>
                  </a:schemeClr>
                </a:solidFill>
              </a:rPr>
              <a:t>Anemia-symptoms</a:t>
            </a:r>
          </a:p>
        </p:txBody>
      </p:sp>
      <p:sp>
        <p:nvSpPr>
          <p:cNvPr id="12291"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b="1" dirty="0" smtClean="0">
                <a:solidFill>
                  <a:srgbClr val="C00000"/>
                </a:solidFill>
              </a:rPr>
              <a:t>What are the symptoms of Anemia ?</a:t>
            </a:r>
            <a:r>
              <a:rPr lang="en-US" sz="2800" dirty="0" smtClean="0">
                <a:solidFill>
                  <a:srgbClr val="C00000"/>
                </a:solidFill>
              </a:rPr>
              <a:t> </a:t>
            </a:r>
          </a:p>
          <a:p>
            <a:pPr eaLnBrk="1" hangingPunct="1">
              <a:lnSpc>
                <a:spcPct val="90000"/>
              </a:lnSpc>
              <a:defRPr/>
            </a:pPr>
            <a:endParaRPr lang="en-US" sz="2800" b="1" dirty="0" smtClean="0"/>
          </a:p>
          <a:p>
            <a:pPr algn="l" eaLnBrk="1" hangingPunct="1">
              <a:lnSpc>
                <a:spcPct val="90000"/>
              </a:lnSpc>
              <a:defRPr/>
            </a:pPr>
            <a:r>
              <a:rPr lang="en-US" sz="2800" b="1" dirty="0" smtClean="0"/>
              <a:t>General malaise, weakness, fatigue, breathlessness on exertion, palpitations, angina. </a:t>
            </a:r>
            <a:br>
              <a:rPr lang="en-US" sz="2800" b="1" dirty="0" smtClean="0"/>
            </a:br>
            <a:endParaRPr lang="en-US" sz="2800" b="1" dirty="0" smtClean="0"/>
          </a:p>
          <a:p>
            <a:pPr algn="l" eaLnBrk="1" hangingPunct="1">
              <a:lnSpc>
                <a:spcPct val="90000"/>
              </a:lnSpc>
              <a:defRPr/>
            </a:pPr>
            <a:r>
              <a:rPr lang="en-US" sz="2800" b="1" dirty="0" smtClean="0"/>
              <a:t>  Desire to eat sand and clay. </a:t>
            </a:r>
            <a:br>
              <a:rPr lang="en-US" sz="2800" b="1" dirty="0" smtClean="0"/>
            </a:br>
            <a:endParaRPr lang="en-US" sz="2800" b="1" dirty="0" smtClean="0"/>
          </a:p>
          <a:p>
            <a:pPr algn="l" eaLnBrk="1" hangingPunct="1">
              <a:lnSpc>
                <a:spcPct val="90000"/>
              </a:lnSpc>
              <a:defRPr/>
            </a:pPr>
            <a:r>
              <a:rPr lang="en-US" sz="2800" b="1" dirty="0" smtClean="0"/>
              <a:t>  </a:t>
            </a:r>
            <a:r>
              <a:rPr lang="en-US" sz="2800" b="1" dirty="0" err="1" smtClean="0"/>
              <a:t>Menorrhagia</a:t>
            </a:r>
            <a:r>
              <a:rPr lang="en-US" sz="2800" b="1" dirty="0" smtClean="0"/>
              <a:t> common in women.</a:t>
            </a:r>
            <a:br>
              <a:rPr lang="en-US" sz="2800" b="1" dirty="0" smtClean="0"/>
            </a:br>
            <a:r>
              <a:rPr lang="en-US" sz="2800" b="1" dirty="0" smtClean="0"/>
              <a:t/>
            </a:r>
            <a:br>
              <a:rPr lang="en-US" sz="2800" b="1" dirty="0" smtClean="0"/>
            </a:br>
            <a:endParaRPr lang="en-US" sz="28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descr="imagesCAHIT5PW.jpg"/>
          <p:cNvPicPr>
            <a:picLocks noGrp="1" noChangeAspect="1"/>
          </p:cNvPicPr>
          <p:nvPr>
            <p:ph idx="1"/>
          </p:nvPr>
        </p:nvPicPr>
        <p:blipFill>
          <a:blip r:embed="rId3" cstate="print"/>
          <a:stretch>
            <a:fillRect/>
          </a:stretch>
        </p:blipFill>
        <p:spPr>
          <a:xfrm>
            <a:off x="2267744" y="1196752"/>
            <a:ext cx="4752528" cy="4248472"/>
          </a:xfrm>
        </p:spPr>
      </p:pic>
      <p:pic>
        <p:nvPicPr>
          <p:cNvPr id="5" name="Picture 4" descr="images.jpg2.jpg"/>
          <p:cNvPicPr>
            <a:picLocks noChangeAspect="1"/>
          </p:cNvPicPr>
          <p:nvPr/>
        </p:nvPicPr>
        <p:blipFill>
          <a:blip r:embed="rId4" cstate="print"/>
          <a:stretch>
            <a:fillRect/>
          </a:stretch>
        </p:blipFill>
        <p:spPr>
          <a:xfrm>
            <a:off x="6804248" y="2204864"/>
            <a:ext cx="2339752" cy="3672408"/>
          </a:xfrm>
          <a:prstGeom prst="rect">
            <a:avLst/>
          </a:prstGeom>
        </p:spPr>
      </p:pic>
      <p:pic>
        <p:nvPicPr>
          <p:cNvPr id="6" name="Picture 5" descr="imagesCACCOX51.jpg"/>
          <p:cNvPicPr>
            <a:picLocks noChangeAspect="1"/>
          </p:cNvPicPr>
          <p:nvPr/>
        </p:nvPicPr>
        <p:blipFill>
          <a:blip r:embed="rId5" cstate="print"/>
          <a:stretch>
            <a:fillRect/>
          </a:stretch>
        </p:blipFill>
        <p:spPr>
          <a:xfrm>
            <a:off x="0" y="5086350"/>
            <a:ext cx="2286000" cy="1771650"/>
          </a:xfrm>
          <a:prstGeom prst="rect">
            <a:avLst/>
          </a:prstGeom>
        </p:spPr>
      </p:pic>
      <p:pic>
        <p:nvPicPr>
          <p:cNvPr id="7" name="Picture 6" descr="imagesCA01D9ZZ.jpg bt.jpg"/>
          <p:cNvPicPr>
            <a:picLocks noChangeAspect="1"/>
          </p:cNvPicPr>
          <p:nvPr/>
        </p:nvPicPr>
        <p:blipFill>
          <a:blip r:embed="rId6" cstate="print"/>
          <a:stretch>
            <a:fillRect/>
          </a:stretch>
        </p:blipFill>
        <p:spPr>
          <a:xfrm>
            <a:off x="0" y="0"/>
            <a:ext cx="2495550" cy="18383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mtClean="0">
                <a:solidFill>
                  <a:srgbClr val="FFFF00"/>
                </a:solidFill>
              </a:rPr>
              <a:t>Symptoms of Anemia</a:t>
            </a:r>
          </a:p>
        </p:txBody>
      </p:sp>
      <p:sp>
        <p:nvSpPr>
          <p:cNvPr id="18435" name="Rectangle 3"/>
          <p:cNvSpPr>
            <a:spLocks noGrp="1" noChangeArrowheads="1"/>
          </p:cNvSpPr>
          <p:nvPr>
            <p:ph type="body" idx="1"/>
          </p:nvPr>
        </p:nvSpPr>
        <p:spPr>
          <a:xfrm>
            <a:off x="0" y="1124744"/>
            <a:ext cx="9144000" cy="5733256"/>
          </a:xfrm>
        </p:spPr>
        <p:txBody>
          <a:bodyPr>
            <a:normAutofit lnSpcReduction="10000"/>
          </a:bodyPr>
          <a:lstStyle/>
          <a:p>
            <a:pPr algn="l" eaLnBrk="1" hangingPunct="1">
              <a:lnSpc>
                <a:spcPct val="80000"/>
              </a:lnSpc>
              <a:defRPr/>
            </a:pPr>
            <a:r>
              <a:rPr lang="en-US" sz="2800" b="1" dirty="0" smtClean="0">
                <a:cs typeface="+mj-cs"/>
              </a:rPr>
              <a:t>The </a:t>
            </a:r>
            <a:r>
              <a:rPr lang="en-US" sz="2800" b="1" dirty="0" smtClean="0">
                <a:cs typeface="+mj-cs"/>
              </a:rPr>
              <a:t>CNS, </a:t>
            </a:r>
            <a:r>
              <a:rPr lang="en-US" sz="2800" b="1" dirty="0" smtClean="0">
                <a:cs typeface="+mj-cs"/>
              </a:rPr>
              <a:t>the heart and the muscle mass are the most affected organs, since they are the ones that most need oxygen for their functions. </a:t>
            </a:r>
          </a:p>
          <a:p>
            <a:pPr algn="l" eaLnBrk="1" hangingPunct="1">
              <a:lnSpc>
                <a:spcPct val="80000"/>
              </a:lnSpc>
              <a:defRPr/>
            </a:pPr>
            <a:r>
              <a:rPr lang="en-US" sz="2800" b="1" dirty="0" smtClean="0">
                <a:cs typeface="+mj-cs"/>
              </a:rPr>
              <a:t>The symptoms increase with physical activity, as this consumes oxygen. </a:t>
            </a:r>
          </a:p>
          <a:p>
            <a:pPr algn="l" eaLnBrk="1" hangingPunct="1">
              <a:lnSpc>
                <a:spcPct val="80000"/>
              </a:lnSpc>
              <a:defRPr/>
            </a:pPr>
            <a:r>
              <a:rPr lang="en-US" sz="2800" b="1" dirty="0">
                <a:cs typeface="+mj-cs"/>
              </a:rPr>
              <a:t>-</a:t>
            </a:r>
            <a:r>
              <a:rPr lang="en-US" sz="2800" b="1" dirty="0" smtClean="0">
                <a:cs typeface="+mj-cs"/>
              </a:rPr>
              <a:t>hemoglobin </a:t>
            </a:r>
            <a:r>
              <a:rPr lang="en-US" sz="2800" b="1" dirty="0" smtClean="0">
                <a:cs typeface="+mj-cs"/>
              </a:rPr>
              <a:t>between </a:t>
            </a:r>
            <a:r>
              <a:rPr lang="en-US" sz="2800" b="1" dirty="0" smtClean="0">
                <a:solidFill>
                  <a:srgbClr val="C00000"/>
                </a:solidFill>
                <a:cs typeface="+mj-cs"/>
              </a:rPr>
              <a:t>9 and 11 g/</a:t>
            </a:r>
            <a:r>
              <a:rPr lang="en-US" sz="2800" b="1" dirty="0" err="1" smtClean="0">
                <a:solidFill>
                  <a:srgbClr val="C00000"/>
                </a:solidFill>
                <a:cs typeface="+mj-cs"/>
              </a:rPr>
              <a:t>dL</a:t>
            </a:r>
            <a:r>
              <a:rPr lang="en-US" sz="2800" b="1" dirty="0" smtClean="0">
                <a:solidFill>
                  <a:srgbClr val="C00000"/>
                </a:solidFill>
                <a:cs typeface="+mj-cs"/>
              </a:rPr>
              <a:t> </a:t>
            </a:r>
            <a:r>
              <a:rPr lang="en-US" sz="2800" b="1" dirty="0" smtClean="0">
                <a:cs typeface="+mj-cs"/>
              </a:rPr>
              <a:t>there's irritability, headache </a:t>
            </a:r>
            <a:r>
              <a:rPr lang="en-US" sz="2800" b="1" dirty="0" smtClean="0">
                <a:cs typeface="+mj-cs"/>
              </a:rPr>
              <a:t>.</a:t>
            </a:r>
          </a:p>
          <a:p>
            <a:pPr algn="l" eaLnBrk="1" hangingPunct="1">
              <a:lnSpc>
                <a:spcPct val="80000"/>
              </a:lnSpc>
              <a:defRPr/>
            </a:pPr>
            <a:r>
              <a:rPr lang="en-US" sz="2800" b="1" dirty="0" smtClean="0">
                <a:cs typeface="+mj-cs"/>
              </a:rPr>
              <a:t> </a:t>
            </a:r>
            <a:r>
              <a:rPr lang="en-US" sz="2800" b="1" dirty="0" smtClean="0">
                <a:cs typeface="+mj-cs"/>
              </a:rPr>
              <a:t>in the </a:t>
            </a:r>
            <a:r>
              <a:rPr lang="en-US" sz="2800" b="1" dirty="0" smtClean="0">
                <a:cs typeface="+mj-cs"/>
              </a:rPr>
              <a:t>elderly </a:t>
            </a:r>
            <a:r>
              <a:rPr lang="en-US" sz="2800" b="1" dirty="0" smtClean="0">
                <a:cs typeface="+mj-cs"/>
              </a:rPr>
              <a:t>fatigability is observed, and angina may occur. </a:t>
            </a:r>
          </a:p>
          <a:p>
            <a:pPr algn="l" eaLnBrk="1" hangingPunct="1">
              <a:lnSpc>
                <a:spcPct val="80000"/>
              </a:lnSpc>
              <a:defRPr/>
            </a:pPr>
            <a:r>
              <a:rPr lang="en-US" sz="2800" b="1" dirty="0" smtClean="0">
                <a:cs typeface="+mj-cs"/>
              </a:rPr>
              <a:t>-Hemoglobin </a:t>
            </a:r>
            <a:r>
              <a:rPr lang="en-US" sz="2800" b="1" dirty="0" smtClean="0">
                <a:cs typeface="+mj-cs"/>
              </a:rPr>
              <a:t>between </a:t>
            </a:r>
            <a:r>
              <a:rPr lang="en-US" sz="2800" b="1" dirty="0" smtClean="0">
                <a:solidFill>
                  <a:srgbClr val="C00000"/>
                </a:solidFill>
                <a:cs typeface="+mj-cs"/>
              </a:rPr>
              <a:t>6 and 9 g/</a:t>
            </a:r>
            <a:r>
              <a:rPr lang="en-US" sz="2800" b="1" dirty="0" err="1" smtClean="0">
                <a:solidFill>
                  <a:srgbClr val="C00000"/>
                </a:solidFill>
                <a:cs typeface="+mj-cs"/>
              </a:rPr>
              <a:t>dL</a:t>
            </a:r>
            <a:r>
              <a:rPr lang="en-US" sz="2800" b="1" dirty="0" smtClean="0">
                <a:solidFill>
                  <a:srgbClr val="C00000"/>
                </a:solidFill>
                <a:cs typeface="+mj-cs"/>
              </a:rPr>
              <a:t> </a:t>
            </a:r>
            <a:r>
              <a:rPr lang="en-US" sz="2800" b="1" dirty="0" smtClean="0">
                <a:cs typeface="+mj-cs"/>
              </a:rPr>
              <a:t>there's tachycardia, </a:t>
            </a:r>
            <a:r>
              <a:rPr lang="en-US" sz="2800" b="1" dirty="0" err="1" smtClean="0">
                <a:cs typeface="+mj-cs"/>
              </a:rPr>
              <a:t>dyspnea</a:t>
            </a:r>
            <a:r>
              <a:rPr lang="en-US" sz="2800" b="1" dirty="0" smtClean="0">
                <a:cs typeface="+mj-cs"/>
              </a:rPr>
              <a:t> and fatigue upon the slightest effort. </a:t>
            </a:r>
          </a:p>
          <a:p>
            <a:pPr algn="l" eaLnBrk="1" hangingPunct="1">
              <a:lnSpc>
                <a:spcPct val="80000"/>
              </a:lnSpc>
              <a:defRPr/>
            </a:pPr>
            <a:r>
              <a:rPr lang="en-US" sz="2800" b="1" dirty="0" smtClean="0">
                <a:cs typeface="+mj-cs"/>
              </a:rPr>
              <a:t>- </a:t>
            </a:r>
            <a:r>
              <a:rPr lang="en-US" sz="2800" b="1" dirty="0" smtClean="0">
                <a:solidFill>
                  <a:srgbClr val="C00000"/>
                </a:solidFill>
                <a:cs typeface="+mj-cs"/>
              </a:rPr>
              <a:t>hemoglobin below 6 g/</a:t>
            </a:r>
            <a:r>
              <a:rPr lang="en-US" sz="2800" b="1" dirty="0" err="1" smtClean="0">
                <a:solidFill>
                  <a:srgbClr val="C00000"/>
                </a:solidFill>
                <a:cs typeface="+mj-cs"/>
              </a:rPr>
              <a:t>dL</a:t>
            </a:r>
            <a:r>
              <a:rPr lang="en-US" sz="2800" b="1" dirty="0" smtClean="0">
                <a:solidFill>
                  <a:srgbClr val="C00000"/>
                </a:solidFill>
                <a:cs typeface="+mj-cs"/>
              </a:rPr>
              <a:t> </a:t>
            </a:r>
            <a:r>
              <a:rPr lang="en-US" sz="2800" b="1" dirty="0" smtClean="0">
                <a:cs typeface="+mj-cs"/>
              </a:rPr>
              <a:t>symptoms are present even in sedentary activities, and </a:t>
            </a:r>
            <a:endParaRPr lang="en-US" sz="2800" b="1" dirty="0" smtClean="0">
              <a:cs typeface="+mj-cs"/>
            </a:endParaRPr>
          </a:p>
          <a:p>
            <a:pPr algn="l" eaLnBrk="1" hangingPunct="1">
              <a:lnSpc>
                <a:spcPct val="80000"/>
              </a:lnSpc>
              <a:defRPr/>
            </a:pPr>
            <a:r>
              <a:rPr lang="en-US" sz="2800" b="1" dirty="0">
                <a:cs typeface="+mj-cs"/>
              </a:rPr>
              <a:t>-</a:t>
            </a:r>
            <a:r>
              <a:rPr lang="en-US" sz="2800" b="1" dirty="0" smtClean="0">
                <a:cs typeface="+mj-cs"/>
              </a:rPr>
              <a:t> </a:t>
            </a:r>
            <a:r>
              <a:rPr lang="en-US" sz="2800" b="1" dirty="0" smtClean="0">
                <a:solidFill>
                  <a:srgbClr val="FF0000"/>
                </a:solidFill>
                <a:cs typeface="+mj-cs"/>
              </a:rPr>
              <a:t>below 3.5 g/</a:t>
            </a:r>
            <a:r>
              <a:rPr lang="en-US" sz="2800" b="1" dirty="0" err="1" smtClean="0">
                <a:solidFill>
                  <a:srgbClr val="FF0000"/>
                </a:solidFill>
                <a:cs typeface="+mj-cs"/>
              </a:rPr>
              <a:t>dL</a:t>
            </a:r>
            <a:r>
              <a:rPr lang="en-US" sz="2800" b="1" dirty="0" smtClean="0">
                <a:solidFill>
                  <a:srgbClr val="FF0000"/>
                </a:solidFill>
                <a:cs typeface="+mj-cs"/>
              </a:rPr>
              <a:t> heart failure is impending and any activity is unfeasible</a:t>
            </a:r>
            <a:r>
              <a:rPr lang="en-US" sz="2800" b="1" dirty="0" smtClean="0"/>
              <a:t>.</a:t>
            </a:r>
            <a:r>
              <a:rPr lang="en-US" sz="28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solidFill>
            <a:schemeClr val="bg1"/>
          </a:solidFill>
        </p:spPr>
        <p:txBody>
          <a:bodyPr/>
          <a:lstStyle/>
          <a:p>
            <a:pPr eaLnBrk="1" hangingPunct="1">
              <a:defRPr/>
            </a:pPr>
            <a:r>
              <a:rPr lang="en-US" dirty="0" smtClean="0">
                <a:solidFill>
                  <a:srgbClr val="FF0000"/>
                </a:solidFill>
              </a:rPr>
              <a:t>COMPLETE BLOOD COUNT</a:t>
            </a:r>
          </a:p>
        </p:txBody>
      </p:sp>
      <p:sp>
        <p:nvSpPr>
          <p:cNvPr id="65539" name="Rectangle 3"/>
          <p:cNvSpPr>
            <a:spLocks noGrp="1" noChangeArrowheads="1"/>
          </p:cNvSpPr>
          <p:nvPr>
            <p:ph type="body" idx="1"/>
          </p:nvPr>
        </p:nvSpPr>
        <p:spPr/>
        <p:txBody>
          <a:bodyPr/>
          <a:lstStyle/>
          <a:p>
            <a:pPr algn="l" eaLnBrk="1" hangingPunct="1">
              <a:lnSpc>
                <a:spcPct val="90000"/>
              </a:lnSpc>
              <a:defRPr/>
            </a:pPr>
            <a:r>
              <a:rPr lang="en-US" sz="2800" b="1" dirty="0" err="1" smtClean="0">
                <a:solidFill>
                  <a:schemeClr val="hlink"/>
                </a:solidFill>
              </a:rPr>
              <a:t>Hb</a:t>
            </a:r>
            <a:r>
              <a:rPr lang="en-US" sz="2800" b="1" dirty="0" smtClean="0">
                <a:solidFill>
                  <a:schemeClr val="hlink"/>
                </a:solidFill>
              </a:rPr>
              <a:t> </a:t>
            </a:r>
            <a:r>
              <a:rPr lang="en-US" sz="2800" b="1" dirty="0" err="1" smtClean="0">
                <a:solidFill>
                  <a:schemeClr val="hlink"/>
                </a:solidFill>
              </a:rPr>
              <a:t>Conc</a:t>
            </a:r>
            <a:r>
              <a:rPr lang="en-US" sz="2800" b="1" dirty="0" smtClean="0"/>
              <a:t>                   (g/dl)</a:t>
            </a:r>
          </a:p>
          <a:p>
            <a:pPr algn="l" eaLnBrk="1" hangingPunct="1">
              <a:lnSpc>
                <a:spcPct val="90000"/>
              </a:lnSpc>
              <a:defRPr/>
            </a:pPr>
            <a:r>
              <a:rPr lang="en-US" sz="2800" b="1" dirty="0" err="1" smtClean="0"/>
              <a:t>Hematocrit</a:t>
            </a:r>
            <a:r>
              <a:rPr lang="en-US" sz="2800" b="1" dirty="0" smtClean="0"/>
              <a:t> (PCV)     </a:t>
            </a:r>
          </a:p>
          <a:p>
            <a:pPr algn="l" eaLnBrk="1" hangingPunct="1">
              <a:lnSpc>
                <a:spcPct val="90000"/>
              </a:lnSpc>
              <a:defRPr/>
            </a:pPr>
            <a:r>
              <a:rPr lang="en-US" sz="2800" b="1" dirty="0" smtClean="0"/>
              <a:t>MCV                          (fl) </a:t>
            </a:r>
          </a:p>
          <a:p>
            <a:pPr algn="l" eaLnBrk="1" hangingPunct="1">
              <a:lnSpc>
                <a:spcPct val="90000"/>
              </a:lnSpc>
              <a:defRPr/>
            </a:pPr>
            <a:r>
              <a:rPr lang="en-US" sz="2800" b="1" dirty="0" smtClean="0"/>
              <a:t>MCH                         (pg)</a:t>
            </a:r>
          </a:p>
          <a:p>
            <a:pPr algn="l" eaLnBrk="1" hangingPunct="1">
              <a:lnSpc>
                <a:spcPct val="90000"/>
              </a:lnSpc>
              <a:defRPr/>
            </a:pPr>
            <a:r>
              <a:rPr lang="en-US" sz="2800" b="1" dirty="0" smtClean="0"/>
              <a:t>RDW(measure of red cell size variability)</a:t>
            </a:r>
          </a:p>
          <a:p>
            <a:pPr algn="l" eaLnBrk="1" hangingPunct="1">
              <a:lnSpc>
                <a:spcPct val="90000"/>
              </a:lnSpc>
              <a:defRPr/>
            </a:pPr>
            <a:r>
              <a:rPr lang="en-US" sz="2800" b="1" dirty="0" smtClean="0"/>
              <a:t>RBC Count             (…x10</a:t>
            </a:r>
            <a:r>
              <a:rPr lang="en-US" sz="2800" b="1" baseline="30000" dirty="0" smtClean="0"/>
              <a:t>9</a:t>
            </a:r>
            <a:r>
              <a:rPr lang="en-US" sz="2800" b="1" dirty="0" smtClean="0"/>
              <a:t>/L )</a:t>
            </a:r>
          </a:p>
          <a:p>
            <a:pPr algn="l" eaLnBrk="1" hangingPunct="1">
              <a:lnSpc>
                <a:spcPct val="90000"/>
              </a:lnSpc>
              <a:defRPr/>
            </a:pPr>
            <a:r>
              <a:rPr lang="en-US" sz="2800" b="1" dirty="0" err="1" smtClean="0">
                <a:solidFill>
                  <a:schemeClr val="hlink"/>
                </a:solidFill>
              </a:rPr>
              <a:t>WbC</a:t>
            </a:r>
            <a:r>
              <a:rPr lang="en-US" sz="2800" b="1" dirty="0" smtClean="0">
                <a:solidFill>
                  <a:schemeClr val="hlink"/>
                </a:solidFill>
              </a:rPr>
              <a:t> Count</a:t>
            </a:r>
            <a:r>
              <a:rPr lang="en-US" sz="2800" b="1" dirty="0" smtClean="0"/>
              <a:t>             (…x10</a:t>
            </a:r>
            <a:r>
              <a:rPr lang="en-US" sz="2800" b="1" baseline="30000" dirty="0" smtClean="0"/>
              <a:t>9</a:t>
            </a:r>
            <a:r>
              <a:rPr lang="en-US" sz="2800" b="1" dirty="0" smtClean="0"/>
              <a:t>/L )</a:t>
            </a:r>
          </a:p>
          <a:p>
            <a:pPr algn="l" eaLnBrk="1" hangingPunct="1">
              <a:lnSpc>
                <a:spcPct val="90000"/>
              </a:lnSpc>
              <a:defRPr/>
            </a:pPr>
            <a:r>
              <a:rPr lang="en-US" sz="2800" b="1" dirty="0" smtClean="0">
                <a:solidFill>
                  <a:schemeClr val="hlink"/>
                </a:solidFill>
              </a:rPr>
              <a:t>Platelet Count</a:t>
            </a:r>
            <a:r>
              <a:rPr lang="en-US" sz="2800" b="1" dirty="0" smtClean="0"/>
              <a:t>          (…x10</a:t>
            </a:r>
            <a:r>
              <a:rPr lang="en-US" sz="2800" b="1" baseline="30000" dirty="0" smtClean="0"/>
              <a:t>9</a:t>
            </a:r>
            <a:r>
              <a:rPr lang="en-US" sz="2800" b="1" dirty="0" smtClean="0"/>
              <a:t>/L)</a:t>
            </a:r>
          </a:p>
          <a:p>
            <a:pPr algn="l" eaLnBrk="1" hangingPunct="1">
              <a:lnSpc>
                <a:spcPct val="90000"/>
              </a:lnSpc>
              <a:defRPr/>
            </a:pPr>
            <a:r>
              <a:rPr lang="en-US" sz="2800" b="1" dirty="0" smtClean="0"/>
              <a:t>(</a:t>
            </a:r>
            <a:r>
              <a:rPr lang="en-US" sz="2800" b="1" dirty="0" err="1" smtClean="0"/>
              <a:t>Reticulocyte</a:t>
            </a:r>
            <a:r>
              <a:rPr lang="en-US" sz="2800" b="1" dirty="0" smtClean="0"/>
              <a:t> Count)     ( %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2193</Words>
  <Application>Microsoft Office PowerPoint</Application>
  <PresentationFormat>On-screen Show (4:3)</PresentationFormat>
  <Paragraphs>320</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ANEMIAS</vt:lpstr>
      <vt:lpstr>ANEMIA</vt:lpstr>
      <vt:lpstr>Anemia</vt:lpstr>
      <vt:lpstr>Anemia</vt:lpstr>
      <vt:lpstr>Anemia  Etiology</vt:lpstr>
      <vt:lpstr>Anemia-symptoms</vt:lpstr>
      <vt:lpstr>Slide 7</vt:lpstr>
      <vt:lpstr>Symptoms of Anemia</vt:lpstr>
      <vt:lpstr>COMPLETE BLOOD COUNT</vt:lpstr>
      <vt:lpstr>Glossary of Useful Blood Count Descriptors </vt:lpstr>
      <vt:lpstr>Glossary of Useful Blood Count Descriptors</vt:lpstr>
      <vt:lpstr> </vt:lpstr>
      <vt:lpstr>How can we diagnose Anemia ?                                                  </vt:lpstr>
      <vt:lpstr> Classification of anemia  </vt:lpstr>
      <vt:lpstr>Slide 15</vt:lpstr>
      <vt:lpstr>Hypochromic Microcytic Anemia D/D</vt:lpstr>
      <vt:lpstr>Normochromic Normocytic Anemia D/D</vt:lpstr>
      <vt:lpstr>Macrocytic Anemia D/D</vt:lpstr>
      <vt:lpstr>Macrocytic anemia D/D</vt:lpstr>
      <vt:lpstr>The Normocytic Anemias</vt:lpstr>
      <vt:lpstr>The Normocytic Anemias</vt:lpstr>
      <vt:lpstr>Hemolytic Disorders</vt:lpstr>
      <vt:lpstr>Microcytic Anemia</vt:lpstr>
      <vt:lpstr>Iron deficiency anemia (IDA)</vt:lpstr>
      <vt:lpstr>Iron Deficiency Anemia</vt:lpstr>
      <vt:lpstr>Iron Deficiency Anemia</vt:lpstr>
      <vt:lpstr>Iron Deficiency Anemia</vt:lpstr>
      <vt:lpstr>Iron Deficiency Anemia</vt:lpstr>
      <vt:lpstr>Iron Deficiency Anemia</vt:lpstr>
      <vt:lpstr>Iron Deficiency Anemia-Diagnosis</vt:lpstr>
      <vt:lpstr>Iron Deficiency Anemia-Treatment</vt:lpstr>
      <vt:lpstr>Anemia of Chronic Disease</vt:lpstr>
      <vt:lpstr> Hemolysis  </vt:lpstr>
      <vt:lpstr> Hemolysis  </vt:lpstr>
      <vt:lpstr> Hemolysis </vt:lpstr>
      <vt:lpstr> Hemolysis </vt:lpstr>
      <vt:lpstr>Lead Poisoning</vt:lpstr>
      <vt:lpstr>THALASSEMIA</vt:lpstr>
      <vt:lpstr>THALASSEMIA</vt:lpstr>
      <vt:lpstr>THALASSEMIA-complications</vt:lpstr>
      <vt:lpstr>Slide 41</vt:lpstr>
      <vt:lpstr>THALASSEMIA-complications</vt:lpstr>
      <vt:lpstr>THALASSEMIA-Lab</vt:lpstr>
      <vt:lpstr>THALASSEMIA-therapy</vt:lpstr>
      <vt:lpstr>SICKLE CELL DISEASE</vt:lpstr>
      <vt:lpstr>Clinical features</vt:lpstr>
      <vt:lpstr>Clinical features</vt:lpstr>
      <vt:lpstr>THERAPY</vt:lpstr>
      <vt:lpstr>G6PD deficiency</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ANEMIAS</dc:title>
  <dc:creator>falgahtani</dc:creator>
  <cp:lastModifiedBy>falgahtani</cp:lastModifiedBy>
  <cp:revision>1</cp:revision>
  <dcterms:created xsi:type="dcterms:W3CDTF">2011-03-05T17:28:55Z</dcterms:created>
  <dcterms:modified xsi:type="dcterms:W3CDTF">2011-03-05T19:50:19Z</dcterms:modified>
</cp:coreProperties>
</file>