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Default Extension="ppt" ContentType="application/vnd.ms-powerpoin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81"/>
  </p:notesMasterIdLst>
  <p:handoutMasterIdLst>
    <p:handoutMasterId r:id="rId82"/>
  </p:handoutMasterIdLst>
  <p:sldIdLst>
    <p:sldId id="420" r:id="rId2"/>
    <p:sldId id="384" r:id="rId3"/>
    <p:sldId id="385" r:id="rId4"/>
    <p:sldId id="402" r:id="rId5"/>
    <p:sldId id="256" r:id="rId6"/>
    <p:sldId id="364" r:id="rId7"/>
    <p:sldId id="423" r:id="rId8"/>
    <p:sldId id="424" r:id="rId9"/>
    <p:sldId id="365" r:id="rId10"/>
    <p:sldId id="403" r:id="rId11"/>
    <p:sldId id="295" r:id="rId12"/>
    <p:sldId id="300" r:id="rId13"/>
    <p:sldId id="259" r:id="rId14"/>
    <p:sldId id="298" r:id="rId15"/>
    <p:sldId id="452" r:id="rId16"/>
    <p:sldId id="304" r:id="rId17"/>
    <p:sldId id="303" r:id="rId18"/>
    <p:sldId id="307" r:id="rId19"/>
    <p:sldId id="308" r:id="rId20"/>
    <p:sldId id="426" r:id="rId21"/>
    <p:sldId id="427" r:id="rId22"/>
    <p:sldId id="453" r:id="rId23"/>
    <p:sldId id="451" r:id="rId24"/>
    <p:sldId id="450" r:id="rId25"/>
    <p:sldId id="302" r:id="rId26"/>
    <p:sldId id="443" r:id="rId27"/>
    <p:sldId id="444" r:id="rId28"/>
    <p:sldId id="265" r:id="rId29"/>
    <p:sldId id="272" r:id="rId30"/>
    <p:sldId id="319" r:id="rId31"/>
    <p:sldId id="370" r:id="rId32"/>
    <p:sldId id="320" r:id="rId33"/>
    <p:sldId id="428" r:id="rId34"/>
    <p:sldId id="429" r:id="rId35"/>
    <p:sldId id="330" r:id="rId36"/>
    <p:sldId id="375" r:id="rId37"/>
    <p:sldId id="441" r:id="rId38"/>
    <p:sldId id="430" r:id="rId39"/>
    <p:sldId id="331" r:id="rId40"/>
    <p:sldId id="335" r:id="rId41"/>
    <p:sldId id="442" r:id="rId42"/>
    <p:sldId id="445" r:id="rId43"/>
    <p:sldId id="456" r:id="rId44"/>
    <p:sldId id="336" r:id="rId45"/>
    <p:sldId id="341" r:id="rId46"/>
    <p:sldId id="394" r:id="rId47"/>
    <p:sldId id="343" r:id="rId48"/>
    <p:sldId id="401" r:id="rId49"/>
    <p:sldId id="397" r:id="rId50"/>
    <p:sldId id="455" r:id="rId51"/>
    <p:sldId id="344" r:id="rId52"/>
    <p:sldId id="346" r:id="rId53"/>
    <p:sldId id="433" r:id="rId54"/>
    <p:sldId id="435" r:id="rId55"/>
    <p:sldId id="434" r:id="rId56"/>
    <p:sldId id="347" r:id="rId57"/>
    <p:sldId id="348" r:id="rId58"/>
    <p:sldId id="349" r:id="rId59"/>
    <p:sldId id="436" r:id="rId60"/>
    <p:sldId id="350" r:id="rId61"/>
    <p:sldId id="352" r:id="rId62"/>
    <p:sldId id="399" r:id="rId63"/>
    <p:sldId id="354" r:id="rId64"/>
    <p:sldId id="400" r:id="rId65"/>
    <p:sldId id="355" r:id="rId66"/>
    <p:sldId id="356" r:id="rId67"/>
    <p:sldId id="358" r:id="rId68"/>
    <p:sldId id="437" r:id="rId69"/>
    <p:sldId id="360" r:id="rId70"/>
    <p:sldId id="393" r:id="rId71"/>
    <p:sldId id="411" r:id="rId72"/>
    <p:sldId id="438" r:id="rId73"/>
    <p:sldId id="446" r:id="rId74"/>
    <p:sldId id="447" r:id="rId75"/>
    <p:sldId id="448" r:id="rId76"/>
    <p:sldId id="449" r:id="rId77"/>
    <p:sldId id="457" r:id="rId78"/>
    <p:sldId id="458" r:id="rId79"/>
    <p:sldId id="459"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00"/>
    <a:srgbClr val="6699FF"/>
    <a:srgbClr val="CCFFFF"/>
    <a:srgbClr val="3366FF"/>
    <a:srgbClr val="0066CC"/>
    <a:srgbClr val="0000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5" autoAdjust="0"/>
    <p:restoredTop sz="92255" autoAdjust="0"/>
  </p:normalViewPr>
  <p:slideViewPr>
    <p:cSldViewPr>
      <p:cViewPr>
        <p:scale>
          <a:sx n="66" d="100"/>
          <a:sy n="66" d="100"/>
        </p:scale>
        <p:origin x="-612" y="-150"/>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4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599CACAC-5F7C-4836-A18C-7838D303E991}"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8188E645-32D1-44CE-9B91-0DAEC464E1E0}" type="datetimeFigureOut">
              <a:rPr lang="ar-SA"/>
              <a:pPr>
                <a:defRPr/>
              </a:pPr>
              <a:t>04/06/1432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91CE2AA0-7967-4B51-8E8B-6E429EF56091}"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endParaRPr lang="ar-SA" smtClean="0">
              <a:cs typeface="Arial" charset="0"/>
            </a:endParaRPr>
          </a:p>
        </p:txBody>
      </p:sp>
      <p:sp>
        <p:nvSpPr>
          <p:cNvPr id="9114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7624C2E9-4C1D-4DB4-8994-4AF5A3D0544C}" type="slidenum">
              <a:rPr lang="ar-SA" sz="1200"/>
              <a:pPr/>
              <a:t>1</a:t>
            </a:fld>
            <a:endParaRPr lang="ar-S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endParaRPr lang="ar-SA" smtClean="0">
              <a:cs typeface="Arial" charset="0"/>
            </a:endParaRP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BF7E53-0B15-4AD7-8A9A-5592366FC2EB}" type="slidenum">
              <a:rPr lang="ar-SA" smtClean="0">
                <a:latin typeface="Arial" charset="0"/>
                <a:cs typeface="Arial" charset="0"/>
              </a:rPr>
              <a:pPr/>
              <a:t>4</a:t>
            </a:fld>
            <a:endParaRPr lang="ar-SA"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bwMode="auto">
          <a:xfrm>
            <a:off x="1152525" y="690563"/>
            <a:ext cx="4556125" cy="3417887"/>
          </a:xfrm>
          <a:noFill/>
          <a:ln>
            <a:solidFill>
              <a:srgbClr val="000000"/>
            </a:solidFill>
            <a:miter lim="800000"/>
            <a:headEnd/>
            <a:tailEnd/>
          </a:ln>
        </p:spPr>
      </p:sp>
      <p:sp>
        <p:nvSpPr>
          <p:cNvPr id="93187" name="Rectangle 3"/>
          <p:cNvSpPr>
            <a:spLocks noGrp="1" noChangeArrowheads="1"/>
          </p:cNvSpPr>
          <p:nvPr>
            <p:ph type="body" idx="1"/>
          </p:nvPr>
        </p:nvSpPr>
        <p:spPr bwMode="auto">
          <a:xfrm>
            <a:off x="685800" y="4343400"/>
            <a:ext cx="5638800" cy="4116388"/>
          </a:xfrm>
          <a:noFill/>
        </p:spPr>
        <p:txBody>
          <a:bodyPr lIns="89675" tIns="44838" rIns="89675" bIns="44838"/>
          <a:lstStyle/>
          <a:p>
            <a:pPr eaLnBrk="1" hangingPunct="1">
              <a:spcBef>
                <a:spcPct val="0"/>
              </a:spcBef>
            </a:pPr>
            <a:r>
              <a:rPr 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sz="900" smtClean="0">
              <a:cs typeface="Times New Roman" pitchFamily="18" charset="0"/>
            </a:endParaRPr>
          </a:p>
          <a:p>
            <a:pPr eaLnBrk="1" hangingPunct="1">
              <a:spcBef>
                <a:spcPct val="0"/>
              </a:spcBef>
            </a:pPr>
            <a:r>
              <a:rPr 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sz="900" b="1" smtClean="0">
              <a:cs typeface="Times New Roman" pitchFamily="18" charset="0"/>
            </a:endParaRPr>
          </a:p>
          <a:p>
            <a:pPr eaLnBrk="1" hangingPunct="1">
              <a:spcBef>
                <a:spcPct val="0"/>
              </a:spcBef>
            </a:pPr>
            <a:endParaRPr lang="en-US" sz="900" smtClean="0">
              <a:cs typeface="Times New Roman" pitchFamily="18" charset="0"/>
            </a:endParaRPr>
          </a:p>
          <a:p>
            <a:pPr marL="285750" lvl="1" eaLnBrk="1" hangingPunct="1">
              <a:spcBef>
                <a:spcPct val="0"/>
              </a:spcBef>
            </a:pPr>
            <a:r>
              <a:rPr lang="en-US" sz="900" smtClean="0">
                <a:cs typeface="Times New Roman" pitchFamily="18" charset="0"/>
              </a:rPr>
              <a:t>National High Blood Pressure Education Program Working Group. National High Blood Pressure Education Program Working Group report on primary prevention of hypertension. </a:t>
            </a:r>
            <a:r>
              <a:rPr lang="en-US" sz="900" i="1" smtClean="0">
                <a:cs typeface="Times New Roman" pitchFamily="18" charset="0"/>
              </a:rPr>
              <a:t>Arch Intern Med.</a:t>
            </a:r>
            <a:r>
              <a:rPr lang="en-US" sz="900" smtClean="0">
                <a:cs typeface="Times New Roman" pitchFamily="18" charset="0"/>
              </a:rPr>
              <a:t> 1993;153:186-208.</a:t>
            </a:r>
          </a:p>
          <a:p>
            <a:pPr eaLnBrk="1" hangingPunct="1">
              <a:spcBef>
                <a:spcPct val="0"/>
              </a:spcBef>
            </a:pPr>
            <a:endParaRPr lang="en-US" sz="90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4211"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5235"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6259"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A3489C-655D-42CF-A455-B9B0AED9A5F2}" type="slidenum">
              <a:rPr lang="ar-SA" smtClean="0">
                <a:latin typeface="Arial" charset="0"/>
                <a:cs typeface="Arial" charset="0"/>
              </a:rPr>
              <a:pPr/>
              <a:t>77</a:t>
            </a:fld>
            <a:endParaRPr lang="en-US" smtClean="0">
              <a:latin typeface="Arial" charset="0"/>
              <a:cs typeface="Arial" charset="0"/>
            </a:endParaRPr>
          </a:p>
        </p:txBody>
      </p:sp>
      <p:sp>
        <p:nvSpPr>
          <p:cNvPr id="97283" name="Rectangle 2"/>
          <p:cNvSpPr>
            <a:spLocks noRo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900113" y="4343400"/>
            <a:ext cx="5043487" cy="4292600"/>
          </a:xfrm>
          <a:noFill/>
        </p:spPr>
        <p:txBody>
          <a:bodyPr/>
          <a:lstStyle/>
          <a:p>
            <a:r>
              <a:rPr lang="en-US" b="1" smtClean="0">
                <a:cs typeface="Arial" charset="0"/>
              </a:rPr>
              <a:t>Prevalence of Hypertension in the United States</a:t>
            </a:r>
          </a:p>
          <a:p>
            <a:r>
              <a:rPr lang="en-US" smtClean="0">
                <a:cs typeface="Arial" charset="0"/>
              </a:rPr>
              <a:t>The prevalence of hypertension in a representative sample from the National Health and Nutritional Examination Survey (NHANES 1999</a:t>
            </a:r>
            <a:r>
              <a:rPr lang="en-US" smtClean="0">
                <a:cs typeface="Arial" charset="0"/>
                <a:sym typeface="Symbol" pitchFamily="18" charset="2"/>
              </a:rPr>
              <a:t></a:t>
            </a:r>
            <a:r>
              <a:rPr lang="en-US" smtClean="0">
                <a:cs typeface="Arial" charset="0"/>
              </a:rPr>
              <a:t>2000) reveals that approximately 28.4% of the United States adult population has hypertension and that the prevalence of hypertension increases sharply with advancing age. The NHANES 1999</a:t>
            </a:r>
            <a:r>
              <a:rPr lang="en-US" smtClean="0">
                <a:cs typeface="Arial" charset="0"/>
                <a:sym typeface="Symbol" pitchFamily="18" charset="2"/>
              </a:rPr>
              <a:t></a:t>
            </a:r>
            <a:r>
              <a:rPr lang="en-US" smtClean="0">
                <a:cs typeface="Arial" charset="0"/>
              </a:rPr>
              <a:t>2000 survey was conducted in the United States among a representative sample (n=4,531) of adult, noninstitutionalized, nonpregnant civilians with the goals of 1) estimating the prevalence of selected diseases and risk factors; 2) estimating population reference distributions of certain health parameters; 3) documenting and investigating reasons for secular trends in selected diseases and risk factors; 4) contributing to an understanding of disease etiology; and 5) investigating the natural history of selected diseases.</a:t>
            </a:r>
          </a:p>
          <a:p>
            <a:endParaRPr lang="en-US" smtClean="0">
              <a:cs typeface="Arial" charset="0"/>
            </a:endParaRPr>
          </a:p>
          <a:p>
            <a:r>
              <a:rPr lang="en-US" b="1" smtClean="0">
                <a:cs typeface="Arial" charset="0"/>
              </a:rPr>
              <a:t>References:</a:t>
            </a:r>
          </a:p>
          <a:p>
            <a:r>
              <a:rPr lang="en-US" smtClean="0">
                <a:cs typeface="Arial" charset="0"/>
              </a:rPr>
              <a:t>National High Blood Pressure Education Program Coordinating Board. The sixth report of the Joint National Committee on Prevention, Detection, Evaluation, and Treatment of High Blood Pressure. </a:t>
            </a:r>
            <a:r>
              <a:rPr lang="en-US" i="1" smtClean="0">
                <a:cs typeface="Arial" charset="0"/>
              </a:rPr>
              <a:t>Arch Intern Med</a:t>
            </a:r>
            <a:r>
              <a:rPr lang="en-US" smtClean="0">
                <a:cs typeface="Arial" charset="0"/>
              </a:rPr>
              <a:t>. 1997;157:2413-2446.</a:t>
            </a:r>
          </a:p>
          <a:p>
            <a:r>
              <a:rPr lang="en-US" smtClean="0">
                <a:cs typeface="Arial" charset="0"/>
              </a:rPr>
              <a:t>Fields LE, Burt VL, Cutler JA, Hughes J, Roccella EJ, Sorlie P. The burden of adult hypertension in the United States 1999 to 2000: a rising tide. </a:t>
            </a:r>
            <a:r>
              <a:rPr lang="en-US" i="1" smtClean="0">
                <a:cs typeface="Arial" charset="0"/>
              </a:rPr>
              <a:t>Hypertension</a:t>
            </a:r>
            <a:r>
              <a:rPr lang="en-US" smtClean="0">
                <a:cs typeface="Arial" charset="0"/>
              </a:rPr>
              <a:t>. 2004;44:398-404.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8177E52-9335-4885-9586-607D3D5317BD}" type="slidenum">
              <a:rPr lang="ar-SA"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84C56191-83E8-437E-A4FD-07B338B44D6A}" type="slidenum">
              <a:rPr lang="ar-SA"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1B7CFD95-42FB-4FF5-803F-78CB6B230FE9}" type="slidenum">
              <a:rPr lang="ar-SA"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13"/>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pPr>
              <a:defRPr/>
            </a:pPr>
            <a:fld id="{1ECAC5E4-8022-4297-ABB7-B9973A3AD5C7}"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E4CEFC64-0916-454B-80C0-2DFC3406E109}"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ltLang="en-US"/>
          </a:p>
        </p:txBody>
      </p:sp>
      <p:sp>
        <p:nvSpPr>
          <p:cNvPr id="5" name="Slide Number Placeholder 8"/>
          <p:cNvSpPr>
            <a:spLocks noGrp="1"/>
          </p:cNvSpPr>
          <p:nvPr>
            <p:ph type="sldNum" sz="quarter" idx="11"/>
          </p:nvPr>
        </p:nvSpPr>
        <p:spPr/>
        <p:txBody>
          <a:bodyPr rtlCol="0"/>
          <a:lstStyle>
            <a:lvl1pPr>
              <a:defRPr/>
            </a:lvl1pPr>
          </a:lstStyle>
          <a:p>
            <a:pPr>
              <a:defRPr/>
            </a:pPr>
            <a:fld id="{D005ADA7-956F-46FC-99BA-28A9DA54A094}" type="slidenum">
              <a:rPr lang="ar-SA"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A027D0F-1967-497E-8F2E-43517AD37789}" type="slidenum">
              <a:rPr lang="ar-SA"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A80BAE21-9B8A-4C34-859D-A8EF742216F6}" type="slidenum">
              <a:rPr lang="ar-SA"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46844DF6-86CD-407D-ABD8-D71492243531}" type="slidenum">
              <a:rPr lang="ar-SA"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ltLang="en-US"/>
          </a:p>
        </p:txBody>
      </p:sp>
      <p:sp>
        <p:nvSpPr>
          <p:cNvPr id="4" name="Slide Number Placeholder 6"/>
          <p:cNvSpPr>
            <a:spLocks noGrp="1"/>
          </p:cNvSpPr>
          <p:nvPr>
            <p:ph type="sldNum" sz="quarter" idx="11"/>
          </p:nvPr>
        </p:nvSpPr>
        <p:spPr/>
        <p:txBody>
          <a:bodyPr rtlCol="0"/>
          <a:lstStyle>
            <a:lvl1pPr>
              <a:defRPr/>
            </a:lvl1pPr>
          </a:lstStyle>
          <a:p>
            <a:pPr>
              <a:defRPr/>
            </a:pPr>
            <a:fld id="{BD586370-76B4-4A8B-8F7C-E0D28390B36A}" type="slidenum">
              <a:rPr lang="ar-SA"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BD72F6A-100B-4945-9FE1-C41F8587E8F3}" type="datetimeFigureOut">
              <a:rPr lang="en-US"/>
              <a:pPr>
                <a:defRPr/>
              </a:pPr>
              <a:t>5/7/2011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77F8D45-6F64-4EE0-BE69-B91A694916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ltLang="en-US"/>
          </a:p>
        </p:txBody>
      </p:sp>
      <p:sp>
        <p:nvSpPr>
          <p:cNvPr id="13" name="Slide Number Placeholder 21"/>
          <p:cNvSpPr>
            <a:spLocks noGrp="1"/>
          </p:cNvSpPr>
          <p:nvPr>
            <p:ph type="sldNum" sz="quarter" idx="11"/>
          </p:nvPr>
        </p:nvSpPr>
        <p:spPr/>
        <p:txBody>
          <a:bodyPr rtlCol="0"/>
          <a:lstStyle>
            <a:lvl1pPr>
              <a:defRPr/>
            </a:lvl1pPr>
          </a:lstStyle>
          <a:p>
            <a:pPr>
              <a:defRPr/>
            </a:pPr>
            <a:fld id="{8676705A-A67B-4DE6-8693-18CB0DB3746B}" type="slidenum">
              <a:rPr lang="ar-SA"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ltLang="en-US"/>
          </a:p>
        </p:txBody>
      </p:sp>
      <p:sp>
        <p:nvSpPr>
          <p:cNvPr id="13" name="Slide Number Placeholder 17"/>
          <p:cNvSpPr>
            <a:spLocks noGrp="1"/>
          </p:cNvSpPr>
          <p:nvPr>
            <p:ph type="sldNum" sz="quarter" idx="11"/>
          </p:nvPr>
        </p:nvSpPr>
        <p:spPr/>
        <p:txBody>
          <a:bodyPr rtlCol="0"/>
          <a:lstStyle>
            <a:lvl1pPr>
              <a:defRPr/>
            </a:lvl1pPr>
          </a:lstStyle>
          <a:p>
            <a:pPr>
              <a:defRPr/>
            </a:pPr>
            <a:fld id="{0D7BA9A8-D607-4D2B-B03A-E2A681151DBC}" type="slidenum">
              <a:rPr lang="ar-SA"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8400000"/>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717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64F508B6-7DFC-4273-9BF6-758380041CC3}"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0" r:id="rId4"/>
    <p:sldLayoutId id="2147483851" r:id="rId5"/>
    <p:sldLayoutId id="2147483859" r:id="rId6"/>
    <p:sldLayoutId id="2147483860" r:id="rId7"/>
    <p:sldLayoutId id="2147483861" r:id="rId8"/>
    <p:sldLayoutId id="2147483862" r:id="rId9"/>
    <p:sldLayoutId id="2147483852" r:id="rId10"/>
    <p:sldLayoutId id="2147483853" r:id="rId11"/>
    <p:sldLayoutId id="2147483854" r:id="rId12"/>
    <p:sldLayoutId id="2147483855"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ubTitle" idx="1"/>
          </p:nvPr>
        </p:nvSpPr>
        <p:spPr>
          <a:xfrm>
            <a:off x="2514600" y="3657600"/>
            <a:ext cx="5562600" cy="1676400"/>
          </a:xfrm>
        </p:spPr>
        <p:txBody>
          <a:bodyPr/>
          <a:lstStyle/>
          <a:p>
            <a:pPr eaLnBrk="1" hangingPunct="1">
              <a:lnSpc>
                <a:spcPct val="90000"/>
              </a:lnSpc>
            </a:pPr>
            <a:r>
              <a:rPr lang="en-US" sz="3600" smtClean="0">
                <a:solidFill>
                  <a:srgbClr val="CCFFFF"/>
                </a:solidFill>
                <a:latin typeface="Bernard MT Condensed" pitchFamily="18" charset="0"/>
              </a:rPr>
              <a:t>Prof. Jamal Al Wakeel</a:t>
            </a:r>
          </a:p>
          <a:p>
            <a:pPr eaLnBrk="1" hangingPunct="1">
              <a:lnSpc>
                <a:spcPct val="90000"/>
              </a:lnSpc>
            </a:pPr>
            <a:r>
              <a:rPr lang="en-US" sz="3000" smtClean="0">
                <a:solidFill>
                  <a:srgbClr val="99FFCC"/>
                </a:solidFill>
                <a:latin typeface="Berlin Sans FB Demi" pitchFamily="34" charset="0"/>
              </a:rPr>
              <a:t>Head, Nephrology Division</a:t>
            </a:r>
          </a:p>
          <a:p>
            <a:pPr eaLnBrk="1" hangingPunct="1">
              <a:lnSpc>
                <a:spcPct val="90000"/>
              </a:lnSpc>
            </a:pPr>
            <a:r>
              <a:rPr lang="en-US" sz="3000" smtClean="0">
                <a:solidFill>
                  <a:srgbClr val="99FFCC"/>
                </a:solidFill>
                <a:latin typeface="Berlin Sans FB Demi" pitchFamily="34" charset="0"/>
              </a:rPr>
              <a:t>Department of Medicine</a:t>
            </a:r>
          </a:p>
        </p:txBody>
      </p:sp>
      <p:pic>
        <p:nvPicPr>
          <p:cNvPr id="5" name="Picture 6"/>
          <p:cNvPicPr>
            <a:picLocks noChangeAspect="1" noChangeArrowheads="1"/>
          </p:cNvPicPr>
          <p:nvPr/>
        </p:nvPicPr>
        <p:blipFill>
          <a:blip r:embed="rId3" cstate="print"/>
          <a:srcRect/>
          <a:stretch>
            <a:fillRect/>
          </a:stretch>
        </p:blipFill>
        <p:spPr bwMode="auto">
          <a:xfrm>
            <a:off x="7467600" y="2286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
        <p:nvSpPr>
          <p:cNvPr id="15364"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r>
              <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Impact"/>
              </a:rPr>
              <a:t>Hypertension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2"/>
          <p:cNvGrpSpPr>
            <a:grpSpLocks/>
          </p:cNvGrpSpPr>
          <p:nvPr/>
        </p:nvGrpSpPr>
        <p:grpSpPr bwMode="auto">
          <a:xfrm>
            <a:off x="-233363" y="0"/>
            <a:ext cx="2138363" cy="6858000"/>
            <a:chOff x="-99" y="0"/>
            <a:chExt cx="1234" cy="4320"/>
          </a:xfrm>
        </p:grpSpPr>
        <p:sp>
          <p:nvSpPr>
            <p:cNvPr id="997379" name="Rectangle 3"/>
            <p:cNvSpPr>
              <a:spLocks noChangeArrowheads="1"/>
            </p:cNvSpPr>
            <p:nvPr/>
          </p:nvSpPr>
          <p:spPr bwMode="auto">
            <a:xfrm>
              <a:off x="0" y="0"/>
              <a:ext cx="1033" cy="432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ar-SA">
                <a:latin typeface="Arial" pitchFamily="34" charset="0"/>
                <a:cs typeface="Arial" pitchFamily="34" charset="0"/>
              </a:endParaRPr>
            </a:p>
          </p:txBody>
        </p:sp>
        <p:grpSp>
          <p:nvGrpSpPr>
            <p:cNvPr id="1034" name="Group 4"/>
            <p:cNvGrpSpPr>
              <a:grpSpLocks/>
            </p:cNvGrpSpPr>
            <p:nvPr/>
          </p:nvGrpSpPr>
          <p:grpSpPr bwMode="auto">
            <a:xfrm>
              <a:off x="-99" y="439"/>
              <a:ext cx="1234" cy="3484"/>
              <a:chOff x="-99" y="439"/>
              <a:chExt cx="1234" cy="3484"/>
            </a:xfrm>
          </p:grpSpPr>
          <p:grpSp>
            <p:nvGrpSpPr>
              <p:cNvPr id="1035" name="Group 5"/>
              <p:cNvGrpSpPr>
                <a:grpSpLocks/>
              </p:cNvGrpSpPr>
              <p:nvPr/>
            </p:nvGrpSpPr>
            <p:grpSpPr bwMode="auto">
              <a:xfrm>
                <a:off x="162" y="439"/>
                <a:ext cx="653" cy="3175"/>
                <a:chOff x="162" y="439"/>
                <a:chExt cx="653" cy="3175"/>
              </a:xfrm>
            </p:grpSpPr>
            <p:grpSp>
              <p:nvGrpSpPr>
                <p:cNvPr id="1039" name="Group 6"/>
                <p:cNvGrpSpPr>
                  <a:grpSpLocks/>
                </p:cNvGrpSpPr>
                <p:nvPr/>
              </p:nvGrpSpPr>
              <p:grpSpPr bwMode="auto">
                <a:xfrm>
                  <a:off x="165" y="439"/>
                  <a:ext cx="620" cy="596"/>
                  <a:chOff x="165" y="439"/>
                  <a:chExt cx="620" cy="596"/>
                </a:xfrm>
              </p:grpSpPr>
              <p:sp>
                <p:nvSpPr>
                  <p:cNvPr id="1051" name="Oval 7"/>
                  <p:cNvSpPr>
                    <a:spLocks noChangeArrowheads="1"/>
                  </p:cNvSpPr>
                  <p:nvPr/>
                </p:nvSpPr>
                <p:spPr bwMode="auto">
                  <a:xfrm>
                    <a:off x="165" y="439"/>
                    <a:ext cx="620" cy="596"/>
                  </a:xfrm>
                  <a:prstGeom prst="ellipse">
                    <a:avLst/>
                  </a:prstGeom>
                  <a:solidFill>
                    <a:schemeClr val="bg1"/>
                  </a:solidFill>
                  <a:ln w="38100" cmpd="dbl">
                    <a:solidFill>
                      <a:schemeClr val="tx1"/>
                    </a:solidFill>
                    <a:round/>
                    <a:headEnd/>
                    <a:tailEnd/>
                  </a:ln>
                </p:spPr>
                <p:txBody>
                  <a:bodyPr wrap="none" anchor="ctr"/>
                  <a:lstStyle/>
                  <a:p>
                    <a:endParaRPr lang="ar-SA"/>
                  </a:p>
                </p:txBody>
              </p:sp>
              <p:grpSp>
                <p:nvGrpSpPr>
                  <p:cNvPr id="1052" name="Group 8"/>
                  <p:cNvGrpSpPr>
                    <a:grpSpLocks/>
                  </p:cNvGrpSpPr>
                  <p:nvPr/>
                </p:nvGrpSpPr>
                <p:grpSpPr bwMode="auto">
                  <a:xfrm>
                    <a:off x="200" y="475"/>
                    <a:ext cx="548" cy="525"/>
                    <a:chOff x="559" y="144"/>
                    <a:chExt cx="2109" cy="1968"/>
                  </a:xfrm>
                </p:grpSpPr>
                <p:sp>
                  <p:nvSpPr>
                    <p:cNvPr id="1053" name="Oval 9"/>
                    <p:cNvSpPr>
                      <a:spLocks noChangeArrowheads="1"/>
                    </p:cNvSpPr>
                    <p:nvPr/>
                  </p:nvSpPr>
                  <p:spPr bwMode="auto">
                    <a:xfrm>
                      <a:off x="559" y="144"/>
                      <a:ext cx="2109" cy="1961"/>
                    </a:xfrm>
                    <a:prstGeom prst="ellipse">
                      <a:avLst/>
                    </a:prstGeom>
                    <a:solidFill>
                      <a:schemeClr val="bg1"/>
                    </a:solidFill>
                    <a:ln w="12700">
                      <a:noFill/>
                      <a:round/>
                      <a:headEnd type="none" w="sm" len="sm"/>
                      <a:tailEnd type="none" w="sm" len="sm"/>
                    </a:ln>
                  </p:spPr>
                  <p:txBody>
                    <a:bodyPr wrap="none" anchor="ctr"/>
                    <a:lstStyle/>
                    <a:p>
                      <a:endParaRPr lang="ar-SA"/>
                    </a:p>
                  </p:txBody>
                </p:sp>
                <p:sp>
                  <p:nvSpPr>
                    <p:cNvPr id="1054" name="Oval 10"/>
                    <p:cNvSpPr>
                      <a:spLocks noChangeArrowheads="1"/>
                    </p:cNvSpPr>
                    <p:nvPr/>
                  </p:nvSpPr>
                  <p:spPr bwMode="auto">
                    <a:xfrm>
                      <a:off x="559" y="151"/>
                      <a:ext cx="2109" cy="1961"/>
                    </a:xfrm>
                    <a:prstGeom prst="ellipse">
                      <a:avLst/>
                    </a:prstGeom>
                    <a:noFill/>
                    <a:ln w="12700">
                      <a:solidFill>
                        <a:schemeClr val="tx1"/>
                      </a:solidFill>
                      <a:round/>
                      <a:headEnd type="none" w="sm" len="sm"/>
                      <a:tailEnd type="none" w="sm" len="sm"/>
                    </a:ln>
                  </p:spPr>
                  <p:txBody>
                    <a:bodyPr wrap="none" anchor="ctr"/>
                    <a:lstStyle/>
                    <a:p>
                      <a:endParaRPr lang="ar-SA"/>
                    </a:p>
                  </p:txBody>
                </p:sp>
                <p:pic>
                  <p:nvPicPr>
                    <p:cNvPr id="1055" name="Picture 11" descr="dhhs1"/>
                    <p:cNvPicPr>
                      <a:picLocks noChangeAspect="1" noChangeArrowheads="1"/>
                    </p:cNvPicPr>
                    <p:nvPr/>
                  </p:nvPicPr>
                  <p:blipFill>
                    <a:blip r:embed="rId3" cstate="print"/>
                    <a:srcRect/>
                    <a:stretch>
                      <a:fillRect/>
                    </a:stretch>
                  </p:blipFill>
                  <p:spPr bwMode="auto">
                    <a:xfrm>
                      <a:off x="678" y="261"/>
                      <a:ext cx="1879" cy="1746"/>
                    </a:xfrm>
                    <a:prstGeom prst="rect">
                      <a:avLst/>
                    </a:prstGeom>
                    <a:noFill/>
                    <a:ln w="12700">
                      <a:noFill/>
                      <a:miter lim="800000"/>
                      <a:headEnd/>
                      <a:tailEnd/>
                    </a:ln>
                  </p:spPr>
                </p:pic>
              </p:grpSp>
            </p:grpSp>
            <p:grpSp>
              <p:nvGrpSpPr>
                <p:cNvPr id="1040" name="Group 12"/>
                <p:cNvGrpSpPr>
                  <a:grpSpLocks/>
                </p:cNvGrpSpPr>
                <p:nvPr/>
              </p:nvGrpSpPr>
              <p:grpSpPr bwMode="auto">
                <a:xfrm>
                  <a:off x="171" y="1773"/>
                  <a:ext cx="644" cy="597"/>
                  <a:chOff x="171" y="1773"/>
                  <a:chExt cx="644" cy="597"/>
                </a:xfrm>
              </p:grpSpPr>
              <p:sp>
                <p:nvSpPr>
                  <p:cNvPr id="1045" name="Oval 13"/>
                  <p:cNvSpPr>
                    <a:spLocks noChangeArrowheads="1"/>
                  </p:cNvSpPr>
                  <p:nvPr/>
                </p:nvSpPr>
                <p:spPr bwMode="auto">
                  <a:xfrm>
                    <a:off x="171" y="1774"/>
                    <a:ext cx="615" cy="596"/>
                  </a:xfrm>
                  <a:prstGeom prst="ellipse">
                    <a:avLst/>
                  </a:prstGeom>
                  <a:solidFill>
                    <a:schemeClr val="bg1"/>
                  </a:solidFill>
                  <a:ln w="38100" cmpd="dbl">
                    <a:solidFill>
                      <a:schemeClr val="tx1"/>
                    </a:solidFill>
                    <a:round/>
                    <a:headEnd/>
                    <a:tailEnd/>
                  </a:ln>
                </p:spPr>
                <p:txBody>
                  <a:bodyPr wrap="none" anchor="ctr"/>
                  <a:lstStyle/>
                  <a:p>
                    <a:endParaRPr lang="ar-SA"/>
                  </a:p>
                </p:txBody>
              </p:sp>
              <p:grpSp>
                <p:nvGrpSpPr>
                  <p:cNvPr id="1046" name="Group 14"/>
                  <p:cNvGrpSpPr>
                    <a:grpSpLocks/>
                  </p:cNvGrpSpPr>
                  <p:nvPr/>
                </p:nvGrpSpPr>
                <p:grpSpPr bwMode="auto">
                  <a:xfrm>
                    <a:off x="209" y="1773"/>
                    <a:ext cx="606" cy="555"/>
                    <a:chOff x="2934" y="220"/>
                    <a:chExt cx="2094" cy="1932"/>
                  </a:xfrm>
                </p:grpSpPr>
                <p:sp>
                  <p:nvSpPr>
                    <p:cNvPr id="1047" name="Oval 15"/>
                    <p:cNvSpPr>
                      <a:spLocks noChangeArrowheads="1"/>
                    </p:cNvSpPr>
                    <p:nvPr/>
                  </p:nvSpPr>
                  <p:spPr bwMode="auto">
                    <a:xfrm>
                      <a:off x="2934" y="352"/>
                      <a:ext cx="1872" cy="1794"/>
                    </a:xfrm>
                    <a:prstGeom prst="ellipse">
                      <a:avLst/>
                    </a:prstGeom>
                    <a:solidFill>
                      <a:schemeClr val="bg1"/>
                    </a:solidFill>
                    <a:ln w="12700">
                      <a:noFill/>
                      <a:round/>
                      <a:headEnd type="none" w="sm" len="sm"/>
                      <a:tailEnd type="none" w="sm" len="sm"/>
                    </a:ln>
                  </p:spPr>
                  <p:txBody>
                    <a:bodyPr wrap="none" anchor="ctr"/>
                    <a:lstStyle/>
                    <a:p>
                      <a:endParaRPr lang="ar-SA"/>
                    </a:p>
                  </p:txBody>
                </p:sp>
                <p:pic>
                  <p:nvPicPr>
                    <p:cNvPr id="1048" name="Picture 16" descr="nih1"/>
                    <p:cNvPicPr>
                      <a:picLocks noChangeAspect="1" noChangeArrowheads="1"/>
                    </p:cNvPicPr>
                    <p:nvPr/>
                  </p:nvPicPr>
                  <p:blipFill>
                    <a:blip r:embed="rId4" cstate="print"/>
                    <a:srcRect/>
                    <a:stretch>
                      <a:fillRect/>
                    </a:stretch>
                  </p:blipFill>
                  <p:spPr bwMode="auto">
                    <a:xfrm>
                      <a:off x="3062" y="477"/>
                      <a:ext cx="1608" cy="1566"/>
                    </a:xfrm>
                    <a:prstGeom prst="rect">
                      <a:avLst/>
                    </a:prstGeom>
                    <a:noFill/>
                    <a:ln w="12700">
                      <a:noFill/>
                      <a:miter lim="800000"/>
                      <a:headEnd/>
                      <a:tailEnd/>
                    </a:ln>
                  </p:spPr>
                </p:pic>
                <p:sp>
                  <p:nvSpPr>
                    <p:cNvPr id="1049" name="Rectangle 17"/>
                    <p:cNvSpPr>
                      <a:spLocks noChangeArrowheads="1"/>
                    </p:cNvSpPr>
                    <p:nvPr/>
                  </p:nvSpPr>
                  <p:spPr bwMode="auto">
                    <a:xfrm>
                      <a:off x="3208" y="220"/>
                      <a:ext cx="1820" cy="1834"/>
                    </a:xfrm>
                    <a:prstGeom prst="rect">
                      <a:avLst/>
                    </a:prstGeom>
                    <a:noFill/>
                    <a:ln w="12700">
                      <a:noFill/>
                      <a:miter lim="800000"/>
                      <a:headEnd/>
                      <a:tailEnd/>
                    </a:ln>
                  </p:spPr>
                  <p:txBody>
                    <a:bodyPr/>
                    <a:lstStyle/>
                    <a:p>
                      <a:endParaRPr lang="ar-SA"/>
                    </a:p>
                  </p:txBody>
                </p:sp>
                <p:sp>
                  <p:nvSpPr>
                    <p:cNvPr id="1050" name="Oval 18"/>
                    <p:cNvSpPr>
                      <a:spLocks noChangeArrowheads="1"/>
                    </p:cNvSpPr>
                    <p:nvPr/>
                  </p:nvSpPr>
                  <p:spPr bwMode="auto">
                    <a:xfrm>
                      <a:off x="2934" y="358"/>
                      <a:ext cx="1872" cy="1794"/>
                    </a:xfrm>
                    <a:prstGeom prst="ellipse">
                      <a:avLst/>
                    </a:prstGeom>
                    <a:noFill/>
                    <a:ln w="12700">
                      <a:solidFill>
                        <a:schemeClr val="tx1"/>
                      </a:solidFill>
                      <a:round/>
                      <a:headEnd type="none" w="sm" len="sm"/>
                      <a:tailEnd type="none" w="sm" len="sm"/>
                    </a:ln>
                  </p:spPr>
                  <p:txBody>
                    <a:bodyPr wrap="none" anchor="ctr"/>
                    <a:lstStyle/>
                    <a:p>
                      <a:endParaRPr lang="ar-SA"/>
                    </a:p>
                  </p:txBody>
                </p:sp>
              </p:grpSp>
            </p:grpSp>
            <p:grpSp>
              <p:nvGrpSpPr>
                <p:cNvPr id="1041" name="Group 19"/>
                <p:cNvGrpSpPr>
                  <a:grpSpLocks/>
                </p:cNvGrpSpPr>
                <p:nvPr/>
              </p:nvGrpSpPr>
              <p:grpSpPr bwMode="auto">
                <a:xfrm>
                  <a:off x="162" y="3012"/>
                  <a:ext cx="626" cy="602"/>
                  <a:chOff x="162" y="3012"/>
                  <a:chExt cx="626" cy="602"/>
                </a:xfrm>
              </p:grpSpPr>
              <p:sp>
                <p:nvSpPr>
                  <p:cNvPr id="1042" name="Oval 20"/>
                  <p:cNvSpPr>
                    <a:spLocks noChangeArrowheads="1"/>
                  </p:cNvSpPr>
                  <p:nvPr/>
                </p:nvSpPr>
                <p:spPr bwMode="auto">
                  <a:xfrm>
                    <a:off x="187" y="3039"/>
                    <a:ext cx="574" cy="546"/>
                  </a:xfrm>
                  <a:prstGeom prst="ellipse">
                    <a:avLst/>
                  </a:prstGeom>
                  <a:solidFill>
                    <a:schemeClr val="bg1"/>
                  </a:solidFill>
                  <a:ln w="76200">
                    <a:solidFill>
                      <a:schemeClr val="bg1"/>
                    </a:solidFill>
                    <a:round/>
                    <a:headEnd type="none" w="sm" len="sm"/>
                    <a:tailEnd type="none" w="sm" len="sm"/>
                  </a:ln>
                </p:spPr>
                <p:txBody>
                  <a:bodyPr wrap="none" anchor="ctr"/>
                  <a:lstStyle/>
                  <a:p>
                    <a:endParaRPr lang="ar-SA"/>
                  </a:p>
                </p:txBody>
              </p:sp>
              <p:pic>
                <p:nvPicPr>
                  <p:cNvPr id="1043" name="Picture 21"/>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04" y="3055"/>
                    <a:ext cx="546" cy="521"/>
                  </a:xfrm>
                  <a:prstGeom prst="rect">
                    <a:avLst/>
                  </a:prstGeom>
                  <a:noFill/>
                  <a:ln w="9525">
                    <a:noFill/>
                    <a:miter lim="800000"/>
                    <a:headEnd/>
                    <a:tailEnd/>
                  </a:ln>
                </p:spPr>
              </p:pic>
              <p:sp>
                <p:nvSpPr>
                  <p:cNvPr id="1044" name="Oval 22"/>
                  <p:cNvSpPr>
                    <a:spLocks noChangeArrowheads="1"/>
                  </p:cNvSpPr>
                  <p:nvPr/>
                </p:nvSpPr>
                <p:spPr bwMode="auto">
                  <a:xfrm>
                    <a:off x="162" y="3012"/>
                    <a:ext cx="626" cy="602"/>
                  </a:xfrm>
                  <a:prstGeom prst="ellipse">
                    <a:avLst/>
                  </a:prstGeom>
                  <a:noFill/>
                  <a:ln w="38100" cmpd="dbl">
                    <a:solidFill>
                      <a:srgbClr val="362C80"/>
                    </a:solidFill>
                    <a:round/>
                    <a:headEnd type="none" w="sm" len="sm"/>
                    <a:tailEnd type="none" w="sm" len="sm"/>
                  </a:ln>
                </p:spPr>
                <p:txBody>
                  <a:bodyPr wrap="none" anchor="ctr"/>
                  <a:lstStyle/>
                  <a:p>
                    <a:endParaRPr lang="ar-SA"/>
                  </a:p>
                </p:txBody>
              </p:sp>
            </p:grpSp>
          </p:grpSp>
          <p:sp>
            <p:nvSpPr>
              <p:cNvPr id="1036" name="Text Box 23"/>
              <p:cNvSpPr txBox="1">
                <a:spLocks noChangeArrowheads="1"/>
              </p:cNvSpPr>
              <p:nvPr/>
            </p:nvSpPr>
            <p:spPr bwMode="auto">
              <a:xfrm>
                <a:off x="-99" y="1029"/>
                <a:ext cx="1207" cy="403"/>
              </a:xfrm>
              <a:prstGeom prst="rect">
                <a:avLst/>
              </a:prstGeom>
              <a:noFill/>
              <a:ln w="9525">
                <a:noFill/>
                <a:miter lim="800000"/>
                <a:headEnd/>
                <a:tailEnd/>
              </a:ln>
            </p:spPr>
            <p:txBody>
              <a:bodyPr>
                <a:spAutoFit/>
              </a:bodyPr>
              <a:lstStyle/>
              <a:p>
                <a:pPr algn="ctr"/>
                <a:r>
                  <a:rPr lang="en-US" sz="1200" b="1">
                    <a:solidFill>
                      <a:schemeClr val="bg1"/>
                    </a:solidFill>
                  </a:rPr>
                  <a:t>U.S. Department of </a:t>
                </a:r>
              </a:p>
              <a:p>
                <a:pPr algn="ctr"/>
                <a:r>
                  <a:rPr lang="en-US" sz="1200" b="1">
                    <a:solidFill>
                      <a:schemeClr val="bg1"/>
                    </a:solidFill>
                  </a:rPr>
                  <a:t>Health and Human Services</a:t>
                </a:r>
              </a:p>
            </p:txBody>
          </p:sp>
          <p:sp>
            <p:nvSpPr>
              <p:cNvPr id="1037" name="Text Box 24"/>
              <p:cNvSpPr txBox="1">
                <a:spLocks noChangeArrowheads="1"/>
              </p:cNvSpPr>
              <p:nvPr/>
            </p:nvSpPr>
            <p:spPr bwMode="auto">
              <a:xfrm>
                <a:off x="-99" y="2389"/>
                <a:ext cx="1207" cy="288"/>
              </a:xfrm>
              <a:prstGeom prst="rect">
                <a:avLst/>
              </a:prstGeom>
              <a:noFill/>
              <a:ln w="9525">
                <a:noFill/>
                <a:miter lim="800000"/>
                <a:headEnd/>
                <a:tailEnd/>
              </a:ln>
            </p:spPr>
            <p:txBody>
              <a:bodyPr>
                <a:spAutoFit/>
              </a:bodyPr>
              <a:lstStyle/>
              <a:p>
                <a:pPr algn="ctr"/>
                <a:r>
                  <a:rPr lang="en-US" sz="1200" b="1">
                    <a:solidFill>
                      <a:schemeClr val="bg1"/>
                    </a:solidFill>
                  </a:rPr>
                  <a:t>National Institutes </a:t>
                </a:r>
              </a:p>
              <a:p>
                <a:pPr algn="ctr"/>
                <a:r>
                  <a:rPr lang="en-US" sz="1200" b="1">
                    <a:solidFill>
                      <a:schemeClr val="bg1"/>
                    </a:solidFill>
                  </a:rPr>
                  <a:t>of Health</a:t>
                </a:r>
              </a:p>
            </p:txBody>
          </p:sp>
          <p:sp>
            <p:nvSpPr>
              <p:cNvPr id="1038" name="Text Box 25"/>
              <p:cNvSpPr txBox="1">
                <a:spLocks noChangeArrowheads="1"/>
              </p:cNvSpPr>
              <p:nvPr/>
            </p:nvSpPr>
            <p:spPr bwMode="auto">
              <a:xfrm>
                <a:off x="-72" y="3635"/>
                <a:ext cx="1207" cy="288"/>
              </a:xfrm>
              <a:prstGeom prst="rect">
                <a:avLst/>
              </a:prstGeom>
              <a:noFill/>
              <a:ln w="9525">
                <a:noFill/>
                <a:miter lim="800000"/>
                <a:headEnd/>
                <a:tailEnd/>
              </a:ln>
            </p:spPr>
            <p:txBody>
              <a:bodyPr>
                <a:spAutoFit/>
              </a:bodyPr>
              <a:lstStyle/>
              <a:p>
                <a:pPr algn="ctr"/>
                <a:r>
                  <a:rPr lang="en-US" sz="1200" b="1">
                    <a:solidFill>
                      <a:schemeClr val="bg1"/>
                    </a:solidFill>
                  </a:rPr>
                  <a:t>National Heart, Lung, and Blood Institute</a:t>
                </a:r>
              </a:p>
            </p:txBody>
          </p:sp>
        </p:grpSp>
      </p:grpSp>
      <p:sp>
        <p:nvSpPr>
          <p:cNvPr id="1029" name="Line 26"/>
          <p:cNvSpPr>
            <a:spLocks noChangeShapeType="1"/>
          </p:cNvSpPr>
          <p:nvPr/>
        </p:nvSpPr>
        <p:spPr bwMode="auto">
          <a:xfrm>
            <a:off x="1771650" y="42863"/>
            <a:ext cx="0" cy="6858000"/>
          </a:xfrm>
          <a:prstGeom prst="line">
            <a:avLst/>
          </a:prstGeom>
          <a:noFill/>
          <a:ln w="57150">
            <a:solidFill>
              <a:srgbClr val="0000FF">
                <a:alpha val="50195"/>
              </a:srgbClr>
            </a:solidFill>
            <a:round/>
            <a:headEnd/>
            <a:tailEnd/>
          </a:ln>
        </p:spPr>
        <p:txBody>
          <a:bodyPr/>
          <a:lstStyle/>
          <a:p>
            <a:endParaRPr lang="en-US"/>
          </a:p>
        </p:txBody>
      </p:sp>
      <p:graphicFrame>
        <p:nvGraphicFramePr>
          <p:cNvPr id="1026" name="Rectangle 2"/>
          <p:cNvGraphicFramePr>
            <a:graphicFrameLocks/>
          </p:cNvGraphicFramePr>
          <p:nvPr/>
        </p:nvGraphicFramePr>
        <p:xfrm>
          <a:off x="1581150" y="1171575"/>
          <a:ext cx="6096000" cy="4572000"/>
        </p:xfrm>
        <a:graphic>
          <a:graphicData uri="http://schemas.openxmlformats.org/presentationml/2006/ole">
            <p:oleObj spid="_x0000_s1026" name="Clip" r:id="rId6" imgW="0" imgH="0" progId="MS_ClipArt_Gallery.2">
              <p:embed/>
            </p:oleObj>
          </a:graphicData>
        </a:graphic>
      </p:graphicFrame>
      <p:graphicFrame>
        <p:nvGraphicFramePr>
          <p:cNvPr id="1027" name="Rectangle 3"/>
          <p:cNvGraphicFramePr>
            <a:graphicFrameLocks/>
          </p:cNvGraphicFramePr>
          <p:nvPr/>
        </p:nvGraphicFramePr>
        <p:xfrm>
          <a:off x="1581150" y="1171575"/>
          <a:ext cx="6096000" cy="4572000"/>
        </p:xfrm>
        <a:graphic>
          <a:graphicData uri="http://schemas.openxmlformats.org/presentationml/2006/ole">
            <p:oleObj spid="_x0000_s1027" name="Clip" r:id="rId7" imgW="0" imgH="0" progId="MS_ClipArt_Gallery.2">
              <p:embed/>
            </p:oleObj>
          </a:graphicData>
        </a:graphic>
      </p:graphicFrame>
      <p:sp>
        <p:nvSpPr>
          <p:cNvPr id="997405" name="Text Box 29"/>
          <p:cNvSpPr txBox="1">
            <a:spLocks noChangeArrowheads="1"/>
          </p:cNvSpPr>
          <p:nvPr/>
        </p:nvSpPr>
        <p:spPr bwMode="auto">
          <a:xfrm>
            <a:off x="1828800" y="2590800"/>
            <a:ext cx="6894513" cy="2076450"/>
          </a:xfrm>
          <a:prstGeom prst="rect">
            <a:avLst/>
          </a:prstGeom>
          <a:noFill/>
          <a:ln w="12700">
            <a:noFill/>
            <a:miter lim="800000"/>
            <a:headEnd type="none" w="sm" len="sm"/>
            <a:tailEnd type="none" w="sm" len="sm"/>
          </a:ln>
          <a:effectLst>
            <a:outerShdw dist="45791" dir="18221404" algn="ctr" rotWithShape="0">
              <a:schemeClr val="tx2"/>
            </a:outerShdw>
          </a:effectLst>
        </p:spPr>
        <p:txBody>
          <a:bodyPr>
            <a:spAutoFit/>
          </a:bodyPr>
          <a:lstStyle/>
          <a:p>
            <a:pPr algn="ctr">
              <a:spcBef>
                <a:spcPct val="10000"/>
              </a:spcBef>
              <a:defRPr/>
            </a:pPr>
            <a:r>
              <a:rPr lang="en-US" sz="2600" b="1" dirty="0">
                <a:solidFill>
                  <a:srgbClr val="FFFF99"/>
                </a:solidFill>
                <a:latin typeface="Trebuchet MS" pitchFamily="34" charset="0"/>
                <a:cs typeface="Arial" pitchFamily="34" charset="0"/>
              </a:rPr>
              <a:t>The Seventh Report of the </a:t>
            </a:r>
            <a:br>
              <a:rPr lang="en-US" sz="2600" b="1" dirty="0">
                <a:solidFill>
                  <a:srgbClr val="FFFF99"/>
                </a:solidFill>
                <a:latin typeface="Trebuchet MS" pitchFamily="34" charset="0"/>
                <a:cs typeface="Arial" pitchFamily="34" charset="0"/>
              </a:rPr>
            </a:br>
            <a:r>
              <a:rPr lang="en-US" sz="2600" b="1" dirty="0">
                <a:solidFill>
                  <a:srgbClr val="FFFF99"/>
                </a:solidFill>
                <a:latin typeface="Trebuchet MS" pitchFamily="34" charset="0"/>
                <a:cs typeface="Arial" pitchFamily="34" charset="0"/>
              </a:rPr>
              <a:t>Joint National Committee </a:t>
            </a:r>
            <a:br>
              <a:rPr lang="en-US" sz="2600" b="1" dirty="0">
                <a:solidFill>
                  <a:srgbClr val="FFFF99"/>
                </a:solidFill>
                <a:latin typeface="Trebuchet MS" pitchFamily="34" charset="0"/>
                <a:cs typeface="Arial" pitchFamily="34" charset="0"/>
              </a:rPr>
            </a:br>
            <a:r>
              <a:rPr lang="en-US" sz="2600" b="1" dirty="0">
                <a:solidFill>
                  <a:srgbClr val="FFFF99"/>
                </a:solidFill>
                <a:latin typeface="Trebuchet MS" pitchFamily="34" charset="0"/>
                <a:cs typeface="Arial" pitchFamily="34" charset="0"/>
              </a:rPr>
              <a:t>Prevention, Detection, </a:t>
            </a:r>
            <a:br>
              <a:rPr lang="en-US" sz="2600" b="1" dirty="0">
                <a:solidFill>
                  <a:srgbClr val="FFFF99"/>
                </a:solidFill>
                <a:latin typeface="Trebuchet MS" pitchFamily="34" charset="0"/>
                <a:cs typeface="Arial" pitchFamily="34" charset="0"/>
              </a:rPr>
            </a:br>
            <a:r>
              <a:rPr lang="en-US" sz="2600" b="1" dirty="0">
                <a:solidFill>
                  <a:srgbClr val="FFFF99"/>
                </a:solidFill>
                <a:latin typeface="Trebuchet MS" pitchFamily="34" charset="0"/>
                <a:cs typeface="Arial" pitchFamily="34" charset="0"/>
              </a:rPr>
              <a:t>Evaluation, and Treatment of High Blood Pressure (JNC 7) on</a:t>
            </a:r>
            <a:endParaRPr lang="en-US" sz="2600" b="1" i="1" dirty="0">
              <a:solidFill>
                <a:srgbClr val="FFFF99"/>
              </a:solidFill>
              <a:latin typeface="Trebuchet MS" pitchFamily="34" charset="0"/>
              <a:cs typeface="Arial" pitchFamily="34" charset="0"/>
            </a:endParaRPr>
          </a:p>
        </p:txBody>
      </p:sp>
      <p:sp>
        <p:nvSpPr>
          <p:cNvPr id="997406" name="Text Box 30"/>
          <p:cNvSpPr txBox="1">
            <a:spLocks noChangeArrowheads="1"/>
          </p:cNvSpPr>
          <p:nvPr/>
        </p:nvSpPr>
        <p:spPr bwMode="auto">
          <a:xfrm>
            <a:off x="1524000" y="304800"/>
            <a:ext cx="6450013" cy="1719263"/>
          </a:xfrm>
          <a:prstGeom prst="rect">
            <a:avLst/>
          </a:prstGeom>
          <a:noFill/>
          <a:ln w="12700">
            <a:noFill/>
            <a:miter lim="800000"/>
            <a:headEnd type="none" w="sm" len="sm"/>
            <a:tailEnd type="none" w="sm" len="sm"/>
          </a:ln>
          <a:effectLst>
            <a:outerShdw dist="38100" dir="10800000" algn="ctr" rotWithShape="0">
              <a:schemeClr val="tx1"/>
            </a:outerShdw>
          </a:effectLst>
        </p:spPr>
        <p:txBody>
          <a:bodyPr>
            <a:spAutoFit/>
          </a:bodyPr>
          <a:lstStyle/>
          <a:p>
            <a:pPr algn="ctr">
              <a:lnSpc>
                <a:spcPct val="80000"/>
              </a:lnSpc>
              <a:spcBef>
                <a:spcPct val="10000"/>
              </a:spcBef>
              <a:defRPr/>
            </a:pPr>
            <a:r>
              <a:rPr lang="en-US" sz="2600" dirty="0">
                <a:solidFill>
                  <a:srgbClr val="FFFF99"/>
                </a:solidFill>
                <a:effectLst>
                  <a:outerShdw blurRad="38100" dist="38100" dir="2700000" algn="tl">
                    <a:srgbClr val="000000"/>
                  </a:outerShdw>
                </a:effectLst>
                <a:latin typeface="Cooper Black" pitchFamily="18" charset="0"/>
                <a:cs typeface="Arial" pitchFamily="34" charset="0"/>
              </a:rPr>
              <a:t>National Heart, Lung, and Blood Institute</a:t>
            </a:r>
            <a:br>
              <a:rPr lang="en-US" sz="2600" dirty="0">
                <a:solidFill>
                  <a:srgbClr val="FFFF99"/>
                </a:solidFill>
                <a:effectLst>
                  <a:outerShdw blurRad="38100" dist="38100" dir="2700000" algn="tl">
                    <a:srgbClr val="000000"/>
                  </a:outerShdw>
                </a:effectLst>
                <a:latin typeface="Cooper Black" pitchFamily="18" charset="0"/>
                <a:cs typeface="Arial" pitchFamily="34" charset="0"/>
              </a:rPr>
            </a:br>
            <a:r>
              <a:rPr lang="en-US" sz="2600" dirty="0">
                <a:solidFill>
                  <a:srgbClr val="FFFF99"/>
                </a:solidFill>
                <a:effectLst>
                  <a:outerShdw blurRad="38100" dist="38100" dir="2700000" algn="tl">
                    <a:srgbClr val="000000"/>
                  </a:outerShdw>
                </a:effectLst>
                <a:latin typeface="Cooper Black" pitchFamily="18" charset="0"/>
                <a:cs typeface="Arial" pitchFamily="34" charset="0"/>
              </a:rPr>
              <a:t>National High Blood Pressure Education Program</a:t>
            </a:r>
          </a:p>
          <a:p>
            <a:pPr>
              <a:lnSpc>
                <a:spcPct val="80000"/>
              </a:lnSpc>
              <a:spcBef>
                <a:spcPct val="10000"/>
              </a:spcBef>
              <a:defRPr/>
            </a:pPr>
            <a:endParaRPr lang="en-US" sz="2600" dirty="0">
              <a:solidFill>
                <a:srgbClr val="FFFF99"/>
              </a:solidFill>
              <a:effectLst>
                <a:outerShdw blurRad="38100" dist="38100" dir="2700000" algn="tl">
                  <a:srgbClr val="000000"/>
                </a:outerShdw>
              </a:effectLst>
              <a:latin typeface="Cooper Black" pitchFamily="18" charset="0"/>
              <a:cs typeface="Arial" pitchFamily="34" charset="0"/>
            </a:endParaRPr>
          </a:p>
        </p:txBody>
      </p:sp>
      <p:pic>
        <p:nvPicPr>
          <p:cNvPr id="4" name="Picture 6"/>
          <p:cNvPicPr>
            <a:picLocks noChangeAspect="1" noChangeArrowheads="1"/>
          </p:cNvPicPr>
          <p:nvPr/>
        </p:nvPicPr>
        <p:blipFill>
          <a:blip r:embed="rId8"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28600"/>
            <a:ext cx="7696200" cy="1143000"/>
          </a:xfrm>
        </p:spPr>
        <p:txBody>
          <a:bodyPr/>
          <a:lstStyle/>
          <a:p>
            <a:pPr eaLnBrk="1" fontAlgn="auto" hangingPunct="1">
              <a:spcAft>
                <a:spcPts val="0"/>
              </a:spcAft>
              <a:defRPr/>
            </a:pPr>
            <a:r>
              <a:rPr lang="en-US" sz="3200" dirty="0" smtClean="0">
                <a:solidFill>
                  <a:srgbClr val="66FFFF"/>
                </a:solidFill>
                <a:latin typeface="Cooper Black" pitchFamily="18" charset="0"/>
                <a:cs typeface="Arial" charset="0"/>
              </a:rPr>
              <a:t>Blood Pressure Classification</a:t>
            </a:r>
          </a:p>
        </p:txBody>
      </p:sp>
      <p:sp>
        <p:nvSpPr>
          <p:cNvPr id="24579" name="Text Box 72"/>
          <p:cNvSpPr txBox="1">
            <a:spLocks noChangeArrowheads="1"/>
          </p:cNvSpPr>
          <p:nvPr/>
        </p:nvSpPr>
        <p:spPr bwMode="auto">
          <a:xfrm>
            <a:off x="527050" y="5303838"/>
            <a:ext cx="184150" cy="274637"/>
          </a:xfrm>
          <a:prstGeom prst="rect">
            <a:avLst/>
          </a:prstGeom>
          <a:noFill/>
          <a:ln w="9525">
            <a:noFill/>
            <a:miter lim="800000"/>
            <a:headEnd/>
            <a:tailEnd/>
          </a:ln>
        </p:spPr>
        <p:txBody>
          <a:bodyPr wrap="none">
            <a:spAutoFit/>
          </a:bodyPr>
          <a:lstStyle/>
          <a:p>
            <a:endParaRPr lang="ar-SA" sz="1200">
              <a:solidFill>
                <a:schemeClr val="bg1"/>
              </a:solidFill>
              <a:latin typeface="Arial Narrow" pitchFamily="34" charset="0"/>
            </a:endParaRPr>
          </a:p>
        </p:txBody>
      </p:sp>
      <p:sp>
        <p:nvSpPr>
          <p:cNvPr id="24580" name="Line 74"/>
          <p:cNvSpPr>
            <a:spLocks noChangeShapeType="1"/>
          </p:cNvSpPr>
          <p:nvPr/>
        </p:nvSpPr>
        <p:spPr bwMode="auto">
          <a:xfrm>
            <a:off x="554038" y="2762250"/>
            <a:ext cx="7778750" cy="1588"/>
          </a:xfrm>
          <a:prstGeom prst="line">
            <a:avLst/>
          </a:prstGeom>
          <a:noFill/>
          <a:ln w="9525">
            <a:solidFill>
              <a:schemeClr val="bg1"/>
            </a:solidFill>
            <a:round/>
            <a:headEnd/>
            <a:tailEnd/>
          </a:ln>
        </p:spPr>
        <p:txBody>
          <a:bodyPr/>
          <a:lstStyle/>
          <a:p>
            <a:endParaRPr lang="en-US"/>
          </a:p>
        </p:txBody>
      </p:sp>
      <p:pic>
        <p:nvPicPr>
          <p:cNvPr id="10"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graphicFrame>
        <p:nvGraphicFramePr>
          <p:cNvPr id="11306" name="Group 42"/>
          <p:cNvGraphicFramePr>
            <a:graphicFrameLocks noGrp="1"/>
          </p:cNvGraphicFramePr>
          <p:nvPr/>
        </p:nvGraphicFramePr>
        <p:xfrm>
          <a:off x="1143000" y="2819400"/>
          <a:ext cx="7086600" cy="504825"/>
        </p:xfrm>
        <a:graphic>
          <a:graphicData uri="http://schemas.openxmlformats.org/drawingml/2006/table">
            <a:tbl>
              <a:tblPr/>
              <a:tblGrid>
                <a:gridCol w="2595563"/>
                <a:gridCol w="1706562"/>
                <a:gridCol w="1012825"/>
                <a:gridCol w="1771650"/>
              </a:tblGrid>
              <a:tr h="504825">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Normal</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&lt;120</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and</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&lt;80</a:t>
                      </a:r>
                    </a:p>
                  </a:txBody>
                  <a:tcPr marL="81280" marR="81280" horzOverflow="overflow">
                    <a:lnL>
                      <a:noFill/>
                    </a:lnL>
                    <a:lnR>
                      <a:noFill/>
                    </a:lnR>
                    <a:lnT>
                      <a:noFill/>
                    </a:lnT>
                    <a:lnB>
                      <a:noFill/>
                    </a:lnB>
                    <a:lnTlToBr>
                      <a:noFill/>
                    </a:lnTlToBr>
                    <a:lnBlToTr>
                      <a:noFill/>
                    </a:lnBlToTr>
                    <a:noFill/>
                  </a:tcPr>
                </a:tc>
              </a:tr>
            </a:tbl>
          </a:graphicData>
        </a:graphic>
      </p:graphicFrame>
      <p:graphicFrame>
        <p:nvGraphicFramePr>
          <p:cNvPr id="11311" name="Group 47"/>
          <p:cNvGraphicFramePr>
            <a:graphicFrameLocks noGrp="1"/>
          </p:cNvGraphicFramePr>
          <p:nvPr/>
        </p:nvGraphicFramePr>
        <p:xfrm>
          <a:off x="715963" y="3278188"/>
          <a:ext cx="7818437" cy="533400"/>
        </p:xfrm>
        <a:graphic>
          <a:graphicData uri="http://schemas.openxmlformats.org/drawingml/2006/table">
            <a:tbl>
              <a:tblPr/>
              <a:tblGrid>
                <a:gridCol w="2865437"/>
                <a:gridCol w="1881188"/>
                <a:gridCol w="1117600"/>
                <a:gridCol w="1954212"/>
              </a:tblGrid>
              <a:tr h="533400">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0" i="0" u="none" strike="noStrike" cap="none" normalizeH="0" baseline="0" dirty="0" err="1" smtClean="0">
                          <a:ln>
                            <a:noFill/>
                          </a:ln>
                          <a:solidFill>
                            <a:schemeClr val="bg1"/>
                          </a:solidFill>
                          <a:effectLst/>
                          <a:latin typeface="Trebuchet MS" pitchFamily="34" charset="0"/>
                          <a:cs typeface="Arial" pitchFamily="34" charset="0"/>
                        </a:rPr>
                        <a:t>Prehypertension</a:t>
                      </a:r>
                      <a:endParaRPr kumimoji="0" lang="en-US" sz="2200" b="0" i="0" u="none" strike="noStrike" cap="none" normalizeH="0" baseline="0" dirty="0" smtClean="0">
                        <a:ln>
                          <a:noFill/>
                        </a:ln>
                        <a:solidFill>
                          <a:schemeClr val="bg1"/>
                        </a:solidFill>
                        <a:effectLst/>
                        <a:latin typeface="Trebuchet MS" pitchFamily="34" charset="0"/>
                        <a:cs typeface="Arial" pitchFamily="34" charset="0"/>
                      </a:endParaRP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120–139</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or</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80–89</a:t>
                      </a:r>
                    </a:p>
                  </a:txBody>
                  <a:tcPr marL="81280" marR="81280" horzOverflow="overflow">
                    <a:lnL>
                      <a:noFill/>
                    </a:lnL>
                    <a:lnR>
                      <a:noFill/>
                    </a:lnR>
                    <a:lnT>
                      <a:noFill/>
                    </a:lnT>
                    <a:lnB>
                      <a:noFill/>
                    </a:lnB>
                    <a:lnTlToBr>
                      <a:noFill/>
                    </a:lnTlToBr>
                    <a:lnBlToTr>
                      <a:noFill/>
                    </a:lnBlToTr>
                    <a:noFill/>
                  </a:tcPr>
                </a:tc>
              </a:tr>
            </a:tbl>
          </a:graphicData>
        </a:graphic>
      </p:graphicFrame>
      <p:graphicFrame>
        <p:nvGraphicFramePr>
          <p:cNvPr id="19513" name="Group 57"/>
          <p:cNvGraphicFramePr>
            <a:graphicFrameLocks noGrp="1"/>
          </p:cNvGraphicFramePr>
          <p:nvPr/>
        </p:nvGraphicFramePr>
        <p:xfrm>
          <a:off x="935038" y="3963988"/>
          <a:ext cx="7751762" cy="829056"/>
        </p:xfrm>
        <a:graphic>
          <a:graphicData uri="http://schemas.openxmlformats.org/drawingml/2006/table">
            <a:tbl>
              <a:tblPr/>
              <a:tblGrid>
                <a:gridCol w="2841625"/>
                <a:gridCol w="1863725"/>
                <a:gridCol w="1109662"/>
                <a:gridCol w="1936750"/>
              </a:tblGrid>
              <a:tr h="495300">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Stage 1</a:t>
                      </a:r>
                    </a:p>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 Hypertension</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140–159</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or</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90–99</a:t>
                      </a:r>
                    </a:p>
                  </a:txBody>
                  <a:tcPr marL="81280" marR="81280" horzOverflow="overflow">
                    <a:lnL>
                      <a:noFill/>
                    </a:lnL>
                    <a:lnR>
                      <a:noFill/>
                    </a:lnR>
                    <a:lnT>
                      <a:noFill/>
                    </a:lnT>
                    <a:lnB>
                      <a:noFill/>
                    </a:lnB>
                    <a:lnTlToBr>
                      <a:noFill/>
                    </a:lnTlToBr>
                    <a:lnBlToTr>
                      <a:noFill/>
                    </a:lnBlToTr>
                    <a:noFill/>
                  </a:tcPr>
                </a:tc>
              </a:tr>
            </a:tbl>
          </a:graphicData>
        </a:graphic>
      </p:graphicFrame>
      <p:graphicFrame>
        <p:nvGraphicFramePr>
          <p:cNvPr id="19514" name="Group 58"/>
          <p:cNvGraphicFramePr>
            <a:graphicFrameLocks noGrp="1"/>
          </p:cNvGraphicFramePr>
          <p:nvPr/>
        </p:nvGraphicFramePr>
        <p:xfrm>
          <a:off x="782638" y="4878388"/>
          <a:ext cx="7751762" cy="762000"/>
        </p:xfrm>
        <a:graphic>
          <a:graphicData uri="http://schemas.openxmlformats.org/drawingml/2006/table">
            <a:tbl>
              <a:tblPr/>
              <a:tblGrid>
                <a:gridCol w="2790825"/>
                <a:gridCol w="1881187"/>
                <a:gridCol w="1120775"/>
                <a:gridCol w="1958975"/>
              </a:tblGrid>
              <a:tr h="565150">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Arial" pitchFamily="34" charset="0"/>
                        </a:rPr>
                        <a:t>Stage 2 Hypertension</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sng" strike="noStrike" cap="none" normalizeH="0" baseline="0" smtClean="0">
                          <a:ln>
                            <a:noFill/>
                          </a:ln>
                          <a:solidFill>
                            <a:schemeClr val="bg1"/>
                          </a:solidFill>
                          <a:effectLst/>
                          <a:latin typeface="Trebuchet MS" pitchFamily="34" charset="0"/>
                          <a:cs typeface="Arial" pitchFamily="34" charset="0"/>
                        </a:rPr>
                        <a:t>&gt;</a:t>
                      </a:r>
                      <a:r>
                        <a:rPr kumimoji="0" lang="en-US" sz="2200" b="0" i="0" u="none" strike="noStrike" cap="none" normalizeH="0" baseline="0" smtClean="0">
                          <a:ln>
                            <a:noFill/>
                          </a:ln>
                          <a:solidFill>
                            <a:schemeClr val="bg1"/>
                          </a:solidFill>
                          <a:effectLst/>
                          <a:latin typeface="Trebuchet MS" pitchFamily="34" charset="0"/>
                          <a:cs typeface="Arial" pitchFamily="34" charset="0"/>
                        </a:rPr>
                        <a:t>160</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or</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sng" strike="noStrike" cap="none" normalizeH="0" baseline="0" dirty="0" smtClean="0">
                          <a:ln>
                            <a:noFill/>
                          </a:ln>
                          <a:solidFill>
                            <a:schemeClr val="bg1"/>
                          </a:solidFill>
                          <a:effectLst/>
                          <a:latin typeface="Trebuchet MS" pitchFamily="34" charset="0"/>
                          <a:cs typeface="Arial" pitchFamily="34" charset="0"/>
                        </a:rPr>
                        <a:t>&gt;</a:t>
                      </a:r>
                      <a:r>
                        <a:rPr kumimoji="0" lang="en-US" sz="2200" b="0" i="0" u="none" strike="noStrike" cap="none" normalizeH="0" baseline="0" dirty="0" smtClean="0">
                          <a:ln>
                            <a:noFill/>
                          </a:ln>
                          <a:solidFill>
                            <a:schemeClr val="bg1"/>
                          </a:solidFill>
                          <a:effectLst/>
                          <a:latin typeface="Trebuchet MS" pitchFamily="34" charset="0"/>
                          <a:cs typeface="Arial" pitchFamily="34" charset="0"/>
                        </a:rPr>
                        <a:t>100</a:t>
                      </a:r>
                    </a:p>
                  </a:txBody>
                  <a:tcPr marL="81280" marR="81280" horzOverflow="overflow">
                    <a:lnL>
                      <a:noFill/>
                    </a:lnL>
                    <a:lnR>
                      <a:noFill/>
                    </a:lnR>
                    <a:lnT>
                      <a:noFill/>
                    </a:lnT>
                    <a:lnB>
                      <a:noFill/>
                    </a:lnB>
                    <a:lnTlToBr>
                      <a:noFill/>
                    </a:lnTlToBr>
                    <a:lnBlToTr>
                      <a:noFill/>
                    </a:lnBlToTr>
                    <a:noFill/>
                  </a:tcPr>
                </a:tc>
              </a:tr>
            </a:tbl>
          </a:graphicData>
        </a:graphic>
      </p:graphicFrame>
      <p:graphicFrame>
        <p:nvGraphicFramePr>
          <p:cNvPr id="11305" name="Group 41"/>
          <p:cNvGraphicFramePr>
            <a:graphicFrameLocks noGrp="1"/>
          </p:cNvGraphicFramePr>
          <p:nvPr/>
        </p:nvGraphicFramePr>
        <p:xfrm>
          <a:off x="609600" y="2058988"/>
          <a:ext cx="7818438" cy="530225"/>
        </p:xfrm>
        <a:graphic>
          <a:graphicData uri="http://schemas.openxmlformats.org/drawingml/2006/table">
            <a:tbl>
              <a:tblPr/>
              <a:tblGrid>
                <a:gridCol w="2865438"/>
                <a:gridCol w="2009775"/>
                <a:gridCol w="839787"/>
                <a:gridCol w="2103438"/>
              </a:tblGrid>
              <a:tr h="530225">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en-US" sz="2200" b="1" i="0" u="none" strike="noStrike" cap="none" normalizeH="0" baseline="0" dirty="0" smtClean="0">
                          <a:ln>
                            <a:noFill/>
                          </a:ln>
                          <a:solidFill>
                            <a:schemeClr val="bg1"/>
                          </a:solidFill>
                          <a:effectLst/>
                          <a:latin typeface="Trebuchet MS" pitchFamily="34" charset="0"/>
                          <a:cs typeface="Arial" pitchFamily="34" charset="0"/>
                        </a:rPr>
                        <a:t>BP Classification</a:t>
                      </a:r>
                      <a:endParaRPr kumimoji="0" lang="en-US" sz="2200" b="0" i="0" u="none" strike="noStrike" cap="none" normalizeH="0" baseline="0" dirty="0" smtClean="0">
                        <a:ln>
                          <a:noFill/>
                        </a:ln>
                        <a:solidFill>
                          <a:schemeClr val="bg1"/>
                        </a:solidFill>
                        <a:effectLst/>
                        <a:latin typeface="Trebuchet MS" pitchFamily="34" charset="0"/>
                        <a:cs typeface="Arial" pitchFamily="34" charset="0"/>
                      </a:endParaRP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smtClean="0">
                          <a:ln>
                            <a:noFill/>
                          </a:ln>
                          <a:solidFill>
                            <a:schemeClr val="bg1"/>
                          </a:solidFill>
                          <a:effectLst/>
                          <a:latin typeface="Trebuchet MS" pitchFamily="34" charset="0"/>
                          <a:cs typeface="Arial" pitchFamily="34" charset="0"/>
                        </a:rPr>
                        <a:t>SBP mmHg</a:t>
                      </a:r>
                    </a:p>
                  </a:txBody>
                  <a:tcPr marL="81280" marR="8128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cs typeface="Arial" pitchFamily="34" charset="0"/>
                        </a:rPr>
                        <a:t>   </a:t>
                      </a:r>
                    </a:p>
                  </a:txBody>
                  <a:tcPr marL="81280" marR="8128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bg1"/>
                          </a:solidFill>
                          <a:effectLst/>
                          <a:latin typeface="Trebuchet MS" pitchFamily="34" charset="0"/>
                          <a:cs typeface="Arial" pitchFamily="34" charset="0"/>
                        </a:rPr>
                        <a:t>DBP mmHg</a:t>
                      </a:r>
                    </a:p>
                  </a:txBody>
                  <a:tcPr marL="81280" marR="8128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p:nvPr>
        </p:nvSpPr>
        <p:spPr>
          <a:xfrm>
            <a:off x="228600" y="1295400"/>
            <a:ext cx="8229600" cy="4830763"/>
          </a:xfrm>
        </p:spPr>
        <p:txBody>
          <a:bodyPr>
            <a:normAutofit fontScale="92500"/>
          </a:bodyPr>
          <a:lstStyle/>
          <a:p>
            <a:pPr marL="274320" indent="-274320" eaLnBrk="1" fontAlgn="auto" hangingPunct="1">
              <a:lnSpc>
                <a:spcPct val="90000"/>
              </a:lnSpc>
              <a:spcAft>
                <a:spcPts val="0"/>
              </a:spcAft>
              <a:buFont typeface="Wingdings"/>
              <a:buChar char=""/>
              <a:defRPr/>
            </a:pPr>
            <a:r>
              <a:rPr lang="en-US" dirty="0" smtClean="0">
                <a:solidFill>
                  <a:schemeClr val="bg1"/>
                </a:solidFill>
                <a:latin typeface="Trebuchet MS" pitchFamily="34" charset="0"/>
                <a:cs typeface="Arial" charset="0"/>
              </a:rPr>
              <a:t>Optimal blood pressure : systolic &lt;120 mmHg and diastolic &lt;80 mmHg</a:t>
            </a:r>
          </a:p>
          <a:p>
            <a:pPr marL="274320" indent="-274320" eaLnBrk="1" fontAlgn="auto" hangingPunct="1">
              <a:lnSpc>
                <a:spcPct val="90000"/>
              </a:lnSpc>
              <a:spcAft>
                <a:spcPts val="0"/>
              </a:spcAft>
              <a:buFont typeface="Wingdings"/>
              <a:buChar char=""/>
              <a:defRPr/>
            </a:pPr>
            <a:r>
              <a:rPr lang="en-US" dirty="0" smtClean="0">
                <a:solidFill>
                  <a:schemeClr val="bg1"/>
                </a:solidFill>
                <a:latin typeface="Trebuchet MS" pitchFamily="34" charset="0"/>
                <a:cs typeface="Arial" charset="0"/>
              </a:rPr>
              <a:t>Normal: systolic 120-129 mmHg and/or diastolic 80-84 mmHg</a:t>
            </a:r>
          </a:p>
          <a:p>
            <a:pPr marL="274320" indent="-274320" eaLnBrk="1" fontAlgn="auto" hangingPunct="1">
              <a:lnSpc>
                <a:spcPct val="90000"/>
              </a:lnSpc>
              <a:spcAft>
                <a:spcPts val="0"/>
              </a:spcAft>
              <a:buFont typeface="Wingdings"/>
              <a:buChar char=""/>
              <a:defRPr/>
            </a:pPr>
            <a:r>
              <a:rPr lang="en-US" dirty="0" smtClean="0">
                <a:solidFill>
                  <a:schemeClr val="bg1"/>
                </a:solidFill>
                <a:latin typeface="Trebuchet MS" pitchFamily="34" charset="0"/>
                <a:cs typeface="Arial" charset="0"/>
              </a:rPr>
              <a:t>High normal: systolic 130-139 mmHg and/or diastolic 85-89 mmHg</a:t>
            </a:r>
          </a:p>
          <a:p>
            <a:pPr marL="274320" indent="-274320" eaLnBrk="1" fontAlgn="auto" hangingPunct="1">
              <a:lnSpc>
                <a:spcPct val="90000"/>
              </a:lnSpc>
              <a:spcAft>
                <a:spcPts val="0"/>
              </a:spcAft>
              <a:buFont typeface="Wingdings"/>
              <a:buChar char=""/>
              <a:defRPr/>
            </a:pPr>
            <a:r>
              <a:rPr lang="en-US" dirty="0" smtClean="0">
                <a:solidFill>
                  <a:schemeClr val="bg1"/>
                </a:solidFill>
                <a:latin typeface="Trebuchet MS" pitchFamily="34" charset="0"/>
                <a:cs typeface="Arial" charset="0"/>
              </a:rPr>
              <a:t>Hypertension:  </a:t>
            </a:r>
          </a:p>
          <a:p>
            <a:pPr marL="640080" lvl="1" indent="-274320" eaLnBrk="1" fontAlgn="auto" hangingPunct="1">
              <a:lnSpc>
                <a:spcPct val="90000"/>
              </a:lnSpc>
              <a:spcAft>
                <a:spcPts val="0"/>
              </a:spcAft>
              <a:buFont typeface="Wingdings 2"/>
              <a:buChar char=""/>
              <a:defRPr/>
            </a:pPr>
            <a:r>
              <a:rPr lang="en-US" sz="2400" dirty="0" smtClean="0">
                <a:solidFill>
                  <a:schemeClr val="bg1"/>
                </a:solidFill>
                <a:latin typeface="Trebuchet MS" pitchFamily="34" charset="0"/>
                <a:cs typeface="Arial" charset="0"/>
              </a:rPr>
              <a:t>Grade 1: systolic 140-159 mmHg and/or diastolic 90-99 mmHg</a:t>
            </a:r>
          </a:p>
          <a:p>
            <a:pPr marL="640080" lvl="1" indent="-274320" eaLnBrk="1" fontAlgn="auto" hangingPunct="1">
              <a:lnSpc>
                <a:spcPct val="90000"/>
              </a:lnSpc>
              <a:spcAft>
                <a:spcPts val="0"/>
              </a:spcAft>
              <a:buFont typeface="Wingdings 2"/>
              <a:buChar char=""/>
              <a:defRPr/>
            </a:pPr>
            <a:r>
              <a:rPr lang="en-US" sz="2400" dirty="0" smtClean="0">
                <a:solidFill>
                  <a:schemeClr val="bg1"/>
                </a:solidFill>
                <a:latin typeface="Trebuchet MS" pitchFamily="34" charset="0"/>
                <a:cs typeface="Arial" charset="0"/>
              </a:rPr>
              <a:t>Grade 2: systolic 160-179 mmHg and/or diastolic 100-109 mmHg</a:t>
            </a:r>
          </a:p>
          <a:p>
            <a:pPr marL="640080" lvl="1" indent="-274320" eaLnBrk="1" fontAlgn="auto" hangingPunct="1">
              <a:lnSpc>
                <a:spcPct val="90000"/>
              </a:lnSpc>
              <a:spcAft>
                <a:spcPts val="0"/>
              </a:spcAft>
              <a:buFont typeface="Wingdings 2"/>
              <a:buChar char=""/>
              <a:defRPr/>
            </a:pPr>
            <a:r>
              <a:rPr lang="en-US" sz="2400" dirty="0" smtClean="0">
                <a:solidFill>
                  <a:schemeClr val="bg1"/>
                </a:solidFill>
                <a:latin typeface="Trebuchet MS" pitchFamily="34" charset="0"/>
                <a:cs typeface="Arial" charset="0"/>
              </a:rPr>
              <a:t>Grade 3: systolic ≥180 mmHg and/or diastolic ≥110 mmHg</a:t>
            </a:r>
          </a:p>
          <a:p>
            <a:pPr marL="640080" lvl="1" indent="-274320" eaLnBrk="1" fontAlgn="auto" hangingPunct="1">
              <a:lnSpc>
                <a:spcPct val="90000"/>
              </a:lnSpc>
              <a:spcAft>
                <a:spcPts val="0"/>
              </a:spcAft>
              <a:buFont typeface="Wingdings 2"/>
              <a:buChar char=""/>
              <a:defRPr/>
            </a:pPr>
            <a:r>
              <a:rPr lang="en-US" sz="2400" dirty="0" smtClean="0">
                <a:solidFill>
                  <a:schemeClr val="bg1"/>
                </a:solidFill>
                <a:latin typeface="Trebuchet MS" pitchFamily="34" charset="0"/>
                <a:cs typeface="Arial" charset="0"/>
              </a:rPr>
              <a:t>Isolated systolic hypertension: systolic ≥140 mmHg and ≥90 mmHg</a:t>
            </a:r>
          </a:p>
        </p:txBody>
      </p:sp>
      <p:sp>
        <p:nvSpPr>
          <p:cNvPr id="20482" name="Rectangle 2"/>
          <p:cNvSpPr>
            <a:spLocks noGrp="1" noChangeArrowheads="1"/>
          </p:cNvSpPr>
          <p:nvPr>
            <p:ph type="title" idx="4294967295"/>
          </p:nvPr>
        </p:nvSpPr>
        <p:spPr>
          <a:xfrm>
            <a:off x="228600" y="0"/>
            <a:ext cx="7315200" cy="1096963"/>
          </a:xfrm>
        </p:spPr>
        <p:txBody>
          <a:bodyPr>
            <a:normAutofit fontScale="90000"/>
          </a:bodyPr>
          <a:lstStyle/>
          <a:p>
            <a:pPr marL="838200" indent="-838200" algn="ctr" eaLnBrk="1" fontAlgn="auto" hangingPunct="1">
              <a:spcAft>
                <a:spcPts val="0"/>
              </a:spcAft>
              <a:defRPr/>
            </a:pPr>
            <a:r>
              <a:rPr lang="en-US" sz="2400" dirty="0" smtClean="0">
                <a:solidFill>
                  <a:srgbClr val="66FFFF"/>
                </a:solidFill>
                <a:latin typeface="Cooper Black" pitchFamily="18" charset="0"/>
                <a:cs typeface="Arial" charset="0"/>
              </a:rPr>
              <a:t>Different definitions according to European Societies of Hypertension and Cardiology </a:t>
            </a:r>
            <a:r>
              <a:rPr lang="en-US" sz="2600" dirty="0" smtClean="0">
                <a:solidFill>
                  <a:srgbClr val="66FFFF"/>
                </a:solidFill>
                <a:latin typeface="Cooper Black" pitchFamily="18" charset="0"/>
                <a:cs typeface="Arial" charset="0"/>
              </a:rPr>
              <a:t>:</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304800" y="2057400"/>
            <a:ext cx="8229600" cy="3733800"/>
          </a:xfrm>
        </p:spPr>
        <p:txBody>
          <a:bodyPr/>
          <a:lstStyle/>
          <a:p>
            <a:pPr eaLnBrk="1" hangingPunct="1">
              <a:lnSpc>
                <a:spcPct val="90000"/>
              </a:lnSpc>
            </a:pPr>
            <a:r>
              <a:rPr lang="en-US" sz="2800" smtClean="0">
                <a:solidFill>
                  <a:schemeClr val="bg1"/>
                </a:solidFill>
                <a:latin typeface="Trebuchet MS" pitchFamily="34" charset="0"/>
                <a:cs typeface="Arial" charset="0"/>
              </a:rPr>
              <a:t> apply to adults on </a:t>
            </a:r>
            <a:r>
              <a:rPr lang="en-US" sz="2800" smtClean="0">
                <a:solidFill>
                  <a:srgbClr val="FFFF00"/>
                </a:solidFill>
                <a:latin typeface="Trebuchet MS" pitchFamily="34" charset="0"/>
                <a:cs typeface="Arial" charset="0"/>
              </a:rPr>
              <a:t>no</a:t>
            </a:r>
            <a:r>
              <a:rPr lang="en-US" sz="2800" smtClean="0">
                <a:solidFill>
                  <a:schemeClr val="bg1"/>
                </a:solidFill>
                <a:latin typeface="Trebuchet MS" pitchFamily="34" charset="0"/>
                <a:cs typeface="Arial" charset="0"/>
              </a:rPr>
              <a:t> antihypertensive medications and who are </a:t>
            </a:r>
            <a:r>
              <a:rPr lang="en-US" sz="2800" smtClean="0">
                <a:solidFill>
                  <a:srgbClr val="FFFF00"/>
                </a:solidFill>
                <a:latin typeface="Trebuchet MS" pitchFamily="34" charset="0"/>
                <a:cs typeface="Arial" charset="0"/>
              </a:rPr>
              <a:t>not</a:t>
            </a:r>
            <a:r>
              <a:rPr lang="en-US" sz="2800" smtClean="0">
                <a:solidFill>
                  <a:schemeClr val="bg1"/>
                </a:solidFill>
                <a:latin typeface="Trebuchet MS" pitchFamily="34" charset="0"/>
                <a:cs typeface="Arial" charset="0"/>
              </a:rPr>
              <a:t> acutely ill</a:t>
            </a:r>
          </a:p>
          <a:p>
            <a:pPr eaLnBrk="1" hangingPunct="1">
              <a:lnSpc>
                <a:spcPct val="90000"/>
              </a:lnSpc>
            </a:pPr>
            <a:endParaRPr lang="en-US" sz="2800" smtClean="0">
              <a:solidFill>
                <a:schemeClr val="bg1"/>
              </a:solidFill>
              <a:latin typeface="Trebuchet MS" pitchFamily="34" charset="0"/>
              <a:cs typeface="Arial" charset="0"/>
            </a:endParaRPr>
          </a:p>
          <a:p>
            <a:pPr eaLnBrk="1" hangingPunct="1">
              <a:lnSpc>
                <a:spcPct val="90000"/>
              </a:lnSpc>
            </a:pPr>
            <a:r>
              <a:rPr lang="en-US" sz="2800" smtClean="0">
                <a:solidFill>
                  <a:schemeClr val="bg1"/>
                </a:solidFill>
                <a:latin typeface="Trebuchet MS" pitchFamily="34" charset="0"/>
                <a:cs typeface="Arial" charset="0"/>
              </a:rPr>
              <a:t>If there is a disparity in category between the systolic and diastolic pressures, the higher value determines the severity of the hypertension</a:t>
            </a:r>
          </a:p>
          <a:p>
            <a:pPr eaLnBrk="1" hangingPunct="1">
              <a:lnSpc>
                <a:spcPct val="90000"/>
              </a:lnSpc>
            </a:pPr>
            <a:endParaRPr lang="en-US" sz="2800" smtClean="0">
              <a:solidFill>
                <a:schemeClr val="bg1"/>
              </a:solidFill>
              <a:latin typeface="Trebuchet MS" pitchFamily="34" charset="0"/>
              <a:cs typeface="Arial" charset="0"/>
            </a:endParaRPr>
          </a:p>
        </p:txBody>
      </p:sp>
      <p:sp>
        <p:nvSpPr>
          <p:cNvPr id="21506"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smtClean="0">
                <a:solidFill>
                  <a:srgbClr val="66FFFF"/>
                </a:solidFill>
                <a:latin typeface="Cooper Black" pitchFamily="18" charset="0"/>
                <a:cs typeface="Arial" charset="0"/>
              </a:rPr>
              <a:t>Blood Pressure Classification</a:t>
            </a:r>
            <a:endParaRPr lang="en-US" dirty="0" smtClean="0">
              <a:latin typeface="Cooper Black" pitchFamily="18" charset="0"/>
              <a:cs typeface="Arial" charset="0"/>
            </a:endParaRP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p:nvPr>
        </p:nvSpPr>
        <p:spPr>
          <a:xfrm>
            <a:off x="457200" y="1874838"/>
            <a:ext cx="8229600" cy="3535362"/>
          </a:xfrm>
        </p:spPr>
        <p:txBody>
          <a:bodyPr/>
          <a:lstStyle/>
          <a:p>
            <a:pPr eaLnBrk="1" hangingPunct="1"/>
            <a:r>
              <a:rPr lang="en-GB" sz="2800" smtClean="0">
                <a:solidFill>
                  <a:schemeClr val="bg1"/>
                </a:solidFill>
                <a:latin typeface="Trebuchet MS" pitchFamily="34" charset="0"/>
                <a:cs typeface="Arial" charset="0"/>
              </a:rPr>
              <a:t>Patient should be seated with the back straight and the arm supported at heart level</a:t>
            </a:r>
          </a:p>
          <a:p>
            <a:pPr eaLnBrk="1" hangingPunct="1"/>
            <a:r>
              <a:rPr lang="en-GB" sz="2800" smtClean="0">
                <a:solidFill>
                  <a:schemeClr val="bg1"/>
                </a:solidFill>
                <a:latin typeface="Trebuchet MS" pitchFamily="34" charset="0"/>
                <a:cs typeface="Arial" charset="0"/>
              </a:rPr>
              <a:t>The patient should rest for 5 minutes</a:t>
            </a:r>
          </a:p>
          <a:p>
            <a:pPr eaLnBrk="1" hangingPunct="1"/>
            <a:r>
              <a:rPr lang="en-GB" sz="2800" smtClean="0">
                <a:solidFill>
                  <a:schemeClr val="bg1"/>
                </a:solidFill>
                <a:latin typeface="Trebuchet MS" pitchFamily="34" charset="0"/>
                <a:cs typeface="Arial" charset="0"/>
              </a:rPr>
              <a:t>The bladder of the pressure cuff should encircle at least 80% of the upper arm</a:t>
            </a:r>
          </a:p>
          <a:p>
            <a:pPr eaLnBrk="1" hangingPunct="1"/>
            <a:r>
              <a:rPr lang="en-GB" sz="2800" smtClean="0">
                <a:solidFill>
                  <a:schemeClr val="bg1"/>
                </a:solidFill>
                <a:latin typeface="Trebuchet MS" pitchFamily="34" charset="0"/>
                <a:cs typeface="Arial" charset="0"/>
              </a:rPr>
              <a:t>Use the average of two or more readings on at least two occasions</a:t>
            </a:r>
            <a:endParaRPr lang="en-US" sz="2800" smtClean="0">
              <a:solidFill>
                <a:schemeClr val="bg1"/>
              </a:solidFill>
              <a:latin typeface="Trebuchet MS" pitchFamily="34" charset="0"/>
              <a:cs typeface="Arial" charset="0"/>
            </a:endParaRPr>
          </a:p>
        </p:txBody>
      </p:sp>
      <p:sp>
        <p:nvSpPr>
          <p:cNvPr id="2253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smtClean="0">
                <a:solidFill>
                  <a:srgbClr val="66FFFF"/>
                </a:solidFill>
                <a:latin typeface="Cooper Black" pitchFamily="18" charset="0"/>
                <a:cs typeface="Arial" charset="0"/>
              </a:rPr>
              <a:t>Measurement:</a:t>
            </a:r>
            <a:br>
              <a:rPr lang="en-US" sz="3400" dirty="0" smtClean="0">
                <a:solidFill>
                  <a:srgbClr val="66FFFF"/>
                </a:solidFill>
                <a:latin typeface="Cooper Black" pitchFamily="18" charset="0"/>
                <a:cs typeface="Arial" charset="0"/>
              </a:rPr>
            </a:br>
            <a:endParaRPr lang="en-US" sz="3400" dirty="0" smtClean="0">
              <a:solidFill>
                <a:srgbClr val="66FFFF"/>
              </a:solidFill>
              <a:latin typeface="Cooper Black" pitchFamily="18" charset="0"/>
              <a:cs typeface="Arial" charset="0"/>
            </a:endParaRPr>
          </a:p>
        </p:txBody>
      </p:sp>
      <p:pic>
        <p:nvPicPr>
          <p:cNvPr id="6"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69863" y="76200"/>
            <a:ext cx="4419600" cy="34290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648200" y="1371600"/>
            <a:ext cx="4038600" cy="3733800"/>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228600" y="3657600"/>
            <a:ext cx="4267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p:nvPr>
        </p:nvSpPr>
        <p:spPr>
          <a:xfrm>
            <a:off x="228600" y="609600"/>
            <a:ext cx="8229600" cy="4343400"/>
          </a:xfrm>
        </p:spPr>
        <p:txBody>
          <a:bodyPr>
            <a:normAutofit fontScale="92500" lnSpcReduction="10000"/>
          </a:bodyPr>
          <a:lstStyle/>
          <a:p>
            <a:pPr marL="274320" indent="-274320" algn="ctr" eaLnBrk="1" fontAlgn="auto" hangingPunct="1">
              <a:lnSpc>
                <a:spcPct val="90000"/>
              </a:lnSpc>
              <a:spcAft>
                <a:spcPts val="0"/>
              </a:spcAft>
              <a:buFontTx/>
              <a:buNone/>
              <a:defRPr/>
            </a:pPr>
            <a:r>
              <a:rPr lang="en-US" sz="3900" dirty="0" smtClean="0">
                <a:solidFill>
                  <a:srgbClr val="66FFFF"/>
                </a:solidFill>
                <a:latin typeface="Cooper Black" pitchFamily="18" charset="0"/>
                <a:cs typeface="Arial" charset="0"/>
              </a:rPr>
              <a:t>Measurement:</a:t>
            </a:r>
          </a:p>
          <a:p>
            <a:pPr marL="274320" indent="-274320" algn="ctr" eaLnBrk="1" fontAlgn="auto" hangingPunct="1">
              <a:lnSpc>
                <a:spcPct val="90000"/>
              </a:lnSpc>
              <a:spcAft>
                <a:spcPts val="0"/>
              </a:spcAft>
              <a:buFontTx/>
              <a:buNone/>
              <a:defRPr/>
            </a:pPr>
            <a:endParaRPr lang="en-US" sz="3900" dirty="0" smtClean="0">
              <a:solidFill>
                <a:srgbClr val="66FFFF"/>
              </a:solidFill>
              <a:latin typeface="Cooper Black" pitchFamily="18" charset="0"/>
              <a:cs typeface="Arial" charset="0"/>
            </a:endParaRPr>
          </a:p>
          <a:p>
            <a:pPr marL="274320" indent="-274320" eaLnBrk="1" fontAlgn="auto" hangingPunct="1">
              <a:lnSpc>
                <a:spcPct val="90000"/>
              </a:lnSpc>
              <a:spcAft>
                <a:spcPts val="0"/>
              </a:spcAft>
              <a:buFontTx/>
              <a:buNone/>
              <a:defRPr/>
            </a:pPr>
            <a:endParaRPr lang="en-US" dirty="0" smtClean="0">
              <a:solidFill>
                <a:srgbClr val="66FFFF"/>
              </a:solidFill>
              <a:latin typeface="Cooper Black" pitchFamily="18" charset="0"/>
              <a:cs typeface="Arial" charset="0"/>
            </a:endParaRPr>
          </a:p>
          <a:p>
            <a:pPr marL="274320" indent="-274320" eaLnBrk="1" fontAlgn="auto" hangingPunct="1">
              <a:lnSpc>
                <a:spcPct val="90000"/>
              </a:lnSpc>
              <a:spcAft>
                <a:spcPts val="0"/>
              </a:spcAft>
              <a:buFontTx/>
              <a:buNone/>
              <a:defRPr/>
            </a:pPr>
            <a:endParaRPr lang="en-US" dirty="0" smtClean="0">
              <a:solidFill>
                <a:srgbClr val="66FFFF"/>
              </a:solidFill>
              <a:latin typeface="Cooper Black" pitchFamily="18" charset="0"/>
              <a:cs typeface="Arial" charset="0"/>
            </a:endParaRPr>
          </a:p>
          <a:p>
            <a:pPr marL="274320" indent="-274320" eaLnBrk="1" fontAlgn="auto" hangingPunct="1">
              <a:lnSpc>
                <a:spcPct val="90000"/>
              </a:lnSpc>
              <a:spcAft>
                <a:spcPts val="0"/>
              </a:spcAft>
              <a:buFontTx/>
              <a:buNone/>
              <a:defRPr/>
            </a:pPr>
            <a:endParaRPr lang="en-US" dirty="0" smtClean="0">
              <a:solidFill>
                <a:srgbClr val="66FFFF"/>
              </a:solidFill>
              <a:latin typeface="Cooper Black" pitchFamily="18" charset="0"/>
              <a:cs typeface="Arial" charset="0"/>
            </a:endParaRPr>
          </a:p>
          <a:p>
            <a:pPr marL="274320" indent="-274320" eaLnBrk="1" fontAlgn="auto" hangingPunct="1">
              <a:lnSpc>
                <a:spcPct val="90000"/>
              </a:lnSpc>
              <a:spcAft>
                <a:spcPts val="0"/>
              </a:spcAft>
              <a:buFont typeface="Wingdings"/>
              <a:buChar char=""/>
              <a:defRPr/>
            </a:pPr>
            <a:r>
              <a:rPr lang="en-US" sz="2600" dirty="0" smtClean="0">
                <a:solidFill>
                  <a:schemeClr val="bg1"/>
                </a:solidFill>
                <a:latin typeface="Trebuchet MS" pitchFamily="34" charset="0"/>
                <a:cs typeface="Arial" charset="0"/>
              </a:rPr>
              <a:t>The diagnosis of mild hypertension should not be made until the blood pressure has been measured on at least three to six visits</a:t>
            </a:r>
          </a:p>
          <a:p>
            <a:pPr marL="274320" indent="-274320" eaLnBrk="1" fontAlgn="auto" hangingPunct="1">
              <a:lnSpc>
                <a:spcPct val="9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eaLnBrk="1" fontAlgn="auto" hangingPunct="1">
              <a:lnSpc>
                <a:spcPct val="90000"/>
              </a:lnSpc>
              <a:spcAft>
                <a:spcPts val="0"/>
              </a:spcAft>
              <a:buFont typeface="Wingdings"/>
              <a:buChar char=""/>
              <a:defRPr/>
            </a:pPr>
            <a:r>
              <a:rPr lang="en-US" sz="2600" dirty="0" smtClean="0">
                <a:solidFill>
                  <a:schemeClr val="bg1"/>
                </a:solidFill>
                <a:latin typeface="Trebuchet MS" pitchFamily="34" charset="0"/>
                <a:cs typeface="Arial" charset="0"/>
              </a:rPr>
              <a:t>Average of 10 to 15 mmHg decrease between visits 1 and three</a:t>
            </a:r>
            <a:r>
              <a:rPr lang="en-US" dirty="0" smtClean="0">
                <a:solidFill>
                  <a:schemeClr val="bg1"/>
                </a:solidFill>
                <a:latin typeface="Trebuchet MS" pitchFamily="34" charset="0"/>
                <a:cs typeface="Arial" charset="0"/>
              </a:rPr>
              <a:t> </a:t>
            </a:r>
          </a:p>
          <a:p>
            <a:pPr marL="274320" indent="-274320" eaLnBrk="1" fontAlgn="auto" hangingPunct="1">
              <a:lnSpc>
                <a:spcPct val="90000"/>
              </a:lnSpc>
              <a:spcAft>
                <a:spcPts val="0"/>
              </a:spcAft>
              <a:buFont typeface="Wingdings"/>
              <a:buChar char=""/>
              <a:defRPr/>
            </a:pPr>
            <a:endParaRPr lang="en-US" sz="2000" dirty="0" smtClean="0">
              <a:solidFill>
                <a:srgbClr val="FFFF66"/>
              </a:solidFill>
              <a:latin typeface="Trebuchet MS" pitchFamily="34" charset="0"/>
              <a:cs typeface="Arial" charset="0"/>
            </a:endParaRPr>
          </a:p>
          <a:p>
            <a:pPr marL="274320" indent="-274320" eaLnBrk="1" fontAlgn="auto" hangingPunct="1">
              <a:lnSpc>
                <a:spcPct val="90000"/>
              </a:lnSpc>
              <a:spcAft>
                <a:spcPts val="0"/>
              </a:spcAft>
              <a:buFontTx/>
              <a:buNone/>
              <a:defRPr/>
            </a:pPr>
            <a:endParaRPr lang="en-US" dirty="0" smtClean="0">
              <a:solidFill>
                <a:srgbClr val="FFFF66"/>
              </a:solidFill>
              <a:latin typeface="Arial" charset="0"/>
              <a:cs typeface="Arial" charset="0"/>
            </a:endParaRPr>
          </a:p>
        </p:txBody>
      </p:sp>
      <p:pic>
        <p:nvPicPr>
          <p:cNvPr id="3" name="Picture 6"/>
          <p:cNvPicPr>
            <a:picLocks noChangeAspect="1" noChangeArrowheads="1"/>
          </p:cNvPicPr>
          <p:nvPr/>
        </p:nvPicPr>
        <p:blipFill>
          <a:blip r:embed="rId2" cstate="print"/>
          <a:srcRect/>
          <a:stretch>
            <a:fillRect/>
          </a:stretch>
        </p:blipFill>
        <p:spPr bwMode="auto">
          <a:xfrm>
            <a:off x="7391400" y="762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p:nvPr>
        </p:nvSpPr>
        <p:spPr>
          <a:xfrm>
            <a:off x="457200" y="1905000"/>
            <a:ext cx="7543800" cy="1449388"/>
          </a:xfrm>
        </p:spPr>
        <p:txBody>
          <a:bodyPr/>
          <a:lstStyle/>
          <a:p>
            <a:pPr eaLnBrk="1" hangingPunct="1"/>
            <a:r>
              <a:rPr lang="en-US" sz="2000" smtClean="0">
                <a:solidFill>
                  <a:schemeClr val="bg1"/>
                </a:solidFill>
                <a:latin typeface="Trebuchet MS" pitchFamily="34" charset="0"/>
                <a:cs typeface="Arial" charset="0"/>
              </a:rPr>
              <a:t>Approximately 20 to 25% of patients with mild office hypertension</a:t>
            </a:r>
          </a:p>
          <a:p>
            <a:pPr eaLnBrk="1" hangingPunct="1"/>
            <a:endParaRPr lang="en-US" sz="2000" smtClean="0">
              <a:solidFill>
                <a:schemeClr val="bg1"/>
              </a:solidFill>
              <a:latin typeface="Trebuchet MS" pitchFamily="34" charset="0"/>
              <a:cs typeface="Arial" charset="0"/>
            </a:endParaRPr>
          </a:p>
          <a:p>
            <a:pPr eaLnBrk="1" hangingPunct="1"/>
            <a:r>
              <a:rPr lang="en-US" sz="2000" smtClean="0">
                <a:solidFill>
                  <a:schemeClr val="bg1"/>
                </a:solidFill>
                <a:latin typeface="Trebuchet MS" pitchFamily="34" charset="0"/>
                <a:cs typeface="Arial" charset="0"/>
              </a:rPr>
              <a:t>More common in elderly</a:t>
            </a:r>
          </a:p>
          <a:p>
            <a:pPr eaLnBrk="1" hangingPunct="1"/>
            <a:endParaRPr lang="en-US" sz="2000" smtClean="0">
              <a:solidFill>
                <a:schemeClr val="bg1"/>
              </a:solidFill>
              <a:latin typeface="Trebuchet MS" pitchFamily="34" charset="0"/>
              <a:cs typeface="Arial" charset="0"/>
            </a:endParaRPr>
          </a:p>
          <a:p>
            <a:pPr eaLnBrk="1" hangingPunct="1"/>
            <a:r>
              <a:rPr lang="en-US" sz="2000" smtClean="0">
                <a:solidFill>
                  <a:schemeClr val="bg1"/>
                </a:solidFill>
                <a:latin typeface="Trebuchet MS" pitchFamily="34" charset="0"/>
                <a:cs typeface="Arial" charset="0"/>
              </a:rPr>
              <a:t>Infrequent in patients with office diastolic pressures ≥105 mmHg</a:t>
            </a:r>
          </a:p>
          <a:p>
            <a:pPr eaLnBrk="1" hangingPunct="1">
              <a:buFontTx/>
              <a:buNone/>
            </a:pPr>
            <a:endParaRPr lang="en-US" sz="2000" smtClean="0">
              <a:solidFill>
                <a:schemeClr val="bg1"/>
              </a:solidFill>
              <a:latin typeface="Trebuchet MS" pitchFamily="34" charset="0"/>
              <a:cs typeface="Arial" charset="0"/>
            </a:endParaRPr>
          </a:p>
        </p:txBody>
      </p:sp>
      <p:sp>
        <p:nvSpPr>
          <p:cNvPr id="24578" name="Rectangle 2"/>
          <p:cNvSpPr>
            <a:spLocks noGrp="1" noChangeArrowheads="1"/>
          </p:cNvSpPr>
          <p:nvPr>
            <p:ph type="title" idx="4294967295"/>
          </p:nvPr>
        </p:nvSpPr>
        <p:spPr>
          <a:xfrm>
            <a:off x="0" y="304800"/>
            <a:ext cx="7162800" cy="1143000"/>
          </a:xfrm>
        </p:spPr>
        <p:txBody>
          <a:bodyPr/>
          <a:lstStyle/>
          <a:p>
            <a:pPr algn="ctr" eaLnBrk="1" fontAlgn="auto" hangingPunct="1">
              <a:spcAft>
                <a:spcPts val="0"/>
              </a:spcAft>
              <a:defRPr/>
            </a:pPr>
            <a:r>
              <a:rPr lang="en-US" dirty="0" smtClean="0">
                <a:solidFill>
                  <a:srgbClr val="66FFFF"/>
                </a:solidFill>
                <a:latin typeface="Cooper Black" pitchFamily="18" charset="0"/>
                <a:cs typeface="Arial" charset="0"/>
              </a:rPr>
              <a:t>WHITE COAT HYPERTENSION </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9"/>
          <p:cNvGrpSpPr>
            <a:grpSpLocks/>
          </p:cNvGrpSpPr>
          <p:nvPr/>
        </p:nvGrpSpPr>
        <p:grpSpPr bwMode="auto">
          <a:xfrm>
            <a:off x="1066800" y="914400"/>
            <a:ext cx="7743825" cy="5688013"/>
            <a:chOff x="523" y="856"/>
            <a:chExt cx="4878" cy="3583"/>
          </a:xfrm>
        </p:grpSpPr>
        <p:sp>
          <p:nvSpPr>
            <p:cNvPr id="31749" name="Text Box 2"/>
            <p:cNvSpPr txBox="1">
              <a:spLocks noChangeArrowheads="1"/>
            </p:cNvSpPr>
            <p:nvPr/>
          </p:nvSpPr>
          <p:spPr bwMode="auto">
            <a:xfrm>
              <a:off x="1996" y="3213"/>
              <a:ext cx="1759" cy="404"/>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rPr>
                <a:t>Peripheral vascular disease</a:t>
              </a:r>
            </a:p>
          </p:txBody>
        </p:sp>
        <p:sp>
          <p:nvSpPr>
            <p:cNvPr id="31750" name="Text Box 3"/>
            <p:cNvSpPr txBox="1">
              <a:spLocks noChangeArrowheads="1"/>
            </p:cNvSpPr>
            <p:nvPr/>
          </p:nvSpPr>
          <p:spPr bwMode="auto">
            <a:xfrm>
              <a:off x="4303" y="2723"/>
              <a:ext cx="1098" cy="1716"/>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rPr>
                <a:t>hyprtensife  </a:t>
              </a:r>
            </a:p>
            <a:p>
              <a:pPr algn="ctr">
                <a:spcBef>
                  <a:spcPct val="50000"/>
                </a:spcBef>
              </a:pPr>
              <a:r>
                <a:rPr lang="en-US" b="1">
                  <a:solidFill>
                    <a:schemeClr val="bg1"/>
                  </a:solidFill>
                </a:rPr>
                <a:t>Emergency</a:t>
              </a:r>
            </a:p>
            <a:p>
              <a:pPr algn="ctr">
                <a:spcBef>
                  <a:spcPct val="50000"/>
                </a:spcBef>
              </a:pPr>
              <a:r>
                <a:rPr lang="en-US" b="1">
                  <a:solidFill>
                    <a:schemeClr val="bg1"/>
                  </a:solidFill>
                </a:rPr>
                <a:t>And</a:t>
              </a:r>
            </a:p>
            <a:p>
              <a:pPr algn="ctr">
                <a:spcBef>
                  <a:spcPct val="50000"/>
                </a:spcBef>
              </a:pPr>
              <a:r>
                <a:rPr lang="en-US" b="1">
                  <a:solidFill>
                    <a:schemeClr val="bg1"/>
                  </a:solidFill>
                </a:rPr>
                <a:t>emergencies</a:t>
              </a:r>
              <a:r>
                <a:rPr lang="en-US" b="1">
                  <a:solidFill>
                    <a:schemeClr val="bg1"/>
                  </a:solidFill>
                  <a:sym typeface="Symbol" pitchFamily="18" charset="2"/>
                </a:rPr>
                <a:t> </a:t>
              </a:r>
              <a:r>
                <a:rPr lang="en-US" b="1">
                  <a:solidFill>
                    <a:schemeClr val="bg1"/>
                  </a:solidFill>
                </a:rPr>
                <a:t>Morbidity</a:t>
              </a:r>
            </a:p>
            <a:p>
              <a:pPr algn="ctr">
                <a:spcBef>
                  <a:spcPct val="50000"/>
                </a:spcBef>
                <a:buFont typeface="Symbol" pitchFamily="18" charset="2"/>
                <a:buChar char="­"/>
              </a:pPr>
              <a:r>
                <a:rPr lang="en-US" b="1">
                  <a:solidFill>
                    <a:schemeClr val="bg1"/>
                  </a:solidFill>
                </a:rPr>
                <a:t>Disability</a:t>
              </a:r>
            </a:p>
            <a:p>
              <a:pPr algn="ctr">
                <a:spcBef>
                  <a:spcPct val="50000"/>
                </a:spcBef>
              </a:pPr>
              <a:endParaRPr lang="en-US" b="1">
                <a:solidFill>
                  <a:schemeClr val="bg1"/>
                </a:solidFill>
              </a:endParaRPr>
            </a:p>
          </p:txBody>
        </p:sp>
        <p:sp>
          <p:nvSpPr>
            <p:cNvPr id="31751" name="Text Box 4"/>
            <p:cNvSpPr txBox="1">
              <a:spLocks noChangeArrowheads="1"/>
            </p:cNvSpPr>
            <p:nvPr/>
          </p:nvSpPr>
          <p:spPr bwMode="auto">
            <a:xfrm>
              <a:off x="523" y="3160"/>
              <a:ext cx="1248" cy="233"/>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sym typeface="Symbol" pitchFamily="18" charset="2"/>
                </a:rPr>
                <a:t>Renal disease</a:t>
              </a:r>
              <a:endParaRPr lang="en-US" b="1">
                <a:solidFill>
                  <a:schemeClr val="bg1"/>
                </a:solidFill>
              </a:endParaRPr>
            </a:p>
          </p:txBody>
        </p:sp>
        <p:sp>
          <p:nvSpPr>
            <p:cNvPr id="31752" name="Text Box 5"/>
            <p:cNvSpPr txBox="1">
              <a:spLocks noChangeArrowheads="1"/>
            </p:cNvSpPr>
            <p:nvPr/>
          </p:nvSpPr>
          <p:spPr bwMode="auto">
            <a:xfrm>
              <a:off x="2395" y="856"/>
              <a:ext cx="887" cy="1105"/>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rPr>
                <a:t>CAD  .ECG,  ARRTHYM MI  .SUDDEN DEATH</a:t>
              </a:r>
            </a:p>
          </p:txBody>
        </p:sp>
        <p:sp>
          <p:nvSpPr>
            <p:cNvPr id="31753" name="Text Box 6"/>
            <p:cNvSpPr txBox="1">
              <a:spLocks noChangeArrowheads="1"/>
            </p:cNvSpPr>
            <p:nvPr/>
          </p:nvSpPr>
          <p:spPr bwMode="auto">
            <a:xfrm>
              <a:off x="4267" y="1384"/>
              <a:ext cx="969" cy="719"/>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sym typeface="Symbol" pitchFamily="18" charset="2"/>
                </a:rPr>
                <a:t>CHF</a:t>
              </a:r>
            </a:p>
            <a:p>
              <a:pPr algn="ctr">
                <a:lnSpc>
                  <a:spcPct val="40000"/>
                </a:lnSpc>
                <a:spcBef>
                  <a:spcPct val="50000"/>
                </a:spcBef>
              </a:pPr>
              <a:r>
                <a:rPr lang="en-US" b="1">
                  <a:solidFill>
                    <a:schemeClr val="bg1"/>
                  </a:solidFill>
                  <a:sym typeface="Symbol" pitchFamily="18" charset="2"/>
                </a:rPr>
                <a:t>LVH  </a:t>
              </a:r>
            </a:p>
            <a:p>
              <a:pPr>
                <a:lnSpc>
                  <a:spcPct val="40000"/>
                </a:lnSpc>
                <a:spcBef>
                  <a:spcPct val="50000"/>
                </a:spcBef>
              </a:pPr>
              <a:r>
                <a:rPr lang="en-US" b="1">
                  <a:solidFill>
                    <a:schemeClr val="bg1"/>
                  </a:solidFill>
                  <a:sym typeface="Symbol" pitchFamily="18" charset="2"/>
                </a:rPr>
                <a:t>Aortic</a:t>
              </a:r>
            </a:p>
            <a:p>
              <a:pPr>
                <a:lnSpc>
                  <a:spcPct val="40000"/>
                </a:lnSpc>
                <a:spcBef>
                  <a:spcPct val="50000"/>
                </a:spcBef>
              </a:pPr>
              <a:r>
                <a:rPr lang="en-US" b="1">
                  <a:solidFill>
                    <a:schemeClr val="bg1"/>
                  </a:solidFill>
                  <a:sym typeface="Symbol" pitchFamily="18" charset="2"/>
                </a:rPr>
                <a:t>dissection</a:t>
              </a:r>
            </a:p>
          </p:txBody>
        </p:sp>
        <p:sp>
          <p:nvSpPr>
            <p:cNvPr id="31754" name="Text Box 7"/>
            <p:cNvSpPr txBox="1">
              <a:spLocks noChangeArrowheads="1"/>
            </p:cNvSpPr>
            <p:nvPr/>
          </p:nvSpPr>
          <p:spPr bwMode="auto">
            <a:xfrm>
              <a:off x="619" y="1096"/>
              <a:ext cx="1001" cy="1192"/>
            </a:xfrm>
            <a:prstGeom prst="rect">
              <a:avLst/>
            </a:prstGeom>
            <a:solidFill>
              <a:srgbClr val="B574B8"/>
            </a:solidFill>
            <a:ln w="9525">
              <a:noFill/>
              <a:miter lim="800000"/>
              <a:headEnd/>
              <a:tailEnd/>
            </a:ln>
          </p:spPr>
          <p:txBody>
            <a:bodyPr lIns="91433" tIns="45716" rIns="91433" bIns="45716">
              <a:spAutoFit/>
            </a:bodyPr>
            <a:lstStyle/>
            <a:p>
              <a:pPr algn="ctr">
                <a:spcBef>
                  <a:spcPct val="50000"/>
                </a:spcBef>
              </a:pPr>
              <a:r>
                <a:rPr lang="en-US" b="1">
                  <a:solidFill>
                    <a:schemeClr val="bg1"/>
                  </a:solidFill>
                  <a:sym typeface="Symbol" pitchFamily="18" charset="2"/>
                </a:rPr>
                <a:t>Stroke</a:t>
              </a:r>
            </a:p>
            <a:p>
              <a:pPr algn="ctr">
                <a:spcBef>
                  <a:spcPct val="50000"/>
                </a:spcBef>
              </a:pPr>
              <a:r>
                <a:rPr lang="en-US" b="1">
                  <a:solidFill>
                    <a:schemeClr val="bg1"/>
                  </a:solidFill>
                  <a:sym typeface="Symbol" pitchFamily="18" charset="2"/>
                </a:rPr>
                <a:t>Ischemia</a:t>
              </a:r>
            </a:p>
            <a:p>
              <a:pPr algn="ctr">
                <a:spcBef>
                  <a:spcPct val="50000"/>
                </a:spcBef>
              </a:pPr>
              <a:r>
                <a:rPr lang="en-US" b="1">
                  <a:solidFill>
                    <a:schemeClr val="bg1"/>
                  </a:solidFill>
                  <a:sym typeface="Symbol" pitchFamily="18" charset="2"/>
                </a:rPr>
                <a:t>Hemorrage</a:t>
              </a:r>
            </a:p>
            <a:p>
              <a:pPr algn="ctr">
                <a:spcBef>
                  <a:spcPct val="50000"/>
                </a:spcBef>
              </a:pPr>
              <a:r>
                <a:rPr lang="en-US" b="1">
                  <a:solidFill>
                    <a:schemeClr val="bg1"/>
                  </a:solidFill>
                  <a:sym typeface="Symbol" pitchFamily="18" charset="2"/>
                </a:rPr>
                <a:t>Alzaheimer COGNETIVE</a:t>
              </a:r>
            </a:p>
          </p:txBody>
        </p:sp>
        <p:sp>
          <p:nvSpPr>
            <p:cNvPr id="31755" name="Line 8"/>
            <p:cNvSpPr>
              <a:spLocks noChangeShapeType="1"/>
            </p:cNvSpPr>
            <p:nvPr/>
          </p:nvSpPr>
          <p:spPr bwMode="auto">
            <a:xfrm flipH="1" flipV="1">
              <a:off x="2827" y="2008"/>
              <a:ext cx="48" cy="627"/>
            </a:xfrm>
            <a:prstGeom prst="line">
              <a:avLst/>
            </a:prstGeom>
            <a:noFill/>
            <a:ln w="57150">
              <a:solidFill>
                <a:srgbClr val="2EB028"/>
              </a:solidFill>
              <a:round/>
              <a:headEnd/>
              <a:tailEnd type="triangle" w="med" len="med"/>
            </a:ln>
          </p:spPr>
          <p:txBody>
            <a:bodyPr lIns="91433" tIns="45716" rIns="91433" bIns="45716"/>
            <a:lstStyle/>
            <a:p>
              <a:endParaRPr lang="en-US"/>
            </a:p>
          </p:txBody>
        </p:sp>
        <p:sp>
          <p:nvSpPr>
            <p:cNvPr id="31756" name="Line 9"/>
            <p:cNvSpPr>
              <a:spLocks noChangeShapeType="1"/>
            </p:cNvSpPr>
            <p:nvPr/>
          </p:nvSpPr>
          <p:spPr bwMode="auto">
            <a:xfrm flipV="1">
              <a:off x="2870" y="2408"/>
              <a:ext cx="0" cy="771"/>
            </a:xfrm>
            <a:prstGeom prst="line">
              <a:avLst/>
            </a:prstGeom>
            <a:noFill/>
            <a:ln w="57150">
              <a:solidFill>
                <a:srgbClr val="2EB028"/>
              </a:solidFill>
              <a:round/>
              <a:headEnd type="triangle" w="med" len="med"/>
              <a:tailEnd/>
            </a:ln>
          </p:spPr>
          <p:txBody>
            <a:bodyPr lIns="91433" tIns="45716" rIns="91433" bIns="45716"/>
            <a:lstStyle/>
            <a:p>
              <a:endParaRPr lang="en-US"/>
            </a:p>
          </p:txBody>
        </p:sp>
        <p:sp>
          <p:nvSpPr>
            <p:cNvPr id="31757" name="Line 10"/>
            <p:cNvSpPr>
              <a:spLocks noChangeShapeType="1"/>
            </p:cNvSpPr>
            <p:nvPr/>
          </p:nvSpPr>
          <p:spPr bwMode="auto">
            <a:xfrm flipV="1">
              <a:off x="3774" y="1849"/>
              <a:ext cx="525" cy="320"/>
            </a:xfrm>
            <a:prstGeom prst="line">
              <a:avLst/>
            </a:prstGeom>
            <a:noFill/>
            <a:ln w="57150">
              <a:solidFill>
                <a:srgbClr val="2EB028"/>
              </a:solidFill>
              <a:round/>
              <a:headEnd/>
              <a:tailEnd type="triangle" w="med" len="med"/>
            </a:ln>
          </p:spPr>
          <p:txBody>
            <a:bodyPr lIns="91433" tIns="45716" rIns="91433" bIns="45716"/>
            <a:lstStyle/>
            <a:p>
              <a:endParaRPr lang="en-US"/>
            </a:p>
          </p:txBody>
        </p:sp>
        <p:sp>
          <p:nvSpPr>
            <p:cNvPr id="31758" name="Line 11"/>
            <p:cNvSpPr>
              <a:spLocks noChangeShapeType="1"/>
            </p:cNvSpPr>
            <p:nvPr/>
          </p:nvSpPr>
          <p:spPr bwMode="auto">
            <a:xfrm>
              <a:off x="3748" y="2417"/>
              <a:ext cx="542" cy="333"/>
            </a:xfrm>
            <a:prstGeom prst="line">
              <a:avLst/>
            </a:prstGeom>
            <a:noFill/>
            <a:ln w="57150">
              <a:solidFill>
                <a:srgbClr val="2EB028"/>
              </a:solidFill>
              <a:round/>
              <a:headEnd/>
              <a:tailEnd type="triangle" w="med" len="med"/>
            </a:ln>
          </p:spPr>
          <p:txBody>
            <a:bodyPr lIns="91433" tIns="45716" rIns="91433" bIns="45716"/>
            <a:lstStyle/>
            <a:p>
              <a:endParaRPr lang="en-US"/>
            </a:p>
          </p:txBody>
        </p:sp>
        <p:sp>
          <p:nvSpPr>
            <p:cNvPr id="31759" name="Line 12"/>
            <p:cNvSpPr>
              <a:spLocks noChangeShapeType="1"/>
            </p:cNvSpPr>
            <p:nvPr/>
          </p:nvSpPr>
          <p:spPr bwMode="auto">
            <a:xfrm flipH="1" flipV="1">
              <a:off x="1577" y="1835"/>
              <a:ext cx="496" cy="338"/>
            </a:xfrm>
            <a:prstGeom prst="line">
              <a:avLst/>
            </a:prstGeom>
            <a:noFill/>
            <a:ln w="57150">
              <a:solidFill>
                <a:srgbClr val="2EB028"/>
              </a:solidFill>
              <a:round/>
              <a:headEnd/>
              <a:tailEnd type="triangle" w="med" len="med"/>
            </a:ln>
          </p:spPr>
          <p:txBody>
            <a:bodyPr lIns="91433" tIns="45716" rIns="91433" bIns="45716"/>
            <a:lstStyle/>
            <a:p>
              <a:endParaRPr lang="en-US"/>
            </a:p>
          </p:txBody>
        </p:sp>
        <p:sp>
          <p:nvSpPr>
            <p:cNvPr id="31760" name="Line 13"/>
            <p:cNvSpPr>
              <a:spLocks noChangeShapeType="1"/>
            </p:cNvSpPr>
            <p:nvPr/>
          </p:nvSpPr>
          <p:spPr bwMode="auto">
            <a:xfrm flipH="1">
              <a:off x="1579" y="2680"/>
              <a:ext cx="446" cy="293"/>
            </a:xfrm>
            <a:prstGeom prst="line">
              <a:avLst/>
            </a:prstGeom>
            <a:noFill/>
            <a:ln w="57150">
              <a:solidFill>
                <a:srgbClr val="2EB028"/>
              </a:solidFill>
              <a:round/>
              <a:headEnd/>
              <a:tailEnd type="triangle" w="med" len="med"/>
            </a:ln>
          </p:spPr>
          <p:txBody>
            <a:bodyPr lIns="91433" tIns="45716" rIns="91433" bIns="45716"/>
            <a:lstStyle/>
            <a:p>
              <a:endParaRPr lang="en-US"/>
            </a:p>
          </p:txBody>
        </p:sp>
        <p:sp>
          <p:nvSpPr>
            <p:cNvPr id="31761" name="Text Box 14"/>
            <p:cNvSpPr txBox="1">
              <a:spLocks noChangeArrowheads="1"/>
            </p:cNvSpPr>
            <p:nvPr/>
          </p:nvSpPr>
          <p:spPr bwMode="auto">
            <a:xfrm>
              <a:off x="1963" y="2296"/>
              <a:ext cx="1849" cy="375"/>
            </a:xfrm>
            <a:prstGeom prst="rect">
              <a:avLst/>
            </a:prstGeom>
            <a:solidFill>
              <a:srgbClr val="2EB028"/>
            </a:solidFill>
            <a:ln w="9525">
              <a:noFill/>
              <a:miter lim="800000"/>
              <a:headEnd/>
              <a:tailEnd/>
            </a:ln>
          </p:spPr>
          <p:txBody>
            <a:bodyPr lIns="91433" tIns="45716" rIns="91433" bIns="45716">
              <a:spAutoFit/>
            </a:bodyPr>
            <a:lstStyle/>
            <a:p>
              <a:pPr algn="ctr">
                <a:spcBef>
                  <a:spcPct val="50000"/>
                </a:spcBef>
              </a:pPr>
              <a:r>
                <a:rPr lang="en-US" sz="3300" b="1">
                  <a:solidFill>
                    <a:schemeClr val="bg1"/>
                  </a:solidFill>
                </a:rPr>
                <a:t>Hypertension</a:t>
              </a:r>
            </a:p>
          </p:txBody>
        </p:sp>
      </p:grpSp>
      <p:sp>
        <p:nvSpPr>
          <p:cNvPr id="25603" name="Rectangle 16"/>
          <p:cNvSpPr>
            <a:spLocks noGrp="1" noChangeArrowheads="1"/>
          </p:cNvSpPr>
          <p:nvPr>
            <p:ph type="title" idx="4294967295"/>
          </p:nvPr>
        </p:nvSpPr>
        <p:spPr>
          <a:xfrm>
            <a:off x="0" y="0"/>
            <a:ext cx="6873875" cy="984250"/>
          </a:xfrm>
        </p:spPr>
        <p:txBody>
          <a:bodyPr/>
          <a:lstStyle/>
          <a:p>
            <a:pPr eaLnBrk="1" fontAlgn="auto" hangingPunct="1">
              <a:lnSpc>
                <a:spcPct val="90000"/>
              </a:lnSpc>
              <a:spcAft>
                <a:spcPts val="0"/>
              </a:spcAft>
              <a:defRPr/>
            </a:pPr>
            <a:r>
              <a:rPr lang="en-US" sz="2800" b="1" dirty="0" smtClean="0">
                <a:solidFill>
                  <a:srgbClr val="66FFFF"/>
                </a:solidFill>
                <a:latin typeface="Cooper Black" pitchFamily="18" charset="0"/>
                <a:cs typeface="Arial" charset="0"/>
              </a:rPr>
              <a:t>COMPLICATION  </a:t>
            </a:r>
            <a:r>
              <a:rPr lang="en-US" sz="3200" b="1" dirty="0" smtClean="0">
                <a:solidFill>
                  <a:srgbClr val="66FFFF"/>
                </a:solidFill>
                <a:latin typeface="Cooper Black" pitchFamily="18" charset="0"/>
                <a:cs typeface="Arial" charset="0"/>
              </a:rPr>
              <a:t>                    </a:t>
            </a:r>
          </a:p>
        </p:txBody>
      </p:sp>
      <p:pic>
        <p:nvPicPr>
          <p:cNvPr id="17" name="Picture 6"/>
          <p:cNvPicPr>
            <a:picLocks noChangeAspect="1" noChangeArrowheads="1"/>
          </p:cNvPicPr>
          <p:nvPr/>
        </p:nvPicPr>
        <p:blipFill>
          <a:blip r:embed="rId3" cstate="print"/>
          <a:srcRect/>
          <a:stretch>
            <a:fillRect/>
          </a:stretch>
        </p:blipFill>
        <p:spPr bwMode="auto">
          <a:xfrm>
            <a:off x="8172450" y="0"/>
            <a:ext cx="971550" cy="1143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bwMode="auto">
          <a:xfrm>
            <a:off x="457200" y="6245225"/>
            <a:ext cx="2133600" cy="476250"/>
          </a:xfrm>
          <a:noFill/>
          <a:ln>
            <a:miter lim="800000"/>
            <a:headEnd/>
            <a:tailEnd/>
          </a:ln>
        </p:spPr>
        <p:txBody>
          <a:bodyPr wrap="square" lIns="91440" tIns="45720" rIns="91440" bIns="45720" numCol="1" compatLnSpc="1">
            <a:prstTxWarp prst="textNoShape">
              <a:avLst/>
            </a:prstTxWarp>
          </a:bodyPr>
          <a:lstStyle/>
          <a:p>
            <a:fld id="{42E937BC-AFE8-4DE0-99A7-48C10B8D0FF0}" type="datetime1">
              <a:rPr lang="en-GB" smtClean="0"/>
              <a:pPr/>
              <a:t>07/05/2011</a:t>
            </a:fld>
            <a:endParaRPr lang="en-GB" smtClean="0"/>
          </a:p>
        </p:txBody>
      </p:sp>
      <p:sp>
        <p:nvSpPr>
          <p:cNvPr id="32771" name="Slide Number Placeholder 3"/>
          <p:cNvSpPr>
            <a:spLocks noGrp="1"/>
          </p:cNvSpPr>
          <p:nvPr>
            <p:ph type="sldNum" sz="quarter" idx="12"/>
          </p:nvPr>
        </p:nvSpPr>
        <p:spPr bwMode="auto">
          <a:xfrm>
            <a:off x="6553200" y="6245225"/>
            <a:ext cx="2133600" cy="476250"/>
          </a:xfrm>
          <a:noFill/>
          <a:ln>
            <a:miter lim="800000"/>
            <a:headEnd/>
            <a:tailEnd/>
          </a:ln>
        </p:spPr>
        <p:txBody>
          <a:bodyPr wrap="square" lIns="91440" tIns="45720" rIns="91440" bIns="45720" numCol="1" anchorCtr="0" compatLnSpc="1">
            <a:prstTxWarp prst="textNoShape">
              <a:avLst/>
            </a:prstTxWarp>
          </a:bodyPr>
          <a:lstStyle/>
          <a:p>
            <a:fld id="{188EED65-D62A-4C0B-B450-57F2A3009AA4}" type="slidenum">
              <a:rPr lang="ar-SA" smtClean="0"/>
              <a:pPr/>
              <a:t>19</a:t>
            </a:fld>
            <a:endParaRPr lang="en-GB" smtClean="0"/>
          </a:p>
        </p:txBody>
      </p:sp>
      <p:pic>
        <p:nvPicPr>
          <p:cNvPr id="32772" name="Picture 3" descr="Mcla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447800" y="304800"/>
            <a:ext cx="6400800" cy="762000"/>
          </a:xfrm>
          <a:prstGeom prst="rect">
            <a:avLst/>
          </a:prstGeom>
          <a:noFill/>
          <a:ln w="9525">
            <a:noFill/>
            <a:miter lim="800000"/>
            <a:headEnd/>
            <a:tailEnd/>
          </a:ln>
        </p:spPr>
        <p:txBody>
          <a:bodyPr>
            <a:spAutoFit/>
          </a:bodyPr>
          <a:lstStyle/>
          <a:p>
            <a:pPr algn="ctr"/>
            <a:r>
              <a:rPr lang="en-US" sz="4400">
                <a:solidFill>
                  <a:srgbClr val="66FFFF"/>
                </a:solidFill>
                <a:latin typeface="Cooper Black" pitchFamily="18" charset="0"/>
              </a:rPr>
              <a:t>Case</a:t>
            </a:r>
            <a:r>
              <a:rPr lang="en-US" sz="3000">
                <a:solidFill>
                  <a:srgbClr val="FFFF99"/>
                </a:solidFill>
                <a:latin typeface="Cooper Black" pitchFamily="18" charset="0"/>
              </a:rPr>
              <a:t> </a:t>
            </a:r>
          </a:p>
        </p:txBody>
      </p:sp>
      <p:sp>
        <p:nvSpPr>
          <p:cNvPr id="16387" name="TextBox 3"/>
          <p:cNvSpPr txBox="1">
            <a:spLocks noChangeArrowheads="1"/>
          </p:cNvSpPr>
          <p:nvPr/>
        </p:nvSpPr>
        <p:spPr bwMode="auto">
          <a:xfrm>
            <a:off x="762000" y="1905000"/>
            <a:ext cx="8001000" cy="4524375"/>
          </a:xfrm>
          <a:prstGeom prst="rect">
            <a:avLst/>
          </a:prstGeom>
          <a:noFill/>
          <a:ln w="9525">
            <a:noFill/>
            <a:miter lim="800000"/>
            <a:headEnd/>
            <a:tailEnd/>
          </a:ln>
        </p:spPr>
        <p:txBody>
          <a:bodyPr>
            <a:spAutoFit/>
          </a:bodyPr>
          <a:lstStyle/>
          <a:p>
            <a:r>
              <a:rPr lang="en-US" sz="2400">
                <a:solidFill>
                  <a:schemeClr val="bg1"/>
                </a:solidFill>
                <a:latin typeface="Trebuchet MS" pitchFamily="34" charset="0"/>
              </a:rPr>
              <a:t>47 year old man came to your clinic with headache for 3 weeks. The nurse measure his Blood Pressure and  was found to be 150/95 mmHg:</a:t>
            </a:r>
          </a:p>
          <a:p>
            <a:endParaRPr lang="en-US" sz="2400">
              <a:solidFill>
                <a:schemeClr val="bg1"/>
              </a:solidFill>
              <a:latin typeface="Trebuchet MS" pitchFamily="34" charset="0"/>
            </a:endParaRPr>
          </a:p>
          <a:p>
            <a:pPr>
              <a:buFontTx/>
              <a:buAutoNum type="arabicPeriod"/>
            </a:pPr>
            <a:r>
              <a:rPr lang="en-US" sz="2400">
                <a:solidFill>
                  <a:schemeClr val="bg1"/>
                </a:solidFill>
                <a:latin typeface="Trebuchet MS" pitchFamily="34" charset="0"/>
              </a:rPr>
              <a:t>Does he have Hypertension?</a:t>
            </a:r>
          </a:p>
          <a:p>
            <a:pPr>
              <a:buFontTx/>
              <a:buAutoNum type="arabicPeriod"/>
            </a:pPr>
            <a:r>
              <a:rPr lang="en-US" sz="2400">
                <a:solidFill>
                  <a:schemeClr val="bg1"/>
                </a:solidFill>
                <a:latin typeface="Trebuchet MS" pitchFamily="34" charset="0"/>
              </a:rPr>
              <a:t> What is the stage of Hypertension?</a:t>
            </a:r>
          </a:p>
          <a:p>
            <a:pPr>
              <a:buFontTx/>
              <a:buAutoNum type="arabicPeriod"/>
            </a:pPr>
            <a:r>
              <a:rPr lang="en-US" sz="2400">
                <a:solidFill>
                  <a:schemeClr val="bg1"/>
                </a:solidFill>
                <a:latin typeface="Trebuchet MS" pitchFamily="34" charset="0"/>
              </a:rPr>
              <a:t>What investigation should you perform?</a:t>
            </a:r>
          </a:p>
          <a:p>
            <a:pPr>
              <a:buFontTx/>
              <a:buAutoNum type="arabicPeriod"/>
            </a:pPr>
            <a:r>
              <a:rPr lang="en-US" sz="2400">
                <a:solidFill>
                  <a:schemeClr val="bg1"/>
                </a:solidFill>
                <a:latin typeface="Trebuchet MS" pitchFamily="34" charset="0"/>
              </a:rPr>
              <a:t>What could be your management on his case?</a:t>
            </a:r>
          </a:p>
          <a:p>
            <a:pPr>
              <a:buFontTx/>
              <a:buAutoNum type="arabicPeriod"/>
            </a:pPr>
            <a:r>
              <a:rPr lang="en-US" sz="2400">
                <a:solidFill>
                  <a:schemeClr val="bg1"/>
                </a:solidFill>
                <a:latin typeface="Trebuchet MS" pitchFamily="34" charset="0"/>
              </a:rPr>
              <a:t>Is their any possible prevention to his disease and its complication?</a:t>
            </a:r>
          </a:p>
          <a:p>
            <a:pPr>
              <a:buFontTx/>
              <a:buAutoNum type="arabicPeriod"/>
            </a:pPr>
            <a:endParaRPr lang="en-US" sz="2400">
              <a:solidFill>
                <a:schemeClr val="bg1"/>
              </a:solidFill>
              <a:latin typeface="Trebuchet MS" pitchFamily="34" charset="0"/>
            </a:endParaRPr>
          </a:p>
          <a:p>
            <a:pPr>
              <a:buFontTx/>
              <a:buAutoNum type="arabicPeriod"/>
            </a:pPr>
            <a:endParaRPr lang="en-US" sz="2400">
              <a:solidFill>
                <a:schemeClr val="bg1"/>
              </a:solidFill>
              <a:latin typeface="Trebuchet MS"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73914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eft Ventricular Hypertrophy"/>
          <p:cNvPicPr>
            <a:picLocks noChangeAspect="1" noChangeArrowheads="1"/>
          </p:cNvPicPr>
          <p:nvPr/>
        </p:nvPicPr>
        <p:blipFill>
          <a:blip r:embed="rId2" cstate="print"/>
          <a:srcRect/>
          <a:stretch>
            <a:fillRect/>
          </a:stretch>
        </p:blipFill>
        <p:spPr bwMode="auto">
          <a:xfrm>
            <a:off x="1690688" y="593725"/>
            <a:ext cx="5761037" cy="3749675"/>
          </a:xfrm>
          <a:prstGeom prst="rect">
            <a:avLst/>
          </a:prstGeom>
          <a:noFill/>
          <a:ln w="57150">
            <a:solidFill>
              <a:srgbClr val="66CCFF"/>
            </a:solidFill>
            <a:miter lim="800000"/>
            <a:headEnd/>
            <a:tailEnd/>
          </a:ln>
        </p:spPr>
      </p:pic>
      <p:sp>
        <p:nvSpPr>
          <p:cNvPr id="34819" name="Text Box 3"/>
          <p:cNvSpPr txBox="1">
            <a:spLocks noChangeArrowheads="1"/>
          </p:cNvSpPr>
          <p:nvPr/>
        </p:nvSpPr>
        <p:spPr bwMode="auto">
          <a:xfrm>
            <a:off x="838200" y="4724400"/>
            <a:ext cx="7162800" cy="1631950"/>
          </a:xfrm>
          <a:prstGeom prst="rect">
            <a:avLst/>
          </a:prstGeom>
          <a:noFill/>
          <a:ln w="9525">
            <a:noFill/>
            <a:miter lim="800000"/>
            <a:headEnd/>
            <a:tailEnd/>
          </a:ln>
        </p:spPr>
        <p:txBody>
          <a:bodyPr>
            <a:spAutoFit/>
          </a:bodyPr>
          <a:lstStyle/>
          <a:p>
            <a:pPr algn="ctr">
              <a:spcBef>
                <a:spcPct val="50000"/>
              </a:spcBef>
            </a:pPr>
            <a:r>
              <a:rPr lang="en-GB" sz="2000">
                <a:solidFill>
                  <a:schemeClr val="bg1"/>
                </a:solidFill>
                <a:latin typeface="Trebuchet MS" pitchFamily="34" charset="0"/>
              </a:rPr>
              <a:t>This left ventricle is very thickened (slightly over 2 cm in thickness), but the rest of the heart is not greatly enlarged. This is typical for hypertensive heart disease. The hypertension creates a greater pressure load on the heart to induce the hypertrophy.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ross LVH"/>
          <p:cNvPicPr>
            <a:picLocks noChangeAspect="1" noChangeArrowheads="1"/>
          </p:cNvPicPr>
          <p:nvPr/>
        </p:nvPicPr>
        <p:blipFill>
          <a:blip r:embed="rId2" cstate="print"/>
          <a:srcRect/>
          <a:stretch>
            <a:fillRect/>
          </a:stretch>
        </p:blipFill>
        <p:spPr bwMode="auto">
          <a:xfrm>
            <a:off x="1690688" y="533400"/>
            <a:ext cx="5761037" cy="3760788"/>
          </a:xfrm>
          <a:prstGeom prst="rect">
            <a:avLst/>
          </a:prstGeom>
          <a:noFill/>
          <a:ln w="38100">
            <a:solidFill>
              <a:srgbClr val="66CCFF"/>
            </a:solidFill>
            <a:miter lim="800000"/>
            <a:headEnd/>
            <a:tailEnd/>
          </a:ln>
        </p:spPr>
      </p:pic>
      <p:sp>
        <p:nvSpPr>
          <p:cNvPr id="35843" name="Text Box 3"/>
          <p:cNvSpPr txBox="1">
            <a:spLocks noChangeArrowheads="1"/>
          </p:cNvSpPr>
          <p:nvPr/>
        </p:nvSpPr>
        <p:spPr bwMode="auto">
          <a:xfrm>
            <a:off x="533400" y="4724400"/>
            <a:ext cx="7467600" cy="1016000"/>
          </a:xfrm>
          <a:prstGeom prst="rect">
            <a:avLst/>
          </a:prstGeom>
          <a:noFill/>
          <a:ln w="9525">
            <a:noFill/>
            <a:miter lim="800000"/>
            <a:headEnd/>
            <a:tailEnd/>
          </a:ln>
        </p:spPr>
        <p:txBody>
          <a:bodyPr>
            <a:spAutoFit/>
          </a:bodyPr>
          <a:lstStyle/>
          <a:p>
            <a:pPr algn="ctr">
              <a:spcBef>
                <a:spcPct val="50000"/>
              </a:spcBef>
            </a:pPr>
            <a:r>
              <a:rPr lang="en-GB" sz="2000">
                <a:solidFill>
                  <a:schemeClr val="bg1"/>
                </a:solidFill>
                <a:latin typeface="Trebuchet MS" pitchFamily="34"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p:nvPr>
        </p:nvSpPr>
        <p:spPr>
          <a:xfrm>
            <a:off x="0" y="762000"/>
            <a:ext cx="8229600" cy="533400"/>
          </a:xfrm>
        </p:spPr>
        <p:txBody>
          <a:bodyPr/>
          <a:lstStyle/>
          <a:p>
            <a:pPr algn="ctr" eaLnBrk="1" hangingPunct="1">
              <a:buFontTx/>
              <a:buNone/>
            </a:pPr>
            <a:r>
              <a:rPr lang="en-US" smtClean="0">
                <a:solidFill>
                  <a:srgbClr val="66FFFF"/>
                </a:solidFill>
                <a:latin typeface="Cooper Black" pitchFamily="18" charset="0"/>
                <a:cs typeface="Arial" charset="0"/>
              </a:rPr>
              <a:t>HYPERTENSIVE   EMERGENCY</a:t>
            </a:r>
          </a:p>
        </p:txBody>
      </p:sp>
      <p:sp>
        <p:nvSpPr>
          <p:cNvPr id="30722" name="Rectangle 2"/>
          <p:cNvSpPr>
            <a:spLocks noGrp="1" noChangeArrowheads="1"/>
          </p:cNvSpPr>
          <p:nvPr>
            <p:ph type="title" idx="4294967295"/>
          </p:nvPr>
        </p:nvSpPr>
        <p:spPr>
          <a:xfrm>
            <a:off x="0" y="2590800"/>
            <a:ext cx="6629400" cy="1143000"/>
          </a:xfrm>
        </p:spPr>
        <p:txBody>
          <a:bodyPr/>
          <a:lstStyle/>
          <a:p>
            <a:pPr marL="838200" indent="-838200" algn="ctr" eaLnBrk="1" fontAlgn="auto" hangingPunct="1">
              <a:spcAft>
                <a:spcPts val="0"/>
              </a:spcAft>
              <a:defRPr/>
            </a:pPr>
            <a:r>
              <a:rPr lang="en-US" dirty="0" smtClean="0">
                <a:solidFill>
                  <a:srgbClr val="66FFFF"/>
                </a:solidFill>
                <a:latin typeface="Cooper Black" pitchFamily="18" charset="0"/>
                <a:cs typeface="Arial" charset="0"/>
              </a:rPr>
              <a:t>HYPERTENSIVE   URGENCY</a:t>
            </a:r>
          </a:p>
        </p:txBody>
      </p:sp>
      <p:sp>
        <p:nvSpPr>
          <p:cNvPr id="38916" name="Rectangle 3"/>
          <p:cNvSpPr>
            <a:spLocks noGrp="1" noChangeArrowheads="1"/>
          </p:cNvSpPr>
          <p:nvPr>
            <p:ph type="body" sz="half" idx="4294967295"/>
          </p:nvPr>
        </p:nvSpPr>
        <p:spPr>
          <a:xfrm>
            <a:off x="304800" y="3833813"/>
            <a:ext cx="7924800" cy="2185987"/>
          </a:xfrm>
        </p:spPr>
        <p:txBody>
          <a:bodyPr/>
          <a:lstStyle/>
          <a:p>
            <a:pPr lvl="1" eaLnBrk="1" hangingPunct="1"/>
            <a:r>
              <a:rPr lang="en-US" sz="2400" smtClean="0">
                <a:solidFill>
                  <a:schemeClr val="bg1"/>
                </a:solidFill>
                <a:latin typeface="Arial" charset="0"/>
                <a:cs typeface="Arial" charset="0"/>
              </a:rPr>
              <a:t>Severe hypertension (diastolic blood pressure above 120 mmHg) in asymptomatic patients </a:t>
            </a:r>
          </a:p>
          <a:p>
            <a:pPr lvl="1" eaLnBrk="1" hangingPunct="1"/>
            <a:r>
              <a:rPr lang="en-US" sz="2400" smtClean="0">
                <a:solidFill>
                  <a:schemeClr val="bg1"/>
                </a:solidFill>
                <a:latin typeface="Arial" charset="0"/>
                <a:cs typeface="Arial" charset="0"/>
              </a:rPr>
              <a:t>There is no proven benefit from rapid reduction in BP in asymptomatic patients who have no evidence of acute end-organ and are little short-term risk</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
        <p:nvSpPr>
          <p:cNvPr id="38918" name="Rectangle 8"/>
          <p:cNvSpPr>
            <a:spLocks noChangeArrowheads="1"/>
          </p:cNvSpPr>
          <p:nvPr/>
        </p:nvSpPr>
        <p:spPr bwMode="auto">
          <a:xfrm>
            <a:off x="304800" y="1676400"/>
            <a:ext cx="8153400" cy="830263"/>
          </a:xfrm>
          <a:prstGeom prst="rect">
            <a:avLst/>
          </a:prstGeom>
          <a:noFill/>
          <a:ln w="9525">
            <a:noFill/>
            <a:miter lim="800000"/>
            <a:headEnd/>
            <a:tailEnd/>
          </a:ln>
        </p:spPr>
        <p:txBody>
          <a:bodyPr>
            <a:spAutoFit/>
          </a:bodyPr>
          <a:lstStyle/>
          <a:p>
            <a:r>
              <a:rPr lang="en-US" sz="2400">
                <a:solidFill>
                  <a:schemeClr val="bg1"/>
                </a:solidFill>
              </a:rPr>
              <a:t>Severe hypertension (diastolic blood pressure above 120 mmHg) in endorgan dammage(MI,STROKE,AKI,CHF)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p:nvPr>
        </p:nvSpPr>
        <p:spPr>
          <a:xfrm>
            <a:off x="457200" y="2057400"/>
            <a:ext cx="8229600" cy="4525963"/>
          </a:xfrm>
        </p:spPr>
        <p:txBody>
          <a:bodyPr/>
          <a:lstStyle/>
          <a:p>
            <a:pPr eaLnBrk="1" hangingPunct="1">
              <a:lnSpc>
                <a:spcPct val="90000"/>
              </a:lnSpc>
            </a:pPr>
            <a:r>
              <a:rPr lang="en-US" sz="2600" smtClean="0">
                <a:solidFill>
                  <a:schemeClr val="bg1"/>
                </a:solidFill>
                <a:latin typeface="Trebuchet MS" pitchFamily="34" charset="0"/>
                <a:cs typeface="Arial" charset="0"/>
              </a:rPr>
              <a:t>Marked hypertension with encephapapathy&amp; retinal hemorrhages, exudates, or papilledema</a:t>
            </a:r>
          </a:p>
          <a:p>
            <a:pPr eaLnBrk="1" hangingPunct="1">
              <a:lnSpc>
                <a:spcPct val="90000"/>
              </a:lnSpc>
            </a:pPr>
            <a:endParaRPr lang="en-US" sz="2600" smtClean="0">
              <a:solidFill>
                <a:schemeClr val="bg1"/>
              </a:solidFill>
              <a:latin typeface="Trebuchet MS" pitchFamily="34" charset="0"/>
              <a:cs typeface="Arial" charset="0"/>
            </a:endParaRPr>
          </a:p>
          <a:p>
            <a:pPr eaLnBrk="1" hangingPunct="1">
              <a:lnSpc>
                <a:spcPct val="90000"/>
              </a:lnSpc>
            </a:pPr>
            <a:r>
              <a:rPr lang="en-US" sz="2600" smtClean="0">
                <a:solidFill>
                  <a:schemeClr val="bg1"/>
                </a:solidFill>
                <a:latin typeface="Trebuchet MS" pitchFamily="34" charset="0"/>
                <a:cs typeface="Arial" charset="0"/>
              </a:rPr>
              <a:t>Associated with a diastolic pressure above 120 mmHg</a:t>
            </a:r>
          </a:p>
          <a:p>
            <a:pPr eaLnBrk="1" hangingPunct="1">
              <a:lnSpc>
                <a:spcPct val="90000"/>
              </a:lnSpc>
            </a:pPr>
            <a:endParaRPr lang="en-US" sz="2600" smtClean="0">
              <a:solidFill>
                <a:schemeClr val="bg1"/>
              </a:solidFill>
              <a:latin typeface="Trebuchet MS" pitchFamily="34" charset="0"/>
              <a:cs typeface="Arial" charset="0"/>
            </a:endParaRPr>
          </a:p>
          <a:p>
            <a:pPr eaLnBrk="1" hangingPunct="1">
              <a:lnSpc>
                <a:spcPct val="90000"/>
              </a:lnSpc>
            </a:pPr>
            <a:endParaRPr lang="en-US" sz="2800" smtClean="0">
              <a:solidFill>
                <a:schemeClr val="bg1"/>
              </a:solidFill>
              <a:latin typeface="Trebuchet MS" pitchFamily="34" charset="0"/>
              <a:cs typeface="Arial" charset="0"/>
            </a:endParaRPr>
          </a:p>
          <a:p>
            <a:pPr eaLnBrk="1" hangingPunct="1">
              <a:lnSpc>
                <a:spcPct val="90000"/>
              </a:lnSpc>
            </a:pPr>
            <a:endParaRPr lang="en-US" sz="2800" smtClean="0">
              <a:solidFill>
                <a:schemeClr val="bg1"/>
              </a:solidFill>
              <a:latin typeface="Trebuchet MS" pitchFamily="34" charset="0"/>
              <a:cs typeface="Arial" charset="0"/>
            </a:endParaRPr>
          </a:p>
        </p:txBody>
      </p:sp>
      <p:sp>
        <p:nvSpPr>
          <p:cNvPr id="31746" name="Rectangle 2"/>
          <p:cNvSpPr>
            <a:spLocks noGrp="1" noChangeArrowheads="1"/>
          </p:cNvSpPr>
          <p:nvPr>
            <p:ph type="title" idx="4294967295"/>
          </p:nvPr>
        </p:nvSpPr>
        <p:spPr>
          <a:xfrm>
            <a:off x="0" y="274638"/>
            <a:ext cx="7086600" cy="1143000"/>
          </a:xfrm>
        </p:spPr>
        <p:txBody>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MALIGNANT HYPERTENSION</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fontAlgn="auto" hangingPunct="1">
              <a:spcAft>
                <a:spcPts val="0"/>
              </a:spcAft>
              <a:defRPr/>
            </a:pPr>
            <a:r>
              <a:rPr lang="en-US" sz="3200" dirty="0" smtClean="0">
                <a:solidFill>
                  <a:srgbClr val="66FFFF"/>
                </a:solidFill>
                <a:latin typeface="Cooper Black" pitchFamily="18" charset="0"/>
              </a:rPr>
              <a:t>Hypertensive Retinopathy</a:t>
            </a:r>
            <a:br>
              <a:rPr lang="en-US" sz="3200" dirty="0" smtClean="0">
                <a:solidFill>
                  <a:srgbClr val="66FFFF"/>
                </a:solidFill>
                <a:latin typeface="Cooper Black" pitchFamily="18" charset="0"/>
              </a:rPr>
            </a:br>
            <a:r>
              <a:rPr lang="en-US" sz="3200" dirty="0" smtClean="0">
                <a:solidFill>
                  <a:srgbClr val="66FFFF"/>
                </a:solidFill>
                <a:latin typeface="Cooper Black" pitchFamily="18" charset="0"/>
              </a:rPr>
              <a:t>Grade 4</a:t>
            </a:r>
          </a:p>
        </p:txBody>
      </p:sp>
      <p:sp>
        <p:nvSpPr>
          <p:cNvPr id="2052" name="Rectangle 3"/>
          <p:cNvSpPr>
            <a:spLocks noGrp="1" noChangeArrowheads="1"/>
          </p:cNvSpPr>
          <p:nvPr>
            <p:ph type="body" sz="half" idx="1"/>
          </p:nvPr>
        </p:nvSpPr>
        <p:spPr>
          <a:xfrm>
            <a:off x="457200" y="1874838"/>
            <a:ext cx="4033838" cy="4525962"/>
          </a:xfrm>
        </p:spPr>
        <p:txBody>
          <a:bodyPr/>
          <a:lstStyle/>
          <a:p>
            <a:pPr eaLnBrk="1" hangingPunct="1">
              <a:lnSpc>
                <a:spcPct val="90000"/>
              </a:lnSpc>
            </a:pPr>
            <a:r>
              <a:rPr lang="en-US" sz="2800" smtClean="0">
                <a:solidFill>
                  <a:schemeClr val="bg1"/>
                </a:solidFill>
                <a:latin typeface="Trebuchet MS" pitchFamily="34" charset="0"/>
              </a:rPr>
              <a:t>Papilledema from malignant hypertension. There is blurring of the borders of the optic disk with hemorrhages (yellow arrows) and exudates (white arrow)</a:t>
            </a:r>
          </a:p>
        </p:txBody>
      </p:sp>
      <p:graphicFrame>
        <p:nvGraphicFramePr>
          <p:cNvPr id="2050" name="Object 5"/>
          <p:cNvGraphicFramePr>
            <a:graphicFrameLocks noChangeAspect="1"/>
          </p:cNvGraphicFramePr>
          <p:nvPr>
            <p:ph type="clipArt" sz="half" idx="2"/>
          </p:nvPr>
        </p:nvGraphicFramePr>
        <p:xfrm>
          <a:off x="5167313" y="2335213"/>
          <a:ext cx="3000375" cy="3057525"/>
        </p:xfrm>
        <a:graphic>
          <a:graphicData uri="http://schemas.openxmlformats.org/presentationml/2006/ole">
            <p:oleObj spid="_x0000_s2050" name="Bitmap Image" r:id="rId4" imgW="3000000" imgH="3057143" progId="Paint.Picture">
              <p:embed/>
            </p:oleObj>
          </a:graphicData>
        </a:graphic>
      </p:graphicFrame>
      <p:sp>
        <p:nvSpPr>
          <p:cNvPr id="2053" name="Text Box 4"/>
          <p:cNvSpPr txBox="1">
            <a:spLocks noChangeArrowheads="1"/>
          </p:cNvSpPr>
          <p:nvPr/>
        </p:nvSpPr>
        <p:spPr bwMode="auto">
          <a:xfrm>
            <a:off x="762000" y="6019800"/>
            <a:ext cx="7772400" cy="581025"/>
          </a:xfrm>
          <a:prstGeom prst="rect">
            <a:avLst/>
          </a:prstGeom>
          <a:noFill/>
          <a:ln w="12700">
            <a:noFill/>
            <a:miter lim="800000"/>
            <a:headEnd/>
            <a:tailEnd/>
          </a:ln>
        </p:spPr>
        <p:txBody>
          <a:bodyPr>
            <a:spAutoFit/>
          </a:bodyPr>
          <a:lstStyle/>
          <a:p>
            <a:pPr eaLnBrk="0" hangingPunct="0">
              <a:spcBef>
                <a:spcPct val="50000"/>
              </a:spcBef>
            </a:pPr>
            <a:r>
              <a:rPr lang="en-US" sz="1600">
                <a:latin typeface="Verdana" pitchFamily="34" charset="0"/>
              </a:rPr>
              <a:t/>
            </a:r>
            <a:br>
              <a:rPr lang="en-US" sz="1600">
                <a:latin typeface="Verdana" pitchFamily="34" charset="0"/>
              </a:rPr>
            </a:br>
            <a:endParaRPr lang="en-US" sz="1600">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p:nvPr>
        </p:nvSpPr>
        <p:spPr>
          <a:xfrm>
            <a:off x="457200" y="1903413"/>
            <a:ext cx="8229600" cy="3963987"/>
          </a:xfrm>
        </p:spPr>
        <p:txBody>
          <a:bodyPr>
            <a:normAutofit fontScale="92500" lnSpcReduction="10000"/>
          </a:bodyPr>
          <a:lstStyle/>
          <a:p>
            <a:pPr marL="274320" indent="-274320" algn="just" eaLnBrk="1" fontAlgn="auto" hangingPunct="1">
              <a:lnSpc>
                <a:spcPct val="90000"/>
              </a:lnSpc>
              <a:spcAft>
                <a:spcPts val="0"/>
              </a:spcAft>
              <a:buFontTx/>
              <a:buNone/>
              <a:defRPr/>
            </a:pPr>
            <a:r>
              <a:rPr lang="en-US" sz="2800" b="1" dirty="0" smtClean="0">
                <a:solidFill>
                  <a:schemeClr val="bg1"/>
                </a:solidFill>
                <a:latin typeface="Trebuchet MS" pitchFamily="34" charset="0"/>
                <a:cs typeface="Arial" charset="0"/>
              </a:rPr>
              <a:t>Screening:</a:t>
            </a:r>
          </a:p>
          <a:p>
            <a:pPr marL="274320" indent="-274320" algn="just" eaLnBrk="1" fontAlgn="auto" hangingPunct="1">
              <a:lnSpc>
                <a:spcPct val="90000"/>
              </a:lnSpc>
              <a:spcAft>
                <a:spcPts val="0"/>
              </a:spcAft>
              <a:buFontTx/>
              <a:buNone/>
              <a:defRPr/>
            </a:pPr>
            <a:r>
              <a:rPr lang="en-US" sz="2800" b="1" dirty="0" err="1" smtClean="0">
                <a:solidFill>
                  <a:schemeClr val="bg1"/>
                </a:solidFill>
                <a:latin typeface="Trebuchet MS" pitchFamily="34" charset="0"/>
                <a:cs typeface="Arial" charset="0"/>
              </a:rPr>
              <a:t>Asympatomatic</a:t>
            </a:r>
            <a:r>
              <a:rPr lang="en-US" sz="2800" b="1" dirty="0" smtClean="0">
                <a:solidFill>
                  <a:schemeClr val="bg1"/>
                </a:solidFill>
                <a:latin typeface="Trebuchet MS" pitchFamily="34" charset="0"/>
                <a:cs typeface="Arial" charset="0"/>
              </a:rPr>
              <a:t>-          </a:t>
            </a:r>
          </a:p>
          <a:p>
            <a:pPr marL="274320" indent="-274320" algn="just" eaLnBrk="1" fontAlgn="auto" hangingPunct="1">
              <a:lnSpc>
                <a:spcPct val="90000"/>
              </a:lnSpc>
              <a:spcAft>
                <a:spcPts val="0"/>
              </a:spcAft>
              <a:buFontTx/>
              <a:buNone/>
              <a:defRPr/>
            </a:pPr>
            <a:r>
              <a:rPr lang="en-US" sz="2800" b="1" dirty="0" smtClean="0">
                <a:solidFill>
                  <a:schemeClr val="bg1"/>
                </a:solidFill>
                <a:latin typeface="Trebuchet MS" pitchFamily="34" charset="0"/>
                <a:cs typeface="Arial" charset="0"/>
              </a:rPr>
              <a:t>   </a:t>
            </a:r>
            <a:r>
              <a:rPr lang="en-US" sz="2800" b="1" dirty="0" err="1" smtClean="0">
                <a:solidFill>
                  <a:schemeClr val="bg1"/>
                </a:solidFill>
                <a:latin typeface="Trebuchet MS" pitchFamily="34" charset="0"/>
                <a:cs typeface="Arial" charset="0"/>
              </a:rPr>
              <a:t>headache.chestheavance,Symptomof</a:t>
            </a:r>
            <a:r>
              <a:rPr lang="en-US" sz="2800" b="1" dirty="0" smtClean="0">
                <a:solidFill>
                  <a:schemeClr val="bg1"/>
                </a:solidFill>
                <a:latin typeface="Trebuchet MS" pitchFamily="34" charset="0"/>
                <a:cs typeface="Arial" charset="0"/>
              </a:rPr>
              <a:t> </a:t>
            </a:r>
            <a:r>
              <a:rPr lang="en-US" sz="2800" b="1" dirty="0" err="1" smtClean="0">
                <a:solidFill>
                  <a:schemeClr val="bg1"/>
                </a:solidFill>
                <a:latin typeface="Trebuchet MS" pitchFamily="34" charset="0"/>
                <a:cs typeface="Arial" charset="0"/>
              </a:rPr>
              <a:t>cmplications</a:t>
            </a:r>
            <a:endParaRPr lang="en-US" sz="2800" b="1" dirty="0" smtClean="0">
              <a:solidFill>
                <a:schemeClr val="bg1"/>
              </a:solidFill>
              <a:latin typeface="Trebuchet MS" pitchFamily="34" charset="0"/>
              <a:cs typeface="Arial" charset="0"/>
            </a:endParaRPr>
          </a:p>
          <a:p>
            <a:pPr marL="274320" indent="-274320" algn="just" eaLnBrk="1" fontAlgn="auto" hangingPunct="1">
              <a:lnSpc>
                <a:spcPct val="90000"/>
              </a:lnSpc>
              <a:spcAft>
                <a:spcPts val="0"/>
              </a:spcAft>
              <a:buFontTx/>
              <a:buNone/>
              <a:defRPr/>
            </a:pPr>
            <a:endParaRPr lang="en-US" sz="2800" b="1" dirty="0" smtClean="0">
              <a:solidFill>
                <a:schemeClr val="bg1"/>
              </a:solidFill>
              <a:latin typeface="Trebuchet MS" pitchFamily="34" charset="0"/>
              <a:cs typeface="Arial" charset="0"/>
            </a:endParaRPr>
          </a:p>
          <a:p>
            <a:pPr marL="274320" indent="-274320" algn="just" eaLnBrk="1" fontAlgn="auto" hangingPunct="1">
              <a:lnSpc>
                <a:spcPct val="90000"/>
              </a:lnSpc>
              <a:spcAft>
                <a:spcPts val="0"/>
              </a:spcAft>
              <a:buFont typeface="Wingdings"/>
              <a:buChar char=""/>
              <a:defRPr/>
            </a:pPr>
            <a:r>
              <a:rPr lang="en-US" sz="2600" dirty="0" smtClean="0">
                <a:solidFill>
                  <a:schemeClr val="bg1"/>
                </a:solidFill>
                <a:latin typeface="Trebuchet MS" pitchFamily="34" charset="0"/>
                <a:cs typeface="Arial" charset="0"/>
              </a:rPr>
              <a:t>Every two years for persons with systolic and diastolic pressures below 120 mmHg and 80 mmHg</a:t>
            </a:r>
          </a:p>
          <a:p>
            <a:pPr marL="274320" indent="-274320" algn="just" eaLnBrk="1" fontAlgn="auto" hangingPunct="1">
              <a:lnSpc>
                <a:spcPct val="90000"/>
              </a:lnSpc>
              <a:spcAft>
                <a:spcPts val="0"/>
              </a:spcAft>
              <a:buFont typeface="Wingdings"/>
              <a:buChar char=""/>
              <a:defRPr/>
            </a:pPr>
            <a:r>
              <a:rPr lang="en-US" sz="2600" dirty="0" smtClean="0">
                <a:solidFill>
                  <a:schemeClr val="bg1"/>
                </a:solidFill>
                <a:latin typeface="Trebuchet MS" pitchFamily="34" charset="0"/>
                <a:cs typeface="Arial" charset="0"/>
              </a:rPr>
              <a:t>Yearly for persons with                                        </a:t>
            </a:r>
          </a:p>
          <a:p>
            <a:pPr marL="274320" indent="-274320" algn="just" eaLnBrk="1" fontAlgn="auto" hangingPunct="1">
              <a:lnSpc>
                <a:spcPct val="90000"/>
              </a:lnSpc>
              <a:spcAft>
                <a:spcPts val="0"/>
              </a:spcAft>
              <a:buFont typeface="Wingdings" pitchFamily="2" charset="2"/>
              <a:buNone/>
              <a:defRPr/>
            </a:pPr>
            <a:r>
              <a:rPr lang="en-US" sz="2600" dirty="0" smtClean="0">
                <a:solidFill>
                  <a:schemeClr val="bg1"/>
                </a:solidFill>
                <a:latin typeface="Trebuchet MS" pitchFamily="34" charset="0"/>
                <a:cs typeface="Arial" charset="0"/>
              </a:rPr>
              <a:t>	a systolic pressure of 120 to 139 mmHg OR</a:t>
            </a:r>
          </a:p>
          <a:p>
            <a:pPr marL="274320" indent="-274320" algn="just" eaLnBrk="1" fontAlgn="auto" hangingPunct="1">
              <a:lnSpc>
                <a:spcPct val="90000"/>
              </a:lnSpc>
              <a:spcAft>
                <a:spcPts val="0"/>
              </a:spcAft>
              <a:buFont typeface="Wingdings"/>
              <a:buChar char=""/>
              <a:defRPr/>
            </a:pPr>
            <a:r>
              <a:rPr lang="en-US" sz="2600" dirty="0" smtClean="0">
                <a:solidFill>
                  <a:schemeClr val="bg1"/>
                </a:solidFill>
                <a:latin typeface="Trebuchet MS" pitchFamily="34" charset="0"/>
                <a:cs typeface="Arial" charset="0"/>
              </a:rPr>
              <a:t>Diastolic pressure of 80-89 mmHg</a:t>
            </a:r>
          </a:p>
          <a:p>
            <a:pPr marL="274320" indent="-274320" algn="just" eaLnBrk="1" fontAlgn="auto" hangingPunct="1">
              <a:lnSpc>
                <a:spcPct val="9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algn="just" eaLnBrk="1" fontAlgn="auto" hangingPunct="1">
              <a:lnSpc>
                <a:spcPct val="9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algn="just" eaLnBrk="1" fontAlgn="auto" hangingPunct="1">
              <a:lnSpc>
                <a:spcPct val="90000"/>
              </a:lnSpc>
              <a:spcAft>
                <a:spcPts val="0"/>
              </a:spcAft>
              <a:buFont typeface="Wingdings"/>
              <a:buChar char=""/>
              <a:defRPr/>
            </a:pPr>
            <a:endParaRPr lang="en-US" sz="2600" dirty="0" smtClean="0">
              <a:solidFill>
                <a:schemeClr val="bg1"/>
              </a:solidFill>
              <a:latin typeface="Trebuchet MS" pitchFamily="34" charset="0"/>
              <a:cs typeface="Arial" charset="0"/>
            </a:endParaRPr>
          </a:p>
        </p:txBody>
      </p:sp>
      <p:sp>
        <p:nvSpPr>
          <p:cNvPr id="32770" name="Rectangle 2"/>
          <p:cNvSpPr>
            <a:spLocks noGrp="1" noChangeArrowheads="1"/>
          </p:cNvSpPr>
          <p:nvPr>
            <p:ph type="title" idx="4294967295"/>
          </p:nvPr>
        </p:nvSpPr>
        <p:spPr>
          <a:xfrm>
            <a:off x="304800" y="381000"/>
            <a:ext cx="7162800" cy="731838"/>
          </a:xfrm>
        </p:spPr>
        <p:txBody>
          <a:bodyPr/>
          <a:lstStyle/>
          <a:p>
            <a:pPr marL="838200" indent="-838200" eaLnBrk="1" fontAlgn="auto" hangingPunct="1">
              <a:spcAft>
                <a:spcPts val="0"/>
              </a:spcAft>
              <a:defRPr/>
            </a:pPr>
            <a:r>
              <a:rPr lang="en-US" sz="3200" dirty="0" smtClean="0">
                <a:solidFill>
                  <a:srgbClr val="66FFFF"/>
                </a:solidFill>
                <a:latin typeface="Cooper Black" pitchFamily="18" charset="0"/>
                <a:cs typeface="Arial" charset="0"/>
              </a:rPr>
              <a:t>DIAGNOSIS hypertension</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p:nvPr>
        </p:nvSpPr>
        <p:spPr>
          <a:xfrm>
            <a:off x="457200" y="2286000"/>
            <a:ext cx="8229600" cy="1830388"/>
          </a:xfrm>
        </p:spPr>
        <p:txBody>
          <a:bodyPr>
            <a:normAutofit fontScale="85000" lnSpcReduction="20000"/>
          </a:bodyPr>
          <a:lstStyle/>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Presence of precipitating or aggravating factors</a:t>
            </a:r>
          </a:p>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Natural course of the blood pressure</a:t>
            </a:r>
          </a:p>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Extent of target organ damage</a:t>
            </a:r>
          </a:p>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Presence </a:t>
            </a:r>
            <a:r>
              <a:rPr lang="en-US" sz="2800" dirty="0" err="1" smtClean="0">
                <a:solidFill>
                  <a:schemeClr val="bg1"/>
                </a:solidFill>
                <a:latin typeface="Trebuchet MS" pitchFamily="34" charset="0"/>
                <a:cs typeface="Arial" charset="0"/>
              </a:rPr>
              <a:t>scondry</a:t>
            </a:r>
            <a:r>
              <a:rPr lang="en-US" sz="2800" dirty="0" smtClean="0">
                <a:solidFill>
                  <a:schemeClr val="bg1"/>
                </a:solidFill>
                <a:latin typeface="Trebuchet MS" pitchFamily="34" charset="0"/>
                <a:cs typeface="Arial" charset="0"/>
              </a:rPr>
              <a:t> HTN of other risk factors for cardiovascular disease</a:t>
            </a:r>
          </a:p>
        </p:txBody>
      </p:sp>
      <p:sp>
        <p:nvSpPr>
          <p:cNvPr id="33794" name="Rectangle 2"/>
          <p:cNvSpPr>
            <a:spLocks noGrp="1" noChangeArrowheads="1"/>
          </p:cNvSpPr>
          <p:nvPr>
            <p:ph type="title" idx="4294967295"/>
          </p:nvPr>
        </p:nvSpPr>
        <p:spPr>
          <a:xfrm>
            <a:off x="0" y="533400"/>
            <a:ext cx="6629400" cy="914400"/>
          </a:xfrm>
        </p:spPr>
        <p:txBody>
          <a:bodyPr/>
          <a:lstStyle/>
          <a:p>
            <a:pPr algn="ctr" eaLnBrk="1" fontAlgn="auto" hangingPunct="1">
              <a:spcAft>
                <a:spcPts val="0"/>
              </a:spcAft>
              <a:defRPr/>
            </a:pPr>
            <a:r>
              <a:rPr lang="en-US" sz="3400" dirty="0" smtClean="0">
                <a:solidFill>
                  <a:srgbClr val="66FFFF"/>
                </a:solidFill>
                <a:latin typeface="Cooper Black" pitchFamily="18" charset="0"/>
                <a:cs typeface="Arial" charset="0"/>
              </a:rPr>
              <a:t>HISTORY</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457200" y="133350"/>
            <a:ext cx="7315200" cy="7140575"/>
          </a:xfrm>
          <a:prstGeom prst="rect">
            <a:avLst/>
          </a:prstGeom>
          <a:noFill/>
          <a:ln w="9525">
            <a:noFill/>
            <a:miter lim="800000"/>
            <a:headEnd/>
            <a:tailEnd/>
          </a:ln>
        </p:spPr>
        <p:txBody>
          <a:bodyPr>
            <a:spAutoFit/>
          </a:bodyPr>
          <a:lstStyle/>
          <a:p>
            <a:endParaRPr lang="en-US" sz="2800" b="1">
              <a:solidFill>
                <a:srgbClr val="99FFCC"/>
              </a:solidFill>
              <a:latin typeface="Trebuchet MS" pitchFamily="34" charset="0"/>
            </a:endParaRPr>
          </a:p>
          <a:p>
            <a:pPr algn="ctr"/>
            <a:r>
              <a:rPr lang="en-US" sz="2800" b="1">
                <a:solidFill>
                  <a:srgbClr val="66FFFF"/>
                </a:solidFill>
                <a:latin typeface="Trebuchet MS" pitchFamily="34" charset="0"/>
              </a:rPr>
              <a:t>The objective of this Lecture is:</a:t>
            </a:r>
          </a:p>
          <a:p>
            <a:endParaRPr lang="en-US" sz="2800" b="1">
              <a:solidFill>
                <a:schemeClr val="bg1"/>
              </a:solidFill>
              <a:latin typeface="Trebuchet MS" pitchFamily="34" charset="0"/>
            </a:endParaRPr>
          </a:p>
          <a:p>
            <a:pPr>
              <a:buFontTx/>
              <a:buAutoNum type="arabicPeriod"/>
            </a:pPr>
            <a:r>
              <a:rPr lang="en-US" sz="2400">
                <a:solidFill>
                  <a:schemeClr val="bg1"/>
                </a:solidFill>
                <a:latin typeface="Trebuchet MS" pitchFamily="34" charset="0"/>
              </a:rPr>
              <a:t>To be able to recognize the definition of hypertension</a:t>
            </a:r>
          </a:p>
          <a:p>
            <a:pPr>
              <a:buFontTx/>
              <a:buAutoNum type="arabicPeriod"/>
            </a:pPr>
            <a:r>
              <a:rPr lang="en-US" sz="2400">
                <a:solidFill>
                  <a:schemeClr val="bg1"/>
                </a:solidFill>
                <a:latin typeface="Trebuchet MS" pitchFamily="34" charset="0"/>
              </a:rPr>
              <a:t>To be able to identify the Stages of Hypertension</a:t>
            </a:r>
          </a:p>
          <a:p>
            <a:pPr>
              <a:buFontTx/>
              <a:buAutoNum type="arabicPeriod"/>
            </a:pPr>
            <a:r>
              <a:rPr lang="en-US" sz="2400">
                <a:solidFill>
                  <a:schemeClr val="bg1"/>
                </a:solidFill>
                <a:latin typeface="Trebuchet MS" pitchFamily="34" charset="0"/>
              </a:rPr>
              <a:t>To find out the complication of Hypertension</a:t>
            </a:r>
          </a:p>
          <a:p>
            <a:pPr>
              <a:buFontTx/>
              <a:buAutoNum type="arabicPeriod"/>
            </a:pPr>
            <a:r>
              <a:rPr lang="en-US" sz="2400">
                <a:solidFill>
                  <a:schemeClr val="bg1"/>
                </a:solidFill>
                <a:latin typeface="Trebuchet MS" pitchFamily="34" charset="0"/>
              </a:rPr>
              <a:t>To learn how to measure blood pressure</a:t>
            </a:r>
          </a:p>
          <a:p>
            <a:pPr>
              <a:buFontTx/>
              <a:buAutoNum type="arabicPeriod"/>
            </a:pPr>
            <a:r>
              <a:rPr lang="en-US" sz="2400">
                <a:solidFill>
                  <a:schemeClr val="bg1"/>
                </a:solidFill>
                <a:latin typeface="Trebuchet MS" pitchFamily="34" charset="0"/>
              </a:rPr>
              <a:t>To familiarize with the test done for Hypertension</a:t>
            </a:r>
          </a:p>
          <a:p>
            <a:pPr>
              <a:buFontTx/>
              <a:buAutoNum type="arabicPeriod"/>
            </a:pPr>
            <a:r>
              <a:rPr lang="en-US" sz="2400">
                <a:solidFill>
                  <a:schemeClr val="bg1"/>
                </a:solidFill>
                <a:latin typeface="Trebuchet MS" pitchFamily="34" charset="0"/>
              </a:rPr>
              <a:t>To acquire knowledge on how to measure hypertension</a:t>
            </a:r>
          </a:p>
          <a:p>
            <a:pPr>
              <a:buFontTx/>
              <a:buAutoNum type="arabicPeriod"/>
            </a:pPr>
            <a:endParaRPr lang="en-US" sz="2400">
              <a:solidFill>
                <a:srgbClr val="FFFF66"/>
              </a:solidFill>
              <a:latin typeface="Trebuchet MS" pitchFamily="34" charset="0"/>
            </a:endParaRPr>
          </a:p>
          <a:p>
            <a:pPr>
              <a:buFontTx/>
              <a:buAutoNum type="arabicPeriod"/>
            </a:pPr>
            <a:endParaRPr lang="en-US" sz="2400">
              <a:latin typeface="Trebuchet MS" pitchFamily="34" charset="0"/>
            </a:endParaRPr>
          </a:p>
          <a:p>
            <a:endParaRPr lang="en-US" sz="2400">
              <a:latin typeface="Trebuchet MS" pitchFamily="34" charset="0"/>
            </a:endParaRPr>
          </a:p>
          <a:p>
            <a:endParaRPr lang="en-US" sz="2400">
              <a:latin typeface="Trebuchet MS" pitchFamily="34" charset="0"/>
            </a:endParaRPr>
          </a:p>
          <a:p>
            <a:endParaRPr lang="en-US" sz="2400">
              <a:latin typeface="Trebuchet MS" pitchFamily="34" charset="0"/>
            </a:endParaRPr>
          </a:p>
          <a:p>
            <a:r>
              <a:rPr lang="en-US" sz="1400">
                <a:solidFill>
                  <a:schemeClr val="bg1"/>
                </a:solidFill>
                <a:latin typeface="Trebuchet MS" pitchFamily="34" charset="0"/>
              </a:rPr>
              <a:t>Reference: Current Medical Therapy and Diagnosis 2007</a:t>
            </a:r>
          </a:p>
          <a:p>
            <a:pPr>
              <a:buFontTx/>
              <a:buAutoNum type="arabicPeriod"/>
            </a:pPr>
            <a:endParaRPr lang="en-US" sz="2400">
              <a:solidFill>
                <a:srgbClr val="000000"/>
              </a:solidFill>
              <a:latin typeface="Trebuchet MS"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u3"/>
          <p:cNvPicPr>
            <a:picLocks noGrp="1" noChangeAspect="1" noChangeArrowheads="1"/>
          </p:cNvPicPr>
          <p:nvPr>
            <p:ph/>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p:nvPr>
        </p:nvSpPr>
        <p:spPr>
          <a:xfrm>
            <a:off x="457200" y="2513013"/>
            <a:ext cx="8229600" cy="1220787"/>
          </a:xfrm>
        </p:spPr>
        <p:txBody>
          <a:bodyPr>
            <a:normAutofit fontScale="92500" lnSpcReduction="20000"/>
          </a:bodyPr>
          <a:lstStyle/>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To evaluate for signs of end-organ damage</a:t>
            </a:r>
          </a:p>
          <a:p>
            <a:pPr marL="274320" indent="-274320" eaLnBrk="1" fontAlgn="auto" hangingPunct="1">
              <a:spcAft>
                <a:spcPts val="0"/>
              </a:spcAft>
              <a:buFont typeface="Wingdings"/>
              <a:buChar char=""/>
              <a:defRPr/>
            </a:pPr>
            <a:endParaRPr lang="en-US" sz="2800" dirty="0" smtClean="0">
              <a:solidFill>
                <a:schemeClr val="bg1"/>
              </a:solidFill>
              <a:latin typeface="Trebuchet MS" pitchFamily="34" charset="0"/>
              <a:cs typeface="Arial" charset="0"/>
            </a:endParaRPr>
          </a:p>
          <a:p>
            <a:pPr marL="274320" indent="-274320" eaLnBrk="1" fontAlgn="auto" hangingPunct="1">
              <a:spcAft>
                <a:spcPts val="0"/>
              </a:spcAft>
              <a:buFont typeface="Wingdings"/>
              <a:buChar char=""/>
              <a:defRPr/>
            </a:pPr>
            <a:r>
              <a:rPr lang="en-US" sz="2800" dirty="0" smtClean="0">
                <a:solidFill>
                  <a:schemeClr val="bg1"/>
                </a:solidFill>
                <a:latin typeface="Trebuchet MS" pitchFamily="34" charset="0"/>
                <a:cs typeface="Arial" charset="0"/>
              </a:rPr>
              <a:t>For evidence of a cause of secondary hypertension</a:t>
            </a:r>
          </a:p>
        </p:txBody>
      </p:sp>
      <p:sp>
        <p:nvSpPr>
          <p:cNvPr id="35842" name="Rectangle 2"/>
          <p:cNvSpPr>
            <a:spLocks noGrp="1" noChangeArrowheads="1"/>
          </p:cNvSpPr>
          <p:nvPr>
            <p:ph type="title" idx="4294967295"/>
          </p:nvPr>
        </p:nvSpPr>
        <p:spPr>
          <a:xfrm>
            <a:off x="0" y="609600"/>
            <a:ext cx="6630988" cy="550863"/>
          </a:xfrm>
        </p:spPr>
        <p:txBody>
          <a:bodyPr>
            <a:normAutofit fontScale="90000"/>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PHYSICAL EXAMINTAION</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u4"/>
          <p:cNvPicPr>
            <a:picLocks noGrp="1" noChangeAspect="1" noChangeArrowheads="1"/>
          </p:cNvPicPr>
          <p:nvPr>
            <p:ph/>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dirty="0" smtClean="0">
                <a:solidFill>
                  <a:srgbClr val="66FFFF"/>
                </a:solidFill>
                <a:latin typeface="Cooper Black" pitchFamily="18" charset="0"/>
              </a:rPr>
              <a:t>Hypertensive Retinopathy</a:t>
            </a:r>
            <a:br>
              <a:rPr lang="en-US" sz="4000" dirty="0" smtClean="0">
                <a:solidFill>
                  <a:srgbClr val="66FFFF"/>
                </a:solidFill>
                <a:latin typeface="Cooper Black" pitchFamily="18" charset="0"/>
              </a:rPr>
            </a:br>
            <a:r>
              <a:rPr lang="en-US" sz="4000" dirty="0" smtClean="0">
                <a:solidFill>
                  <a:srgbClr val="66FFFF"/>
                </a:solidFill>
                <a:latin typeface="Cooper Black" pitchFamily="18" charset="0"/>
              </a:rPr>
              <a:t>Grade 2</a:t>
            </a:r>
          </a:p>
        </p:txBody>
      </p:sp>
      <p:sp>
        <p:nvSpPr>
          <p:cNvPr id="3076" name="Rectangle 3"/>
          <p:cNvSpPr>
            <a:spLocks noGrp="1" noChangeArrowheads="1"/>
          </p:cNvSpPr>
          <p:nvPr>
            <p:ph type="body" sz="half" idx="1"/>
          </p:nvPr>
        </p:nvSpPr>
        <p:spPr>
          <a:xfrm>
            <a:off x="309563" y="2286000"/>
            <a:ext cx="4033837" cy="2362200"/>
          </a:xfrm>
        </p:spPr>
        <p:txBody>
          <a:bodyPr/>
          <a:lstStyle/>
          <a:p>
            <a:pPr algn="ctr" eaLnBrk="1" hangingPunct="1">
              <a:spcBef>
                <a:spcPct val="50000"/>
              </a:spcBef>
              <a:buFontTx/>
              <a:buNone/>
            </a:pPr>
            <a:r>
              <a:rPr lang="en-US" sz="2800" smtClean="0">
                <a:solidFill>
                  <a:schemeClr val="bg1"/>
                </a:solidFill>
                <a:latin typeface="Trebuchet MS" pitchFamily="34" charset="0"/>
              </a:rPr>
              <a:t>Arteriovenous nicking in association with hypertension Grade 2 </a:t>
            </a:r>
          </a:p>
          <a:p>
            <a:pPr algn="ctr" eaLnBrk="1" hangingPunct="1">
              <a:spcBef>
                <a:spcPct val="50000"/>
              </a:spcBef>
              <a:buFontTx/>
              <a:buNone/>
            </a:pPr>
            <a:r>
              <a:rPr lang="en-US" sz="2800" smtClean="0">
                <a:solidFill>
                  <a:schemeClr val="bg1"/>
                </a:solidFill>
                <a:latin typeface="Trebuchet MS" pitchFamily="34" charset="0"/>
              </a:rPr>
              <a:t>(yellow arrow) </a:t>
            </a:r>
          </a:p>
          <a:p>
            <a:pPr algn="ctr" eaLnBrk="1" hangingPunct="1"/>
            <a:endParaRPr lang="en-US" sz="2800" smtClean="0">
              <a:solidFill>
                <a:schemeClr val="bg1"/>
              </a:solidFill>
              <a:latin typeface="Trebuchet MS" pitchFamily="34" charset="0"/>
            </a:endParaRPr>
          </a:p>
        </p:txBody>
      </p:sp>
      <p:graphicFrame>
        <p:nvGraphicFramePr>
          <p:cNvPr id="3074" name="Object 4"/>
          <p:cNvGraphicFramePr>
            <a:graphicFrameLocks noChangeAspect="1"/>
          </p:cNvGraphicFramePr>
          <p:nvPr>
            <p:ph type="clipArt" sz="half" idx="2"/>
          </p:nvPr>
        </p:nvGraphicFramePr>
        <p:xfrm>
          <a:off x="4652963" y="2082800"/>
          <a:ext cx="4033837" cy="3040063"/>
        </p:xfrm>
        <a:graphic>
          <a:graphicData uri="http://schemas.openxmlformats.org/presentationml/2006/ole">
            <p:oleObj spid="_x0000_s3074" name="Bitmap Image" r:id="rId4" imgW="4057143" imgH="3057143" progId="Paint.Picture">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eaLnBrk="1" fontAlgn="auto" hangingPunct="1">
              <a:spcAft>
                <a:spcPts val="0"/>
              </a:spcAft>
              <a:defRPr/>
            </a:pPr>
            <a:r>
              <a:rPr lang="en-US" sz="3200" dirty="0" smtClean="0">
                <a:solidFill>
                  <a:srgbClr val="66FFFF"/>
                </a:solidFill>
                <a:latin typeface="Cooper Black" pitchFamily="18" charset="0"/>
              </a:rPr>
              <a:t>Hypertensive Retinopathy</a:t>
            </a:r>
            <a:br>
              <a:rPr lang="en-US" sz="3200" dirty="0" smtClean="0">
                <a:solidFill>
                  <a:srgbClr val="66FFFF"/>
                </a:solidFill>
                <a:latin typeface="Cooper Black" pitchFamily="18" charset="0"/>
              </a:rPr>
            </a:br>
            <a:r>
              <a:rPr lang="en-US" sz="3200" dirty="0" smtClean="0">
                <a:solidFill>
                  <a:srgbClr val="66FFFF"/>
                </a:solidFill>
                <a:latin typeface="Cooper Black" pitchFamily="18" charset="0"/>
              </a:rPr>
              <a:t>Grade 3</a:t>
            </a:r>
          </a:p>
        </p:txBody>
      </p:sp>
      <p:sp>
        <p:nvSpPr>
          <p:cNvPr id="4100" name="Rectangle 3"/>
          <p:cNvSpPr>
            <a:spLocks noGrp="1" noChangeArrowheads="1"/>
          </p:cNvSpPr>
          <p:nvPr>
            <p:ph type="body" sz="half" idx="1"/>
          </p:nvPr>
        </p:nvSpPr>
        <p:spPr>
          <a:xfrm>
            <a:off x="309563" y="2362200"/>
            <a:ext cx="4033837" cy="2819400"/>
          </a:xfrm>
        </p:spPr>
        <p:txBody>
          <a:bodyPr/>
          <a:lstStyle/>
          <a:p>
            <a:pPr algn="ctr" eaLnBrk="1" hangingPunct="1">
              <a:buFontTx/>
              <a:buNone/>
            </a:pPr>
            <a:r>
              <a:rPr lang="en-US" sz="2800" smtClean="0">
                <a:solidFill>
                  <a:schemeClr val="bg1"/>
                </a:solidFill>
                <a:latin typeface="Trebuchet MS" pitchFamily="34" charset="0"/>
              </a:rPr>
              <a:t>Flame-shaped hemmorhage in association with severe hypertension Grade 3 (yellow arrow)</a:t>
            </a:r>
          </a:p>
        </p:txBody>
      </p:sp>
      <p:graphicFrame>
        <p:nvGraphicFramePr>
          <p:cNvPr id="4098" name="Object 4"/>
          <p:cNvGraphicFramePr>
            <a:graphicFrameLocks noChangeAspect="1"/>
          </p:cNvGraphicFramePr>
          <p:nvPr>
            <p:ph type="clipArt" sz="half" idx="2"/>
          </p:nvPr>
        </p:nvGraphicFramePr>
        <p:xfrm>
          <a:off x="5110163" y="2328863"/>
          <a:ext cx="3114675" cy="3067050"/>
        </p:xfrm>
        <a:graphic>
          <a:graphicData uri="http://schemas.openxmlformats.org/presentationml/2006/ole">
            <p:oleObj spid="_x0000_s4098" name="Bitmap Image" r:id="rId4" imgW="3115110" imgH="3067478" progId="Paint.Picture">
              <p:embed/>
            </p:oleObj>
          </a:graphicData>
        </a:graphic>
      </p:graphicFrame>
      <p:sp>
        <p:nvSpPr>
          <p:cNvPr id="4101"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sz="1600">
                <a:solidFill>
                  <a:schemeClr val="bg1"/>
                </a:solidFill>
                <a:latin typeface="Verdana" pitchFamily="34" charset="0"/>
              </a:rPr>
              <a:t/>
            </a:r>
            <a:br>
              <a:rPr lang="en-US" sz="1600">
                <a:solidFill>
                  <a:schemeClr val="bg1"/>
                </a:solidFill>
                <a:latin typeface="Verdana" pitchFamily="34" charset="0"/>
              </a:rPr>
            </a:br>
            <a:endParaRPr lang="en-US" sz="160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76200"/>
            <a:ext cx="6019800" cy="762000"/>
          </a:xfrm>
        </p:spPr>
        <p:txBody>
          <a:bodyPr/>
          <a:lstStyle/>
          <a:p>
            <a:pPr algn="ctr" eaLnBrk="1" fontAlgn="auto" hangingPunct="1">
              <a:spcAft>
                <a:spcPts val="0"/>
              </a:spcAft>
              <a:defRPr/>
            </a:pPr>
            <a:r>
              <a:rPr lang="en-US" sz="3600" dirty="0" smtClean="0">
                <a:solidFill>
                  <a:srgbClr val="66FFFF"/>
                </a:solidFill>
                <a:latin typeface="Cooper Black" pitchFamily="18" charset="0"/>
                <a:cs typeface="Arial" charset="0"/>
              </a:rPr>
              <a:t>Laboratory Tests</a:t>
            </a:r>
          </a:p>
        </p:txBody>
      </p:sp>
      <p:sp>
        <p:nvSpPr>
          <p:cNvPr id="46083" name="Text Box 3"/>
          <p:cNvSpPr txBox="1">
            <a:spLocks noChangeArrowheads="1"/>
          </p:cNvSpPr>
          <p:nvPr/>
        </p:nvSpPr>
        <p:spPr bwMode="auto">
          <a:xfrm>
            <a:off x="381000" y="1219200"/>
            <a:ext cx="8585200" cy="5170488"/>
          </a:xfrm>
          <a:prstGeom prst="rect">
            <a:avLst/>
          </a:prstGeom>
          <a:noFill/>
          <a:ln w="9525">
            <a:noFill/>
            <a:miter lim="800000"/>
            <a:headEnd/>
            <a:tailEnd/>
          </a:ln>
        </p:spPr>
        <p:txBody>
          <a:bodyPr>
            <a:spAutoFit/>
          </a:bodyPr>
          <a:lstStyle/>
          <a:p>
            <a:pPr marL="227013" indent="-227013">
              <a:buFont typeface="Wingdings" pitchFamily="2" charset="2"/>
              <a:buChar char="§"/>
              <a:tabLst>
                <a:tab pos="568325" algn="l"/>
              </a:tabLst>
            </a:pPr>
            <a:r>
              <a:rPr lang="en-US" sz="2200" b="1">
                <a:solidFill>
                  <a:schemeClr val="bg1"/>
                </a:solidFill>
                <a:latin typeface="Trebuchet MS" pitchFamily="34" charset="0"/>
              </a:rPr>
              <a:t>Routine Tests</a:t>
            </a:r>
          </a:p>
          <a:p>
            <a:pPr lvl="1">
              <a:buFontTx/>
              <a:buChar char="•"/>
              <a:tabLst>
                <a:tab pos="568325" algn="l"/>
              </a:tabLst>
            </a:pPr>
            <a:r>
              <a:rPr lang="en-US" sz="2200" b="1">
                <a:solidFill>
                  <a:schemeClr val="bg1"/>
                </a:solidFill>
                <a:latin typeface="Trebuchet MS" pitchFamily="34" charset="0"/>
              </a:rPr>
              <a:t> Electrocardiogram </a:t>
            </a:r>
          </a:p>
          <a:p>
            <a:pPr lvl="1">
              <a:buFontTx/>
              <a:buChar char="•"/>
              <a:tabLst>
                <a:tab pos="568325" algn="l"/>
              </a:tabLst>
            </a:pPr>
            <a:r>
              <a:rPr lang="en-US" sz="2200" b="1">
                <a:solidFill>
                  <a:schemeClr val="bg1"/>
                </a:solidFill>
                <a:latin typeface="Trebuchet MS" pitchFamily="34" charset="0"/>
              </a:rPr>
              <a:t> Urinalysis </a:t>
            </a:r>
          </a:p>
          <a:p>
            <a:pPr lvl="1">
              <a:buFontTx/>
              <a:buChar char="•"/>
              <a:tabLst>
                <a:tab pos="568325" algn="l"/>
              </a:tabLst>
            </a:pPr>
            <a:r>
              <a:rPr lang="en-US" sz="2200" b="1">
                <a:solidFill>
                  <a:schemeClr val="bg1"/>
                </a:solidFill>
                <a:latin typeface="Trebuchet MS" pitchFamily="34" charset="0"/>
              </a:rPr>
              <a:t> Blood glucose, and hematocrit </a:t>
            </a:r>
          </a:p>
          <a:p>
            <a:pPr lvl="1">
              <a:buFontTx/>
              <a:buChar char="•"/>
              <a:tabLst>
                <a:tab pos="568325" algn="l"/>
              </a:tabLst>
            </a:pPr>
            <a:r>
              <a:rPr lang="en-US" sz="2200" b="1">
                <a:solidFill>
                  <a:schemeClr val="bg1"/>
                </a:solidFill>
                <a:latin typeface="Trebuchet MS" pitchFamily="34" charset="0"/>
              </a:rPr>
              <a:t> Serum potassium, creatinine, or the corresponding estimated GFR, and calcium</a:t>
            </a:r>
          </a:p>
          <a:p>
            <a:pPr lvl="1">
              <a:buFontTx/>
              <a:buChar char="•"/>
              <a:tabLst>
                <a:tab pos="568325" algn="l"/>
              </a:tabLst>
            </a:pPr>
            <a:r>
              <a:rPr lang="en-US" sz="2200" b="1">
                <a:solidFill>
                  <a:schemeClr val="bg1"/>
                </a:solidFill>
                <a:latin typeface="Trebuchet MS" pitchFamily="34" charset="0"/>
              </a:rPr>
              <a:t> Lipid profile, after 9- to 12-hour fast, that includes high-density and	 low-density lipoprotein cholesterol, and triglycerides  </a:t>
            </a:r>
          </a:p>
          <a:p>
            <a:pPr marL="227013" indent="-227013">
              <a:spcBef>
                <a:spcPct val="50000"/>
              </a:spcBef>
              <a:buFont typeface="Wingdings" pitchFamily="2" charset="2"/>
              <a:buChar char="§"/>
              <a:tabLst>
                <a:tab pos="568325" algn="l"/>
              </a:tabLst>
            </a:pPr>
            <a:r>
              <a:rPr lang="en-US" sz="2200" b="1">
                <a:solidFill>
                  <a:schemeClr val="bg1"/>
                </a:solidFill>
                <a:latin typeface="Trebuchet MS" pitchFamily="34" charset="0"/>
              </a:rPr>
              <a:t>Optional tests </a:t>
            </a:r>
          </a:p>
          <a:p>
            <a:pPr lvl="1">
              <a:buFontTx/>
              <a:buChar char="•"/>
              <a:tabLst>
                <a:tab pos="568325" algn="l"/>
              </a:tabLst>
            </a:pPr>
            <a:r>
              <a:rPr lang="en-US" sz="2200" b="1">
                <a:solidFill>
                  <a:schemeClr val="bg1"/>
                </a:solidFill>
                <a:latin typeface="Trebuchet MS" pitchFamily="34" charset="0"/>
              </a:rPr>
              <a:t> Measurement of urinary albumin excretion or albumin/creatinine ratio  </a:t>
            </a:r>
          </a:p>
          <a:p>
            <a:pPr marL="227013" indent="-227013">
              <a:spcBef>
                <a:spcPct val="50000"/>
              </a:spcBef>
              <a:buFont typeface="Wingdings" pitchFamily="2" charset="2"/>
              <a:buChar char="§"/>
              <a:tabLst>
                <a:tab pos="568325" algn="l"/>
              </a:tabLst>
            </a:pPr>
            <a:r>
              <a:rPr lang="en-US" sz="2200" b="1">
                <a:solidFill>
                  <a:schemeClr val="bg1"/>
                </a:solidFill>
                <a:latin typeface="Trebuchet MS" pitchFamily="34" charset="0"/>
              </a:rPr>
              <a:t>More extensive testing for identifiable causes is not generally indicated unless BP control is not achieved</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p:nvPr>
        </p:nvSpPr>
        <p:spPr>
          <a:xfrm>
            <a:off x="152400" y="152400"/>
            <a:ext cx="8077200" cy="6248400"/>
          </a:xfrm>
        </p:spPr>
        <p:txBody>
          <a:bodyPr>
            <a:normAutofit fontScale="92500" lnSpcReduction="10000"/>
          </a:bodyPr>
          <a:lstStyle/>
          <a:p>
            <a:pPr marL="274320" indent="-274320" algn="ctr" eaLnBrk="1" fontAlgn="auto" hangingPunct="1">
              <a:lnSpc>
                <a:spcPct val="80000"/>
              </a:lnSpc>
              <a:spcAft>
                <a:spcPts val="0"/>
              </a:spcAft>
              <a:buFontTx/>
              <a:buNone/>
              <a:defRPr/>
            </a:pPr>
            <a:r>
              <a:rPr lang="en-US" sz="3900" b="1" dirty="0" smtClean="0">
                <a:solidFill>
                  <a:srgbClr val="66FFFF"/>
                </a:solidFill>
                <a:latin typeface="Cooper Black" pitchFamily="18" charset="0"/>
                <a:cs typeface="Arial" charset="0"/>
              </a:rPr>
              <a:t>Who should be treated?</a:t>
            </a:r>
          </a:p>
          <a:p>
            <a:pPr marL="274320" indent="-274320" eaLnBrk="1" fontAlgn="auto" hangingPunct="1">
              <a:lnSpc>
                <a:spcPct val="80000"/>
              </a:lnSpc>
              <a:spcAft>
                <a:spcPts val="0"/>
              </a:spcAft>
              <a:buFontTx/>
              <a:buNone/>
              <a:defRPr/>
            </a:pPr>
            <a:endParaRPr lang="en-US" sz="3000" b="1" dirty="0" smtClean="0">
              <a:solidFill>
                <a:srgbClr val="FFCC99"/>
              </a:solidFill>
              <a:latin typeface="Cooper Black" pitchFamily="18" charset="0"/>
              <a:cs typeface="Arial" charset="0"/>
            </a:endParaRPr>
          </a:p>
          <a:p>
            <a:pPr marL="274320" indent="-274320" eaLnBrk="1" fontAlgn="auto" hangingPunct="1">
              <a:lnSpc>
                <a:spcPct val="80000"/>
              </a:lnSpc>
              <a:spcAft>
                <a:spcPts val="0"/>
              </a:spcAft>
              <a:buFontTx/>
              <a:buNone/>
              <a:defRPr/>
            </a:pPr>
            <a:endParaRPr lang="en-US" sz="3000" b="1" dirty="0" smtClean="0">
              <a:solidFill>
                <a:srgbClr val="FFCC99"/>
              </a:solidFill>
              <a:latin typeface="Cooper Black" pitchFamily="18" charset="0"/>
              <a:cs typeface="Arial" charset="0"/>
            </a:endParaRPr>
          </a:p>
          <a:p>
            <a:pPr marL="274320" indent="-274320" eaLnBrk="1" fontAlgn="auto" hangingPunct="1">
              <a:lnSpc>
                <a:spcPct val="80000"/>
              </a:lnSpc>
              <a:spcAft>
                <a:spcPts val="0"/>
              </a:spcAft>
              <a:buFont typeface="Wingdings"/>
              <a:buChar char=""/>
              <a:defRPr/>
            </a:pPr>
            <a:r>
              <a:rPr lang="en-US" sz="2600" dirty="0" smtClean="0">
                <a:solidFill>
                  <a:schemeClr val="bg1"/>
                </a:solidFill>
                <a:latin typeface="Trebuchet MS" pitchFamily="34" charset="0"/>
                <a:cs typeface="Arial" charset="0"/>
              </a:rPr>
              <a:t>Persistently elevated blood pressure after </a:t>
            </a:r>
            <a:r>
              <a:rPr lang="en-US" sz="2600" dirty="0" smtClean="0">
                <a:solidFill>
                  <a:schemeClr val="bg2">
                    <a:lumMod val="75000"/>
                  </a:schemeClr>
                </a:solidFill>
                <a:latin typeface="Trebuchet MS" pitchFamily="34" charset="0"/>
                <a:cs typeface="Arial" charset="0"/>
              </a:rPr>
              <a:t>three to six </a:t>
            </a:r>
            <a:r>
              <a:rPr lang="en-US" sz="2600" dirty="0" smtClean="0">
                <a:solidFill>
                  <a:schemeClr val="bg1"/>
                </a:solidFill>
                <a:latin typeface="Trebuchet MS" pitchFamily="34" charset="0"/>
                <a:cs typeface="Arial" charset="0"/>
              </a:rPr>
              <a:t>visits over a several month period </a:t>
            </a:r>
          </a:p>
          <a:p>
            <a:pPr marL="274320" indent="-274320" eaLnBrk="1" fontAlgn="auto" hangingPunct="1">
              <a:lnSpc>
                <a:spcPct val="8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eaLnBrk="1" fontAlgn="auto" hangingPunct="1">
              <a:lnSpc>
                <a:spcPct val="80000"/>
              </a:lnSpc>
              <a:spcAft>
                <a:spcPts val="0"/>
              </a:spcAft>
              <a:buFont typeface="Wingdings"/>
              <a:buChar char=""/>
              <a:defRPr/>
            </a:pPr>
            <a:r>
              <a:rPr lang="en-US" sz="2600" dirty="0" smtClean="0">
                <a:solidFill>
                  <a:schemeClr val="bg1"/>
                </a:solidFill>
                <a:latin typeface="Trebuchet MS" pitchFamily="34" charset="0"/>
                <a:cs typeface="Arial" charset="0"/>
              </a:rPr>
              <a:t>If the systolic pressure is persistently ≥140 mmHg and/or the diastolic pressure is persistently ≥90 mmHg </a:t>
            </a:r>
          </a:p>
          <a:p>
            <a:pPr marL="274320" indent="-274320" eaLnBrk="1" fontAlgn="auto" hangingPunct="1">
              <a:lnSpc>
                <a:spcPct val="8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eaLnBrk="1" fontAlgn="auto" hangingPunct="1">
              <a:lnSpc>
                <a:spcPct val="80000"/>
              </a:lnSpc>
              <a:spcAft>
                <a:spcPts val="0"/>
              </a:spcAft>
              <a:buFont typeface="Wingdings"/>
              <a:buChar char=""/>
              <a:defRPr/>
            </a:pPr>
            <a:r>
              <a:rPr lang="en-US" sz="2600" dirty="0" smtClean="0">
                <a:solidFill>
                  <a:schemeClr val="bg1"/>
                </a:solidFill>
                <a:latin typeface="Trebuchet MS" pitchFamily="34" charset="0"/>
                <a:cs typeface="Arial" charset="0"/>
              </a:rPr>
              <a:t>Systolic pressure is persistently above 130 mmHg and/or the diastolic pressure is above 80 mmHg in </a:t>
            </a:r>
            <a:r>
              <a:rPr lang="en-US" sz="2600" dirty="0" smtClean="0">
                <a:solidFill>
                  <a:schemeClr val="bg2">
                    <a:lumMod val="90000"/>
                  </a:schemeClr>
                </a:solidFill>
                <a:latin typeface="Trebuchet MS" pitchFamily="34" charset="0"/>
                <a:cs typeface="Arial" charset="0"/>
              </a:rPr>
              <a:t>patients with cardiovascular disease,. post-myocardial infarction, heart </a:t>
            </a:r>
            <a:r>
              <a:rPr lang="en-US" sz="2600" dirty="0" err="1" smtClean="0">
                <a:solidFill>
                  <a:schemeClr val="bg2">
                    <a:lumMod val="90000"/>
                  </a:schemeClr>
                </a:solidFill>
                <a:latin typeface="Trebuchet MS" pitchFamily="34" charset="0"/>
                <a:cs typeface="Arial" charset="0"/>
              </a:rPr>
              <a:t>failure,ckd</a:t>
            </a:r>
            <a:r>
              <a:rPr lang="en-US" sz="2600" dirty="0" smtClean="0">
                <a:solidFill>
                  <a:schemeClr val="bg2">
                    <a:lumMod val="90000"/>
                  </a:schemeClr>
                </a:solidFill>
                <a:latin typeface="Trebuchet MS" pitchFamily="34" charset="0"/>
                <a:cs typeface="Arial" charset="0"/>
              </a:rPr>
              <a:t> &amp; DM</a:t>
            </a:r>
          </a:p>
          <a:p>
            <a:pPr marL="274320" indent="-274320" eaLnBrk="1" fontAlgn="auto" hangingPunct="1">
              <a:lnSpc>
                <a:spcPct val="8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eaLnBrk="1" fontAlgn="auto" hangingPunct="1">
              <a:lnSpc>
                <a:spcPct val="80000"/>
              </a:lnSpc>
              <a:spcAft>
                <a:spcPts val="0"/>
              </a:spcAft>
              <a:buFont typeface="Wingdings"/>
              <a:buChar char=""/>
              <a:defRPr/>
            </a:pPr>
            <a:r>
              <a:rPr lang="en-US" sz="2600" dirty="0" smtClean="0">
                <a:solidFill>
                  <a:schemeClr val="bg1"/>
                </a:solidFill>
                <a:latin typeface="Trebuchet MS" pitchFamily="34" charset="0"/>
                <a:cs typeface="Arial" charset="0"/>
              </a:rPr>
              <a:t>Recommend a goal blood pressure ≤130/80 mmHg</a:t>
            </a:r>
          </a:p>
          <a:p>
            <a:pPr marL="274320" indent="-274320" eaLnBrk="1" fontAlgn="auto" hangingPunct="1">
              <a:lnSpc>
                <a:spcPct val="80000"/>
              </a:lnSpc>
              <a:spcAft>
                <a:spcPts val="0"/>
              </a:spcAft>
              <a:buFont typeface="Wingdings"/>
              <a:buChar char=""/>
              <a:defRPr/>
            </a:pPr>
            <a:endParaRPr lang="en-US" sz="2600" dirty="0" smtClean="0">
              <a:solidFill>
                <a:schemeClr val="bg1"/>
              </a:solidFill>
              <a:latin typeface="Trebuchet MS" pitchFamily="34" charset="0"/>
              <a:cs typeface="Arial" charset="0"/>
            </a:endParaRPr>
          </a:p>
          <a:p>
            <a:pPr marL="274320" indent="-274320" eaLnBrk="1" fontAlgn="auto" hangingPunct="1">
              <a:lnSpc>
                <a:spcPct val="80000"/>
              </a:lnSpc>
              <a:spcAft>
                <a:spcPts val="0"/>
              </a:spcAft>
              <a:buFont typeface="Wingdings"/>
              <a:buChar char=""/>
              <a:defRPr/>
            </a:pPr>
            <a:r>
              <a:rPr lang="en-US" sz="2600" dirty="0" smtClean="0">
                <a:solidFill>
                  <a:schemeClr val="bg1"/>
                </a:solidFill>
                <a:latin typeface="Trebuchet MS" pitchFamily="34" charset="0"/>
                <a:cs typeface="Arial" charset="0"/>
              </a:rPr>
              <a:t>Patients with office hypertension, normal values at home, and no evidence of end-organ damage should undergo ambulatory blood pressure monitoring </a:t>
            </a:r>
          </a:p>
          <a:p>
            <a:pPr marL="274320" indent="-274320" eaLnBrk="1" fontAlgn="auto" hangingPunct="1">
              <a:lnSpc>
                <a:spcPct val="80000"/>
              </a:lnSpc>
              <a:spcAft>
                <a:spcPts val="0"/>
              </a:spcAft>
              <a:buFont typeface="Wingdings"/>
              <a:buChar char=""/>
              <a:defRPr/>
            </a:pPr>
            <a:endParaRPr lang="en-US" dirty="0" smtClean="0">
              <a:solidFill>
                <a:srgbClr val="FFFF00"/>
              </a:solidFill>
              <a:latin typeface="Trebuchet MS" pitchFamily="34" charset="0"/>
              <a:cs typeface="Arial" charset="0"/>
            </a:endParaRPr>
          </a:p>
        </p:txBody>
      </p:sp>
      <p:pic>
        <p:nvPicPr>
          <p:cNvPr id="3" name="Picture 6"/>
          <p:cNvPicPr>
            <a:picLocks noChangeAspect="1" noChangeArrowheads="1"/>
          </p:cNvPicPr>
          <p:nvPr/>
        </p:nvPicPr>
        <p:blipFill>
          <a:blip r:embed="rId2" cstate="print"/>
          <a:srcRect/>
          <a:stretch>
            <a:fillRect/>
          </a:stretch>
        </p:blipFill>
        <p:spPr bwMode="auto">
          <a:xfrm>
            <a:off x="8172450" y="0"/>
            <a:ext cx="971550" cy="1143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371600" y="762000"/>
            <a:ext cx="5257800" cy="762000"/>
          </a:xfrm>
        </p:spPr>
        <p:txBody>
          <a:bodyPr>
            <a:normAutofit fontScale="90000"/>
          </a:bodyPr>
          <a:lstStyle/>
          <a:p>
            <a:pPr algn="ctr" eaLnBrk="1" fontAlgn="auto" hangingPunct="1">
              <a:spcAft>
                <a:spcPts val="0"/>
              </a:spcAft>
              <a:defRPr/>
            </a:pPr>
            <a:r>
              <a:rPr lang="en-US" sz="3200" b="1" dirty="0" smtClean="0">
                <a:solidFill>
                  <a:srgbClr val="00FFFF"/>
                </a:solidFill>
                <a:latin typeface="Cooper Black" pitchFamily="18" charset="0"/>
                <a:cs typeface="Arial" charset="0"/>
              </a:rPr>
              <a:t>Benefits of Lowering BP</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graphicFrame>
        <p:nvGraphicFramePr>
          <p:cNvPr id="40993" name="Group 33"/>
          <p:cNvGraphicFramePr>
            <a:graphicFrameLocks noGrp="1"/>
          </p:cNvGraphicFramePr>
          <p:nvPr/>
        </p:nvGraphicFramePr>
        <p:xfrm>
          <a:off x="990600" y="2438400"/>
          <a:ext cx="6934200" cy="2466975"/>
        </p:xfrm>
        <a:graphic>
          <a:graphicData uri="http://schemas.openxmlformats.org/drawingml/2006/table">
            <a:tbl>
              <a:tblPr/>
              <a:tblGrid>
                <a:gridCol w="3027363"/>
                <a:gridCol w="3906837"/>
              </a:tblGrid>
              <a:tr h="485775">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1"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rPr>
                        <a:t>Average Percent Reduction</a:t>
                      </a:r>
                      <a:endParaRPr kumimoji="0" lang="en-US" sz="2200" b="0"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r>
              <a:tr h="5238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533400"/>
            <a:ext cx="8229600" cy="884238"/>
          </a:xfrm>
        </p:spPr>
        <p:txBody>
          <a:bodyPr/>
          <a:lstStyle/>
          <a:p>
            <a:pPr eaLnBrk="1" fontAlgn="auto" hangingPunct="1">
              <a:spcAft>
                <a:spcPts val="0"/>
              </a:spcAft>
              <a:defRPr/>
            </a:pPr>
            <a:r>
              <a:rPr lang="en-US" sz="3600" smtClean="0">
                <a:solidFill>
                  <a:srgbClr val="66FFFF"/>
                </a:solidFill>
                <a:latin typeface="Cooper Black" pitchFamily="18" charset="0"/>
              </a:rPr>
              <a:t>TREATMENT OF HYPERTENSION</a:t>
            </a:r>
          </a:p>
        </p:txBody>
      </p:sp>
      <p:sp>
        <p:nvSpPr>
          <p:cNvPr id="48131" name="Rectangle 3"/>
          <p:cNvSpPr>
            <a:spLocks noGrp="1" noChangeArrowheads="1"/>
          </p:cNvSpPr>
          <p:nvPr>
            <p:ph sz="quarter" idx="1"/>
          </p:nvPr>
        </p:nvSpPr>
        <p:spPr>
          <a:xfrm>
            <a:off x="533400" y="2057400"/>
            <a:ext cx="8229600" cy="762000"/>
          </a:xfrm>
        </p:spPr>
        <p:txBody>
          <a:bodyPr/>
          <a:lstStyle/>
          <a:p>
            <a:pPr eaLnBrk="1" hangingPunct="1"/>
            <a:r>
              <a:rPr lang="en-US" sz="4000" smtClean="0">
                <a:solidFill>
                  <a:schemeClr val="bg1"/>
                </a:solidFill>
                <a:latin typeface="Trebuchet MS" pitchFamily="34" charset="0"/>
                <a:cs typeface="Arial" charset="0"/>
              </a:rPr>
              <a:t>LIFESTYLE MODIFICATIONS</a:t>
            </a:r>
          </a:p>
        </p:txBody>
      </p:sp>
      <p:sp>
        <p:nvSpPr>
          <p:cNvPr id="39940" name="Rectangle 4"/>
          <p:cNvSpPr>
            <a:spLocks noChangeArrowheads="1"/>
          </p:cNvSpPr>
          <p:nvPr/>
        </p:nvSpPr>
        <p:spPr bwMode="auto">
          <a:xfrm>
            <a:off x="609600" y="3254375"/>
            <a:ext cx="6705600" cy="708025"/>
          </a:xfrm>
          <a:prstGeom prst="rect">
            <a:avLst/>
          </a:prstGeom>
          <a:noFill/>
          <a:ln w="9525">
            <a:noFill/>
            <a:miter lim="800000"/>
            <a:headEnd/>
            <a:tailEnd/>
          </a:ln>
        </p:spPr>
        <p:txBody>
          <a:bodyPr>
            <a:spAutoFit/>
          </a:bodyPr>
          <a:lstStyle/>
          <a:p>
            <a:pPr>
              <a:buFont typeface="Arial" pitchFamily="34" charset="0"/>
              <a:buChar char="•"/>
              <a:defRPr/>
            </a:pPr>
            <a:r>
              <a:rPr lang="en-US" sz="4000" cap="all" dirty="0">
                <a:solidFill>
                  <a:schemeClr val="bg1"/>
                </a:solidFill>
                <a:latin typeface="Trebuchet MS" pitchFamily="34" charset="0"/>
                <a:cs typeface="Arial" pitchFamily="34" charset="0"/>
              </a:rPr>
              <a:t> Drug Therapy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152400"/>
            <a:ext cx="8229600" cy="1066800"/>
          </a:xfrm>
        </p:spPr>
        <p:txBody>
          <a:bodyPr/>
          <a:lstStyle/>
          <a:p>
            <a:pPr algn="ctr" eaLnBrk="1" fontAlgn="auto" hangingPunct="1">
              <a:spcAft>
                <a:spcPts val="0"/>
              </a:spcAft>
              <a:defRPr/>
            </a:pPr>
            <a:r>
              <a:rPr lang="en-US" sz="3200" b="1" dirty="0" smtClean="0">
                <a:solidFill>
                  <a:srgbClr val="66FFFF"/>
                </a:solidFill>
                <a:latin typeface="Arial" charset="0"/>
                <a:cs typeface="Arial" charset="0"/>
              </a:rPr>
              <a:t>Lifestyle Modification</a:t>
            </a:r>
          </a:p>
        </p:txBody>
      </p:sp>
      <p:sp>
        <p:nvSpPr>
          <p:cNvPr id="50179" name="Text Box 3"/>
          <p:cNvSpPr txBox="1">
            <a:spLocks noChangeArrowheads="1"/>
          </p:cNvSpPr>
          <p:nvPr/>
        </p:nvSpPr>
        <p:spPr bwMode="auto">
          <a:xfrm>
            <a:off x="1239838" y="1838325"/>
            <a:ext cx="185737" cy="369888"/>
          </a:xfrm>
          <a:prstGeom prst="rect">
            <a:avLst/>
          </a:prstGeom>
          <a:noFill/>
          <a:ln w="9525">
            <a:noFill/>
            <a:miter lim="800000"/>
            <a:headEnd/>
            <a:tailEnd/>
          </a:ln>
        </p:spPr>
        <p:txBody>
          <a:bodyPr wrap="none">
            <a:spAutoFit/>
          </a:bodyPr>
          <a:lstStyle/>
          <a:p>
            <a:endParaRPr lang="ar-SA"/>
          </a:p>
        </p:txBody>
      </p:sp>
      <p:graphicFrame>
        <p:nvGraphicFramePr>
          <p:cNvPr id="46132" name="Group 52"/>
          <p:cNvGraphicFramePr>
            <a:graphicFrameLocks noGrp="1"/>
          </p:cNvGraphicFramePr>
          <p:nvPr/>
        </p:nvGraphicFramePr>
        <p:xfrm>
          <a:off x="609600" y="1600200"/>
          <a:ext cx="7924800" cy="3726942"/>
        </p:xfrm>
        <a:graphic>
          <a:graphicData uri="http://schemas.openxmlformats.org/drawingml/2006/table">
            <a:tbl>
              <a:tblPr/>
              <a:tblGrid>
                <a:gridCol w="3962400"/>
                <a:gridCol w="3962400"/>
              </a:tblGrid>
              <a:tr h="590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rPr>
                        <a:t>Modification	</a:t>
                      </a:r>
                      <a:endParaRPr kumimoji="0" lang="en-US" sz="2100" b="0"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endParaRPr>
                    </a:p>
                  </a:txBody>
                  <a:tcPr marL="68580" marR="68580" marT="0" marB="0" horzOverflow="overflow">
                    <a:lnL>
                      <a:noFill/>
                    </a:lnL>
                    <a:lnR w="19050" cap="flat" cmpd="dbl"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rPr>
                        <a:t>Approximate SBP reduction (range)</a:t>
                      </a:r>
                      <a:r>
                        <a:rPr kumimoji="0" lang="en-US" sz="2100" b="0" i="0" u="none" strike="noStrike" cap="none" normalizeH="0" baseline="0" smtClean="0">
                          <a:ln>
                            <a:noFill/>
                          </a:ln>
                          <a:solidFill>
                            <a:srgbClr val="000000"/>
                          </a:solidFill>
                          <a:effectLst/>
                          <a:latin typeface="Trebuchet MS" pitchFamily="34" charset="0"/>
                          <a:ea typeface="Calibri" pitchFamily="34" charset="0"/>
                          <a:cs typeface="Times New Roman" pitchFamily="18" charset="0"/>
                        </a:rPr>
                        <a:t> </a:t>
                      </a:r>
                    </a:p>
                  </a:txBody>
                  <a:tcPr marL="68580" marR="68580" marT="0" marB="0" horzOverflow="overflow">
                    <a:lnL w="19050" cap="flat" cmpd="dbl" algn="ctr">
                      <a:solidFill>
                        <a:srgbClr val="000000"/>
                      </a:solidFill>
                      <a:prstDash val="solid"/>
                      <a:round/>
                      <a:headEnd type="none" w="med" len="med"/>
                      <a:tailEnd type="none" w="med" len="med"/>
                    </a:lnL>
                    <a:lnR>
                      <a:noFill/>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FBFBF"/>
                    </a:solidFill>
                  </a:tcPr>
                </a:tc>
              </a:tr>
              <a:tr h="6286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Weight reduction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5–20 mmHg/10 kg weight loss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Adopt DASH eating</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8–14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Dietary sodium</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2–8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Physical activity</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4–9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Moderation of alcohol consumption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2–4 mmHg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457200" y="990600"/>
            <a:ext cx="8229600" cy="5638800"/>
          </a:xfrm>
        </p:spPr>
        <p:txBody>
          <a:bodyPr>
            <a:noAutofit/>
          </a:bodyPr>
          <a:lstStyle/>
          <a:p>
            <a:pPr marL="274320" indent="-274320" algn="just" eaLnBrk="1" fontAlgn="auto" hangingPunct="1">
              <a:lnSpc>
                <a:spcPct val="170000"/>
              </a:lnSpc>
              <a:spcAft>
                <a:spcPts val="0"/>
              </a:spcAft>
              <a:buFontTx/>
              <a:buNone/>
              <a:defRPr/>
            </a:pPr>
            <a:endParaRPr lang="en-GB" dirty="0" smtClean="0">
              <a:solidFill>
                <a:schemeClr val="bg1"/>
              </a:solidFill>
              <a:latin typeface="Trebuchet MS" pitchFamily="34" charset="0"/>
              <a:cs typeface="Arial" charset="0"/>
            </a:endParaRPr>
          </a:p>
          <a:p>
            <a:pPr marL="274320" indent="-274320" algn="just" eaLnBrk="1" fontAlgn="auto" hangingPunct="1">
              <a:lnSpc>
                <a:spcPct val="170000"/>
              </a:lnSpc>
              <a:spcAft>
                <a:spcPts val="0"/>
              </a:spcAft>
              <a:buFont typeface="Wingdings"/>
              <a:buChar char=""/>
              <a:defRPr/>
            </a:pPr>
            <a:r>
              <a:rPr lang="en-GB" dirty="0" smtClean="0">
                <a:solidFill>
                  <a:schemeClr val="bg1"/>
                </a:solidFill>
                <a:latin typeface="Trebuchet MS" pitchFamily="34" charset="0"/>
                <a:cs typeface="Arial" charset="0"/>
              </a:rPr>
              <a:t>The 4</a:t>
            </a:r>
            <a:r>
              <a:rPr lang="en-GB" baseline="30000" dirty="0" smtClean="0">
                <a:solidFill>
                  <a:schemeClr val="bg1"/>
                </a:solidFill>
                <a:latin typeface="Trebuchet MS" pitchFamily="34" charset="0"/>
                <a:cs typeface="Arial" charset="0"/>
              </a:rPr>
              <a:t>th</a:t>
            </a:r>
            <a:r>
              <a:rPr lang="en-GB" dirty="0" smtClean="0">
                <a:solidFill>
                  <a:schemeClr val="bg1"/>
                </a:solidFill>
                <a:latin typeface="Trebuchet MS" pitchFamily="34" charset="0"/>
                <a:cs typeface="Arial" charset="0"/>
              </a:rPr>
              <a:t> most common cause of death</a:t>
            </a:r>
          </a:p>
          <a:p>
            <a:pPr marL="274320" indent="-274320" algn="just" eaLnBrk="1" fontAlgn="auto" hangingPunct="1">
              <a:lnSpc>
                <a:spcPct val="170000"/>
              </a:lnSpc>
              <a:spcAft>
                <a:spcPts val="0"/>
              </a:spcAft>
              <a:buFontTx/>
              <a:buNone/>
              <a:defRPr/>
            </a:pPr>
            <a:r>
              <a:rPr lang="en-GB" dirty="0" smtClean="0">
                <a:solidFill>
                  <a:schemeClr val="bg1"/>
                </a:solidFill>
                <a:latin typeface="Trebuchet MS" pitchFamily="34" charset="0"/>
                <a:cs typeface="Arial" charset="0"/>
              </a:rPr>
              <a:t>    world-wide</a:t>
            </a:r>
          </a:p>
          <a:p>
            <a:pPr marL="274320" indent="-274320" algn="just" eaLnBrk="1" fontAlgn="auto" hangingPunct="1">
              <a:lnSpc>
                <a:spcPct val="170000"/>
              </a:lnSpc>
              <a:spcAft>
                <a:spcPts val="0"/>
              </a:spcAft>
              <a:buFontTx/>
              <a:buNone/>
              <a:defRPr/>
            </a:pPr>
            <a:endParaRPr lang="en-GB" dirty="0" smtClean="0">
              <a:solidFill>
                <a:schemeClr val="bg1"/>
              </a:solidFill>
              <a:latin typeface="Trebuchet MS" pitchFamily="34" charset="0"/>
              <a:cs typeface="Arial" charset="0"/>
            </a:endParaRPr>
          </a:p>
          <a:p>
            <a:pPr marL="274320" indent="-274320" algn="just" eaLnBrk="1" fontAlgn="auto" hangingPunct="1">
              <a:lnSpc>
                <a:spcPct val="170000"/>
              </a:lnSpc>
              <a:spcAft>
                <a:spcPts val="0"/>
              </a:spcAft>
              <a:buFont typeface="Wingdings"/>
              <a:buChar char=""/>
              <a:defRPr/>
            </a:pPr>
            <a:r>
              <a:rPr lang="en-GB" dirty="0" smtClean="0">
                <a:solidFill>
                  <a:schemeClr val="bg1"/>
                </a:solidFill>
                <a:latin typeface="Trebuchet MS" pitchFamily="34" charset="0"/>
                <a:cs typeface="Arial" charset="0"/>
              </a:rPr>
              <a:t>Directly and indirectly responsible for &gt;20% of all deaths</a:t>
            </a:r>
          </a:p>
          <a:p>
            <a:pPr marL="274320" indent="-274320" algn="just" eaLnBrk="1" fontAlgn="auto" hangingPunct="1">
              <a:lnSpc>
                <a:spcPct val="170000"/>
              </a:lnSpc>
              <a:spcAft>
                <a:spcPts val="0"/>
              </a:spcAft>
              <a:buFont typeface="Wingdings"/>
              <a:buChar char=""/>
              <a:defRPr/>
            </a:pPr>
            <a:endParaRPr lang="en-GB" dirty="0" smtClean="0">
              <a:solidFill>
                <a:schemeClr val="bg1"/>
              </a:solidFill>
              <a:latin typeface="Trebuchet MS" pitchFamily="34" charset="0"/>
              <a:cs typeface="Arial" charset="0"/>
            </a:endParaRPr>
          </a:p>
          <a:p>
            <a:pPr marL="274320" indent="-274320" algn="just" eaLnBrk="1" fontAlgn="auto" hangingPunct="1">
              <a:lnSpc>
                <a:spcPct val="170000"/>
              </a:lnSpc>
              <a:spcAft>
                <a:spcPts val="0"/>
              </a:spcAft>
              <a:buFont typeface="Wingdings"/>
              <a:buChar char=""/>
              <a:defRPr/>
            </a:pPr>
            <a:r>
              <a:rPr lang="en-US" dirty="0" smtClean="0">
                <a:solidFill>
                  <a:schemeClr val="bg1"/>
                </a:solidFill>
                <a:latin typeface="Trebuchet MS" pitchFamily="34" charset="0"/>
              </a:rPr>
              <a:t>29-30% incidence of hypertension in the 18 year and </a:t>
            </a:r>
            <a:r>
              <a:rPr lang="en-US" dirty="0" smtClean="0">
                <a:solidFill>
                  <a:schemeClr val="bg1"/>
                </a:solidFill>
                <a:latin typeface="Trebuchet MS" pitchFamily="34" charset="0"/>
              </a:rPr>
              <a:t>older </a:t>
            </a:r>
            <a:r>
              <a:rPr lang="en-US" dirty="0" smtClean="0">
                <a:solidFill>
                  <a:schemeClr val="bg1"/>
                </a:solidFill>
                <a:latin typeface="Trebuchet MS" pitchFamily="34" charset="0"/>
              </a:rPr>
              <a:t>population of the United States</a:t>
            </a:r>
          </a:p>
          <a:p>
            <a:pPr marL="274320" indent="-274320" algn="just" eaLnBrk="1" fontAlgn="auto" hangingPunct="1">
              <a:lnSpc>
                <a:spcPct val="170000"/>
              </a:lnSpc>
              <a:spcAft>
                <a:spcPts val="0"/>
              </a:spcAft>
              <a:buFont typeface="Wingdings"/>
              <a:buChar char=""/>
              <a:defRPr/>
            </a:pPr>
            <a:endParaRPr lang="en-US" dirty="0" smtClean="0">
              <a:solidFill>
                <a:schemeClr val="bg1"/>
              </a:solidFill>
              <a:latin typeface="Trebuchet MS" pitchFamily="34" charset="0"/>
            </a:endParaRPr>
          </a:p>
          <a:p>
            <a:pPr marL="274320" indent="-274320" algn="just" eaLnBrk="1" fontAlgn="auto" hangingPunct="1">
              <a:lnSpc>
                <a:spcPct val="170000"/>
              </a:lnSpc>
              <a:spcAft>
                <a:spcPts val="0"/>
              </a:spcAft>
              <a:buFont typeface="Wingdings"/>
              <a:buChar char=""/>
              <a:defRPr/>
            </a:pPr>
            <a:r>
              <a:rPr lang="en-US" dirty="0" smtClean="0">
                <a:solidFill>
                  <a:schemeClr val="bg1"/>
                </a:solidFill>
                <a:latin typeface="Trebuchet MS" pitchFamily="34" charset="0"/>
              </a:rPr>
              <a:t>20.4</a:t>
            </a:r>
            <a:r>
              <a:rPr lang="en-US" dirty="0" smtClean="0">
                <a:solidFill>
                  <a:schemeClr val="bg1"/>
                </a:solidFill>
                <a:latin typeface="Trebuchet MS" pitchFamily="34" charset="0"/>
              </a:rPr>
              <a:t>% systolic and29.4% </a:t>
            </a:r>
            <a:r>
              <a:rPr lang="en-US" dirty="0" err="1" smtClean="0">
                <a:solidFill>
                  <a:schemeClr val="bg1"/>
                </a:solidFill>
                <a:latin typeface="Trebuchet MS" pitchFamily="34" charset="0"/>
              </a:rPr>
              <a:t>Dystolic</a:t>
            </a:r>
            <a:r>
              <a:rPr lang="en-US" dirty="0" smtClean="0">
                <a:solidFill>
                  <a:schemeClr val="bg1"/>
                </a:solidFill>
                <a:latin typeface="Trebuchet MS" pitchFamily="34" charset="0"/>
              </a:rPr>
              <a:t> the population of Saudi Arabia </a:t>
            </a:r>
            <a:r>
              <a:rPr lang="en-US" dirty="0" smtClean="0">
                <a:solidFill>
                  <a:schemeClr val="bg1"/>
                </a:solidFill>
                <a:latin typeface="Trebuchet MS" pitchFamily="34" charset="0"/>
              </a:rPr>
              <a:t>with </a:t>
            </a:r>
            <a:r>
              <a:rPr lang="en-US" dirty="0" smtClean="0">
                <a:solidFill>
                  <a:schemeClr val="bg1"/>
                </a:solidFill>
                <a:latin typeface="Trebuchet MS" pitchFamily="34" charset="0"/>
              </a:rPr>
              <a:t>hypertension 160/95 mmHg   </a:t>
            </a:r>
          </a:p>
          <a:p>
            <a:pPr marL="274320" indent="-274320" algn="just" eaLnBrk="1" fontAlgn="auto" hangingPunct="1">
              <a:lnSpc>
                <a:spcPct val="170000"/>
              </a:lnSpc>
              <a:spcAft>
                <a:spcPts val="0"/>
              </a:spcAft>
              <a:buFont typeface="Wingdings"/>
              <a:buChar char=""/>
              <a:defRPr/>
            </a:pPr>
            <a:endParaRPr lang="en-GB" dirty="0" smtClean="0">
              <a:solidFill>
                <a:schemeClr val="bg1"/>
              </a:solidFill>
              <a:latin typeface="Trebuchet MS" pitchFamily="34" charset="0"/>
              <a:cs typeface="Arial" charset="0"/>
            </a:endParaRPr>
          </a:p>
        </p:txBody>
      </p:sp>
      <p:sp>
        <p:nvSpPr>
          <p:cNvPr id="12290" name="Rectangle 2"/>
          <p:cNvSpPr>
            <a:spLocks noGrp="1" noChangeArrowheads="1"/>
          </p:cNvSpPr>
          <p:nvPr>
            <p:ph type="title" idx="4294967295"/>
          </p:nvPr>
        </p:nvSpPr>
        <p:spPr>
          <a:xfrm>
            <a:off x="457200" y="76200"/>
            <a:ext cx="7010400" cy="914400"/>
          </a:xfrm>
        </p:spPr>
        <p:txBody>
          <a:bodyPr/>
          <a:lstStyle/>
          <a:p>
            <a:pPr algn="ctr" eaLnBrk="1" fontAlgn="auto" hangingPunct="1">
              <a:spcAft>
                <a:spcPts val="0"/>
              </a:spcAft>
              <a:defRPr/>
            </a:pPr>
            <a:r>
              <a:rPr lang="en-GB" sz="3600" dirty="0" smtClean="0">
                <a:solidFill>
                  <a:srgbClr val="66FFFF"/>
                </a:solidFill>
                <a:latin typeface="Cooper Black" pitchFamily="18" charset="0"/>
                <a:cs typeface="Arial" charset="0"/>
              </a:rPr>
              <a:t>HYPERTENSION</a:t>
            </a:r>
          </a:p>
        </p:txBody>
      </p:sp>
      <p:pic>
        <p:nvPicPr>
          <p:cNvPr id="5" name="Picture 6"/>
          <p:cNvPicPr>
            <a:picLocks noChangeAspect="1" noChangeArrowheads="1"/>
          </p:cNvPicPr>
          <p:nvPr/>
        </p:nvPicPr>
        <p:blipFill>
          <a:blip r:embed="rId3"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28600"/>
            <a:ext cx="8686800" cy="715963"/>
          </a:xfrm>
        </p:spPr>
        <p:txBody>
          <a:bodyPr>
            <a:normAutofit fontScale="90000"/>
          </a:bodyPr>
          <a:lstStyle/>
          <a:p>
            <a:pPr algn="ctr" eaLnBrk="1" fontAlgn="auto" hangingPunct="1">
              <a:lnSpc>
                <a:spcPct val="75000"/>
              </a:lnSpc>
              <a:spcAft>
                <a:spcPts val="0"/>
              </a:spcAft>
              <a:defRPr/>
            </a:pPr>
            <a:r>
              <a:rPr lang="en-US" sz="3200" dirty="0" smtClean="0">
                <a:solidFill>
                  <a:srgbClr val="66FFFF"/>
                </a:solidFill>
                <a:latin typeface="Cooper Black" pitchFamily="18" charset="0"/>
                <a:cs typeface="Times New Roman" pitchFamily="18" charset="0"/>
              </a:rPr>
              <a:t>CLASSIFICATION AND</a:t>
            </a:r>
            <a:br>
              <a:rPr lang="en-US" sz="3200" dirty="0" smtClean="0">
                <a:solidFill>
                  <a:srgbClr val="66FFFF"/>
                </a:solidFill>
                <a:latin typeface="Cooper Black" pitchFamily="18" charset="0"/>
                <a:cs typeface="Times New Roman" pitchFamily="18" charset="0"/>
              </a:rPr>
            </a:br>
            <a:r>
              <a:rPr lang="en-US" sz="3200" dirty="0" smtClean="0">
                <a:solidFill>
                  <a:srgbClr val="66FFFF"/>
                </a:solidFill>
                <a:latin typeface="Cooper Black" pitchFamily="18" charset="0"/>
                <a:cs typeface="Times New Roman" pitchFamily="18" charset="0"/>
              </a:rPr>
              <a:t> MANAGEMENT OF BP FOR ADULTS</a:t>
            </a:r>
            <a:endParaRPr lang="en-US" sz="3200" dirty="0" smtClean="0">
              <a:solidFill>
                <a:srgbClr val="66FFFF"/>
              </a:solidFill>
              <a:latin typeface="Cooper Black" pitchFamily="18" charset="0"/>
              <a:cs typeface="Arial" charset="0"/>
            </a:endParaRPr>
          </a:p>
        </p:txBody>
      </p:sp>
      <p:graphicFrame>
        <p:nvGraphicFramePr>
          <p:cNvPr id="47156" name="Group 52"/>
          <p:cNvGraphicFramePr>
            <a:graphicFrameLocks noGrp="1"/>
          </p:cNvGraphicFramePr>
          <p:nvPr/>
        </p:nvGraphicFramePr>
        <p:xfrm>
          <a:off x="241300" y="1295400"/>
          <a:ext cx="8674100" cy="4572000"/>
        </p:xfrm>
        <a:graphic>
          <a:graphicData uri="http://schemas.openxmlformats.org/drawingml/2006/table">
            <a:tbl>
              <a:tblPr/>
              <a:tblGrid>
                <a:gridCol w="1435100"/>
                <a:gridCol w="825500"/>
                <a:gridCol w="850900"/>
                <a:gridCol w="1066800"/>
                <a:gridCol w="2616200"/>
                <a:gridCol w="1879600"/>
              </a:tblGrid>
              <a:tr h="336550">
                <a:tc row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dirty="0" smtClean="0">
                          <a:ln>
                            <a:noFill/>
                          </a:ln>
                          <a:solidFill>
                            <a:srgbClr val="000000"/>
                          </a:solidFill>
                          <a:effectLst/>
                          <a:latin typeface="Trebuchet MS" pitchFamily="34" charset="0"/>
                          <a:cs typeface="Times New Roman" pitchFamily="18" charset="0"/>
                        </a:rPr>
                        <a:t>BP classification</a:t>
                      </a:r>
                      <a:r>
                        <a:rPr kumimoji="0" lang="en-US" sz="1600" b="0" i="0" u="none" strike="noStrike" cap="none" normalizeH="0" baseline="0" dirty="0" smtClean="0">
                          <a:ln>
                            <a:noFill/>
                          </a:ln>
                          <a:solidFill>
                            <a:srgbClr val="000000"/>
                          </a:solidFill>
                          <a:effectLst/>
                          <a:latin typeface="Trebuchet MS" pitchFamily="34" charset="0"/>
                          <a:cs typeface="Arial" pitchFamily="34" charset="0"/>
                        </a:rPr>
                        <a:t> </a:t>
                      </a:r>
                    </a:p>
                  </a:txBody>
                  <a:tcPr marL="40640" marR="40640" anchor="ct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row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SBP* mmHg</a:t>
                      </a:r>
                      <a:r>
                        <a:rPr kumimoji="0" lang="en-US" sz="1600" b="0" i="0" u="none" strike="noStrike" cap="none" normalizeH="0" baseline="0" smtClean="0">
                          <a:ln>
                            <a:noFill/>
                          </a:ln>
                          <a:solidFill>
                            <a:srgbClr val="000000"/>
                          </a:solidFill>
                          <a:effectLst/>
                          <a:latin typeface="Trebuchet MS" pitchFamily="34" charset="0"/>
                          <a:cs typeface="Arial" pitchFamily="34" charset="0"/>
                        </a:rPr>
                        <a:t> </a:t>
                      </a:r>
                    </a:p>
                  </a:txBody>
                  <a:tcPr marL="40640" marR="4064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row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smtClean="0">
                          <a:ln>
                            <a:noFill/>
                          </a:ln>
                          <a:solidFill>
                            <a:srgbClr val="000000"/>
                          </a:solidFill>
                          <a:effectLst/>
                          <a:latin typeface="Trebuchet MS" pitchFamily="34" charset="0"/>
                          <a:cs typeface="Arial" pitchFamily="34" charset="0"/>
                        </a:rPr>
                        <a:t>DBP* </a:t>
                      </a: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mmHg</a:t>
                      </a:r>
                      <a:r>
                        <a:rPr kumimoji="0" lang="en-US" sz="1600" b="1" i="0" u="none" strike="noStrike" cap="none" normalizeH="0" baseline="0" smtClean="0">
                          <a:ln>
                            <a:noFill/>
                          </a:ln>
                          <a:solidFill>
                            <a:srgbClr val="000000"/>
                          </a:solidFill>
                          <a:effectLst/>
                          <a:latin typeface="Trebuchet MS" pitchFamily="34" charset="0"/>
                          <a:cs typeface="Arial" pitchFamily="34" charset="0"/>
                        </a:rPr>
                        <a:t> </a:t>
                      </a:r>
                    </a:p>
                  </a:txBody>
                  <a:tcPr marL="40640" marR="4064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row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Lifestyle modification</a:t>
                      </a:r>
                      <a:r>
                        <a:rPr kumimoji="0" lang="en-US" sz="1600" b="0" i="0" u="none" strike="noStrike" cap="none" normalizeH="0" baseline="0" smtClean="0">
                          <a:ln>
                            <a:noFill/>
                          </a:ln>
                          <a:solidFill>
                            <a:srgbClr val="000000"/>
                          </a:solidFill>
                          <a:effectLst/>
                          <a:latin typeface="Trebuchet MS" pitchFamily="34" charset="0"/>
                          <a:cs typeface="Arial" pitchFamily="34" charset="0"/>
                        </a:rPr>
                        <a:t> </a:t>
                      </a:r>
                    </a:p>
                  </a:txBody>
                  <a:tcPr marL="40640" marR="4064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grid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Initial drug therapy</a:t>
                      </a:r>
                      <a:r>
                        <a:rPr kumimoji="0" lang="en-US" sz="1600" b="0" i="0" u="none" strike="noStrike" cap="none" normalizeH="0" baseline="0" smtClean="0">
                          <a:ln>
                            <a:noFill/>
                          </a:ln>
                          <a:solidFill>
                            <a:srgbClr val="000000"/>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rgbClr val="CCFFCC"/>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hMerge="1">
                  <a:txBody>
                    <a:bodyPr/>
                    <a:lstStyle/>
                    <a:p>
                      <a:endParaRPr lang="en-US"/>
                    </a:p>
                  </a:txBody>
                  <a:tcPr/>
                </a:tc>
              </a:tr>
              <a:tr h="5905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Without compelling indication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600" b="1" i="0" u="none" strike="noStrike" cap="none" normalizeH="0" baseline="0" dirty="0" smtClean="0">
                          <a:ln>
                            <a:noFill/>
                          </a:ln>
                          <a:solidFill>
                            <a:srgbClr val="FFC000"/>
                          </a:solidFill>
                          <a:effectLst/>
                          <a:latin typeface="Trebuchet MS" pitchFamily="34" charset="0"/>
                          <a:cs typeface="Times New Roman" pitchFamily="18" charset="0"/>
                        </a:rPr>
                        <a:t>With compelling </a:t>
                      </a:r>
                      <a:r>
                        <a:rPr kumimoji="0" lang="en-US" sz="1600" b="1" i="0" u="none" strike="noStrike" cap="none" normalizeH="0" baseline="0" dirty="0" smtClean="0">
                          <a:ln>
                            <a:noFill/>
                          </a:ln>
                          <a:solidFill>
                            <a:srgbClr val="000000"/>
                          </a:solidFill>
                          <a:effectLst/>
                          <a:latin typeface="Trebuchet MS" pitchFamily="34" charset="0"/>
                          <a:cs typeface="Times New Roman" pitchFamily="18" charset="0"/>
                        </a:rPr>
                        <a:t>indications</a:t>
                      </a:r>
                      <a:endParaRPr kumimoji="0" lang="en-US" sz="1600" b="0" i="0" u="none" strike="noStrike" cap="none" normalizeH="0" baseline="0" dirty="0" smtClean="0">
                        <a:ln>
                          <a:noFill/>
                        </a:ln>
                        <a:solidFill>
                          <a:srgbClr val="000000"/>
                        </a:solidFill>
                        <a:effectLst/>
                        <a:latin typeface="Trebuchet MS" pitchFamily="34" charset="0"/>
                        <a:cs typeface="Arial" pitchFamily="34" charset="0"/>
                      </a:endParaRP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B2B2B2"/>
                    </a:solidFill>
                  </a:tcPr>
                </a:tc>
              </a:tr>
              <a:tr h="336550">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Normal</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&lt;120</a:t>
                      </a:r>
                      <a:r>
                        <a:rPr kumimoji="0" lang="en-US" sz="1200" b="0" i="0" u="none" strike="noStrike" cap="none" normalizeH="0" baseline="0" smtClean="0">
                          <a:ln>
                            <a:noFill/>
                          </a:ln>
                          <a:solidFill>
                            <a:schemeClr val="bg1"/>
                          </a:solidFill>
                          <a:effectLst/>
                          <a:latin typeface="Trebuchet MS" pitchFamily="34" charset="0"/>
                          <a:cs typeface="Arial" pitchFamily="34" charset="0"/>
                        </a:rPr>
                        <a:t> &amp;</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 &lt;80</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Encourage</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ar-SA" sz="1200" b="0" i="0" u="none" strike="noStrike" cap="none" normalizeH="0" baseline="0" smtClean="0">
                        <a:ln>
                          <a:noFill/>
                        </a:ln>
                        <a:solidFill>
                          <a:schemeClr val="bg1"/>
                        </a:solidFill>
                        <a:effectLst/>
                        <a:latin typeface="Trebuchet MS" pitchFamily="34" charset="0"/>
                        <a:cs typeface="Arial" pitchFamily="34" charset="0"/>
                      </a:endParaRP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ar-SA" sz="1200" b="0" i="0" u="none" strike="noStrike" cap="none" normalizeH="0" baseline="0" smtClean="0">
                        <a:ln>
                          <a:noFill/>
                        </a:ln>
                        <a:solidFill>
                          <a:schemeClr val="bg1"/>
                        </a:solidFill>
                        <a:effectLst/>
                        <a:latin typeface="Trebuchet MS" pitchFamily="34" charset="0"/>
                        <a:cs typeface="Arial" pitchFamily="34" charset="0"/>
                      </a:endParaRP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4772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err="1" smtClean="0">
                          <a:ln>
                            <a:noFill/>
                          </a:ln>
                          <a:solidFill>
                            <a:schemeClr val="bg1"/>
                          </a:solidFill>
                          <a:effectLst/>
                          <a:latin typeface="Trebuchet MS" pitchFamily="34" charset="0"/>
                          <a:cs typeface="Times New Roman" pitchFamily="18" charset="0"/>
                        </a:rPr>
                        <a:t>Prehypertension</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120–139</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or 80–89</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Yes</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No antihypertensive drug indicated.</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Drug(s) for compelling indications. </a:t>
                      </a:r>
                      <a:r>
                        <a:rPr kumimoji="0" lang="en-US" sz="1200" b="0" i="0" u="none" strike="noStrike" cap="none" normalizeH="0" baseline="30000" dirty="0" smtClean="0">
                          <a:ln>
                            <a:noFill/>
                          </a:ln>
                          <a:solidFill>
                            <a:schemeClr val="bg1"/>
                          </a:solidFill>
                          <a:effectLst/>
                          <a:latin typeface="Trebuchet MS" pitchFamily="34" charset="0"/>
                          <a:cs typeface="Arial" pitchFamily="34" charset="0"/>
                        </a:rPr>
                        <a:t>‡</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10172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Stage 1 Hypertension</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140–159</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or 90–99</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Yes</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err="1" smtClean="0">
                          <a:ln>
                            <a:noFill/>
                          </a:ln>
                          <a:solidFill>
                            <a:schemeClr val="bg1"/>
                          </a:solidFill>
                          <a:effectLst/>
                          <a:latin typeface="Trebuchet MS" pitchFamily="34" charset="0"/>
                          <a:cs typeface="Times New Roman" pitchFamily="18" charset="0"/>
                        </a:rPr>
                        <a:t>Thiazide</a:t>
                      </a: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-type diuretics for most.  May consider ACEI, ARB, BB, CCB, or combination.</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Arial" pitchFamily="34" charset="0"/>
                        </a:rPr>
                        <a:t>Drug(s) for the compelling indications.</a:t>
                      </a:r>
                      <a:r>
                        <a:rPr kumimoji="0" lang="en-US" sz="1200" b="0" i="0" u="none" strike="noStrike" cap="none" normalizeH="0" baseline="30000" smtClean="0">
                          <a:ln>
                            <a:noFill/>
                          </a:ln>
                          <a:solidFill>
                            <a:schemeClr val="bg1"/>
                          </a:solidFill>
                          <a:effectLst/>
                          <a:latin typeface="Trebuchet MS" pitchFamily="34" charset="0"/>
                          <a:cs typeface="Arial" pitchFamily="34" charset="0"/>
                        </a:rPr>
                        <a:t>‡</a:t>
                      </a:r>
                    </a:p>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Other antihypertensive drugs (diuretics, ACEI, ARB, BB, CCB) as needed. </a:t>
                      </a:r>
                    </a:p>
                  </a:txBody>
                  <a:tcPr marL="40640" marR="40640" anchor="ct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r>
              <a:tr h="1358900">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Stage 2 Hypertension</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sng" strike="noStrike" cap="none" normalizeH="0" baseline="0" smtClean="0">
                          <a:ln>
                            <a:noFill/>
                          </a:ln>
                          <a:solidFill>
                            <a:schemeClr val="bg1"/>
                          </a:solidFill>
                          <a:effectLst/>
                          <a:latin typeface="Trebuchet MS" pitchFamily="34" charset="0"/>
                          <a:cs typeface="Times New Roman" pitchFamily="18" charset="0"/>
                        </a:rPr>
                        <a:t>&gt;</a:t>
                      </a:r>
                      <a:r>
                        <a:rPr kumimoji="0" lang="en-US" sz="1200" b="0" i="0" u="none" strike="noStrike" cap="none" normalizeH="0" baseline="0" smtClean="0">
                          <a:ln>
                            <a:noFill/>
                          </a:ln>
                          <a:solidFill>
                            <a:schemeClr val="bg1"/>
                          </a:solidFill>
                          <a:effectLst/>
                          <a:latin typeface="Trebuchet MS" pitchFamily="34" charset="0"/>
                          <a:cs typeface="Times New Roman" pitchFamily="18" charset="0"/>
                        </a:rPr>
                        <a:t>160</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or </a:t>
                      </a:r>
                      <a:r>
                        <a:rPr kumimoji="0" lang="en-US" sz="1200" b="0" i="0" u="sng" strike="noStrike" cap="none" normalizeH="0" baseline="0" smtClean="0">
                          <a:ln>
                            <a:noFill/>
                          </a:ln>
                          <a:solidFill>
                            <a:schemeClr val="bg1"/>
                          </a:solidFill>
                          <a:effectLst/>
                          <a:latin typeface="Trebuchet MS" pitchFamily="34" charset="0"/>
                          <a:cs typeface="Times New Roman" pitchFamily="18" charset="0"/>
                        </a:rPr>
                        <a:t>&gt;</a:t>
                      </a:r>
                      <a:r>
                        <a:rPr kumimoji="0" lang="en-US" sz="1200" b="0" i="0" u="none" strike="noStrike" cap="none" normalizeH="0" baseline="0" smtClean="0">
                          <a:ln>
                            <a:noFill/>
                          </a:ln>
                          <a:solidFill>
                            <a:schemeClr val="bg1"/>
                          </a:solidFill>
                          <a:effectLst/>
                          <a:latin typeface="Trebuchet MS" pitchFamily="34" charset="0"/>
                          <a:cs typeface="Times New Roman" pitchFamily="18" charset="0"/>
                        </a:rPr>
                        <a:t>100</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smtClean="0">
                          <a:ln>
                            <a:noFill/>
                          </a:ln>
                          <a:solidFill>
                            <a:schemeClr val="bg1"/>
                          </a:solidFill>
                          <a:effectLst/>
                          <a:latin typeface="Trebuchet MS" pitchFamily="34" charset="0"/>
                          <a:cs typeface="Times New Roman" pitchFamily="18" charset="0"/>
                        </a:rPr>
                        <a:t>Yes</a:t>
                      </a:r>
                      <a:r>
                        <a:rPr kumimoji="0" lang="en-US" sz="1200" b="0" i="0" u="none" strike="noStrike" cap="none" normalizeH="0" baseline="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Two-drug combination for most</a:t>
                      </a:r>
                      <a:r>
                        <a:rPr kumimoji="0" lang="en-US" sz="1200" b="0" i="0" u="none" strike="noStrike" cap="none" normalizeH="0" baseline="30000" dirty="0" smtClean="0">
                          <a:ln>
                            <a:noFill/>
                          </a:ln>
                          <a:solidFill>
                            <a:schemeClr val="bg1"/>
                          </a:solidFill>
                          <a:effectLst/>
                          <a:latin typeface="Trebuchet MS" pitchFamily="34" charset="0"/>
                          <a:cs typeface="Times New Roman" pitchFamily="18" charset="0"/>
                        </a:rPr>
                        <a:t>†</a:t>
                      </a: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 (usually </a:t>
                      </a:r>
                      <a:r>
                        <a:rPr kumimoji="0" lang="en-US" sz="1200" b="0" i="0" u="none" strike="noStrike" cap="none" normalizeH="0" baseline="0" dirty="0" err="1" smtClean="0">
                          <a:ln>
                            <a:noFill/>
                          </a:ln>
                          <a:solidFill>
                            <a:schemeClr val="bg1"/>
                          </a:solidFill>
                          <a:effectLst/>
                          <a:latin typeface="Trebuchet MS" pitchFamily="34" charset="0"/>
                          <a:cs typeface="Times New Roman" pitchFamily="18" charset="0"/>
                        </a:rPr>
                        <a:t>thiazide</a:t>
                      </a:r>
                      <a:r>
                        <a:rPr kumimoji="0" lang="en-US" sz="1200" b="0" i="0" u="none" strike="noStrike" cap="none" normalizeH="0" baseline="0" dirty="0" smtClean="0">
                          <a:ln>
                            <a:noFill/>
                          </a:ln>
                          <a:solidFill>
                            <a:schemeClr val="bg1"/>
                          </a:solidFill>
                          <a:effectLst/>
                          <a:latin typeface="Trebuchet MS" pitchFamily="34" charset="0"/>
                          <a:cs typeface="Times New Roman" pitchFamily="18" charset="0"/>
                        </a:rPr>
                        <a:t>-type diuretic and ACEI or ARB or BB or CCB).</a:t>
                      </a:r>
                      <a:r>
                        <a:rPr kumimoji="0" lang="en-US" sz="1200" b="0" i="0" u="none" strike="noStrike" cap="none" normalizeH="0" baseline="0" dirty="0" smtClean="0">
                          <a:ln>
                            <a:noFill/>
                          </a:ln>
                          <a:solidFill>
                            <a:schemeClr val="bg1"/>
                          </a:solidFill>
                          <a:effectLst/>
                          <a:latin typeface="Trebuchet MS" pitchFamily="34" charset="0"/>
                          <a:cs typeface="Arial" pitchFamily="34" charset="0"/>
                        </a:rPr>
                        <a:t> </a:t>
                      </a:r>
                    </a:p>
                  </a:txBody>
                  <a:tcPr marL="40640" marR="406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38100" cap="flat" cmpd="sng" algn="ctr">
                      <a:solidFill>
                        <a:srgbClr val="CCFFCC"/>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51248" name="Text Box 43"/>
          <p:cNvSpPr txBox="1">
            <a:spLocks noChangeArrowheads="1"/>
          </p:cNvSpPr>
          <p:nvPr/>
        </p:nvSpPr>
        <p:spPr bwMode="auto">
          <a:xfrm>
            <a:off x="377825" y="5737225"/>
            <a:ext cx="8610600" cy="996950"/>
          </a:xfrm>
          <a:prstGeom prst="rect">
            <a:avLst/>
          </a:prstGeom>
          <a:noFill/>
          <a:ln w="9525">
            <a:noFill/>
            <a:miter lim="800000"/>
            <a:headEnd/>
            <a:tailEnd/>
          </a:ln>
        </p:spPr>
        <p:txBody>
          <a:bodyPr/>
          <a:lstStyle/>
          <a:p>
            <a:pPr>
              <a:lnSpc>
                <a:spcPct val="95000"/>
              </a:lnSpc>
            </a:pPr>
            <a:endParaRPr lang="ar-SA" sz="1400">
              <a:solidFill>
                <a:schemeClr val="bg1"/>
              </a:solidFill>
              <a:latin typeface="Arial Narrow" pitchFamily="34" charset="0"/>
            </a:endParaRPr>
          </a:p>
        </p:txBody>
      </p:sp>
      <p:sp>
        <p:nvSpPr>
          <p:cNvPr id="51249" name="Text Box 44"/>
          <p:cNvSpPr txBox="1">
            <a:spLocks noChangeArrowheads="1"/>
          </p:cNvSpPr>
          <p:nvPr/>
        </p:nvSpPr>
        <p:spPr bwMode="auto">
          <a:xfrm>
            <a:off x="68263" y="6096000"/>
            <a:ext cx="7335837" cy="639763"/>
          </a:xfrm>
          <a:prstGeom prst="rect">
            <a:avLst/>
          </a:prstGeom>
          <a:noFill/>
          <a:ln w="9525">
            <a:noFill/>
            <a:miter lim="800000"/>
            <a:headEnd/>
            <a:tailEnd/>
          </a:ln>
        </p:spPr>
        <p:txBody>
          <a:bodyPr>
            <a:spAutoFit/>
          </a:bodyPr>
          <a:lstStyle/>
          <a:p>
            <a:pPr marL="225425"/>
            <a:r>
              <a:rPr lang="en-US" sz="1200">
                <a:solidFill>
                  <a:srgbClr val="FFFFCC"/>
                </a:solidFill>
              </a:rPr>
              <a:t>*Treatment determined by highest BP category.</a:t>
            </a:r>
          </a:p>
          <a:p>
            <a:pPr marL="225425"/>
            <a:r>
              <a:rPr lang="en-US" sz="1200" baseline="30000">
                <a:solidFill>
                  <a:srgbClr val="FFFFCC"/>
                </a:solidFill>
              </a:rPr>
              <a:t>†</a:t>
            </a:r>
            <a:r>
              <a:rPr lang="en-US" sz="1200">
                <a:solidFill>
                  <a:srgbClr val="FFFFCC"/>
                </a:solidFill>
              </a:rPr>
              <a:t>Initial combined therapy should be used cautiously in those at risk for orthostatic hypotension.</a:t>
            </a:r>
          </a:p>
          <a:p>
            <a:pPr marL="225425"/>
            <a:r>
              <a:rPr lang="en-US" sz="1200" baseline="30000">
                <a:solidFill>
                  <a:srgbClr val="FFFFCC"/>
                </a:solidFill>
              </a:rPr>
              <a:t>‡</a:t>
            </a:r>
            <a:r>
              <a:rPr lang="en-US" sz="1200">
                <a:solidFill>
                  <a:srgbClr val="FFFFCC"/>
                </a:solidFill>
              </a:rPr>
              <a:t>Treat patients with chronic kidney disease or diabetes to BP goal of &lt;130/80 mmHg.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Grp="1" noChangeArrowheads="1"/>
          </p:cNvSpPr>
          <p:nvPr>
            <p:ph type="title" idx="4294967295"/>
          </p:nvPr>
        </p:nvSpPr>
        <p:spPr>
          <a:xfrm>
            <a:off x="0" y="500063"/>
            <a:ext cx="7772400" cy="719137"/>
          </a:xfrm>
        </p:spPr>
        <p:txBody>
          <a:bodyPr>
            <a:normAutofit fontScale="90000"/>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COMPELLING INDICATIONS FOR </a:t>
            </a:r>
            <a:br>
              <a:rPr lang="en-US" sz="3200" dirty="0" smtClean="0">
                <a:solidFill>
                  <a:srgbClr val="66FFFF"/>
                </a:solidFill>
                <a:latin typeface="Cooper Black" pitchFamily="18" charset="0"/>
                <a:cs typeface="Arial" charset="0"/>
              </a:rPr>
            </a:br>
            <a:r>
              <a:rPr lang="en-US" sz="3200" dirty="0" smtClean="0">
                <a:solidFill>
                  <a:srgbClr val="66FFFF"/>
                </a:solidFill>
                <a:latin typeface="Cooper Black" pitchFamily="18" charset="0"/>
                <a:cs typeface="Arial" charset="0"/>
              </a:rPr>
              <a:t>INDIVIDUAL DRUG CLASSES</a:t>
            </a:r>
          </a:p>
        </p:txBody>
      </p:sp>
      <p:graphicFrame>
        <p:nvGraphicFramePr>
          <p:cNvPr id="48197" name="Group 69"/>
          <p:cNvGraphicFramePr>
            <a:graphicFrameLocks noGrp="1"/>
          </p:cNvGraphicFramePr>
          <p:nvPr/>
        </p:nvGraphicFramePr>
        <p:xfrm>
          <a:off x="381000" y="1524000"/>
          <a:ext cx="8001000" cy="822960"/>
        </p:xfrm>
        <a:graphic>
          <a:graphicData uri="http://schemas.openxmlformats.org/drawingml/2006/table">
            <a:tbl>
              <a:tblPr/>
              <a:tblGrid>
                <a:gridCol w="2685929"/>
                <a:gridCol w="4264550"/>
                <a:gridCol w="1050521"/>
              </a:tblGrid>
              <a:tr h="82232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400" b="1" i="0" u="none" strike="noStrike" cap="none" normalizeH="0" baseline="0" dirty="0" smtClean="0">
                          <a:ln>
                            <a:noFill/>
                          </a:ln>
                          <a:solidFill>
                            <a:srgbClr val="000000"/>
                          </a:solidFill>
                          <a:effectLst/>
                          <a:latin typeface="Trebuchet MS" pitchFamily="34" charset="0"/>
                          <a:cs typeface="Times New Roman" pitchFamily="18" charset="0"/>
                        </a:rPr>
                        <a:t>Compelling Indication</a:t>
                      </a:r>
                      <a:r>
                        <a:rPr kumimoji="0" lang="en-US" sz="2400" b="1" i="0" u="none" strike="noStrike" cap="none" normalizeH="0" baseline="0" dirty="0" smtClean="0">
                          <a:ln>
                            <a:noFill/>
                          </a:ln>
                          <a:solidFill>
                            <a:srgbClr val="000000"/>
                          </a:solidFill>
                          <a:effectLst/>
                          <a:latin typeface="Trebuchet MS" pitchFamily="34" charset="0"/>
                          <a:cs typeface="Arial" pitchFamily="34" charset="0"/>
                        </a:rPr>
                        <a:t> </a:t>
                      </a:r>
                    </a:p>
                  </a:txBody>
                  <a:tcPr marL="81280" marR="81280"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400" b="1" i="0" u="none" strike="noStrike" cap="none" normalizeH="0" baseline="0" dirty="0" smtClean="0">
                          <a:ln>
                            <a:noFill/>
                          </a:ln>
                          <a:solidFill>
                            <a:srgbClr val="000000"/>
                          </a:solidFill>
                          <a:effectLst/>
                          <a:latin typeface="Trebuchet MS" pitchFamily="34" charset="0"/>
                          <a:cs typeface="Times New Roman" pitchFamily="18" charset="0"/>
                        </a:rPr>
                        <a:t>Initial Therapy </a:t>
                      </a:r>
                      <a:r>
                        <a:rPr kumimoji="0" lang="en-US" sz="2400" b="1" i="0" u="none" strike="noStrike" cap="none" normalizeH="0" baseline="0" dirty="0" smtClean="0">
                          <a:ln>
                            <a:noFill/>
                          </a:ln>
                          <a:solidFill>
                            <a:srgbClr val="000000"/>
                          </a:solidFill>
                          <a:effectLst/>
                          <a:latin typeface="Trebuchet MS" pitchFamily="34" charset="0"/>
                          <a:cs typeface="Arial" pitchFamily="34" charset="0"/>
                        </a:rPr>
                        <a:t> </a:t>
                      </a:r>
                    </a:p>
                  </a:txBody>
                  <a:tcPr marL="81280" marR="81280"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en-US" sz="2400" b="1" i="0" u="none" strike="noStrike" cap="none" normalizeH="0" baseline="0" dirty="0" smtClean="0">
                        <a:ln>
                          <a:noFill/>
                        </a:ln>
                        <a:solidFill>
                          <a:srgbClr val="000000"/>
                        </a:solidFill>
                        <a:effectLst/>
                        <a:latin typeface="Trebuchet MS" pitchFamily="34" charset="0"/>
                        <a:cs typeface="Arial" pitchFamily="34" charset="0"/>
                      </a:endParaRPr>
                    </a:p>
                  </a:txBody>
                  <a:tcPr marL="81280" marR="81280"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76200" cap="flat" cmpd="sng" algn="ctr">
                      <a:solidFill>
                        <a:srgbClr val="CCFFCC"/>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B2B2B2"/>
                    </a:solidFill>
                  </a:tcPr>
                </a:tc>
              </a:tr>
            </a:tbl>
          </a:graphicData>
        </a:graphic>
      </p:graphicFrame>
      <p:graphicFrame>
        <p:nvGraphicFramePr>
          <p:cNvPr id="48231" name="Group 103"/>
          <p:cNvGraphicFramePr>
            <a:graphicFrameLocks noGrp="1"/>
          </p:cNvGraphicFramePr>
          <p:nvPr/>
        </p:nvGraphicFramePr>
        <p:xfrm>
          <a:off x="3124200" y="2438400"/>
          <a:ext cx="5257800" cy="1904999"/>
        </p:xfrm>
        <a:graphic>
          <a:graphicData uri="http://schemas.openxmlformats.org/drawingml/2006/table">
            <a:tbl>
              <a:tblPr/>
              <a:tblGrid>
                <a:gridCol w="5257800"/>
              </a:tblGrid>
              <a:tr h="570470">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Times New Roman" pitchFamily="18" charset="0"/>
                        </a:rPr>
                        <a:t>THIAZ, BB, ACEI, ARB, ALDO ANT</a:t>
                      </a:r>
                      <a:r>
                        <a:rPr kumimoji="0" lang="en-US" sz="22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4140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Times New Roman" pitchFamily="18" charset="0"/>
                        </a:rPr>
                        <a:t>BB, ACEI, ALDO ANT</a:t>
                      </a:r>
                      <a:r>
                        <a:rPr kumimoji="0" lang="en-US" sz="22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93124">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0" i="0" u="none" strike="noStrike" cap="none" normalizeH="0" baseline="0" dirty="0" smtClean="0">
                          <a:ln>
                            <a:noFill/>
                          </a:ln>
                          <a:solidFill>
                            <a:schemeClr val="bg1"/>
                          </a:solidFill>
                          <a:effectLst/>
                          <a:latin typeface="Trebuchet MS" pitchFamily="34" charset="0"/>
                          <a:cs typeface="Times New Roman" pitchFamily="18" charset="0"/>
                        </a:rPr>
                        <a:t>THIAZ, BB, ACE, CCB</a:t>
                      </a:r>
                      <a:r>
                        <a:rPr kumimoji="0" lang="en-US" sz="22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graphicFrame>
        <p:nvGraphicFramePr>
          <p:cNvPr id="48191" name="Group 63"/>
          <p:cNvGraphicFramePr>
            <a:graphicFrameLocks noGrp="1"/>
          </p:cNvGraphicFramePr>
          <p:nvPr/>
        </p:nvGraphicFramePr>
        <p:xfrm>
          <a:off x="381000" y="2463800"/>
          <a:ext cx="2743200" cy="1879600"/>
        </p:xfrm>
        <a:graphic>
          <a:graphicData uri="http://schemas.openxmlformats.org/drawingml/2006/table">
            <a:tbl>
              <a:tblPr/>
              <a:tblGrid>
                <a:gridCol w="2743200"/>
              </a:tblGrid>
              <a:tr h="496888">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400" b="0" i="0" u="none" strike="noStrike" cap="none" normalizeH="0" baseline="0" dirty="0" smtClean="0">
                          <a:ln>
                            <a:noFill/>
                          </a:ln>
                          <a:solidFill>
                            <a:schemeClr val="bg1"/>
                          </a:solidFill>
                          <a:effectLst/>
                          <a:latin typeface="Trebuchet MS" pitchFamily="34" charset="0"/>
                          <a:cs typeface="Times New Roman" pitchFamily="18" charset="0"/>
                        </a:rPr>
                        <a:t>Heart failure</a:t>
                      </a:r>
                      <a:r>
                        <a:rPr kumimoji="0" lang="en-US" sz="24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400" b="0" i="0" u="none" strike="noStrike" cap="none" normalizeH="0" baseline="0" dirty="0" err="1" smtClean="0">
                          <a:ln>
                            <a:noFill/>
                          </a:ln>
                          <a:solidFill>
                            <a:schemeClr val="bg1"/>
                          </a:solidFill>
                          <a:effectLst/>
                          <a:latin typeface="Trebuchet MS" pitchFamily="34" charset="0"/>
                          <a:cs typeface="Times New Roman" pitchFamily="18" charset="0"/>
                        </a:rPr>
                        <a:t>Postmyocardial</a:t>
                      </a:r>
                      <a:r>
                        <a:rPr kumimoji="0" lang="en-US" sz="2400" b="0" i="0" u="none" strike="noStrike" cap="none" normalizeH="0" baseline="0" dirty="0" smtClean="0">
                          <a:ln>
                            <a:noFill/>
                          </a:ln>
                          <a:solidFill>
                            <a:schemeClr val="bg1"/>
                          </a:solidFill>
                          <a:effectLst/>
                          <a:latin typeface="Trebuchet MS" pitchFamily="34" charset="0"/>
                          <a:cs typeface="Times New Roman" pitchFamily="18" charset="0"/>
                        </a:rPr>
                        <a:t/>
                      </a:r>
                      <a:br>
                        <a:rPr kumimoji="0" lang="en-US" sz="2400" b="0" i="0" u="none" strike="noStrike" cap="none" normalizeH="0" baseline="0" dirty="0" smtClean="0">
                          <a:ln>
                            <a:noFill/>
                          </a:ln>
                          <a:solidFill>
                            <a:schemeClr val="bg1"/>
                          </a:solidFill>
                          <a:effectLst/>
                          <a:latin typeface="Trebuchet MS" pitchFamily="34" charset="0"/>
                          <a:cs typeface="Times New Roman" pitchFamily="18" charset="0"/>
                        </a:rPr>
                      </a:br>
                      <a:r>
                        <a:rPr kumimoji="0" lang="en-US" sz="2400" b="0" i="0" u="none" strike="noStrike" cap="none" normalizeH="0" baseline="0" dirty="0" smtClean="0">
                          <a:ln>
                            <a:noFill/>
                          </a:ln>
                          <a:solidFill>
                            <a:schemeClr val="bg1"/>
                          </a:solidFill>
                          <a:effectLst/>
                          <a:latin typeface="Trebuchet MS" pitchFamily="34" charset="0"/>
                          <a:cs typeface="Times New Roman" pitchFamily="18" charset="0"/>
                        </a:rPr>
                        <a:t>infarction</a:t>
                      </a:r>
                      <a:r>
                        <a:rPr kumimoji="0" lang="en-US" sz="24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59752">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400" b="0" i="0" u="none" strike="noStrike" cap="none" normalizeH="0" baseline="0" dirty="0" smtClean="0">
                          <a:ln>
                            <a:noFill/>
                          </a:ln>
                          <a:solidFill>
                            <a:schemeClr val="bg1"/>
                          </a:solidFill>
                          <a:effectLst/>
                          <a:latin typeface="Trebuchet MS" pitchFamily="34" charset="0"/>
                          <a:cs typeface="Times New Roman" pitchFamily="18" charset="0"/>
                        </a:rPr>
                        <a:t>High CAD risk</a:t>
                      </a:r>
                      <a:r>
                        <a:rPr kumimoji="0" lang="en-US" sz="2400" b="0" i="0" u="none" strike="noStrike" cap="none" normalizeH="0" baseline="0" dirty="0" smtClean="0">
                          <a:ln>
                            <a:noFill/>
                          </a:ln>
                          <a:solidFill>
                            <a:schemeClr val="bg1"/>
                          </a:solidFill>
                          <a:effectLst/>
                          <a:latin typeface="Trebuchet MS" pitchFamily="34" charset="0"/>
                          <a:cs typeface="Arial" pitchFamily="34" charset="0"/>
                        </a:rPr>
                        <a:t> </a:t>
                      </a:r>
                    </a:p>
                  </a:txBody>
                  <a:tcPr marL="81280" marR="8128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4"/>
          <p:cNvSpPr>
            <a:spLocks noGrp="1" noChangeArrowheads="1"/>
          </p:cNvSpPr>
          <p:nvPr>
            <p:ph type="title" idx="4294967295"/>
          </p:nvPr>
        </p:nvSpPr>
        <p:spPr>
          <a:xfrm>
            <a:off x="0" y="423863"/>
            <a:ext cx="7772400" cy="719137"/>
          </a:xfrm>
        </p:spPr>
        <p:txBody>
          <a:bodyPr>
            <a:normAutofit fontScale="90000"/>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COMPELLING INDICATIONS FOR </a:t>
            </a:r>
            <a:br>
              <a:rPr lang="en-US" sz="3200" dirty="0" smtClean="0">
                <a:solidFill>
                  <a:srgbClr val="66FFFF"/>
                </a:solidFill>
                <a:latin typeface="Cooper Black" pitchFamily="18" charset="0"/>
                <a:cs typeface="Arial" charset="0"/>
              </a:rPr>
            </a:br>
            <a:r>
              <a:rPr lang="en-US" sz="3200" dirty="0" smtClean="0">
                <a:solidFill>
                  <a:srgbClr val="66FFFF"/>
                </a:solidFill>
                <a:latin typeface="Cooper Black" pitchFamily="18" charset="0"/>
                <a:cs typeface="Arial" charset="0"/>
              </a:rPr>
              <a:t>INDIVIDUAL DRUG CLASSES</a:t>
            </a:r>
          </a:p>
        </p:txBody>
      </p:sp>
      <p:graphicFrame>
        <p:nvGraphicFramePr>
          <p:cNvPr id="12" name="Table 11"/>
          <p:cNvGraphicFramePr>
            <a:graphicFrameLocks noGrp="1"/>
          </p:cNvGraphicFramePr>
          <p:nvPr/>
        </p:nvGraphicFramePr>
        <p:xfrm>
          <a:off x="1066800" y="1946275"/>
          <a:ext cx="7391400" cy="4149324"/>
        </p:xfrm>
        <a:graphic>
          <a:graphicData uri="http://schemas.openxmlformats.org/drawingml/2006/table">
            <a:tbl>
              <a:tblPr/>
              <a:tblGrid>
                <a:gridCol w="2662941"/>
                <a:gridCol w="4558907"/>
                <a:gridCol w="169552"/>
              </a:tblGrid>
              <a:tr h="1012965">
                <a:tc>
                  <a:txBody>
                    <a:bodyPr/>
                    <a:lstStyle/>
                    <a:p>
                      <a:pPr marL="0" marR="0" algn="ctr">
                        <a:lnSpc>
                          <a:spcPct val="115000"/>
                        </a:lnSpc>
                        <a:spcBef>
                          <a:spcPts val="0"/>
                        </a:spcBef>
                        <a:spcAft>
                          <a:spcPts val="0"/>
                        </a:spcAft>
                      </a:pPr>
                      <a:r>
                        <a:rPr lang="en-US" sz="2000" b="1" dirty="0">
                          <a:solidFill>
                            <a:srgbClr val="000000"/>
                          </a:solidFill>
                          <a:latin typeface="Trebuchet MS" pitchFamily="34" charset="0"/>
                          <a:ea typeface="Calibri"/>
                          <a:cs typeface="Times New Roman"/>
                        </a:rPr>
                        <a:t>Compelling Indication</a:t>
                      </a:r>
                      <a:endParaRPr lang="en-US" sz="1100" dirty="0">
                        <a:solidFill>
                          <a:srgbClr val="000000"/>
                        </a:solidFill>
                        <a:latin typeface="Trebuchet MS" pitchFamily="34" charset="0"/>
                        <a:ea typeface="Calibri"/>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b="1" dirty="0">
                          <a:solidFill>
                            <a:srgbClr val="000000"/>
                          </a:solidFill>
                          <a:latin typeface="Trebuchet MS" pitchFamily="34" charset="0"/>
                          <a:ea typeface="Calibri"/>
                          <a:cs typeface="Times New Roman"/>
                        </a:rPr>
                        <a:t>Initial Therapy Options </a:t>
                      </a:r>
                      <a:endParaRPr lang="en-US" sz="1100" dirty="0">
                        <a:solidFill>
                          <a:srgbClr val="000000"/>
                        </a:solidFill>
                        <a:latin typeface="Trebuchet MS" pitchFamily="34" charset="0"/>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endParaRPr lang="en-US" sz="1100" dirty="0">
                        <a:solidFill>
                          <a:srgbClr val="000000"/>
                        </a:solidFill>
                        <a:latin typeface="Trebuchet MS" pitchFamily="34" charset="0"/>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a:noFill/>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r h="709076">
                <a:tc>
                  <a:txBody>
                    <a:bodyPr/>
                    <a:lstStyle/>
                    <a:p>
                      <a:pPr marL="0" marR="0" algn="ctr">
                        <a:lnSpc>
                          <a:spcPct val="115000"/>
                        </a:lnSpc>
                        <a:spcBef>
                          <a:spcPts val="0"/>
                        </a:spcBef>
                        <a:spcAft>
                          <a:spcPts val="0"/>
                        </a:spcAft>
                      </a:pPr>
                      <a:r>
                        <a:rPr lang="en-US" sz="2600" dirty="0">
                          <a:solidFill>
                            <a:schemeClr val="bg1"/>
                          </a:solidFill>
                          <a:latin typeface="Trebuchet MS" pitchFamily="34" charset="0"/>
                          <a:ea typeface="Calibri"/>
                          <a:cs typeface="Times New Roman"/>
                        </a:rPr>
                        <a:t>Diabetes </a:t>
                      </a:r>
                    </a:p>
                  </a:txBody>
                  <a:tcPr marL="68580" marR="68580" marT="0" marB="0">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a:solidFill>
                            <a:schemeClr val="bg1"/>
                          </a:solidFill>
                          <a:latin typeface="Trebuchet MS" pitchFamily="34" charset="0"/>
                          <a:ea typeface="Calibri"/>
                          <a:cs typeface="Times New Roman"/>
                        </a:rPr>
                        <a:t>THIAZ, BB, ACE, ARB, </a:t>
                      </a:r>
                    </a:p>
                    <a:p>
                      <a:pPr marL="0" marR="0" algn="ctr">
                        <a:lnSpc>
                          <a:spcPct val="115000"/>
                        </a:lnSpc>
                        <a:spcBef>
                          <a:spcPts val="0"/>
                        </a:spcBef>
                        <a:spcAft>
                          <a:spcPts val="0"/>
                        </a:spcAft>
                      </a:pPr>
                      <a:r>
                        <a:rPr lang="en-US" sz="2600">
                          <a:solidFill>
                            <a:schemeClr val="bg1"/>
                          </a:solidFill>
                          <a:latin typeface="Trebuchet MS" pitchFamily="34" charset="0"/>
                          <a:ea typeface="Calibri"/>
                          <a:cs typeface="Times New Roman"/>
                        </a:rPr>
                        <a:t>CCB</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Trebuchet MS" pitchFamily="34" charset="0"/>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13655">
                <a:tc>
                  <a:txBody>
                    <a:bodyPr/>
                    <a:lstStyle/>
                    <a:p>
                      <a:pPr marL="0" marR="0" algn="ctr">
                        <a:lnSpc>
                          <a:spcPct val="115000"/>
                        </a:lnSpc>
                        <a:spcBef>
                          <a:spcPts val="0"/>
                        </a:spcBef>
                        <a:spcAft>
                          <a:spcPts val="0"/>
                        </a:spcAft>
                      </a:pPr>
                      <a:r>
                        <a:rPr lang="en-US" sz="2600" dirty="0">
                          <a:solidFill>
                            <a:schemeClr val="bg1"/>
                          </a:solidFill>
                          <a:latin typeface="Trebuchet MS" pitchFamily="34" charset="0"/>
                          <a:ea typeface="Calibri"/>
                          <a:cs typeface="Times New Roman"/>
                        </a:rPr>
                        <a:t>Chronic kidney disease </a:t>
                      </a:r>
                    </a:p>
                  </a:txBody>
                  <a:tcPr marL="68580" marR="68580" marT="0" marB="0">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solidFill>
                            <a:schemeClr val="bg1"/>
                          </a:solidFill>
                          <a:latin typeface="Trebuchet MS" pitchFamily="34" charset="0"/>
                          <a:ea typeface="Calibri"/>
                          <a:cs typeface="Times New Roman"/>
                        </a:rPr>
                        <a:t>ACEI, ARB </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Trebuchet MS" pitchFamily="34" charset="0"/>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56828">
                <a:tc>
                  <a:txBody>
                    <a:bodyPr/>
                    <a:lstStyle/>
                    <a:p>
                      <a:pPr marL="0" marR="0" algn="ctr">
                        <a:lnSpc>
                          <a:spcPct val="115000"/>
                        </a:lnSpc>
                        <a:spcBef>
                          <a:spcPts val="0"/>
                        </a:spcBef>
                        <a:spcAft>
                          <a:spcPts val="0"/>
                        </a:spcAft>
                      </a:pPr>
                      <a:r>
                        <a:rPr lang="en-US" sz="2600">
                          <a:solidFill>
                            <a:schemeClr val="bg1"/>
                          </a:solidFill>
                          <a:latin typeface="Trebuchet MS" pitchFamily="34" charset="0"/>
                          <a:ea typeface="Calibri"/>
                          <a:cs typeface="Times New Roman"/>
                        </a:rPr>
                        <a:t>Recurrent stroke prevention </a:t>
                      </a:r>
                    </a:p>
                  </a:txBody>
                  <a:tcPr marL="68580" marR="68580" marT="0" marB="0">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dirty="0">
                          <a:solidFill>
                            <a:schemeClr val="bg1"/>
                          </a:solidFill>
                          <a:latin typeface="Trebuchet MS" pitchFamily="34" charset="0"/>
                          <a:ea typeface="Calibri"/>
                          <a:cs typeface="Times New Roman"/>
                        </a:rPr>
                        <a:t>THIAZ, ACEI </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Trebuchet MS" pitchFamily="34" charset="0"/>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7"/>
          <p:cNvSpPr>
            <a:spLocks noGrp="1"/>
          </p:cNvSpPr>
          <p:nvPr>
            <p:ph/>
          </p:nvPr>
        </p:nvSpPr>
        <p:spPr>
          <a:xfrm>
            <a:off x="1371600" y="3887788"/>
            <a:ext cx="6400800" cy="1751012"/>
          </a:xfrm>
        </p:spPr>
        <p:txBody>
          <a:bodyPr/>
          <a:lstStyle/>
          <a:p>
            <a:pPr marL="0" indent="0" algn="ctr" eaLnBrk="1" hangingPunct="1">
              <a:buFontTx/>
              <a:buNone/>
            </a:pPr>
            <a:endParaRPr lang="ar-SA" smtClean="0">
              <a:latin typeface="Arial" charset="0"/>
              <a:cs typeface="Arial" charset="0"/>
            </a:endParaRPr>
          </a:p>
        </p:txBody>
      </p:sp>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5122" name="Presentation" r:id="rId3" imgW="4570501" imgH="3427618" progId="PowerPoint.Show.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7086600" cy="914400"/>
          </a:xfrm>
        </p:spPr>
        <p:txBody>
          <a:bodyPr/>
          <a:lstStyle/>
          <a:p>
            <a:pPr algn="ctr" eaLnBrk="1" fontAlgn="auto" hangingPunct="1">
              <a:spcAft>
                <a:spcPts val="0"/>
              </a:spcAft>
              <a:defRPr/>
            </a:pPr>
            <a:r>
              <a:rPr lang="en-US" sz="3200" smtClean="0">
                <a:solidFill>
                  <a:srgbClr val="66FFFF"/>
                </a:solidFill>
                <a:latin typeface="Cooper Black" pitchFamily="18" charset="0"/>
                <a:cs typeface="Arial" charset="0"/>
              </a:rPr>
              <a:t>FOLLOW-UP AND MONITORING</a:t>
            </a:r>
          </a:p>
        </p:txBody>
      </p:sp>
      <p:sp>
        <p:nvSpPr>
          <p:cNvPr id="54275" name="Text Box 3"/>
          <p:cNvSpPr txBox="1">
            <a:spLocks noChangeArrowheads="1"/>
          </p:cNvSpPr>
          <p:nvPr/>
        </p:nvSpPr>
        <p:spPr bwMode="auto">
          <a:xfrm>
            <a:off x="152400" y="1703388"/>
            <a:ext cx="8048625" cy="3513137"/>
          </a:xfrm>
          <a:prstGeom prst="rect">
            <a:avLst/>
          </a:prstGeom>
          <a:noFill/>
          <a:ln w="9525">
            <a:noFill/>
            <a:miter lim="800000"/>
            <a:headEnd/>
            <a:tailEnd/>
          </a:ln>
        </p:spPr>
        <p:txBody>
          <a:bodyPr>
            <a:spAutoFit/>
          </a:bodyPr>
          <a:lstStyle/>
          <a:p>
            <a:pPr marL="228600" indent="-228600">
              <a:buFont typeface="Wingdings" pitchFamily="2" charset="2"/>
              <a:buChar char="§"/>
            </a:pPr>
            <a:r>
              <a:rPr lang="en-US" sz="2300">
                <a:solidFill>
                  <a:schemeClr val="bg1"/>
                </a:solidFill>
                <a:latin typeface="Trebuchet MS" pitchFamily="34" charset="0"/>
                <a:cs typeface="Times New Roman" pitchFamily="18" charset="0"/>
              </a:rPr>
              <a:t>Patients should return for follow-up after4weaks                                       and adjustment of medications until the BP goal is reached. </a:t>
            </a:r>
          </a:p>
          <a:p>
            <a:pPr marL="228600" indent="-228600">
              <a:buFont typeface="Wingdings" pitchFamily="2" charset="2"/>
              <a:buChar char="§"/>
            </a:pPr>
            <a:endParaRPr lang="en-US" sz="2300">
              <a:solidFill>
                <a:schemeClr val="bg1"/>
              </a:solidFill>
              <a:latin typeface="Trebuchet MS" pitchFamily="34" charset="0"/>
              <a:cs typeface="Times New Roman" pitchFamily="18" charset="0"/>
            </a:endParaRPr>
          </a:p>
          <a:p>
            <a:pPr marL="228600" indent="-228600">
              <a:buFont typeface="Wingdings" pitchFamily="2" charset="2"/>
              <a:buChar char="§"/>
            </a:pPr>
            <a:r>
              <a:rPr lang="en-US" sz="2300">
                <a:solidFill>
                  <a:schemeClr val="bg1"/>
                </a:solidFill>
                <a:latin typeface="Trebuchet MS" pitchFamily="34" charset="0"/>
                <a:cs typeface="Times New Roman" pitchFamily="18" charset="0"/>
              </a:rPr>
              <a:t>More frequent visits for stage 2 HTN or with complicating comorbid conditions.</a:t>
            </a:r>
          </a:p>
          <a:p>
            <a:pPr marL="228600" indent="-228600">
              <a:buFont typeface="Wingdings" pitchFamily="2" charset="2"/>
              <a:buChar char="§"/>
            </a:pPr>
            <a:endParaRPr lang="en-US" sz="2300">
              <a:solidFill>
                <a:schemeClr val="bg1"/>
              </a:solidFill>
              <a:latin typeface="Trebuchet MS" pitchFamily="34" charset="0"/>
              <a:cs typeface="Times New Roman" pitchFamily="18" charset="0"/>
            </a:endParaRPr>
          </a:p>
          <a:p>
            <a:pPr marL="228600" indent="-228600">
              <a:buFont typeface="Wingdings" pitchFamily="2" charset="2"/>
              <a:buChar char="§"/>
            </a:pPr>
            <a:r>
              <a:rPr lang="en-US" sz="2300">
                <a:solidFill>
                  <a:schemeClr val="bg1"/>
                </a:solidFill>
                <a:latin typeface="Trebuchet MS" pitchFamily="34" charset="0"/>
                <a:cs typeface="Times New Roman" pitchFamily="18" charset="0"/>
              </a:rPr>
              <a:t>Serum potassium and creatinine monitored 1–2 times per year.</a:t>
            </a:r>
            <a:endParaRPr lang="en-US" sz="2300" baseline="30000">
              <a:solidFill>
                <a:schemeClr val="bg1"/>
              </a:solidFill>
              <a:latin typeface="Trebuchet MS" pitchFamily="34" charset="0"/>
              <a:cs typeface="Times New Roman" pitchFamily="18" charset="0"/>
            </a:endParaRPr>
          </a:p>
          <a:p>
            <a:pPr marL="228600" indent="-228600">
              <a:buFont typeface="Wingdings" pitchFamily="2" charset="2"/>
              <a:buChar char="§"/>
            </a:pPr>
            <a:endParaRPr lang="en-US" sz="2300" baseline="30000">
              <a:solidFill>
                <a:schemeClr val="bg1"/>
              </a:solidFill>
              <a:latin typeface="Trebuchet MS" pitchFamily="34" charset="0"/>
              <a:cs typeface="Times New Roman" pitchFamily="18"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55299" name="Rectangle 4"/>
          <p:cNvSpPr>
            <a:spLocks noGrp="1" noChangeArrowheads="1"/>
          </p:cNvSpPr>
          <p:nvPr>
            <p:ph/>
          </p:nvPr>
        </p:nvSpPr>
        <p:spPr>
          <a:xfrm>
            <a:off x="457200" y="1676400"/>
            <a:ext cx="8229600" cy="4191000"/>
          </a:xfrm>
        </p:spPr>
        <p:txBody>
          <a:bodyPr/>
          <a:lstStyle/>
          <a:p>
            <a:pPr eaLnBrk="1" hangingPunct="1"/>
            <a:r>
              <a:rPr lang="en-US" sz="2800" b="1" smtClean="0">
                <a:solidFill>
                  <a:schemeClr val="bg1"/>
                </a:solidFill>
                <a:latin typeface="Trebuchet MS" pitchFamily="34" charset="0"/>
                <a:cs typeface="Arial" charset="0"/>
              </a:rPr>
              <a:t>A low dose of initial drug should be used, slowly titrating upward.</a:t>
            </a:r>
          </a:p>
          <a:p>
            <a:pPr eaLnBrk="1" hangingPunct="1"/>
            <a:endParaRPr lang="en-US" sz="2800" b="1" smtClean="0">
              <a:solidFill>
                <a:srgbClr val="FFFF66"/>
              </a:solidFill>
              <a:latin typeface="Trebuchet MS" pitchFamily="34" charset="0"/>
              <a:cs typeface="Arial" charset="0"/>
            </a:endParaRPr>
          </a:p>
          <a:p>
            <a:pPr eaLnBrk="1" hangingPunct="1"/>
            <a:r>
              <a:rPr lang="en-US" sz="2800" b="1" smtClean="0">
                <a:solidFill>
                  <a:schemeClr val="bg2"/>
                </a:solidFill>
                <a:latin typeface="Trebuchet MS" pitchFamily="34" charset="0"/>
                <a:cs typeface="Arial" charset="0"/>
              </a:rPr>
              <a:t>Optimal formulation should provide 24-hour efficacy with once-daily dose.</a:t>
            </a:r>
          </a:p>
          <a:p>
            <a:pPr eaLnBrk="1" hangingPunct="1"/>
            <a:endParaRPr lang="en-US" sz="2800" b="1" smtClean="0">
              <a:solidFill>
                <a:srgbClr val="92D050"/>
              </a:solidFill>
              <a:latin typeface="Trebuchet MS" pitchFamily="34" charset="0"/>
              <a:cs typeface="Arial" charset="0"/>
            </a:endParaRPr>
          </a:p>
          <a:p>
            <a:pPr eaLnBrk="1" hangingPunct="1"/>
            <a:r>
              <a:rPr lang="en-US" sz="2800" b="1" smtClean="0">
                <a:solidFill>
                  <a:schemeClr val="bg1"/>
                </a:solidFill>
                <a:latin typeface="Trebuchet MS" pitchFamily="34" charset="0"/>
                <a:cs typeface="Arial" charset="0"/>
              </a:rPr>
              <a:t>Combination therapies may provide additional efficacy with fewer adverse effects.</a:t>
            </a:r>
          </a:p>
        </p:txBody>
      </p:sp>
      <p:sp>
        <p:nvSpPr>
          <p:cNvPr id="47107" name="Rectangle 3"/>
          <p:cNvSpPr>
            <a:spLocks noGrp="1" noChangeArrowheads="1"/>
          </p:cNvSpPr>
          <p:nvPr>
            <p:ph type="title" idx="4294967295"/>
          </p:nvPr>
        </p:nvSpPr>
        <p:spPr>
          <a:xfrm>
            <a:off x="228600" y="228600"/>
            <a:ext cx="8229600" cy="1143000"/>
          </a:xfrm>
        </p:spPr>
        <p:txBody>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Drug Therapy</a:t>
            </a:r>
          </a:p>
        </p:txBody>
      </p:sp>
      <p:pic>
        <p:nvPicPr>
          <p:cNvPr id="5" name="Picture 6"/>
          <p:cNvPicPr>
            <a:picLocks noChangeAspect="1" noChangeArrowheads="1"/>
          </p:cNvPicPr>
          <p:nvPr/>
        </p:nvPicPr>
        <p:blipFill>
          <a:blip r:embed="rId2" cstate="print"/>
          <a:srcRect/>
          <a:stretch>
            <a:fillRect/>
          </a:stretch>
        </p:blipFill>
        <p:spPr bwMode="auto">
          <a:xfrm>
            <a:off x="8172450" y="0"/>
            <a:ext cx="971550" cy="1143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990600" y="203200"/>
            <a:ext cx="6019800" cy="1036638"/>
          </a:xfrm>
          <a:prstGeom prst="rect">
            <a:avLst/>
          </a:prstGeom>
          <a:noFill/>
          <a:ln w="9525">
            <a:noFill/>
            <a:miter lim="800000"/>
            <a:headEnd/>
            <a:tailEnd/>
          </a:ln>
        </p:spPr>
        <p:txBody>
          <a:bodyPr>
            <a:spAutoFit/>
          </a:bodyPr>
          <a:lstStyle/>
          <a:p>
            <a:pPr algn="ctr"/>
            <a:r>
              <a:rPr lang="en-US" sz="3200">
                <a:solidFill>
                  <a:srgbClr val="66FFFF"/>
                </a:solidFill>
                <a:latin typeface="Cooper Black" pitchFamily="18" charset="0"/>
              </a:rPr>
              <a:t>DRUG THERAPY</a:t>
            </a:r>
          </a:p>
          <a:p>
            <a:pPr algn="ctr"/>
            <a:endParaRPr lang="en-US" sz="3000">
              <a:solidFill>
                <a:srgbClr val="FFFF99"/>
              </a:solidFill>
              <a:latin typeface="Cooper Black" pitchFamily="18" charset="0"/>
            </a:endParaRPr>
          </a:p>
        </p:txBody>
      </p:sp>
      <p:sp>
        <p:nvSpPr>
          <p:cNvPr id="56323" name="Rectangle 3"/>
          <p:cNvSpPr>
            <a:spLocks noChangeArrowheads="1"/>
          </p:cNvSpPr>
          <p:nvPr/>
        </p:nvSpPr>
        <p:spPr bwMode="auto">
          <a:xfrm>
            <a:off x="381000" y="1350963"/>
            <a:ext cx="7162800" cy="5016500"/>
          </a:xfrm>
          <a:prstGeom prst="rect">
            <a:avLst/>
          </a:prstGeom>
          <a:noFill/>
          <a:ln w="9525">
            <a:noFill/>
            <a:miter lim="800000"/>
            <a:headEnd/>
            <a:tailEnd/>
          </a:ln>
        </p:spPr>
        <p:txBody>
          <a:bodyPr>
            <a:spAutoFit/>
          </a:bodyPr>
          <a:lstStyle/>
          <a:p>
            <a:pPr>
              <a:buFont typeface="Arial" charset="0"/>
              <a:buChar char="•"/>
            </a:pPr>
            <a:r>
              <a:rPr lang="en-US" sz="3200">
                <a:solidFill>
                  <a:schemeClr val="bg1"/>
                </a:solidFill>
                <a:latin typeface="Trebuchet MS" pitchFamily="34" charset="0"/>
              </a:rPr>
              <a:t>Diuretics</a:t>
            </a:r>
          </a:p>
          <a:p>
            <a:pPr>
              <a:buFont typeface="Arial" charset="0"/>
              <a:buChar char="•"/>
            </a:pPr>
            <a:r>
              <a:rPr lang="en-US" sz="3200">
                <a:solidFill>
                  <a:schemeClr val="bg1"/>
                </a:solidFill>
                <a:latin typeface="Trebuchet MS" pitchFamily="34" charset="0"/>
              </a:rPr>
              <a:t>β-Adrenergic  Blocking Agents</a:t>
            </a:r>
          </a:p>
          <a:p>
            <a:pPr>
              <a:buFont typeface="Arial" charset="0"/>
              <a:buChar char="•"/>
            </a:pPr>
            <a:r>
              <a:rPr lang="en-US" sz="3200">
                <a:solidFill>
                  <a:schemeClr val="bg1"/>
                </a:solidFill>
                <a:latin typeface="Trebuchet MS" pitchFamily="34" charset="0"/>
              </a:rPr>
              <a:t>Angiotensin-Converting Enzyme Inhibitors</a:t>
            </a:r>
          </a:p>
          <a:p>
            <a:pPr>
              <a:buFont typeface="Arial" charset="0"/>
              <a:buChar char="•"/>
            </a:pPr>
            <a:r>
              <a:rPr lang="en-US" sz="3200">
                <a:solidFill>
                  <a:schemeClr val="bg1"/>
                </a:solidFill>
                <a:latin typeface="Trebuchet MS" pitchFamily="34" charset="0"/>
              </a:rPr>
              <a:t>Angiotensin II Receptor Blockers</a:t>
            </a:r>
          </a:p>
          <a:p>
            <a:pPr>
              <a:buFont typeface="Arial" charset="0"/>
              <a:buChar char="•"/>
            </a:pPr>
            <a:r>
              <a:rPr lang="en-US" sz="3200">
                <a:solidFill>
                  <a:schemeClr val="bg1"/>
                </a:solidFill>
                <a:latin typeface="Trebuchet MS" pitchFamily="34" charset="0"/>
              </a:rPr>
              <a:t>Calcium Channel Blocking Agents</a:t>
            </a:r>
          </a:p>
          <a:p>
            <a:pPr>
              <a:buFont typeface="Arial" charset="0"/>
              <a:buChar char="•"/>
            </a:pPr>
            <a:r>
              <a:rPr lang="en-US" sz="3200">
                <a:solidFill>
                  <a:schemeClr val="bg1"/>
                </a:solidFill>
                <a:latin typeface="Trebuchet MS" pitchFamily="34" charset="0"/>
              </a:rPr>
              <a:t>α-Adrenoceptor Antagonists</a:t>
            </a:r>
          </a:p>
          <a:p>
            <a:pPr>
              <a:buFont typeface="Arial" charset="0"/>
              <a:buChar char="•"/>
            </a:pPr>
            <a:r>
              <a:rPr lang="en-US" sz="3200">
                <a:solidFill>
                  <a:schemeClr val="bg1"/>
                </a:solidFill>
                <a:latin typeface="Trebuchet MS" pitchFamily="34" charset="0"/>
              </a:rPr>
              <a:t>Drugs with Central Sympatholytic Action</a:t>
            </a:r>
          </a:p>
          <a:p>
            <a:pPr>
              <a:buFont typeface="Arial" charset="0"/>
              <a:buChar char="•"/>
            </a:pPr>
            <a:r>
              <a:rPr lang="en-US" sz="3200">
                <a:solidFill>
                  <a:schemeClr val="bg1"/>
                </a:solidFill>
                <a:latin typeface="Trebuchet MS" pitchFamily="34" charset="0"/>
              </a:rPr>
              <a:t>Arteriolar Dilators</a:t>
            </a:r>
          </a:p>
        </p:txBody>
      </p:sp>
      <p:pic>
        <p:nvPicPr>
          <p:cNvPr id="5"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49156" name="Rectangle 4"/>
          <p:cNvSpPr>
            <a:spLocks noGrp="1" noChangeArrowheads="1"/>
          </p:cNvSpPr>
          <p:nvPr>
            <p:ph/>
          </p:nvPr>
        </p:nvSpPr>
        <p:spPr>
          <a:xfrm>
            <a:off x="304800" y="1919288"/>
            <a:ext cx="8229600" cy="3414712"/>
          </a:xfrm>
        </p:spPr>
        <p:txBody>
          <a:bodyPr>
            <a:normAutofit/>
          </a:bodyPr>
          <a:lstStyle/>
          <a:p>
            <a:pPr marL="274320" indent="-274320" eaLnBrk="1" fontAlgn="auto" hangingPunct="1">
              <a:spcAft>
                <a:spcPts val="0"/>
              </a:spcAft>
              <a:buFont typeface="Wingdings"/>
              <a:buChar char=""/>
              <a:defRPr/>
            </a:pPr>
            <a:r>
              <a:rPr lang="en-US" dirty="0" smtClean="0">
                <a:solidFill>
                  <a:schemeClr val="bg1"/>
                </a:solidFill>
                <a:latin typeface="Trebuchet MS" pitchFamily="34" charset="0"/>
                <a:cs typeface="Arial" charset="0"/>
              </a:rPr>
              <a:t>ACE inhibitors and diuretics</a:t>
            </a:r>
          </a:p>
          <a:p>
            <a:pPr marL="274320" indent="-274320" eaLnBrk="1" fontAlgn="auto" hangingPunct="1">
              <a:spcAft>
                <a:spcPts val="0"/>
              </a:spcAft>
              <a:buFont typeface="Wingdings"/>
              <a:buChar char=""/>
              <a:defRPr/>
            </a:pPr>
            <a:r>
              <a:rPr lang="en-US" dirty="0" err="1" smtClean="0">
                <a:solidFill>
                  <a:schemeClr val="bg1"/>
                </a:solidFill>
                <a:latin typeface="Trebuchet MS" pitchFamily="34" charset="0"/>
                <a:cs typeface="Arial" charset="0"/>
              </a:rPr>
              <a:t>Angiotensin</a:t>
            </a:r>
            <a:r>
              <a:rPr lang="en-US" dirty="0" smtClean="0">
                <a:solidFill>
                  <a:schemeClr val="bg1"/>
                </a:solidFill>
                <a:latin typeface="Trebuchet MS" pitchFamily="34" charset="0"/>
                <a:cs typeface="Arial" charset="0"/>
              </a:rPr>
              <a:t> II receptor antagonists and diuretics</a:t>
            </a:r>
          </a:p>
          <a:p>
            <a:pPr marL="274320" indent="-274320" eaLnBrk="1" fontAlgn="auto" hangingPunct="1">
              <a:spcAft>
                <a:spcPts val="0"/>
              </a:spcAft>
              <a:buFont typeface="Wingdings"/>
              <a:buChar char=""/>
              <a:defRPr/>
            </a:pPr>
            <a:r>
              <a:rPr lang="en-US" dirty="0" smtClean="0">
                <a:solidFill>
                  <a:schemeClr val="bg1"/>
                </a:solidFill>
                <a:latin typeface="Trebuchet MS" pitchFamily="34" charset="0"/>
                <a:cs typeface="Arial" charset="0"/>
              </a:rPr>
              <a:t>Calcium antagonists and ACE inhibitors</a:t>
            </a:r>
          </a:p>
          <a:p>
            <a:pPr marL="274320" indent="-274320" eaLnBrk="1" fontAlgn="auto" hangingPunct="1">
              <a:spcAft>
                <a:spcPts val="0"/>
              </a:spcAft>
              <a:buFont typeface="Wingdings"/>
              <a:buChar char=""/>
              <a:defRPr/>
            </a:pPr>
            <a:r>
              <a:rPr lang="en-US" dirty="0" err="1" smtClean="0">
                <a:solidFill>
                  <a:schemeClr val="bg1"/>
                </a:solidFill>
                <a:latin typeface="Trebuchet MS" pitchFamily="34" charset="0"/>
                <a:cs typeface="Arial" charset="0"/>
              </a:rPr>
              <a:t>Angiotensin</a:t>
            </a:r>
            <a:r>
              <a:rPr lang="en-US" dirty="0" smtClean="0">
                <a:solidFill>
                  <a:schemeClr val="bg1"/>
                </a:solidFill>
                <a:latin typeface="Trebuchet MS" pitchFamily="34" charset="0"/>
                <a:cs typeface="Arial" charset="0"/>
              </a:rPr>
              <a:t> II receptor antagonists</a:t>
            </a:r>
            <a:r>
              <a:rPr lang="en-US" dirty="0" smtClean="0">
                <a:solidFill>
                  <a:schemeClr val="bg1"/>
                </a:solidFill>
                <a:latin typeface="Trebuchet MS" pitchFamily="34" charset="0"/>
                <a:cs typeface="Arial" charset="0"/>
                <a:sym typeface="Symbol" pitchFamily="18" charset="2"/>
              </a:rPr>
              <a:t> &amp;</a:t>
            </a:r>
            <a:r>
              <a:rPr lang="en-US" dirty="0" smtClean="0">
                <a:solidFill>
                  <a:schemeClr val="bg1"/>
                </a:solidFill>
                <a:latin typeface="Trebuchet MS" pitchFamily="34" charset="0"/>
                <a:cs typeface="Arial" charset="0"/>
              </a:rPr>
              <a:t>-adrenergic blockers </a:t>
            </a:r>
            <a:r>
              <a:rPr lang="en-US" dirty="0" smtClean="0">
                <a:solidFill>
                  <a:schemeClr val="bg2">
                    <a:lumMod val="90000"/>
                  </a:schemeClr>
                </a:solidFill>
                <a:latin typeface="Trebuchet MS" pitchFamily="34" charset="0"/>
                <a:cs typeface="Arial" charset="0"/>
              </a:rPr>
              <a:t>NOT RECOMENDED</a:t>
            </a:r>
          </a:p>
          <a:p>
            <a:pPr marL="274320" indent="-274320" eaLnBrk="1" fontAlgn="auto" hangingPunct="1">
              <a:spcAft>
                <a:spcPts val="0"/>
              </a:spcAft>
              <a:buFont typeface="Wingdings"/>
              <a:buChar char=""/>
              <a:defRPr/>
            </a:pPr>
            <a:r>
              <a:rPr lang="en-US" dirty="0" smtClean="0">
                <a:solidFill>
                  <a:schemeClr val="bg1"/>
                </a:solidFill>
                <a:latin typeface="Trebuchet MS" pitchFamily="34" charset="0"/>
                <a:cs typeface="Arial" charset="0"/>
              </a:rPr>
              <a:t>Other combinations (</a:t>
            </a:r>
            <a:r>
              <a:rPr lang="en-US" dirty="0" smtClean="0">
                <a:solidFill>
                  <a:schemeClr val="bg1"/>
                </a:solidFill>
                <a:latin typeface="Trebuchet MS" pitchFamily="34" charset="0"/>
                <a:cs typeface="Arial" charset="0"/>
                <a:sym typeface="Symbol" pitchFamily="18" charset="2"/>
              </a:rPr>
              <a:t></a:t>
            </a:r>
            <a:r>
              <a:rPr lang="en-US" dirty="0" smtClean="0">
                <a:solidFill>
                  <a:schemeClr val="bg1"/>
                </a:solidFill>
                <a:latin typeface="Trebuchet MS" pitchFamily="34" charset="0"/>
                <a:cs typeface="Arial" charset="0"/>
              </a:rPr>
              <a:t>-adrenergic blockers and diuretics)</a:t>
            </a:r>
          </a:p>
          <a:p>
            <a:pPr marL="274320" indent="-274320" eaLnBrk="1" fontAlgn="auto" hangingPunct="1">
              <a:spcAft>
                <a:spcPts val="0"/>
              </a:spcAft>
              <a:buFont typeface="Wingdings"/>
              <a:buChar char=""/>
              <a:defRPr/>
            </a:pPr>
            <a:endParaRPr lang="en-US" dirty="0" smtClean="0">
              <a:latin typeface="Trebuchet MS" pitchFamily="34" charset="0"/>
              <a:cs typeface="Arial" charset="0"/>
            </a:endParaRPr>
          </a:p>
        </p:txBody>
      </p:sp>
      <p:sp>
        <p:nvSpPr>
          <p:cNvPr id="49155" name="Rectangle 3"/>
          <p:cNvSpPr>
            <a:spLocks noGrp="1" noChangeArrowheads="1"/>
          </p:cNvSpPr>
          <p:nvPr>
            <p:ph type="title" idx="4294967295"/>
          </p:nvPr>
        </p:nvSpPr>
        <p:spPr>
          <a:xfrm>
            <a:off x="0" y="274638"/>
            <a:ext cx="7467600" cy="639762"/>
          </a:xfrm>
        </p:spPr>
        <p:txBody>
          <a:bodyPr>
            <a:normAutofit fontScale="90000"/>
          </a:bodyPr>
          <a:lstStyle/>
          <a:p>
            <a:pPr algn="ctr" eaLnBrk="1" fontAlgn="auto" hangingPunct="1">
              <a:spcAft>
                <a:spcPts val="0"/>
              </a:spcAft>
              <a:defRPr/>
            </a:pPr>
            <a:r>
              <a:rPr lang="en-US" sz="3600" b="1" smtClean="0">
                <a:solidFill>
                  <a:srgbClr val="66FFFF"/>
                </a:solidFill>
                <a:latin typeface="Cooper Black" pitchFamily="18" charset="0"/>
                <a:cs typeface="Arial" charset="0"/>
              </a:rPr>
              <a:t>Combination Therapies</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63500">
            <a:solidFill>
              <a:srgbClr val="92D050"/>
            </a:solid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838200" y="228600"/>
            <a:ext cx="7924800" cy="1281113"/>
          </a:xfrm>
          <a:prstGeom prst="rect">
            <a:avLst/>
          </a:prstGeom>
          <a:noFill/>
          <a:ln w="9525">
            <a:noFill/>
            <a:miter lim="800000"/>
            <a:headEnd/>
            <a:tailEnd/>
          </a:ln>
        </p:spPr>
        <p:txBody>
          <a:bodyPr>
            <a:spAutoFit/>
          </a:bodyPr>
          <a:lstStyle/>
          <a:p>
            <a:pPr algn="ctr"/>
            <a:r>
              <a:rPr lang="en-US" sz="3000">
                <a:solidFill>
                  <a:srgbClr val="66FFFF"/>
                </a:solidFill>
                <a:latin typeface="Cooper Black" pitchFamily="18" charset="0"/>
              </a:rPr>
              <a:t>ANTIHYPERTENSIVE DRUGS: DIURETICS</a:t>
            </a:r>
          </a:p>
          <a:p>
            <a:endParaRPr lang="en-US">
              <a:solidFill>
                <a:srgbClr val="66FFFF"/>
              </a:solidFill>
            </a:endParaRPr>
          </a:p>
        </p:txBody>
      </p:sp>
      <p:graphicFrame>
        <p:nvGraphicFramePr>
          <p:cNvPr id="55340" name="Group 44"/>
          <p:cNvGraphicFramePr>
            <a:graphicFrameLocks noGrp="1"/>
          </p:cNvGraphicFramePr>
          <p:nvPr/>
        </p:nvGraphicFramePr>
        <p:xfrm>
          <a:off x="762000" y="1295400"/>
          <a:ext cx="7620000" cy="5417954"/>
        </p:xfrm>
        <a:graphic>
          <a:graphicData uri="http://schemas.openxmlformats.org/drawingml/2006/table">
            <a:tbl>
              <a:tblPr/>
              <a:tblGrid>
                <a:gridCol w="7620000"/>
              </a:tblGrid>
              <a:tr h="2968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THIAZIDES AND RELATED DIURETICS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Hydrochlorothiazide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Chlorthalidone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Metolazone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Indapamide</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LOOP DIURETICS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CE6"/>
                    </a:solid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Furosemide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Ethacrynic  acid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Bumetanide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Torsemide</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ALDOSTERONE RECEPTOR BLOCKERS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CE6"/>
                    </a:solid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Spironolactone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Amiloride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Eplerenone</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COMBINATION PRODUCTS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CE6"/>
                    </a:solid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Hydrochlorothiazide and triamterene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Hydrochlorothiazide and amiloride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Hydrochlorothiazide and </a:t>
                      </a: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spironolactone</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p:nvPr>
        </p:nvSpPr>
        <p:spPr>
          <a:xfrm>
            <a:off x="687388" y="1827213"/>
            <a:ext cx="7847012" cy="2363787"/>
          </a:xfrm>
        </p:spPr>
        <p:txBody>
          <a:bodyPr>
            <a:normAutofit fontScale="92500" lnSpcReduction="20000"/>
          </a:bodyPr>
          <a:lstStyle/>
          <a:p>
            <a:pPr marL="609600" indent="-609600" algn="just" eaLnBrk="1" fontAlgn="auto" hangingPunct="1">
              <a:spcAft>
                <a:spcPts val="0"/>
              </a:spcAft>
              <a:buFont typeface="Wingdings"/>
              <a:buChar char=""/>
              <a:defRPr/>
            </a:pPr>
            <a:r>
              <a:rPr lang="en-US" sz="2600" dirty="0" smtClean="0">
                <a:solidFill>
                  <a:schemeClr val="bg1"/>
                </a:solidFill>
                <a:latin typeface="Trebuchet MS" pitchFamily="34" charset="0"/>
                <a:cs typeface="Arial" charset="0"/>
              </a:rPr>
              <a:t>Onset stage 25-55 years mainly in 40-50y </a:t>
            </a:r>
          </a:p>
          <a:p>
            <a:pPr marL="609600" indent="-609600" algn="just" eaLnBrk="1" fontAlgn="auto" hangingPunct="1">
              <a:spcAft>
                <a:spcPts val="0"/>
              </a:spcAft>
              <a:buFontTx/>
              <a:buNone/>
              <a:defRPr/>
            </a:pPr>
            <a:r>
              <a:rPr lang="en-US" sz="2600" dirty="0" smtClean="0">
                <a:solidFill>
                  <a:schemeClr val="bg1"/>
                </a:solidFill>
                <a:latin typeface="Trebuchet MS" pitchFamily="34" charset="0"/>
                <a:cs typeface="Arial" charset="0"/>
              </a:rPr>
              <a:t>                                          </a:t>
            </a:r>
          </a:p>
          <a:p>
            <a:pPr marL="609600" indent="-609600" algn="just" eaLnBrk="1" fontAlgn="auto" hangingPunct="1">
              <a:spcAft>
                <a:spcPts val="0"/>
              </a:spcAft>
              <a:buFont typeface="Wingdings"/>
              <a:buChar char=""/>
              <a:defRPr/>
            </a:pPr>
            <a:r>
              <a:rPr lang="en-US" sz="2600" dirty="0" smtClean="0">
                <a:solidFill>
                  <a:schemeClr val="bg1"/>
                </a:solidFill>
                <a:latin typeface="Trebuchet MS" pitchFamily="34" charset="0"/>
                <a:cs typeface="Arial" charset="0"/>
              </a:rPr>
              <a:t>occurs over 30%of persons older than 65 y</a:t>
            </a:r>
          </a:p>
          <a:p>
            <a:pPr marL="609600" indent="-609600" algn="just" eaLnBrk="1" fontAlgn="auto" hangingPunct="1">
              <a:spcAft>
                <a:spcPts val="0"/>
              </a:spcAft>
              <a:buFont typeface="Wingdings"/>
              <a:buChar char=""/>
              <a:defRPr/>
            </a:pPr>
            <a:endParaRPr lang="en-US" sz="2600" dirty="0" smtClean="0">
              <a:solidFill>
                <a:schemeClr val="bg1"/>
              </a:solidFill>
              <a:latin typeface="Trebuchet MS" pitchFamily="34" charset="0"/>
              <a:cs typeface="Arial" charset="0"/>
            </a:endParaRPr>
          </a:p>
          <a:p>
            <a:pPr marL="609600" indent="-609600" algn="just" eaLnBrk="1" fontAlgn="auto" hangingPunct="1">
              <a:spcAft>
                <a:spcPts val="0"/>
              </a:spcAft>
              <a:buFont typeface="Wingdings"/>
              <a:buChar char=""/>
              <a:defRPr/>
            </a:pPr>
            <a:r>
              <a:rPr lang="en-US" sz="2600" dirty="0" smtClean="0">
                <a:solidFill>
                  <a:schemeClr val="bg1"/>
                </a:solidFill>
                <a:latin typeface="Trebuchet MS" pitchFamily="34" charset="0"/>
                <a:cs typeface="Arial" charset="0"/>
              </a:rPr>
              <a:t>Only 34% of persons with hypertension have their blood pressure under control</a:t>
            </a:r>
          </a:p>
        </p:txBody>
      </p:sp>
      <p:sp>
        <p:nvSpPr>
          <p:cNvPr id="13314" name="Rectangle 2"/>
          <p:cNvSpPr>
            <a:spLocks noGrp="1" noChangeArrowheads="1"/>
          </p:cNvSpPr>
          <p:nvPr>
            <p:ph type="ctrTitle" idx="4294967295"/>
          </p:nvPr>
        </p:nvSpPr>
        <p:spPr>
          <a:xfrm>
            <a:off x="381000" y="304800"/>
            <a:ext cx="6781800" cy="839788"/>
          </a:xfrm>
        </p:spPr>
        <p:txBody>
          <a:bodyPr/>
          <a:lstStyle/>
          <a:p>
            <a:pPr algn="ctr" eaLnBrk="1" fontAlgn="auto" hangingPunct="1">
              <a:spcAft>
                <a:spcPts val="0"/>
              </a:spcAft>
              <a:defRPr/>
            </a:pPr>
            <a:r>
              <a:rPr lang="en-GB" sz="3600" smtClean="0">
                <a:solidFill>
                  <a:srgbClr val="66FFFF"/>
                </a:solidFill>
                <a:latin typeface="Cooper Black" pitchFamily="18" charset="0"/>
                <a:cs typeface="Arial" charset="0"/>
              </a:rPr>
              <a:t>HYPERTENSION</a:t>
            </a:r>
            <a:endParaRPr lang="en-US" sz="3400" smtClean="0">
              <a:solidFill>
                <a:srgbClr val="66FFFF"/>
              </a:solidFill>
              <a:latin typeface="Cooper Black" pitchFamily="18" charset="0"/>
              <a:cs typeface="Arial" charset="0"/>
            </a:endParaRP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p:nvPr>
        </p:nvSpPr>
        <p:spPr/>
        <p:txBody>
          <a:bodyPr/>
          <a:lstStyle/>
          <a:p>
            <a:pPr eaLnBrk="1" hangingPunct="1"/>
            <a:endParaRPr lang="en-US" smtClean="0"/>
          </a:p>
        </p:txBody>
      </p:sp>
      <p:pic>
        <p:nvPicPr>
          <p:cNvPr id="61443" name="Picture 2"/>
          <p:cNvPicPr>
            <a:picLocks noChangeAspect="1" noChangeArrowheads="1"/>
          </p:cNvPicPr>
          <p:nvPr/>
        </p:nvPicPr>
        <p:blipFill>
          <a:blip r:embed="rId2" cstate="print"/>
          <a:srcRect/>
          <a:stretch>
            <a:fillRect/>
          </a:stretch>
        </p:blipFill>
        <p:spPr bwMode="auto">
          <a:xfrm>
            <a:off x="0" y="0"/>
            <a:ext cx="90947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381000" y="381000"/>
            <a:ext cx="7772400" cy="1143000"/>
          </a:xfrm>
          <a:prstGeom prst="rect">
            <a:avLst/>
          </a:prstGeom>
          <a:noFill/>
          <a:ln w="9525">
            <a:noFill/>
            <a:miter lim="800000"/>
            <a:headEnd/>
            <a:tailEnd/>
          </a:ln>
        </p:spPr>
        <p:txBody>
          <a:bodyPr anchor="ctr"/>
          <a:lstStyle/>
          <a:p>
            <a:pPr algn="ctr"/>
            <a:r>
              <a:rPr lang="en-GB" sz="3400" b="1">
                <a:solidFill>
                  <a:srgbClr val="66FFFF"/>
                </a:solidFill>
                <a:latin typeface="Cooper Black" pitchFamily="18" charset="0"/>
              </a:rPr>
              <a:t>Thiazide Indapamine Hydrochlorothiazid</a:t>
            </a:r>
          </a:p>
        </p:txBody>
      </p:sp>
      <p:sp>
        <p:nvSpPr>
          <p:cNvPr id="62467" name="Rectangle 5"/>
          <p:cNvSpPr>
            <a:spLocks noChangeArrowheads="1"/>
          </p:cNvSpPr>
          <p:nvPr/>
        </p:nvSpPr>
        <p:spPr bwMode="auto">
          <a:xfrm>
            <a:off x="685800" y="2133600"/>
            <a:ext cx="7772400" cy="3429000"/>
          </a:xfrm>
          <a:prstGeom prst="rect">
            <a:avLst/>
          </a:prstGeom>
          <a:noFill/>
          <a:ln w="9525">
            <a:noFill/>
            <a:miter lim="800000"/>
            <a:headEnd/>
            <a:tailEnd/>
          </a:ln>
        </p:spPr>
        <p:txBody>
          <a:bodyPr/>
          <a:lstStyle/>
          <a:p>
            <a:pPr marL="342900" indent="-342900">
              <a:spcBef>
                <a:spcPct val="20000"/>
              </a:spcBef>
              <a:buFontTx/>
              <a:buChar char="•"/>
            </a:pPr>
            <a:r>
              <a:rPr lang="en-GB" sz="2800">
                <a:solidFill>
                  <a:schemeClr val="bg1"/>
                </a:solidFill>
                <a:latin typeface="Trebuchet MS" pitchFamily="34" charset="0"/>
              </a:rPr>
              <a:t>Commonly the first line treatment in mild-moderate hypertension </a:t>
            </a:r>
          </a:p>
          <a:p>
            <a:pPr marL="342900" indent="-342900">
              <a:spcBef>
                <a:spcPct val="20000"/>
              </a:spcBef>
              <a:buFontTx/>
              <a:buChar char="•"/>
            </a:pPr>
            <a:r>
              <a:rPr lang="en-GB" sz="2800">
                <a:solidFill>
                  <a:schemeClr val="bg1"/>
                </a:solidFill>
                <a:latin typeface="Trebuchet MS" pitchFamily="34" charset="0"/>
              </a:rPr>
              <a:t>Often used in combination with other antihypertensive agents(ACEI.ARB,C .B block</a:t>
            </a:r>
          </a:p>
          <a:p>
            <a:pPr marL="342900" indent="-342900">
              <a:spcBef>
                <a:spcPct val="20000"/>
              </a:spcBef>
              <a:buFontTx/>
              <a:buChar char="•"/>
            </a:pPr>
            <a:r>
              <a:rPr lang="en-GB" sz="2800">
                <a:solidFill>
                  <a:schemeClr val="bg1"/>
                </a:solidFill>
                <a:latin typeface="Trebuchet MS" pitchFamily="34" charset="0"/>
              </a:rPr>
              <a:t>Proven benefit in stoke and myocardial infarction reduction</a:t>
            </a:r>
          </a:p>
          <a:p>
            <a:pPr marL="342900" indent="-342900">
              <a:spcBef>
                <a:spcPct val="20000"/>
              </a:spcBef>
            </a:pPr>
            <a:r>
              <a:rPr lang="en-GB" sz="2800">
                <a:solidFill>
                  <a:schemeClr val="bg1"/>
                </a:solidFill>
                <a:latin typeface="Trebuchet MS" pitchFamily="34" charset="0"/>
              </a:rPr>
              <a:t> </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609600"/>
            <a:ext cx="7772400" cy="685800"/>
          </a:xfrm>
          <a:prstGeom prst="rect">
            <a:avLst/>
          </a:prstGeom>
          <a:noFill/>
          <a:ln w="9525">
            <a:noFill/>
            <a:miter lim="800000"/>
            <a:headEnd/>
            <a:tailEnd/>
          </a:ln>
        </p:spPr>
        <p:txBody>
          <a:bodyPr anchor="ctr"/>
          <a:lstStyle/>
          <a:p>
            <a:pPr algn="ctr"/>
            <a:r>
              <a:rPr lang="en-GB" sz="4400" b="1">
                <a:solidFill>
                  <a:srgbClr val="66FFFF"/>
                </a:solidFill>
                <a:latin typeface="Cooper Black" pitchFamily="18" charset="0"/>
              </a:rPr>
              <a:t>Diuretics</a:t>
            </a:r>
          </a:p>
        </p:txBody>
      </p:sp>
      <p:sp>
        <p:nvSpPr>
          <p:cNvPr id="63491" name="Rectangle 5"/>
          <p:cNvSpPr>
            <a:spLocks noChangeArrowheads="1"/>
          </p:cNvSpPr>
          <p:nvPr/>
        </p:nvSpPr>
        <p:spPr bwMode="auto">
          <a:xfrm>
            <a:off x="685800" y="1905000"/>
            <a:ext cx="7772400" cy="2286000"/>
          </a:xfrm>
          <a:prstGeom prst="rect">
            <a:avLst/>
          </a:prstGeom>
          <a:noFill/>
          <a:ln w="9525">
            <a:noFill/>
            <a:miter lim="800000"/>
            <a:headEnd/>
            <a:tailEnd/>
          </a:ln>
        </p:spPr>
        <p:txBody>
          <a:bodyPr/>
          <a:lstStyle/>
          <a:p>
            <a:pPr marL="742950" lvl="1" indent="-285750">
              <a:spcBef>
                <a:spcPct val="20000"/>
              </a:spcBef>
              <a:buFontTx/>
              <a:buChar char="–"/>
            </a:pPr>
            <a:r>
              <a:rPr lang="en-GB" sz="2800">
                <a:solidFill>
                  <a:schemeClr val="bg1"/>
                </a:solidFill>
                <a:latin typeface="Trebuchet MS" pitchFamily="34" charset="0"/>
              </a:rPr>
              <a:t>Mechanism decrease plasma volum(inhabet Na absorbation in DCT)&amp;reduce perpheral resistance</a:t>
            </a:r>
          </a:p>
          <a:p>
            <a:pPr marL="742950" lvl="1" indent="-285750">
              <a:spcBef>
                <a:spcPct val="20000"/>
              </a:spcBef>
              <a:buFontTx/>
              <a:buChar char="–"/>
            </a:pPr>
            <a:r>
              <a:rPr lang="en-GB" sz="2800">
                <a:solidFill>
                  <a:schemeClr val="bg1"/>
                </a:solidFill>
                <a:latin typeface="Trebuchet MS" pitchFamily="34" charset="0"/>
              </a:rPr>
              <a:t>Full antihypertensive effect may take 6-8week</a:t>
            </a:r>
          </a:p>
          <a:p>
            <a:pPr marL="742950" lvl="1" indent="-285750">
              <a:spcBef>
                <a:spcPct val="20000"/>
              </a:spcBef>
              <a:buFontTx/>
              <a:buChar char="–"/>
            </a:pPr>
            <a:r>
              <a:rPr lang="en-GB" sz="2800">
                <a:solidFill>
                  <a:schemeClr val="bg1"/>
                </a:solidFill>
                <a:latin typeface="Trebuchet MS" pitchFamily="34" charset="0"/>
              </a:rPr>
              <a:t>At the doses used side effect  low</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4800" y="241300"/>
            <a:ext cx="8610600" cy="6088063"/>
          </a:xfrm>
          <a:prstGeom prst="rect">
            <a:avLst/>
          </a:prstGeom>
          <a:noFill/>
          <a:ln w="9525">
            <a:noFill/>
            <a:miter lim="800000"/>
            <a:headEnd/>
            <a:tailEnd/>
          </a:ln>
        </p:spPr>
        <p:txBody>
          <a:bodyPr>
            <a:spAutoFit/>
          </a:bodyPr>
          <a:lstStyle/>
          <a:p>
            <a:pPr algn="ctr">
              <a:spcBef>
                <a:spcPct val="20000"/>
              </a:spcBef>
              <a:defRPr/>
            </a:pPr>
            <a:r>
              <a:rPr lang="en-GB" sz="3000" b="1" dirty="0">
                <a:solidFill>
                  <a:srgbClr val="66FFFF"/>
                </a:solidFill>
                <a:latin typeface="Cooper Black" pitchFamily="18" charset="0"/>
              </a:rPr>
              <a:t>Adverse effects:</a:t>
            </a:r>
          </a:p>
          <a:p>
            <a:pPr>
              <a:spcBef>
                <a:spcPct val="20000"/>
              </a:spcBef>
              <a:defRPr/>
            </a:pPr>
            <a:endParaRPr lang="en-GB" sz="3000" dirty="0">
              <a:solidFill>
                <a:srgbClr val="66FFFF"/>
              </a:solidFill>
              <a:latin typeface="Cooper Black" pitchFamily="18" charset="0"/>
            </a:endParaRPr>
          </a:p>
          <a:p>
            <a:pPr>
              <a:spcBef>
                <a:spcPct val="20000"/>
              </a:spcBef>
              <a:defRPr/>
            </a:pPr>
            <a:r>
              <a:rPr lang="en-GB" sz="2000" dirty="0">
                <a:solidFill>
                  <a:srgbClr val="FFFF66"/>
                </a:solidFill>
                <a:latin typeface="Trebuchet MS" pitchFamily="34" charset="0"/>
              </a:rPr>
              <a:t>- </a:t>
            </a:r>
            <a:r>
              <a:rPr lang="en-GB" sz="2000" dirty="0">
                <a:solidFill>
                  <a:schemeClr val="bg1"/>
                </a:solidFill>
                <a:latin typeface="Trebuchet MS" pitchFamily="34" charset="0"/>
              </a:rPr>
              <a:t>Idiosyncratic reactions (rashes - may be </a:t>
            </a:r>
            <a:r>
              <a:rPr lang="en-GB" sz="2000" dirty="0" err="1">
                <a:solidFill>
                  <a:schemeClr val="bg1"/>
                </a:solidFill>
                <a:latin typeface="Trebuchet MS" pitchFamily="34" charset="0"/>
              </a:rPr>
              <a:t>photosensitiv</a:t>
            </a:r>
            <a:r>
              <a:rPr lang="en-GB" sz="2000" dirty="0">
                <a:solidFill>
                  <a:schemeClr val="bg1"/>
                </a:solidFill>
                <a:latin typeface="Trebuchet MS" pitchFamily="34" charset="0"/>
              </a:rPr>
              <a:t>, </a:t>
            </a:r>
            <a:r>
              <a:rPr lang="en-GB" sz="2000" dirty="0" err="1">
                <a:solidFill>
                  <a:schemeClr val="bg1"/>
                </a:solidFill>
                <a:latin typeface="Trebuchet MS" pitchFamily="34" charset="0"/>
              </a:rPr>
              <a:t>purp</a:t>
            </a:r>
            <a:r>
              <a:rPr lang="en-GB" sz="2000" dirty="0">
                <a:solidFill>
                  <a:schemeClr val="bg1"/>
                </a:solidFill>
                <a:latin typeface="Trebuchet MS" pitchFamily="34" charset="0"/>
              </a:rPr>
              <a:t>)</a:t>
            </a:r>
          </a:p>
          <a:p>
            <a:pPr>
              <a:spcBef>
                <a:spcPct val="20000"/>
              </a:spcBef>
              <a:buFont typeface="Arial" charset="0"/>
              <a:buChar char="•"/>
              <a:defRPr/>
            </a:pPr>
            <a:r>
              <a:rPr lang="en-GB" sz="2000" dirty="0">
                <a:solidFill>
                  <a:schemeClr val="bg1"/>
                </a:solidFill>
                <a:latin typeface="Trebuchet MS" pitchFamily="34" charset="0"/>
              </a:rPr>
              <a:t>    impotence</a:t>
            </a:r>
          </a:p>
          <a:p>
            <a:pPr>
              <a:spcBef>
                <a:spcPct val="20000"/>
              </a:spcBef>
              <a:defRPr/>
            </a:pPr>
            <a:r>
              <a:rPr lang="en-GB" sz="2000" dirty="0">
                <a:solidFill>
                  <a:schemeClr val="bg1"/>
                </a:solidFill>
                <a:latin typeface="Trebuchet MS" pitchFamily="34" charset="0"/>
              </a:rPr>
              <a:t>- Metabolic and electrolyte changes</a:t>
            </a:r>
          </a:p>
          <a:p>
            <a:pPr>
              <a:spcBef>
                <a:spcPct val="20000"/>
              </a:spcBef>
              <a:defRPr/>
            </a:pPr>
            <a:r>
              <a:rPr lang="en-GB" sz="2000" dirty="0">
                <a:solidFill>
                  <a:srgbClr val="FFFF66"/>
                </a:solidFill>
                <a:latin typeface="Trebuchet MS" pitchFamily="34" charset="0"/>
              </a:rPr>
              <a:t>	</a:t>
            </a:r>
            <a:r>
              <a:rPr lang="en-GB" sz="2000" i="1" dirty="0" err="1">
                <a:solidFill>
                  <a:schemeClr val="bg2">
                    <a:lumMod val="90000"/>
                  </a:schemeClr>
                </a:solidFill>
                <a:latin typeface="Trebuchet MS" pitchFamily="34" charset="0"/>
              </a:rPr>
              <a:t>Hyponatremia</a:t>
            </a:r>
            <a:endParaRPr lang="en-GB" sz="2000" i="1" dirty="0">
              <a:solidFill>
                <a:schemeClr val="bg2">
                  <a:lumMod val="90000"/>
                </a:schemeClr>
              </a:solidFill>
              <a:latin typeface="Trebuchet MS" pitchFamily="34" charset="0"/>
            </a:endParaRPr>
          </a:p>
          <a:p>
            <a:pPr>
              <a:spcBef>
                <a:spcPct val="20000"/>
              </a:spcBef>
              <a:defRPr/>
            </a:pPr>
            <a:r>
              <a:rPr lang="en-GB" sz="2000" i="1" dirty="0">
                <a:solidFill>
                  <a:schemeClr val="bg2">
                    <a:lumMod val="90000"/>
                  </a:schemeClr>
                </a:solidFill>
                <a:latin typeface="Trebuchet MS" pitchFamily="34" charset="0"/>
              </a:rPr>
              <a:t>	</a:t>
            </a:r>
            <a:r>
              <a:rPr lang="en-GB" sz="2000" i="1" dirty="0" err="1">
                <a:solidFill>
                  <a:schemeClr val="bg2">
                    <a:lumMod val="90000"/>
                  </a:schemeClr>
                </a:solidFill>
                <a:latin typeface="Trebuchet MS" pitchFamily="34" charset="0"/>
              </a:rPr>
              <a:t>Hypokalemia</a:t>
            </a:r>
            <a:r>
              <a:rPr lang="en-GB" sz="2000" i="1" dirty="0">
                <a:solidFill>
                  <a:schemeClr val="bg2">
                    <a:lumMod val="90000"/>
                  </a:schemeClr>
                </a:solidFill>
                <a:latin typeface="Trebuchet MS" pitchFamily="34" charset="0"/>
              </a:rPr>
              <a:t> </a:t>
            </a:r>
          </a:p>
          <a:p>
            <a:pPr>
              <a:spcBef>
                <a:spcPct val="20000"/>
              </a:spcBef>
              <a:defRPr/>
            </a:pPr>
            <a:r>
              <a:rPr lang="en-GB" sz="2000" i="1" dirty="0">
                <a:solidFill>
                  <a:srgbClr val="FFFF66"/>
                </a:solidFill>
                <a:latin typeface="Trebuchet MS" pitchFamily="34" charset="0"/>
              </a:rPr>
              <a:t>		</a:t>
            </a:r>
            <a:r>
              <a:rPr lang="en-GB" dirty="0">
                <a:solidFill>
                  <a:schemeClr val="bg1"/>
                </a:solidFill>
                <a:latin typeface="Trebuchet MS" pitchFamily="34" charset="0"/>
              </a:rPr>
              <a:t>(combine with potassium-sparing diuretics)</a:t>
            </a:r>
            <a:endParaRPr lang="en-GB" sz="2000" dirty="0">
              <a:solidFill>
                <a:schemeClr val="bg1"/>
              </a:solidFill>
              <a:latin typeface="Trebuchet MS" pitchFamily="34" charset="0"/>
            </a:endParaRPr>
          </a:p>
          <a:p>
            <a:pPr>
              <a:spcBef>
                <a:spcPct val="20000"/>
              </a:spcBef>
              <a:defRPr/>
            </a:pPr>
            <a:r>
              <a:rPr lang="en-GB" sz="2000" dirty="0">
                <a:solidFill>
                  <a:srgbClr val="FFFF66"/>
                </a:solidFill>
                <a:latin typeface="Trebuchet MS" pitchFamily="34" charset="0"/>
              </a:rPr>
              <a:t>	</a:t>
            </a:r>
            <a:r>
              <a:rPr lang="en-GB" sz="2000" i="1" dirty="0" err="1">
                <a:solidFill>
                  <a:schemeClr val="bg2">
                    <a:lumMod val="90000"/>
                  </a:schemeClr>
                </a:solidFill>
                <a:latin typeface="Trebuchet MS" pitchFamily="34" charset="0"/>
              </a:rPr>
              <a:t>Hypomagnesemia</a:t>
            </a:r>
            <a:endParaRPr lang="en-GB" sz="2000" i="1" dirty="0">
              <a:solidFill>
                <a:schemeClr val="bg2">
                  <a:lumMod val="90000"/>
                </a:schemeClr>
              </a:solidFill>
              <a:latin typeface="Trebuchet MS" pitchFamily="34" charset="0"/>
            </a:endParaRPr>
          </a:p>
          <a:p>
            <a:pPr>
              <a:spcBef>
                <a:spcPct val="20000"/>
              </a:spcBef>
              <a:defRPr/>
            </a:pPr>
            <a:r>
              <a:rPr lang="en-GB" sz="2000" i="1" dirty="0">
                <a:solidFill>
                  <a:srgbClr val="FFFF66"/>
                </a:solidFill>
                <a:latin typeface="Trebuchet MS" pitchFamily="34" charset="0"/>
              </a:rPr>
              <a:t>	</a:t>
            </a:r>
            <a:r>
              <a:rPr lang="en-GB" sz="2000" i="1" dirty="0" err="1">
                <a:solidFill>
                  <a:schemeClr val="bg2">
                    <a:lumMod val="90000"/>
                  </a:schemeClr>
                </a:solidFill>
                <a:latin typeface="Trebuchet MS" pitchFamily="34" charset="0"/>
              </a:rPr>
              <a:t>Hyperuricemia</a:t>
            </a:r>
            <a:r>
              <a:rPr lang="en-GB" sz="2000" i="1" dirty="0">
                <a:solidFill>
                  <a:srgbClr val="FFFF66"/>
                </a:solidFill>
                <a:latin typeface="Trebuchet MS" pitchFamily="34" charset="0"/>
              </a:rPr>
              <a:t> </a:t>
            </a:r>
            <a:r>
              <a:rPr lang="en-GB" dirty="0">
                <a:solidFill>
                  <a:schemeClr val="bg1"/>
                </a:solidFill>
                <a:latin typeface="Trebuchet MS" pitchFamily="34" charset="0"/>
              </a:rPr>
              <a:t>(most diuretics reduce </a:t>
            </a:r>
            <a:r>
              <a:rPr lang="en-GB" dirty="0" err="1">
                <a:solidFill>
                  <a:schemeClr val="bg1"/>
                </a:solidFill>
                <a:latin typeface="Trebuchet MS" pitchFamily="34" charset="0"/>
              </a:rPr>
              <a:t>urate</a:t>
            </a:r>
            <a:r>
              <a:rPr lang="en-GB" dirty="0">
                <a:solidFill>
                  <a:schemeClr val="bg1"/>
                </a:solidFill>
                <a:latin typeface="Trebuchet MS" pitchFamily="34" charset="0"/>
              </a:rPr>
              <a:t> clearance)</a:t>
            </a:r>
            <a:endParaRPr lang="en-GB" sz="2000" dirty="0">
              <a:solidFill>
                <a:schemeClr val="bg1"/>
              </a:solidFill>
              <a:latin typeface="Trebuchet MS" pitchFamily="34" charset="0"/>
            </a:endParaRPr>
          </a:p>
          <a:p>
            <a:pPr>
              <a:spcBef>
                <a:spcPct val="20000"/>
              </a:spcBef>
              <a:defRPr/>
            </a:pPr>
            <a:r>
              <a:rPr lang="en-GB" sz="2000" dirty="0">
                <a:solidFill>
                  <a:srgbClr val="FFFF66"/>
                </a:solidFill>
                <a:latin typeface="Trebuchet MS" pitchFamily="34" charset="0"/>
              </a:rPr>
              <a:t>	</a:t>
            </a:r>
            <a:r>
              <a:rPr lang="en-GB" sz="2000" i="1" dirty="0" err="1">
                <a:solidFill>
                  <a:schemeClr val="bg2">
                    <a:lumMod val="90000"/>
                  </a:schemeClr>
                </a:solidFill>
                <a:latin typeface="Trebuchet MS" pitchFamily="34" charset="0"/>
              </a:rPr>
              <a:t>Hyperglycemia</a:t>
            </a:r>
            <a:r>
              <a:rPr lang="en-GB" sz="2000" i="1" dirty="0">
                <a:solidFill>
                  <a:schemeClr val="bg2">
                    <a:lumMod val="90000"/>
                  </a:schemeClr>
                </a:solidFill>
                <a:latin typeface="Trebuchet MS" pitchFamily="34" charset="0"/>
              </a:rPr>
              <a:t> </a:t>
            </a:r>
            <a:endParaRPr lang="en-GB" sz="2000" dirty="0">
              <a:solidFill>
                <a:schemeClr val="bg2">
                  <a:lumMod val="90000"/>
                </a:schemeClr>
              </a:solidFill>
              <a:latin typeface="Trebuchet MS" pitchFamily="34" charset="0"/>
            </a:endParaRPr>
          </a:p>
          <a:p>
            <a:pPr>
              <a:spcBef>
                <a:spcPct val="20000"/>
              </a:spcBef>
              <a:defRPr/>
            </a:pPr>
            <a:r>
              <a:rPr lang="en-GB" sz="2000" dirty="0">
                <a:solidFill>
                  <a:srgbClr val="99FFCC"/>
                </a:solidFill>
                <a:latin typeface="Trebuchet MS" pitchFamily="34" charset="0"/>
              </a:rPr>
              <a:t>	</a:t>
            </a:r>
            <a:r>
              <a:rPr lang="en-GB" sz="2000" i="1" dirty="0" err="1">
                <a:solidFill>
                  <a:schemeClr val="bg2">
                    <a:lumMod val="90000"/>
                  </a:schemeClr>
                </a:solidFill>
                <a:latin typeface="Trebuchet MS" pitchFamily="34" charset="0"/>
              </a:rPr>
              <a:t>Hypercalcemia</a:t>
            </a:r>
            <a:endParaRPr lang="en-GB" sz="2000" i="1" dirty="0">
              <a:solidFill>
                <a:schemeClr val="bg2">
                  <a:lumMod val="90000"/>
                </a:schemeClr>
              </a:solidFill>
              <a:latin typeface="Trebuchet MS" pitchFamily="34" charset="0"/>
            </a:endParaRPr>
          </a:p>
          <a:p>
            <a:pPr>
              <a:spcBef>
                <a:spcPct val="20000"/>
              </a:spcBef>
              <a:defRPr/>
            </a:pPr>
            <a:r>
              <a:rPr lang="en-GB" i="1" dirty="0">
                <a:solidFill>
                  <a:srgbClr val="FFFF66"/>
                </a:solidFill>
                <a:latin typeface="Trebuchet MS" pitchFamily="34" charset="0"/>
              </a:rPr>
              <a:t>		</a:t>
            </a:r>
            <a:r>
              <a:rPr lang="en-GB" dirty="0">
                <a:solidFill>
                  <a:schemeClr val="bg1"/>
                </a:solidFill>
                <a:latin typeface="Trebuchet MS" pitchFamily="34" charset="0"/>
              </a:rPr>
              <a:t>(</a:t>
            </a:r>
            <a:r>
              <a:rPr lang="en-GB" dirty="0" err="1">
                <a:solidFill>
                  <a:schemeClr val="bg1"/>
                </a:solidFill>
                <a:latin typeface="Trebuchet MS" pitchFamily="34" charset="0"/>
              </a:rPr>
              <a:t>thiazides</a:t>
            </a:r>
            <a:r>
              <a:rPr lang="en-GB" dirty="0">
                <a:solidFill>
                  <a:schemeClr val="bg1"/>
                </a:solidFill>
                <a:latin typeface="Trebuchet MS" pitchFamily="34" charset="0"/>
              </a:rPr>
              <a:t> reduce urinary calcium ion clearance </a:t>
            </a:r>
            <a:r>
              <a:rPr lang="en-GB" dirty="0">
                <a:solidFill>
                  <a:schemeClr val="bg1"/>
                </a:solidFill>
                <a:latin typeface="Trebuchet MS" pitchFamily="34" charset="0"/>
                <a:sym typeface="Symbol" pitchFamily="18" charset="2"/>
              </a:rPr>
              <a:t></a:t>
            </a:r>
            <a:r>
              <a:rPr lang="en-GB" dirty="0">
                <a:solidFill>
                  <a:schemeClr val="bg1"/>
                </a:solidFill>
                <a:latin typeface="Trebuchet MS" pitchFamily="34" charset="0"/>
              </a:rPr>
              <a:t> precipitate 		clinically significant </a:t>
            </a:r>
            <a:r>
              <a:rPr lang="en-GB" dirty="0" err="1">
                <a:solidFill>
                  <a:schemeClr val="bg1"/>
                </a:solidFill>
                <a:latin typeface="Trebuchet MS" pitchFamily="34" charset="0"/>
              </a:rPr>
              <a:t>hypercalcemia</a:t>
            </a:r>
            <a:r>
              <a:rPr lang="en-GB" dirty="0">
                <a:solidFill>
                  <a:schemeClr val="bg1"/>
                </a:solidFill>
                <a:latin typeface="Trebuchet MS" pitchFamily="34" charset="0"/>
              </a:rPr>
              <a:t> in hypertensive patients 			</a:t>
            </a:r>
            <a:r>
              <a:rPr lang="en-GB" dirty="0" err="1">
                <a:solidFill>
                  <a:schemeClr val="bg1"/>
                </a:solidFill>
                <a:latin typeface="Trebuchet MS" pitchFamily="34" charset="0"/>
              </a:rPr>
              <a:t>withhyperparathyroidism</a:t>
            </a:r>
            <a:r>
              <a:rPr lang="en-GB" dirty="0">
                <a:solidFill>
                  <a:schemeClr val="bg1"/>
                </a:solidFill>
                <a:latin typeface="Trebuchet MS" pitchFamily="34" charset="0"/>
              </a:rPr>
              <a:t>)</a:t>
            </a:r>
            <a:endParaRPr lang="en-GB" sz="2000" dirty="0">
              <a:solidFill>
                <a:schemeClr val="bg1"/>
              </a:solidFill>
              <a:latin typeface="Trebuchet MS" pitchFamily="34" charset="0"/>
            </a:endParaRPr>
          </a:p>
          <a:p>
            <a:pPr>
              <a:spcBef>
                <a:spcPct val="20000"/>
              </a:spcBef>
              <a:defRPr/>
            </a:pPr>
            <a:r>
              <a:rPr lang="en-GB" sz="2000" dirty="0">
                <a:solidFill>
                  <a:srgbClr val="FFFF66"/>
                </a:solidFill>
                <a:latin typeface="Trebuchet MS" pitchFamily="34" charset="0"/>
              </a:rPr>
              <a:t>	</a:t>
            </a:r>
            <a:r>
              <a:rPr lang="en-GB" sz="2000" i="1" dirty="0">
                <a:solidFill>
                  <a:schemeClr val="bg2">
                    <a:lumMod val="90000"/>
                  </a:schemeClr>
                </a:solidFill>
                <a:latin typeface="Trebuchet MS" pitchFamily="34" charset="0"/>
              </a:rPr>
              <a:t>Hypercholesterolemia </a:t>
            </a:r>
            <a:r>
              <a:rPr lang="en-GB" dirty="0">
                <a:solidFill>
                  <a:schemeClr val="bg1"/>
                </a:solidFill>
                <a:latin typeface="Trebuchet MS" pitchFamily="34" charset="0"/>
              </a:rPr>
              <a:t>(a small </a:t>
            </a:r>
            <a:r>
              <a:rPr lang="en-GB" dirty="0">
                <a:solidFill>
                  <a:schemeClr val="bg1"/>
                </a:solidFill>
                <a:latin typeface="Trebuchet MS" pitchFamily="34" charset="0"/>
                <a:sym typeface="Symbol" pitchFamily="18" charset="2"/>
              </a:rPr>
              <a:t></a:t>
            </a:r>
            <a:r>
              <a:rPr lang="en-GB" dirty="0">
                <a:solidFill>
                  <a:schemeClr val="bg1"/>
                </a:solidFill>
                <a:latin typeface="Trebuchet MS" pitchFamily="34" charset="0"/>
              </a:rPr>
              <a:t> in plasma cholesterol concentration)  </a:t>
            </a:r>
            <a:endParaRPr lang="en-GB" sz="2000" dirty="0">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1066800" y="228600"/>
            <a:ext cx="6934200" cy="1187450"/>
          </a:xfrm>
          <a:prstGeom prst="rect">
            <a:avLst/>
          </a:prstGeom>
          <a:noFill/>
          <a:ln w="9525">
            <a:noFill/>
            <a:miter lim="800000"/>
            <a:headEnd/>
            <a:tailEnd/>
          </a:ln>
        </p:spPr>
        <p:txBody>
          <a:bodyPr>
            <a:spAutoFit/>
          </a:bodyPr>
          <a:lstStyle/>
          <a:p>
            <a:pPr algn="ctr"/>
            <a:r>
              <a:rPr lang="en-US" sz="2400">
                <a:solidFill>
                  <a:srgbClr val="66FFFF"/>
                </a:solidFill>
                <a:latin typeface="Cooper Black" pitchFamily="18" charset="0"/>
              </a:rPr>
              <a:t>ANTIHYPERTENSIVE DRUGS: </a:t>
            </a:r>
            <a:r>
              <a:rPr lang="el-GR" sz="2400">
                <a:solidFill>
                  <a:srgbClr val="66FFFF"/>
                </a:solidFill>
                <a:latin typeface="Cooper Black" pitchFamily="18" charset="0"/>
                <a:cs typeface="Times New Roman" pitchFamily="18" charset="0"/>
              </a:rPr>
              <a:t>β</a:t>
            </a:r>
            <a:r>
              <a:rPr lang="en-US" sz="2400">
                <a:solidFill>
                  <a:srgbClr val="66FFFF"/>
                </a:solidFill>
                <a:latin typeface="Cooper Black" pitchFamily="18" charset="0"/>
              </a:rPr>
              <a:t>-ADRENERGIC BLOCKING AGENTS</a:t>
            </a:r>
          </a:p>
          <a:p>
            <a:pPr algn="ctr"/>
            <a:endParaRPr lang="en-US" sz="2400">
              <a:solidFill>
                <a:srgbClr val="FFFF99"/>
              </a:solidFill>
              <a:latin typeface="Cooper Black" pitchFamily="18" charset="0"/>
            </a:endParaRPr>
          </a:p>
        </p:txBody>
      </p:sp>
      <p:graphicFrame>
        <p:nvGraphicFramePr>
          <p:cNvPr id="153633" name="Group 33"/>
          <p:cNvGraphicFramePr>
            <a:graphicFrameLocks noGrp="1"/>
          </p:cNvGraphicFramePr>
          <p:nvPr/>
        </p:nvGraphicFramePr>
        <p:xfrm>
          <a:off x="1524000" y="1295400"/>
          <a:ext cx="5791200" cy="5262569"/>
        </p:xfrm>
        <a:graphic>
          <a:graphicData uri="http://schemas.openxmlformats.org/drawingml/2006/table">
            <a:tbl>
              <a:tblPr/>
              <a:tblGrid>
                <a:gridCol w="5791200"/>
              </a:tblGrid>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Acebutolol</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Atenolol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Betaxolol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Bisoprolol</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Carteolol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Carvedilol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Labetalol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Metoprolol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Nadolol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Penbutolol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Pindolol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Propranolol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Timolol</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457200" y="1816100"/>
            <a:ext cx="8459788" cy="3478213"/>
          </a:xfrm>
          <a:prstGeom prst="rect">
            <a:avLst/>
          </a:prstGeom>
          <a:noFill/>
          <a:ln w="9525">
            <a:noFill/>
            <a:miter lim="800000"/>
            <a:headEnd/>
            <a:tailEnd/>
          </a:ln>
        </p:spPr>
        <p:txBody>
          <a:bodyPr>
            <a:spAutoFit/>
          </a:bodyPr>
          <a:lstStyle/>
          <a:p>
            <a:pPr>
              <a:defRPr/>
            </a:pPr>
            <a:r>
              <a:rPr lang="cs-CZ" sz="2200" b="1" i="1" dirty="0">
                <a:solidFill>
                  <a:schemeClr val="bg2">
                    <a:lumMod val="90000"/>
                  </a:schemeClr>
                </a:solidFill>
              </a:rPr>
              <a:t>cardio-selective</a:t>
            </a:r>
            <a:r>
              <a:rPr lang="cs-CZ" sz="2200" b="1" dirty="0">
                <a:solidFill>
                  <a:schemeClr val="bg2">
                    <a:lumMod val="90000"/>
                  </a:schemeClr>
                </a:solidFill>
              </a:rPr>
              <a:t>:</a:t>
            </a:r>
            <a:r>
              <a:rPr lang="cs-CZ" sz="2200" dirty="0">
                <a:solidFill>
                  <a:schemeClr val="bg2">
                    <a:lumMod val="90000"/>
                  </a:schemeClr>
                </a:solidFill>
              </a:rPr>
              <a:t> </a:t>
            </a:r>
          </a:p>
          <a:p>
            <a:pPr>
              <a:defRPr/>
            </a:pPr>
            <a:r>
              <a:rPr lang="cs-CZ" sz="2200" b="1" dirty="0">
                <a:latin typeface="Symbol" pitchFamily="18" charset="2"/>
              </a:rPr>
              <a:t>   </a:t>
            </a:r>
            <a:r>
              <a:rPr lang="cs-CZ" sz="2200" b="1" dirty="0">
                <a:solidFill>
                  <a:schemeClr val="bg1"/>
                </a:solidFill>
                <a:latin typeface="Symbol" pitchFamily="18" charset="2"/>
              </a:rPr>
              <a:t>b</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a:t>
            </a:r>
            <a:r>
              <a:rPr lang="cs-CZ" sz="2200" b="1" dirty="0">
                <a:solidFill>
                  <a:schemeClr val="bg1"/>
                </a:solidFill>
                <a:latin typeface="Times New Roman" pitchFamily="18" charset="0"/>
              </a:rPr>
              <a:t>blocker</a:t>
            </a:r>
            <a:r>
              <a:rPr lang="en-US" sz="2200" b="1" dirty="0">
                <a:solidFill>
                  <a:schemeClr val="bg1"/>
                </a:solidFill>
                <a:latin typeface="Times New Roman" pitchFamily="18" charset="0"/>
              </a:rPr>
              <a:t>:</a:t>
            </a:r>
            <a:r>
              <a:rPr lang="en-US" sz="2200" dirty="0">
                <a:solidFill>
                  <a:schemeClr val="bg1"/>
                </a:solidFill>
                <a:latin typeface="Courier New" pitchFamily="49" charset="0"/>
              </a:rPr>
              <a:t> </a:t>
            </a:r>
            <a:r>
              <a:rPr lang="cs-CZ" sz="2200" i="1" dirty="0">
                <a:solidFill>
                  <a:schemeClr val="bg1"/>
                </a:solidFill>
              </a:rPr>
              <a:t>atenolol,metoprolol</a:t>
            </a:r>
            <a:r>
              <a:rPr lang="en-US" sz="2200" i="1" dirty="0">
                <a:solidFill>
                  <a:schemeClr val="bg1"/>
                </a:solidFill>
              </a:rPr>
              <a:t>,</a:t>
            </a:r>
            <a:r>
              <a:rPr lang="en-US" sz="2200" i="1" dirty="0" err="1">
                <a:solidFill>
                  <a:schemeClr val="bg1"/>
                </a:solidFill>
              </a:rPr>
              <a:t>Betxolol</a:t>
            </a:r>
            <a:r>
              <a:rPr lang="en-US" sz="2200" i="1" dirty="0">
                <a:solidFill>
                  <a:schemeClr val="bg1"/>
                </a:solidFill>
              </a:rPr>
              <a:t>/</a:t>
            </a:r>
            <a:r>
              <a:rPr lang="en-US" sz="2200" i="1" dirty="0" err="1">
                <a:solidFill>
                  <a:schemeClr val="bg1"/>
                </a:solidFill>
              </a:rPr>
              <a:t>bisoprolol</a:t>
            </a:r>
            <a:endParaRPr lang="cs-CZ" sz="2200" i="1" dirty="0">
              <a:solidFill>
                <a:schemeClr val="bg1"/>
              </a:solidFill>
            </a:endParaRPr>
          </a:p>
          <a:p>
            <a:pPr>
              <a:defRPr/>
            </a:pPr>
            <a:r>
              <a:rPr lang="cs-CZ" sz="2200" dirty="0">
                <a:solidFill>
                  <a:schemeClr val="bg1"/>
                </a:solidFill>
                <a:latin typeface="Symbol" pitchFamily="18" charset="2"/>
              </a:rPr>
              <a:t>   </a:t>
            </a:r>
            <a:r>
              <a:rPr lang="cs-CZ" sz="2200" b="1" dirty="0">
                <a:solidFill>
                  <a:schemeClr val="bg1"/>
                </a:solidFill>
                <a:latin typeface="Symbol" pitchFamily="18" charset="2"/>
              </a:rPr>
              <a:t>b</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a:t>
            </a:r>
            <a:r>
              <a:rPr lang="cs-CZ" sz="2200" b="1" dirty="0">
                <a:solidFill>
                  <a:schemeClr val="bg1"/>
                </a:solidFill>
                <a:latin typeface="Times New Roman" pitchFamily="18" charset="0"/>
              </a:rPr>
              <a:t>blockers with ISA</a:t>
            </a:r>
            <a:r>
              <a:rPr lang="cs-CZ" sz="2200" b="1" dirty="0">
                <a:solidFill>
                  <a:schemeClr val="bg1"/>
                </a:solidFill>
                <a:latin typeface="Courier New" pitchFamily="49" charset="0"/>
              </a:rPr>
              <a:t>	</a:t>
            </a:r>
            <a:r>
              <a:rPr lang="en-US" sz="2200" dirty="0">
                <a:solidFill>
                  <a:schemeClr val="bg1"/>
                </a:solidFill>
                <a:latin typeface="Courier New" pitchFamily="49" charset="0"/>
              </a:rPr>
              <a:t>:</a:t>
            </a:r>
            <a:r>
              <a:rPr lang="cs-CZ" sz="2200" i="1" dirty="0">
                <a:solidFill>
                  <a:schemeClr val="bg1"/>
                </a:solidFill>
              </a:rPr>
              <a:t>acebutol</a:t>
            </a:r>
            <a:endParaRPr lang="cs-CZ" sz="2200" dirty="0">
              <a:solidFill>
                <a:schemeClr val="bg1"/>
              </a:solidFill>
              <a:latin typeface="Courier New" pitchFamily="49" charset="0"/>
            </a:endParaRPr>
          </a:p>
          <a:p>
            <a:pPr>
              <a:defRPr/>
            </a:pPr>
            <a:r>
              <a:rPr lang="cs-CZ" sz="2200" dirty="0">
                <a:solidFill>
                  <a:schemeClr val="bg1"/>
                </a:solidFill>
                <a:latin typeface="Symbol" pitchFamily="18" charset="2"/>
              </a:rPr>
              <a:t>   </a:t>
            </a:r>
            <a:r>
              <a:rPr lang="cs-CZ" sz="2200" b="1" dirty="0">
                <a:solidFill>
                  <a:schemeClr val="bg1"/>
                </a:solidFill>
                <a:latin typeface="Symbol" pitchFamily="18" charset="2"/>
              </a:rPr>
              <a:t>b</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 a</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a:t>
            </a:r>
            <a:r>
              <a:rPr lang="cs-CZ" sz="2200" b="1" dirty="0">
                <a:solidFill>
                  <a:schemeClr val="bg1"/>
                </a:solidFill>
                <a:latin typeface="Times New Roman" pitchFamily="18" charset="0"/>
              </a:rPr>
              <a:t>blockers</a:t>
            </a:r>
            <a:r>
              <a:rPr lang="en-US" sz="2200" dirty="0">
                <a:solidFill>
                  <a:schemeClr val="bg1"/>
                </a:solidFill>
                <a:latin typeface="Courier New" pitchFamily="49" charset="0"/>
              </a:rPr>
              <a:t>:</a:t>
            </a:r>
            <a:r>
              <a:rPr lang="cs-CZ" sz="2200" i="1" dirty="0">
                <a:solidFill>
                  <a:schemeClr val="bg1"/>
                </a:solidFill>
              </a:rPr>
              <a:t>labetalol, carvedilol</a:t>
            </a:r>
            <a:endParaRPr lang="cs-CZ" sz="2200" dirty="0">
              <a:solidFill>
                <a:schemeClr val="bg1"/>
              </a:solidFill>
            </a:endParaRPr>
          </a:p>
          <a:p>
            <a:pPr>
              <a:defRPr/>
            </a:pPr>
            <a:r>
              <a:rPr lang="cs-CZ" sz="2200" dirty="0"/>
              <a:t>   </a:t>
            </a:r>
          </a:p>
          <a:p>
            <a:pPr>
              <a:defRPr/>
            </a:pPr>
            <a:endParaRPr lang="cs-CZ" sz="2200" dirty="0"/>
          </a:p>
          <a:p>
            <a:pPr>
              <a:defRPr/>
            </a:pPr>
            <a:r>
              <a:rPr lang="cs-CZ" sz="2200" b="1" i="1" dirty="0">
                <a:solidFill>
                  <a:schemeClr val="bg2">
                    <a:lumMod val="90000"/>
                  </a:schemeClr>
                </a:solidFill>
              </a:rPr>
              <a:t>cardio non-selective</a:t>
            </a:r>
            <a:r>
              <a:rPr lang="cs-CZ" sz="2200" b="1" dirty="0">
                <a:solidFill>
                  <a:schemeClr val="bg2">
                    <a:lumMod val="90000"/>
                  </a:schemeClr>
                </a:solidFill>
              </a:rPr>
              <a:t>:</a:t>
            </a:r>
            <a:endParaRPr lang="cs-CZ" sz="2200" dirty="0">
              <a:solidFill>
                <a:schemeClr val="bg2">
                  <a:lumMod val="90000"/>
                </a:schemeClr>
              </a:solidFill>
            </a:endParaRPr>
          </a:p>
          <a:p>
            <a:pPr>
              <a:defRPr/>
            </a:pPr>
            <a:r>
              <a:rPr lang="cs-CZ" sz="2200" dirty="0">
                <a:solidFill>
                  <a:schemeClr val="bg1"/>
                </a:solidFill>
                <a:latin typeface="Symbol" pitchFamily="18" charset="2"/>
              </a:rPr>
              <a:t>   </a:t>
            </a:r>
            <a:r>
              <a:rPr lang="cs-CZ" sz="2200" b="1" dirty="0">
                <a:solidFill>
                  <a:schemeClr val="bg1"/>
                </a:solidFill>
                <a:latin typeface="Symbol" pitchFamily="18" charset="2"/>
              </a:rPr>
              <a:t>b</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 b</a:t>
            </a:r>
            <a:r>
              <a:rPr lang="cs-CZ" sz="2200" b="1" baseline="-25000" dirty="0">
                <a:solidFill>
                  <a:schemeClr val="bg1"/>
                </a:solidFill>
                <a:latin typeface="Symbol" pitchFamily="18" charset="2"/>
              </a:rPr>
              <a:t>2</a:t>
            </a:r>
            <a:r>
              <a:rPr lang="cs-CZ" sz="2200" b="1" dirty="0">
                <a:solidFill>
                  <a:schemeClr val="bg1"/>
                </a:solidFill>
                <a:latin typeface="Symbol" pitchFamily="18" charset="2"/>
              </a:rPr>
              <a:t> </a:t>
            </a:r>
            <a:r>
              <a:rPr lang="cs-CZ" sz="2200" b="1" dirty="0">
                <a:solidFill>
                  <a:schemeClr val="bg1"/>
                </a:solidFill>
                <a:latin typeface="Times New Roman" pitchFamily="18" charset="0"/>
              </a:rPr>
              <a:t>blockers</a:t>
            </a:r>
            <a:r>
              <a:rPr lang="en-US" sz="2200" dirty="0">
                <a:solidFill>
                  <a:schemeClr val="bg1"/>
                </a:solidFill>
                <a:latin typeface="Courier New" pitchFamily="49" charset="0"/>
              </a:rPr>
              <a:t>:</a:t>
            </a:r>
            <a:r>
              <a:rPr lang="cs-CZ" sz="2000" i="1" dirty="0">
                <a:solidFill>
                  <a:schemeClr val="bg1"/>
                </a:solidFill>
              </a:rPr>
              <a:t>nadolol,</a:t>
            </a:r>
            <a:r>
              <a:rPr lang="cs-CZ" sz="2200" i="1" dirty="0">
                <a:solidFill>
                  <a:schemeClr val="bg1"/>
                </a:solidFill>
              </a:rPr>
              <a:t> propranolol, 						</a:t>
            </a:r>
          </a:p>
          <a:p>
            <a:pPr>
              <a:defRPr/>
            </a:pPr>
            <a:r>
              <a:rPr lang="cs-CZ" sz="2200" dirty="0">
                <a:solidFill>
                  <a:schemeClr val="bg1"/>
                </a:solidFill>
                <a:latin typeface="Symbol" pitchFamily="18" charset="2"/>
              </a:rPr>
              <a:t>   </a:t>
            </a:r>
            <a:r>
              <a:rPr lang="cs-CZ" sz="2200" b="1" dirty="0">
                <a:solidFill>
                  <a:schemeClr val="bg1"/>
                </a:solidFill>
                <a:latin typeface="Symbol" pitchFamily="18" charset="2"/>
              </a:rPr>
              <a:t>b</a:t>
            </a:r>
            <a:r>
              <a:rPr lang="cs-CZ" sz="2200" b="1" baseline="-25000" dirty="0">
                <a:solidFill>
                  <a:schemeClr val="bg1"/>
                </a:solidFill>
                <a:latin typeface="Symbol" pitchFamily="18" charset="2"/>
              </a:rPr>
              <a:t>1</a:t>
            </a:r>
            <a:r>
              <a:rPr lang="cs-CZ" sz="2200" b="1" dirty="0">
                <a:solidFill>
                  <a:schemeClr val="bg1"/>
                </a:solidFill>
                <a:latin typeface="Symbol" pitchFamily="18" charset="2"/>
              </a:rPr>
              <a:t> + b</a:t>
            </a:r>
            <a:r>
              <a:rPr lang="cs-CZ" sz="2200" b="1" baseline="-25000" dirty="0">
                <a:solidFill>
                  <a:schemeClr val="bg1"/>
                </a:solidFill>
                <a:latin typeface="Symbol" pitchFamily="18" charset="2"/>
              </a:rPr>
              <a:t>2</a:t>
            </a:r>
            <a:r>
              <a:rPr lang="cs-CZ" sz="2200" b="1" dirty="0">
                <a:solidFill>
                  <a:schemeClr val="bg1"/>
                </a:solidFill>
                <a:latin typeface="Symbol" pitchFamily="18" charset="2"/>
              </a:rPr>
              <a:t> </a:t>
            </a:r>
            <a:r>
              <a:rPr lang="cs-CZ" sz="2200" b="1" dirty="0">
                <a:solidFill>
                  <a:schemeClr val="bg1"/>
                </a:solidFill>
                <a:latin typeface="Times New Roman" pitchFamily="18" charset="0"/>
              </a:rPr>
              <a:t>blockers with ISA</a:t>
            </a:r>
            <a:r>
              <a:rPr lang="en-US" sz="2200" dirty="0">
                <a:solidFill>
                  <a:schemeClr val="bg1"/>
                </a:solidFill>
                <a:latin typeface="Courier New" pitchFamily="49" charset="0"/>
              </a:rPr>
              <a:t>:</a:t>
            </a:r>
            <a:r>
              <a:rPr lang="cs-CZ" sz="2200" i="1" dirty="0">
                <a:solidFill>
                  <a:schemeClr val="bg1"/>
                </a:solidFill>
              </a:rPr>
              <a:t>pindolol, </a:t>
            </a:r>
          </a:p>
        </p:txBody>
      </p:sp>
      <p:sp>
        <p:nvSpPr>
          <p:cNvPr id="66563" name="Rectangle 5"/>
          <p:cNvSpPr>
            <a:spLocks noChangeArrowheads="1"/>
          </p:cNvSpPr>
          <p:nvPr/>
        </p:nvSpPr>
        <p:spPr bwMode="auto">
          <a:xfrm>
            <a:off x="2700338" y="838200"/>
            <a:ext cx="4135437" cy="427038"/>
          </a:xfrm>
          <a:prstGeom prst="rect">
            <a:avLst/>
          </a:prstGeom>
          <a:noFill/>
          <a:ln w="9525">
            <a:noFill/>
            <a:miter lim="800000"/>
            <a:headEnd/>
            <a:tailEnd/>
          </a:ln>
        </p:spPr>
        <p:txBody>
          <a:bodyPr wrap="none">
            <a:spAutoFit/>
          </a:bodyPr>
          <a:lstStyle/>
          <a:p>
            <a:r>
              <a:rPr lang="cs-CZ" sz="2200" b="1" i="1" u="sng">
                <a:solidFill>
                  <a:srgbClr val="99FFCC"/>
                </a:solidFill>
                <a:latin typeface="Symbol" pitchFamily="18" charset="2"/>
              </a:rPr>
              <a:t>b</a:t>
            </a:r>
            <a:r>
              <a:rPr lang="cs-CZ" sz="2200" b="1" i="1" u="sng">
                <a:solidFill>
                  <a:srgbClr val="99FFCC"/>
                </a:solidFill>
              </a:rPr>
              <a:t>-adrenoreceptor antagonists</a:t>
            </a:r>
          </a:p>
        </p:txBody>
      </p:sp>
      <p:sp>
        <p:nvSpPr>
          <p:cNvPr id="66564" name="Rectangle 6"/>
          <p:cNvSpPr>
            <a:spLocks noChangeArrowheads="1"/>
          </p:cNvSpPr>
          <p:nvPr/>
        </p:nvSpPr>
        <p:spPr bwMode="auto">
          <a:xfrm>
            <a:off x="250825" y="5791200"/>
            <a:ext cx="8748713" cy="738188"/>
          </a:xfrm>
          <a:prstGeom prst="rect">
            <a:avLst/>
          </a:prstGeom>
          <a:noFill/>
          <a:ln w="9525">
            <a:noFill/>
            <a:miter lim="800000"/>
            <a:headEnd/>
            <a:tailEnd/>
          </a:ln>
        </p:spPr>
        <p:txBody>
          <a:bodyPr>
            <a:spAutoFit/>
          </a:bodyPr>
          <a:lstStyle/>
          <a:p>
            <a:r>
              <a:rPr lang="cs-CZ" sz="1400" b="1" i="1">
                <a:solidFill>
                  <a:schemeClr val="bg1"/>
                </a:solidFill>
                <a:latin typeface="Trebuchet MS" pitchFamily="34" charset="0"/>
              </a:rPr>
              <a:t>Note: </a:t>
            </a:r>
            <a:r>
              <a:rPr lang="en-GB" sz="1400" b="1" i="1">
                <a:solidFill>
                  <a:schemeClr val="bg1"/>
                </a:solidFill>
                <a:latin typeface="Trebuchet MS" pitchFamily="34" charset="0"/>
              </a:rPr>
              <a:t>Partial agonist activity </a:t>
            </a:r>
            <a:r>
              <a:rPr lang="en-GB" sz="1400">
                <a:solidFill>
                  <a:schemeClr val="bg1"/>
                </a:solidFill>
                <a:latin typeface="Trebuchet MS" pitchFamily="34" charset="0"/>
              </a:rPr>
              <a:t>(intrinsic sympathomimetic activity – ISA) - may be an advantage in treating patients with asthma because these drugs will cause bronchodilation</a:t>
            </a:r>
            <a:r>
              <a:rPr lang="cs-CZ" sz="1400">
                <a:solidFill>
                  <a:schemeClr val="bg1"/>
                </a:solidFill>
                <a:latin typeface="Trebuchet MS" pitchFamily="34" charset="0"/>
              </a:rPr>
              <a:t>; they have moderate (lower) effect on lipid metabolism, cause lesser vasospasms and negative inotropic effect</a:t>
            </a:r>
          </a:p>
        </p:txBody>
      </p:sp>
      <p:sp>
        <p:nvSpPr>
          <p:cNvPr id="66565" name="Rectangle 7"/>
          <p:cNvSpPr>
            <a:spLocks noChangeArrowheads="1"/>
          </p:cNvSpPr>
          <p:nvPr/>
        </p:nvSpPr>
        <p:spPr bwMode="auto">
          <a:xfrm>
            <a:off x="533400" y="228600"/>
            <a:ext cx="6629400" cy="461963"/>
          </a:xfrm>
          <a:prstGeom prst="rect">
            <a:avLst/>
          </a:prstGeom>
          <a:noFill/>
          <a:ln w="9525">
            <a:noFill/>
            <a:miter lim="800000"/>
            <a:headEnd/>
            <a:tailEnd/>
          </a:ln>
        </p:spPr>
        <p:txBody>
          <a:bodyPr>
            <a:spAutoFit/>
          </a:bodyPr>
          <a:lstStyle/>
          <a:p>
            <a:pPr marL="342900" indent="-342900"/>
            <a:r>
              <a:rPr lang="cs-CZ" sz="2400" b="1">
                <a:solidFill>
                  <a:srgbClr val="66FFFF"/>
                </a:solidFill>
                <a:latin typeface="Cooper Black" pitchFamily="18" charset="0"/>
              </a:rPr>
              <a:t>2.  Drugs influencing sympathetic nerves</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85800" y="152400"/>
            <a:ext cx="6781800" cy="1143000"/>
          </a:xfrm>
          <a:prstGeom prst="rect">
            <a:avLst/>
          </a:prstGeom>
          <a:noFill/>
          <a:ln w="9525">
            <a:noFill/>
            <a:miter lim="800000"/>
            <a:headEnd/>
            <a:tailEnd/>
          </a:ln>
        </p:spPr>
        <p:txBody>
          <a:bodyPr anchor="ctr"/>
          <a:lstStyle/>
          <a:p>
            <a:pPr algn="ctr"/>
            <a:r>
              <a:rPr lang="en-GB" sz="3200">
                <a:solidFill>
                  <a:srgbClr val="66FFFF"/>
                </a:solidFill>
                <a:latin typeface="Cooper Black" pitchFamily="18" charset="0"/>
              </a:rPr>
              <a:t>Beta-adrenoceptor antagonists</a:t>
            </a:r>
          </a:p>
        </p:txBody>
      </p:sp>
      <p:sp>
        <p:nvSpPr>
          <p:cNvPr id="67587" name="Rectangle 5"/>
          <p:cNvSpPr>
            <a:spLocks noChangeArrowheads="1"/>
          </p:cNvSpPr>
          <p:nvPr/>
        </p:nvSpPr>
        <p:spPr bwMode="auto">
          <a:xfrm>
            <a:off x="533400" y="1905000"/>
            <a:ext cx="7620000" cy="3505200"/>
          </a:xfrm>
          <a:prstGeom prst="rect">
            <a:avLst/>
          </a:prstGeom>
          <a:noFill/>
          <a:ln w="9525">
            <a:noFill/>
            <a:miter lim="800000"/>
            <a:headEnd/>
            <a:tailEnd/>
          </a:ln>
        </p:spPr>
        <p:txBody>
          <a:bodyPr/>
          <a:lstStyle/>
          <a:p>
            <a:pPr marL="342900" indent="-342900" algn="ctr">
              <a:spcBef>
                <a:spcPct val="20000"/>
              </a:spcBef>
            </a:pPr>
            <a:r>
              <a:rPr lang="en-GB" sz="2600" b="1">
                <a:solidFill>
                  <a:schemeClr val="bg1"/>
                </a:solidFill>
                <a:latin typeface="Trebuchet MS" pitchFamily="34" charset="0"/>
              </a:rPr>
              <a:t>ATENOLOL</a:t>
            </a:r>
            <a:r>
              <a:rPr lang="en-US" sz="2600">
                <a:solidFill>
                  <a:schemeClr val="bg1"/>
                </a:solidFill>
                <a:latin typeface="Trebuchet MS" pitchFamily="34" charset="0"/>
                <a:ea typeface="Calibri" pitchFamily="34" charset="0"/>
                <a:cs typeface="Times New Roman" pitchFamily="18" charset="0"/>
              </a:rPr>
              <a:t> ,</a:t>
            </a:r>
            <a:r>
              <a:rPr lang="en-US" sz="2600" b="1">
                <a:solidFill>
                  <a:schemeClr val="bg1"/>
                </a:solidFill>
                <a:latin typeface="Trebuchet MS" pitchFamily="34" charset="0"/>
                <a:ea typeface="Calibri" pitchFamily="34" charset="0"/>
                <a:cs typeface="Times New Roman" pitchFamily="18" charset="0"/>
              </a:rPr>
              <a:t>Bisoprolol, Betaxolol ,, Metoprolol</a:t>
            </a:r>
            <a:endParaRPr lang="en-US" sz="2600">
              <a:solidFill>
                <a:schemeClr val="bg1"/>
              </a:solidFill>
              <a:latin typeface="Trebuchet MS" pitchFamily="34" charset="0"/>
              <a:ea typeface="Calibri" pitchFamily="34" charset="0"/>
              <a:cs typeface="Times New Roman" pitchFamily="18" charset="0"/>
            </a:endParaRPr>
          </a:p>
          <a:p>
            <a:pPr marL="342900" indent="-342900">
              <a:spcBef>
                <a:spcPct val="20000"/>
              </a:spcBef>
            </a:pPr>
            <a:endParaRPr lang="en-GB" sz="2600" b="1">
              <a:solidFill>
                <a:schemeClr val="bg1"/>
              </a:solidFill>
              <a:latin typeface="Trebuchet MS" pitchFamily="34" charset="0"/>
            </a:endParaRPr>
          </a:p>
          <a:p>
            <a:pPr marL="342900" indent="-342900">
              <a:spcBef>
                <a:spcPct val="20000"/>
              </a:spcBef>
              <a:buFontTx/>
              <a:buChar char="•"/>
            </a:pPr>
            <a:r>
              <a:rPr lang="en-GB" sz="2400">
                <a:solidFill>
                  <a:schemeClr val="bg1"/>
                </a:solidFill>
                <a:latin typeface="Trebuchet MS" pitchFamily="34" charset="0"/>
              </a:rPr>
              <a:t>Cardioselective beta-blockers are preferable</a:t>
            </a:r>
          </a:p>
          <a:p>
            <a:pPr marL="342900" indent="-342900">
              <a:spcBef>
                <a:spcPct val="20000"/>
              </a:spcBef>
              <a:buFontTx/>
              <a:buChar char="•"/>
            </a:pPr>
            <a:r>
              <a:rPr lang="en-GB" sz="2400">
                <a:solidFill>
                  <a:schemeClr val="bg1"/>
                </a:solidFill>
                <a:latin typeface="Trebuchet MS" pitchFamily="34" charset="0"/>
              </a:rPr>
              <a:t>Mechanism of action may involve</a:t>
            </a:r>
          </a:p>
          <a:p>
            <a:pPr marL="742950" lvl="1" indent="-285750">
              <a:spcBef>
                <a:spcPct val="20000"/>
              </a:spcBef>
              <a:buFontTx/>
              <a:buChar char="–"/>
            </a:pPr>
            <a:r>
              <a:rPr lang="en-GB" sz="2400">
                <a:solidFill>
                  <a:schemeClr val="bg1"/>
                </a:solidFill>
                <a:latin typeface="Trebuchet MS" pitchFamily="34" charset="0"/>
              </a:rPr>
              <a:t>reduction in peripheral resistance</a:t>
            </a:r>
          </a:p>
          <a:p>
            <a:pPr marL="742950" lvl="1" indent="-285750">
              <a:spcBef>
                <a:spcPct val="20000"/>
              </a:spcBef>
              <a:buFontTx/>
              <a:buChar char="–"/>
            </a:pPr>
            <a:r>
              <a:rPr lang="en-GB" sz="2400">
                <a:solidFill>
                  <a:schemeClr val="bg1"/>
                </a:solidFill>
                <a:latin typeface="Trebuchet MS" pitchFamily="34" charset="0"/>
              </a:rPr>
              <a:t>inhibition of renin release</a:t>
            </a:r>
          </a:p>
          <a:p>
            <a:pPr marL="742950" lvl="1" indent="-285750">
              <a:spcBef>
                <a:spcPct val="20000"/>
              </a:spcBef>
              <a:buFontTx/>
              <a:buChar char="–"/>
            </a:pPr>
            <a:r>
              <a:rPr lang="en-GB" sz="2400">
                <a:solidFill>
                  <a:schemeClr val="bg1"/>
                </a:solidFill>
                <a:latin typeface="Trebuchet MS" pitchFamily="34" charset="0"/>
              </a:rPr>
              <a:t>Reduce heart rate</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381000" y="1295400"/>
            <a:ext cx="7772400" cy="3657600"/>
          </a:xfrm>
          <a:prstGeom prst="rect">
            <a:avLst/>
          </a:prstGeom>
          <a:noFill/>
          <a:ln w="9525">
            <a:noFill/>
            <a:miter lim="800000"/>
            <a:headEnd/>
            <a:tailEnd/>
          </a:ln>
        </p:spPr>
        <p:txBody>
          <a:bodyPr/>
          <a:lstStyle/>
          <a:p>
            <a:pPr marL="342900" indent="-342900">
              <a:spcBef>
                <a:spcPct val="20000"/>
              </a:spcBef>
              <a:buFontTx/>
              <a:buChar char="•"/>
              <a:defRPr/>
            </a:pPr>
            <a:r>
              <a:rPr lang="en-GB" sz="2600" b="1" u="sng" dirty="0">
                <a:solidFill>
                  <a:schemeClr val="bg2">
                    <a:lumMod val="90000"/>
                  </a:schemeClr>
                </a:solidFill>
                <a:latin typeface="Trebuchet MS" pitchFamily="34" charset="0"/>
              </a:rPr>
              <a:t>NOT</a:t>
            </a:r>
            <a:r>
              <a:rPr lang="en-GB" sz="2600" dirty="0">
                <a:latin typeface="Trebuchet MS" pitchFamily="34" charset="0"/>
              </a:rPr>
              <a:t> </a:t>
            </a:r>
            <a:r>
              <a:rPr lang="en-GB" sz="2600" dirty="0" err="1">
                <a:solidFill>
                  <a:schemeClr val="bg1"/>
                </a:solidFill>
                <a:latin typeface="Trebuchet MS" pitchFamily="34" charset="0"/>
              </a:rPr>
              <a:t>Recomended</a:t>
            </a:r>
            <a:r>
              <a:rPr lang="en-GB" sz="2600" dirty="0">
                <a:solidFill>
                  <a:schemeClr val="bg1"/>
                </a:solidFill>
                <a:latin typeface="Trebuchet MS" pitchFamily="34" charset="0"/>
              </a:rPr>
              <a:t> used as first line therapy </a:t>
            </a:r>
          </a:p>
          <a:p>
            <a:pPr marL="342900" indent="-342900">
              <a:spcBef>
                <a:spcPct val="20000"/>
              </a:spcBef>
              <a:buFontTx/>
              <a:buChar char="•"/>
              <a:defRPr/>
            </a:pPr>
            <a:r>
              <a:rPr lang="en-GB" sz="2600" dirty="0">
                <a:solidFill>
                  <a:schemeClr val="bg1"/>
                </a:solidFill>
                <a:latin typeface="Trebuchet MS" pitchFamily="34" charset="0"/>
              </a:rPr>
              <a:t>When used alone effective in 50-60% of patients</a:t>
            </a:r>
          </a:p>
          <a:p>
            <a:pPr marL="342900" indent="-342900">
              <a:spcBef>
                <a:spcPct val="20000"/>
              </a:spcBef>
              <a:buFontTx/>
              <a:buChar char="•"/>
              <a:defRPr/>
            </a:pPr>
            <a:r>
              <a:rPr lang="en-GB" sz="2600" dirty="0">
                <a:solidFill>
                  <a:schemeClr val="bg1"/>
                </a:solidFill>
                <a:latin typeface="Trebuchet MS" pitchFamily="34" charset="0"/>
              </a:rPr>
              <a:t>When used in conjunction with a diuretic increase response rate to 60-80%</a:t>
            </a:r>
          </a:p>
          <a:p>
            <a:pPr marL="342900" indent="-342900">
              <a:spcBef>
                <a:spcPct val="20000"/>
              </a:spcBef>
              <a:buFontTx/>
              <a:buChar char="•"/>
              <a:defRPr/>
            </a:pPr>
            <a:r>
              <a:rPr lang="en-GB" sz="2600" dirty="0">
                <a:solidFill>
                  <a:schemeClr val="bg1"/>
                </a:solidFill>
                <a:latin typeface="Trebuchet MS" pitchFamily="34" charset="0"/>
              </a:rPr>
              <a:t>Contraindications</a:t>
            </a:r>
          </a:p>
          <a:p>
            <a:pPr marL="742950" lvl="1" indent="-285750">
              <a:spcBef>
                <a:spcPct val="20000"/>
              </a:spcBef>
              <a:buFontTx/>
              <a:buChar char="–"/>
              <a:defRPr/>
            </a:pPr>
            <a:r>
              <a:rPr lang="en-GB" sz="2600" dirty="0">
                <a:solidFill>
                  <a:schemeClr val="bg1"/>
                </a:solidFill>
                <a:latin typeface="Trebuchet MS" pitchFamily="34" charset="0"/>
              </a:rPr>
              <a:t>Asthma	</a:t>
            </a:r>
          </a:p>
          <a:p>
            <a:pPr marL="742950" lvl="1" indent="-285750">
              <a:spcBef>
                <a:spcPct val="20000"/>
              </a:spcBef>
              <a:buFontTx/>
              <a:buChar char="–"/>
              <a:defRPr/>
            </a:pPr>
            <a:r>
              <a:rPr lang="en-GB" sz="2600" dirty="0" err="1">
                <a:solidFill>
                  <a:schemeClr val="bg1"/>
                </a:solidFill>
                <a:latin typeface="Trebuchet MS" pitchFamily="34" charset="0"/>
              </a:rPr>
              <a:t>Decompanstated</a:t>
            </a:r>
            <a:r>
              <a:rPr lang="en-GB" sz="2600" dirty="0">
                <a:solidFill>
                  <a:schemeClr val="bg1"/>
                </a:solidFill>
                <a:latin typeface="Trebuchet MS" pitchFamily="34" charset="0"/>
              </a:rPr>
              <a:t> Heart failure, </a:t>
            </a:r>
            <a:r>
              <a:rPr lang="en-GB" sz="2600" dirty="0" err="1">
                <a:solidFill>
                  <a:schemeClr val="bg1"/>
                </a:solidFill>
                <a:latin typeface="Trebuchet MS" pitchFamily="34" charset="0"/>
              </a:rPr>
              <a:t>Bradycardia</a:t>
            </a:r>
            <a:endParaRPr lang="en-GB" sz="2600" dirty="0">
              <a:solidFill>
                <a:schemeClr val="bg1"/>
              </a:solidFill>
              <a:latin typeface="Trebuchet MS" pitchFamily="34" charset="0"/>
            </a:endParaRPr>
          </a:p>
          <a:p>
            <a:pPr marL="742950" lvl="1" indent="-285750">
              <a:spcBef>
                <a:spcPct val="20000"/>
              </a:spcBef>
              <a:buFontTx/>
              <a:buChar char="–"/>
              <a:defRPr/>
            </a:pPr>
            <a:r>
              <a:rPr lang="en-GB" sz="2600" dirty="0" err="1">
                <a:solidFill>
                  <a:schemeClr val="bg1"/>
                </a:solidFill>
                <a:latin typeface="Trebuchet MS" pitchFamily="34" charset="0"/>
              </a:rPr>
              <a:t>Raynauds</a:t>
            </a:r>
            <a:endParaRPr lang="en-GB" sz="2600" dirty="0">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5800" y="838200"/>
            <a:ext cx="7772400" cy="3733800"/>
          </a:xfrm>
          <a:prstGeom prst="rect">
            <a:avLst/>
          </a:prstGeom>
          <a:noFill/>
          <a:ln w="9525">
            <a:noFill/>
            <a:miter lim="800000"/>
            <a:headEnd/>
            <a:tailEnd/>
          </a:ln>
        </p:spPr>
        <p:txBody>
          <a:bodyPr/>
          <a:lstStyle/>
          <a:p>
            <a:pPr marL="342900" indent="-342900" algn="ctr">
              <a:spcBef>
                <a:spcPct val="20000"/>
              </a:spcBef>
            </a:pPr>
            <a:r>
              <a:rPr lang="en-GB" sz="3000" b="1">
                <a:solidFill>
                  <a:srgbClr val="66FFFF"/>
                </a:solidFill>
                <a:latin typeface="Cooper Black" pitchFamily="18" charset="0"/>
              </a:rPr>
              <a:t>Adverse Drug Reactions</a:t>
            </a:r>
          </a:p>
          <a:p>
            <a:pPr marL="342900" indent="-342900" algn="ctr">
              <a:spcBef>
                <a:spcPct val="20000"/>
              </a:spcBef>
            </a:pPr>
            <a:endParaRPr lang="en-GB" sz="3000" b="1">
              <a:solidFill>
                <a:srgbClr val="66FFFF"/>
              </a:solidFill>
              <a:latin typeface="Trebuchet MS" pitchFamily="34" charset="0"/>
            </a:endParaRPr>
          </a:p>
          <a:p>
            <a:pPr marL="742950" lvl="1" indent="-285750">
              <a:spcBef>
                <a:spcPct val="20000"/>
              </a:spcBef>
              <a:buFontTx/>
              <a:buChar char="–"/>
            </a:pPr>
            <a:r>
              <a:rPr lang="en-GB" sz="2600">
                <a:solidFill>
                  <a:schemeClr val="bg1"/>
                </a:solidFill>
                <a:latin typeface="Trebuchet MS" pitchFamily="34" charset="0"/>
              </a:rPr>
              <a:t>Tiredness          </a:t>
            </a:r>
          </a:p>
          <a:p>
            <a:pPr marL="742950" lvl="1" indent="-285750">
              <a:spcBef>
                <a:spcPct val="20000"/>
              </a:spcBef>
              <a:buFontTx/>
              <a:buChar char="–"/>
            </a:pPr>
            <a:r>
              <a:rPr lang="en-GB" sz="2600">
                <a:solidFill>
                  <a:schemeClr val="bg1"/>
                </a:solidFill>
                <a:latin typeface="Trebuchet MS" pitchFamily="34" charset="0"/>
              </a:rPr>
              <a:t>Breadycarbia</a:t>
            </a:r>
          </a:p>
          <a:p>
            <a:pPr marL="742950" lvl="1" indent="-285750">
              <a:spcBef>
                <a:spcPct val="20000"/>
              </a:spcBef>
              <a:buFontTx/>
              <a:buChar char="–"/>
            </a:pPr>
            <a:r>
              <a:rPr lang="en-GB" sz="2600">
                <a:solidFill>
                  <a:schemeClr val="bg1"/>
                </a:solidFill>
                <a:latin typeface="Trebuchet MS" pitchFamily="34" charset="0"/>
              </a:rPr>
              <a:t>Cold hands and feet</a:t>
            </a:r>
          </a:p>
          <a:p>
            <a:pPr marL="742950" lvl="1" indent="-285750">
              <a:spcBef>
                <a:spcPct val="20000"/>
              </a:spcBef>
              <a:buFontTx/>
              <a:buChar char="–"/>
            </a:pPr>
            <a:r>
              <a:rPr lang="en-GB" sz="2600">
                <a:solidFill>
                  <a:schemeClr val="bg1"/>
                </a:solidFill>
                <a:latin typeface="Trebuchet MS" pitchFamily="34" charset="0"/>
              </a:rPr>
              <a:t>Muscle fatigue</a:t>
            </a:r>
          </a:p>
          <a:p>
            <a:pPr marL="742950" lvl="1" indent="-285750">
              <a:spcBef>
                <a:spcPct val="20000"/>
              </a:spcBef>
              <a:buFontTx/>
              <a:buChar char="–"/>
            </a:pPr>
            <a:r>
              <a:rPr lang="en-GB" sz="2600">
                <a:solidFill>
                  <a:schemeClr val="bg1"/>
                </a:solidFill>
                <a:latin typeface="Trebuchet MS" pitchFamily="34" charset="0"/>
              </a:rPr>
              <a:t>There is concern that </a:t>
            </a:r>
            <a:r>
              <a:rPr lang="en-GB" sz="2600">
                <a:solidFill>
                  <a:schemeClr val="bg1"/>
                </a:solidFill>
                <a:latin typeface="Trebuchet MS" pitchFamily="34" charset="0"/>
                <a:sym typeface="Symbol" pitchFamily="18" charset="2"/>
              </a:rPr>
              <a:t>-blockers precipitate diabetes mellitus when used with thiazide  diuretics </a:t>
            </a:r>
            <a:endParaRPr lang="en-GB" sz="2600">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46100" y="228600"/>
            <a:ext cx="8229600" cy="765175"/>
          </a:xfrm>
        </p:spPr>
        <p:txBody>
          <a:bodyPr>
            <a:normAutofit fontScale="90000"/>
          </a:bodyPr>
          <a:lstStyle/>
          <a:p>
            <a:pPr eaLnBrk="1" fontAlgn="auto" hangingPunct="1">
              <a:spcAft>
                <a:spcPts val="0"/>
              </a:spcAft>
              <a:defRPr/>
            </a:pPr>
            <a:r>
              <a:rPr lang="en-US" sz="3200" smtClean="0">
                <a:solidFill>
                  <a:srgbClr val="66FFFF"/>
                </a:solidFill>
                <a:latin typeface="Cooper Black" pitchFamily="18" charset="0"/>
              </a:rPr>
              <a:t>Renin Angiotensin Aldosterone System</a:t>
            </a:r>
          </a:p>
        </p:txBody>
      </p:sp>
      <p:sp>
        <p:nvSpPr>
          <p:cNvPr id="70659" name="Rectangle 26"/>
          <p:cNvSpPr>
            <a:spLocks noChangeArrowheads="1"/>
          </p:cNvSpPr>
          <p:nvPr/>
        </p:nvSpPr>
        <p:spPr bwMode="auto">
          <a:xfrm>
            <a:off x="3581400" y="2133600"/>
            <a:ext cx="1981200" cy="685800"/>
          </a:xfrm>
          <a:prstGeom prst="rect">
            <a:avLst/>
          </a:prstGeom>
          <a:noFill/>
          <a:ln w="12700">
            <a:solidFill>
              <a:srgbClr val="0000FF"/>
            </a:solidFill>
            <a:miter lim="800000"/>
            <a:headEnd type="none" w="sm" len="sm"/>
            <a:tailEnd type="none" w="sm" len="sm"/>
          </a:ln>
        </p:spPr>
        <p:txBody>
          <a:bodyPr wrap="none" anchor="ctr"/>
          <a:lstStyle/>
          <a:p>
            <a:endParaRPr lang="ar-SA"/>
          </a:p>
        </p:txBody>
      </p:sp>
      <p:sp>
        <p:nvSpPr>
          <p:cNvPr id="70660" name="Line 33"/>
          <p:cNvSpPr>
            <a:spLocks noChangeShapeType="1"/>
          </p:cNvSpPr>
          <p:nvPr/>
        </p:nvSpPr>
        <p:spPr bwMode="auto">
          <a:xfrm>
            <a:off x="838200" y="2819400"/>
            <a:ext cx="457200" cy="609600"/>
          </a:xfrm>
          <a:prstGeom prst="line">
            <a:avLst/>
          </a:prstGeom>
          <a:noFill/>
          <a:ln w="9525">
            <a:solidFill>
              <a:schemeClr val="tx1"/>
            </a:solidFill>
            <a:round/>
            <a:headEnd/>
            <a:tailEnd type="triangle" w="med" len="med"/>
          </a:ln>
        </p:spPr>
        <p:txBody>
          <a:bodyPr/>
          <a:lstStyle/>
          <a:p>
            <a:endParaRPr lang="en-US"/>
          </a:p>
        </p:txBody>
      </p:sp>
      <p:grpSp>
        <p:nvGrpSpPr>
          <p:cNvPr id="70661" name="Group 45"/>
          <p:cNvGrpSpPr>
            <a:grpSpLocks/>
          </p:cNvGrpSpPr>
          <p:nvPr/>
        </p:nvGrpSpPr>
        <p:grpSpPr bwMode="auto">
          <a:xfrm>
            <a:off x="103188" y="1408113"/>
            <a:ext cx="9040812" cy="5270500"/>
            <a:chOff x="65" y="887"/>
            <a:chExt cx="5695" cy="3320"/>
          </a:xfrm>
        </p:grpSpPr>
        <p:sp>
          <p:nvSpPr>
            <p:cNvPr id="70662" name="Text Box 3"/>
            <p:cNvSpPr txBox="1">
              <a:spLocks noChangeArrowheads="1"/>
            </p:cNvSpPr>
            <p:nvPr/>
          </p:nvSpPr>
          <p:spPr bwMode="auto">
            <a:xfrm>
              <a:off x="3792" y="1795"/>
              <a:ext cx="1076" cy="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000" b="1">
                  <a:solidFill>
                    <a:srgbClr val="FFFF00"/>
                  </a:solidFill>
                </a:rPr>
                <a:t>Bradykinin</a:t>
              </a:r>
              <a:endParaRPr lang="en-US" b="1">
                <a:solidFill>
                  <a:srgbClr val="FFFF00"/>
                </a:solidFill>
              </a:endParaRPr>
            </a:p>
          </p:txBody>
        </p:sp>
        <p:sp>
          <p:nvSpPr>
            <p:cNvPr id="70663" name="Text Box 4"/>
            <p:cNvSpPr txBox="1">
              <a:spLocks noChangeArrowheads="1"/>
            </p:cNvSpPr>
            <p:nvPr/>
          </p:nvSpPr>
          <p:spPr bwMode="auto">
            <a:xfrm>
              <a:off x="4608" y="1219"/>
              <a:ext cx="1152" cy="2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1">
                  <a:solidFill>
                    <a:srgbClr val="FFFF00"/>
                  </a:solidFill>
                </a:rPr>
                <a:t>Nitric Oxide</a:t>
              </a:r>
              <a:endParaRPr lang="en-US" b="1">
                <a:solidFill>
                  <a:srgbClr val="FFFF00"/>
                </a:solidFill>
              </a:endParaRPr>
            </a:p>
          </p:txBody>
        </p:sp>
        <p:sp>
          <p:nvSpPr>
            <p:cNvPr id="70664" name="Text Box 5"/>
            <p:cNvSpPr txBox="1">
              <a:spLocks noChangeArrowheads="1"/>
            </p:cNvSpPr>
            <p:nvPr/>
          </p:nvSpPr>
          <p:spPr bwMode="auto">
            <a:xfrm>
              <a:off x="4608" y="2275"/>
              <a:ext cx="1094" cy="2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1">
                  <a:solidFill>
                    <a:srgbClr val="FFFF00"/>
                  </a:solidFill>
                </a:rPr>
                <a:t>Prostacyclin</a:t>
              </a:r>
              <a:endParaRPr lang="en-US" b="1">
                <a:solidFill>
                  <a:srgbClr val="FFFF00"/>
                </a:solidFill>
              </a:endParaRPr>
            </a:p>
          </p:txBody>
        </p:sp>
        <p:sp>
          <p:nvSpPr>
            <p:cNvPr id="70665" name="Text Box 6"/>
            <p:cNvSpPr txBox="1">
              <a:spLocks noChangeArrowheads="1"/>
            </p:cNvSpPr>
            <p:nvPr/>
          </p:nvSpPr>
          <p:spPr bwMode="auto">
            <a:xfrm>
              <a:off x="3984" y="2803"/>
              <a:ext cx="1152" cy="442"/>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000" b="1">
                  <a:solidFill>
                    <a:srgbClr val="FFFF00"/>
                  </a:solidFill>
                </a:rPr>
                <a:t>Inactive Metabolites</a:t>
              </a:r>
              <a:endParaRPr lang="en-US" sz="2400" b="1">
                <a:solidFill>
                  <a:srgbClr val="FFFF00"/>
                </a:solidFill>
              </a:endParaRPr>
            </a:p>
          </p:txBody>
        </p:sp>
        <p:sp>
          <p:nvSpPr>
            <p:cNvPr id="70666" name="Line 7"/>
            <p:cNvSpPr>
              <a:spLocks noChangeShapeType="1"/>
            </p:cNvSpPr>
            <p:nvPr/>
          </p:nvSpPr>
          <p:spPr bwMode="auto">
            <a:xfrm>
              <a:off x="4320" y="2131"/>
              <a:ext cx="1" cy="576"/>
            </a:xfrm>
            <a:prstGeom prst="line">
              <a:avLst/>
            </a:prstGeom>
            <a:noFill/>
            <a:ln w="28575">
              <a:solidFill>
                <a:srgbClr val="FFFF00"/>
              </a:solidFill>
              <a:round/>
              <a:headEnd type="none" w="sm" len="sm"/>
              <a:tailEnd type="triangle" w="med" len="med"/>
            </a:ln>
          </p:spPr>
          <p:txBody>
            <a:bodyPr wrap="none" anchor="ctr"/>
            <a:lstStyle/>
            <a:p>
              <a:endParaRPr lang="en-US"/>
            </a:p>
          </p:txBody>
        </p:sp>
        <p:sp>
          <p:nvSpPr>
            <p:cNvPr id="70667" name="Line 8"/>
            <p:cNvSpPr>
              <a:spLocks noChangeShapeType="1"/>
            </p:cNvSpPr>
            <p:nvPr/>
          </p:nvSpPr>
          <p:spPr bwMode="auto">
            <a:xfrm flipV="1">
              <a:off x="4464" y="1555"/>
              <a:ext cx="162" cy="192"/>
            </a:xfrm>
            <a:prstGeom prst="line">
              <a:avLst/>
            </a:prstGeom>
            <a:noFill/>
            <a:ln w="28575">
              <a:solidFill>
                <a:srgbClr val="FFFF00"/>
              </a:solidFill>
              <a:round/>
              <a:headEnd type="none" w="sm" len="sm"/>
              <a:tailEnd type="triangle" w="med" len="med"/>
            </a:ln>
          </p:spPr>
          <p:txBody>
            <a:bodyPr wrap="none" anchor="ctr"/>
            <a:lstStyle/>
            <a:p>
              <a:endParaRPr lang="en-US"/>
            </a:p>
          </p:txBody>
        </p:sp>
        <p:sp>
          <p:nvSpPr>
            <p:cNvPr id="70668" name="Line 9"/>
            <p:cNvSpPr>
              <a:spLocks noChangeShapeType="1"/>
            </p:cNvSpPr>
            <p:nvPr/>
          </p:nvSpPr>
          <p:spPr bwMode="auto">
            <a:xfrm>
              <a:off x="4416" y="2131"/>
              <a:ext cx="216" cy="240"/>
            </a:xfrm>
            <a:prstGeom prst="line">
              <a:avLst/>
            </a:prstGeom>
            <a:noFill/>
            <a:ln w="28575">
              <a:solidFill>
                <a:srgbClr val="FFFF00"/>
              </a:solidFill>
              <a:round/>
              <a:headEnd type="none" w="sm" len="sm"/>
              <a:tailEnd type="triangle" w="med" len="med"/>
            </a:ln>
          </p:spPr>
          <p:txBody>
            <a:bodyPr wrap="none" anchor="ctr"/>
            <a:lstStyle/>
            <a:p>
              <a:endParaRPr lang="en-US"/>
            </a:p>
          </p:txBody>
        </p:sp>
        <p:sp>
          <p:nvSpPr>
            <p:cNvPr id="70669" name="Text Box 10"/>
            <p:cNvSpPr txBox="1">
              <a:spLocks noChangeArrowheads="1"/>
            </p:cNvSpPr>
            <p:nvPr/>
          </p:nvSpPr>
          <p:spPr bwMode="auto">
            <a:xfrm>
              <a:off x="672" y="912"/>
              <a:ext cx="2162" cy="32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b="1"/>
                <a:t>Angiotensinogen</a:t>
              </a:r>
              <a:endParaRPr lang="en-US" sz="2400" b="1"/>
            </a:p>
          </p:txBody>
        </p:sp>
        <p:sp>
          <p:nvSpPr>
            <p:cNvPr id="70670" name="Text Box 11"/>
            <p:cNvSpPr txBox="1">
              <a:spLocks noChangeArrowheads="1"/>
            </p:cNvSpPr>
            <p:nvPr/>
          </p:nvSpPr>
          <p:spPr bwMode="auto">
            <a:xfrm>
              <a:off x="960" y="1891"/>
              <a:ext cx="1634" cy="32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b="1"/>
                <a:t>Angiotensin I</a:t>
              </a:r>
              <a:endParaRPr lang="en-US" sz="2400" b="1"/>
            </a:p>
          </p:txBody>
        </p:sp>
        <p:sp>
          <p:nvSpPr>
            <p:cNvPr id="70671" name="Text Box 12"/>
            <p:cNvSpPr txBox="1">
              <a:spLocks noChangeArrowheads="1"/>
            </p:cNvSpPr>
            <p:nvPr/>
          </p:nvSpPr>
          <p:spPr bwMode="auto">
            <a:xfrm>
              <a:off x="912" y="2707"/>
              <a:ext cx="1922" cy="32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b="1">
                  <a:solidFill>
                    <a:srgbClr val="99FF66"/>
                  </a:solidFill>
                </a:rPr>
                <a:t>Angiotensin II</a:t>
              </a:r>
              <a:endParaRPr lang="en-US" sz="1600" b="1"/>
            </a:p>
          </p:txBody>
        </p:sp>
        <p:sp>
          <p:nvSpPr>
            <p:cNvPr id="70672" name="Line 13"/>
            <p:cNvSpPr>
              <a:spLocks noChangeShapeType="1"/>
            </p:cNvSpPr>
            <p:nvPr/>
          </p:nvSpPr>
          <p:spPr bwMode="auto">
            <a:xfrm>
              <a:off x="1584" y="1315"/>
              <a:ext cx="0" cy="576"/>
            </a:xfrm>
            <a:prstGeom prst="line">
              <a:avLst/>
            </a:prstGeom>
            <a:noFill/>
            <a:ln w="28575">
              <a:solidFill>
                <a:schemeClr val="tx1"/>
              </a:solidFill>
              <a:round/>
              <a:headEnd type="none" w="sm" len="sm"/>
              <a:tailEnd type="triangle" w="med" len="med"/>
            </a:ln>
          </p:spPr>
          <p:txBody>
            <a:bodyPr wrap="none" anchor="ctr"/>
            <a:lstStyle/>
            <a:p>
              <a:endParaRPr lang="en-US"/>
            </a:p>
          </p:txBody>
        </p:sp>
        <p:sp>
          <p:nvSpPr>
            <p:cNvPr id="70673" name="Line 14"/>
            <p:cNvSpPr>
              <a:spLocks noChangeShapeType="1"/>
            </p:cNvSpPr>
            <p:nvPr/>
          </p:nvSpPr>
          <p:spPr bwMode="auto">
            <a:xfrm>
              <a:off x="1584" y="2179"/>
              <a:ext cx="0" cy="528"/>
            </a:xfrm>
            <a:prstGeom prst="line">
              <a:avLst/>
            </a:prstGeom>
            <a:noFill/>
            <a:ln w="28575">
              <a:solidFill>
                <a:schemeClr val="tx1"/>
              </a:solidFill>
              <a:round/>
              <a:headEnd type="none" w="sm" len="sm"/>
              <a:tailEnd type="triangle" w="med" len="med"/>
            </a:ln>
          </p:spPr>
          <p:txBody>
            <a:bodyPr wrap="none" anchor="ctr"/>
            <a:lstStyle/>
            <a:p>
              <a:endParaRPr lang="en-US"/>
            </a:p>
          </p:txBody>
        </p:sp>
        <p:sp>
          <p:nvSpPr>
            <p:cNvPr id="70674" name="Text Box 15"/>
            <p:cNvSpPr txBox="1">
              <a:spLocks noChangeArrowheads="1"/>
            </p:cNvSpPr>
            <p:nvPr/>
          </p:nvSpPr>
          <p:spPr bwMode="auto">
            <a:xfrm>
              <a:off x="2640" y="2160"/>
              <a:ext cx="626" cy="258"/>
            </a:xfrm>
            <a:prstGeom prst="rect">
              <a:avLst/>
            </a:prstGeom>
            <a:noFill/>
            <a:ln w="12700">
              <a:solidFill>
                <a:schemeClr val="tx1"/>
              </a:solidFill>
              <a:miter lim="800000"/>
              <a:headEnd type="none" w="sm" len="sm"/>
              <a:tailEnd type="none" w="sm" len="sm"/>
            </a:ln>
          </p:spPr>
          <p:txBody>
            <a:bodyPr>
              <a:spAutoFit/>
            </a:bodyPr>
            <a:lstStyle/>
            <a:p>
              <a:pPr algn="ctr" eaLnBrk="0" hangingPunct="0">
                <a:spcBef>
                  <a:spcPct val="50000"/>
                </a:spcBef>
              </a:pPr>
              <a:r>
                <a:rPr lang="en-US" sz="2000" b="1"/>
                <a:t>A C E</a:t>
              </a:r>
              <a:endParaRPr lang="en-US" sz="1600" b="1"/>
            </a:p>
          </p:txBody>
        </p:sp>
        <p:sp>
          <p:nvSpPr>
            <p:cNvPr id="70675" name="Line 16"/>
            <p:cNvSpPr>
              <a:spLocks noChangeShapeType="1"/>
            </p:cNvSpPr>
            <p:nvPr/>
          </p:nvSpPr>
          <p:spPr bwMode="auto">
            <a:xfrm flipV="1">
              <a:off x="3648" y="2323"/>
              <a:ext cx="576" cy="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70676" name="Line 17"/>
            <p:cNvSpPr>
              <a:spLocks noChangeShapeType="1"/>
            </p:cNvSpPr>
            <p:nvPr/>
          </p:nvSpPr>
          <p:spPr bwMode="auto">
            <a:xfrm flipH="1">
              <a:off x="1728" y="2323"/>
              <a:ext cx="624" cy="0"/>
            </a:xfrm>
            <a:prstGeom prst="line">
              <a:avLst/>
            </a:prstGeom>
            <a:noFill/>
            <a:ln w="38100">
              <a:solidFill>
                <a:schemeClr val="tx1"/>
              </a:solidFill>
              <a:round/>
              <a:headEnd type="none" w="sm" len="sm"/>
              <a:tailEnd type="triangle" w="med" len="med"/>
            </a:ln>
          </p:spPr>
          <p:txBody>
            <a:bodyPr wrap="none" anchor="ctr"/>
            <a:lstStyle/>
            <a:p>
              <a:endParaRPr lang="en-US"/>
            </a:p>
          </p:txBody>
        </p:sp>
        <p:grpSp>
          <p:nvGrpSpPr>
            <p:cNvPr id="70677" name="Group 18"/>
            <p:cNvGrpSpPr>
              <a:grpSpLocks/>
            </p:cNvGrpSpPr>
            <p:nvPr/>
          </p:nvGrpSpPr>
          <p:grpSpPr bwMode="auto">
            <a:xfrm>
              <a:off x="1824" y="2323"/>
              <a:ext cx="192" cy="288"/>
              <a:chOff x="3312" y="2688"/>
              <a:chExt cx="192" cy="288"/>
            </a:xfrm>
          </p:grpSpPr>
          <p:sp>
            <p:nvSpPr>
              <p:cNvPr id="70699" name="Oval 19"/>
              <p:cNvSpPr>
                <a:spLocks noChangeArrowheads="1"/>
              </p:cNvSpPr>
              <p:nvPr/>
            </p:nvSpPr>
            <p:spPr bwMode="auto">
              <a:xfrm>
                <a:off x="3312" y="2736"/>
                <a:ext cx="192" cy="192"/>
              </a:xfrm>
              <a:prstGeom prst="ellipse">
                <a:avLst/>
              </a:prstGeom>
              <a:noFill/>
              <a:ln w="12700">
                <a:solidFill>
                  <a:schemeClr val="tx1"/>
                </a:solidFill>
                <a:round/>
                <a:headEnd type="none" w="sm" len="sm"/>
                <a:tailEnd type="none" w="sm" len="sm"/>
              </a:ln>
            </p:spPr>
            <p:txBody>
              <a:bodyPr wrap="none" anchor="ctr"/>
              <a:lstStyle/>
              <a:p>
                <a:endParaRPr lang="ar-SA"/>
              </a:p>
            </p:txBody>
          </p:sp>
          <p:sp>
            <p:nvSpPr>
              <p:cNvPr id="70700" name="Text Box 20"/>
              <p:cNvSpPr txBox="1">
                <a:spLocks noChangeArrowheads="1"/>
              </p:cNvSpPr>
              <p:nvPr/>
            </p:nvSpPr>
            <p:spPr bwMode="auto">
              <a:xfrm>
                <a:off x="3312" y="2688"/>
                <a:ext cx="144"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t>+</a:t>
                </a:r>
              </a:p>
            </p:txBody>
          </p:sp>
        </p:grpSp>
        <p:grpSp>
          <p:nvGrpSpPr>
            <p:cNvPr id="70678" name="Group 21"/>
            <p:cNvGrpSpPr>
              <a:grpSpLocks/>
            </p:cNvGrpSpPr>
            <p:nvPr/>
          </p:nvGrpSpPr>
          <p:grpSpPr bwMode="auto">
            <a:xfrm>
              <a:off x="3888" y="2304"/>
              <a:ext cx="192" cy="288"/>
              <a:chOff x="3312" y="2688"/>
              <a:chExt cx="192" cy="288"/>
            </a:xfrm>
          </p:grpSpPr>
          <p:sp>
            <p:nvSpPr>
              <p:cNvPr id="70697" name="Oval 22"/>
              <p:cNvSpPr>
                <a:spLocks noChangeArrowheads="1"/>
              </p:cNvSpPr>
              <p:nvPr/>
            </p:nvSpPr>
            <p:spPr bwMode="auto">
              <a:xfrm>
                <a:off x="3312" y="2736"/>
                <a:ext cx="192" cy="192"/>
              </a:xfrm>
              <a:prstGeom prst="ellipse">
                <a:avLst/>
              </a:prstGeom>
              <a:noFill/>
              <a:ln w="12700">
                <a:solidFill>
                  <a:schemeClr val="tx1"/>
                </a:solidFill>
                <a:round/>
                <a:headEnd type="none" w="sm" len="sm"/>
                <a:tailEnd type="none" w="sm" len="sm"/>
              </a:ln>
            </p:spPr>
            <p:txBody>
              <a:bodyPr wrap="none" anchor="ctr"/>
              <a:lstStyle/>
              <a:p>
                <a:endParaRPr lang="ar-SA"/>
              </a:p>
            </p:txBody>
          </p:sp>
          <p:sp>
            <p:nvSpPr>
              <p:cNvPr id="70698" name="Text Box 23"/>
              <p:cNvSpPr txBox="1">
                <a:spLocks noChangeArrowheads="1"/>
              </p:cNvSpPr>
              <p:nvPr/>
            </p:nvSpPr>
            <p:spPr bwMode="auto">
              <a:xfrm>
                <a:off x="3312" y="2688"/>
                <a:ext cx="144"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t>+</a:t>
                </a:r>
              </a:p>
            </p:txBody>
          </p:sp>
        </p:grpSp>
        <p:sp>
          <p:nvSpPr>
            <p:cNvPr id="70679" name="Text Box 24"/>
            <p:cNvSpPr txBox="1">
              <a:spLocks noChangeArrowheads="1"/>
            </p:cNvSpPr>
            <p:nvPr/>
          </p:nvSpPr>
          <p:spPr bwMode="auto">
            <a:xfrm>
              <a:off x="564" y="3684"/>
              <a:ext cx="2922" cy="52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b="1"/>
                <a:t>Activation of AT-1 receptors &amp;Aldosterone</a:t>
              </a:r>
              <a:endParaRPr lang="en-US" sz="2000" b="1"/>
            </a:p>
          </p:txBody>
        </p:sp>
        <p:sp>
          <p:nvSpPr>
            <p:cNvPr id="70680" name="Line 25"/>
            <p:cNvSpPr>
              <a:spLocks noChangeShapeType="1"/>
            </p:cNvSpPr>
            <p:nvPr/>
          </p:nvSpPr>
          <p:spPr bwMode="auto">
            <a:xfrm>
              <a:off x="1584" y="3091"/>
              <a:ext cx="0" cy="576"/>
            </a:xfrm>
            <a:prstGeom prst="line">
              <a:avLst/>
            </a:prstGeom>
            <a:noFill/>
            <a:ln w="28575">
              <a:solidFill>
                <a:schemeClr val="tx1"/>
              </a:solidFill>
              <a:round/>
              <a:headEnd type="none" w="sm" len="sm"/>
              <a:tailEnd type="triangle" w="med" len="med"/>
            </a:ln>
          </p:spPr>
          <p:txBody>
            <a:bodyPr wrap="none" anchor="ctr"/>
            <a:lstStyle/>
            <a:p>
              <a:endParaRPr lang="en-US"/>
            </a:p>
          </p:txBody>
        </p:sp>
        <p:sp>
          <p:nvSpPr>
            <p:cNvPr id="70681" name="Text Box 27"/>
            <p:cNvSpPr txBox="1">
              <a:spLocks noChangeArrowheads="1"/>
            </p:cNvSpPr>
            <p:nvPr/>
          </p:nvSpPr>
          <p:spPr bwMode="auto">
            <a:xfrm>
              <a:off x="2256" y="1392"/>
              <a:ext cx="1200" cy="32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b="1">
                  <a:solidFill>
                    <a:srgbClr val="66CCFF"/>
                  </a:solidFill>
                </a:rPr>
                <a:t>Renin</a:t>
              </a:r>
              <a:endParaRPr lang="en-US" sz="1600" b="1"/>
            </a:p>
          </p:txBody>
        </p:sp>
        <p:sp>
          <p:nvSpPr>
            <p:cNvPr id="70682" name="Line 28"/>
            <p:cNvSpPr>
              <a:spLocks noChangeShapeType="1"/>
            </p:cNvSpPr>
            <p:nvPr/>
          </p:nvSpPr>
          <p:spPr bwMode="auto">
            <a:xfrm flipH="1">
              <a:off x="1778" y="1555"/>
              <a:ext cx="432" cy="0"/>
            </a:xfrm>
            <a:prstGeom prst="line">
              <a:avLst/>
            </a:prstGeom>
            <a:noFill/>
            <a:ln w="50800">
              <a:solidFill>
                <a:srgbClr val="66CCFF"/>
              </a:solidFill>
              <a:round/>
              <a:headEnd type="none" w="sm" len="sm"/>
              <a:tailEnd type="stealth" w="lg" len="med"/>
            </a:ln>
          </p:spPr>
          <p:txBody>
            <a:bodyPr wrap="none" anchor="ctr"/>
            <a:lstStyle/>
            <a:p>
              <a:endParaRPr lang="en-US"/>
            </a:p>
          </p:txBody>
        </p:sp>
        <p:sp>
          <p:nvSpPr>
            <p:cNvPr id="70683" name="Text Box 29"/>
            <p:cNvSpPr txBox="1">
              <a:spLocks noChangeArrowheads="1"/>
            </p:cNvSpPr>
            <p:nvPr/>
          </p:nvSpPr>
          <p:spPr bwMode="auto">
            <a:xfrm>
              <a:off x="65" y="2239"/>
              <a:ext cx="852" cy="274"/>
            </a:xfrm>
            <a:prstGeom prst="rect">
              <a:avLst/>
            </a:prstGeom>
            <a:noFill/>
            <a:ln w="38100">
              <a:solidFill>
                <a:schemeClr val="tx1"/>
              </a:solidFill>
              <a:miter lim="800000"/>
              <a:headEnd/>
              <a:tailEnd/>
            </a:ln>
          </p:spPr>
          <p:txBody>
            <a:bodyPr wrap="none">
              <a:spAutoFit/>
            </a:bodyPr>
            <a:lstStyle/>
            <a:p>
              <a:pPr eaLnBrk="0" hangingPunct="0"/>
              <a:r>
                <a:rPr lang="en-US" sz="2000" b="1"/>
                <a:t>Chymase</a:t>
              </a:r>
            </a:p>
          </p:txBody>
        </p:sp>
        <p:sp>
          <p:nvSpPr>
            <p:cNvPr id="70684" name="Line 30"/>
            <p:cNvSpPr>
              <a:spLocks noChangeShapeType="1"/>
            </p:cNvSpPr>
            <p:nvPr/>
          </p:nvSpPr>
          <p:spPr bwMode="auto">
            <a:xfrm>
              <a:off x="960" y="2400"/>
              <a:ext cx="528" cy="0"/>
            </a:xfrm>
            <a:prstGeom prst="line">
              <a:avLst/>
            </a:prstGeom>
            <a:noFill/>
            <a:ln w="9525">
              <a:solidFill>
                <a:schemeClr val="tx1"/>
              </a:solidFill>
              <a:round/>
              <a:headEnd/>
              <a:tailEnd type="triangle" w="med" len="med"/>
            </a:ln>
          </p:spPr>
          <p:txBody>
            <a:bodyPr/>
            <a:lstStyle/>
            <a:p>
              <a:endParaRPr lang="en-US"/>
            </a:p>
          </p:txBody>
        </p:sp>
        <p:sp>
          <p:nvSpPr>
            <p:cNvPr id="70685" name="Text Box 31"/>
            <p:cNvSpPr txBox="1">
              <a:spLocks noChangeArrowheads="1"/>
            </p:cNvSpPr>
            <p:nvPr/>
          </p:nvSpPr>
          <p:spPr bwMode="auto">
            <a:xfrm>
              <a:off x="2764" y="2542"/>
              <a:ext cx="860" cy="404"/>
            </a:xfrm>
            <a:prstGeom prst="rect">
              <a:avLst/>
            </a:prstGeom>
            <a:noFill/>
            <a:ln w="9525">
              <a:noFill/>
              <a:miter lim="800000"/>
              <a:headEnd/>
              <a:tailEnd/>
            </a:ln>
          </p:spPr>
          <p:txBody>
            <a:bodyPr wrap="none">
              <a:spAutoFit/>
            </a:bodyPr>
            <a:lstStyle/>
            <a:p>
              <a:pPr algn="ctr" eaLnBrk="0" hangingPunct="0"/>
              <a:r>
                <a:rPr lang="en-US" b="1">
                  <a:solidFill>
                    <a:srgbClr val="FFFF00"/>
                  </a:solidFill>
                </a:rPr>
                <a:t>60% ACE </a:t>
              </a:r>
            </a:p>
            <a:p>
              <a:pPr algn="ctr" eaLnBrk="0" hangingPunct="0"/>
              <a:r>
                <a:rPr lang="en-US" b="1">
                  <a:solidFill>
                    <a:srgbClr val="FFFF00"/>
                  </a:solidFill>
                </a:rPr>
                <a:t>Dependent</a:t>
              </a:r>
            </a:p>
          </p:txBody>
        </p:sp>
        <p:sp>
          <p:nvSpPr>
            <p:cNvPr id="70686" name="Text Box 32"/>
            <p:cNvSpPr txBox="1">
              <a:spLocks noChangeArrowheads="1"/>
            </p:cNvSpPr>
            <p:nvPr/>
          </p:nvSpPr>
          <p:spPr bwMode="auto">
            <a:xfrm>
              <a:off x="192" y="1344"/>
              <a:ext cx="1192" cy="442"/>
            </a:xfrm>
            <a:prstGeom prst="rect">
              <a:avLst/>
            </a:prstGeom>
            <a:noFill/>
            <a:ln w="9525">
              <a:noFill/>
              <a:miter lim="800000"/>
              <a:headEnd/>
              <a:tailEnd/>
            </a:ln>
          </p:spPr>
          <p:txBody>
            <a:bodyPr wrap="none">
              <a:spAutoFit/>
            </a:bodyPr>
            <a:lstStyle/>
            <a:p>
              <a:pPr algn="ctr" eaLnBrk="0" hangingPunct="0"/>
              <a:r>
                <a:rPr lang="en-US" sz="2000" b="1">
                  <a:solidFill>
                    <a:srgbClr val="FFFF00"/>
                  </a:solidFill>
                </a:rPr>
                <a:t>40% Chymase</a:t>
              </a:r>
            </a:p>
            <a:p>
              <a:pPr algn="ctr" eaLnBrk="0" hangingPunct="0"/>
              <a:r>
                <a:rPr lang="en-US" sz="2000" b="1">
                  <a:solidFill>
                    <a:srgbClr val="FFFF00"/>
                  </a:solidFill>
                </a:rPr>
                <a:t>Dependent</a:t>
              </a:r>
            </a:p>
          </p:txBody>
        </p:sp>
        <p:sp>
          <p:nvSpPr>
            <p:cNvPr id="70687" name="Line 34"/>
            <p:cNvSpPr>
              <a:spLocks noChangeShapeType="1"/>
            </p:cNvSpPr>
            <p:nvPr/>
          </p:nvSpPr>
          <p:spPr bwMode="auto">
            <a:xfrm flipV="1">
              <a:off x="2784" y="2160"/>
              <a:ext cx="384" cy="336"/>
            </a:xfrm>
            <a:prstGeom prst="line">
              <a:avLst/>
            </a:prstGeom>
            <a:noFill/>
            <a:ln w="38100">
              <a:solidFill>
                <a:srgbClr val="CC3300"/>
              </a:solidFill>
              <a:round/>
              <a:headEnd/>
              <a:tailEnd/>
            </a:ln>
          </p:spPr>
          <p:txBody>
            <a:bodyPr/>
            <a:lstStyle/>
            <a:p>
              <a:endParaRPr lang="en-US"/>
            </a:p>
          </p:txBody>
        </p:sp>
        <p:sp>
          <p:nvSpPr>
            <p:cNvPr id="70688" name="Line 35"/>
            <p:cNvSpPr>
              <a:spLocks noChangeShapeType="1"/>
            </p:cNvSpPr>
            <p:nvPr/>
          </p:nvSpPr>
          <p:spPr bwMode="auto">
            <a:xfrm>
              <a:off x="2880" y="2208"/>
              <a:ext cx="240" cy="288"/>
            </a:xfrm>
            <a:prstGeom prst="line">
              <a:avLst/>
            </a:prstGeom>
            <a:noFill/>
            <a:ln w="38100">
              <a:solidFill>
                <a:srgbClr val="CC3300"/>
              </a:solidFill>
              <a:round/>
              <a:headEnd/>
              <a:tailEnd/>
            </a:ln>
          </p:spPr>
          <p:txBody>
            <a:bodyPr/>
            <a:lstStyle/>
            <a:p>
              <a:endParaRPr lang="en-US"/>
            </a:p>
          </p:txBody>
        </p:sp>
        <p:sp>
          <p:nvSpPr>
            <p:cNvPr id="70689" name="Line 36"/>
            <p:cNvSpPr>
              <a:spLocks noChangeShapeType="1"/>
            </p:cNvSpPr>
            <p:nvPr/>
          </p:nvSpPr>
          <p:spPr bwMode="auto">
            <a:xfrm flipV="1">
              <a:off x="3744" y="2208"/>
              <a:ext cx="384" cy="288"/>
            </a:xfrm>
            <a:prstGeom prst="line">
              <a:avLst/>
            </a:prstGeom>
            <a:noFill/>
            <a:ln w="38100">
              <a:solidFill>
                <a:srgbClr val="CC3300"/>
              </a:solidFill>
              <a:round/>
              <a:headEnd/>
              <a:tailEnd/>
            </a:ln>
          </p:spPr>
          <p:txBody>
            <a:bodyPr/>
            <a:lstStyle/>
            <a:p>
              <a:endParaRPr lang="en-US"/>
            </a:p>
          </p:txBody>
        </p:sp>
        <p:sp>
          <p:nvSpPr>
            <p:cNvPr id="70690" name="Line 37"/>
            <p:cNvSpPr>
              <a:spLocks noChangeShapeType="1"/>
            </p:cNvSpPr>
            <p:nvPr/>
          </p:nvSpPr>
          <p:spPr bwMode="auto">
            <a:xfrm>
              <a:off x="3792" y="2256"/>
              <a:ext cx="240" cy="240"/>
            </a:xfrm>
            <a:prstGeom prst="line">
              <a:avLst/>
            </a:prstGeom>
            <a:noFill/>
            <a:ln w="38100">
              <a:solidFill>
                <a:srgbClr val="CC3300"/>
              </a:solidFill>
              <a:round/>
              <a:headEnd/>
              <a:tailEnd/>
            </a:ln>
          </p:spPr>
          <p:txBody>
            <a:bodyPr/>
            <a:lstStyle/>
            <a:p>
              <a:endParaRPr lang="en-US"/>
            </a:p>
          </p:txBody>
        </p:sp>
        <p:sp>
          <p:nvSpPr>
            <p:cNvPr id="70691" name="Text Box 38"/>
            <p:cNvSpPr txBox="1">
              <a:spLocks noChangeArrowheads="1"/>
            </p:cNvSpPr>
            <p:nvPr/>
          </p:nvSpPr>
          <p:spPr bwMode="auto">
            <a:xfrm>
              <a:off x="3878" y="887"/>
              <a:ext cx="544" cy="267"/>
            </a:xfrm>
            <a:prstGeom prst="rect">
              <a:avLst/>
            </a:prstGeom>
            <a:noFill/>
            <a:ln w="57150">
              <a:solidFill>
                <a:schemeClr val="tx1"/>
              </a:solidFill>
              <a:miter lim="800000"/>
              <a:headEnd/>
              <a:tailEnd/>
            </a:ln>
          </p:spPr>
          <p:txBody>
            <a:bodyPr wrap="none">
              <a:spAutoFit/>
            </a:bodyPr>
            <a:lstStyle/>
            <a:p>
              <a:pPr eaLnBrk="0" hangingPunct="0"/>
              <a:r>
                <a:rPr lang="en-US" b="1">
                  <a:solidFill>
                    <a:srgbClr val="FF9966"/>
                  </a:solidFill>
                </a:rPr>
                <a:t>ACE-I</a:t>
              </a:r>
            </a:p>
          </p:txBody>
        </p:sp>
        <p:sp>
          <p:nvSpPr>
            <p:cNvPr id="70692" name="Line 39"/>
            <p:cNvSpPr>
              <a:spLocks noChangeShapeType="1"/>
            </p:cNvSpPr>
            <p:nvPr/>
          </p:nvSpPr>
          <p:spPr bwMode="auto">
            <a:xfrm flipH="1">
              <a:off x="3552" y="1200"/>
              <a:ext cx="384" cy="816"/>
            </a:xfrm>
            <a:prstGeom prst="line">
              <a:avLst/>
            </a:prstGeom>
            <a:noFill/>
            <a:ln w="38100">
              <a:solidFill>
                <a:schemeClr val="tx1"/>
              </a:solidFill>
              <a:round/>
              <a:headEnd/>
              <a:tailEnd type="triangle" w="med" len="med"/>
            </a:ln>
          </p:spPr>
          <p:txBody>
            <a:bodyPr/>
            <a:lstStyle/>
            <a:p>
              <a:endParaRPr lang="en-US"/>
            </a:p>
          </p:txBody>
        </p:sp>
        <p:sp>
          <p:nvSpPr>
            <p:cNvPr id="70693" name="Line 40"/>
            <p:cNvSpPr>
              <a:spLocks noChangeShapeType="1"/>
            </p:cNvSpPr>
            <p:nvPr/>
          </p:nvSpPr>
          <p:spPr bwMode="auto">
            <a:xfrm flipV="1">
              <a:off x="1392" y="3120"/>
              <a:ext cx="384" cy="336"/>
            </a:xfrm>
            <a:prstGeom prst="line">
              <a:avLst/>
            </a:prstGeom>
            <a:noFill/>
            <a:ln w="38100">
              <a:solidFill>
                <a:srgbClr val="CC3300"/>
              </a:solidFill>
              <a:round/>
              <a:headEnd/>
              <a:tailEnd/>
            </a:ln>
          </p:spPr>
          <p:txBody>
            <a:bodyPr/>
            <a:lstStyle/>
            <a:p>
              <a:endParaRPr lang="en-US"/>
            </a:p>
          </p:txBody>
        </p:sp>
        <p:sp>
          <p:nvSpPr>
            <p:cNvPr id="70694" name="Line 41"/>
            <p:cNvSpPr>
              <a:spLocks noChangeShapeType="1"/>
            </p:cNvSpPr>
            <p:nvPr/>
          </p:nvSpPr>
          <p:spPr bwMode="auto">
            <a:xfrm>
              <a:off x="1488" y="3168"/>
              <a:ext cx="240" cy="288"/>
            </a:xfrm>
            <a:prstGeom prst="line">
              <a:avLst/>
            </a:prstGeom>
            <a:noFill/>
            <a:ln w="38100">
              <a:solidFill>
                <a:srgbClr val="CC3300"/>
              </a:solidFill>
              <a:round/>
              <a:headEnd/>
              <a:tailEnd/>
            </a:ln>
          </p:spPr>
          <p:txBody>
            <a:bodyPr/>
            <a:lstStyle/>
            <a:p>
              <a:endParaRPr lang="en-US"/>
            </a:p>
          </p:txBody>
        </p:sp>
        <p:sp>
          <p:nvSpPr>
            <p:cNvPr id="70695" name="Text Box 42"/>
            <p:cNvSpPr txBox="1">
              <a:spLocks noChangeArrowheads="1"/>
            </p:cNvSpPr>
            <p:nvPr/>
          </p:nvSpPr>
          <p:spPr bwMode="auto">
            <a:xfrm>
              <a:off x="182" y="3079"/>
              <a:ext cx="500" cy="286"/>
            </a:xfrm>
            <a:prstGeom prst="rect">
              <a:avLst/>
            </a:prstGeom>
            <a:noFill/>
            <a:ln w="57150">
              <a:solidFill>
                <a:schemeClr val="tx1"/>
              </a:solidFill>
              <a:miter lim="800000"/>
              <a:headEnd/>
              <a:tailEnd/>
            </a:ln>
          </p:spPr>
          <p:txBody>
            <a:bodyPr wrap="none">
              <a:spAutoFit/>
            </a:bodyPr>
            <a:lstStyle/>
            <a:p>
              <a:pPr eaLnBrk="0" hangingPunct="0"/>
              <a:r>
                <a:rPr lang="en-US" sz="2000" b="1"/>
                <a:t>ARB</a:t>
              </a:r>
            </a:p>
          </p:txBody>
        </p:sp>
        <p:sp>
          <p:nvSpPr>
            <p:cNvPr id="70696" name="Line 43"/>
            <p:cNvSpPr>
              <a:spLocks noChangeShapeType="1"/>
            </p:cNvSpPr>
            <p:nvPr/>
          </p:nvSpPr>
          <p:spPr bwMode="auto">
            <a:xfrm>
              <a:off x="720" y="3216"/>
              <a:ext cx="384" cy="0"/>
            </a:xfrm>
            <a:prstGeom prst="line">
              <a:avLst/>
            </a:prstGeom>
            <a:noFill/>
            <a:ln w="5715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p:nvPr>
        </p:nvSpPr>
        <p:spPr>
          <a:xfrm>
            <a:off x="609600" y="2514600"/>
            <a:ext cx="7772400" cy="2209800"/>
          </a:xfrm>
        </p:spPr>
        <p:txBody>
          <a:bodyPr/>
          <a:lstStyle/>
          <a:p>
            <a:pPr eaLnBrk="1" hangingPunct="1"/>
            <a:r>
              <a:rPr lang="en-GB" sz="2600" smtClean="0">
                <a:solidFill>
                  <a:schemeClr val="bg1"/>
                </a:solidFill>
                <a:latin typeface="Trebuchet MS" pitchFamily="34" charset="0"/>
                <a:cs typeface="Arial" charset="0"/>
              </a:rPr>
              <a:t>In 95% of cases no cause can be found primary hypretension (essential)</a:t>
            </a:r>
          </a:p>
          <a:p>
            <a:pPr eaLnBrk="1" hangingPunct="1">
              <a:buFontTx/>
              <a:buNone/>
            </a:pPr>
            <a:r>
              <a:rPr lang="en-GB" sz="2600" smtClean="0">
                <a:solidFill>
                  <a:schemeClr val="bg1"/>
                </a:solidFill>
                <a:latin typeface="Trebuchet MS" pitchFamily="34" charset="0"/>
                <a:cs typeface="Arial" charset="0"/>
              </a:rPr>
              <a:t>    </a:t>
            </a:r>
          </a:p>
          <a:p>
            <a:pPr eaLnBrk="1" hangingPunct="1"/>
            <a:r>
              <a:rPr lang="en-GB" sz="2600" smtClean="0">
                <a:solidFill>
                  <a:schemeClr val="bg1"/>
                </a:solidFill>
                <a:latin typeface="Trebuchet MS" pitchFamily="34" charset="0"/>
                <a:cs typeface="Arial" charset="0"/>
              </a:rPr>
              <a:t>Secondary hpertension  5-10%</a:t>
            </a:r>
          </a:p>
        </p:txBody>
      </p:sp>
      <p:sp>
        <p:nvSpPr>
          <p:cNvPr id="20483" name="Rectangle 5"/>
          <p:cNvSpPr>
            <a:spLocks noChangeArrowheads="1"/>
          </p:cNvSpPr>
          <p:nvPr/>
        </p:nvSpPr>
        <p:spPr bwMode="auto">
          <a:xfrm>
            <a:off x="1676400" y="914400"/>
            <a:ext cx="5334000" cy="609600"/>
          </a:xfrm>
          <a:prstGeom prst="rect">
            <a:avLst/>
          </a:prstGeom>
          <a:noFill/>
          <a:ln w="9525">
            <a:noFill/>
            <a:miter lim="800000"/>
            <a:headEnd/>
            <a:tailEnd/>
          </a:ln>
        </p:spPr>
        <p:txBody>
          <a:bodyPr>
            <a:spAutoFit/>
          </a:bodyPr>
          <a:lstStyle/>
          <a:p>
            <a:pPr algn="ctr"/>
            <a:r>
              <a:rPr lang="en-GB" sz="3400">
                <a:solidFill>
                  <a:srgbClr val="66FFFF"/>
                </a:solidFill>
                <a:latin typeface="Cooper Black" pitchFamily="18" charset="0"/>
              </a:rPr>
              <a:t>HYPERTENSION</a:t>
            </a:r>
            <a:endParaRPr lang="en-US" sz="3400"/>
          </a:p>
        </p:txBody>
      </p:sp>
      <p:pic>
        <p:nvPicPr>
          <p:cNvPr id="6"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228600"/>
            <a:ext cx="6858000" cy="1143000"/>
          </a:xfrm>
          <a:prstGeom prst="rect">
            <a:avLst/>
          </a:prstGeom>
          <a:noFill/>
          <a:ln w="9525">
            <a:noFill/>
            <a:miter lim="800000"/>
            <a:headEnd/>
            <a:tailEnd/>
          </a:ln>
        </p:spPr>
        <p:txBody>
          <a:bodyPr anchor="ctr"/>
          <a:lstStyle/>
          <a:p>
            <a:pPr algn="ctr"/>
            <a:r>
              <a:rPr lang="en-GB" sz="3200" b="1">
                <a:solidFill>
                  <a:srgbClr val="66FFFF"/>
                </a:solidFill>
                <a:latin typeface="Cooper Black" pitchFamily="18" charset="0"/>
              </a:rPr>
              <a:t>Angiotensin Converting Enzymes</a:t>
            </a:r>
          </a:p>
        </p:txBody>
      </p:sp>
      <p:sp>
        <p:nvSpPr>
          <p:cNvPr id="71683" name="Rectangle 5"/>
          <p:cNvSpPr>
            <a:spLocks noChangeArrowheads="1"/>
          </p:cNvSpPr>
          <p:nvPr/>
        </p:nvSpPr>
        <p:spPr bwMode="auto">
          <a:xfrm>
            <a:off x="609600" y="2057400"/>
            <a:ext cx="7772400" cy="4114800"/>
          </a:xfrm>
          <a:prstGeom prst="rect">
            <a:avLst/>
          </a:prstGeom>
          <a:noFill/>
          <a:ln w="9525">
            <a:noFill/>
            <a:miter lim="800000"/>
            <a:headEnd/>
            <a:tailEnd/>
          </a:ln>
        </p:spPr>
        <p:txBody>
          <a:bodyPr/>
          <a:lstStyle/>
          <a:p>
            <a:pPr marL="342900" indent="-342900" algn="ctr">
              <a:spcBef>
                <a:spcPct val="20000"/>
              </a:spcBef>
            </a:pPr>
            <a:r>
              <a:rPr lang="en-GB" sz="2600" b="1">
                <a:solidFill>
                  <a:schemeClr val="bg1"/>
                </a:solidFill>
                <a:latin typeface="Trebuchet MS" pitchFamily="34" charset="0"/>
              </a:rPr>
              <a:t>ENALAPRIL, LISINOPRIL, RAMIPRIL,perindperil</a:t>
            </a:r>
          </a:p>
          <a:p>
            <a:pPr marL="342900" indent="-342900">
              <a:spcBef>
                <a:spcPct val="20000"/>
              </a:spcBef>
            </a:pPr>
            <a:endParaRPr lang="en-GB" sz="2600" b="1">
              <a:solidFill>
                <a:schemeClr val="bg1"/>
              </a:solidFill>
              <a:latin typeface="Trebuchet MS" pitchFamily="34" charset="0"/>
            </a:endParaRPr>
          </a:p>
          <a:p>
            <a:pPr marL="342900" indent="-342900">
              <a:spcBef>
                <a:spcPct val="20000"/>
              </a:spcBef>
              <a:buFontTx/>
              <a:buChar char="•"/>
            </a:pPr>
            <a:r>
              <a:rPr lang="en-GB" sz="2400">
                <a:solidFill>
                  <a:schemeClr val="bg1"/>
                </a:solidFill>
                <a:latin typeface="Trebuchet MS" pitchFamily="34" charset="0"/>
              </a:rPr>
              <a:t>Competitively inhibit the actions of angiotensin converting enzyme (ACE)</a:t>
            </a:r>
          </a:p>
          <a:p>
            <a:pPr marL="342900" indent="-342900">
              <a:spcBef>
                <a:spcPct val="20000"/>
              </a:spcBef>
              <a:buFontTx/>
              <a:buChar char="•"/>
            </a:pPr>
            <a:r>
              <a:rPr lang="en-GB" sz="2400">
                <a:solidFill>
                  <a:schemeClr val="bg1"/>
                </a:solidFill>
                <a:latin typeface="Trebuchet MS" pitchFamily="34" charset="0"/>
              </a:rPr>
              <a:t>ACE converts angiotensin I to active angiotensin II</a:t>
            </a:r>
          </a:p>
          <a:p>
            <a:pPr marL="342900" indent="-342900">
              <a:spcBef>
                <a:spcPct val="20000"/>
              </a:spcBef>
              <a:buFontTx/>
              <a:buChar char="•"/>
            </a:pPr>
            <a:r>
              <a:rPr lang="en-GB" sz="2400">
                <a:solidFill>
                  <a:schemeClr val="bg1"/>
                </a:solidFill>
                <a:latin typeface="Trebuchet MS" pitchFamily="34" charset="0"/>
              </a:rPr>
              <a:t>Angiotensin II is a potent vasoconstrictor and hypertrophogenic agent &amp;produce aldosterone</a:t>
            </a:r>
            <a:r>
              <a:rPr lang="en-GB" sz="3200">
                <a:solidFill>
                  <a:schemeClr val="bg1"/>
                </a:solidFill>
                <a:latin typeface="Trebuchet MS" pitchFamily="34" charset="0"/>
              </a:rPr>
              <a:t> </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304800" y="381000"/>
            <a:ext cx="7772400" cy="5486400"/>
          </a:xfrm>
          <a:prstGeom prst="rect">
            <a:avLst/>
          </a:prstGeom>
          <a:noFill/>
          <a:ln w="9525">
            <a:noFill/>
            <a:miter lim="800000"/>
            <a:headEnd/>
            <a:tailEnd/>
          </a:ln>
        </p:spPr>
        <p:txBody>
          <a:bodyPr/>
          <a:lstStyle/>
          <a:p>
            <a:pPr marL="342900" indent="-342900" algn="ctr">
              <a:spcBef>
                <a:spcPct val="20000"/>
              </a:spcBef>
              <a:defRPr/>
            </a:pPr>
            <a:r>
              <a:rPr lang="en-GB" sz="3200" b="1" dirty="0">
                <a:solidFill>
                  <a:srgbClr val="66FFFF"/>
                </a:solidFill>
                <a:latin typeface="Trebuchet MS" pitchFamily="34" charset="0"/>
              </a:rPr>
              <a:t>Contraindications</a:t>
            </a:r>
          </a:p>
          <a:p>
            <a:pPr marL="742950" lvl="1" indent="-285750">
              <a:spcBef>
                <a:spcPct val="20000"/>
              </a:spcBef>
              <a:buFontTx/>
              <a:buChar char="–"/>
              <a:defRPr/>
            </a:pPr>
            <a:r>
              <a:rPr lang="en-GB" sz="2400" dirty="0">
                <a:solidFill>
                  <a:schemeClr val="bg1"/>
                </a:solidFill>
                <a:latin typeface="Trebuchet MS" pitchFamily="34" charset="0"/>
              </a:rPr>
              <a:t>Bilateral Renal artery </a:t>
            </a:r>
            <a:r>
              <a:rPr lang="en-GB" sz="2400" dirty="0" err="1">
                <a:solidFill>
                  <a:schemeClr val="bg1"/>
                </a:solidFill>
                <a:latin typeface="Trebuchet MS" pitchFamily="34" charset="0"/>
              </a:rPr>
              <a:t>stenosis</a:t>
            </a:r>
            <a:endParaRPr lang="en-GB" sz="2400" dirty="0">
              <a:solidFill>
                <a:schemeClr val="bg1"/>
              </a:solidFill>
              <a:latin typeface="Trebuchet MS" pitchFamily="34" charset="0"/>
            </a:endParaRPr>
          </a:p>
          <a:p>
            <a:pPr marL="742950" lvl="1" indent="-285750">
              <a:spcBef>
                <a:spcPct val="20000"/>
              </a:spcBef>
              <a:buFontTx/>
              <a:buChar char="–"/>
              <a:defRPr/>
            </a:pPr>
            <a:r>
              <a:rPr lang="en-GB" sz="2400" dirty="0">
                <a:solidFill>
                  <a:schemeClr val="bg1"/>
                </a:solidFill>
                <a:latin typeface="Trebuchet MS" pitchFamily="34" charset="0"/>
              </a:rPr>
              <a:t>Renal failure</a:t>
            </a:r>
          </a:p>
          <a:p>
            <a:pPr marL="742950" lvl="1" indent="-285750">
              <a:spcBef>
                <a:spcPct val="20000"/>
              </a:spcBef>
              <a:buFontTx/>
              <a:buChar char="–"/>
              <a:defRPr/>
            </a:pPr>
            <a:r>
              <a:rPr lang="en-GB" sz="2400" dirty="0" err="1">
                <a:solidFill>
                  <a:schemeClr val="bg1"/>
                </a:solidFill>
                <a:latin typeface="Trebuchet MS" pitchFamily="34" charset="0"/>
              </a:rPr>
              <a:t>Hyperkalaemia</a:t>
            </a:r>
            <a:endParaRPr lang="en-GB" sz="2400" dirty="0">
              <a:solidFill>
                <a:schemeClr val="bg1"/>
              </a:solidFill>
              <a:latin typeface="Trebuchet MS" pitchFamily="34" charset="0"/>
            </a:endParaRPr>
          </a:p>
          <a:p>
            <a:pPr marL="742950" lvl="1" indent="-285750">
              <a:spcBef>
                <a:spcPct val="20000"/>
              </a:spcBef>
              <a:defRPr/>
            </a:pPr>
            <a:endParaRPr lang="en-GB" sz="2400" dirty="0">
              <a:solidFill>
                <a:srgbClr val="FFFF66"/>
              </a:solidFill>
              <a:latin typeface="Trebuchet MS" pitchFamily="34" charset="0"/>
            </a:endParaRPr>
          </a:p>
          <a:p>
            <a:pPr marL="342900" indent="-342900" algn="ctr">
              <a:spcBef>
                <a:spcPct val="20000"/>
              </a:spcBef>
              <a:defRPr/>
            </a:pPr>
            <a:r>
              <a:rPr lang="en-GB" sz="2800" b="1" dirty="0">
                <a:solidFill>
                  <a:srgbClr val="66FFFF"/>
                </a:solidFill>
                <a:latin typeface="Trebuchet MS" pitchFamily="34" charset="0"/>
              </a:rPr>
              <a:t>Adverse Drug reactions</a:t>
            </a:r>
          </a:p>
          <a:p>
            <a:pPr marL="742950" lvl="1" indent="-285750">
              <a:spcBef>
                <a:spcPct val="20000"/>
              </a:spcBef>
              <a:buFontTx/>
              <a:buChar char="–"/>
              <a:defRPr/>
            </a:pPr>
            <a:r>
              <a:rPr lang="en-GB" sz="2400" dirty="0">
                <a:solidFill>
                  <a:schemeClr val="bg1"/>
                </a:solidFill>
                <a:latin typeface="Trebuchet MS" pitchFamily="34" charset="0"/>
              </a:rPr>
              <a:t>Cough 10-15%             </a:t>
            </a:r>
          </a:p>
          <a:p>
            <a:pPr marL="742950" lvl="1" indent="-285750">
              <a:spcBef>
                <a:spcPct val="20000"/>
              </a:spcBef>
              <a:buFontTx/>
              <a:buChar char="–"/>
              <a:defRPr/>
            </a:pPr>
            <a:r>
              <a:rPr lang="en-GB" sz="2400" b="1" dirty="0" err="1">
                <a:solidFill>
                  <a:schemeClr val="bg2">
                    <a:lumMod val="90000"/>
                  </a:schemeClr>
                </a:solidFill>
                <a:latin typeface="Trebuchet MS" pitchFamily="34" charset="0"/>
              </a:rPr>
              <a:t>hyperkalemia</a:t>
            </a:r>
            <a:endParaRPr lang="en-GB" sz="2400" b="1" dirty="0">
              <a:solidFill>
                <a:schemeClr val="bg2">
                  <a:lumMod val="90000"/>
                </a:schemeClr>
              </a:solidFill>
              <a:latin typeface="Trebuchet MS" pitchFamily="34" charset="0"/>
            </a:endParaRPr>
          </a:p>
          <a:p>
            <a:pPr marL="742950" lvl="1" indent="-285750">
              <a:spcBef>
                <a:spcPct val="20000"/>
              </a:spcBef>
              <a:buFontTx/>
              <a:buChar char="–"/>
              <a:defRPr/>
            </a:pPr>
            <a:r>
              <a:rPr lang="en-GB" sz="2400" dirty="0">
                <a:solidFill>
                  <a:schemeClr val="bg1"/>
                </a:solidFill>
                <a:latin typeface="Trebuchet MS" pitchFamily="34" charset="0"/>
              </a:rPr>
              <a:t>first dose hypertension</a:t>
            </a:r>
          </a:p>
          <a:p>
            <a:pPr marL="742950" lvl="1" indent="-285750">
              <a:spcBef>
                <a:spcPct val="20000"/>
              </a:spcBef>
              <a:buFontTx/>
              <a:buChar char="–"/>
              <a:defRPr/>
            </a:pPr>
            <a:r>
              <a:rPr lang="en-GB" sz="2400" dirty="0">
                <a:solidFill>
                  <a:schemeClr val="bg1"/>
                </a:solidFill>
                <a:latin typeface="Trebuchet MS" pitchFamily="34" charset="0"/>
              </a:rPr>
              <a:t>taste disturbance</a:t>
            </a:r>
          </a:p>
          <a:p>
            <a:pPr marL="742950" lvl="1" indent="-285750">
              <a:spcBef>
                <a:spcPct val="20000"/>
              </a:spcBef>
              <a:buFontTx/>
              <a:buChar char="–"/>
              <a:defRPr/>
            </a:pPr>
            <a:r>
              <a:rPr lang="en-GB" sz="2400" dirty="0">
                <a:solidFill>
                  <a:schemeClr val="bg1"/>
                </a:solidFill>
                <a:latin typeface="Trebuchet MS" pitchFamily="34" charset="0"/>
              </a:rPr>
              <a:t>renal impairment in renal artery </a:t>
            </a:r>
            <a:r>
              <a:rPr lang="en-GB" sz="2400" dirty="0" err="1">
                <a:solidFill>
                  <a:schemeClr val="bg1"/>
                </a:solidFill>
                <a:latin typeface="Trebuchet MS" pitchFamily="34" charset="0"/>
              </a:rPr>
              <a:t>stenosis</a:t>
            </a:r>
            <a:endParaRPr lang="en-GB" sz="2400" dirty="0">
              <a:solidFill>
                <a:schemeClr val="bg1"/>
              </a:solidFill>
              <a:latin typeface="Trebuchet MS" pitchFamily="34" charset="0"/>
            </a:endParaRPr>
          </a:p>
          <a:p>
            <a:pPr marL="742950" lvl="1" indent="-285750">
              <a:spcBef>
                <a:spcPct val="20000"/>
              </a:spcBef>
              <a:buFontTx/>
              <a:buChar char="–"/>
              <a:defRPr/>
            </a:pPr>
            <a:r>
              <a:rPr lang="en-GB" sz="2400" dirty="0" err="1">
                <a:solidFill>
                  <a:schemeClr val="bg1"/>
                </a:solidFill>
                <a:latin typeface="Trebuchet MS" pitchFamily="34" charset="0"/>
              </a:rPr>
              <a:t>Angioneurotic</a:t>
            </a:r>
            <a:r>
              <a:rPr lang="en-GB" sz="2400" dirty="0">
                <a:solidFill>
                  <a:schemeClr val="bg1"/>
                </a:solidFill>
                <a:latin typeface="Trebuchet MS" pitchFamily="34" charset="0"/>
              </a:rPr>
              <a:t> oedema</a:t>
            </a:r>
          </a:p>
          <a:p>
            <a:pPr marL="342900" indent="-342900">
              <a:spcBef>
                <a:spcPct val="20000"/>
              </a:spcBef>
              <a:buFontTx/>
              <a:buChar char="•"/>
              <a:defRPr/>
            </a:pPr>
            <a:endParaRPr lang="en-GB" sz="2400" dirty="0">
              <a:solidFill>
                <a:srgbClr val="FFFF66"/>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75" name="Group 39"/>
          <p:cNvGraphicFramePr>
            <a:graphicFrameLocks noGrp="1"/>
          </p:cNvGraphicFramePr>
          <p:nvPr/>
        </p:nvGraphicFramePr>
        <p:xfrm>
          <a:off x="609600" y="533400"/>
          <a:ext cx="8229600" cy="6176970"/>
        </p:xfrm>
        <a:graphic>
          <a:graphicData uri="http://schemas.openxmlformats.org/drawingml/2006/table">
            <a:tbl>
              <a:tblPr/>
              <a:tblGrid>
                <a:gridCol w="8229600"/>
              </a:tblGrid>
              <a:tr h="909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rPr>
                        <a:t>ANGIOTENSIN  II RECEPTOR BLOCKERS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Candesartan cilexitil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Candesartan cilexitil/HCTZ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Eprosartan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Eprosartan/HCTZ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Irbesartan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Irbesartan and hydrochlorothiazide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Losartan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Losartan and hydrochlorothiazide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Olmesartan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Olmesartan and hydrochlorothiazide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Telmisartan</a:t>
                      </a:r>
                      <a:endPar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Telmisartan and hydrochlorothiazide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Valsartan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Valsartan</a:t>
                      </a:r>
                      <a:r>
                        <a:rPr kumimoji="0" lang="en-US" sz="16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and hydrochlorothiazide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r>
              <a:rPr lang="en-GB" sz="3200">
                <a:solidFill>
                  <a:srgbClr val="66FFFF"/>
                </a:solidFill>
                <a:latin typeface="Cooper Black" pitchFamily="18" charset="0"/>
              </a:rPr>
              <a:t>Angiotensin II Antagonists</a:t>
            </a:r>
          </a:p>
        </p:txBody>
      </p:sp>
      <p:sp>
        <p:nvSpPr>
          <p:cNvPr id="74755" name="Rectangle 5"/>
          <p:cNvSpPr>
            <a:spLocks noChangeArrowheads="1"/>
          </p:cNvSpPr>
          <p:nvPr/>
        </p:nvSpPr>
        <p:spPr bwMode="auto">
          <a:xfrm>
            <a:off x="609600" y="1905000"/>
            <a:ext cx="7772400" cy="4114800"/>
          </a:xfrm>
          <a:prstGeom prst="rect">
            <a:avLst/>
          </a:prstGeom>
          <a:noFill/>
          <a:ln w="9525">
            <a:noFill/>
            <a:miter lim="800000"/>
            <a:headEnd/>
            <a:tailEnd/>
          </a:ln>
        </p:spPr>
        <p:txBody>
          <a:bodyPr/>
          <a:lstStyle/>
          <a:p>
            <a:pPr marL="342900" indent="-342900" algn="ctr">
              <a:spcBef>
                <a:spcPct val="20000"/>
              </a:spcBef>
            </a:pPr>
            <a:r>
              <a:rPr lang="en-GB" sz="2800" b="1">
                <a:solidFill>
                  <a:srgbClr val="99FFCC"/>
                </a:solidFill>
                <a:latin typeface="Trebuchet MS" pitchFamily="34" charset="0"/>
              </a:rPr>
              <a:t>LOSARTAN, VALSARTAN, CANDESARTAN, IRBESARTAN</a:t>
            </a:r>
          </a:p>
          <a:p>
            <a:pPr marL="342900" indent="-342900" algn="ctr">
              <a:spcBef>
                <a:spcPct val="20000"/>
              </a:spcBef>
            </a:pPr>
            <a:endParaRPr lang="en-GB" sz="2800" b="1">
              <a:solidFill>
                <a:srgbClr val="99FFCC"/>
              </a:solidFill>
              <a:latin typeface="Trebuchet MS" pitchFamily="34" charset="0"/>
            </a:endParaRPr>
          </a:p>
          <a:p>
            <a:pPr marL="342900" indent="-342900">
              <a:spcBef>
                <a:spcPct val="20000"/>
              </a:spcBef>
              <a:buFontTx/>
              <a:buChar char="•"/>
            </a:pPr>
            <a:r>
              <a:rPr lang="en-GB" sz="2600">
                <a:solidFill>
                  <a:schemeClr val="bg1"/>
                </a:solidFill>
                <a:latin typeface="Trebuchet MS" pitchFamily="34" charset="0"/>
              </a:rPr>
              <a:t>angiotensin II antagonists competitively block the actions of angiotensin II at the angiotensin AT1 receptor</a:t>
            </a:r>
          </a:p>
          <a:p>
            <a:pPr marL="342900" indent="-342900">
              <a:spcBef>
                <a:spcPct val="20000"/>
              </a:spcBef>
              <a:buFontTx/>
              <a:buChar char="•"/>
            </a:pPr>
            <a:r>
              <a:rPr lang="en-GB" sz="2600">
                <a:solidFill>
                  <a:schemeClr val="bg1"/>
                </a:solidFill>
                <a:latin typeface="Trebuchet MS" pitchFamily="34" charset="0"/>
              </a:rPr>
              <a:t>Advantage over ACE inhibitors </a:t>
            </a:r>
          </a:p>
          <a:p>
            <a:pPr marL="742950" lvl="1" indent="-285750">
              <a:spcBef>
                <a:spcPct val="20000"/>
              </a:spcBef>
              <a:buFontTx/>
              <a:buChar char="–"/>
            </a:pPr>
            <a:r>
              <a:rPr lang="en-GB" sz="2600">
                <a:solidFill>
                  <a:schemeClr val="bg1"/>
                </a:solidFill>
                <a:latin typeface="Trebuchet MS" pitchFamily="34" charset="0"/>
              </a:rPr>
              <a:t>Cough2%-5%     </a:t>
            </a:r>
          </a:p>
          <a:p>
            <a:pPr marL="742950" lvl="1" indent="-285750">
              <a:spcBef>
                <a:spcPct val="20000"/>
              </a:spcBef>
              <a:buFontTx/>
              <a:buChar char="–"/>
            </a:pPr>
            <a:r>
              <a:rPr lang="en-GB" sz="2600">
                <a:solidFill>
                  <a:schemeClr val="bg1"/>
                </a:solidFill>
                <a:latin typeface="Trebuchet MS" pitchFamily="34" charset="0"/>
              </a:rPr>
              <a:t>-less hyperkalemia</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762000" y="517525"/>
            <a:ext cx="7924800" cy="549275"/>
          </a:xfrm>
          <a:prstGeom prst="rect">
            <a:avLst/>
          </a:prstGeom>
          <a:noFill/>
          <a:ln w="9525">
            <a:noFill/>
            <a:miter lim="800000"/>
            <a:headEnd/>
            <a:tailEnd/>
          </a:ln>
        </p:spPr>
        <p:txBody>
          <a:bodyPr anchor="ctr">
            <a:spAutoFit/>
          </a:bodyPr>
          <a:lstStyle/>
          <a:p>
            <a:pPr algn="ctr"/>
            <a:r>
              <a:rPr lang="en-US" sz="3000">
                <a:solidFill>
                  <a:srgbClr val="66FFFF"/>
                </a:solidFill>
                <a:latin typeface="Cooper Black" pitchFamily="18" charset="0"/>
                <a:ea typeface="Calibri" pitchFamily="34" charset="0"/>
                <a:cs typeface="Times New Roman" pitchFamily="18" charset="0"/>
              </a:rPr>
              <a:t>calcium channel blocking agents</a:t>
            </a:r>
          </a:p>
        </p:txBody>
      </p:sp>
      <p:graphicFrame>
        <p:nvGraphicFramePr>
          <p:cNvPr id="69663" name="Group 31"/>
          <p:cNvGraphicFramePr>
            <a:graphicFrameLocks noGrp="1"/>
          </p:cNvGraphicFramePr>
          <p:nvPr/>
        </p:nvGraphicFramePr>
        <p:xfrm>
          <a:off x="1295400" y="1831975"/>
          <a:ext cx="6553200" cy="3730248"/>
        </p:xfrm>
        <a:graphic>
          <a:graphicData uri="http://schemas.openxmlformats.org/drawingml/2006/table">
            <a:tbl>
              <a:tblPr/>
              <a:tblGrid>
                <a:gridCol w="6553200"/>
              </a:tblGrid>
              <a:tr h="369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rPr>
                        <a:t>NONDIHYDROPYRIDINE AGENTS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Diltiazem</a:t>
                      </a:r>
                      <a:endPar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Verapamil</a:t>
                      </a:r>
                      <a:endPar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rPr>
                        <a:t>DIHYDROPYRIDINES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Amlodipine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Felodipine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Isradipine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Nicardipine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Nifedipine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Nisoldipine</a:t>
                      </a:r>
                      <a:endParaRPr kumimoji="0" lang="en-US" sz="18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685800" y="609600"/>
            <a:ext cx="7086600" cy="1143000"/>
          </a:xfrm>
          <a:prstGeom prst="rect">
            <a:avLst/>
          </a:prstGeom>
          <a:noFill/>
          <a:ln w="9525">
            <a:noFill/>
            <a:miter lim="800000"/>
            <a:headEnd/>
            <a:tailEnd/>
          </a:ln>
        </p:spPr>
        <p:txBody>
          <a:bodyPr anchor="ctr"/>
          <a:lstStyle/>
          <a:p>
            <a:pPr algn="ctr"/>
            <a:r>
              <a:rPr lang="en-GB" sz="3200">
                <a:solidFill>
                  <a:srgbClr val="66FFFF"/>
                </a:solidFill>
                <a:latin typeface="Cooper Black" pitchFamily="18" charset="0"/>
              </a:rPr>
              <a:t>Calcium Channel Blockers</a:t>
            </a:r>
          </a:p>
        </p:txBody>
      </p:sp>
      <p:sp>
        <p:nvSpPr>
          <p:cNvPr id="76803" name="Rectangle 5"/>
          <p:cNvSpPr>
            <a:spLocks noChangeArrowheads="1"/>
          </p:cNvSpPr>
          <p:nvPr/>
        </p:nvSpPr>
        <p:spPr bwMode="auto">
          <a:xfrm>
            <a:off x="685800" y="2209800"/>
            <a:ext cx="7772400" cy="2743200"/>
          </a:xfrm>
          <a:prstGeom prst="rect">
            <a:avLst/>
          </a:prstGeom>
          <a:noFill/>
          <a:ln w="9525">
            <a:noFill/>
            <a:miter lim="800000"/>
            <a:headEnd/>
            <a:tailEnd/>
          </a:ln>
        </p:spPr>
        <p:txBody>
          <a:bodyPr/>
          <a:lstStyle/>
          <a:p>
            <a:pPr marL="342900" indent="-342900" algn="ctr">
              <a:spcBef>
                <a:spcPct val="20000"/>
              </a:spcBef>
            </a:pPr>
            <a:r>
              <a:rPr lang="en-GB" sz="2800" b="1">
                <a:solidFill>
                  <a:schemeClr val="bg1"/>
                </a:solidFill>
                <a:latin typeface="Trebuchet MS" pitchFamily="34" charset="0"/>
              </a:rPr>
              <a:t>AMLODIPINE, VERAPAMIL, diltiazem &amp; nifedipine,felodipine</a:t>
            </a:r>
          </a:p>
          <a:p>
            <a:pPr marL="342900" indent="-342900">
              <a:spcBef>
                <a:spcPct val="20000"/>
              </a:spcBef>
            </a:pPr>
            <a:endParaRPr lang="en-GB" sz="2800" b="1">
              <a:solidFill>
                <a:schemeClr val="bg1"/>
              </a:solidFill>
              <a:latin typeface="Trebuchet MS" pitchFamily="34" charset="0"/>
            </a:endParaRPr>
          </a:p>
          <a:p>
            <a:pPr marL="342900" indent="-342900">
              <a:spcBef>
                <a:spcPct val="20000"/>
              </a:spcBef>
              <a:buFontTx/>
              <a:buChar char="•"/>
            </a:pPr>
            <a:r>
              <a:rPr lang="en-GB" sz="2600">
                <a:solidFill>
                  <a:schemeClr val="bg1"/>
                </a:solidFill>
                <a:latin typeface="Trebuchet MS" pitchFamily="34" charset="0"/>
              </a:rPr>
              <a:t>“ short acting dihydropyridines should   not be used as first line therapy to treat hypertension.”</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381000" y="152400"/>
            <a:ext cx="7772400" cy="4724400"/>
          </a:xfrm>
          <a:prstGeom prst="rect">
            <a:avLst/>
          </a:prstGeom>
          <a:noFill/>
          <a:ln w="9525">
            <a:noFill/>
            <a:miter lim="800000"/>
            <a:headEnd/>
            <a:tailEnd/>
          </a:ln>
        </p:spPr>
        <p:txBody>
          <a:bodyPr/>
          <a:lstStyle/>
          <a:p>
            <a:pPr marL="342900" indent="-342900">
              <a:spcBef>
                <a:spcPct val="20000"/>
              </a:spcBef>
            </a:pPr>
            <a:endParaRPr lang="en-GB" sz="3600"/>
          </a:p>
          <a:p>
            <a:pPr marL="342900" indent="-342900" algn="ctr">
              <a:spcBef>
                <a:spcPct val="20000"/>
              </a:spcBef>
            </a:pPr>
            <a:r>
              <a:rPr lang="en-GB" sz="3600">
                <a:solidFill>
                  <a:srgbClr val="66FFFF"/>
                </a:solidFill>
                <a:latin typeface="Cooper Black" pitchFamily="18" charset="0"/>
              </a:rPr>
              <a:t>Mechanism</a:t>
            </a:r>
          </a:p>
          <a:p>
            <a:pPr marL="342900" indent="-342900" algn="ctr">
              <a:spcBef>
                <a:spcPct val="20000"/>
              </a:spcBef>
            </a:pPr>
            <a:endParaRPr lang="en-GB" sz="3600">
              <a:solidFill>
                <a:srgbClr val="66FFFF"/>
              </a:solidFill>
              <a:latin typeface="Cooper Black" pitchFamily="18" charset="0"/>
            </a:endParaRPr>
          </a:p>
          <a:p>
            <a:pPr marL="742950" lvl="1" indent="-285750">
              <a:spcBef>
                <a:spcPct val="20000"/>
              </a:spcBef>
              <a:buFontTx/>
              <a:buChar char="–"/>
            </a:pPr>
            <a:r>
              <a:rPr lang="en-GB" sz="3000">
                <a:solidFill>
                  <a:schemeClr val="bg1"/>
                </a:solidFill>
                <a:latin typeface="Trebuchet MS" pitchFamily="34" charset="0"/>
              </a:rPr>
              <a:t>relaxing large and small arteries and reducing peripheral resistance</a:t>
            </a:r>
          </a:p>
          <a:p>
            <a:pPr marL="742950" lvl="1" indent="-285750">
              <a:spcBef>
                <a:spcPct val="20000"/>
              </a:spcBef>
              <a:buFontTx/>
              <a:buChar char="–"/>
            </a:pPr>
            <a:r>
              <a:rPr lang="en-GB" sz="3000">
                <a:solidFill>
                  <a:schemeClr val="bg1"/>
                </a:solidFill>
                <a:latin typeface="Trebuchet MS" pitchFamily="34" charset="0"/>
              </a:rPr>
              <a:t>reducing cardiac output</a:t>
            </a:r>
          </a:p>
          <a:p>
            <a:pPr marL="342900" indent="-342900">
              <a:spcBef>
                <a:spcPct val="20000"/>
              </a:spcBef>
              <a:buFontTx/>
              <a:buChar char="•"/>
            </a:pPr>
            <a:endParaRPr lang="en-GB" sz="3200">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04800" y="228600"/>
            <a:ext cx="7315200" cy="6096000"/>
          </a:xfrm>
          <a:prstGeom prst="rect">
            <a:avLst/>
          </a:prstGeom>
          <a:noFill/>
          <a:ln w="9525">
            <a:noFill/>
            <a:miter lim="800000"/>
            <a:headEnd/>
            <a:tailEnd/>
          </a:ln>
        </p:spPr>
        <p:txBody>
          <a:bodyPr/>
          <a:lstStyle/>
          <a:p>
            <a:pPr marL="342900" indent="-342900" algn="ctr">
              <a:spcBef>
                <a:spcPct val="20000"/>
              </a:spcBef>
              <a:defRPr/>
            </a:pPr>
            <a:r>
              <a:rPr lang="en-GB" sz="2400" dirty="0">
                <a:solidFill>
                  <a:schemeClr val="bg2">
                    <a:lumMod val="90000"/>
                  </a:schemeClr>
                </a:solidFill>
                <a:latin typeface="Trebuchet MS" pitchFamily="34" charset="0"/>
              </a:rPr>
              <a:t>Contraindications</a:t>
            </a:r>
          </a:p>
          <a:p>
            <a:pPr marL="742950" lvl="1" indent="-285750">
              <a:spcBef>
                <a:spcPct val="20000"/>
              </a:spcBef>
              <a:buFontTx/>
              <a:buChar char="–"/>
              <a:defRPr/>
            </a:pPr>
            <a:r>
              <a:rPr lang="en-GB" sz="2400" dirty="0">
                <a:solidFill>
                  <a:schemeClr val="bg1"/>
                </a:solidFill>
                <a:latin typeface="Trebuchet MS" pitchFamily="34" charset="0"/>
              </a:rPr>
              <a:t>Acute MI</a:t>
            </a:r>
          </a:p>
          <a:p>
            <a:pPr marL="742950" lvl="1" indent="-285750">
              <a:spcBef>
                <a:spcPct val="20000"/>
              </a:spcBef>
              <a:buFontTx/>
              <a:buChar char="–"/>
              <a:defRPr/>
            </a:pPr>
            <a:r>
              <a:rPr lang="en-GB" sz="2400" dirty="0">
                <a:solidFill>
                  <a:schemeClr val="bg1"/>
                </a:solidFill>
                <a:latin typeface="Trebuchet MS" pitchFamily="34" charset="0"/>
              </a:rPr>
              <a:t>Heart failure, </a:t>
            </a:r>
            <a:r>
              <a:rPr lang="en-GB" sz="2400" dirty="0" err="1">
                <a:solidFill>
                  <a:schemeClr val="bg1"/>
                </a:solidFill>
                <a:latin typeface="Trebuchet MS" pitchFamily="34" charset="0"/>
              </a:rPr>
              <a:t>bradycardia</a:t>
            </a:r>
            <a:r>
              <a:rPr lang="en-GB" sz="2400" dirty="0">
                <a:solidFill>
                  <a:schemeClr val="bg1"/>
                </a:solidFill>
                <a:latin typeface="Trebuchet MS" pitchFamily="34" charset="0"/>
              </a:rPr>
              <a:t> </a:t>
            </a:r>
            <a:r>
              <a:rPr lang="en-GB" sz="2400" dirty="0">
                <a:solidFill>
                  <a:schemeClr val="bg2">
                    <a:lumMod val="90000"/>
                  </a:schemeClr>
                </a:solidFill>
                <a:latin typeface="Trebuchet MS" pitchFamily="34" charset="0"/>
              </a:rPr>
              <a:t>VERAPAMIL,DILTIAZEM </a:t>
            </a:r>
          </a:p>
          <a:p>
            <a:pPr marL="742950" lvl="1" indent="-285750">
              <a:spcBef>
                <a:spcPct val="20000"/>
              </a:spcBef>
              <a:defRPr/>
            </a:pPr>
            <a:endParaRPr lang="en-GB" sz="2400" dirty="0">
              <a:solidFill>
                <a:srgbClr val="99FFCC"/>
              </a:solidFill>
              <a:latin typeface="Trebuchet MS" pitchFamily="34" charset="0"/>
            </a:endParaRPr>
          </a:p>
          <a:p>
            <a:pPr marL="342900" indent="-342900" algn="ctr">
              <a:spcBef>
                <a:spcPct val="20000"/>
              </a:spcBef>
              <a:defRPr/>
            </a:pPr>
            <a:r>
              <a:rPr lang="en-GB" sz="2400" dirty="0">
                <a:solidFill>
                  <a:schemeClr val="bg2">
                    <a:lumMod val="90000"/>
                  </a:schemeClr>
                </a:solidFill>
                <a:latin typeface="Trebuchet MS" pitchFamily="34" charset="0"/>
              </a:rPr>
              <a:t>Averse Drug Reactions</a:t>
            </a:r>
          </a:p>
          <a:p>
            <a:pPr marL="742950" lvl="1" indent="-285750">
              <a:spcBef>
                <a:spcPct val="20000"/>
              </a:spcBef>
              <a:buFontTx/>
              <a:buChar char="–"/>
              <a:defRPr/>
            </a:pPr>
            <a:r>
              <a:rPr lang="en-GB" sz="2400" dirty="0">
                <a:solidFill>
                  <a:schemeClr val="bg2">
                    <a:lumMod val="90000"/>
                  </a:schemeClr>
                </a:solidFill>
                <a:latin typeface="Trebuchet MS" pitchFamily="34" charset="0"/>
              </a:rPr>
              <a:t>Flushing</a:t>
            </a:r>
          </a:p>
          <a:p>
            <a:pPr marL="742950" lvl="1" indent="-285750">
              <a:spcBef>
                <a:spcPct val="20000"/>
              </a:spcBef>
              <a:buFontTx/>
              <a:buChar char="–"/>
              <a:defRPr/>
            </a:pPr>
            <a:r>
              <a:rPr lang="en-GB" sz="2400" dirty="0">
                <a:solidFill>
                  <a:schemeClr val="bg1"/>
                </a:solidFill>
                <a:latin typeface="Trebuchet MS" pitchFamily="34" charset="0"/>
              </a:rPr>
              <a:t>Headache</a:t>
            </a:r>
          </a:p>
          <a:p>
            <a:pPr marL="742950" lvl="1" indent="-285750">
              <a:spcBef>
                <a:spcPct val="20000"/>
              </a:spcBef>
              <a:buFontTx/>
              <a:buChar char="–"/>
              <a:defRPr/>
            </a:pPr>
            <a:r>
              <a:rPr lang="en-GB" sz="2400" dirty="0">
                <a:solidFill>
                  <a:schemeClr val="bg1"/>
                </a:solidFill>
                <a:latin typeface="Trebuchet MS" pitchFamily="34" charset="0"/>
              </a:rPr>
              <a:t>Ankle oedema</a:t>
            </a:r>
          </a:p>
          <a:p>
            <a:pPr marL="742950" lvl="1" indent="-285750">
              <a:spcBef>
                <a:spcPct val="20000"/>
              </a:spcBef>
              <a:buFontTx/>
              <a:buChar char="–"/>
              <a:defRPr/>
            </a:pPr>
            <a:r>
              <a:rPr lang="en-GB" sz="2400" dirty="0">
                <a:solidFill>
                  <a:schemeClr val="bg1"/>
                </a:solidFill>
                <a:latin typeface="Trebuchet MS" pitchFamily="34" charset="0"/>
              </a:rPr>
              <a:t>Indigestion and reflux </a:t>
            </a:r>
            <a:r>
              <a:rPr lang="en-GB" sz="2400" dirty="0" err="1">
                <a:solidFill>
                  <a:schemeClr val="bg1"/>
                </a:solidFill>
                <a:latin typeface="Trebuchet MS" pitchFamily="34" charset="0"/>
              </a:rPr>
              <a:t>oesophagitis</a:t>
            </a:r>
            <a:endParaRPr lang="en-GB" sz="2400" dirty="0">
              <a:solidFill>
                <a:schemeClr val="bg1"/>
              </a:solidFill>
              <a:latin typeface="Trebuchet MS" pitchFamily="34" charset="0"/>
            </a:endParaRPr>
          </a:p>
          <a:p>
            <a:pPr marL="742950" lvl="1" indent="-285750">
              <a:spcBef>
                <a:spcPct val="20000"/>
              </a:spcBef>
              <a:defRPr/>
            </a:pPr>
            <a:endParaRPr lang="en-GB" sz="2400" dirty="0">
              <a:solidFill>
                <a:srgbClr val="FFFF66"/>
              </a:solidFill>
              <a:latin typeface="Trebuchet MS" pitchFamily="34" charset="0"/>
            </a:endParaRPr>
          </a:p>
          <a:p>
            <a:pPr marL="342900" indent="-342900" algn="ctr">
              <a:spcBef>
                <a:spcPct val="20000"/>
              </a:spcBef>
              <a:defRPr/>
            </a:pPr>
            <a:r>
              <a:rPr lang="en-GB" sz="2400" dirty="0">
                <a:solidFill>
                  <a:schemeClr val="bg2">
                    <a:lumMod val="90000"/>
                  </a:schemeClr>
                </a:solidFill>
                <a:latin typeface="Trebuchet MS" pitchFamily="34" charset="0"/>
              </a:rPr>
              <a:t>Rate limiting VERAPAMIL, DILTIAZEM agents also cause</a:t>
            </a:r>
          </a:p>
          <a:p>
            <a:pPr marL="742950" lvl="1" indent="-285750">
              <a:spcBef>
                <a:spcPct val="20000"/>
              </a:spcBef>
              <a:buFontTx/>
              <a:buChar char="–"/>
              <a:defRPr/>
            </a:pPr>
            <a:r>
              <a:rPr lang="en-GB" sz="2400" dirty="0" err="1">
                <a:solidFill>
                  <a:schemeClr val="bg1"/>
                </a:solidFill>
                <a:latin typeface="Trebuchet MS" pitchFamily="34" charset="0"/>
              </a:rPr>
              <a:t>Bradycardia</a:t>
            </a:r>
            <a:endParaRPr lang="en-GB" sz="2400" dirty="0">
              <a:solidFill>
                <a:schemeClr val="bg1"/>
              </a:solidFill>
              <a:latin typeface="Trebuchet MS" pitchFamily="34" charset="0"/>
            </a:endParaRPr>
          </a:p>
          <a:p>
            <a:pPr marL="742950" lvl="1" indent="-285750">
              <a:spcBef>
                <a:spcPct val="20000"/>
              </a:spcBef>
              <a:buFontTx/>
              <a:buChar char="–"/>
              <a:defRPr/>
            </a:pPr>
            <a:r>
              <a:rPr lang="en-GB" sz="2400" dirty="0">
                <a:solidFill>
                  <a:schemeClr val="bg1"/>
                </a:solidFill>
                <a:latin typeface="Trebuchet MS" pitchFamily="34" charset="0"/>
              </a:rPr>
              <a:t>Constipation</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6934200" cy="1554162"/>
          </a:xfrm>
        </p:spPr>
        <p:txBody>
          <a:bodyPr/>
          <a:lstStyle/>
          <a:p>
            <a:pPr algn="ctr" eaLnBrk="1" fontAlgn="auto" hangingPunct="1">
              <a:spcAft>
                <a:spcPts val="0"/>
              </a:spcAft>
              <a:defRPr/>
            </a:pPr>
            <a:r>
              <a:rPr lang="en-US" sz="3400" b="1" dirty="0" smtClean="0">
                <a:solidFill>
                  <a:srgbClr val="66FFFF"/>
                </a:solidFill>
                <a:latin typeface="Cooper Black" pitchFamily="18" charset="0"/>
                <a:ea typeface="Calibri" pitchFamily="34" charset="0"/>
                <a:cs typeface="Times New Roman" pitchFamily="18" charset="0"/>
              </a:rPr>
              <a:t>α-ADRENOCEPTOR </a:t>
            </a:r>
            <a:r>
              <a:rPr lang="en-US" sz="3400" b="1" dirty="0" err="1" smtClean="0">
                <a:solidFill>
                  <a:srgbClr val="66FFFF"/>
                </a:solidFill>
                <a:latin typeface="Cooper Black" pitchFamily="18" charset="0"/>
                <a:ea typeface="Calibri" pitchFamily="34" charset="0"/>
                <a:cs typeface="Times New Roman" pitchFamily="18" charset="0"/>
              </a:rPr>
              <a:t>Anatagonists</a:t>
            </a:r>
            <a:endParaRPr lang="en-US" sz="3400" b="1" dirty="0" smtClean="0">
              <a:solidFill>
                <a:srgbClr val="66FFFF"/>
              </a:solidFill>
              <a:latin typeface="Cooper Black" pitchFamily="18" charset="0"/>
              <a:ea typeface="Calibri" pitchFamily="34" charset="0"/>
              <a:cs typeface="Times New Roman" pitchFamily="18" charset="0"/>
            </a:endParaRPr>
          </a:p>
        </p:txBody>
      </p:sp>
      <p:sp>
        <p:nvSpPr>
          <p:cNvPr id="79875" name="Rectangle 3"/>
          <p:cNvSpPr>
            <a:spLocks noGrp="1" noChangeArrowheads="1"/>
          </p:cNvSpPr>
          <p:nvPr>
            <p:ph sz="quarter" idx="1"/>
          </p:nvPr>
        </p:nvSpPr>
        <p:spPr>
          <a:xfrm>
            <a:off x="381000" y="1905000"/>
            <a:ext cx="8229600" cy="2971800"/>
          </a:xfrm>
        </p:spPr>
        <p:txBody>
          <a:bodyPr/>
          <a:lstStyle/>
          <a:p>
            <a:pPr algn="ctr" eaLnBrk="1" hangingPunct="1">
              <a:lnSpc>
                <a:spcPct val="115000"/>
              </a:lnSpc>
              <a:spcBef>
                <a:spcPct val="0"/>
              </a:spcBef>
              <a:buFontTx/>
              <a:buNone/>
            </a:pPr>
            <a:endParaRPr lang="en-US" sz="4000" b="1" smtClean="0">
              <a:solidFill>
                <a:schemeClr val="bg1"/>
              </a:solidFill>
              <a:latin typeface="Trebuchet MS" pitchFamily="34" charset="0"/>
              <a:ea typeface="Calibri" pitchFamily="34" charset="0"/>
              <a:cs typeface="Times New Roman" pitchFamily="18" charset="0"/>
            </a:endParaRPr>
          </a:p>
          <a:p>
            <a:pPr eaLnBrk="1" hangingPunct="1">
              <a:lnSpc>
                <a:spcPct val="115000"/>
              </a:lnSpc>
              <a:spcBef>
                <a:spcPct val="0"/>
              </a:spcBef>
            </a:pPr>
            <a:r>
              <a:rPr lang="en-US" sz="2800" smtClean="0">
                <a:solidFill>
                  <a:schemeClr val="bg1"/>
                </a:solidFill>
                <a:latin typeface="Trebuchet MS" pitchFamily="34" charset="0"/>
                <a:ea typeface="Calibri" pitchFamily="34" charset="0"/>
                <a:cs typeface="Times New Roman" pitchFamily="18" charset="0"/>
              </a:rPr>
              <a:t>Prazosin  </a:t>
            </a:r>
          </a:p>
          <a:p>
            <a:pPr eaLnBrk="1" hangingPunct="1">
              <a:lnSpc>
                <a:spcPct val="115000"/>
              </a:lnSpc>
              <a:spcBef>
                <a:spcPct val="0"/>
              </a:spcBef>
            </a:pPr>
            <a:r>
              <a:rPr lang="en-US" sz="2800" smtClean="0">
                <a:solidFill>
                  <a:schemeClr val="bg1"/>
                </a:solidFill>
                <a:latin typeface="Trebuchet MS" pitchFamily="34" charset="0"/>
                <a:ea typeface="Calibri" pitchFamily="34" charset="0"/>
                <a:cs typeface="Times New Roman" pitchFamily="18" charset="0"/>
              </a:rPr>
              <a:t>Terazosin</a:t>
            </a:r>
          </a:p>
          <a:p>
            <a:pPr eaLnBrk="1" hangingPunct="1">
              <a:lnSpc>
                <a:spcPct val="115000"/>
              </a:lnSpc>
              <a:spcBef>
                <a:spcPct val="0"/>
              </a:spcBef>
            </a:pPr>
            <a:r>
              <a:rPr lang="en-US" sz="2800" smtClean="0">
                <a:solidFill>
                  <a:schemeClr val="bg1"/>
                </a:solidFill>
                <a:latin typeface="Trebuchet MS" pitchFamily="34" charset="0"/>
                <a:ea typeface="Calibri" pitchFamily="34" charset="0"/>
                <a:cs typeface="Times New Roman" pitchFamily="18" charset="0"/>
              </a:rPr>
              <a:t>Doxazosin</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457200" y="533400"/>
            <a:ext cx="7010400" cy="304800"/>
          </a:xfrm>
          <a:prstGeom prst="rect">
            <a:avLst/>
          </a:prstGeom>
          <a:noFill/>
          <a:ln w="9525">
            <a:noFill/>
            <a:miter lim="800000"/>
            <a:headEnd/>
            <a:tailEnd/>
          </a:ln>
        </p:spPr>
        <p:txBody>
          <a:bodyPr anchor="ctr"/>
          <a:lstStyle/>
          <a:p>
            <a:pPr algn="ctr"/>
            <a:r>
              <a:rPr lang="en-GB" sz="3200">
                <a:solidFill>
                  <a:srgbClr val="66FFFF"/>
                </a:solidFill>
                <a:latin typeface="Cooper Black" pitchFamily="18" charset="0"/>
              </a:rPr>
              <a:t>Alpha-adrenoceptor antagonists</a:t>
            </a:r>
          </a:p>
        </p:txBody>
      </p:sp>
      <p:sp>
        <p:nvSpPr>
          <p:cNvPr id="80899" name="Rectangle 5"/>
          <p:cNvSpPr>
            <a:spLocks noChangeArrowheads="1"/>
          </p:cNvSpPr>
          <p:nvPr/>
        </p:nvSpPr>
        <p:spPr bwMode="auto">
          <a:xfrm>
            <a:off x="457200" y="1752600"/>
            <a:ext cx="7772400" cy="4572000"/>
          </a:xfrm>
          <a:prstGeom prst="rect">
            <a:avLst/>
          </a:prstGeom>
          <a:noFill/>
          <a:ln w="9525">
            <a:noFill/>
            <a:miter lim="800000"/>
            <a:headEnd/>
            <a:tailEnd/>
          </a:ln>
        </p:spPr>
        <p:txBody>
          <a:bodyPr/>
          <a:lstStyle/>
          <a:p>
            <a:pPr marL="342900" indent="-342900" algn="ctr">
              <a:spcBef>
                <a:spcPct val="20000"/>
              </a:spcBef>
            </a:pPr>
            <a:r>
              <a:rPr lang="en-GB" sz="2600" b="1">
                <a:solidFill>
                  <a:srgbClr val="99FFCC"/>
                </a:solidFill>
                <a:latin typeface="Trebuchet MS" pitchFamily="34" charset="0"/>
              </a:rPr>
              <a:t>Prazosin, DOXAZOSIN,Terazosin</a:t>
            </a:r>
          </a:p>
          <a:p>
            <a:pPr marL="742950" lvl="1" indent="-285750">
              <a:spcBef>
                <a:spcPct val="20000"/>
              </a:spcBef>
              <a:buFontTx/>
              <a:buChar char="–"/>
            </a:pPr>
            <a:r>
              <a:rPr lang="en-GB" sz="2400">
                <a:solidFill>
                  <a:schemeClr val="bg1"/>
                </a:solidFill>
                <a:latin typeface="Trebuchet MS" pitchFamily="34" charset="0"/>
              </a:rPr>
              <a:t>Selectively block post synaptic </a:t>
            </a:r>
            <a:r>
              <a:rPr lang="en-GB" sz="2400">
                <a:solidFill>
                  <a:schemeClr val="bg1"/>
                </a:solidFill>
                <a:latin typeface="Trebuchet MS" pitchFamily="34" charset="0"/>
                <a:sym typeface="Symbol" pitchFamily="18" charset="2"/>
              </a:rPr>
              <a:t>1-adrenoceptors</a:t>
            </a:r>
          </a:p>
          <a:p>
            <a:pPr marL="742950" lvl="1" indent="-285750">
              <a:spcBef>
                <a:spcPct val="20000"/>
              </a:spcBef>
              <a:buFontTx/>
              <a:buChar char="–"/>
            </a:pPr>
            <a:r>
              <a:rPr lang="en-GB" sz="2400">
                <a:solidFill>
                  <a:schemeClr val="bg1"/>
                </a:solidFill>
                <a:latin typeface="Trebuchet MS" pitchFamily="34" charset="0"/>
                <a:sym typeface="Symbol" pitchFamily="18" charset="2"/>
              </a:rPr>
              <a:t>reduce vascular smooth muscle contraction in arteries</a:t>
            </a:r>
          </a:p>
          <a:p>
            <a:pPr marL="742950" lvl="1" indent="-285750">
              <a:spcBef>
                <a:spcPct val="20000"/>
              </a:spcBef>
            </a:pPr>
            <a:endParaRPr lang="en-GB" sz="2400">
              <a:solidFill>
                <a:srgbClr val="FFFF66"/>
              </a:solidFill>
              <a:latin typeface="Trebuchet MS" pitchFamily="34" charset="0"/>
              <a:sym typeface="Symbol" pitchFamily="18" charset="2"/>
            </a:endParaRPr>
          </a:p>
          <a:p>
            <a:pPr marL="342900" indent="-342900" algn="ctr">
              <a:spcBef>
                <a:spcPct val="20000"/>
              </a:spcBef>
            </a:pPr>
            <a:r>
              <a:rPr lang="en-GB" sz="2800" b="1">
                <a:solidFill>
                  <a:srgbClr val="99FFCC"/>
                </a:solidFill>
                <a:latin typeface="Trebuchet MS" pitchFamily="34" charset="0"/>
                <a:sym typeface="Symbol" pitchFamily="18" charset="2"/>
              </a:rPr>
              <a:t>Adverse Drug Reactions</a:t>
            </a:r>
          </a:p>
          <a:p>
            <a:pPr marL="742950" lvl="1" indent="-285750">
              <a:spcBef>
                <a:spcPct val="20000"/>
              </a:spcBef>
              <a:buFontTx/>
              <a:buChar char="–"/>
            </a:pPr>
            <a:r>
              <a:rPr lang="en-GB" sz="2400">
                <a:solidFill>
                  <a:schemeClr val="bg1"/>
                </a:solidFill>
                <a:latin typeface="Trebuchet MS" pitchFamily="34" charset="0"/>
                <a:sym typeface="Symbol" pitchFamily="18" charset="2"/>
              </a:rPr>
              <a:t>First dose hypotension</a:t>
            </a:r>
          </a:p>
          <a:p>
            <a:pPr marL="742950" lvl="1" indent="-285750">
              <a:spcBef>
                <a:spcPct val="20000"/>
              </a:spcBef>
              <a:buFontTx/>
              <a:buChar char="–"/>
            </a:pPr>
            <a:r>
              <a:rPr lang="en-GB" sz="2400">
                <a:solidFill>
                  <a:schemeClr val="bg1"/>
                </a:solidFill>
                <a:latin typeface="Trebuchet MS" pitchFamily="34" charset="0"/>
                <a:sym typeface="Symbol" pitchFamily="18" charset="2"/>
              </a:rPr>
              <a:t>Dizziness </a:t>
            </a:r>
          </a:p>
          <a:p>
            <a:pPr marL="742950" lvl="1" indent="-285750">
              <a:spcBef>
                <a:spcPct val="20000"/>
              </a:spcBef>
              <a:buFontTx/>
              <a:buChar char="–"/>
            </a:pPr>
            <a:r>
              <a:rPr lang="en-GB" sz="2400">
                <a:solidFill>
                  <a:schemeClr val="bg1"/>
                </a:solidFill>
                <a:latin typeface="Trebuchet MS" pitchFamily="34" charset="0"/>
                <a:sym typeface="Symbol" pitchFamily="18" charset="2"/>
              </a:rPr>
              <a:t>Dry mouth</a:t>
            </a:r>
          </a:p>
          <a:p>
            <a:pPr marL="742950" lvl="1" indent="-285750">
              <a:spcBef>
                <a:spcPct val="20000"/>
              </a:spcBef>
              <a:buFontTx/>
              <a:buChar char="–"/>
            </a:pPr>
            <a:r>
              <a:rPr lang="en-GB" sz="2400">
                <a:solidFill>
                  <a:schemeClr val="bg1"/>
                </a:solidFill>
                <a:latin typeface="Trebuchet MS" pitchFamily="34" charset="0"/>
                <a:sym typeface="Symbol" pitchFamily="18" charset="2"/>
              </a:rPr>
              <a:t>Headache</a:t>
            </a:r>
            <a:endParaRPr lang="en-GB" sz="2400">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33400" y="304800"/>
            <a:ext cx="6858000" cy="808038"/>
          </a:xfrm>
        </p:spPr>
        <p:txBody>
          <a:bodyPr/>
          <a:lstStyle/>
          <a:p>
            <a:pPr marL="838200" indent="-838200" eaLnBrk="1" fontAlgn="auto" hangingPunct="1">
              <a:spcAft>
                <a:spcPts val="0"/>
              </a:spcAft>
              <a:defRPr/>
            </a:pPr>
            <a:r>
              <a:rPr lang="en-US" sz="2800" dirty="0" smtClean="0">
                <a:solidFill>
                  <a:srgbClr val="66FFFF"/>
                </a:solidFill>
                <a:latin typeface="Cooper Black" pitchFamily="18" charset="0"/>
                <a:cs typeface="Arial" charset="0"/>
              </a:rPr>
              <a:t>Essential (Primary) Hypertension</a:t>
            </a:r>
          </a:p>
        </p:txBody>
      </p:sp>
      <p:sp>
        <p:nvSpPr>
          <p:cNvPr id="16387" name="Rectangle 3"/>
          <p:cNvSpPr>
            <a:spLocks noGrp="1" noChangeArrowheads="1"/>
          </p:cNvSpPr>
          <p:nvPr>
            <p:ph type="body" idx="4294967295"/>
          </p:nvPr>
        </p:nvSpPr>
        <p:spPr>
          <a:xfrm>
            <a:off x="381000" y="1524000"/>
            <a:ext cx="7848600" cy="4267200"/>
          </a:xfrm>
        </p:spPr>
        <p:txBody>
          <a:bodyPr>
            <a:normAutofit fontScale="92500" lnSpcReduction="10000"/>
          </a:bodyPr>
          <a:lstStyle/>
          <a:p>
            <a:pPr marL="609600" indent="-609600" eaLnBrk="1" fontAlgn="auto" hangingPunct="1">
              <a:spcAft>
                <a:spcPts val="0"/>
              </a:spcAft>
              <a:buFontTx/>
              <a:buNone/>
              <a:defRPr/>
            </a:pPr>
            <a:r>
              <a:rPr lang="en-US" sz="2600" b="1" dirty="0" smtClean="0">
                <a:solidFill>
                  <a:schemeClr val="bg1"/>
                </a:solidFill>
                <a:latin typeface="Trebuchet MS" pitchFamily="34" charset="0"/>
                <a:cs typeface="Arial" charset="0"/>
              </a:rPr>
              <a:t> Pathogenesis</a:t>
            </a: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Sympathetic neural </a:t>
            </a:r>
            <a:r>
              <a:rPr lang="en-US" dirty="0" err="1" smtClean="0">
                <a:solidFill>
                  <a:schemeClr val="bg1"/>
                </a:solidFill>
                <a:latin typeface="Trebuchet MS" pitchFamily="34" charset="0"/>
                <a:cs typeface="Arial" charset="0"/>
              </a:rPr>
              <a:t>hyperactivity,insensitivity</a:t>
            </a:r>
            <a:r>
              <a:rPr lang="en-US" dirty="0" smtClean="0">
                <a:solidFill>
                  <a:schemeClr val="bg1"/>
                </a:solidFill>
                <a:latin typeface="Trebuchet MS" pitchFamily="34" charset="0"/>
                <a:cs typeface="Arial" charset="0"/>
              </a:rPr>
              <a:t> </a:t>
            </a:r>
            <a:r>
              <a:rPr lang="en-US" dirty="0" err="1" smtClean="0">
                <a:solidFill>
                  <a:schemeClr val="bg1"/>
                </a:solidFill>
                <a:latin typeface="Trebuchet MS" pitchFamily="34" charset="0"/>
                <a:cs typeface="Arial" charset="0"/>
              </a:rPr>
              <a:t>baroreflex</a:t>
            </a:r>
            <a:endParaRPr lang="en-US" dirty="0" smtClean="0">
              <a:solidFill>
                <a:schemeClr val="bg1"/>
              </a:solidFill>
              <a:latin typeface="Trebuchet MS" pitchFamily="34" charset="0"/>
              <a:cs typeface="Arial" charset="0"/>
            </a:endParaRP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Increased </a:t>
            </a:r>
            <a:r>
              <a:rPr lang="en-US" dirty="0" err="1" smtClean="0">
                <a:solidFill>
                  <a:schemeClr val="bg1"/>
                </a:solidFill>
                <a:latin typeface="Trebuchet MS" pitchFamily="34" charset="0"/>
                <a:cs typeface="Arial" charset="0"/>
              </a:rPr>
              <a:t>angiotensin</a:t>
            </a:r>
            <a:r>
              <a:rPr lang="en-US" dirty="0" smtClean="0">
                <a:solidFill>
                  <a:schemeClr val="bg1"/>
                </a:solidFill>
                <a:latin typeface="Trebuchet MS" pitchFamily="34" charset="0"/>
                <a:cs typeface="Arial" charset="0"/>
              </a:rPr>
              <a:t> II activity and </a:t>
            </a:r>
            <a:r>
              <a:rPr lang="en-US" dirty="0" err="1" smtClean="0">
                <a:solidFill>
                  <a:schemeClr val="bg1"/>
                </a:solidFill>
                <a:latin typeface="Trebuchet MS" pitchFamily="34" charset="0"/>
                <a:cs typeface="Arial" charset="0"/>
              </a:rPr>
              <a:t>mineralocortoid</a:t>
            </a:r>
            <a:r>
              <a:rPr lang="en-US" dirty="0" smtClean="0">
                <a:solidFill>
                  <a:schemeClr val="bg1"/>
                </a:solidFill>
                <a:latin typeface="Trebuchet MS" pitchFamily="34" charset="0"/>
                <a:cs typeface="Arial" charset="0"/>
              </a:rPr>
              <a:t> excess</a:t>
            </a: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Genetic factors</a:t>
            </a: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Reduced adult </a:t>
            </a:r>
            <a:r>
              <a:rPr lang="en-US" dirty="0" err="1" smtClean="0">
                <a:solidFill>
                  <a:schemeClr val="bg1"/>
                </a:solidFill>
                <a:latin typeface="Trebuchet MS" pitchFamily="34" charset="0"/>
                <a:cs typeface="Arial" charset="0"/>
              </a:rPr>
              <a:t>nephron</a:t>
            </a:r>
            <a:r>
              <a:rPr lang="en-US" dirty="0" smtClean="0">
                <a:solidFill>
                  <a:schemeClr val="bg1"/>
                </a:solidFill>
                <a:latin typeface="Trebuchet MS" pitchFamily="34" charset="0"/>
                <a:cs typeface="Arial" charset="0"/>
              </a:rPr>
              <a:t> mass may predispose to hypertension </a:t>
            </a: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Abnormal cardiovascular </a:t>
            </a:r>
            <a:r>
              <a:rPr lang="en-US" dirty="0" err="1" smtClean="0">
                <a:solidFill>
                  <a:schemeClr val="bg1"/>
                </a:solidFill>
                <a:latin typeface="Trebuchet MS" pitchFamily="34" charset="0"/>
                <a:cs typeface="Arial" charset="0"/>
              </a:rPr>
              <a:t>devolopment</a:t>
            </a:r>
            <a:endParaRPr lang="en-US" dirty="0" smtClean="0">
              <a:solidFill>
                <a:schemeClr val="bg1"/>
              </a:solidFill>
              <a:latin typeface="Trebuchet MS" pitchFamily="34" charset="0"/>
              <a:cs typeface="Arial" charset="0"/>
            </a:endParaRP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Intracellular Na &amp;Ca</a:t>
            </a:r>
          </a:p>
          <a:p>
            <a:pPr marL="609600" indent="-609600" eaLnBrk="1" fontAlgn="auto" hangingPunct="1">
              <a:spcAft>
                <a:spcPts val="0"/>
              </a:spcAft>
              <a:buFont typeface="Wingdings"/>
              <a:buChar char=""/>
              <a:defRPr/>
            </a:pPr>
            <a:r>
              <a:rPr lang="en-US" dirty="0" smtClean="0">
                <a:solidFill>
                  <a:schemeClr val="bg1"/>
                </a:solidFill>
                <a:latin typeface="Trebuchet MS" pitchFamily="34" charset="0"/>
                <a:cs typeface="Arial" charset="0"/>
              </a:rPr>
              <a:t>Defect in </a:t>
            </a:r>
            <a:r>
              <a:rPr lang="en-US" dirty="0" err="1" smtClean="0">
                <a:solidFill>
                  <a:schemeClr val="bg1"/>
                </a:solidFill>
                <a:latin typeface="Trebuchet MS" pitchFamily="34" charset="0"/>
                <a:cs typeface="Arial" charset="0"/>
              </a:rPr>
              <a:t>natriuresis</a:t>
            </a:r>
            <a:r>
              <a:rPr lang="en-US" sz="2800" dirty="0" smtClean="0">
                <a:solidFill>
                  <a:schemeClr val="bg1"/>
                </a:solidFill>
                <a:latin typeface="Trebuchet MS" pitchFamily="34" charset="0"/>
                <a:cs typeface="Arial" charset="0"/>
              </a:rPr>
              <a:t>                                                                               </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19200" y="1371600"/>
          <a:ext cx="6553200" cy="4953000"/>
        </p:xfrm>
        <a:graphic>
          <a:graphicData uri="http://schemas.openxmlformats.org/drawingml/2006/table">
            <a:tbl>
              <a:tblPr/>
              <a:tblGrid>
                <a:gridCol w="6553200"/>
              </a:tblGrid>
              <a:tr h="495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rebuchet MS" pitchFamily="34" charset="0"/>
                          <a:ea typeface="Calibri" pitchFamily="34" charset="0"/>
                          <a:cs typeface="Times New Roman" pitchFamily="18" charset="0"/>
                        </a:rPr>
                        <a:t>CENTRAL SYMPATHOLYTICS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Clonidine</a:t>
                      </a:r>
                      <a:endPar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Guanabenz</a:t>
                      </a:r>
                      <a:endPar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Guanfacine</a:t>
                      </a:r>
                      <a:endPar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Methyldopa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rPr>
                        <a:t>PERIPHERAL NEURONAL ANTAGONISTS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Reserpine</a:t>
                      </a:r>
                      <a:endPar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rPr>
                        <a:t>DIRECT VASODILATORS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FF"/>
                    </a:solid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rebuchet MS" pitchFamily="34" charset="0"/>
                          <a:ea typeface="Calibri" pitchFamily="34" charset="0"/>
                          <a:cs typeface="Times New Roman" pitchFamily="18" charset="0"/>
                        </a:rPr>
                        <a:t>Hydralazine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Minoxidil</a:t>
                      </a:r>
                      <a:endParaRPr kumimoji="0" lang="en-US" sz="2000" b="0"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946" name="TextBox 4"/>
          <p:cNvSpPr txBox="1">
            <a:spLocks noChangeArrowheads="1"/>
          </p:cNvSpPr>
          <p:nvPr/>
        </p:nvSpPr>
        <p:spPr bwMode="auto">
          <a:xfrm>
            <a:off x="1752600" y="304800"/>
            <a:ext cx="5486400" cy="549275"/>
          </a:xfrm>
          <a:prstGeom prst="rect">
            <a:avLst/>
          </a:prstGeom>
          <a:noFill/>
          <a:ln w="9525">
            <a:noFill/>
            <a:miter lim="800000"/>
            <a:headEnd/>
            <a:tailEnd/>
          </a:ln>
        </p:spPr>
        <p:txBody>
          <a:bodyPr>
            <a:spAutoFit/>
          </a:bodyPr>
          <a:lstStyle/>
          <a:p>
            <a:pPr algn="ctr"/>
            <a:r>
              <a:rPr lang="en-US" sz="3000">
                <a:solidFill>
                  <a:srgbClr val="66FFFF"/>
                </a:solidFill>
                <a:latin typeface="Cooper Black" pitchFamily="18" charset="0"/>
              </a:rPr>
              <a:t>CONTINUATION</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228600" y="152400"/>
            <a:ext cx="3756025" cy="457200"/>
          </a:xfrm>
          <a:prstGeom prst="rect">
            <a:avLst/>
          </a:prstGeom>
          <a:noFill/>
          <a:ln w="9525">
            <a:noFill/>
            <a:miter lim="800000"/>
            <a:headEnd/>
            <a:tailEnd/>
          </a:ln>
        </p:spPr>
        <p:txBody>
          <a:bodyPr wrap="none">
            <a:spAutoFit/>
          </a:bodyPr>
          <a:lstStyle/>
          <a:p>
            <a:r>
              <a:rPr lang="cs-CZ" sz="2400" b="1">
                <a:solidFill>
                  <a:srgbClr val="99FFCC"/>
                </a:solidFill>
              </a:rPr>
              <a:t>c) Centrally acting drugs</a:t>
            </a:r>
          </a:p>
        </p:txBody>
      </p:sp>
      <p:sp>
        <p:nvSpPr>
          <p:cNvPr id="82947" name="Text Box 5"/>
          <p:cNvSpPr txBox="1">
            <a:spLocks noChangeArrowheads="1"/>
          </p:cNvSpPr>
          <p:nvPr/>
        </p:nvSpPr>
        <p:spPr bwMode="auto">
          <a:xfrm>
            <a:off x="609600" y="815975"/>
            <a:ext cx="6858000" cy="708025"/>
          </a:xfrm>
          <a:prstGeom prst="rect">
            <a:avLst/>
          </a:prstGeom>
          <a:noFill/>
          <a:ln w="9525">
            <a:noFill/>
            <a:miter lim="800000"/>
            <a:headEnd/>
            <a:tailEnd/>
          </a:ln>
        </p:spPr>
        <p:txBody>
          <a:bodyPr>
            <a:spAutoFit/>
          </a:bodyPr>
          <a:lstStyle/>
          <a:p>
            <a:pPr algn="ctr">
              <a:spcBef>
                <a:spcPct val="20000"/>
              </a:spcBef>
            </a:pPr>
            <a:r>
              <a:rPr lang="en-US" sz="2000" b="1" i="1">
                <a:solidFill>
                  <a:schemeClr val="bg1"/>
                </a:solidFill>
                <a:latin typeface="Trebuchet MS" pitchFamily="34" charset="0"/>
              </a:rPr>
              <a:t> stimulating alpha-adrenergic  receptors in the central nervous system</a:t>
            </a:r>
            <a:endParaRPr lang="cs-CZ" sz="2000" b="1" i="1">
              <a:solidFill>
                <a:schemeClr val="bg1"/>
              </a:solidFill>
              <a:latin typeface="Trebuchet MS" pitchFamily="34" charset="0"/>
            </a:endParaRPr>
          </a:p>
        </p:txBody>
      </p:sp>
      <p:sp>
        <p:nvSpPr>
          <p:cNvPr id="82948" name="Text Box 6"/>
          <p:cNvSpPr txBox="1">
            <a:spLocks noChangeArrowheads="1"/>
          </p:cNvSpPr>
          <p:nvPr/>
        </p:nvSpPr>
        <p:spPr bwMode="auto">
          <a:xfrm>
            <a:off x="457200" y="1631950"/>
            <a:ext cx="8153400" cy="1508125"/>
          </a:xfrm>
          <a:prstGeom prst="rect">
            <a:avLst/>
          </a:prstGeom>
          <a:noFill/>
          <a:ln w="9525">
            <a:noFill/>
            <a:miter lim="800000"/>
            <a:headEnd/>
            <a:tailEnd/>
          </a:ln>
        </p:spPr>
        <p:txBody>
          <a:bodyPr>
            <a:spAutoFit/>
          </a:bodyPr>
          <a:lstStyle/>
          <a:p>
            <a:pPr algn="just">
              <a:spcBef>
                <a:spcPct val="20000"/>
              </a:spcBef>
            </a:pPr>
            <a:r>
              <a:rPr lang="cs-CZ" sz="2000" b="1" i="1">
                <a:solidFill>
                  <a:schemeClr val="bg1"/>
                </a:solidFill>
                <a:latin typeface="Trebuchet MS" pitchFamily="34" charset="0"/>
              </a:rPr>
              <a:t>Methyldopa</a:t>
            </a:r>
          </a:p>
          <a:p>
            <a:pPr algn="just">
              <a:spcBef>
                <a:spcPct val="20000"/>
              </a:spcBef>
            </a:pPr>
            <a:r>
              <a:rPr lang="cs-CZ" sz="2000">
                <a:solidFill>
                  <a:schemeClr val="bg1"/>
                </a:solidFill>
                <a:latin typeface="Trebuchet MS" pitchFamily="34" charset="0"/>
              </a:rPr>
              <a:t>	false transmitter</a:t>
            </a:r>
          </a:p>
          <a:p>
            <a:pPr algn="just">
              <a:spcBef>
                <a:spcPct val="20000"/>
              </a:spcBef>
            </a:pPr>
            <a:r>
              <a:rPr lang="cs-CZ" sz="2000" b="1">
                <a:solidFill>
                  <a:schemeClr val="bg1"/>
                </a:solidFill>
                <a:latin typeface="Trebuchet MS" pitchFamily="34" charset="0"/>
              </a:rPr>
              <a:t>Clonidine, Moxonidine</a:t>
            </a:r>
            <a:endParaRPr lang="cs-CZ" sz="2000">
              <a:solidFill>
                <a:schemeClr val="bg1"/>
              </a:solidFill>
              <a:latin typeface="Trebuchet MS" pitchFamily="34" charset="0"/>
            </a:endParaRPr>
          </a:p>
          <a:p>
            <a:pPr algn="just">
              <a:spcBef>
                <a:spcPct val="20000"/>
              </a:spcBef>
            </a:pPr>
            <a:r>
              <a:rPr lang="cs-CZ" sz="2000">
                <a:solidFill>
                  <a:schemeClr val="bg1"/>
                </a:solidFill>
                <a:latin typeface="Trebuchet MS" pitchFamily="34" charset="0"/>
              </a:rPr>
              <a:t>	direct a</a:t>
            </a:r>
            <a:r>
              <a:rPr lang="cs-CZ" sz="2000" baseline="-25000">
                <a:solidFill>
                  <a:schemeClr val="bg1"/>
                </a:solidFill>
                <a:latin typeface="Trebuchet MS" pitchFamily="34" charset="0"/>
              </a:rPr>
              <a:t>2</a:t>
            </a:r>
            <a:r>
              <a:rPr lang="cs-CZ" sz="2000">
                <a:solidFill>
                  <a:schemeClr val="bg1"/>
                </a:solidFill>
                <a:latin typeface="Trebuchet MS" pitchFamily="34" charset="0"/>
              </a:rPr>
              <a:t>-agonist, imidazol receptor agonists</a:t>
            </a:r>
          </a:p>
        </p:txBody>
      </p:sp>
      <p:sp>
        <p:nvSpPr>
          <p:cNvPr id="82949" name="Text Box 9"/>
          <p:cNvSpPr txBox="1">
            <a:spLocks noChangeArrowheads="1"/>
          </p:cNvSpPr>
          <p:nvPr/>
        </p:nvSpPr>
        <p:spPr bwMode="auto">
          <a:xfrm>
            <a:off x="533400" y="3505200"/>
            <a:ext cx="8153400" cy="2862263"/>
          </a:xfrm>
          <a:prstGeom prst="rect">
            <a:avLst/>
          </a:prstGeom>
          <a:noFill/>
          <a:ln w="9525">
            <a:noFill/>
            <a:miter lim="800000"/>
            <a:headEnd/>
            <a:tailEnd/>
          </a:ln>
        </p:spPr>
        <p:txBody>
          <a:bodyPr>
            <a:spAutoFit/>
          </a:bodyPr>
          <a:lstStyle/>
          <a:p>
            <a:pPr algn="just">
              <a:spcBef>
                <a:spcPct val="20000"/>
              </a:spcBef>
            </a:pPr>
            <a:r>
              <a:rPr lang="cs-CZ" sz="2000">
                <a:solidFill>
                  <a:schemeClr val="bg1"/>
                </a:solidFill>
                <a:latin typeface="Trebuchet MS" pitchFamily="34" charset="0"/>
              </a:rPr>
              <a:t>- </a:t>
            </a:r>
            <a:r>
              <a:rPr lang="cs-CZ" sz="2000" b="1">
                <a:solidFill>
                  <a:schemeClr val="bg1"/>
                </a:solidFill>
                <a:latin typeface="Trebuchet MS" pitchFamily="34" charset="0"/>
              </a:rPr>
              <a:t>limited use</a:t>
            </a:r>
            <a:r>
              <a:rPr lang="cs-CZ" sz="2000">
                <a:solidFill>
                  <a:schemeClr val="bg1"/>
                </a:solidFill>
                <a:latin typeface="Trebuchet MS" pitchFamily="34" charset="0"/>
              </a:rPr>
              <a:t> in the treatment of hypertension. </a:t>
            </a:r>
          </a:p>
          <a:p>
            <a:pPr algn="just">
              <a:spcBef>
                <a:spcPct val="20000"/>
              </a:spcBef>
            </a:pPr>
            <a:r>
              <a:rPr lang="cs-CZ" sz="2000">
                <a:solidFill>
                  <a:schemeClr val="bg1"/>
                </a:solidFill>
                <a:latin typeface="Trebuchet MS" pitchFamily="34" charset="0"/>
              </a:rPr>
              <a:t>- methyldopa </a:t>
            </a:r>
            <a:r>
              <a:rPr lang="cs-CZ" sz="2000">
                <a:solidFill>
                  <a:schemeClr val="bg1"/>
                </a:solidFill>
                <a:latin typeface="Trebuchet MS" pitchFamily="34" charset="0"/>
                <a:sym typeface="Symbol" pitchFamily="18" charset="2"/>
              </a:rPr>
              <a:t> </a:t>
            </a:r>
            <a:r>
              <a:rPr lang="cs-CZ" sz="2000" b="1">
                <a:solidFill>
                  <a:schemeClr val="bg1"/>
                </a:solidFill>
                <a:latin typeface="Trebuchet MS" pitchFamily="34" charset="0"/>
              </a:rPr>
              <a:t>hypertension during pregnancy</a:t>
            </a:r>
          </a:p>
          <a:p>
            <a:pPr algn="just">
              <a:spcBef>
                <a:spcPct val="20000"/>
              </a:spcBef>
            </a:pPr>
            <a:r>
              <a:rPr lang="cs-CZ" sz="2000" i="1">
                <a:solidFill>
                  <a:schemeClr val="bg1"/>
                </a:solidFill>
                <a:latin typeface="Trebuchet MS" pitchFamily="34" charset="0"/>
              </a:rPr>
              <a:t>- </a:t>
            </a:r>
            <a:r>
              <a:rPr lang="cs-CZ" sz="2000">
                <a:solidFill>
                  <a:schemeClr val="bg1"/>
                </a:solidFill>
                <a:latin typeface="Trebuchet MS" pitchFamily="34" charset="0"/>
              </a:rPr>
              <a:t>methyldopa causes symptoms of drowsiness and fatigue that are</a:t>
            </a:r>
          </a:p>
          <a:p>
            <a:pPr algn="just">
              <a:spcBef>
                <a:spcPct val="20000"/>
              </a:spcBef>
            </a:pPr>
            <a:r>
              <a:rPr lang="cs-CZ" sz="2000">
                <a:solidFill>
                  <a:schemeClr val="bg1"/>
                </a:solidFill>
                <a:latin typeface="Trebuchet MS" pitchFamily="34" charset="0"/>
              </a:rPr>
              <a:t>  intolerable to many adult patients in long-term use</a:t>
            </a:r>
          </a:p>
          <a:p>
            <a:pPr algn="just">
              <a:spcBef>
                <a:spcPct val="20000"/>
              </a:spcBef>
            </a:pPr>
            <a:r>
              <a:rPr lang="cs-CZ" sz="2000">
                <a:solidFill>
                  <a:schemeClr val="bg1"/>
                </a:solidFill>
                <a:latin typeface="Trebuchet MS" pitchFamily="34" charset="0"/>
              </a:rPr>
              <a:t>- they are seldom used to treat essential hypertension</a:t>
            </a:r>
          </a:p>
          <a:p>
            <a:pPr algn="just">
              <a:spcBef>
                <a:spcPct val="20000"/>
              </a:spcBef>
            </a:pPr>
            <a:r>
              <a:rPr lang="cs-CZ" sz="2000">
                <a:solidFill>
                  <a:schemeClr val="bg1"/>
                </a:solidFill>
                <a:latin typeface="Trebuchet MS" pitchFamily="34" charset="0"/>
              </a:rPr>
              <a:t>- clonidine is potent but poorly tolerated (rebound hypertension, if it is</a:t>
            </a:r>
            <a:r>
              <a:rPr lang="en-US" sz="2000">
                <a:solidFill>
                  <a:schemeClr val="bg1"/>
                </a:solidFill>
                <a:latin typeface="Trebuchet MS" pitchFamily="34" charset="0"/>
              </a:rPr>
              <a:t> </a:t>
            </a:r>
            <a:r>
              <a:rPr lang="cs-CZ" sz="2000">
                <a:solidFill>
                  <a:schemeClr val="bg1"/>
                </a:solidFill>
                <a:latin typeface="Trebuchet MS" pitchFamily="34" charset="0"/>
              </a:rPr>
              <a:t>discontinued abruptly, is an uncommon but severe problem) </a:t>
            </a:r>
          </a:p>
          <a:p>
            <a:pPr algn="just"/>
            <a:endParaRPr lang="cs-CZ" sz="2000" i="1">
              <a:solidFill>
                <a:schemeClr val="bg1"/>
              </a:solidFill>
              <a:latin typeface="Trebuchet MS"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6"/>
          <p:cNvSpPr>
            <a:spLocks noChangeArrowheads="1" noChangeShapeType="1" noTextEdit="1"/>
          </p:cNvSpPr>
          <p:nvPr/>
        </p:nvSpPr>
        <p:spPr bwMode="auto">
          <a:xfrm>
            <a:off x="3048000" y="5035550"/>
            <a:ext cx="6248400" cy="831850"/>
          </a:xfrm>
          <a:prstGeom prst="rect">
            <a:avLst/>
          </a:prstGeom>
        </p:spPr>
        <p:txBody>
          <a:bodyPr wrap="none" fromWordArt="1">
            <a:prstTxWarp prst="textDeflateBottom">
              <a:avLst>
                <a:gd name="adj" fmla="val 76472"/>
              </a:avLst>
            </a:prstTxWarp>
            <a:scene3d>
              <a:camera prst="legacyPerspectiveFront">
                <a:rot lat="19799985"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rPr>
              <a:t>Thank you...</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 y="381000"/>
            <a:ext cx="7467600" cy="1143000"/>
          </a:xfrm>
        </p:spPr>
        <p:txBody>
          <a:bodyPr>
            <a:normAutofit fontScale="90000"/>
          </a:bodyPr>
          <a:lstStyle/>
          <a:p>
            <a:pPr eaLnBrk="1" fontAlgn="auto" hangingPunct="1">
              <a:spcAft>
                <a:spcPts val="0"/>
              </a:spcAft>
              <a:defRPr/>
            </a:pPr>
            <a:r>
              <a:rPr lang="en-US" sz="3200" smtClean="0">
                <a:solidFill>
                  <a:srgbClr val="66FFFF"/>
                </a:solidFill>
                <a:latin typeface="Cooper Black" pitchFamily="18" charset="0"/>
              </a:rPr>
              <a:t>Medical Therapy and </a:t>
            </a:r>
            <a:br>
              <a:rPr lang="en-US" sz="3200" smtClean="0">
                <a:solidFill>
                  <a:srgbClr val="66FFFF"/>
                </a:solidFill>
                <a:latin typeface="Cooper Black" pitchFamily="18" charset="0"/>
              </a:rPr>
            </a:br>
            <a:r>
              <a:rPr lang="en-US" sz="3200" smtClean="0">
                <a:solidFill>
                  <a:srgbClr val="66FFFF"/>
                </a:solidFill>
                <a:latin typeface="Cooper Black" pitchFamily="18" charset="0"/>
              </a:rPr>
              <a:t>Implications for Exercise Training</a:t>
            </a:r>
          </a:p>
        </p:txBody>
      </p:sp>
      <p:sp>
        <p:nvSpPr>
          <p:cNvPr id="84995" name="Rectangle 3"/>
          <p:cNvSpPr>
            <a:spLocks noGrp="1" noChangeArrowheads="1"/>
          </p:cNvSpPr>
          <p:nvPr>
            <p:ph sz="quarter" idx="1"/>
          </p:nvPr>
        </p:nvSpPr>
        <p:spPr>
          <a:xfrm>
            <a:off x="457200" y="1981200"/>
            <a:ext cx="8229600" cy="3581400"/>
          </a:xfrm>
        </p:spPr>
        <p:txBody>
          <a:bodyPr/>
          <a:lstStyle/>
          <a:p>
            <a:pPr algn="just" eaLnBrk="1" hangingPunct="1">
              <a:lnSpc>
                <a:spcPct val="90000"/>
              </a:lnSpc>
            </a:pPr>
            <a:r>
              <a:rPr lang="en-US" sz="2800" smtClean="0">
                <a:solidFill>
                  <a:srgbClr val="FFFF66"/>
                </a:solidFill>
                <a:latin typeface="Trebuchet MS" pitchFamily="34" charset="0"/>
              </a:rPr>
              <a:t>Pharmacologic and nonpharmocologic treatment can reduce morbidity</a:t>
            </a:r>
          </a:p>
          <a:p>
            <a:pPr algn="just" eaLnBrk="1" hangingPunct="1">
              <a:lnSpc>
                <a:spcPct val="90000"/>
              </a:lnSpc>
            </a:pPr>
            <a:r>
              <a:rPr lang="en-US" sz="2800" smtClean="0">
                <a:solidFill>
                  <a:srgbClr val="FFFF66"/>
                </a:solidFill>
                <a:latin typeface="Trebuchet MS" pitchFamily="34" charset="0"/>
              </a:rPr>
              <a:t>Some antihypertensive agents have side-effects and some worsen other risk factors</a:t>
            </a:r>
          </a:p>
          <a:p>
            <a:pPr algn="just" eaLnBrk="1" hangingPunct="1">
              <a:lnSpc>
                <a:spcPct val="90000"/>
              </a:lnSpc>
            </a:pPr>
            <a:r>
              <a:rPr lang="en-US" sz="2800" smtClean="0">
                <a:solidFill>
                  <a:srgbClr val="FFFF66"/>
                </a:solidFill>
                <a:latin typeface="Trebuchet MS" pitchFamily="34" charset="0"/>
              </a:rPr>
              <a:t>Exercise and diet improve multiple risk factors with virtually no side-effects</a:t>
            </a:r>
          </a:p>
          <a:p>
            <a:pPr algn="just" eaLnBrk="1" hangingPunct="1">
              <a:lnSpc>
                <a:spcPct val="90000"/>
              </a:lnSpc>
            </a:pPr>
            <a:r>
              <a:rPr lang="en-US" sz="2800" smtClean="0">
                <a:solidFill>
                  <a:srgbClr val="FFFF66"/>
                </a:solidFill>
                <a:latin typeface="Trebuchet MS" pitchFamily="34" charset="0"/>
              </a:rPr>
              <a:t>Exercise may reduce or eliminate the need for antihypertensive medications</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0"/>
            <a:ext cx="7772400" cy="914400"/>
          </a:xfrm>
        </p:spPr>
        <p:txBody>
          <a:bodyPr/>
          <a:lstStyle/>
          <a:p>
            <a:pPr eaLnBrk="1" fontAlgn="auto" hangingPunct="1">
              <a:spcAft>
                <a:spcPts val="0"/>
              </a:spcAft>
              <a:defRPr/>
            </a:pPr>
            <a:r>
              <a:rPr lang="en-US" sz="3200" smtClean="0">
                <a:solidFill>
                  <a:srgbClr val="66FFFF"/>
                </a:solidFill>
                <a:latin typeface="Cooper Black" pitchFamily="18" charset="0"/>
              </a:rPr>
              <a:t>Patient Education Tool</a:t>
            </a:r>
          </a:p>
        </p:txBody>
      </p:sp>
      <p:pic>
        <p:nvPicPr>
          <p:cNvPr id="86019" name="Picture 6"/>
          <p:cNvPicPr>
            <a:picLocks noChangeAspect="1" noChangeArrowheads="1"/>
          </p:cNvPicPr>
          <p:nvPr/>
        </p:nvPicPr>
        <p:blipFill>
          <a:blip r:embed="rId2" cstate="print"/>
          <a:srcRect/>
          <a:stretch>
            <a:fillRect/>
          </a:stretch>
        </p:blipFill>
        <p:spPr bwMode="auto">
          <a:xfrm>
            <a:off x="533400" y="838200"/>
            <a:ext cx="8229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p:nvPr>
        </p:nvSpPr>
        <p:spPr>
          <a:xfrm>
            <a:off x="457200" y="1905000"/>
            <a:ext cx="8229600" cy="3048000"/>
          </a:xfrm>
        </p:spPr>
        <p:txBody>
          <a:bodyPr>
            <a:normAutofit fontScale="77500" lnSpcReduction="20000"/>
          </a:bodyPr>
          <a:lstStyle/>
          <a:p>
            <a:pPr marL="274320" indent="-274320" algn="just" eaLnBrk="1" fontAlgn="auto" hangingPunct="1">
              <a:spcAft>
                <a:spcPts val="0"/>
              </a:spcAft>
              <a:buFont typeface="Wingdings"/>
              <a:buChar char=""/>
              <a:defRPr/>
            </a:pPr>
            <a:r>
              <a:rPr lang="en-US" sz="2800" smtClean="0">
                <a:solidFill>
                  <a:srgbClr val="FFFF66"/>
                </a:solidFill>
                <a:latin typeface="Trebuchet MS" pitchFamily="34" charset="0"/>
                <a:cs typeface="Arial" charset="0"/>
              </a:rPr>
              <a:t>Diet high in fruits and vegetables and low-fat dairy products</a:t>
            </a:r>
          </a:p>
          <a:p>
            <a:pPr marL="274320" indent="-274320" algn="just" eaLnBrk="1" fontAlgn="auto" hangingPunct="1">
              <a:spcAft>
                <a:spcPts val="0"/>
              </a:spcAft>
              <a:buFont typeface="Wingdings"/>
              <a:buChar char=""/>
              <a:defRPr/>
            </a:pPr>
            <a:r>
              <a:rPr lang="en-US" sz="2800" smtClean="0">
                <a:solidFill>
                  <a:srgbClr val="FFFF66"/>
                </a:solidFill>
                <a:latin typeface="Trebuchet MS" pitchFamily="34" charset="0"/>
                <a:cs typeface="Arial" charset="0"/>
              </a:rPr>
              <a:t>Recommends 7-8 servings/day of grain/grain products, 4-5 vegetable, 4-5 fruit, 2-3 low- or non-fat dairy products, 2 or less meat, poultry, and fish.</a:t>
            </a:r>
          </a:p>
          <a:p>
            <a:pPr marL="274320" indent="-274320" algn="just" eaLnBrk="1" fontAlgn="auto" hangingPunct="1">
              <a:spcAft>
                <a:spcPts val="0"/>
              </a:spcAft>
              <a:buFontTx/>
              <a:buNone/>
              <a:defRPr/>
            </a:pPr>
            <a:endParaRPr lang="en-US" sz="2800" smtClean="0">
              <a:solidFill>
                <a:srgbClr val="FFFF66"/>
              </a:solidFill>
              <a:latin typeface="Trebuchet MS" pitchFamily="34" charset="0"/>
              <a:cs typeface="Arial" charset="0"/>
            </a:endParaRPr>
          </a:p>
          <a:p>
            <a:pPr marL="274320" indent="-274320" algn="just" eaLnBrk="1" fontAlgn="auto" hangingPunct="1">
              <a:spcAft>
                <a:spcPts val="0"/>
              </a:spcAft>
              <a:buFontTx/>
              <a:buNone/>
              <a:defRPr/>
            </a:pPr>
            <a:endParaRPr lang="en-US" sz="2000" smtClean="0">
              <a:solidFill>
                <a:srgbClr val="FFFF66"/>
              </a:solidFill>
              <a:latin typeface="Trebuchet MS" pitchFamily="34" charset="0"/>
              <a:cs typeface="Arial" charset="0"/>
            </a:endParaRPr>
          </a:p>
          <a:p>
            <a:pPr marL="274320" indent="-274320" algn="just" eaLnBrk="1" fontAlgn="auto" hangingPunct="1">
              <a:spcAft>
                <a:spcPts val="0"/>
              </a:spcAft>
              <a:buFontTx/>
              <a:buNone/>
              <a:defRPr/>
            </a:pPr>
            <a:endParaRPr lang="en-US" sz="2000" smtClean="0">
              <a:solidFill>
                <a:srgbClr val="FFFF66"/>
              </a:solidFill>
              <a:latin typeface="Trebuchet MS" pitchFamily="34" charset="0"/>
              <a:cs typeface="Arial" charset="0"/>
            </a:endParaRPr>
          </a:p>
          <a:p>
            <a:pPr marL="274320" indent="-274320" algn="just" eaLnBrk="1" fontAlgn="auto" hangingPunct="1">
              <a:spcAft>
                <a:spcPts val="0"/>
              </a:spcAft>
              <a:buFontTx/>
              <a:buNone/>
              <a:defRPr/>
            </a:pPr>
            <a:endParaRPr lang="en-US" sz="2000" smtClean="0">
              <a:solidFill>
                <a:srgbClr val="FFFF66"/>
              </a:solidFill>
              <a:latin typeface="Trebuchet MS" pitchFamily="34" charset="0"/>
              <a:cs typeface="Arial" charset="0"/>
            </a:endParaRPr>
          </a:p>
          <a:p>
            <a:pPr marL="274320" indent="-274320" algn="just" eaLnBrk="1" fontAlgn="auto" hangingPunct="1">
              <a:spcAft>
                <a:spcPts val="0"/>
              </a:spcAft>
              <a:buFontTx/>
              <a:buNone/>
              <a:defRPr/>
            </a:pPr>
            <a:r>
              <a:rPr lang="en-US" sz="1400" smtClean="0">
                <a:solidFill>
                  <a:srgbClr val="FFFF66"/>
                </a:solidFill>
                <a:latin typeface="Trebuchet MS" pitchFamily="34" charset="0"/>
                <a:cs typeface="Arial" charset="0"/>
              </a:rPr>
              <a:t>NEJM 1997; 366: 1117-24.</a:t>
            </a:r>
          </a:p>
          <a:p>
            <a:pPr marL="274320" indent="-274320" algn="just" eaLnBrk="1" fontAlgn="auto" hangingPunct="1">
              <a:spcAft>
                <a:spcPts val="0"/>
              </a:spcAft>
              <a:buFont typeface="Wingdings"/>
              <a:buChar char=""/>
              <a:defRPr/>
            </a:pPr>
            <a:endParaRPr lang="en-US" sz="1400" smtClean="0">
              <a:solidFill>
                <a:srgbClr val="FFFF66"/>
              </a:solidFill>
              <a:latin typeface="Trebuchet MS" pitchFamily="34" charset="0"/>
              <a:cs typeface="Arial" charset="0"/>
            </a:endParaRPr>
          </a:p>
          <a:p>
            <a:pPr marL="274320" indent="-274320" algn="just" eaLnBrk="1" fontAlgn="auto" hangingPunct="1">
              <a:spcAft>
                <a:spcPts val="0"/>
              </a:spcAft>
              <a:buFont typeface="Wingdings"/>
              <a:buChar char=""/>
              <a:defRPr/>
            </a:pPr>
            <a:endParaRPr lang="en-US" sz="2200" smtClean="0">
              <a:solidFill>
                <a:srgbClr val="FFFF66"/>
              </a:solidFill>
              <a:latin typeface="Trebuchet MS" pitchFamily="34" charset="0"/>
              <a:cs typeface="Arial" charset="0"/>
            </a:endParaRPr>
          </a:p>
        </p:txBody>
      </p:sp>
      <p:sp>
        <p:nvSpPr>
          <p:cNvPr id="76802" name="Rectangle 2"/>
          <p:cNvSpPr>
            <a:spLocks noGrp="1" noChangeArrowheads="1"/>
          </p:cNvSpPr>
          <p:nvPr>
            <p:ph type="title" idx="4294967295"/>
          </p:nvPr>
        </p:nvSpPr>
        <p:spPr>
          <a:xfrm>
            <a:off x="0" y="457200"/>
            <a:ext cx="7086600" cy="1143000"/>
          </a:xfrm>
        </p:spPr>
        <p:txBody>
          <a:bodyPr/>
          <a:lstStyle/>
          <a:p>
            <a:pPr eaLnBrk="1" fontAlgn="auto" hangingPunct="1">
              <a:spcAft>
                <a:spcPts val="0"/>
              </a:spcAft>
              <a:defRPr/>
            </a:pPr>
            <a:r>
              <a:rPr lang="en-US" smtClean="0">
                <a:solidFill>
                  <a:srgbClr val="66FFFF"/>
                </a:solidFill>
                <a:latin typeface="Cooper Black" pitchFamily="18" charset="0"/>
                <a:cs typeface="Arial" charset="0"/>
              </a:rPr>
              <a:t>DIETARY APPROACHES TO STOP HYPERTENSION (DASH)</a:t>
            </a:r>
          </a:p>
        </p:txBody>
      </p:sp>
      <p:pic>
        <p:nvPicPr>
          <p:cNvPr id="8"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p:nvPr>
        </p:nvSpPr>
        <p:spPr>
          <a:xfrm>
            <a:off x="381000" y="1722438"/>
            <a:ext cx="8229600" cy="4525962"/>
          </a:xfrm>
        </p:spPr>
        <p:txBody>
          <a:bodyPr/>
          <a:lstStyle/>
          <a:p>
            <a:pPr eaLnBrk="1" hangingPunct="1"/>
            <a:r>
              <a:rPr lang="en-US" smtClean="0">
                <a:solidFill>
                  <a:srgbClr val="FFFF66"/>
                </a:solidFill>
                <a:latin typeface="Trebuchet MS" pitchFamily="34" charset="0"/>
                <a:cs typeface="Arial" charset="0"/>
              </a:rPr>
              <a:t>Begins as blood pressure arise above 110/75 mmHg:</a:t>
            </a:r>
          </a:p>
          <a:p>
            <a:pPr lvl="1" eaLnBrk="1" hangingPunct="1"/>
            <a:r>
              <a:rPr lang="en-US" sz="2400" smtClean="0">
                <a:solidFill>
                  <a:srgbClr val="FFFF66"/>
                </a:solidFill>
                <a:latin typeface="Trebuchet MS" pitchFamily="34" charset="0"/>
                <a:cs typeface="Arial" charset="0"/>
              </a:rPr>
              <a:t>more common in cigarette smoking, dyslipidemia, and diabetes. In older patients, systolic pressure</a:t>
            </a:r>
            <a:r>
              <a:rPr lang="en-US" sz="2000" smtClean="0">
                <a:solidFill>
                  <a:srgbClr val="FFFF66"/>
                </a:solidFill>
                <a:latin typeface="Trebuchet MS" pitchFamily="34" charset="0"/>
                <a:cs typeface="Arial" charset="0"/>
              </a:rPr>
              <a:t>,                                                     </a:t>
            </a:r>
          </a:p>
          <a:p>
            <a:pPr lvl="1" eaLnBrk="1" hangingPunct="1"/>
            <a:r>
              <a:rPr lang="en-US" sz="2400" smtClean="0">
                <a:solidFill>
                  <a:srgbClr val="FFFF66"/>
                </a:solidFill>
                <a:latin typeface="Trebuchet MS" pitchFamily="34" charset="0"/>
                <a:cs typeface="Arial" charset="0"/>
              </a:rPr>
              <a:t>Risk of heart failure at all ages</a:t>
            </a:r>
          </a:p>
          <a:p>
            <a:pPr lvl="1" eaLnBrk="1" hangingPunct="1"/>
            <a:r>
              <a:rPr lang="en-US" sz="2400" smtClean="0">
                <a:solidFill>
                  <a:srgbClr val="FFFF66"/>
                </a:solidFill>
                <a:latin typeface="Trebuchet MS" pitchFamily="34" charset="0"/>
                <a:cs typeface="Arial" charset="0"/>
              </a:rPr>
              <a:t>Left ventricular hypertrophy</a:t>
            </a:r>
          </a:p>
          <a:p>
            <a:pPr lvl="1" eaLnBrk="1" hangingPunct="1"/>
            <a:r>
              <a:rPr lang="en-US" sz="2400" smtClean="0">
                <a:solidFill>
                  <a:srgbClr val="FFFF66"/>
                </a:solidFill>
                <a:latin typeface="Trebuchet MS" pitchFamily="34" charset="0"/>
                <a:cs typeface="Arial" charset="0"/>
              </a:rPr>
              <a:t>Stroke</a:t>
            </a:r>
          </a:p>
          <a:p>
            <a:pPr lvl="1" eaLnBrk="1" hangingPunct="1"/>
            <a:r>
              <a:rPr lang="en-US" sz="2400" smtClean="0">
                <a:solidFill>
                  <a:srgbClr val="FFFF66"/>
                </a:solidFill>
                <a:latin typeface="Trebuchet MS" pitchFamily="34" charset="0"/>
                <a:cs typeface="Arial" charset="0"/>
              </a:rPr>
              <a:t>Development of intracerebral hemorrhage</a:t>
            </a:r>
          </a:p>
          <a:p>
            <a:pPr lvl="1" eaLnBrk="1" hangingPunct="1"/>
            <a:r>
              <a:rPr lang="en-US" sz="2400" smtClean="0">
                <a:solidFill>
                  <a:srgbClr val="FFFF66"/>
                </a:solidFill>
                <a:latin typeface="Trebuchet MS" pitchFamily="34" charset="0"/>
                <a:cs typeface="Arial" charset="0"/>
              </a:rPr>
              <a:t>Chronic renal insufficiency and end-stage renal disease</a:t>
            </a:r>
          </a:p>
          <a:p>
            <a:pPr lvl="1" eaLnBrk="1" hangingPunct="1"/>
            <a:r>
              <a:rPr lang="en-US" sz="2400" smtClean="0">
                <a:solidFill>
                  <a:srgbClr val="FFFF66"/>
                </a:solidFill>
                <a:latin typeface="Trebuchet MS" pitchFamily="34" charset="0"/>
                <a:cs typeface="Arial" charset="0"/>
              </a:rPr>
              <a:t>Life-threatening emergency </a:t>
            </a:r>
          </a:p>
          <a:p>
            <a:pPr lvl="1" eaLnBrk="1" hangingPunct="1"/>
            <a:endParaRPr lang="en-US" sz="2000" smtClean="0">
              <a:solidFill>
                <a:srgbClr val="FFFF66"/>
              </a:solidFill>
              <a:latin typeface="Trebuchet MS" pitchFamily="34" charset="0"/>
              <a:cs typeface="Arial" charset="0"/>
            </a:endParaRPr>
          </a:p>
        </p:txBody>
      </p:sp>
      <p:sp>
        <p:nvSpPr>
          <p:cNvPr id="26626" name="Rectangle 2"/>
          <p:cNvSpPr>
            <a:spLocks noGrp="1" noChangeArrowheads="1"/>
          </p:cNvSpPr>
          <p:nvPr>
            <p:ph type="title" idx="4294967295"/>
          </p:nvPr>
        </p:nvSpPr>
        <p:spPr>
          <a:xfrm>
            <a:off x="0" y="304800"/>
            <a:ext cx="6934200" cy="808038"/>
          </a:xfrm>
        </p:spPr>
        <p:txBody>
          <a:bodyPr/>
          <a:lstStyle/>
          <a:p>
            <a:pPr eaLnBrk="1" fontAlgn="auto" hangingPunct="1">
              <a:spcAft>
                <a:spcPts val="0"/>
              </a:spcAft>
              <a:defRPr/>
            </a:pPr>
            <a:r>
              <a:rPr lang="en-US" sz="3200" smtClean="0">
                <a:solidFill>
                  <a:srgbClr val="66FFFF"/>
                </a:solidFill>
                <a:latin typeface="Cooper Black" pitchFamily="18" charset="0"/>
                <a:cs typeface="Arial" charset="0"/>
              </a:rPr>
              <a:t>COMPLICATIONS</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ChangeArrowheads="1"/>
          </p:cNvSpPr>
          <p:nvPr/>
        </p:nvSpPr>
        <p:spPr bwMode="auto">
          <a:xfrm>
            <a:off x="2239963" y="1181100"/>
            <a:ext cx="6299200" cy="2586038"/>
          </a:xfrm>
          <a:prstGeom prst="roundRect">
            <a:avLst>
              <a:gd name="adj" fmla="val 8352"/>
            </a:avLst>
          </a:prstGeom>
          <a:gradFill rotWithShape="0">
            <a:gsLst>
              <a:gs pos="0">
                <a:srgbClr val="000072"/>
              </a:gs>
              <a:gs pos="100000">
                <a:srgbClr val="002394"/>
              </a:gs>
            </a:gsLst>
            <a:lin ang="5400000" scaled="1"/>
          </a:gradFill>
          <a:ln w="9525">
            <a:noFill/>
            <a:round/>
            <a:headEnd/>
            <a:tailEnd/>
          </a:ln>
        </p:spPr>
        <p:txBody>
          <a:bodyPr wrap="none" anchor="ctr"/>
          <a:lstStyle/>
          <a:p>
            <a:endParaRPr lang="ar-SA"/>
          </a:p>
        </p:txBody>
      </p:sp>
      <p:sp>
        <p:nvSpPr>
          <p:cNvPr id="1037" name="Rectangle 13"/>
          <p:cNvSpPr>
            <a:spLocks noGrp="1" noChangeArrowheads="1"/>
          </p:cNvSpPr>
          <p:nvPr>
            <p:ph type="title"/>
          </p:nvPr>
        </p:nvSpPr>
        <p:spPr>
          <a:xfrm>
            <a:off x="457200" y="152400"/>
            <a:ext cx="8229600" cy="990600"/>
          </a:xfrm>
        </p:spPr>
        <p:txBody>
          <a:bodyPr anchor="t">
            <a:normAutofit fontScale="90000"/>
          </a:bodyPr>
          <a:lstStyle/>
          <a:p>
            <a:pPr algn="ctr" eaLnBrk="1" fontAlgn="auto" hangingPunct="1">
              <a:spcAft>
                <a:spcPts val="0"/>
              </a:spcAft>
              <a:defRPr/>
            </a:pPr>
            <a:r>
              <a:rPr lang="en-US" altLang="en-US" dirty="0" smtClean="0">
                <a:solidFill>
                  <a:srgbClr val="66FFFF"/>
                </a:solidFill>
                <a:latin typeface="Cooper Black" pitchFamily="18" charset="0"/>
              </a:rPr>
              <a:t>Prevalence of Hypertension</a:t>
            </a:r>
            <a:br>
              <a:rPr lang="en-US" altLang="en-US" dirty="0" smtClean="0">
                <a:solidFill>
                  <a:srgbClr val="66FFFF"/>
                </a:solidFill>
                <a:latin typeface="Cooper Black" pitchFamily="18" charset="0"/>
              </a:rPr>
            </a:br>
            <a:r>
              <a:rPr lang="en-US" altLang="en-US" dirty="0" smtClean="0">
                <a:solidFill>
                  <a:srgbClr val="66FFFF"/>
                </a:solidFill>
                <a:latin typeface="Cooper Black" pitchFamily="18" charset="0"/>
              </a:rPr>
              <a:t>in the United States*</a:t>
            </a:r>
          </a:p>
        </p:txBody>
      </p:sp>
      <p:graphicFrame>
        <p:nvGraphicFramePr>
          <p:cNvPr id="6146" name="Object 2"/>
          <p:cNvGraphicFramePr>
            <a:graphicFrameLocks noChangeAspect="1"/>
          </p:cNvGraphicFramePr>
          <p:nvPr>
            <p:ph sz="quarter" idx="1"/>
          </p:nvPr>
        </p:nvGraphicFramePr>
        <p:xfrm>
          <a:off x="804863" y="1181100"/>
          <a:ext cx="7907337" cy="4724400"/>
        </p:xfrm>
        <a:graphic>
          <a:graphicData uri="http://schemas.openxmlformats.org/presentationml/2006/ole">
            <p:oleObj spid="_x0000_s6146" name="Chart" r:id="rId4" imgW="8744102" imgH="4114800" progId="MSGraph.Chart.8">
              <p:embed followColorScheme="full"/>
            </p:oleObj>
          </a:graphicData>
        </a:graphic>
      </p:graphicFrame>
      <p:sp>
        <p:nvSpPr>
          <p:cNvPr id="6149" name="Rectangle 4"/>
          <p:cNvSpPr>
            <a:spLocks noChangeArrowheads="1"/>
          </p:cNvSpPr>
          <p:nvPr/>
        </p:nvSpPr>
        <p:spPr bwMode="auto">
          <a:xfrm>
            <a:off x="2846388" y="5233988"/>
            <a:ext cx="36512" cy="522287"/>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0" name="Rectangle 5"/>
          <p:cNvSpPr>
            <a:spLocks noChangeArrowheads="1"/>
          </p:cNvSpPr>
          <p:nvPr/>
        </p:nvSpPr>
        <p:spPr bwMode="auto">
          <a:xfrm>
            <a:off x="4967288" y="5232400"/>
            <a:ext cx="34925" cy="522288"/>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1" name="Rectangle 6"/>
          <p:cNvSpPr>
            <a:spLocks noChangeArrowheads="1"/>
          </p:cNvSpPr>
          <p:nvPr/>
        </p:nvSpPr>
        <p:spPr bwMode="auto">
          <a:xfrm>
            <a:off x="1778000" y="5241925"/>
            <a:ext cx="36513" cy="522288"/>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2" name="Rectangle 7"/>
          <p:cNvSpPr>
            <a:spLocks noChangeArrowheads="1"/>
          </p:cNvSpPr>
          <p:nvPr/>
        </p:nvSpPr>
        <p:spPr bwMode="auto">
          <a:xfrm>
            <a:off x="6038850" y="5237163"/>
            <a:ext cx="36513" cy="522287"/>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3" name="Rectangle 8"/>
          <p:cNvSpPr>
            <a:spLocks noChangeArrowheads="1"/>
          </p:cNvSpPr>
          <p:nvPr/>
        </p:nvSpPr>
        <p:spPr bwMode="auto">
          <a:xfrm>
            <a:off x="7099300" y="5233988"/>
            <a:ext cx="36513" cy="522287"/>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4" name="Rectangle 9"/>
          <p:cNvSpPr>
            <a:spLocks noChangeArrowheads="1"/>
          </p:cNvSpPr>
          <p:nvPr/>
        </p:nvSpPr>
        <p:spPr bwMode="auto">
          <a:xfrm>
            <a:off x="8161338" y="5227638"/>
            <a:ext cx="33337" cy="522287"/>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5" name="Rectangle 10"/>
          <p:cNvSpPr>
            <a:spLocks noChangeArrowheads="1"/>
          </p:cNvSpPr>
          <p:nvPr/>
        </p:nvSpPr>
        <p:spPr bwMode="auto">
          <a:xfrm>
            <a:off x="3900488" y="5232400"/>
            <a:ext cx="34925" cy="522288"/>
          </a:xfrm>
          <a:prstGeom prst="rect">
            <a:avLst/>
          </a:prstGeom>
          <a:gradFill rotWithShape="0">
            <a:gsLst>
              <a:gs pos="0">
                <a:srgbClr val="99CCFF"/>
              </a:gs>
              <a:gs pos="100000">
                <a:srgbClr val="002394"/>
              </a:gs>
            </a:gsLst>
            <a:lin ang="5400000" scaled="1"/>
          </a:gradFill>
          <a:ln w="9525">
            <a:noFill/>
            <a:miter lim="800000"/>
            <a:headEnd/>
            <a:tailEnd/>
          </a:ln>
        </p:spPr>
        <p:txBody>
          <a:bodyPr wrap="none" anchor="ctr"/>
          <a:lstStyle/>
          <a:p>
            <a:endParaRPr lang="ar-SA"/>
          </a:p>
        </p:txBody>
      </p:sp>
      <p:sp>
        <p:nvSpPr>
          <p:cNvPr id="6156" name="Text Box 11"/>
          <p:cNvSpPr txBox="1">
            <a:spLocks noChangeArrowheads="1"/>
          </p:cNvSpPr>
          <p:nvPr/>
        </p:nvSpPr>
        <p:spPr bwMode="auto">
          <a:xfrm>
            <a:off x="2533650" y="4184650"/>
            <a:ext cx="165100" cy="457200"/>
          </a:xfrm>
          <a:prstGeom prst="rect">
            <a:avLst/>
          </a:prstGeom>
          <a:noFill/>
          <a:ln w="9525">
            <a:noFill/>
            <a:miter lim="800000"/>
            <a:headEnd/>
            <a:tailEnd/>
          </a:ln>
        </p:spPr>
        <p:txBody>
          <a:bodyPr wrap="none">
            <a:spAutoFit/>
          </a:bodyPr>
          <a:lstStyle/>
          <a:p>
            <a:endParaRPr lang="ar-SA" sz="2400">
              <a:latin typeface="Verdana" pitchFamily="34" charset="0"/>
            </a:endParaRPr>
          </a:p>
        </p:txBody>
      </p:sp>
      <p:sp>
        <p:nvSpPr>
          <p:cNvPr id="6157" name="Text Box 12"/>
          <p:cNvSpPr txBox="1">
            <a:spLocks noChangeArrowheads="1"/>
          </p:cNvSpPr>
          <p:nvPr/>
        </p:nvSpPr>
        <p:spPr bwMode="auto">
          <a:xfrm>
            <a:off x="2698750" y="4343400"/>
            <a:ext cx="357188" cy="457200"/>
          </a:xfrm>
          <a:prstGeom prst="rect">
            <a:avLst/>
          </a:prstGeom>
          <a:noFill/>
          <a:ln w="9525">
            <a:noFill/>
            <a:miter lim="800000"/>
            <a:headEnd/>
            <a:tailEnd/>
          </a:ln>
        </p:spPr>
        <p:txBody>
          <a:bodyPr wrap="none">
            <a:spAutoFit/>
          </a:bodyPr>
          <a:lstStyle/>
          <a:p>
            <a:r>
              <a:rPr lang="en-US" sz="2400" b="1">
                <a:latin typeface="Verdana" pitchFamily="34" charset="0"/>
              </a:rPr>
              <a:t>†</a:t>
            </a:r>
          </a:p>
        </p:txBody>
      </p:sp>
      <p:sp>
        <p:nvSpPr>
          <p:cNvPr id="6158" name="Text Box 14"/>
          <p:cNvSpPr txBox="1">
            <a:spLocks noChangeArrowheads="1"/>
          </p:cNvSpPr>
          <p:nvPr/>
        </p:nvSpPr>
        <p:spPr bwMode="auto">
          <a:xfrm>
            <a:off x="330200" y="5811838"/>
            <a:ext cx="5786438" cy="646112"/>
          </a:xfrm>
          <a:prstGeom prst="rect">
            <a:avLst/>
          </a:prstGeom>
          <a:noFill/>
          <a:ln w="9525">
            <a:noFill/>
            <a:miter lim="800000"/>
            <a:headEnd/>
            <a:tailEnd/>
          </a:ln>
        </p:spPr>
        <p:txBody>
          <a:bodyPr anchor="b">
            <a:spAutoFit/>
          </a:bodyPr>
          <a:lstStyle/>
          <a:p>
            <a:r>
              <a:rPr lang="en-US" altLang="en-US" sz="1200" b="1">
                <a:solidFill>
                  <a:schemeClr val="bg1"/>
                </a:solidFill>
                <a:latin typeface="Verdana" pitchFamily="34" charset="0"/>
              </a:rPr>
              <a:t>*Based on NHANES 1999</a:t>
            </a:r>
            <a:r>
              <a:rPr lang="en-US" altLang="en-US" sz="1200" b="1">
                <a:solidFill>
                  <a:schemeClr val="bg1"/>
                </a:solidFill>
                <a:latin typeface="Verdana" pitchFamily="34" charset="0"/>
                <a:sym typeface="Symbol" pitchFamily="18" charset="2"/>
              </a:rPr>
              <a:t></a:t>
            </a:r>
            <a:r>
              <a:rPr lang="en-US" altLang="en-US" sz="1200" b="1">
                <a:solidFill>
                  <a:schemeClr val="bg1"/>
                </a:solidFill>
                <a:latin typeface="Verdana" pitchFamily="34" charset="0"/>
              </a:rPr>
              <a:t>2000 data.  Hypertension is defined as</a:t>
            </a:r>
          </a:p>
          <a:p>
            <a:r>
              <a:rPr lang="en-US" altLang="en-US" sz="1200" b="1">
                <a:solidFill>
                  <a:schemeClr val="bg1"/>
                </a:solidFill>
                <a:latin typeface="Verdana" pitchFamily="34" charset="0"/>
              </a:rPr>
              <a:t>  blood pressure </a:t>
            </a:r>
            <a:r>
              <a:rPr lang="en-US" altLang="en-US" sz="1200" b="1">
                <a:solidFill>
                  <a:schemeClr val="bg1"/>
                </a:solidFill>
                <a:latin typeface="Verdana" pitchFamily="34" charset="0"/>
                <a:sym typeface="Symbol" pitchFamily="18" charset="2"/>
              </a:rPr>
              <a:t></a:t>
            </a:r>
            <a:r>
              <a:rPr lang="en-US" altLang="en-US" sz="1200" b="1">
                <a:solidFill>
                  <a:schemeClr val="bg1"/>
                </a:solidFill>
                <a:latin typeface="Verdana" pitchFamily="34" charset="0"/>
              </a:rPr>
              <a:t>140/90 mmHg or antihypertensive treatment.</a:t>
            </a:r>
          </a:p>
          <a:p>
            <a:r>
              <a:rPr lang="en-US" sz="1200" b="1">
                <a:solidFill>
                  <a:schemeClr val="bg1"/>
                </a:solidFill>
                <a:latin typeface="Verdana" pitchFamily="34" charset="0"/>
              </a:rPr>
              <a:t>†Low reliability due to large relative error.</a:t>
            </a:r>
            <a:endParaRPr lang="en-US" altLang="en-US" sz="1200" b="1">
              <a:solidFill>
                <a:schemeClr val="bg1"/>
              </a:solidFill>
              <a:latin typeface="Verdana" pitchFamily="34" charset="0"/>
            </a:endParaRPr>
          </a:p>
        </p:txBody>
      </p:sp>
      <p:sp>
        <p:nvSpPr>
          <p:cNvPr id="6159" name="Text Box 15"/>
          <p:cNvSpPr txBox="1">
            <a:spLocks noChangeArrowheads="1"/>
          </p:cNvSpPr>
          <p:nvPr/>
        </p:nvSpPr>
        <p:spPr bwMode="auto">
          <a:xfrm>
            <a:off x="4495800" y="6505575"/>
            <a:ext cx="4191000" cy="276225"/>
          </a:xfrm>
          <a:prstGeom prst="rect">
            <a:avLst/>
          </a:prstGeom>
          <a:noFill/>
          <a:ln w="9525">
            <a:noFill/>
            <a:miter lim="800000"/>
            <a:headEnd/>
            <a:tailEnd/>
          </a:ln>
        </p:spPr>
        <p:txBody>
          <a:bodyPr anchor="b">
            <a:spAutoFit/>
          </a:bodyPr>
          <a:lstStyle/>
          <a:p>
            <a:r>
              <a:rPr lang="en-US" altLang="en-US" sz="1200" b="1">
                <a:solidFill>
                  <a:schemeClr val="bg1"/>
                </a:solidFill>
                <a:latin typeface="Verdana" pitchFamily="34" charset="0"/>
              </a:rPr>
              <a:t>Fields et al. </a:t>
            </a:r>
            <a:r>
              <a:rPr lang="en-US" altLang="en-US" sz="1200" b="1" i="1">
                <a:solidFill>
                  <a:schemeClr val="bg1"/>
                </a:solidFill>
                <a:latin typeface="Verdana" pitchFamily="34" charset="0"/>
              </a:rPr>
              <a:t>Hypertension</a:t>
            </a:r>
            <a:r>
              <a:rPr lang="en-US" altLang="en-US" sz="1200" b="1">
                <a:solidFill>
                  <a:schemeClr val="bg1"/>
                </a:solidFill>
                <a:latin typeface="Verdana" pitchFamily="34" charset="0"/>
              </a:rPr>
              <a:t>. 2004:44;398-404</a:t>
            </a:r>
            <a:r>
              <a:rPr lang="en-US" sz="1200" b="1">
                <a:solidFill>
                  <a:schemeClr val="bg1"/>
                </a:solidFill>
                <a:latin typeface="Verdana" pitchFamily="34" charset="0"/>
              </a:rPr>
              <a:t>.</a:t>
            </a:r>
            <a:endParaRPr lang="en-US" altLang="en-US" sz="1200" b="1">
              <a:solidFill>
                <a:schemeClr val="bg1"/>
              </a:solidFill>
              <a:latin typeface="Verdana" pitchFamily="34" charset="0"/>
            </a:endParaRPr>
          </a:p>
        </p:txBody>
      </p:sp>
      <p:sp>
        <p:nvSpPr>
          <p:cNvPr id="6160" name="Text Box 16"/>
          <p:cNvSpPr txBox="1">
            <a:spLocks noChangeArrowheads="1"/>
          </p:cNvSpPr>
          <p:nvPr/>
        </p:nvSpPr>
        <p:spPr bwMode="auto">
          <a:xfrm rot="-5400000">
            <a:off x="-1270793" y="3053556"/>
            <a:ext cx="3810000" cy="623887"/>
          </a:xfrm>
          <a:prstGeom prst="rect">
            <a:avLst/>
          </a:prstGeom>
          <a:noFill/>
          <a:ln w="9525">
            <a:noFill/>
            <a:miter lim="800000"/>
            <a:headEnd/>
            <a:tailEnd/>
          </a:ln>
        </p:spPr>
        <p:txBody>
          <a:bodyPr>
            <a:spAutoFit/>
          </a:bodyPr>
          <a:lstStyle/>
          <a:p>
            <a:pPr algn="ctr"/>
            <a:r>
              <a:rPr lang="en-US" altLang="en-US" sz="2000" b="1">
                <a:latin typeface="Verdana" pitchFamily="34" charset="0"/>
              </a:rPr>
              <a:t>Hypertension</a:t>
            </a:r>
          </a:p>
          <a:p>
            <a:pPr algn="ctr"/>
            <a:r>
              <a:rPr lang="en-US" altLang="en-US" sz="2000" b="1">
                <a:latin typeface="Verdana" pitchFamily="34" charset="0"/>
              </a:rPr>
              <a:t>Prevalence</a:t>
            </a:r>
          </a:p>
        </p:txBody>
      </p:sp>
      <p:sp>
        <p:nvSpPr>
          <p:cNvPr id="6161" name="Text Box 17"/>
          <p:cNvSpPr txBox="1">
            <a:spLocks noChangeArrowheads="1"/>
          </p:cNvSpPr>
          <p:nvPr/>
        </p:nvSpPr>
        <p:spPr bwMode="auto">
          <a:xfrm>
            <a:off x="207963" y="5295900"/>
            <a:ext cx="1041400" cy="396875"/>
          </a:xfrm>
          <a:prstGeom prst="rect">
            <a:avLst/>
          </a:prstGeom>
          <a:noFill/>
          <a:ln w="9525">
            <a:noFill/>
            <a:miter lim="800000"/>
            <a:headEnd/>
            <a:tailEnd/>
          </a:ln>
        </p:spPr>
        <p:txBody>
          <a:bodyPr>
            <a:spAutoFit/>
          </a:bodyPr>
          <a:lstStyle/>
          <a:p>
            <a:pPr algn="ctr"/>
            <a:r>
              <a:rPr lang="en-US" altLang="en-US" sz="2000" b="1">
                <a:latin typeface="Verdana" pitchFamily="34" charset="0"/>
              </a:rPr>
              <a:t>Age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52400"/>
            <a:ext cx="8229600" cy="609600"/>
          </a:xfrm>
        </p:spPr>
        <p:txBody>
          <a:bodyPr/>
          <a:lstStyle/>
          <a:p>
            <a:pPr algn="ctr" eaLnBrk="1" fontAlgn="auto" hangingPunct="1">
              <a:spcAft>
                <a:spcPts val="0"/>
              </a:spcAft>
              <a:defRPr/>
            </a:pPr>
            <a:r>
              <a:rPr lang="en-US" sz="3200" dirty="0" smtClean="0">
                <a:solidFill>
                  <a:srgbClr val="66FFFF"/>
                </a:solidFill>
                <a:latin typeface="Cooper Black" pitchFamily="18" charset="0"/>
                <a:cs typeface="Arial" charset="0"/>
              </a:rPr>
              <a:t>BP Control Rates</a:t>
            </a:r>
          </a:p>
        </p:txBody>
      </p:sp>
      <p:sp>
        <p:nvSpPr>
          <p:cNvPr id="89091" name="Text Box 3"/>
          <p:cNvSpPr txBox="1">
            <a:spLocks noChangeArrowheads="1"/>
          </p:cNvSpPr>
          <p:nvPr/>
        </p:nvSpPr>
        <p:spPr bwMode="auto">
          <a:xfrm>
            <a:off x="457200" y="838200"/>
            <a:ext cx="7086600" cy="830263"/>
          </a:xfrm>
          <a:prstGeom prst="rect">
            <a:avLst/>
          </a:prstGeom>
          <a:noFill/>
          <a:ln w="9525">
            <a:noFill/>
            <a:miter lim="800000"/>
            <a:headEnd/>
            <a:tailEnd/>
          </a:ln>
        </p:spPr>
        <p:txBody>
          <a:bodyPr>
            <a:spAutoFit/>
          </a:bodyPr>
          <a:lstStyle/>
          <a:p>
            <a:pPr>
              <a:tabLst>
                <a:tab pos="114300" algn="l"/>
                <a:tab pos="2117725" algn="ctr"/>
                <a:tab pos="3881438" algn="ctr"/>
                <a:tab pos="5657850" algn="ctr"/>
                <a:tab pos="7264400" algn="ctr"/>
              </a:tabLst>
            </a:pPr>
            <a:r>
              <a:rPr lang="en-US" sz="2400">
                <a:solidFill>
                  <a:schemeClr val="bg1"/>
                </a:solidFill>
                <a:latin typeface="Trebuchet MS" pitchFamily="34" charset="0"/>
              </a:rPr>
              <a:t>Trends in awareness, treatment, and control of </a:t>
            </a:r>
          </a:p>
          <a:p>
            <a:pPr>
              <a:tabLst>
                <a:tab pos="114300" algn="l"/>
                <a:tab pos="2117725" algn="ctr"/>
                <a:tab pos="3881438" algn="ctr"/>
                <a:tab pos="5657850" algn="ctr"/>
                <a:tab pos="7264400" algn="ctr"/>
              </a:tabLst>
            </a:pPr>
            <a:r>
              <a:rPr lang="en-US" sz="2400">
                <a:solidFill>
                  <a:schemeClr val="bg1"/>
                </a:solidFill>
                <a:latin typeface="Trebuchet MS" pitchFamily="34" charset="0"/>
              </a:rPr>
              <a:t>high blood pressure in adults ages 18–74</a:t>
            </a:r>
          </a:p>
        </p:txBody>
      </p:sp>
      <p:graphicFrame>
        <p:nvGraphicFramePr>
          <p:cNvPr id="7338" name="Group 170"/>
          <p:cNvGraphicFramePr>
            <a:graphicFrameLocks noGrp="1"/>
          </p:cNvGraphicFramePr>
          <p:nvPr/>
        </p:nvGraphicFramePr>
        <p:xfrm>
          <a:off x="334963" y="1905000"/>
          <a:ext cx="8501062" cy="3881628"/>
        </p:xfrm>
        <a:graphic>
          <a:graphicData uri="http://schemas.openxmlformats.org/drawingml/2006/table">
            <a:tbl>
              <a:tblPr/>
              <a:tblGrid>
                <a:gridCol w="1698625"/>
                <a:gridCol w="1701800"/>
                <a:gridCol w="1698625"/>
                <a:gridCol w="1701800"/>
                <a:gridCol w="1700212"/>
              </a:tblGrid>
              <a:tr h="703263">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a:txBody>
                  <a:tcPr marL="81280" marR="81280" horzOverflow="overflow">
                    <a:lnL cap="flat">
                      <a:noFill/>
                    </a:lnL>
                    <a:lnR w="38100" cap="flat" cmpd="sng" algn="ctr">
                      <a:solidFill>
                        <a:srgbClr val="000000"/>
                      </a:solidFill>
                      <a:prstDash val="solid"/>
                      <a:round/>
                      <a:headEnd type="none" w="med" len="med"/>
                      <a:tailEnd type="none" w="med" len="med"/>
                    </a:lnR>
                    <a:lnT w="76200" cap="flat" cmpd="sng" algn="ctr">
                      <a:solidFill>
                        <a:srgbClr val="FFFF99"/>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rgbClr val="000000"/>
                          </a:solidFill>
                          <a:effectLst/>
                          <a:latin typeface="Arial" pitchFamily="34" charset="0"/>
                          <a:cs typeface="Arial" pitchFamily="34" charset="0"/>
                        </a:rPr>
                        <a:t>National Health and Nutrition Examination Survey, Percent</a:t>
                      </a:r>
                    </a:p>
                  </a:txBody>
                  <a:tcPr marL="81280" marR="81280" horzOverflow="overflow">
                    <a:lnL w="38100" cap="flat" cmpd="sng" algn="ctr">
                      <a:solidFill>
                        <a:srgbClr val="000000"/>
                      </a:solidFill>
                      <a:prstDash val="solid"/>
                      <a:round/>
                      <a:headEnd type="none" w="med" len="med"/>
                      <a:tailEnd type="none" w="med" len="med"/>
                    </a:lnL>
                    <a:lnR cap="flat">
                      <a:noFill/>
                    </a:lnR>
                    <a:lnT w="76200" cap="flat" cmpd="sng" algn="ctr">
                      <a:solidFill>
                        <a:srgbClr val="FFFF99"/>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35088">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ar-SA" sz="2800" b="0" i="0" u="none" strike="noStrike" cap="none" normalizeH="0" baseline="0" smtClean="0">
                        <a:ln>
                          <a:noFill/>
                        </a:ln>
                        <a:solidFill>
                          <a:schemeClr val="tx1"/>
                        </a:solidFill>
                        <a:effectLst/>
                        <a:latin typeface="Arial" pitchFamily="34" charset="0"/>
                        <a:cs typeface="Arial" pitchFamily="34" charset="0"/>
                      </a:endParaRPr>
                    </a:p>
                  </a:txBody>
                  <a:tcPr marL="81280" marR="81280" horzOverflow="overflow">
                    <a:lnL cap="flat">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endParaRPr kumimoji="0" lang="en-US" sz="22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1976–80</a:t>
                      </a:r>
                    </a:p>
                    <a:p>
                      <a:pPr marL="0" marR="0" lvl="0" indent="0" algn="ctr" defTabSz="914400" rtl="0" eaLnBrk="0" fontAlgn="base" latinLnBrk="0" hangingPunct="0">
                        <a:lnSpc>
                          <a:spcPct val="80000"/>
                        </a:lnSpc>
                        <a:spcBef>
                          <a:spcPct val="20000"/>
                        </a:spcBef>
                        <a:spcAft>
                          <a:spcPct val="20000"/>
                        </a:spcAft>
                        <a:buClrTx/>
                        <a:buSzTx/>
                        <a:buFontTx/>
                        <a:buNone/>
                        <a:tabLst/>
                      </a:pPr>
                      <a:endParaRPr kumimoji="0" lang="en-US" sz="2200" b="1" i="0" u="none" strike="noStrike" cap="none" normalizeH="0" baseline="0" smtClean="0">
                        <a:ln>
                          <a:noFill/>
                        </a:ln>
                        <a:solidFill>
                          <a:schemeClr val="tx1"/>
                        </a:solidFill>
                        <a:effectLst/>
                        <a:latin typeface="Arial" pitchFamily="34" charset="0"/>
                        <a:cs typeface="Arial" pitchFamily="34" charset="0"/>
                      </a:endParaRP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(Phase 1)</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1988–91</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(Phase 2)</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1991–94</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1999–2000</a:t>
                      </a:r>
                    </a:p>
                  </a:txBody>
                  <a:tcPr marL="81280" marR="81280" horzOverflow="overflow">
                    <a:lnL w="38100" cap="flat" cmpd="sng" algn="ctr">
                      <a:solidFill>
                        <a:srgbClr val="000000"/>
                      </a:solidFill>
                      <a:prstDash val="solid"/>
                      <a:round/>
                      <a:headEnd type="none" w="med" len="med"/>
                      <a:tailEnd type="none" w="med" len="med"/>
                    </a:lnL>
                    <a:lnR cap="flat">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Awareness</a:t>
                      </a:r>
                    </a:p>
                  </a:txBody>
                  <a:tcPr marL="81280" marR="81280" horzOverflow="overflow">
                    <a:lnL cap="flat">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51</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73</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68</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dirty="0" smtClean="0">
                          <a:ln>
                            <a:noFill/>
                          </a:ln>
                          <a:solidFill>
                            <a:srgbClr val="FFFF00"/>
                          </a:solidFill>
                          <a:effectLst/>
                          <a:latin typeface="Arial" pitchFamily="34" charset="0"/>
                          <a:cs typeface="Arial" pitchFamily="34" charset="0"/>
                        </a:rPr>
                        <a:t>70</a:t>
                      </a:r>
                    </a:p>
                  </a:txBody>
                  <a:tcPr marL="81280" marR="81280" horzOverflow="overflow">
                    <a:lnL w="38100" cap="flat" cmpd="sng" algn="ctr">
                      <a:solidFill>
                        <a:srgbClr val="000000"/>
                      </a:solidFill>
                      <a:prstDash val="solid"/>
                      <a:round/>
                      <a:headEnd type="none" w="med" len="med"/>
                      <a:tailEnd type="none" w="med" len="med"/>
                    </a:lnL>
                    <a:lnR cap="flat">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Treatment</a:t>
                      </a:r>
                    </a:p>
                  </a:txBody>
                  <a:tcPr marL="81280" marR="81280" horzOverflow="overflow">
                    <a:lnL cap="flat">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31</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55</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54</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dirty="0" smtClean="0">
                          <a:ln>
                            <a:noFill/>
                          </a:ln>
                          <a:solidFill>
                            <a:srgbClr val="FFFF00"/>
                          </a:solidFill>
                          <a:effectLst/>
                          <a:latin typeface="Arial" pitchFamily="34" charset="0"/>
                          <a:cs typeface="Arial" pitchFamily="34" charset="0"/>
                        </a:rPr>
                        <a:t>59</a:t>
                      </a:r>
                    </a:p>
                  </a:txBody>
                  <a:tcPr marL="81280" marR="81280" horzOverflow="overflow">
                    <a:lnL w="38100" cap="flat" cmpd="sng" algn="ctr">
                      <a:solidFill>
                        <a:srgbClr val="000000"/>
                      </a:solidFill>
                      <a:prstDash val="solid"/>
                      <a:round/>
                      <a:headEnd type="none" w="med" len="med"/>
                      <a:tailEnd type="none" w="med" len="med"/>
                    </a:lnL>
                    <a:lnR cap="flat">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Control</a:t>
                      </a:r>
                    </a:p>
                  </a:txBody>
                  <a:tcPr marL="81280" marR="81280" horzOverflow="overflow">
                    <a:lnL cap="flat">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29</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27</a:t>
                      </a:r>
                    </a:p>
                  </a:txBody>
                  <a:tcPr marL="81280" marR="8128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1800" b="0" i="0" u="none" strike="noStrike" cap="none" normalizeH="0" baseline="0" dirty="0" smtClean="0">
                          <a:ln>
                            <a:noFill/>
                          </a:ln>
                          <a:solidFill>
                            <a:srgbClr val="FFFF00"/>
                          </a:solidFill>
                          <a:effectLst/>
                          <a:latin typeface="Arial" pitchFamily="34" charset="0"/>
                          <a:cs typeface="Arial" pitchFamily="34" charset="0"/>
                        </a:rPr>
                        <a:t>34</a:t>
                      </a:r>
                    </a:p>
                  </a:txBody>
                  <a:tcPr marL="81280" marR="81280" horzOverflow="overflow">
                    <a:lnL w="38100" cap="flat" cmpd="sng" algn="ctr">
                      <a:solidFill>
                        <a:srgbClr val="000000"/>
                      </a:solidFill>
                      <a:prstDash val="solid"/>
                      <a:round/>
                      <a:headEnd type="none" w="med" len="med"/>
                      <a:tailEnd type="none" w="med" len="med"/>
                    </a:lnL>
                    <a:lnR cap="flat">
                      <a:noFill/>
                    </a:lnR>
                    <a:lnT w="38100" cap="flat" cmpd="sng" algn="ctr">
                      <a:solidFill>
                        <a:srgbClr val="000000"/>
                      </a:solidFill>
                      <a:prstDash val="solid"/>
                      <a:round/>
                      <a:headEnd type="none" w="med" len="med"/>
                      <a:tailEnd type="none" w="med" len="med"/>
                    </a:lnT>
                    <a:lnB w="38100" cap="flat" cmpd="sng" algn="ctr">
                      <a:solidFill>
                        <a:srgbClr val="FFFF99"/>
                      </a:solidFill>
                      <a:prstDash val="solid"/>
                      <a:round/>
                      <a:headEnd type="none" w="med" len="med"/>
                      <a:tailEnd type="none" w="med" len="med"/>
                    </a:lnB>
                    <a:lnTlToBr>
                      <a:noFill/>
                    </a:lnTlToBr>
                    <a:lnBlToTr>
                      <a:noFill/>
                    </a:lnBlToTr>
                    <a:noFill/>
                  </a:tcPr>
                </a:tc>
              </a:tr>
            </a:tbl>
          </a:graphicData>
        </a:graphic>
      </p:graphicFrame>
      <p:sp>
        <p:nvSpPr>
          <p:cNvPr id="89125" name="Text Box 35"/>
          <p:cNvSpPr txBox="1">
            <a:spLocks noChangeArrowheads="1"/>
          </p:cNvSpPr>
          <p:nvPr/>
        </p:nvSpPr>
        <p:spPr bwMode="auto">
          <a:xfrm>
            <a:off x="457200" y="5791200"/>
            <a:ext cx="7262813" cy="1292225"/>
          </a:xfrm>
          <a:prstGeom prst="rect">
            <a:avLst/>
          </a:prstGeom>
          <a:noFill/>
          <a:ln w="9525">
            <a:noFill/>
            <a:miter lim="800000"/>
            <a:headEnd/>
            <a:tailEnd/>
          </a:ln>
        </p:spPr>
        <p:txBody>
          <a:bodyPr>
            <a:spAutoFit/>
          </a:bodyPr>
          <a:lstStyle/>
          <a:p>
            <a:endParaRPr lang="en-US" sz="1200">
              <a:solidFill>
                <a:schemeClr val="bg1"/>
              </a:solidFill>
              <a:latin typeface="Arial Narrow" pitchFamily="34" charset="0"/>
            </a:endParaRPr>
          </a:p>
          <a:p>
            <a:endParaRPr lang="en-US" sz="1200">
              <a:solidFill>
                <a:schemeClr val="bg1"/>
              </a:solidFill>
              <a:latin typeface="Arial Narrow" pitchFamily="34" charset="0"/>
            </a:endParaRPr>
          </a:p>
          <a:p>
            <a:endParaRPr lang="en-US" sz="1200">
              <a:solidFill>
                <a:schemeClr val="bg1"/>
              </a:solidFill>
              <a:latin typeface="Arial Narrow" pitchFamily="34" charset="0"/>
            </a:endParaRPr>
          </a:p>
          <a:p>
            <a:r>
              <a:rPr lang="en-US" sz="1400">
                <a:solidFill>
                  <a:schemeClr val="bg1"/>
                </a:solidFill>
                <a:latin typeface="Arial Narrow" pitchFamily="34" charset="0"/>
              </a:rPr>
              <a:t>Sources:  Unpublished data for 1999–2000 computed by M. Wolz, National Heart, Lung, and Blood Institute; JNC 6.</a:t>
            </a:r>
          </a:p>
          <a:p>
            <a:endParaRPr lang="en-US" sz="1400">
              <a:solidFill>
                <a:schemeClr val="bg1"/>
              </a:solidFill>
            </a:endParaRPr>
          </a:p>
        </p:txBody>
      </p:sp>
      <p:pic>
        <p:nvPicPr>
          <p:cNvPr id="6"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sz="1400"/>
          </a:p>
        </p:txBody>
      </p:sp>
      <p:sp>
        <p:nvSpPr>
          <p:cNvPr id="225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sz="1400"/>
          </a:p>
        </p:txBody>
      </p:sp>
      <p:sp>
        <p:nvSpPr>
          <p:cNvPr id="22532" name="Rectangle 4"/>
          <p:cNvSpPr>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rgbClr val="66FFFF"/>
                </a:solidFill>
                <a:latin typeface="Cooper Black" pitchFamily="18" charset="0"/>
              </a:rPr>
              <a:t>Essential HTN</a:t>
            </a:r>
            <a:endParaRPr lang="en-US">
              <a:solidFill>
                <a:srgbClr val="66FFFF"/>
              </a:solidFill>
              <a:latin typeface="Cooper Black" pitchFamily="18" charset="0"/>
            </a:endParaRPr>
          </a:p>
        </p:txBody>
      </p:sp>
      <p:sp>
        <p:nvSpPr>
          <p:cNvPr id="22533" name="Rectangle 5"/>
          <p:cNvSpPr>
            <a:spLocks noChangeArrowheads="1"/>
          </p:cNvSpPr>
          <p:nvPr/>
        </p:nvSpPr>
        <p:spPr bwMode="auto">
          <a:xfrm>
            <a:off x="457200" y="1524000"/>
            <a:ext cx="8229600" cy="452596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solidFill>
                  <a:schemeClr val="bg1"/>
                </a:solidFill>
                <a:latin typeface="Trebuchet MS" pitchFamily="34" charset="0"/>
              </a:rPr>
              <a:t>Risk factors</a:t>
            </a:r>
          </a:p>
          <a:p>
            <a:pPr marL="742950" lvl="1" indent="-285750">
              <a:lnSpc>
                <a:spcPct val="90000"/>
              </a:lnSpc>
              <a:spcBef>
                <a:spcPct val="20000"/>
              </a:spcBef>
              <a:buFontTx/>
              <a:buChar char="–"/>
            </a:pPr>
            <a:r>
              <a:rPr lang="en-US" sz="2400">
                <a:solidFill>
                  <a:schemeClr val="bg1"/>
                </a:solidFill>
                <a:latin typeface="Trebuchet MS" pitchFamily="34" charset="0"/>
              </a:rPr>
              <a:t>Obesity---metabolic syndrome</a:t>
            </a:r>
          </a:p>
          <a:p>
            <a:pPr marL="742950" lvl="1" indent="-285750">
              <a:lnSpc>
                <a:spcPct val="90000"/>
              </a:lnSpc>
              <a:spcBef>
                <a:spcPct val="20000"/>
              </a:spcBef>
              <a:buFontTx/>
              <a:buChar char="–"/>
            </a:pPr>
            <a:r>
              <a:rPr lang="en-US" sz="2400">
                <a:solidFill>
                  <a:schemeClr val="bg1"/>
                </a:solidFill>
                <a:latin typeface="Trebuchet MS" pitchFamily="34" charset="0"/>
              </a:rPr>
              <a:t>Excessive salt intake---low potassium intake</a:t>
            </a:r>
          </a:p>
          <a:p>
            <a:pPr marL="742950" lvl="1" indent="-285750">
              <a:lnSpc>
                <a:spcPct val="90000"/>
              </a:lnSpc>
              <a:spcBef>
                <a:spcPct val="20000"/>
              </a:spcBef>
              <a:buFontTx/>
              <a:buChar char="–"/>
            </a:pPr>
            <a:r>
              <a:rPr lang="en-US" sz="2400">
                <a:solidFill>
                  <a:schemeClr val="bg1"/>
                </a:solidFill>
                <a:latin typeface="Trebuchet MS" pitchFamily="34" charset="0"/>
              </a:rPr>
              <a:t>Excessive alcohol intake           </a:t>
            </a:r>
          </a:p>
          <a:p>
            <a:pPr marL="742950" lvl="1" indent="-285750">
              <a:lnSpc>
                <a:spcPct val="90000"/>
              </a:lnSpc>
              <a:spcBef>
                <a:spcPct val="20000"/>
              </a:spcBef>
              <a:buFontTx/>
              <a:buChar char="–"/>
            </a:pPr>
            <a:r>
              <a:rPr lang="en-US" sz="2400">
                <a:solidFill>
                  <a:schemeClr val="bg1"/>
                </a:solidFill>
                <a:latin typeface="Trebuchet MS" pitchFamily="34" charset="0"/>
              </a:rPr>
              <a:t> Polycythimia</a:t>
            </a:r>
          </a:p>
          <a:p>
            <a:pPr marL="742950" lvl="1" indent="-285750">
              <a:lnSpc>
                <a:spcPct val="90000"/>
              </a:lnSpc>
              <a:spcBef>
                <a:spcPct val="20000"/>
              </a:spcBef>
              <a:buFontTx/>
              <a:buChar char="–"/>
            </a:pPr>
            <a:r>
              <a:rPr lang="en-US" sz="2400">
                <a:solidFill>
                  <a:schemeClr val="bg1"/>
                </a:solidFill>
                <a:latin typeface="Trebuchet MS" pitchFamily="34" charset="0"/>
              </a:rPr>
              <a:t>Lack of exercise                                                                        </a:t>
            </a:r>
          </a:p>
          <a:p>
            <a:pPr marL="742950" lvl="1" indent="-285750">
              <a:lnSpc>
                <a:spcPct val="90000"/>
              </a:lnSpc>
              <a:spcBef>
                <a:spcPct val="20000"/>
              </a:spcBef>
              <a:buFontTx/>
              <a:buChar char="–"/>
            </a:pPr>
            <a:r>
              <a:rPr lang="en-US" sz="2400">
                <a:solidFill>
                  <a:schemeClr val="bg1"/>
                </a:solidFill>
                <a:latin typeface="Trebuchet MS" pitchFamily="34" charset="0"/>
              </a:rPr>
              <a:t>Nonsteroid anti-iflammatery drugs</a:t>
            </a:r>
          </a:p>
          <a:p>
            <a:pPr marL="742950" lvl="1" indent="-285750">
              <a:lnSpc>
                <a:spcPct val="90000"/>
              </a:lnSpc>
              <a:spcBef>
                <a:spcPct val="20000"/>
              </a:spcBef>
              <a:buFontTx/>
              <a:buChar char="–"/>
            </a:pPr>
            <a:r>
              <a:rPr lang="en-US" sz="2400">
                <a:solidFill>
                  <a:schemeClr val="bg1"/>
                </a:solidFill>
                <a:latin typeface="Trebuchet MS" pitchFamily="34" charset="0"/>
              </a:rPr>
              <a:t>Family history of essential HTN   </a:t>
            </a:r>
          </a:p>
          <a:p>
            <a:pPr marL="742950" lvl="1" indent="-285750">
              <a:lnSpc>
                <a:spcPct val="90000"/>
              </a:lnSpc>
              <a:spcBef>
                <a:spcPct val="20000"/>
              </a:spcBef>
              <a:buFontTx/>
              <a:buChar char="–"/>
            </a:pPr>
            <a:endParaRPr lang="en-US" sz="2400">
              <a:solidFill>
                <a:schemeClr val="bg1"/>
              </a:solidFill>
              <a:latin typeface="Trebuchet MS" pitchFamily="34" charset="0"/>
            </a:endParaRPr>
          </a:p>
          <a:p>
            <a:pPr marL="342900" indent="-342900">
              <a:lnSpc>
                <a:spcPct val="90000"/>
              </a:lnSpc>
              <a:spcBef>
                <a:spcPct val="20000"/>
              </a:spcBef>
              <a:buFontTx/>
              <a:buChar char="•"/>
            </a:pPr>
            <a:r>
              <a:rPr lang="en-US" sz="2400">
                <a:solidFill>
                  <a:schemeClr val="bg1"/>
                </a:solidFill>
                <a:latin typeface="Trebuchet MS" pitchFamily="34" charset="0"/>
              </a:rPr>
              <a:t>Caffeine and smoking increase the BP acutely but are not risk factors for the development of chronic essential HTN  </a:t>
            </a:r>
          </a:p>
        </p:txBody>
      </p:sp>
      <p:pic>
        <p:nvPicPr>
          <p:cNvPr id="6"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p:nvPr>
        </p:nvSpPr>
        <p:spPr>
          <a:xfrm>
            <a:off x="457200" y="1676400"/>
            <a:ext cx="8229600" cy="5853113"/>
          </a:xfrm>
        </p:spPr>
        <p:txBody>
          <a:bodyPr/>
          <a:lstStyle/>
          <a:p>
            <a:pPr eaLnBrk="1" hangingPunct="1">
              <a:lnSpc>
                <a:spcPct val="90000"/>
              </a:lnSpc>
            </a:pPr>
            <a:r>
              <a:rPr lang="en-US" sz="2800" smtClean="0">
                <a:solidFill>
                  <a:schemeClr val="bg1"/>
                </a:solidFill>
                <a:latin typeface="Trebuchet MS" pitchFamily="34" charset="0"/>
                <a:cs typeface="Arial" charset="0"/>
              </a:rPr>
              <a:t>Primary renal disease</a:t>
            </a:r>
          </a:p>
          <a:p>
            <a:pPr eaLnBrk="1" hangingPunct="1">
              <a:lnSpc>
                <a:spcPct val="90000"/>
              </a:lnSpc>
            </a:pPr>
            <a:r>
              <a:rPr lang="en-US" sz="2800" smtClean="0">
                <a:solidFill>
                  <a:schemeClr val="bg1"/>
                </a:solidFill>
                <a:latin typeface="Trebuchet MS" pitchFamily="34" charset="0"/>
                <a:cs typeface="Arial" charset="0"/>
              </a:rPr>
              <a:t>Oral contraceptives</a:t>
            </a:r>
          </a:p>
          <a:p>
            <a:pPr eaLnBrk="1" hangingPunct="1">
              <a:lnSpc>
                <a:spcPct val="90000"/>
              </a:lnSpc>
            </a:pPr>
            <a:r>
              <a:rPr lang="en-US" sz="2800" smtClean="0">
                <a:solidFill>
                  <a:schemeClr val="bg1"/>
                </a:solidFill>
                <a:latin typeface="Trebuchet MS" pitchFamily="34" charset="0"/>
                <a:cs typeface="Arial" charset="0"/>
              </a:rPr>
              <a:t>Sleep apnea syndrome</a:t>
            </a:r>
          </a:p>
          <a:p>
            <a:pPr eaLnBrk="1" hangingPunct="1">
              <a:lnSpc>
                <a:spcPct val="90000"/>
              </a:lnSpc>
            </a:pPr>
            <a:r>
              <a:rPr lang="en-US" sz="2800" smtClean="0">
                <a:solidFill>
                  <a:schemeClr val="bg1"/>
                </a:solidFill>
                <a:latin typeface="Trebuchet MS" pitchFamily="34" charset="0"/>
                <a:cs typeface="Arial" charset="0"/>
              </a:rPr>
              <a:t>Pheochromocytoma</a:t>
            </a:r>
          </a:p>
          <a:p>
            <a:pPr eaLnBrk="1" hangingPunct="1">
              <a:lnSpc>
                <a:spcPct val="90000"/>
              </a:lnSpc>
            </a:pPr>
            <a:r>
              <a:rPr lang="en-US" sz="2800" smtClean="0">
                <a:solidFill>
                  <a:schemeClr val="bg1"/>
                </a:solidFill>
                <a:latin typeface="Trebuchet MS" pitchFamily="34" charset="0"/>
                <a:cs typeface="Arial" charset="0"/>
              </a:rPr>
              <a:t>Primary hyperaldosteronism</a:t>
            </a:r>
          </a:p>
          <a:p>
            <a:pPr eaLnBrk="1" hangingPunct="1">
              <a:lnSpc>
                <a:spcPct val="90000"/>
              </a:lnSpc>
            </a:pPr>
            <a:r>
              <a:rPr lang="en-US" sz="2800" smtClean="0">
                <a:solidFill>
                  <a:schemeClr val="bg1"/>
                </a:solidFill>
                <a:latin typeface="Trebuchet MS" pitchFamily="34" charset="0"/>
                <a:cs typeface="Arial" charset="0"/>
              </a:rPr>
              <a:t>Renovascular disease</a:t>
            </a:r>
          </a:p>
          <a:p>
            <a:pPr eaLnBrk="1" hangingPunct="1">
              <a:lnSpc>
                <a:spcPct val="90000"/>
              </a:lnSpc>
            </a:pPr>
            <a:r>
              <a:rPr lang="en-US" sz="2800" smtClean="0">
                <a:solidFill>
                  <a:schemeClr val="bg1"/>
                </a:solidFill>
                <a:latin typeface="Trebuchet MS" pitchFamily="34" charset="0"/>
                <a:cs typeface="Arial" charset="0"/>
              </a:rPr>
              <a:t>Cushing’s syndrome</a:t>
            </a:r>
          </a:p>
          <a:p>
            <a:pPr eaLnBrk="1" hangingPunct="1">
              <a:lnSpc>
                <a:spcPct val="90000"/>
              </a:lnSpc>
            </a:pPr>
            <a:r>
              <a:rPr lang="en-US" sz="2800" smtClean="0">
                <a:solidFill>
                  <a:schemeClr val="bg1"/>
                </a:solidFill>
                <a:latin typeface="Trebuchet MS" pitchFamily="34" charset="0"/>
                <a:cs typeface="Arial" charset="0"/>
              </a:rPr>
              <a:t>Other endocrine disorders </a:t>
            </a:r>
          </a:p>
          <a:p>
            <a:pPr eaLnBrk="1" hangingPunct="1">
              <a:lnSpc>
                <a:spcPct val="90000"/>
              </a:lnSpc>
            </a:pPr>
            <a:r>
              <a:rPr lang="en-US" sz="2800" smtClean="0">
                <a:solidFill>
                  <a:schemeClr val="bg1"/>
                </a:solidFill>
                <a:latin typeface="Trebuchet MS" pitchFamily="34" charset="0"/>
                <a:cs typeface="Arial" charset="0"/>
              </a:rPr>
              <a:t>Coarctation of the aorta</a:t>
            </a:r>
            <a:r>
              <a:rPr lang="en-US" smtClean="0">
                <a:solidFill>
                  <a:schemeClr val="bg1"/>
                </a:solidFill>
                <a:latin typeface="Trebuchet MS" pitchFamily="34" charset="0"/>
                <a:cs typeface="Arial" charset="0"/>
              </a:rPr>
              <a:t> </a:t>
            </a:r>
          </a:p>
          <a:p>
            <a:pPr eaLnBrk="1" hangingPunct="1">
              <a:lnSpc>
                <a:spcPct val="90000"/>
              </a:lnSpc>
            </a:pPr>
            <a:endParaRPr lang="en-US" sz="2000" smtClean="0">
              <a:solidFill>
                <a:schemeClr val="bg1"/>
              </a:solidFill>
              <a:latin typeface="Arial" charset="0"/>
              <a:cs typeface="Arial" charset="0"/>
            </a:endParaRPr>
          </a:p>
        </p:txBody>
      </p:sp>
      <p:sp>
        <p:nvSpPr>
          <p:cNvPr id="18434" name="Rectangle 2"/>
          <p:cNvSpPr>
            <a:spLocks noGrp="1" noChangeArrowheads="1"/>
          </p:cNvSpPr>
          <p:nvPr>
            <p:ph type="title" idx="4294967295"/>
          </p:nvPr>
        </p:nvSpPr>
        <p:spPr>
          <a:xfrm>
            <a:off x="457200" y="152400"/>
            <a:ext cx="6934200" cy="1143000"/>
          </a:xfrm>
        </p:spPr>
        <p:txBody>
          <a:bodyPr/>
          <a:lstStyle/>
          <a:p>
            <a:pPr algn="ctr" eaLnBrk="1" fontAlgn="auto" hangingPunct="1">
              <a:spcAft>
                <a:spcPts val="0"/>
              </a:spcAft>
              <a:defRPr/>
            </a:pPr>
            <a:r>
              <a:rPr lang="en-US" sz="3400" dirty="0" smtClean="0">
                <a:solidFill>
                  <a:srgbClr val="66FFFF"/>
                </a:solidFill>
                <a:latin typeface="Cooper Black" pitchFamily="18" charset="0"/>
                <a:cs typeface="Arial" charset="0"/>
              </a:rPr>
              <a:t>Secondary Hypertension</a:t>
            </a:r>
          </a:p>
        </p:txBody>
      </p:sp>
      <p:pic>
        <p:nvPicPr>
          <p:cNvPr id="4" name="Picture 6"/>
          <p:cNvPicPr>
            <a:picLocks noChangeAspect="1" noChangeArrowheads="1"/>
          </p:cNvPicPr>
          <p:nvPr/>
        </p:nvPicPr>
        <p:blipFill>
          <a:blip r:embed="rId2" cstate="print"/>
          <a:srcRect/>
          <a:stretch>
            <a:fillRect/>
          </a:stretch>
        </p:blipFill>
        <p:spPr bwMode="auto">
          <a:xfrm>
            <a:off x="7696200" y="152400"/>
            <a:ext cx="1295400"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397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2052</TotalTime>
  <Words>2859</Words>
  <Application>Microsoft Office PowerPoint</Application>
  <PresentationFormat>On-screen Show (4:3)</PresentationFormat>
  <Paragraphs>628</Paragraphs>
  <Slides>79</Slides>
  <Notes>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98" baseType="lpstr">
      <vt:lpstr>Arial</vt:lpstr>
      <vt:lpstr>Century Schoolbook</vt:lpstr>
      <vt:lpstr>Wingdings</vt:lpstr>
      <vt:lpstr>Wingdings 2</vt:lpstr>
      <vt:lpstr>Calibri</vt:lpstr>
      <vt:lpstr>Bernard MT Condensed</vt:lpstr>
      <vt:lpstr>Berlin Sans FB Demi</vt:lpstr>
      <vt:lpstr>Cooper Black</vt:lpstr>
      <vt:lpstr>Trebuchet MS</vt:lpstr>
      <vt:lpstr>Arial Narrow</vt:lpstr>
      <vt:lpstr>Symbol</vt:lpstr>
      <vt:lpstr>Verdana</vt:lpstr>
      <vt:lpstr>Times New Roman</vt:lpstr>
      <vt:lpstr>Courier New</vt:lpstr>
      <vt:lpstr>Oriel</vt:lpstr>
      <vt:lpstr>Microsoft Clip Gallery</vt:lpstr>
      <vt:lpstr>Bitmap Image</vt:lpstr>
      <vt:lpstr>Microsoft Office PowerPoint 97-2003 Presentation</vt:lpstr>
      <vt:lpstr>Microsoft Graph Chart</vt:lpstr>
      <vt:lpstr>Slide 1</vt:lpstr>
      <vt:lpstr>Slide 2</vt:lpstr>
      <vt:lpstr>Slide 3</vt:lpstr>
      <vt:lpstr>HYPERTENSION</vt:lpstr>
      <vt:lpstr>HYPERTENSION</vt:lpstr>
      <vt:lpstr>Slide 6</vt:lpstr>
      <vt:lpstr>Essential (Primary) Hypertension</vt:lpstr>
      <vt:lpstr>Slide 8</vt:lpstr>
      <vt:lpstr>Secondary Hypertension</vt:lpstr>
      <vt:lpstr>Slide 10</vt:lpstr>
      <vt:lpstr>Blood Pressure Classification</vt:lpstr>
      <vt:lpstr>Different definitions according to European Societies of Hypertension and Cardiology :</vt:lpstr>
      <vt:lpstr>Blood Pressure Classification</vt:lpstr>
      <vt:lpstr>Measurement: </vt:lpstr>
      <vt:lpstr>Slide 15</vt:lpstr>
      <vt:lpstr>Slide 16</vt:lpstr>
      <vt:lpstr>WHITE COAT HYPERTENSION </vt:lpstr>
      <vt:lpstr>COMPLICATION                      </vt:lpstr>
      <vt:lpstr>Slide 19</vt:lpstr>
      <vt:lpstr>Slide 20</vt:lpstr>
      <vt:lpstr>Slide 21</vt:lpstr>
      <vt:lpstr>Slide 22</vt:lpstr>
      <vt:lpstr>Slide 23</vt:lpstr>
      <vt:lpstr>Slide 24</vt:lpstr>
      <vt:lpstr>HYPERTENSIVE   URGENCY</vt:lpstr>
      <vt:lpstr>MALIGNANT HYPERTENSION</vt:lpstr>
      <vt:lpstr>Hypertensive Retinopathy Grade 4</vt:lpstr>
      <vt:lpstr>DIAGNOSIS hypertension</vt:lpstr>
      <vt:lpstr>HISTORY</vt:lpstr>
      <vt:lpstr>Slide 30</vt:lpstr>
      <vt:lpstr>PHYSICAL EXAMINTAION</vt:lpstr>
      <vt:lpstr>Slide 32</vt:lpstr>
      <vt:lpstr>Hypertensive Retinopathy Grade 2</vt:lpstr>
      <vt:lpstr>Hypertensive Retinopathy Grade 3</vt:lpstr>
      <vt:lpstr>Laboratory Tests</vt:lpstr>
      <vt:lpstr>Slide 36</vt:lpstr>
      <vt:lpstr>Benefits of Lowering BP</vt:lpstr>
      <vt:lpstr>TREATMENT OF HYPERTENSION</vt:lpstr>
      <vt:lpstr>Lifestyle Modification</vt:lpstr>
      <vt:lpstr>CLASSIFICATION AND  MANAGEMENT OF BP FOR ADULTS</vt:lpstr>
      <vt:lpstr>COMPELLING INDICATIONS FOR  INDIVIDUAL DRUG CLASSES</vt:lpstr>
      <vt:lpstr>COMPELLING INDICATIONS FOR  INDIVIDUAL DRUG CLASSES</vt:lpstr>
      <vt:lpstr>Slide 43</vt:lpstr>
      <vt:lpstr>FOLLOW-UP AND MONITORING</vt:lpstr>
      <vt:lpstr>Drug Therapy</vt:lpstr>
      <vt:lpstr>Slide 46</vt:lpstr>
      <vt:lpstr>Combination Therapies</vt:lpstr>
      <vt:lpstr>Slide 48</vt:lpstr>
      <vt:lpstr>Slide 49</vt:lpstr>
      <vt:lpstr>Slide 50</vt:lpstr>
      <vt:lpstr>Slide 51</vt:lpstr>
      <vt:lpstr>Slide 52</vt:lpstr>
      <vt:lpstr>Slide 53</vt:lpstr>
      <vt:lpstr>Slide 54</vt:lpstr>
      <vt:lpstr>Slide 55</vt:lpstr>
      <vt:lpstr>Slide 56</vt:lpstr>
      <vt:lpstr>Slide 57</vt:lpstr>
      <vt:lpstr>Slide 58</vt:lpstr>
      <vt:lpstr>Renin Angiotensin Aldosterone System</vt:lpstr>
      <vt:lpstr>Slide 60</vt:lpstr>
      <vt:lpstr>Slide 61</vt:lpstr>
      <vt:lpstr>Slide 62</vt:lpstr>
      <vt:lpstr>Slide 63</vt:lpstr>
      <vt:lpstr>Slide 64</vt:lpstr>
      <vt:lpstr>Slide 65</vt:lpstr>
      <vt:lpstr>Slide 66</vt:lpstr>
      <vt:lpstr>Slide 67</vt:lpstr>
      <vt:lpstr>α-ADRENOCEPTOR Anatagonists</vt:lpstr>
      <vt:lpstr>Slide 69</vt:lpstr>
      <vt:lpstr>Slide 70</vt:lpstr>
      <vt:lpstr>Slide 71</vt:lpstr>
      <vt:lpstr>Slide 72</vt:lpstr>
      <vt:lpstr>Medical Therapy and  Implications for Exercise Training</vt:lpstr>
      <vt:lpstr>Patient Education Tool</vt:lpstr>
      <vt:lpstr>DIETARY APPROACHES TO STOP HYPERTENSION (DASH)</vt:lpstr>
      <vt:lpstr>COMPLICATIONS</vt:lpstr>
      <vt:lpstr>Prevalence of Hypertension in the United States*</vt:lpstr>
      <vt:lpstr>BP Control Rates</vt:lpstr>
      <vt:lpstr>Slide 79</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Fujitsu Siemens</dc:creator>
  <cp:lastModifiedBy>Dr.Jamal Wakeel</cp:lastModifiedBy>
  <cp:revision>274</cp:revision>
  <dcterms:created xsi:type="dcterms:W3CDTF">2008-11-04T05:39:44Z</dcterms:created>
  <dcterms:modified xsi:type="dcterms:W3CDTF">2011-05-07T05:05:08Z</dcterms:modified>
</cp:coreProperties>
</file>