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9" r:id="rId4"/>
    <p:sldId id="267" r:id="rId5"/>
    <p:sldId id="261" r:id="rId6"/>
    <p:sldId id="265" r:id="rId7"/>
    <p:sldId id="264" r:id="rId8"/>
    <p:sldId id="262" r:id="rId9"/>
    <p:sldId id="286" r:id="rId10"/>
    <p:sldId id="268" r:id="rId11"/>
    <p:sldId id="269" r:id="rId12"/>
    <p:sldId id="270" r:id="rId13"/>
    <p:sldId id="263" r:id="rId14"/>
    <p:sldId id="272" r:id="rId15"/>
    <p:sldId id="271" r:id="rId16"/>
    <p:sldId id="274" r:id="rId17"/>
    <p:sldId id="273" r:id="rId18"/>
    <p:sldId id="275" r:id="rId19"/>
    <p:sldId id="276" r:id="rId20"/>
    <p:sldId id="277" r:id="rId21"/>
    <p:sldId id="278" r:id="rId22"/>
    <p:sldId id="281" r:id="rId23"/>
    <p:sldId id="287" r:id="rId24"/>
    <p:sldId id="279" r:id="rId25"/>
    <p:sldId id="288" r:id="rId26"/>
    <p:sldId id="280" r:id="rId27"/>
    <p:sldId id="282" r:id="rId28"/>
    <p:sldId id="283" r:id="rId29"/>
    <p:sldId id="284" r:id="rId30"/>
    <p:sldId id="285" r:id="rId31"/>
    <p:sldId id="292" r:id="rId32"/>
    <p:sldId id="291" r:id="rId33"/>
    <p:sldId id="290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7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8A08-CABD-4409-8B76-01332776CCD0}" type="datetimeFigureOut">
              <a:rPr lang="ar-SA" smtClean="0"/>
              <a:pPr/>
              <a:t>29/05/32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64307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CEREBROVASCULAR DISEASES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for medical students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FAWAZ  AL-HUSSAIN  FRCPC, MPH</a:t>
            </a:r>
          </a:p>
          <a:p>
            <a:pPr rt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Professor</a:t>
            </a:r>
          </a:p>
          <a:p>
            <a:pPr rt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Stroke Neurologist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umT10-0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642918"/>
            <a:ext cx="7858180" cy="59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umT10-0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42919"/>
            <a:ext cx="800100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umT10-0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85795"/>
            <a:ext cx="815340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err="1" smtClean="0">
                <a:solidFill>
                  <a:srgbClr val="FF0000"/>
                </a:solidFill>
              </a:rPr>
              <a:t>Vertbero</a:t>
            </a:r>
            <a:r>
              <a:rPr lang="en-US" sz="2800" dirty="0" smtClean="0">
                <a:solidFill>
                  <a:srgbClr val="FF0000"/>
                </a:solidFill>
              </a:rPr>
              <a:t>-Basilar System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4" name="Picture 6" descr="Blum14-17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u="sng" dirty="0" smtClean="0"/>
              <a:t>Features suggestive of brainstem stroke</a:t>
            </a:r>
            <a:endParaRPr lang="ar-SA" sz="36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US" dirty="0"/>
              <a:t>Vertigo</a:t>
            </a:r>
          </a:p>
          <a:p>
            <a:pPr algn="l" rtl="0">
              <a:defRPr/>
            </a:pPr>
            <a:r>
              <a:rPr lang="en-US" dirty="0" err="1"/>
              <a:t>Diplopia</a:t>
            </a:r>
            <a:r>
              <a:rPr lang="en-US" dirty="0"/>
              <a:t>/ </a:t>
            </a:r>
            <a:r>
              <a:rPr lang="en-US" dirty="0" err="1"/>
              <a:t>dysconjugate</a:t>
            </a:r>
            <a:r>
              <a:rPr lang="en-US" dirty="0"/>
              <a:t> gaze, ocular palsy homonymous </a:t>
            </a:r>
            <a:r>
              <a:rPr lang="en-US" dirty="0" err="1"/>
              <a:t>hemianopsia</a:t>
            </a:r>
            <a:endParaRPr lang="en-US" dirty="0"/>
          </a:p>
          <a:p>
            <a:pPr algn="l" rtl="0">
              <a:defRPr/>
            </a:pPr>
            <a:r>
              <a:rPr lang="en-US" dirty="0" err="1"/>
              <a:t>Sensorimotor</a:t>
            </a:r>
            <a:r>
              <a:rPr lang="en-US" dirty="0"/>
              <a:t> deficits - </a:t>
            </a:r>
            <a:r>
              <a:rPr lang="en-US" dirty="0" err="1"/>
              <a:t>Ipsilateral</a:t>
            </a:r>
            <a:r>
              <a:rPr lang="en-US" dirty="0"/>
              <a:t> face and </a:t>
            </a:r>
            <a:r>
              <a:rPr lang="en-US" dirty="0" err="1"/>
              <a:t>contralateral</a:t>
            </a:r>
            <a:r>
              <a:rPr lang="en-US" dirty="0"/>
              <a:t> </a:t>
            </a:r>
            <a:r>
              <a:rPr lang="en-US" dirty="0" smtClean="0"/>
              <a:t>limbs</a:t>
            </a:r>
            <a:r>
              <a:rPr lang="en-US" dirty="0"/>
              <a:t> </a:t>
            </a:r>
            <a:r>
              <a:rPr lang="en-US" dirty="0" smtClean="0"/>
              <a:t>(crossing sign)</a:t>
            </a:r>
          </a:p>
          <a:p>
            <a:pPr algn="l" rtl="0">
              <a:defRPr/>
            </a:pPr>
            <a:r>
              <a:rPr lang="en-US" dirty="0" err="1" smtClean="0"/>
              <a:t>Dysarthria</a:t>
            </a:r>
            <a:endParaRPr lang="en-US" dirty="0"/>
          </a:p>
          <a:p>
            <a:pPr algn="l" rtl="0">
              <a:defRPr/>
            </a:pPr>
            <a:r>
              <a:rPr lang="en-US" dirty="0" smtClean="0"/>
              <a:t>Ataxia</a:t>
            </a:r>
          </a:p>
          <a:p>
            <a:pPr algn="l" rtl="0">
              <a:defRPr/>
            </a:pPr>
            <a:r>
              <a:rPr lang="en-US" dirty="0" smtClean="0"/>
              <a:t>Sudden LOC</a:t>
            </a:r>
            <a:endParaRPr lang="en-US" dirty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/>
              <a:t>Watershed Areas: </a:t>
            </a:r>
            <a:r>
              <a:rPr lang="en-US" sz="2800" dirty="0" smtClean="0"/>
              <a:t>vulnerable for </a:t>
            </a:r>
            <a:r>
              <a:rPr lang="en-US" sz="2800" dirty="0" err="1" smtClean="0"/>
              <a:t>hyopoperfusion</a:t>
            </a:r>
            <a:endParaRPr lang="ar-SA" sz="2800" dirty="0"/>
          </a:p>
        </p:txBody>
      </p:sp>
      <p:pic>
        <p:nvPicPr>
          <p:cNvPr id="4" name="Picture 6" descr="Blum10-10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64360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rtl="0"/>
            <a:r>
              <a:rPr lang="en-US" sz="3200" u="sng" dirty="0" smtClean="0"/>
              <a:t>Stroke Risk Factors</a:t>
            </a:r>
            <a:endParaRPr lang="ar-SA" sz="3200" u="sng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</a:t>
            </a:r>
          </a:p>
          <a:p>
            <a:pPr algn="l" rtl="0"/>
            <a:r>
              <a:rPr lang="en-US" dirty="0" smtClean="0"/>
              <a:t>Male gender</a:t>
            </a:r>
          </a:p>
          <a:p>
            <a:pPr algn="l" rtl="0"/>
            <a:r>
              <a:rPr lang="en-US" dirty="0" smtClean="0"/>
              <a:t>Family History</a:t>
            </a:r>
          </a:p>
          <a:p>
            <a:pPr algn="l" rtl="0"/>
            <a:r>
              <a:rPr lang="en-US" dirty="0" smtClean="0"/>
              <a:t>Genetic causes </a:t>
            </a:r>
          </a:p>
          <a:p>
            <a:pPr algn="l" rtl="0"/>
            <a:r>
              <a:rPr lang="en-US" dirty="0" smtClean="0"/>
              <a:t>Congenital abnormality like in heart or AVM in CNS</a:t>
            </a:r>
          </a:p>
          <a:p>
            <a:pPr algn="l" rtl="0"/>
            <a:r>
              <a:rPr lang="en-US" dirty="0" smtClean="0"/>
              <a:t>Hyper-</a:t>
            </a:r>
            <a:r>
              <a:rPr lang="en-US" dirty="0" err="1" smtClean="0"/>
              <a:t>coagulopathies</a:t>
            </a: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HTN</a:t>
            </a:r>
          </a:p>
          <a:p>
            <a:pPr algn="l" rtl="0"/>
            <a:r>
              <a:rPr lang="en-US" dirty="0" smtClean="0"/>
              <a:t>Diabetes</a:t>
            </a:r>
          </a:p>
          <a:p>
            <a:pPr algn="l" rtl="0"/>
            <a:r>
              <a:rPr lang="en-US" dirty="0" err="1" smtClean="0"/>
              <a:t>Hyperlipidemia</a:t>
            </a:r>
            <a:endParaRPr lang="en-US" dirty="0" smtClean="0"/>
          </a:p>
          <a:p>
            <a:pPr algn="l" rtl="0"/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pPr algn="l" rtl="0"/>
            <a:r>
              <a:rPr lang="en-US" dirty="0" smtClean="0"/>
              <a:t>Carotid artery disease</a:t>
            </a:r>
          </a:p>
          <a:p>
            <a:pPr algn="l" rtl="0"/>
            <a:r>
              <a:rPr lang="en-US" dirty="0" smtClean="0"/>
              <a:t>Physical inactivity</a:t>
            </a:r>
          </a:p>
          <a:p>
            <a:pPr algn="l" rtl="0"/>
            <a:r>
              <a:rPr lang="en-US" dirty="0" smtClean="0"/>
              <a:t>Obstructive sleep apnea</a:t>
            </a:r>
          </a:p>
          <a:p>
            <a:pPr algn="l" rtl="0"/>
            <a:r>
              <a:rPr lang="en-US" dirty="0" smtClean="0"/>
              <a:t>Smoking</a:t>
            </a:r>
          </a:p>
          <a:p>
            <a:pPr algn="l" rtl="0"/>
            <a:r>
              <a:rPr lang="en-US" dirty="0" smtClean="0"/>
              <a:t>Substance abuse</a:t>
            </a:r>
          </a:p>
          <a:p>
            <a:pPr algn="l" rtl="0"/>
            <a:r>
              <a:rPr lang="en-US" dirty="0" smtClean="0"/>
              <a:t>Medications </a:t>
            </a:r>
          </a:p>
          <a:p>
            <a:pPr algn="l" rtl="0"/>
            <a:r>
              <a:rPr lang="en-US" dirty="0" smtClean="0"/>
              <a:t>Dissection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3108" y="6072206"/>
            <a:ext cx="6072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AND MANY OTHERS,,,,,,,,,,,,,,,,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 smtClean="0"/>
              <a:t>Stroke Types</a:t>
            </a:r>
            <a:endParaRPr lang="ar-SA" sz="3600" u="sng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5000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Ischemic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471990" cy="478634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Thrombosis</a:t>
            </a:r>
          </a:p>
          <a:p>
            <a:pPr algn="l" rtl="0"/>
            <a:r>
              <a:rPr lang="en-US" sz="2800" dirty="0" smtClean="0"/>
              <a:t>Embolism</a:t>
            </a:r>
          </a:p>
          <a:p>
            <a:pPr algn="l" rtl="0"/>
            <a:r>
              <a:rPr lang="en-US" sz="2800" dirty="0" err="1" smtClean="0"/>
              <a:t>Lacunar</a:t>
            </a:r>
            <a:endParaRPr lang="en-US" sz="2800" dirty="0" smtClean="0"/>
          </a:p>
          <a:p>
            <a:pPr algn="l" rtl="0"/>
            <a:r>
              <a:rPr lang="en-US" sz="2800" dirty="0" smtClean="0"/>
              <a:t>Hypo-perfusion</a:t>
            </a:r>
          </a:p>
          <a:p>
            <a:pPr algn="l" rtl="0"/>
            <a:endParaRPr lang="en-US" sz="2800" dirty="0"/>
          </a:p>
          <a:p>
            <a:pPr algn="l" rtl="0">
              <a:buNone/>
            </a:pPr>
            <a:r>
              <a:rPr lang="en-US" sz="2800" dirty="0" smtClean="0"/>
              <a:t>               </a:t>
            </a:r>
            <a:r>
              <a:rPr lang="en-US" sz="2800" b="1" dirty="0" smtClean="0"/>
              <a:t>Venous</a:t>
            </a:r>
          </a:p>
          <a:p>
            <a:pPr algn="l" rtl="0"/>
            <a:r>
              <a:rPr lang="en-US" sz="2800" dirty="0" smtClean="0"/>
              <a:t>Venous sinus thrombosis</a:t>
            </a:r>
          </a:p>
          <a:p>
            <a:pPr algn="l" rtl="0"/>
            <a:r>
              <a:rPr lang="en-US" sz="2800" dirty="0" smtClean="0"/>
              <a:t>Cortical vein thrombosis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214423"/>
            <a:ext cx="4041775" cy="50006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Hemorrhagic</a:t>
            </a:r>
            <a:endParaRPr 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357818" y="1785926"/>
            <a:ext cx="3328982" cy="434023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Epidural</a:t>
            </a:r>
          </a:p>
          <a:p>
            <a:pPr algn="l" rtl="0"/>
            <a:r>
              <a:rPr lang="en-US" sz="2800" dirty="0" smtClean="0"/>
              <a:t>Subdural</a:t>
            </a:r>
          </a:p>
          <a:p>
            <a:pPr algn="l" rtl="0"/>
            <a:r>
              <a:rPr lang="en-US" sz="2800" dirty="0" smtClean="0"/>
              <a:t>Subarachnoid</a:t>
            </a:r>
          </a:p>
          <a:p>
            <a:pPr algn="l" rtl="0"/>
            <a:r>
              <a:rPr lang="en-US" sz="2800" dirty="0" smtClean="0"/>
              <a:t>Intra-cerebral</a:t>
            </a:r>
          </a:p>
          <a:p>
            <a:pPr algn="l" rtl="0"/>
            <a:r>
              <a:rPr lang="en-US" sz="2800" dirty="0" smtClean="0"/>
              <a:t>Intra-ventricular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Stroke Epidemiology</a:t>
            </a:r>
            <a:endParaRPr lang="ar-SA" sz="32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A</a:t>
            </a:r>
            <a:r>
              <a:rPr lang="en-US" dirty="0" smtClean="0"/>
              <a:t>bout 30-40K new cases annually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/>
              <a:t>Lacunar</a:t>
            </a:r>
            <a:r>
              <a:rPr lang="en-US" dirty="0" smtClean="0"/>
              <a:t> strokes makes near 50 % because of prevalent diabetes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Increasing prevalence of stroke in young because of </a:t>
            </a:r>
            <a:r>
              <a:rPr lang="en-US" i="1" dirty="0" smtClean="0"/>
              <a:t>increasing HTN, diabetes, &amp; substance abuse </a:t>
            </a:r>
            <a:r>
              <a:rPr lang="en-US" dirty="0" smtClean="0"/>
              <a:t>added to cardiogenic causes (MCC) and </a:t>
            </a:r>
            <a:r>
              <a:rPr lang="en-US" dirty="0" err="1" smtClean="0"/>
              <a:t>hypercoagulopathies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Although stroke incidence is higher in men, women have equal life time risk because they live longer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Stroke is a </a:t>
            </a:r>
            <a:r>
              <a:rPr lang="en-US" b="1" dirty="0" smtClean="0"/>
              <a:t>preventable &amp; predictable</a:t>
            </a:r>
            <a:r>
              <a:rPr lang="en-US" dirty="0" smtClean="0"/>
              <a:t> disease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never use the word: ACCIDENT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Case-1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62 yr old man presented to ER because of slurred speech and mild weakness in </a:t>
            </a:r>
            <a:r>
              <a:rPr lang="en-US" dirty="0" err="1" smtClean="0"/>
              <a:t>Rt</a:t>
            </a:r>
            <a:r>
              <a:rPr lang="en-US" dirty="0" smtClean="0"/>
              <a:t> face and arm lasted about 30 minutes then resolved spontaneously. His neurological exam at ER was unremarkable.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Q-1: What is the most likely diagnosis? And would CT(brain) result matters??</a:t>
            </a:r>
          </a:p>
          <a:p>
            <a:pPr algn="l" rtl="0">
              <a:buNone/>
            </a:pPr>
            <a:r>
              <a:rPr lang="en-US" dirty="0" smtClean="0"/>
              <a:t>Q-2: How would you manage such patient?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Anatomy:</a:t>
            </a:r>
            <a:endParaRPr lang="ar-SA" dirty="0"/>
          </a:p>
        </p:txBody>
      </p:sp>
      <p:pic>
        <p:nvPicPr>
          <p:cNvPr id="6" name="Picture 5" descr="Blum10-02-1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3280" y="785794"/>
            <a:ext cx="397480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2002 definition: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A brief episode of neurological dysfunction caused by focal brain or retinal ischemia, with clinical symptoms typically lasting </a:t>
            </a:r>
            <a:r>
              <a:rPr lang="en-US" dirty="0" smtClean="0">
                <a:solidFill>
                  <a:srgbClr val="FF0000"/>
                </a:solidFill>
              </a:rPr>
              <a:t>&lt;1 hr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evidence of acute infarction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20% of TIA pts will have stroke within 3 months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 ALARM FOR COMING STROKE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Case-2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67 yr old lady brought to ER because of sudden difficulty in talking, and weakness in </a:t>
            </a:r>
            <a:r>
              <a:rPr lang="en-US" dirty="0" err="1" smtClean="0"/>
              <a:t>Rt</a:t>
            </a:r>
            <a:r>
              <a:rPr lang="en-US" dirty="0" smtClean="0"/>
              <a:t> face , arm, and leg without sensory deficit.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Questions:</a:t>
            </a:r>
          </a:p>
          <a:p>
            <a:pPr algn="l" rtl="0">
              <a:buNone/>
            </a:pPr>
            <a:r>
              <a:rPr lang="en-US" dirty="0" smtClean="0"/>
              <a:t>~ What is difference between slurred speech and aphasia?</a:t>
            </a:r>
          </a:p>
          <a:p>
            <a:pPr algn="l" rtl="0">
              <a:buNone/>
            </a:pPr>
            <a:r>
              <a:rPr lang="en-US" dirty="0" smtClean="0"/>
              <a:t>~ Is there any clinical scale can be used to determine the severity of the stroke?</a:t>
            </a:r>
          </a:p>
          <a:p>
            <a:pPr algn="l" rtl="0">
              <a:buNone/>
            </a:pPr>
            <a:r>
              <a:rPr lang="en-US" dirty="0" smtClean="0"/>
              <a:t>~ What is most likely affected artery?</a:t>
            </a:r>
          </a:p>
          <a:p>
            <a:pPr algn="l" rtl="0">
              <a:buNone/>
            </a:pPr>
            <a:r>
              <a:rPr lang="en-US" dirty="0" smtClean="0"/>
              <a:t>~ No headache; so it must be an ischemic stroke !</a:t>
            </a:r>
          </a:p>
          <a:p>
            <a:pPr algn="l" rtl="0">
              <a:buNone/>
            </a:pPr>
            <a:r>
              <a:rPr lang="en-US" dirty="0" smtClean="0"/>
              <a:t>~ When can I treat with </a:t>
            </a:r>
            <a:r>
              <a:rPr lang="en-US" dirty="0" err="1" smtClean="0"/>
              <a:t>thrombolysis</a:t>
            </a:r>
            <a:r>
              <a:rPr lang="en-US" dirty="0" smtClean="0"/>
              <a:t> using IV-</a:t>
            </a:r>
            <a:r>
              <a:rPr lang="en-US" dirty="0" err="1" smtClean="0"/>
              <a:t>tPA</a:t>
            </a:r>
            <a:r>
              <a:rPr lang="en-US" dirty="0" smtClean="0"/>
              <a:t>?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Case-2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67 yr old lady brought to ER because of sudden difficulty in talking, and weakness in </a:t>
            </a:r>
            <a:r>
              <a:rPr lang="en-US" dirty="0" err="1" smtClean="0"/>
              <a:t>Rt</a:t>
            </a:r>
            <a:r>
              <a:rPr lang="en-US" dirty="0" smtClean="0"/>
              <a:t> face , arm, and leg without sensory deficit.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Questions:</a:t>
            </a:r>
          </a:p>
          <a:p>
            <a:pPr algn="l" rtl="0">
              <a:buNone/>
            </a:pPr>
            <a:r>
              <a:rPr lang="en-US" dirty="0" smtClean="0"/>
              <a:t>~ What is difference between slurred speech and aphasia? </a:t>
            </a:r>
            <a:r>
              <a:rPr lang="en-US" dirty="0" smtClean="0">
                <a:solidFill>
                  <a:srgbClr val="FF0000"/>
                </a:solidFill>
              </a:rPr>
              <a:t>Mechanical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content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~ Is there any clinical scale can be used to determine the severity of the stroke? </a:t>
            </a:r>
            <a:r>
              <a:rPr lang="en-US" dirty="0" smtClean="0">
                <a:solidFill>
                  <a:srgbClr val="FF0000"/>
                </a:solidFill>
              </a:rPr>
              <a:t>NIHSS</a:t>
            </a:r>
          </a:p>
          <a:p>
            <a:pPr algn="l" rtl="0">
              <a:buNone/>
            </a:pPr>
            <a:r>
              <a:rPr lang="en-US" dirty="0" smtClean="0"/>
              <a:t>~ What is most likely affected artery? </a:t>
            </a:r>
            <a:r>
              <a:rPr lang="en-US" dirty="0" smtClean="0">
                <a:solidFill>
                  <a:srgbClr val="FF0000"/>
                </a:solidFill>
              </a:rPr>
              <a:t>Lt MCA</a:t>
            </a:r>
          </a:p>
          <a:p>
            <a:pPr algn="l" rtl="0">
              <a:buNone/>
            </a:pPr>
            <a:r>
              <a:rPr lang="en-US" dirty="0" smtClean="0"/>
              <a:t>~ No headache; it must be an ischemic stroke!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algn="l" rtl="0">
              <a:buNone/>
            </a:pPr>
            <a:r>
              <a:rPr lang="en-US" dirty="0" smtClean="0"/>
              <a:t>~ When can I treat with </a:t>
            </a:r>
            <a:r>
              <a:rPr lang="en-US" dirty="0" err="1" smtClean="0"/>
              <a:t>thrombolysis</a:t>
            </a:r>
            <a:r>
              <a:rPr lang="en-US" dirty="0" smtClean="0"/>
              <a:t> using IV-</a:t>
            </a:r>
            <a:r>
              <a:rPr lang="en-US" dirty="0" err="1" smtClean="0"/>
              <a:t>tPA</a:t>
            </a:r>
            <a:r>
              <a:rPr lang="en-US" dirty="0" smtClean="0"/>
              <a:t>?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 smtClean="0"/>
              <a:t>Pre Hospital </a:t>
            </a:r>
            <a:r>
              <a:rPr lang="en-US" sz="2800" u="sng" dirty="0" err="1" smtClean="0"/>
              <a:t>Mx</a:t>
            </a:r>
            <a:r>
              <a:rPr lang="en-US" sz="2800" u="sng" dirty="0" smtClean="0"/>
              <a:t>:</a:t>
            </a:r>
            <a:endParaRPr lang="ar-SA" sz="28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Guidelines for EMS Management of Patients with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Suspected Stroke:</a:t>
            </a:r>
          </a:p>
          <a:p>
            <a:pPr algn="l" rtl="0">
              <a:lnSpc>
                <a:spcPct val="80000"/>
              </a:lnSpc>
              <a:buNone/>
            </a:pPr>
            <a:endParaRPr lang="en-US" b="1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Manage ABCs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Cardiac monitoring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Intravenous access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Oxygen (keep O2 sat &gt;92%)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Assess for hypoglycemia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NPO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Alert receiving ED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Rapid transport to closest appropriate facility capable of treating acute stroke</a:t>
            </a:r>
          </a:p>
          <a:p>
            <a:pPr algn="l" rtl="0">
              <a:lnSpc>
                <a:spcPct val="80000"/>
              </a:lnSpc>
              <a:buNone/>
            </a:pPr>
            <a:endParaRPr lang="en-US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Not Recommended: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Dextrose-containing fluids in non-hypoglycemic patients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Excessive blood pressure reduction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Excessive IV fluids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rtl="0"/>
            <a:r>
              <a:rPr lang="en-US" sz="3200" u="sng" dirty="0" smtClean="0"/>
              <a:t>Acute Ischemic stroke treatment using IV t-PA</a:t>
            </a:r>
            <a:endParaRPr lang="ar-SA" sz="32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Only TPA approved for ischemic stroke if given within 4.5 hours of stroke onset</a:t>
            </a:r>
          </a:p>
          <a:p>
            <a:pPr algn="l" rtl="0">
              <a:lnSpc>
                <a:spcPct val="90000"/>
              </a:lnSpc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Target: salvage the penumbra tissues (at risk)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30 % more likely to have minimal or no disability at 3 months ( NINDS trial)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6.4% vs. 0.6% increase in the frequency of all symptomatic hemorrhage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IA t-PA </a:t>
            </a:r>
            <a:r>
              <a:rPr lang="en-US" dirty="0" smtClean="0">
                <a:sym typeface="Wingdings" pitchFamily="2" charset="2"/>
              </a:rPr>
              <a:t> in selected cases</a:t>
            </a: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500174"/>
            <a:ext cx="4143404" cy="3714776"/>
          </a:xfrm>
          <a:prstGeom prst="rect">
            <a:avLst/>
          </a:prstGeom>
          <a:noFill/>
        </p:spPr>
      </p:pic>
      <p:pic>
        <p:nvPicPr>
          <p:cNvPr id="3" name="Picture 2" descr="C:\Documents and Settings\Dr.Omar Al Obaid\Desktop\acute stroke Rx\Pneumbr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500174"/>
            <a:ext cx="435771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Acute Ischemic stroke treatment using IV t-PA</a:t>
            </a:r>
            <a:endParaRPr lang="ar-SA" sz="32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u="sng" dirty="0" smtClean="0"/>
              <a:t>Contraindications:</a:t>
            </a:r>
          </a:p>
          <a:p>
            <a:pPr algn="l" rtl="0">
              <a:buNone/>
            </a:pPr>
            <a:r>
              <a:rPr lang="en-US" dirty="0" smtClean="0"/>
              <a:t>B.P. &gt; 185/110</a:t>
            </a:r>
          </a:p>
          <a:p>
            <a:pPr algn="l" rtl="0">
              <a:buNone/>
            </a:pPr>
            <a:r>
              <a:rPr lang="en-US" dirty="0" smtClean="0"/>
              <a:t>Acute MI</a:t>
            </a:r>
          </a:p>
          <a:p>
            <a:pPr algn="l" rtl="0">
              <a:buNone/>
            </a:pPr>
            <a:r>
              <a:rPr lang="en-US" dirty="0" smtClean="0"/>
              <a:t>Recent hemorrhage</a:t>
            </a:r>
          </a:p>
          <a:p>
            <a:pPr algn="l" rtl="0">
              <a:buNone/>
            </a:pPr>
            <a:r>
              <a:rPr lang="en-US" dirty="0" smtClean="0"/>
              <a:t>LP within 7 days</a:t>
            </a:r>
          </a:p>
          <a:p>
            <a:pPr algn="l" rtl="0">
              <a:buNone/>
            </a:pPr>
            <a:r>
              <a:rPr lang="en-US" dirty="0" smtClean="0"/>
              <a:t>Arterial puncture at incompressible site</a:t>
            </a:r>
          </a:p>
          <a:p>
            <a:pPr algn="l" rtl="0">
              <a:buNone/>
            </a:pPr>
            <a:r>
              <a:rPr lang="en-US" dirty="0" smtClean="0"/>
              <a:t>Surgery within 14 days</a:t>
            </a:r>
          </a:p>
          <a:p>
            <a:pPr algn="l" rtl="0">
              <a:buNone/>
            </a:pPr>
            <a:r>
              <a:rPr lang="en-US" dirty="0" smtClean="0"/>
              <a:t>Bleeding diathesis</a:t>
            </a:r>
          </a:p>
          <a:p>
            <a:pPr algn="l" rtl="0">
              <a:buNone/>
            </a:pPr>
            <a:r>
              <a:rPr lang="en-US" dirty="0" smtClean="0"/>
              <a:t>Head trauma within 3 months</a:t>
            </a:r>
          </a:p>
          <a:p>
            <a:pPr algn="l" rtl="0">
              <a:buNone/>
            </a:pPr>
            <a:r>
              <a:rPr lang="en-US" dirty="0" smtClean="0"/>
              <a:t>History of intracranial hemorrhage</a:t>
            </a:r>
          </a:p>
          <a:p>
            <a:pPr algn="l" rtl="0">
              <a:buNone/>
            </a:pPr>
            <a:r>
              <a:rPr lang="en-US" dirty="0" smtClean="0"/>
              <a:t>Minor or rapidly improving stroke symptoms 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 smtClean="0"/>
              <a:t>Acute Ischemic Stroke Work-up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Detailed and accurate history is </a:t>
            </a:r>
            <a:r>
              <a:rPr lang="en-US" dirty="0" smtClean="0">
                <a:solidFill>
                  <a:srgbClr val="FF0000"/>
                </a:solidFill>
              </a:rPr>
              <a:t>ESSENTIAL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b="1" u="sng" dirty="0" smtClean="0"/>
              <a:t>At ER</a:t>
            </a:r>
            <a:endParaRPr lang="ar-SA" b="1" u="sng" dirty="0" smtClean="0"/>
          </a:p>
          <a:p>
            <a:pPr algn="l" rtl="0"/>
            <a:r>
              <a:rPr lang="en-US" dirty="0" smtClean="0"/>
              <a:t>CBC, </a:t>
            </a:r>
            <a:r>
              <a:rPr lang="en-US" dirty="0" err="1" smtClean="0"/>
              <a:t>lytes</a:t>
            </a:r>
            <a:r>
              <a:rPr lang="en-US" dirty="0" smtClean="0"/>
              <a:t>, Cr, and coagulation profile</a:t>
            </a:r>
          </a:p>
          <a:p>
            <a:pPr algn="l" rtl="0"/>
            <a:r>
              <a:rPr lang="en-US" dirty="0" smtClean="0"/>
              <a:t>12 leads ECG, and </a:t>
            </a:r>
            <a:r>
              <a:rPr lang="en-US" dirty="0" err="1" smtClean="0"/>
              <a:t>troponin</a:t>
            </a:r>
            <a:endParaRPr lang="en-US" dirty="0" smtClean="0"/>
          </a:p>
          <a:p>
            <a:pPr algn="l" rtl="0"/>
            <a:r>
              <a:rPr lang="en-US" dirty="0" smtClean="0"/>
              <a:t>CT (brain)… mainly to R/O hemorrhage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Then acute stroke Rx if met indications and no contraindication but needs approval from pt or his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Acute Ischemic Stroke Work-up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Fasting blood glucose and lipid profile</a:t>
            </a:r>
          </a:p>
          <a:p>
            <a:pPr algn="l" rtl="0"/>
            <a:r>
              <a:rPr lang="en-US" dirty="0" smtClean="0"/>
              <a:t>Carotid U/S</a:t>
            </a:r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sym typeface="Wingdings" pitchFamily="2" charset="2"/>
              </a:rPr>
              <a:t> in all pts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Echocardiogram/ 24 hr </a:t>
            </a:r>
            <a:r>
              <a:rPr lang="en-US" dirty="0" err="1" smtClean="0"/>
              <a:t>holter</a:t>
            </a:r>
            <a:r>
              <a:rPr lang="en-US" dirty="0" smtClean="0"/>
              <a:t> monitor to R/O paroxysmal </a:t>
            </a:r>
            <a:r>
              <a:rPr lang="en-US" dirty="0" err="1" smtClean="0"/>
              <a:t>At.Fib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sym typeface="Wingdings" pitchFamily="2" charset="2"/>
              </a:rPr>
              <a:t> for pts with embolic  stroke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In selected cases:</a:t>
            </a:r>
          </a:p>
          <a:p>
            <a:pPr algn="l" rtl="0"/>
            <a:r>
              <a:rPr lang="en-US" dirty="0" smtClean="0"/>
              <a:t>MRI/MRA brain</a:t>
            </a:r>
          </a:p>
          <a:p>
            <a:pPr algn="l" rtl="0"/>
            <a:r>
              <a:rPr lang="en-US" dirty="0" smtClean="0"/>
              <a:t>CT </a:t>
            </a:r>
            <a:r>
              <a:rPr lang="en-US" dirty="0" err="1" smtClean="0"/>
              <a:t>angio</a:t>
            </a:r>
            <a:r>
              <a:rPr lang="en-US" dirty="0" smtClean="0"/>
              <a:t> (</a:t>
            </a:r>
            <a:r>
              <a:rPr lang="en-US" dirty="0" err="1" smtClean="0"/>
              <a:t>extrcranial</a:t>
            </a:r>
            <a:r>
              <a:rPr lang="en-US" dirty="0" smtClean="0"/>
              <a:t> and intracranial BVs)</a:t>
            </a:r>
          </a:p>
          <a:p>
            <a:pPr algn="l" rtl="0"/>
            <a:r>
              <a:rPr lang="en-US" dirty="0" smtClean="0"/>
              <a:t>Screen for hyper-</a:t>
            </a:r>
            <a:r>
              <a:rPr lang="en-US" dirty="0" err="1" smtClean="0"/>
              <a:t>coagulopathies</a:t>
            </a:r>
            <a:endParaRPr lang="en-US" dirty="0" smtClean="0"/>
          </a:p>
          <a:p>
            <a:pPr algn="l" rtl="0"/>
            <a:r>
              <a:rPr lang="en-US" dirty="0" smtClean="0"/>
              <a:t>Many other tests to identify the cause and then improve the secondary prevention strategy</a:t>
            </a:r>
          </a:p>
          <a:p>
            <a:pPr algn="l" rtl="0"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 each patient is different</a:t>
            </a: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u="sng" dirty="0" smtClean="0"/>
              <a:t>Secondary stroke prevention</a:t>
            </a:r>
            <a:endParaRPr lang="ar-SA" sz="32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sz="2600" dirty="0" err="1" smtClean="0"/>
              <a:t>Antiplatelet</a:t>
            </a:r>
            <a:r>
              <a:rPr lang="en-US" sz="2600" dirty="0" smtClean="0"/>
              <a:t> therapy (aspirin, </a:t>
            </a:r>
            <a:r>
              <a:rPr lang="en-US" sz="2600" dirty="0" err="1" smtClean="0"/>
              <a:t>dipyridamole</a:t>
            </a:r>
            <a:r>
              <a:rPr lang="en-US" sz="2600" dirty="0" smtClean="0"/>
              <a:t>, or </a:t>
            </a:r>
            <a:r>
              <a:rPr lang="en-US" sz="2600" dirty="0" err="1" smtClean="0"/>
              <a:t>plavix</a:t>
            </a:r>
            <a:r>
              <a:rPr lang="en-US" sz="2600" dirty="0" smtClean="0"/>
              <a:t>)</a:t>
            </a:r>
          </a:p>
          <a:p>
            <a:pPr algn="l" rtl="0"/>
            <a:r>
              <a:rPr lang="en-US" sz="2600" dirty="0" smtClean="0"/>
              <a:t>Combined </a:t>
            </a:r>
            <a:r>
              <a:rPr lang="en-US" sz="2600" dirty="0" err="1" smtClean="0"/>
              <a:t>antiplatelet</a:t>
            </a:r>
            <a:r>
              <a:rPr lang="en-US" sz="2600" dirty="0" smtClean="0"/>
              <a:t> Rx …. In special </a:t>
            </a:r>
            <a:r>
              <a:rPr lang="en-US" sz="2600" dirty="0" smtClean="0"/>
              <a:t>scenarios</a:t>
            </a:r>
            <a:endParaRPr lang="en-US" sz="2600" dirty="0" smtClean="0"/>
          </a:p>
          <a:p>
            <a:pPr algn="l" rtl="0"/>
            <a:r>
              <a:rPr lang="en-US" sz="2600" dirty="0" err="1" smtClean="0"/>
              <a:t>Statin</a:t>
            </a:r>
            <a:r>
              <a:rPr lang="en-US" sz="2600" dirty="0" smtClean="0"/>
              <a:t>….. Keep LDL cholesterol   1.3 – 2</a:t>
            </a:r>
          </a:p>
          <a:p>
            <a:pPr algn="l" rtl="0"/>
            <a:r>
              <a:rPr lang="en-US" sz="2600" dirty="0" err="1" smtClean="0"/>
              <a:t>Antocoagulation</a:t>
            </a:r>
            <a:r>
              <a:rPr lang="en-US" sz="2600" dirty="0" smtClean="0"/>
              <a:t> for </a:t>
            </a:r>
            <a:r>
              <a:rPr lang="en-US" sz="2600" dirty="0" err="1" smtClean="0"/>
              <a:t>At.Fib</a:t>
            </a:r>
            <a:r>
              <a:rPr lang="en-US" sz="2600" dirty="0" smtClean="0"/>
              <a:t> or </a:t>
            </a:r>
            <a:r>
              <a:rPr lang="en-US" sz="2600" dirty="0" err="1" smtClean="0"/>
              <a:t>hypercoagulopathy</a:t>
            </a:r>
            <a:endParaRPr lang="en-US" sz="2600" dirty="0" smtClean="0"/>
          </a:p>
          <a:p>
            <a:pPr algn="l" rtl="0"/>
            <a:r>
              <a:rPr lang="en-US" sz="2600" dirty="0" smtClean="0"/>
              <a:t>Avoid unnecessary anticoagulation</a:t>
            </a:r>
          </a:p>
          <a:p>
            <a:pPr algn="l" rtl="0"/>
            <a:r>
              <a:rPr lang="en-US" sz="2600" dirty="0" smtClean="0"/>
              <a:t>Carotid artery surgery (CEA or stent)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800" i="1" dirty="0" smtClean="0"/>
              <a:t>Many uncommon causes of stroke exist and each require special approach and wt benefits </a:t>
            </a:r>
            <a:r>
              <a:rPr lang="en-US" sz="2800" i="1" dirty="0" err="1" smtClean="0"/>
              <a:t>vs</a:t>
            </a:r>
            <a:r>
              <a:rPr lang="en-US" sz="2800" i="1" dirty="0" smtClean="0"/>
              <a:t> risks. Therefore; </a:t>
            </a:r>
            <a:r>
              <a:rPr lang="en-US" sz="2800" b="1" i="1" dirty="0" smtClean="0"/>
              <a:t>secondary stroke prevention is better done at specialized stroke prevention clinics run by stroke experts</a:t>
            </a:r>
          </a:p>
          <a:p>
            <a:pPr algn="l" rtl="0">
              <a:buNone/>
            </a:pPr>
            <a:r>
              <a:rPr lang="en-US" dirty="0" smtClean="0"/>
              <a:t>       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arteri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80310" y="1725771"/>
            <a:ext cx="4183380" cy="42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Post stroke care: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Maximize secondary stroke prevention</a:t>
            </a:r>
          </a:p>
          <a:p>
            <a:pPr algn="l" rtl="0"/>
            <a:r>
              <a:rPr lang="en-US" sz="2400" dirty="0" smtClean="0"/>
              <a:t>Rehabilitation (motor, language, behavioral,…)</a:t>
            </a:r>
          </a:p>
          <a:p>
            <a:pPr algn="l" rtl="0"/>
            <a:r>
              <a:rPr lang="en-US" sz="2400" dirty="0" smtClean="0"/>
              <a:t>Special care for swallowing and DVT prophylaxis</a:t>
            </a:r>
          </a:p>
          <a:p>
            <a:pPr algn="l" rtl="0"/>
            <a:r>
              <a:rPr lang="en-US" sz="2400" dirty="0" smtClean="0"/>
              <a:t>Most limiting factors for rehab are:</a:t>
            </a:r>
          </a:p>
          <a:p>
            <a:pPr algn="l" rtl="0">
              <a:buNone/>
            </a:pPr>
            <a:r>
              <a:rPr lang="en-US" sz="2400" dirty="0" smtClean="0"/>
              <a:t>    1) Vascular dementia</a:t>
            </a:r>
          </a:p>
          <a:p>
            <a:pPr algn="l" rtl="0">
              <a:buNone/>
            </a:pPr>
            <a:r>
              <a:rPr lang="en-US" sz="2400" dirty="0" smtClean="0"/>
              <a:t>    2) Extensive large stroke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u="sng" dirty="0" smtClean="0"/>
              <a:t>Prognosis:</a:t>
            </a:r>
          </a:p>
          <a:p>
            <a:pPr algn="l" rtl="0"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Without </a:t>
            </a:r>
            <a:r>
              <a:rPr lang="en-US" sz="2400" b="1" dirty="0" err="1" smtClean="0"/>
              <a:t>thrombolysis</a:t>
            </a:r>
            <a:r>
              <a:rPr lang="en-US" sz="2400" dirty="0" smtClean="0"/>
              <a:t>: </a:t>
            </a:r>
            <a:r>
              <a:rPr lang="en-US" sz="2400" dirty="0" smtClean="0"/>
              <a:t>10% </a:t>
            </a:r>
            <a:r>
              <a:rPr lang="en-US" sz="2400" dirty="0" smtClean="0"/>
              <a:t>die, </a:t>
            </a:r>
            <a:r>
              <a:rPr lang="en-US" sz="2400" dirty="0" smtClean="0"/>
              <a:t>30% </a:t>
            </a:r>
            <a:r>
              <a:rPr lang="en-US" sz="2400" dirty="0" smtClean="0"/>
              <a:t>mild, </a:t>
            </a:r>
            <a:r>
              <a:rPr lang="en-US" sz="2400" dirty="0" smtClean="0"/>
              <a:t>30% </a:t>
            </a:r>
            <a:r>
              <a:rPr lang="en-US" sz="2400" dirty="0" smtClean="0"/>
              <a:t>moderate, and </a:t>
            </a:r>
            <a:r>
              <a:rPr lang="en-US" sz="2400" dirty="0" smtClean="0"/>
              <a:t>30% </a:t>
            </a:r>
            <a:r>
              <a:rPr lang="en-US" sz="2400" dirty="0" smtClean="0"/>
              <a:t>severe disability</a:t>
            </a:r>
          </a:p>
          <a:p>
            <a:pPr algn="l" rtl="0"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With </a:t>
            </a:r>
            <a:r>
              <a:rPr lang="en-US" sz="2400" b="1" dirty="0" err="1" smtClean="0"/>
              <a:t>thrombolysis</a:t>
            </a:r>
            <a:r>
              <a:rPr lang="en-US" sz="2400" dirty="0" smtClean="0"/>
              <a:t>: </a:t>
            </a:r>
            <a:r>
              <a:rPr lang="en-US" sz="2400" dirty="0" smtClean="0"/>
              <a:t>9% </a:t>
            </a:r>
            <a:r>
              <a:rPr lang="en-US" sz="2400" dirty="0" smtClean="0"/>
              <a:t>die, and 30% more chance of complete recovery </a:t>
            </a:r>
            <a:r>
              <a:rPr lang="en-US" sz="2400" i="1" dirty="0" smtClean="0"/>
              <a:t>(great Rx but not perfect)</a:t>
            </a:r>
            <a:endParaRPr lang="ar-S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Intracranial Hemorrhage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u="sng" dirty="0" smtClean="0"/>
              <a:t>Common causes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sz="4000" dirty="0" smtClean="0">
                <a:solidFill>
                  <a:srgbClr val="CC0000"/>
                </a:solidFill>
              </a:rPr>
              <a:t>Hypertension</a:t>
            </a:r>
            <a:r>
              <a:rPr lang="en-US" dirty="0" smtClean="0"/>
              <a:t> 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Trauma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err="1" smtClean="0"/>
              <a:t>Amyloid</a:t>
            </a:r>
            <a:r>
              <a:rPr lang="en-US" dirty="0" smtClean="0"/>
              <a:t> </a:t>
            </a:r>
            <a:r>
              <a:rPr lang="en-US" dirty="0" err="1" smtClean="0"/>
              <a:t>angiopathy</a:t>
            </a:r>
            <a:r>
              <a:rPr lang="en-US" dirty="0" smtClean="0"/>
              <a:t>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Ruptured vascular malformation.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err="1" smtClean="0"/>
              <a:t>Coagulopathy</a:t>
            </a:r>
            <a:r>
              <a:rPr lang="en-US" dirty="0" smtClean="0"/>
              <a:t> (a disease or drug-induced)</a:t>
            </a:r>
            <a:endParaRPr lang="en-US" dirty="0" smtClean="0"/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Hemorrhage into a tumor 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Venous infarction.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Drug abuse. </a:t>
            </a:r>
            <a:endParaRPr lang="ar-EG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HTN- Induced IC </a:t>
            </a:r>
            <a:r>
              <a:rPr lang="en-US" dirty="0" err="1" smtClean="0"/>
              <a:t>hge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Can be </a:t>
            </a:r>
            <a:r>
              <a:rPr lang="en-US" dirty="0" err="1" smtClean="0"/>
              <a:t>putaminal</a:t>
            </a:r>
            <a:r>
              <a:rPr lang="en-US" dirty="0" smtClean="0"/>
              <a:t>, thalamic, </a:t>
            </a:r>
            <a:r>
              <a:rPr lang="en-US" dirty="0" err="1" smtClean="0"/>
              <a:t>cerebellar</a:t>
            </a:r>
            <a:r>
              <a:rPr lang="en-US" dirty="0" smtClean="0"/>
              <a:t>, or lobar. 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/>
            <a:r>
              <a:rPr lang="en-US" dirty="0" smtClean="0"/>
              <a:t>Can be seen in acute HTN or chronic one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Can be fatal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14422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Intracranial </a:t>
            </a:r>
            <a:r>
              <a:rPr lang="en-US" dirty="0" err="1" smtClean="0"/>
              <a:t>Hge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000396" cy="385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928802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928802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Subarachnoid </a:t>
            </a:r>
            <a:r>
              <a:rPr lang="en-US" dirty="0" err="1" smtClean="0"/>
              <a:t>Hge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5000660" cy="542928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Worst headache </a:t>
            </a:r>
            <a:r>
              <a:rPr lang="en-US" dirty="0" smtClean="0"/>
              <a:t>ever</a:t>
            </a:r>
          </a:p>
          <a:p>
            <a:pPr algn="l" rtl="0"/>
            <a:r>
              <a:rPr lang="en-US" dirty="0" smtClean="0"/>
              <a:t>Use: H&amp;H scale</a:t>
            </a:r>
            <a:endParaRPr lang="en-US" dirty="0" smtClean="0"/>
          </a:p>
          <a:p>
            <a:pPr algn="l" rtl="0"/>
            <a:r>
              <a:rPr lang="en-US" dirty="0" err="1" smtClean="0"/>
              <a:t>Spont</a:t>
            </a:r>
            <a:r>
              <a:rPr lang="en-US" dirty="0" smtClean="0"/>
              <a:t>. Vs. traumatic</a:t>
            </a:r>
          </a:p>
          <a:p>
            <a:pPr algn="l" rtl="0"/>
            <a:r>
              <a:rPr lang="en-US" dirty="0" smtClean="0"/>
              <a:t>Risk of aneurysms increase with smoking (X40 times)</a:t>
            </a:r>
          </a:p>
          <a:p>
            <a:pPr algn="l" rtl="0"/>
            <a:r>
              <a:rPr lang="en-US" dirty="0" err="1" smtClean="0"/>
              <a:t>Sacular</a:t>
            </a:r>
            <a:r>
              <a:rPr lang="en-US" dirty="0" smtClean="0"/>
              <a:t> </a:t>
            </a:r>
            <a:r>
              <a:rPr lang="en-US" dirty="0" err="1" smtClean="0"/>
              <a:t>anurysms</a:t>
            </a:r>
            <a:r>
              <a:rPr lang="en-US" dirty="0" smtClean="0"/>
              <a:t> are more in anterior circulation (90%) while </a:t>
            </a:r>
            <a:r>
              <a:rPr lang="en-US" dirty="0" err="1" smtClean="0"/>
              <a:t>fusiform</a:t>
            </a:r>
            <a:r>
              <a:rPr lang="en-US" dirty="0" smtClean="0"/>
              <a:t> more in </a:t>
            </a:r>
            <a:r>
              <a:rPr lang="en-US" dirty="0" smtClean="0"/>
              <a:t>basilar</a:t>
            </a:r>
          </a:p>
          <a:p>
            <a:pPr algn="l" rtl="0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tubes of CSF for cells</a:t>
            </a:r>
            <a:endParaRPr lang="en-US" dirty="0" smtClean="0"/>
          </a:p>
          <a:p>
            <a:pPr algn="l" rtl="0"/>
            <a:r>
              <a:rPr lang="en-US" dirty="0" smtClean="0"/>
              <a:t>Need conventional angiogram and neurosurgery consultation for clipping or coiling</a:t>
            </a:r>
            <a:endParaRPr lang="ar-S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3714744" cy="392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Case-3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30 year old lady in postpartum developed severe diffuse headache and blurred vision for about 1 day. Clinical exam showed </a:t>
            </a:r>
            <a:r>
              <a:rPr lang="en-US" dirty="0" err="1" smtClean="0"/>
              <a:t>papilledema</a:t>
            </a:r>
            <a:r>
              <a:rPr lang="en-US" dirty="0" smtClean="0"/>
              <a:t> bilaterally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DDx</a:t>
            </a:r>
            <a:r>
              <a:rPr lang="en-US" dirty="0" smtClean="0"/>
              <a:t>??</a:t>
            </a:r>
          </a:p>
          <a:p>
            <a:pPr algn="l" rtl="0"/>
            <a:r>
              <a:rPr lang="en-US" dirty="0" smtClean="0"/>
              <a:t>Approach??</a:t>
            </a:r>
          </a:p>
          <a:p>
            <a:pPr algn="l" rtl="0"/>
            <a:r>
              <a:rPr lang="en-US" dirty="0" smtClean="0"/>
              <a:t>Management??</a:t>
            </a: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Cerebral Venous Sinus Thrombosis</a:t>
            </a:r>
            <a:endParaRPr lang="ar-SA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357158" y="5786454"/>
            <a:ext cx="37862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Empty delta sign</a:t>
            </a:r>
          </a:p>
          <a:p>
            <a:pPr algn="l" rtl="0"/>
            <a:r>
              <a:rPr lang="en-US" b="1" dirty="0" smtClean="0"/>
              <a:t>CT (brain) with contrast</a:t>
            </a:r>
            <a:endParaRPr lang="ar-S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3571868" y="5786454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MRV</a:t>
            </a:r>
            <a:endParaRPr lang="ar-SA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57364"/>
            <a:ext cx="27860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10"/>
          <p:cNvSpPr txBox="1"/>
          <p:nvPr/>
        </p:nvSpPr>
        <p:spPr>
          <a:xfrm>
            <a:off x="6215074" y="5715016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Venous </a:t>
            </a:r>
            <a:r>
              <a:rPr lang="en-US" b="1" dirty="0" err="1" smtClean="0"/>
              <a:t>Hge</a:t>
            </a:r>
            <a:r>
              <a:rPr lang="en-US" b="1" dirty="0" smtClean="0"/>
              <a:t> in CT(brain)</a:t>
            </a:r>
            <a:endParaRPr lang="ar-SA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Case-3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/>
              <a:t>30 year old lady in postpartum developed severe diffuse headache and blurred vision for about 1 day. Clinical exam showed </a:t>
            </a:r>
            <a:r>
              <a:rPr lang="en-US" sz="2600" dirty="0" err="1" smtClean="0"/>
              <a:t>papilledema</a:t>
            </a:r>
            <a:r>
              <a:rPr lang="en-US" sz="2600" dirty="0" smtClean="0"/>
              <a:t> bilaterally</a:t>
            </a:r>
          </a:p>
          <a:p>
            <a:pPr algn="l" rtl="0">
              <a:buNone/>
            </a:pPr>
            <a:endParaRPr lang="en-US" sz="2600" dirty="0" smtClean="0"/>
          </a:p>
          <a:p>
            <a:pPr algn="l" rtl="0"/>
            <a:r>
              <a:rPr lang="en-US" sz="2600" dirty="0" err="1" smtClean="0"/>
              <a:t>DDx</a:t>
            </a:r>
            <a:r>
              <a:rPr lang="en-US" sz="2600" dirty="0" smtClean="0"/>
              <a:t>??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Cerebral venous sinus thrombosis</a:t>
            </a:r>
          </a:p>
          <a:p>
            <a:pPr algn="l" rtl="0"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Pseudotumor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cerebri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(of exclusion if MRI/V is Normal)</a:t>
            </a:r>
          </a:p>
          <a:p>
            <a:pPr algn="l" rtl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600" dirty="0" smtClean="0"/>
              <a:t>Approach??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Imaging (brain MRV or CTV are preferred)</a:t>
            </a:r>
          </a:p>
          <a:p>
            <a:pPr algn="l" rtl="0"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</a:t>
            </a:r>
            <a:r>
              <a:rPr lang="en-US" sz="2600" i="1" dirty="0" smtClean="0">
                <a:solidFill>
                  <a:schemeClr val="accent2">
                    <a:lumMod val="75000"/>
                  </a:schemeClr>
                </a:solidFill>
              </a:rPr>
              <a:t>Opening pressure in LP will be HIGH in BOTH!!</a:t>
            </a:r>
          </a:p>
          <a:p>
            <a:pPr algn="l" rtl="0">
              <a:buNone/>
            </a:pPr>
            <a:endParaRPr lang="en-US" sz="2600" i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600" dirty="0" smtClean="0"/>
              <a:t>Management??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Anticoagulation, and look for the CAUSE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STROKE WON THE WAR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00092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Intracranial cerebro-vascular system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64360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Circle of Willis: variants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4" name="Picture 6" descr="t060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981" y="1600200"/>
            <a:ext cx="3810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ACA &amp; PCA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Picture 6" descr="Blum10-04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42001"/>
            <a:ext cx="533400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MCA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4" descr="Blum10-06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7390" y="1859121"/>
            <a:ext cx="5189220" cy="40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MCA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6" descr="Blum10-07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59121"/>
            <a:ext cx="5334000" cy="40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u="sng" dirty="0" smtClean="0"/>
              <a:t>Common acute stroke presentation based on arterial distribution:</a:t>
            </a:r>
            <a:endParaRPr lang="ar-SA" sz="32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dirty="0" smtClean="0"/>
              <a:t>ACA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MCA </a:t>
            </a:r>
            <a:r>
              <a:rPr lang="en-US" dirty="0" smtClean="0">
                <a:sym typeface="Wingdings" pitchFamily="2" charset="2"/>
              </a:rPr>
              <a:t> M1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                 </a:t>
            </a:r>
            <a:r>
              <a:rPr lang="en-US" dirty="0" err="1" smtClean="0"/>
              <a:t>Supperior</a:t>
            </a:r>
            <a:r>
              <a:rPr lang="en-US" dirty="0" smtClean="0"/>
              <a:t> M2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                 Inferior M2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PCA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Basilar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Sup. </a:t>
            </a:r>
            <a:r>
              <a:rPr lang="en-US" dirty="0" err="1" smtClean="0"/>
              <a:t>Cerebellar</a:t>
            </a:r>
            <a:r>
              <a:rPr lang="en-US" dirty="0" smtClean="0"/>
              <a:t> artery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Wallenberg (lateral </a:t>
            </a:r>
            <a:r>
              <a:rPr lang="en-US" dirty="0" err="1" smtClean="0"/>
              <a:t>medulary</a:t>
            </a:r>
            <a:r>
              <a:rPr lang="en-US" dirty="0" smtClean="0"/>
              <a:t> syndrome)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AND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5 Kinds of </a:t>
            </a:r>
            <a:r>
              <a:rPr lang="en-US" dirty="0" err="1" smtClean="0"/>
              <a:t>lacunar</a:t>
            </a:r>
            <a:r>
              <a:rPr lang="en-US" dirty="0" smtClean="0"/>
              <a:t> strokes (motor, motor &amp; sensory, sensory, ataxic </a:t>
            </a:r>
            <a:r>
              <a:rPr lang="en-US" dirty="0" err="1" smtClean="0"/>
              <a:t>hemiparesis</a:t>
            </a:r>
            <a:r>
              <a:rPr lang="en-US" dirty="0" smtClean="0"/>
              <a:t>, and </a:t>
            </a:r>
            <a:r>
              <a:rPr lang="en-US" dirty="0" err="1" smtClean="0"/>
              <a:t>dysarthria-clumbsy</a:t>
            </a:r>
            <a:r>
              <a:rPr lang="en-US" dirty="0" smtClean="0"/>
              <a:t> hand syndrome)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1274</Words>
  <Application>Microsoft Office PowerPoint</Application>
  <PresentationFormat>عرض على الشاشة (3:4)‏</PresentationFormat>
  <Paragraphs>236</Paragraphs>
  <Slides>38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سمة Office</vt:lpstr>
      <vt:lpstr>CEREBROVASCULAR DISEASES for medical students</vt:lpstr>
      <vt:lpstr>Anatomy:</vt:lpstr>
      <vt:lpstr>الشريحة 3</vt:lpstr>
      <vt:lpstr>Intracranial cerebro-vascular system</vt:lpstr>
      <vt:lpstr>Circle of Willis: variants</vt:lpstr>
      <vt:lpstr>ACA &amp; PCA</vt:lpstr>
      <vt:lpstr>MCA</vt:lpstr>
      <vt:lpstr>MCA</vt:lpstr>
      <vt:lpstr>Common acute stroke presentation based on arterial distribution:</vt:lpstr>
      <vt:lpstr>الشريحة 10</vt:lpstr>
      <vt:lpstr>الشريحة 11</vt:lpstr>
      <vt:lpstr>الشريحة 12</vt:lpstr>
      <vt:lpstr>Vertbero-Basilar System</vt:lpstr>
      <vt:lpstr>Features suggestive of brainstem stroke</vt:lpstr>
      <vt:lpstr>Watershed Areas: vulnerable for hyopoperfusion</vt:lpstr>
      <vt:lpstr>Stroke Risk Factors</vt:lpstr>
      <vt:lpstr>Stroke Types</vt:lpstr>
      <vt:lpstr>Stroke Epidemiology</vt:lpstr>
      <vt:lpstr>Case-1</vt:lpstr>
      <vt:lpstr>TIA</vt:lpstr>
      <vt:lpstr>Case-2</vt:lpstr>
      <vt:lpstr>Case-2</vt:lpstr>
      <vt:lpstr>Pre Hospital Mx:</vt:lpstr>
      <vt:lpstr>Acute Ischemic stroke treatment using IV t-PA</vt:lpstr>
      <vt:lpstr>الشريحة 25</vt:lpstr>
      <vt:lpstr>Acute Ischemic stroke treatment using IV t-PA</vt:lpstr>
      <vt:lpstr>Acute Ischemic Stroke Work-up</vt:lpstr>
      <vt:lpstr>Acute Ischemic Stroke Work-up</vt:lpstr>
      <vt:lpstr>Secondary stroke prevention</vt:lpstr>
      <vt:lpstr>Post stroke care:</vt:lpstr>
      <vt:lpstr>Intracranial Hemorrhage</vt:lpstr>
      <vt:lpstr>HTN- Induced IC hge</vt:lpstr>
      <vt:lpstr>Traumatic Intracranial Hge</vt:lpstr>
      <vt:lpstr>Subarachnoid Hge</vt:lpstr>
      <vt:lpstr>Case-3</vt:lpstr>
      <vt:lpstr>Cerebral Venous Sinus Thrombosis</vt:lpstr>
      <vt:lpstr>Case-3</vt:lpstr>
      <vt:lpstr>STROKE WON THE WAR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CEREBROVASCULAR DISEASES for medical students</dc:title>
  <dc:creator>user</dc:creator>
  <cp:lastModifiedBy>user</cp:lastModifiedBy>
  <cp:revision>27</cp:revision>
  <dcterms:created xsi:type="dcterms:W3CDTF">2011-04-30T19:42:18Z</dcterms:created>
  <dcterms:modified xsi:type="dcterms:W3CDTF">2011-05-02T04:33:33Z</dcterms:modified>
</cp:coreProperties>
</file>