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4" r:id="rId9"/>
    <p:sldId id="263" r:id="rId10"/>
    <p:sldId id="265" r:id="rId11"/>
    <p:sldId id="280" r:id="rId12"/>
    <p:sldId id="281" r:id="rId13"/>
    <p:sldId id="266" r:id="rId14"/>
    <p:sldId id="267" r:id="rId15"/>
    <p:sldId id="268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84" r:id="rId24"/>
    <p:sldId id="285" r:id="rId25"/>
    <p:sldId id="286" r:id="rId26"/>
    <p:sldId id="287" r:id="rId27"/>
    <p:sldId id="288" r:id="rId28"/>
    <p:sldId id="290" r:id="rId29"/>
    <p:sldId id="289" r:id="rId30"/>
    <p:sldId id="291" r:id="rId31"/>
    <p:sldId id="293" r:id="rId32"/>
    <p:sldId id="292" r:id="rId33"/>
    <p:sldId id="294" r:id="rId34"/>
    <p:sldId id="295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40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63BAEAF-5B83-4587-945C-7C7E44C5F575}" type="datetimeFigureOut">
              <a:rPr lang="ar-SA" smtClean="0"/>
              <a:pPr/>
              <a:t>24/04/32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3B3AD5-05B4-4FBC-96C3-C871E6F73DD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FB268-7CA6-44DD-B805-CA35329C9460}" type="slidenum">
              <a:rPr lang="en-CA"/>
              <a:pPr/>
              <a:t>11</a:t>
            </a:fld>
            <a:endParaRPr lang="en-CA"/>
          </a:p>
        </p:txBody>
      </p:sp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CA" sz="1200" b="0">
                <a:latin typeface="Times" pitchFamily="18" charset="0"/>
              </a:rPr>
              <a:t>25</a:t>
            </a: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7987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7988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912A00-891A-4C82-8805-4F9B9EBA627F}" type="slidenum">
              <a:rPr lang="en-CA"/>
              <a:pPr/>
              <a:t>12</a:t>
            </a:fld>
            <a:endParaRPr lang="en-CA"/>
          </a:p>
        </p:txBody>
      </p:sp>
      <p:sp>
        <p:nvSpPr>
          <p:cNvPr id="8089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 eaLnBrk="0" hangingPunct="0"/>
            <a:r>
              <a:rPr lang="en-CA" sz="1200" b="0">
                <a:latin typeface="Times" pitchFamily="18" charset="0"/>
              </a:rPr>
              <a:t>25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090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090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8090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AE6DF-D9AD-4712-8E10-04CBB8310708}" type="slidenum">
              <a:rPr lang="en-CA"/>
              <a:pPr/>
              <a:t>23</a:t>
            </a:fld>
            <a:endParaRPr lang="en-CA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24/04/32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24/04/32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24/04/32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24/04/32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24/04/32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24/04/32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24/04/32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24/04/32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24/04/32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24/04/32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F8C7-5755-45D9-92A3-C60C5A4CC192}" type="datetimeFigureOut">
              <a:rPr lang="ar-SA" smtClean="0"/>
              <a:pPr/>
              <a:t>24/04/32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FF8C7-5755-45D9-92A3-C60C5A4CC192}" type="datetimeFigureOut">
              <a:rPr lang="ar-SA" smtClean="0"/>
              <a:pPr/>
              <a:t>24/04/32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FD13E-C7DE-4924-AACE-5241FC865BA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357321"/>
          </a:xfrm>
        </p:spPr>
        <p:txBody>
          <a:bodyPr/>
          <a:lstStyle/>
          <a:p>
            <a:r>
              <a:rPr lang="en-US" dirty="0" smtClean="0"/>
              <a:t>MYOPATHIES</a:t>
            </a:r>
            <a:endParaRPr lang="ar-SA" dirty="0"/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571636"/>
          </a:xfrm>
        </p:spPr>
        <p:txBody>
          <a:bodyPr/>
          <a:lstStyle/>
          <a:p>
            <a:pPr rtl="0"/>
            <a:r>
              <a:rPr lang="en-US" dirty="0" err="1" smtClean="0">
                <a:solidFill>
                  <a:schemeClr val="tx1"/>
                </a:solidFill>
              </a:rPr>
              <a:t>Fawaz</a:t>
            </a:r>
            <a:r>
              <a:rPr lang="en-US" dirty="0" smtClean="0">
                <a:solidFill>
                  <a:schemeClr val="tx1"/>
                </a:solidFill>
              </a:rPr>
              <a:t>  Al-</a:t>
            </a:r>
            <a:r>
              <a:rPr lang="en-US" dirty="0" err="1">
                <a:solidFill>
                  <a:schemeClr val="tx1"/>
                </a:solidFill>
              </a:rPr>
              <a:t>H</a:t>
            </a:r>
            <a:r>
              <a:rPr lang="en-US" dirty="0" err="1" smtClean="0">
                <a:solidFill>
                  <a:schemeClr val="tx1"/>
                </a:solidFill>
              </a:rPr>
              <a:t>ussain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FRCPC, MPH</a:t>
            </a:r>
          </a:p>
          <a:p>
            <a:pPr rtl="0"/>
            <a:endParaRPr lang="en-US" sz="2000" dirty="0">
              <a:solidFill>
                <a:schemeClr val="tx1"/>
              </a:solidFill>
            </a:endParaRPr>
          </a:p>
          <a:p>
            <a:pPr rtl="0"/>
            <a:r>
              <a:rPr lang="en-US" sz="2000" dirty="0">
                <a:solidFill>
                  <a:schemeClr val="tx1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or medical students 2011</a:t>
            </a:r>
            <a:endParaRPr lang="ar-SA" sz="2000" dirty="0">
              <a:solidFill>
                <a:schemeClr val="tx1"/>
              </a:solidFill>
            </a:endParaRPr>
          </a:p>
        </p:txBody>
      </p:sp>
      <p:pic>
        <p:nvPicPr>
          <p:cNvPr id="6" name="Picture 4" descr="fa-sma_Body-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2571768" cy="222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ealthy-muscle-ce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00694" y="1928802"/>
            <a:ext cx="2676283" cy="218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General approach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143536"/>
          </a:xfrm>
        </p:spPr>
        <p:txBody>
          <a:bodyPr>
            <a:normAutofit fontScale="92500" lnSpcReduction="20000"/>
          </a:bodyPr>
          <a:lstStyle/>
          <a:p>
            <a:pPr algn="l" rtl="0"/>
            <a:endParaRPr lang="en-US" sz="2400" u="sng" dirty="0" smtClean="0"/>
          </a:p>
          <a:p>
            <a:pPr algn="l" rtl="0"/>
            <a:endParaRPr lang="en-US" sz="2400" u="sng" dirty="0" smtClean="0"/>
          </a:p>
          <a:p>
            <a:pPr algn="l" rtl="0"/>
            <a:r>
              <a:rPr lang="en-US" sz="2400" u="sng" dirty="0" err="1" smtClean="0"/>
              <a:t>Hx</a:t>
            </a:r>
            <a:endParaRPr lang="en-US" sz="2400" u="sng" dirty="0" smtClean="0"/>
          </a:p>
          <a:p>
            <a:pPr algn="l" rtl="0">
              <a:buNone/>
            </a:pPr>
            <a:r>
              <a:rPr lang="en-US" sz="2400" dirty="0" smtClean="0"/>
              <a:t>    focus on    1) age of onset</a:t>
            </a:r>
          </a:p>
          <a:p>
            <a:pPr algn="l" rtl="0">
              <a:buNone/>
            </a:pPr>
            <a:r>
              <a:rPr lang="en-US" sz="2400" dirty="0" smtClean="0"/>
              <a:t>                       2) temporal profile</a:t>
            </a:r>
          </a:p>
          <a:p>
            <a:pPr algn="l" rtl="0">
              <a:buNone/>
            </a:pPr>
            <a:r>
              <a:rPr lang="en-US" sz="2400" dirty="0" smtClean="0"/>
              <a:t>                       3) triggers of onset (e.g. drugs)</a:t>
            </a:r>
          </a:p>
          <a:p>
            <a:pPr algn="l" rtl="0">
              <a:buNone/>
            </a:pPr>
            <a:r>
              <a:rPr lang="en-US" sz="2400" dirty="0" smtClean="0"/>
              <a:t>                       4) family </a:t>
            </a:r>
            <a:r>
              <a:rPr lang="en-US" sz="2400" dirty="0" err="1" smtClean="0"/>
              <a:t>hx</a:t>
            </a:r>
            <a:r>
              <a:rPr lang="en-US" sz="2400" dirty="0" smtClean="0"/>
              <a:t> (tree)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/>
            <a:r>
              <a:rPr lang="en-US" sz="2400" u="sng" dirty="0" smtClean="0"/>
              <a:t>P/E </a:t>
            </a:r>
          </a:p>
          <a:p>
            <a:pPr algn="l" rtl="0">
              <a:buNone/>
            </a:pPr>
            <a:r>
              <a:rPr lang="en-US" sz="2400" dirty="0" smtClean="0"/>
              <a:t>      </a:t>
            </a:r>
            <a:r>
              <a:rPr lang="en-US" sz="2400" dirty="0" smtClean="0">
                <a:sym typeface="Wingdings" pitchFamily="2" charset="2"/>
              </a:rPr>
              <a:t> </a:t>
            </a:r>
            <a:r>
              <a:rPr lang="en-US" sz="2400" dirty="0" smtClean="0"/>
              <a:t>determine pattern, severity, and degree of disability  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  full neurological and general exam (cardiac, thyroid, LNs,….)</a:t>
            </a:r>
            <a:endParaRPr lang="en-US" sz="2400" dirty="0" smtClean="0"/>
          </a:p>
          <a:p>
            <a:pPr algn="l" rtl="0"/>
            <a:r>
              <a:rPr lang="en-US" sz="2400" u="sng" dirty="0" smtClean="0"/>
              <a:t>Investigations</a:t>
            </a:r>
          </a:p>
          <a:p>
            <a:pPr algn="l" rtl="0">
              <a:buNone/>
            </a:pPr>
            <a:r>
              <a:rPr lang="en-US" sz="2400" dirty="0" smtClean="0"/>
              <a:t>     </a:t>
            </a:r>
            <a:r>
              <a:rPr lang="en-US" sz="2400" dirty="0" smtClean="0">
                <a:sym typeface="Wingdings" pitchFamily="2" charset="2"/>
              </a:rPr>
              <a:t>  CK, EMG, Biopsy (from moderately affected muscle)</a:t>
            </a:r>
          </a:p>
          <a:p>
            <a:pPr algn="l" rtl="0">
              <a:buNone/>
            </a:pPr>
            <a:r>
              <a:rPr lang="en-US" sz="2400" dirty="0" smtClean="0">
                <a:sym typeface="Wingdings" pitchFamily="2" charset="2"/>
              </a:rPr>
              <a:t>      specific for the cause or complication like genetics, ESR…</a:t>
            </a:r>
            <a:endParaRPr lang="en-US" sz="2400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endParaRPr lang="ar-SA" dirty="0"/>
          </a:p>
        </p:txBody>
      </p:sp>
      <p:pic>
        <p:nvPicPr>
          <p:cNvPr id="4" name="Picture 7" descr="ibmquadatrs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72198" y="1285860"/>
            <a:ext cx="239235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33375"/>
            <a:ext cx="7010400" cy="1295400"/>
          </a:xfrm>
          <a:noFill/>
        </p:spPr>
        <p:txBody>
          <a:bodyPr lIns="92075" tIns="44450" rIns="92075" bIns="44450" anchor="b">
            <a:normAutofit fontScale="90000"/>
          </a:bodyPr>
          <a:lstStyle/>
          <a:p>
            <a:pPr eaLnBrk="1" hangingPunct="1"/>
            <a:r>
              <a:rPr lang="en-CA" smtClean="0"/>
              <a:t>Lower vs. Upper</a:t>
            </a:r>
            <a:br>
              <a:rPr lang="en-CA" smtClean="0"/>
            </a:br>
            <a:r>
              <a:rPr lang="en-CA" smtClean="0"/>
              <a:t>Motor Neuron Weakness</a:t>
            </a:r>
            <a:endParaRPr lang="en-CA" smtClean="0">
              <a:solidFill>
                <a:schemeClr val="folHlink"/>
              </a:solidFill>
            </a:endParaRPr>
          </a:p>
        </p:txBody>
      </p:sp>
      <p:graphicFrame>
        <p:nvGraphicFramePr>
          <p:cNvPr id="115830" name="Group 118"/>
          <p:cNvGraphicFramePr>
            <a:graphicFrameLocks noGrp="1"/>
          </p:cNvGraphicFramePr>
          <p:nvPr/>
        </p:nvGraphicFramePr>
        <p:xfrm>
          <a:off x="1763713" y="1720850"/>
          <a:ext cx="7200900" cy="4608323"/>
        </p:xfrm>
        <a:graphic>
          <a:graphicData uri="http://schemas.openxmlformats.org/drawingml/2006/table">
            <a:tbl>
              <a:tblPr/>
              <a:tblGrid>
                <a:gridCol w="1655762"/>
                <a:gridCol w="3097213"/>
                <a:gridCol w="2447925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Upper Motor Neuron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(Brain to </a:t>
                      </a:r>
                      <a:r>
                        <a:rPr kumimoji="0" lang="en-C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corticospinal</a:t>
                      </a: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tract)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Lower Motor Neuron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(Anterior horn cells to peripheral nerves)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Reflexes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Hyperactive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+/- </a:t>
                      </a:r>
                      <a:r>
                        <a:rPr kumimoji="0" lang="en-C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clonus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Diminished or 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Atrophy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Absent*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Fasciculations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Increased (spasticity)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Decreased or 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Extensor planter reflex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Up-going (Babinski’s sign)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Down-going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0" name="Text Box 104"/>
          <p:cNvSpPr txBox="1">
            <a:spLocks noChangeArrowheads="1"/>
          </p:cNvSpPr>
          <p:nvPr/>
        </p:nvSpPr>
        <p:spPr bwMode="auto">
          <a:xfrm>
            <a:off x="323850" y="6553200"/>
            <a:ext cx="6192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400" b="0"/>
              <a:t>*Disuse atrophy can develop after initial presentation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476250"/>
            <a:ext cx="7010400" cy="1079500"/>
          </a:xfrm>
          <a:noFill/>
        </p:spPr>
        <p:txBody>
          <a:bodyPr lIns="92075" tIns="44450" rIns="92075" bIns="44450" anchor="b">
            <a:normAutofit fontScale="90000"/>
          </a:bodyPr>
          <a:lstStyle/>
          <a:p>
            <a:pPr eaLnBrk="1" hangingPunct="1"/>
            <a:r>
              <a:rPr lang="en-CA" sz="3300" smtClean="0"/>
              <a:t>Distinguishing Lower Motor Weakness from Muscle Weakness </a:t>
            </a:r>
          </a:p>
        </p:txBody>
      </p:sp>
      <p:graphicFrame>
        <p:nvGraphicFramePr>
          <p:cNvPr id="117838" name="Group 78"/>
          <p:cNvGraphicFramePr>
            <a:graphicFrameLocks noGrp="1"/>
          </p:cNvGraphicFramePr>
          <p:nvPr/>
        </p:nvGraphicFramePr>
        <p:xfrm>
          <a:off x="1789113" y="1628775"/>
          <a:ext cx="6959600" cy="3407983"/>
        </p:xfrm>
        <a:graphic>
          <a:graphicData uri="http://schemas.openxmlformats.org/drawingml/2006/table">
            <a:tbl>
              <a:tblPr/>
              <a:tblGrid>
                <a:gridCol w="1919287"/>
                <a:gridCol w="2663825"/>
                <a:gridCol w="2376488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Due to Neuropathy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Due to Myopathy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Distribution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Distal &gt; proximal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Proximal &gt; distal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Fasciculations</a:t>
                      </a:r>
                      <a:endParaRPr kumimoji="0" lang="en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May be 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Reflexes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Diminished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Can be preserved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(initial phase)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Sensory signs/symptoms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May be 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Absent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Types of myopathies</a:t>
            </a:r>
            <a:endParaRPr lang="ar-SA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Congenital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Muscular dystrophies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Channelopathies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Metabolic (inherited)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Mitochondrial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Inflammatory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Infection induced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Drug(s) induced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Acquired metabolic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Others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Types of myopathies</a:t>
            </a:r>
            <a:endParaRPr lang="ar-SA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Congenital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Muscular dystrophies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Channelopathies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Metabolic (inherited)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Mitochondrial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Inflammatory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Infection induced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Drug(s) induced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Acquired metabolic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Others</a:t>
            </a:r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Congenital myopathies</a:t>
            </a:r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dirty="0" smtClean="0"/>
              <a:t>Early childhood presentation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/>
              <a:t>AD (majority), AR, or sporadic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/>
              <a:t>Affect growth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/>
              <a:t>+ deformities and contractures</a:t>
            </a:r>
          </a:p>
          <a:p>
            <a:pPr algn="l" rtl="0">
              <a:lnSpc>
                <a:spcPct val="150000"/>
              </a:lnSpc>
            </a:pPr>
            <a:r>
              <a:rPr lang="en-US" sz="2000" dirty="0" smtClean="0"/>
              <a:t>May affect breathing</a:t>
            </a:r>
          </a:p>
          <a:p>
            <a:pPr algn="l" rtl="0">
              <a:lnSpc>
                <a:spcPct val="150000"/>
              </a:lnSpc>
              <a:buNone/>
            </a:pPr>
            <a:endParaRPr lang="en-US" sz="2000" dirty="0" smtClean="0"/>
          </a:p>
          <a:p>
            <a:pPr algn="l" rtl="0"/>
            <a:r>
              <a:rPr lang="en-US" sz="2000" dirty="0" smtClean="0"/>
              <a:t>Central core myopathy may associate with malignant hyperthermia when go for anesthesia</a:t>
            </a:r>
          </a:p>
          <a:p>
            <a:pPr algn="l" rtl="0"/>
            <a:endParaRPr lang="ar-SA" sz="2400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u="sng" dirty="0" err="1" smtClean="0"/>
              <a:t>Dx</a:t>
            </a:r>
            <a:r>
              <a:rPr lang="en-US" sz="2000" u="sng" dirty="0" smtClean="0"/>
              <a:t>: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000" dirty="0" smtClean="0"/>
              <a:t>      muscle biopsy +/- genetic testing</a:t>
            </a:r>
          </a:p>
          <a:p>
            <a:pPr algn="l" rtl="0"/>
            <a:r>
              <a:rPr lang="en-US" sz="2000" u="sng" dirty="0" smtClean="0"/>
              <a:t>Rx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Genetic counseling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Medical and surgical Rx for complications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/>
              <a:t>Teach re prenatal </a:t>
            </a:r>
            <a:r>
              <a:rPr lang="en-US" sz="2000" dirty="0" err="1" smtClean="0"/>
              <a:t>Dx</a:t>
            </a:r>
            <a:endParaRPr lang="en-US" sz="2000" dirty="0" smtClean="0"/>
          </a:p>
          <a:p>
            <a:pPr marL="457200" indent="-457200" algn="l" rtl="0">
              <a:buFont typeface="+mj-lt"/>
              <a:buAutoNum type="arabicPeriod"/>
            </a:pPr>
            <a:endParaRPr lang="en-US" sz="2000" dirty="0" smtClean="0"/>
          </a:p>
          <a:p>
            <a:pPr marL="457200" indent="-457200" algn="l" rtl="0">
              <a:buFont typeface="+mj-lt"/>
              <a:buAutoNum type="arabicPeriod"/>
            </a:pPr>
            <a:endParaRPr lang="ar-SA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86256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Duchenne</a:t>
            </a:r>
            <a:r>
              <a:rPr lang="en-US" sz="3200" dirty="0" smtClean="0"/>
              <a:t> Muscular Dystrophy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Tx/>
              <a:buNone/>
            </a:pPr>
            <a:r>
              <a:rPr lang="en-US" i="1" dirty="0" err="1" smtClean="0">
                <a:solidFill>
                  <a:srgbClr val="0070C0"/>
                </a:solidFill>
              </a:rPr>
              <a:t>Dystrophinopathy</a:t>
            </a:r>
            <a:endParaRPr lang="en-US" i="1" dirty="0" smtClean="0">
              <a:solidFill>
                <a:srgbClr val="0070C0"/>
              </a:solidFill>
            </a:endParaRPr>
          </a:p>
          <a:p>
            <a:pPr algn="l" rtl="0">
              <a:lnSpc>
                <a:spcPct val="110000"/>
              </a:lnSpc>
            </a:pPr>
            <a:r>
              <a:rPr lang="hu-HU" sz="2600" dirty="0" smtClean="0"/>
              <a:t>First described in 1881- dystrophin gene discovered in the early 1980's</a:t>
            </a:r>
          </a:p>
          <a:p>
            <a:pPr algn="l" rtl="0"/>
            <a:r>
              <a:rPr lang="hu-HU" sz="2600" dirty="0" smtClean="0"/>
              <a:t>Cause: deficiency of dystrophin, resulting in progressive loss of muscle fibers</a:t>
            </a:r>
            <a:endParaRPr lang="en-US" sz="2600" dirty="0" smtClean="0"/>
          </a:p>
          <a:p>
            <a:pPr algn="l" rtl="0"/>
            <a:r>
              <a:rPr lang="hu-HU" sz="2600" i="1" u="sng" dirty="0" smtClean="0"/>
              <a:t>Becker’s type</a:t>
            </a:r>
            <a:r>
              <a:rPr lang="hu-HU" sz="2600" i="1" dirty="0" smtClean="0"/>
              <a:t>: reduced amount of dystrophin</a:t>
            </a:r>
            <a:r>
              <a:rPr lang="en-US" sz="2600" i="1" dirty="0" smtClean="0"/>
              <a:t> with</a:t>
            </a:r>
            <a:r>
              <a:rPr lang="hu-HU" sz="2600" i="1" dirty="0" smtClean="0"/>
              <a:t> more benign course</a:t>
            </a:r>
            <a:endParaRPr lang="en-US" sz="2600" i="1" dirty="0" smtClean="0"/>
          </a:p>
          <a:p>
            <a:pPr algn="l" rtl="0"/>
            <a:r>
              <a:rPr lang="en-US" sz="2600" dirty="0" smtClean="0"/>
              <a:t>Affects ~ 1 in 3500 live male births </a:t>
            </a:r>
          </a:p>
          <a:p>
            <a:pPr algn="l" rtl="0"/>
            <a:r>
              <a:rPr lang="en-US" sz="2600" dirty="0" smtClean="0"/>
              <a:t>X-linked disease - Xp21 </a:t>
            </a:r>
          </a:p>
          <a:p>
            <a:pPr algn="l" rtl="0"/>
            <a:r>
              <a:rPr lang="en-US" sz="2600" dirty="0" smtClean="0"/>
              <a:t>50% of cases are sporadic</a:t>
            </a:r>
          </a:p>
          <a:p>
            <a:pPr lvl="1" algn="l" rtl="0">
              <a:buNone/>
            </a:pPr>
            <a:endParaRPr lang="hu-HU" dirty="0" smtClean="0"/>
          </a:p>
          <a:p>
            <a:pPr algn="l" rtl="0"/>
            <a:endParaRPr lang="en-US" dirty="0" smtClean="0"/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Duchenne</a:t>
            </a:r>
            <a:r>
              <a:rPr lang="en-US" sz="3200" dirty="0" smtClean="0"/>
              <a:t> Muscular Dystrophy 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sz="3100" dirty="0" smtClean="0"/>
              <a:t>Boys with age of o</a:t>
            </a:r>
            <a:r>
              <a:rPr lang="hu-HU" sz="3100" dirty="0" smtClean="0"/>
              <a:t>nset at 3-5 years</a:t>
            </a:r>
          </a:p>
          <a:p>
            <a:pPr algn="l" rtl="0"/>
            <a:r>
              <a:rPr lang="hu-HU" sz="3100" dirty="0" smtClean="0"/>
              <a:t>Initial symptoms: difficulty getting up from deep position and climbing steps, waddling gait</a:t>
            </a:r>
          </a:p>
          <a:p>
            <a:pPr algn="l" rtl="0"/>
            <a:r>
              <a:rPr lang="hu-HU" sz="3100" dirty="0" smtClean="0"/>
              <a:t>Weakness most pronounced in limb-girdle muscles, trunk erectors; craniobulbar muscles are spared</a:t>
            </a:r>
          </a:p>
          <a:p>
            <a:pPr algn="l" rtl="0"/>
            <a:r>
              <a:rPr lang="hu-HU" sz="3100" dirty="0" smtClean="0"/>
              <a:t>Skeletal deformities</a:t>
            </a:r>
            <a:endParaRPr lang="en-US" sz="3100" dirty="0" smtClean="0"/>
          </a:p>
          <a:p>
            <a:pPr algn="l" rtl="0"/>
            <a:r>
              <a:rPr lang="en-US" sz="3100" dirty="0" smtClean="0"/>
              <a:t>Enlarged calves (pseudo-hypertrophy)</a:t>
            </a:r>
            <a:endParaRPr lang="hu-HU" sz="3100" dirty="0" smtClean="0"/>
          </a:p>
          <a:p>
            <a:pPr algn="l" rtl="0"/>
            <a:r>
              <a:rPr lang="hu-HU" sz="3100" dirty="0" smtClean="0"/>
              <a:t>Cardiomyopathy</a:t>
            </a:r>
          </a:p>
          <a:p>
            <a:pPr algn="l" rtl="0"/>
            <a:r>
              <a:rPr lang="hu-HU" sz="3100" dirty="0" smtClean="0"/>
              <a:t>Inability to walk by 9-11 years</a:t>
            </a:r>
          </a:p>
          <a:p>
            <a:pPr algn="l" rtl="0"/>
            <a:r>
              <a:rPr lang="hu-HU" sz="3100" dirty="0" smtClean="0"/>
              <a:t>Death occurs usually in the 3</a:t>
            </a:r>
            <a:r>
              <a:rPr lang="hu-HU" sz="3100" baseline="30000" dirty="0" smtClean="0"/>
              <a:t>rd</a:t>
            </a:r>
            <a:r>
              <a:rPr lang="hu-HU" sz="3100" dirty="0" smtClean="0"/>
              <a:t> decade, from respiratory insufficiency</a:t>
            </a:r>
            <a:endParaRPr lang="en-US" sz="3100" dirty="0" smtClean="0"/>
          </a:p>
          <a:p>
            <a:pPr algn="l" rtl="0">
              <a:buNone/>
            </a:pPr>
            <a:endParaRPr lang="en-US" sz="3100" dirty="0" smtClean="0"/>
          </a:p>
          <a:p>
            <a:pPr algn="l" rtl="0"/>
            <a:r>
              <a:rPr lang="en-US" sz="3100" dirty="0" smtClean="0"/>
              <a:t>Female carriers: usually asymptomatic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hu-HU" dirty="0" smtClean="0"/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Duchenne</a:t>
            </a:r>
            <a:r>
              <a:rPr lang="en-US" sz="3200" dirty="0" smtClean="0"/>
              <a:t> Muscular Dystrophy </a:t>
            </a:r>
            <a:endParaRPr lang="ar-SA" sz="3200" dirty="0"/>
          </a:p>
        </p:txBody>
      </p:sp>
      <p:pic>
        <p:nvPicPr>
          <p:cNvPr id="4" name="Picture 3" descr="F:\WORK\ZSUZSI\EGYEB\Kepek\Muscle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1"/>
            <a:ext cx="25279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WORK\ZSUZSI\EGYEB\Kepek\Muscl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85860"/>
            <a:ext cx="2557482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1214414" y="4143380"/>
            <a:ext cx="7000924" cy="429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err="1" smtClean="0"/>
              <a:t>Dx</a:t>
            </a:r>
            <a:endParaRPr lang="hu-HU" sz="2000" b="1" dirty="0" smtClean="0"/>
          </a:p>
          <a:p>
            <a:pPr algn="l" rtl="0">
              <a:buFontTx/>
              <a:buChar char="•"/>
            </a:pPr>
            <a:r>
              <a:rPr lang="hu-HU" sz="2000" dirty="0" smtClean="0"/>
              <a:t>Lack of immunostaining of dystrophin in muscle biopsy </a:t>
            </a:r>
          </a:p>
          <a:p>
            <a:pPr algn="l" rtl="0">
              <a:buFontTx/>
              <a:buChar char="•"/>
            </a:pPr>
            <a:r>
              <a:rPr lang="hu-HU" sz="2000" dirty="0" smtClean="0"/>
              <a:t>Demonstration of deletion in the dystrophin </a:t>
            </a:r>
            <a:r>
              <a:rPr lang="hu-HU" sz="2000" dirty="0" smtClean="0"/>
              <a:t>gene</a:t>
            </a:r>
            <a:r>
              <a:rPr lang="en-US" sz="2000" dirty="0" smtClean="0"/>
              <a:t> (limitation: small gene deletion in 30%)</a:t>
            </a:r>
          </a:p>
          <a:p>
            <a:pPr algn="l" rtl="0"/>
            <a:r>
              <a:rPr lang="en-US" sz="2000" b="1" dirty="0" smtClean="0"/>
              <a:t>Rx:</a:t>
            </a:r>
          </a:p>
          <a:p>
            <a:pPr algn="l" rtl="0">
              <a:buFontTx/>
              <a:buChar char="•"/>
            </a:pPr>
            <a:r>
              <a:rPr lang="en-US" sz="2000" dirty="0" smtClean="0"/>
              <a:t>Supportive care, and Rx of complications</a:t>
            </a:r>
          </a:p>
          <a:p>
            <a:pPr algn="l" rtl="0">
              <a:buFontTx/>
              <a:buChar char="•"/>
            </a:pPr>
            <a:r>
              <a:rPr lang="en-US" sz="2000" dirty="0" smtClean="0"/>
              <a:t>Steroids: delay deterioration</a:t>
            </a:r>
          </a:p>
          <a:p>
            <a:pPr algn="l" rtl="0">
              <a:buFontTx/>
              <a:buChar char="•"/>
            </a:pPr>
            <a:r>
              <a:rPr lang="en-US" sz="2000" dirty="0" smtClean="0"/>
              <a:t>Genetic counseling</a:t>
            </a:r>
          </a:p>
          <a:p>
            <a:pPr algn="l" rtl="0">
              <a:buFontTx/>
              <a:buChar char="•"/>
            </a:pPr>
            <a:endParaRPr lang="en-US" sz="2000" dirty="0" smtClean="0"/>
          </a:p>
          <a:p>
            <a:pPr algn="l" rtl="0">
              <a:buFontTx/>
              <a:buChar char="•"/>
            </a:pPr>
            <a:endParaRPr lang="en-US" sz="2000" dirty="0" smtClean="0"/>
          </a:p>
          <a:p>
            <a:pPr algn="l" rtl="0">
              <a:buFontTx/>
              <a:buChar char="•"/>
            </a:pPr>
            <a:endParaRPr lang="en-US" sz="2000" dirty="0" smtClean="0"/>
          </a:p>
          <a:p>
            <a:pPr algn="l" rtl="0">
              <a:buFontTx/>
              <a:buChar char="•"/>
            </a:pPr>
            <a:endParaRPr lang="en-US" sz="2000" dirty="0" smtClean="0"/>
          </a:p>
          <a:p>
            <a:pPr algn="l" rtl="0">
              <a:buFontTx/>
              <a:buChar char="•"/>
            </a:pPr>
            <a:endParaRPr lang="en-US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357290" y="3714752"/>
            <a:ext cx="278608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Normal dystrophin stain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214942" y="3714752"/>
            <a:ext cx="34290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Absent dystrophin stain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5" descr="F:\WORK\ZSUZSI\EGYEB\Kepek\Muscle21.jpg"/>
          <p:cNvPicPr>
            <a:picLocks noChangeAspect="1" noChangeArrowheads="1"/>
          </p:cNvPicPr>
          <p:nvPr/>
        </p:nvPicPr>
        <p:blipFill>
          <a:blip r:embed="rId2"/>
          <a:srcRect l="1424"/>
          <a:stretch>
            <a:fillRect/>
          </a:stretch>
        </p:blipFill>
        <p:spPr bwMode="auto">
          <a:xfrm>
            <a:off x="6569411" y="1714488"/>
            <a:ext cx="1860242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neuromuscular.wustl.edu/pics/people/patients/gowerssign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736"/>
            <a:ext cx="1905000" cy="3905251"/>
          </a:xfrm>
          <a:prstGeom prst="rect">
            <a:avLst/>
          </a:prstGeom>
          <a:noFill/>
        </p:spPr>
      </p:pic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1600201"/>
            <a:ext cx="4257676" cy="3328997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1028" name="Picture 4" descr="http://clinicalgenetics.ir/presentations/clingen%20dmd%20web_files/slide0007_image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714488"/>
            <a:ext cx="1857388" cy="2907880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1000100" y="5500702"/>
            <a:ext cx="27146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Gower’s sign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u="sng" dirty="0" smtClean="0"/>
              <a:t>Brief review of anatomy</a:t>
            </a:r>
            <a:r>
              <a:rPr lang="en-US" sz="3200" dirty="0" smtClean="0"/>
              <a:t>:</a:t>
            </a:r>
            <a:endParaRPr lang="ar-SA" sz="3200" dirty="0"/>
          </a:p>
        </p:txBody>
      </p:sp>
      <p:pic>
        <p:nvPicPr>
          <p:cNvPr id="4" name="Picture 5" descr="tend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650085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Myotonic</a:t>
            </a:r>
            <a:r>
              <a:rPr lang="en-US" sz="3200" dirty="0" smtClean="0"/>
              <a:t> Dystrophy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 smtClean="0"/>
              <a:t>Prevalence: 1 in 8000</a:t>
            </a:r>
          </a:p>
          <a:p>
            <a:pPr algn="l" rtl="0"/>
            <a:r>
              <a:rPr lang="hu-HU" sz="2800" dirty="0" smtClean="0"/>
              <a:t>Cause: CTG repeat expansion in a gene on chr. 19</a:t>
            </a:r>
          </a:p>
          <a:p>
            <a:pPr algn="l" rtl="0"/>
            <a:r>
              <a:rPr lang="hu-HU" sz="2800" dirty="0" smtClean="0"/>
              <a:t>Autosomal dominant </a:t>
            </a:r>
            <a:r>
              <a:rPr lang="hu-HU" sz="2800" dirty="0" smtClean="0"/>
              <a:t>inheritance</a:t>
            </a:r>
            <a:r>
              <a:rPr lang="en-US" sz="2800" dirty="0" smtClean="0"/>
              <a:t> with anticipation</a:t>
            </a:r>
            <a:endParaRPr lang="en-US" sz="2800" dirty="0" smtClean="0"/>
          </a:p>
          <a:p>
            <a:pPr algn="l" rtl="0"/>
            <a:r>
              <a:rPr lang="en-US" sz="2800" dirty="0" smtClean="0"/>
              <a:t>More CTG repeats </a:t>
            </a:r>
            <a:r>
              <a:rPr lang="en-US" sz="2800" dirty="0" smtClean="0">
                <a:sym typeface="Wingdings" pitchFamily="2" charset="2"/>
              </a:rPr>
              <a:t> younger age of onset</a:t>
            </a:r>
          </a:p>
          <a:p>
            <a:pPr algn="l" rtl="0"/>
            <a:r>
              <a:rPr lang="en-US" sz="2800" dirty="0" smtClean="0">
                <a:sym typeface="Wingdings" pitchFamily="2" charset="2"/>
              </a:rPr>
              <a:t>Usual onset: 3</a:t>
            </a:r>
            <a:r>
              <a:rPr lang="en-US" sz="2800" baseline="30000" dirty="0" smtClean="0">
                <a:sym typeface="Wingdings" pitchFamily="2" charset="2"/>
              </a:rPr>
              <a:t>rd</a:t>
            </a:r>
            <a:r>
              <a:rPr lang="en-US" sz="2800" dirty="0" smtClean="0">
                <a:sym typeface="Wingdings" pitchFamily="2" charset="2"/>
              </a:rPr>
              <a:t> decade</a:t>
            </a:r>
            <a:endParaRPr lang="hu-HU" sz="2800" dirty="0" smtClean="0"/>
          </a:p>
          <a:p>
            <a:pPr algn="l" rtl="0"/>
            <a:r>
              <a:rPr lang="hu-HU" sz="2800" dirty="0" smtClean="0"/>
              <a:t>Multisystemic disease:</a:t>
            </a:r>
          </a:p>
          <a:p>
            <a:pPr lvl="1" algn="l" rtl="0"/>
            <a:r>
              <a:rPr lang="hu-HU" sz="2400" dirty="0" smtClean="0"/>
              <a:t>Myotonia: hyperexcitability of muscle membrane  </a:t>
            </a:r>
            <a:r>
              <a:rPr lang="hu-HU" sz="2400" dirty="0" smtClean="0">
                <a:sym typeface="Symbol" pitchFamily="18" charset="2"/>
              </a:rPr>
              <a:t>  inability of quick muscle relaxation</a:t>
            </a:r>
            <a:endParaRPr lang="hu-HU" sz="2400" dirty="0" smtClean="0"/>
          </a:p>
          <a:p>
            <a:pPr lvl="1" algn="l" rtl="0"/>
            <a:r>
              <a:rPr lang="hu-HU" sz="2400" dirty="0" smtClean="0"/>
              <a:t>Progressive muscular weakness and wasting, most prominent in cranial and distal muscles</a:t>
            </a:r>
          </a:p>
          <a:p>
            <a:pPr lvl="1" algn="l" rtl="0"/>
            <a:r>
              <a:rPr lang="hu-HU" sz="2400" dirty="0" smtClean="0"/>
              <a:t>Cataracts, frontal balding, testicular </a:t>
            </a:r>
            <a:r>
              <a:rPr lang="hu-HU" sz="2400" dirty="0" smtClean="0"/>
              <a:t>atrophy</a:t>
            </a:r>
            <a:r>
              <a:rPr lang="en-US" sz="2400" dirty="0" smtClean="0"/>
              <a:t>, diabetes</a:t>
            </a:r>
            <a:endParaRPr lang="hu-HU" sz="2400" dirty="0" smtClean="0"/>
          </a:p>
          <a:p>
            <a:pPr lvl="1" algn="l" rtl="0"/>
            <a:r>
              <a:rPr lang="hu-HU" sz="2400" dirty="0" smtClean="0"/>
              <a:t>Cardiac abnormalities, mental retardation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Myotonic</a:t>
            </a:r>
            <a:r>
              <a:rPr lang="en-US" sz="3200" dirty="0" smtClean="0"/>
              <a:t> Dystrophy</a:t>
            </a:r>
            <a:endParaRPr lang="ar-SA" sz="3200" dirty="0"/>
          </a:p>
        </p:txBody>
      </p:sp>
      <p:pic>
        <p:nvPicPr>
          <p:cNvPr id="4" name="Picture 3" descr="F:\WORK\ZSUZSI\EGYEB\Kepek\Muscle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6" t="2177" r="1581" b="2177"/>
          <a:stretch>
            <a:fillRect/>
          </a:stretch>
        </p:blipFill>
        <p:spPr bwMode="auto">
          <a:xfrm>
            <a:off x="457200" y="1658149"/>
            <a:ext cx="8229600" cy="441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3929058" y="6286520"/>
            <a:ext cx="2428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/>
              <a:t>Myotonia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Myotonic</a:t>
            </a:r>
            <a:r>
              <a:rPr lang="en-US" sz="3200" dirty="0" smtClean="0"/>
              <a:t> Dystrophy</a:t>
            </a:r>
            <a:endParaRPr lang="ar-SA" sz="3200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/>
            <a:r>
              <a:rPr lang="en-US" dirty="0" err="1" smtClean="0"/>
              <a:t>Dx</a:t>
            </a:r>
            <a:r>
              <a:rPr lang="en-US" dirty="0" smtClean="0"/>
              <a:t>:</a:t>
            </a:r>
          </a:p>
          <a:p>
            <a:pPr algn="l" rtl="0">
              <a:buNone/>
            </a:pPr>
            <a:r>
              <a:rPr lang="en-US" dirty="0" smtClean="0"/>
              <a:t>     Genetic testing</a:t>
            </a:r>
          </a:p>
          <a:p>
            <a:pPr algn="l" rtl="0"/>
            <a:r>
              <a:rPr lang="en-US" dirty="0" smtClean="0"/>
              <a:t>Screen for associated medical conditions like DM, cardiac,…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Rx:   Counseling</a:t>
            </a:r>
          </a:p>
          <a:p>
            <a:pPr algn="l" rtl="0">
              <a:buNone/>
            </a:pPr>
            <a:r>
              <a:rPr lang="en-US" dirty="0" smtClean="0"/>
              <a:t>             Supportive</a:t>
            </a:r>
          </a:p>
          <a:p>
            <a:pPr algn="l" rtl="0">
              <a:buNone/>
            </a:pPr>
            <a:r>
              <a:rPr lang="en-US" dirty="0" smtClean="0"/>
              <a:t>             </a:t>
            </a:r>
            <a:r>
              <a:rPr lang="en-US" dirty="0" smtClean="0"/>
              <a:t>Prenatal </a:t>
            </a:r>
            <a:r>
              <a:rPr lang="en-US" dirty="0" err="1" smtClean="0"/>
              <a:t>Dx</a:t>
            </a:r>
            <a:endParaRPr lang="ar-SA" dirty="0"/>
          </a:p>
        </p:txBody>
      </p:sp>
      <p:pic>
        <p:nvPicPr>
          <p:cNvPr id="30722" name="Picture 2" descr="http://upload.wikimedia.org/wikipedia/commons/9/95/Myotonic_dystrophy_pati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3500462" cy="3786214"/>
          </a:xfrm>
          <a:prstGeom prst="rect">
            <a:avLst/>
          </a:prstGeom>
          <a:noFill/>
        </p:spPr>
      </p:pic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77838"/>
            <a:ext cx="7010400" cy="95089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Idiopathic Inflammatory </a:t>
            </a:r>
            <a:r>
              <a:rPr lang="en-US" sz="3200" dirty="0" err="1" smtClean="0"/>
              <a:t>Myopathies</a:t>
            </a:r>
            <a:endParaRPr lang="en-US" sz="32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77500" lnSpcReduction="20000"/>
          </a:bodyPr>
          <a:lstStyle/>
          <a:p>
            <a:pPr algn="l" rtl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/>
          </a:p>
          <a:p>
            <a:pPr algn="l" rtl="0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Heterogeneous group of disorders characterized by:</a:t>
            </a:r>
          </a:p>
          <a:p>
            <a:pPr lvl="1" algn="l" rtl="0" eaLnBrk="1" hangingPunct="1"/>
            <a:r>
              <a:rPr lang="en-US" dirty="0" smtClean="0"/>
              <a:t>Proximal muscle weakness</a:t>
            </a:r>
          </a:p>
          <a:p>
            <a:pPr lvl="1" algn="l" rtl="0" eaLnBrk="1" hangingPunct="1"/>
            <a:r>
              <a:rPr lang="en-US" dirty="0" smtClean="0"/>
              <a:t>Non-</a:t>
            </a:r>
            <a:r>
              <a:rPr lang="en-US" dirty="0" err="1" smtClean="0"/>
              <a:t>suppurative</a:t>
            </a:r>
            <a:r>
              <a:rPr lang="en-US" dirty="0" smtClean="0"/>
              <a:t> inflammation of skeletal muscle with </a:t>
            </a:r>
            <a:r>
              <a:rPr lang="en-US" dirty="0" smtClean="0">
                <a:solidFill>
                  <a:schemeClr val="tx1"/>
                </a:solidFill>
              </a:rPr>
              <a:t>predominantly lymphocytic infiltrates</a:t>
            </a:r>
          </a:p>
          <a:p>
            <a:pPr lvl="1" algn="l" rtl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algn="l" rtl="0">
              <a:spcBef>
                <a:spcPct val="0"/>
              </a:spcBef>
              <a:spcAft>
                <a:spcPct val="25000"/>
              </a:spcAft>
            </a:pPr>
            <a:r>
              <a:rPr lang="en-US" sz="3600" dirty="0" smtClean="0"/>
              <a:t>Types:</a:t>
            </a:r>
          </a:p>
          <a:p>
            <a:pPr lvl="1" algn="l" rtl="0">
              <a:lnSpc>
                <a:spcPct val="95000"/>
              </a:lnSpc>
              <a:spcAft>
                <a:spcPct val="25000"/>
              </a:spcAft>
            </a:pPr>
            <a:r>
              <a:rPr lang="en-US" b="1" dirty="0" err="1" smtClean="0"/>
              <a:t>Polymyositis</a:t>
            </a:r>
            <a:r>
              <a:rPr lang="en-US" b="1" dirty="0" smtClean="0"/>
              <a:t> (PM)</a:t>
            </a:r>
          </a:p>
          <a:p>
            <a:pPr lvl="1" algn="l" rtl="0">
              <a:lnSpc>
                <a:spcPct val="95000"/>
              </a:lnSpc>
              <a:spcAft>
                <a:spcPct val="25000"/>
              </a:spcAft>
            </a:pPr>
            <a:r>
              <a:rPr lang="en-US" b="1" dirty="0" err="1" smtClean="0"/>
              <a:t>Dermatomyositis</a:t>
            </a:r>
            <a:r>
              <a:rPr lang="en-US" b="1" dirty="0" smtClean="0"/>
              <a:t> (DM)</a:t>
            </a:r>
          </a:p>
          <a:p>
            <a:pPr lvl="1" algn="l" rtl="0">
              <a:lnSpc>
                <a:spcPct val="95000"/>
              </a:lnSpc>
              <a:spcAft>
                <a:spcPct val="25000"/>
              </a:spcAft>
            </a:pPr>
            <a:r>
              <a:rPr lang="en-US" b="1" dirty="0" smtClean="0"/>
              <a:t>Inclusion Body </a:t>
            </a:r>
            <a:r>
              <a:rPr lang="en-US" b="1" dirty="0" err="1" smtClean="0"/>
              <a:t>Myositis</a:t>
            </a:r>
            <a:r>
              <a:rPr lang="en-US" b="1" dirty="0" smtClean="0"/>
              <a:t> (IBM)</a:t>
            </a:r>
          </a:p>
          <a:p>
            <a:pPr lvl="1" algn="l" rtl="0">
              <a:lnSpc>
                <a:spcPct val="95000"/>
              </a:lnSpc>
              <a:spcAft>
                <a:spcPct val="25000"/>
              </a:spcAft>
            </a:pPr>
            <a:r>
              <a:rPr lang="en-US" dirty="0" smtClean="0"/>
              <a:t>Juvenile </a:t>
            </a:r>
            <a:r>
              <a:rPr lang="en-US" dirty="0" err="1" smtClean="0"/>
              <a:t>Dermatomyositis</a:t>
            </a:r>
            <a:endParaRPr lang="en-US" dirty="0" smtClean="0"/>
          </a:p>
          <a:p>
            <a:pPr lvl="1" algn="l" rtl="0">
              <a:lnSpc>
                <a:spcPct val="95000"/>
              </a:lnSpc>
              <a:spcAft>
                <a:spcPct val="25000"/>
              </a:spcAft>
            </a:pPr>
            <a:r>
              <a:rPr lang="en-US" dirty="0" err="1" smtClean="0"/>
              <a:t>Myositis</a:t>
            </a:r>
            <a:r>
              <a:rPr lang="en-US" dirty="0" smtClean="0"/>
              <a:t> associated with malignancy</a:t>
            </a:r>
          </a:p>
          <a:p>
            <a:pPr lvl="1" algn="l" rtl="0">
              <a:lnSpc>
                <a:spcPct val="95000"/>
              </a:lnSpc>
              <a:spcAft>
                <a:spcPct val="25000"/>
              </a:spcAft>
            </a:pPr>
            <a:r>
              <a:rPr lang="en-US" dirty="0" err="1" smtClean="0"/>
              <a:t>Myositis</a:t>
            </a:r>
            <a:r>
              <a:rPr lang="en-US" dirty="0" smtClean="0"/>
              <a:t> associated with collagen vascular disease</a:t>
            </a:r>
          </a:p>
          <a:p>
            <a:pPr lvl="1" algn="l" rtl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Idiopathic Inflammatory </a:t>
            </a:r>
            <a:r>
              <a:rPr lang="en-US" sz="3200" dirty="0" err="1" smtClean="0"/>
              <a:t>Myopathies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sz="2400" dirty="0" smtClean="0"/>
              <a:t>2-8 cases per million per year</a:t>
            </a: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</a:pPr>
            <a:r>
              <a:rPr lang="en-US" sz="2400" dirty="0" err="1" smtClean="0"/>
              <a:t>Female:male</a:t>
            </a:r>
            <a:r>
              <a:rPr lang="en-US" sz="2400" dirty="0" smtClean="0"/>
              <a:t> = 2:1</a:t>
            </a:r>
          </a:p>
          <a:p>
            <a:pPr algn="l" rtl="0">
              <a:lnSpc>
                <a:spcPct val="90000"/>
              </a:lnSpc>
              <a:spcAft>
                <a:spcPct val="40000"/>
              </a:spcAft>
            </a:pPr>
            <a:r>
              <a:rPr lang="en-US" sz="2400" dirty="0" smtClean="0"/>
              <a:t>May associate with malignancy are common after the age of 50 years </a:t>
            </a:r>
          </a:p>
          <a:p>
            <a:pPr algn="l" rtl="0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è"/>
            </a:pPr>
            <a:r>
              <a:rPr lang="en-US" sz="2400" dirty="0" smtClean="0">
                <a:sym typeface="Wingdings" pitchFamily="2" charset="2"/>
              </a:rPr>
              <a:t>35% with </a:t>
            </a:r>
            <a:r>
              <a:rPr lang="en-US" sz="2400" dirty="0" err="1" smtClean="0">
                <a:sym typeface="Wingdings" pitchFamily="2" charset="2"/>
              </a:rPr>
              <a:t>dermatomyositis</a:t>
            </a:r>
            <a:r>
              <a:rPr lang="en-US" sz="2400" dirty="0" smtClean="0">
                <a:sym typeface="Wingdings" pitchFamily="2" charset="2"/>
              </a:rPr>
              <a:t> (ovarian or lung)</a:t>
            </a:r>
          </a:p>
          <a:p>
            <a:pPr algn="l" rtl="0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è"/>
            </a:pPr>
            <a:r>
              <a:rPr lang="en-US" sz="2400" dirty="0" smtClean="0">
                <a:sym typeface="Wingdings" pitchFamily="2" charset="2"/>
              </a:rPr>
              <a:t> 15% with </a:t>
            </a:r>
            <a:r>
              <a:rPr lang="en-US" sz="2400" dirty="0" err="1" smtClean="0">
                <a:sym typeface="Wingdings" pitchFamily="2" charset="2"/>
              </a:rPr>
              <a:t>polymyositis</a:t>
            </a:r>
            <a:r>
              <a:rPr lang="en-US" sz="2400" dirty="0" smtClean="0">
                <a:sym typeface="Wingdings" pitchFamily="2" charset="2"/>
              </a:rPr>
              <a:t> (lymphoma or lung)</a:t>
            </a:r>
          </a:p>
          <a:p>
            <a:pPr algn="l" rtl="0">
              <a:lnSpc>
                <a:spcPct val="90000"/>
              </a:lnSpc>
              <a:spcAft>
                <a:spcPct val="40000"/>
              </a:spcAft>
            </a:pPr>
            <a:r>
              <a:rPr lang="en-US" sz="2400" u="sng" dirty="0" smtClean="0">
                <a:sym typeface="Wingdings" pitchFamily="2" charset="2"/>
              </a:rPr>
              <a:t>Mechanism:</a:t>
            </a:r>
          </a:p>
          <a:p>
            <a:pPr algn="l" rtl="0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è"/>
            </a:pPr>
            <a:r>
              <a:rPr lang="en-US" sz="2400" dirty="0" smtClean="0">
                <a:sym typeface="Wingdings" pitchFamily="2" charset="2"/>
              </a:rPr>
              <a:t>Cell mediated in </a:t>
            </a:r>
            <a:r>
              <a:rPr lang="en-US" sz="2400" dirty="0" err="1" smtClean="0">
                <a:sym typeface="Wingdings" pitchFamily="2" charset="2"/>
              </a:rPr>
              <a:t>polymyositis</a:t>
            </a:r>
            <a:r>
              <a:rPr lang="en-US" sz="2400" dirty="0" smtClean="0">
                <a:sym typeface="Wingdings" pitchFamily="2" charset="2"/>
              </a:rPr>
              <a:t> and IBM</a:t>
            </a:r>
          </a:p>
          <a:p>
            <a:pPr algn="l" rtl="0">
              <a:lnSpc>
                <a:spcPct val="90000"/>
              </a:lnSpc>
              <a:spcAft>
                <a:spcPct val="40000"/>
              </a:spcAft>
              <a:buFont typeface="Wingdings" pitchFamily="2" charset="2"/>
              <a:buChar char="è"/>
            </a:pPr>
            <a:r>
              <a:rPr lang="en-US" sz="2400" dirty="0" err="1" smtClean="0">
                <a:sym typeface="Wingdings" pitchFamily="2" charset="2"/>
              </a:rPr>
              <a:t>Humoral</a:t>
            </a:r>
            <a:r>
              <a:rPr lang="en-US" sz="2400" dirty="0" smtClean="0">
                <a:sym typeface="Wingdings" pitchFamily="2" charset="2"/>
              </a:rPr>
              <a:t> response with </a:t>
            </a:r>
            <a:r>
              <a:rPr lang="en-US" sz="2400" dirty="0" err="1" smtClean="0">
                <a:sym typeface="Wingdings" pitchFamily="2" charset="2"/>
              </a:rPr>
              <a:t>vasculitis</a:t>
            </a:r>
            <a:r>
              <a:rPr lang="en-US" sz="2400" dirty="0" smtClean="0">
                <a:sym typeface="Wingdings" pitchFamily="2" charset="2"/>
              </a:rPr>
              <a:t> in </a:t>
            </a:r>
            <a:r>
              <a:rPr lang="en-US" sz="2400" dirty="0" err="1" smtClean="0">
                <a:sym typeface="Wingdings" pitchFamily="2" charset="2"/>
              </a:rPr>
              <a:t>dermatomyositis</a:t>
            </a:r>
            <a:endParaRPr lang="en-US" sz="2400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Polymyositis</a:t>
            </a:r>
            <a:endParaRPr lang="ar-SA" sz="3200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5286412"/>
          </a:xfrm>
        </p:spPr>
        <p:txBody>
          <a:bodyPr>
            <a:normAutofit fontScale="55000" lnSpcReduction="20000"/>
          </a:bodyPr>
          <a:lstStyle/>
          <a:p>
            <a:pPr algn="l" rtl="0">
              <a:lnSpc>
                <a:spcPct val="120000"/>
              </a:lnSpc>
            </a:pPr>
            <a:r>
              <a:rPr lang="en-US" sz="3600" dirty="0" smtClean="0"/>
              <a:t>Usually affect adults</a:t>
            </a:r>
          </a:p>
          <a:p>
            <a:pPr algn="l" rtl="0">
              <a:lnSpc>
                <a:spcPct val="120000"/>
              </a:lnSpc>
            </a:pPr>
            <a:r>
              <a:rPr lang="en-US" sz="3600" dirty="0" smtClean="0"/>
              <a:t>Usually insidious onset over 3-6 months</a:t>
            </a:r>
          </a:p>
          <a:p>
            <a:pPr algn="l" rtl="0">
              <a:lnSpc>
                <a:spcPct val="120000"/>
              </a:lnSpc>
            </a:pPr>
            <a:r>
              <a:rPr lang="en-US" sz="3600" dirty="0" smtClean="0"/>
              <a:t>No identifiable precipitant</a:t>
            </a:r>
          </a:p>
          <a:p>
            <a:pPr algn="l" rtl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3600" dirty="0" smtClean="0"/>
              <a:t>Shoulder and pelvic girdle muscles affected most severely</a:t>
            </a:r>
          </a:p>
          <a:p>
            <a:pPr algn="l" rtl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3600" dirty="0" smtClean="0"/>
              <a:t>Neck muscles (esp. flexors) involved in 50% of patients</a:t>
            </a:r>
          </a:p>
          <a:p>
            <a:pPr algn="l" rtl="0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</a:pPr>
            <a:r>
              <a:rPr lang="en-US" sz="3600" dirty="0" err="1" smtClean="0"/>
              <a:t>Dysphagia</a:t>
            </a:r>
            <a:r>
              <a:rPr lang="en-US" sz="3600" dirty="0" smtClean="0"/>
              <a:t> &amp; </a:t>
            </a:r>
            <a:r>
              <a:rPr lang="en-US" sz="3600" dirty="0" err="1" smtClean="0"/>
              <a:t>dysphonia</a:t>
            </a:r>
            <a:r>
              <a:rPr lang="en-US" sz="3600" dirty="0" smtClean="0"/>
              <a:t> may occur</a:t>
            </a:r>
          </a:p>
          <a:p>
            <a:pPr algn="l" rtl="0">
              <a:lnSpc>
                <a:spcPct val="120000"/>
              </a:lnSpc>
            </a:pPr>
            <a:r>
              <a:rPr lang="en-US" sz="3600" dirty="0" smtClean="0"/>
              <a:t>Ocular and facial muscles almost never affected</a:t>
            </a:r>
          </a:p>
          <a:p>
            <a:pPr algn="l" rtl="0">
              <a:lnSpc>
                <a:spcPct val="120000"/>
              </a:lnSpc>
            </a:pPr>
            <a:r>
              <a:rPr lang="en-US" sz="3600" dirty="0" smtClean="0"/>
              <a:t>Distal muscles are spared in majority of pts</a:t>
            </a:r>
          </a:p>
          <a:p>
            <a:pPr algn="l" rtl="0"/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286412"/>
          </a:xfrm>
        </p:spPr>
        <p:txBody>
          <a:bodyPr>
            <a:normAutofit fontScale="55000" lnSpcReduction="20000"/>
          </a:bodyPr>
          <a:lstStyle/>
          <a:p>
            <a:pPr algn="ctr" rtl="0">
              <a:buNone/>
            </a:pPr>
            <a:r>
              <a:rPr lang="en-US" sz="3600" dirty="0" smtClean="0"/>
              <a:t>Systemic features</a:t>
            </a:r>
          </a:p>
          <a:p>
            <a:pPr algn="ctr" rtl="0">
              <a:buNone/>
            </a:pPr>
            <a:endParaRPr lang="en-US" sz="3600" dirty="0" smtClean="0"/>
          </a:p>
          <a:p>
            <a:pPr algn="l" rtl="0"/>
            <a:r>
              <a:rPr lang="en-US" sz="3600" dirty="0" smtClean="0"/>
              <a:t>Cardiac disturbances</a:t>
            </a:r>
          </a:p>
          <a:p>
            <a:pPr lvl="1" algn="l" rtl="0"/>
            <a:r>
              <a:rPr lang="en-US" sz="3600" dirty="0" smtClean="0"/>
              <a:t>Asymptomatic ECG changes</a:t>
            </a:r>
          </a:p>
          <a:p>
            <a:pPr lvl="1" algn="l" rtl="0"/>
            <a:r>
              <a:rPr lang="en-US" sz="3600" dirty="0" smtClean="0"/>
              <a:t>Conduction disturbances</a:t>
            </a:r>
          </a:p>
          <a:p>
            <a:pPr lvl="1" algn="l" rtl="0"/>
            <a:r>
              <a:rPr lang="en-US" sz="3600" dirty="0" err="1" smtClean="0"/>
              <a:t>Supraventricular</a:t>
            </a:r>
            <a:r>
              <a:rPr lang="en-US" sz="3600" dirty="0" smtClean="0"/>
              <a:t> arrhythmias</a:t>
            </a:r>
          </a:p>
          <a:p>
            <a:pPr lvl="1" algn="l" rtl="0"/>
            <a:r>
              <a:rPr lang="en-US" sz="3600" dirty="0" err="1" smtClean="0"/>
              <a:t>Cardiomyopathy</a:t>
            </a:r>
            <a:endParaRPr lang="en-US" sz="3600" dirty="0" smtClean="0"/>
          </a:p>
          <a:p>
            <a:pPr lvl="1" algn="l" rtl="0"/>
            <a:r>
              <a:rPr lang="en-US" sz="3600" dirty="0" smtClean="0"/>
              <a:t>Congestive heart failure</a:t>
            </a:r>
          </a:p>
          <a:p>
            <a:pPr algn="l" rtl="0"/>
            <a:r>
              <a:rPr lang="en-US" sz="3600" dirty="0" smtClean="0"/>
              <a:t>Respiratory involvement</a:t>
            </a:r>
          </a:p>
          <a:p>
            <a:pPr lvl="1" algn="l" rtl="0"/>
            <a:r>
              <a:rPr lang="en-US" sz="3600" dirty="0" smtClean="0"/>
              <a:t>Interstitial fibrosis</a:t>
            </a:r>
          </a:p>
          <a:p>
            <a:pPr lvl="1" algn="l" rtl="0"/>
            <a:r>
              <a:rPr lang="en-US" sz="3600" dirty="0" smtClean="0"/>
              <a:t>Interstitial </a:t>
            </a:r>
            <a:r>
              <a:rPr lang="en-US" sz="3600" dirty="0" err="1" smtClean="0"/>
              <a:t>pneumonitis</a:t>
            </a:r>
            <a:endParaRPr lang="en-US" sz="3600" dirty="0" smtClean="0"/>
          </a:p>
          <a:p>
            <a:pPr marL="339725" indent="-339725" algn="l" rtl="0">
              <a:buClr>
                <a:schemeClr val="accent1"/>
              </a:buClr>
              <a:buSzPct val="85000"/>
            </a:pPr>
            <a:r>
              <a:rPr lang="en-US" sz="3600" dirty="0" smtClean="0"/>
              <a:t>Systemic symptoms</a:t>
            </a:r>
          </a:p>
          <a:p>
            <a:pPr marL="738188" lvl="1" indent="-280988" algn="l" rtl="0">
              <a:buClr>
                <a:schemeClr val="accent1"/>
              </a:buClr>
              <a:buSzPct val="70000"/>
            </a:pPr>
            <a:r>
              <a:rPr lang="en-US" sz="3600" dirty="0" err="1" smtClean="0"/>
              <a:t>Arthralgias</a:t>
            </a:r>
            <a:endParaRPr lang="en-US" sz="3600" dirty="0" smtClean="0"/>
          </a:p>
          <a:p>
            <a:pPr marL="738188" lvl="1" indent="-280988" algn="l" rtl="0">
              <a:buClr>
                <a:schemeClr val="accent1"/>
              </a:buClr>
              <a:buSzPct val="70000"/>
            </a:pPr>
            <a:r>
              <a:rPr lang="en-US" sz="3600" dirty="0" smtClean="0"/>
              <a:t>Fever, malaise</a:t>
            </a:r>
          </a:p>
          <a:p>
            <a:pPr marL="738188" lvl="1" indent="-280988" algn="l" rtl="0">
              <a:buClr>
                <a:schemeClr val="accent1"/>
              </a:buClr>
              <a:buSzPct val="70000"/>
            </a:pPr>
            <a:r>
              <a:rPr lang="en-US" sz="3600" dirty="0" err="1" smtClean="0"/>
              <a:t>Raynaud’s</a:t>
            </a:r>
            <a:r>
              <a:rPr lang="en-US" sz="3600" dirty="0" smtClean="0"/>
              <a:t> phenomenon</a:t>
            </a:r>
          </a:p>
          <a:p>
            <a:pPr lvl="1" algn="l" rtl="0">
              <a:buNone/>
            </a:pPr>
            <a:endParaRPr lang="en-US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Dermatomyositis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  <a:spcBef>
                <a:spcPct val="5000"/>
              </a:spcBef>
              <a:spcAft>
                <a:spcPct val="35000"/>
              </a:spcAft>
            </a:pPr>
            <a:r>
              <a:rPr lang="en-US" dirty="0" smtClean="0"/>
              <a:t>Features of </a:t>
            </a:r>
            <a:r>
              <a:rPr lang="en-US" dirty="0" err="1" smtClean="0"/>
              <a:t>Polymyositis</a:t>
            </a:r>
            <a:r>
              <a:rPr lang="en-US" dirty="0" smtClean="0"/>
              <a:t> as well as </a:t>
            </a:r>
            <a:r>
              <a:rPr lang="en-US" dirty="0" err="1" smtClean="0"/>
              <a:t>cutaneous</a:t>
            </a:r>
            <a:r>
              <a:rPr lang="en-US" dirty="0" smtClean="0"/>
              <a:t> manifestations</a:t>
            </a:r>
          </a:p>
          <a:p>
            <a:pPr algn="l" rtl="0">
              <a:lnSpc>
                <a:spcPct val="90000"/>
              </a:lnSpc>
              <a:spcBef>
                <a:spcPct val="5000"/>
              </a:spcBef>
              <a:spcAft>
                <a:spcPct val="35000"/>
              </a:spcAft>
            </a:pPr>
            <a:r>
              <a:rPr lang="en-US" dirty="0" smtClean="0"/>
              <a:t>The skin lesions may precede or follow the muscle syndrome</a:t>
            </a: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dirty="0" err="1" smtClean="0"/>
              <a:t>Gottron’s</a:t>
            </a:r>
            <a:r>
              <a:rPr lang="en-US" dirty="0" smtClean="0"/>
              <a:t> sign </a:t>
            </a: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dirty="0" smtClean="0"/>
              <a:t>Heliotrope rash </a:t>
            </a:r>
          </a:p>
          <a:p>
            <a:pPr algn="l" rtl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</a:pPr>
            <a:r>
              <a:rPr lang="en-US" dirty="0" smtClean="0"/>
              <a:t>Shawl sign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ottro_i"/>
          <p:cNvPicPr>
            <a:picLocks noChangeAspect="1" noChangeArrowheads="1"/>
          </p:cNvPicPr>
          <p:nvPr/>
        </p:nvPicPr>
        <p:blipFill>
          <a:blip r:embed="rId2"/>
          <a:srcRect t="3995"/>
          <a:stretch>
            <a:fillRect/>
          </a:stretch>
        </p:blipFill>
        <p:spPr bwMode="auto">
          <a:xfrm>
            <a:off x="1428728" y="214290"/>
            <a:ext cx="2643206" cy="5000660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3" name="Picture 4" descr="helio_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2714644" cy="4929222"/>
          </a:xfrm>
          <a:prstGeom prst="rect">
            <a:avLst/>
          </a:prstGeom>
          <a:noFill/>
          <a:ln w="76200">
            <a:solidFill>
              <a:srgbClr val="333399"/>
            </a:solidFill>
            <a:miter lim="800000"/>
            <a:headEnd/>
            <a:tailEnd/>
          </a:ln>
        </p:spPr>
      </p:pic>
      <p:pic>
        <p:nvPicPr>
          <p:cNvPr id="8194" name="Picture 2" descr="http://t3.gstatic.com/images?q=tbn:ANd9GcQ--zxdpxuN4LLhHwjKMBBpKN5RZtVEtsrVpgDskS2IDjeKhzCN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643314"/>
            <a:ext cx="607223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Inclusion Body </a:t>
            </a:r>
            <a:r>
              <a:rPr lang="en-US" sz="3200" dirty="0" err="1" smtClean="0"/>
              <a:t>Myositis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Usually affects adults &gt;50 yrs</a:t>
            </a:r>
          </a:p>
          <a:p>
            <a:pPr algn="l" rtl="0"/>
            <a:r>
              <a:rPr lang="en-US" dirty="0" smtClean="0"/>
              <a:t>Gradual painless weakness of quadriceps and fingers flexors</a:t>
            </a:r>
          </a:p>
          <a:p>
            <a:pPr algn="l" rtl="0"/>
            <a:r>
              <a:rPr lang="en-US" dirty="0" smtClean="0"/>
              <a:t>Affects other muscles</a:t>
            </a:r>
          </a:p>
          <a:p>
            <a:pPr algn="l" rtl="0"/>
            <a:endParaRPr lang="en-US" dirty="0" smtClean="0"/>
          </a:p>
        </p:txBody>
      </p:sp>
      <p:pic>
        <p:nvPicPr>
          <p:cNvPr id="2050" name="Picture 2" descr="http://neuromuscular.wustl.edu/pics/people/patients/Hands/ibmquadatr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786058"/>
            <a:ext cx="278608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Idiopathic Inflammatory </a:t>
            </a:r>
            <a:r>
              <a:rPr lang="en-US" sz="3200" dirty="0" err="1" smtClean="0"/>
              <a:t>Myopathies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marL="457200" indent="-457200" algn="l" rtl="0">
              <a:lnSpc>
                <a:spcPct val="90000"/>
              </a:lnSpc>
              <a:spcAft>
                <a:spcPct val="70000"/>
              </a:spcAft>
              <a:buNone/>
            </a:pPr>
            <a:r>
              <a:rPr lang="en-US" sz="2400" b="1" u="sng" dirty="0" smtClean="0"/>
              <a:t>Diagnosis</a:t>
            </a:r>
          </a:p>
          <a:p>
            <a:pPr marL="457200" indent="-457200" algn="l" rtl="0">
              <a:spcAft>
                <a:spcPct val="70000"/>
              </a:spcAft>
            </a:pPr>
            <a:r>
              <a:rPr lang="en-US" sz="2000" dirty="0" smtClean="0">
                <a:cs typeface="+mj-cs"/>
              </a:rPr>
              <a:t>Clinical presentation</a:t>
            </a:r>
          </a:p>
          <a:p>
            <a:pPr marL="457200" indent="-457200" algn="l" rtl="0">
              <a:spcAft>
                <a:spcPct val="70000"/>
              </a:spcAft>
            </a:pPr>
            <a:r>
              <a:rPr lang="en-US" sz="2000" dirty="0" smtClean="0">
                <a:cs typeface="+mj-cs"/>
              </a:rPr>
              <a:t>Elevation of CK  (may &gt;10 times normal)… more at initial phase</a:t>
            </a:r>
          </a:p>
          <a:p>
            <a:pPr marL="457200" indent="-457200" algn="l" rtl="0">
              <a:spcAft>
                <a:spcPct val="70000"/>
              </a:spcAft>
            </a:pPr>
            <a:r>
              <a:rPr lang="en-US" sz="2000" dirty="0" smtClean="0">
                <a:cs typeface="+mj-cs"/>
              </a:rPr>
              <a:t>AST, ALT, and LDH are elevated in most cases</a:t>
            </a:r>
          </a:p>
          <a:p>
            <a:pPr marL="457200" indent="-457200" algn="l" rtl="0">
              <a:spcAft>
                <a:spcPct val="70000"/>
              </a:spcAft>
            </a:pPr>
            <a:r>
              <a:rPr lang="en-US" sz="2000" dirty="0" smtClean="0">
                <a:cs typeface="+mj-cs"/>
              </a:rPr>
              <a:t>Classic EMG findings for </a:t>
            </a:r>
            <a:r>
              <a:rPr lang="en-US" sz="2000" dirty="0" err="1" smtClean="0">
                <a:cs typeface="+mj-cs"/>
              </a:rPr>
              <a:t>myositis</a:t>
            </a:r>
            <a:endParaRPr lang="en-US" sz="2000" dirty="0" smtClean="0">
              <a:cs typeface="+mj-cs"/>
            </a:endParaRPr>
          </a:p>
          <a:p>
            <a:pPr marL="457200" indent="-457200" algn="l" rtl="0">
              <a:lnSpc>
                <a:spcPct val="90000"/>
              </a:lnSpc>
              <a:spcAft>
                <a:spcPct val="70000"/>
              </a:spcAft>
            </a:pPr>
            <a:r>
              <a:rPr lang="en-US" sz="2400" dirty="0" smtClean="0"/>
              <a:t>Muscle biopsy</a:t>
            </a:r>
          </a:p>
          <a:p>
            <a:pPr algn="l" rtl="0">
              <a:buNone/>
            </a:pPr>
            <a:endParaRPr lang="ar-SA" dirty="0"/>
          </a:p>
        </p:txBody>
      </p:sp>
      <p:pic>
        <p:nvPicPr>
          <p:cNvPr id="4" name="Picture 3" descr="Polymyos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000504"/>
            <a:ext cx="37195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Single muscle fiber</a:t>
            </a:r>
            <a:endParaRPr lang="ar-SA" sz="2400" u="sng" dirty="0"/>
          </a:p>
        </p:txBody>
      </p:sp>
      <p:pic>
        <p:nvPicPr>
          <p:cNvPr id="4" name="Picture 24" descr="Internal organization of myofibe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500174"/>
            <a:ext cx="8643998" cy="471490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Idiopathic Inflammatory </a:t>
            </a:r>
            <a:r>
              <a:rPr lang="en-US" sz="3200" dirty="0" err="1" smtClean="0"/>
              <a:t>Myopathies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 algn="l" rtl="0">
              <a:buNone/>
            </a:pPr>
            <a:r>
              <a:rPr lang="en-US" sz="2800" b="1" u="sng" dirty="0" smtClean="0"/>
              <a:t>Treatment:</a:t>
            </a:r>
          </a:p>
          <a:p>
            <a:pPr algn="l" rtl="0"/>
            <a:r>
              <a:rPr lang="en-US" sz="2800" dirty="0" smtClean="0"/>
              <a:t>Corticosteroids (prednisone)… less beneficial for IBM</a:t>
            </a:r>
          </a:p>
          <a:p>
            <a:pPr algn="l" rtl="0"/>
            <a:r>
              <a:rPr lang="en-US" sz="2800" dirty="0" err="1" smtClean="0"/>
              <a:t>Immuno-suppresive</a:t>
            </a:r>
            <a:r>
              <a:rPr lang="en-US" sz="2800" dirty="0" smtClean="0"/>
              <a:t> agents like </a:t>
            </a:r>
            <a:r>
              <a:rPr lang="en-US" sz="2800" dirty="0" err="1" smtClean="0"/>
              <a:t>azathioprine</a:t>
            </a:r>
            <a:r>
              <a:rPr lang="en-US" sz="2800" dirty="0" smtClean="0"/>
              <a:t>,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, </a:t>
            </a:r>
            <a:r>
              <a:rPr lang="en-US" sz="2800" dirty="0" err="1" smtClean="0"/>
              <a:t>mycophenylate</a:t>
            </a:r>
            <a:r>
              <a:rPr lang="en-US" sz="2800" dirty="0" smtClean="0"/>
              <a:t> </a:t>
            </a:r>
            <a:r>
              <a:rPr lang="en-US" sz="2800" dirty="0" err="1" smtClean="0"/>
              <a:t>mofetil</a:t>
            </a:r>
            <a:endParaRPr lang="en-US" sz="2800" dirty="0" smtClean="0"/>
          </a:p>
          <a:p>
            <a:pPr algn="l" rtl="0"/>
            <a:r>
              <a:rPr lang="en-US" sz="2800" dirty="0" smtClean="0"/>
              <a:t>IVIG, and Plasma exchange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/>
            <a:r>
              <a:rPr lang="en-US" sz="2800" dirty="0" smtClean="0"/>
              <a:t>Early detection of malignancies!</a:t>
            </a:r>
          </a:p>
          <a:p>
            <a:pPr algn="l" rtl="0">
              <a:buNone/>
            </a:pPr>
            <a:endParaRPr lang="en-US" sz="2800" dirty="0" smtClean="0"/>
          </a:p>
          <a:p>
            <a:pPr algn="l" rtl="0">
              <a:buNone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Endocrine- </a:t>
            </a:r>
            <a:r>
              <a:rPr lang="en-US" dirty="0" err="1" smtClean="0"/>
              <a:t>myopathies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dirty="0" err="1" smtClean="0"/>
              <a:t>Thyrotoxic</a:t>
            </a:r>
            <a:r>
              <a:rPr lang="en-US" dirty="0" smtClean="0"/>
              <a:t> </a:t>
            </a:r>
            <a:r>
              <a:rPr lang="en-US" dirty="0" err="1" smtClean="0"/>
              <a:t>myopathy</a:t>
            </a:r>
            <a:endParaRPr lang="en-US" dirty="0" smtClean="0"/>
          </a:p>
          <a:p>
            <a:pPr lvl="1" algn="l" rtl="0"/>
            <a:r>
              <a:rPr lang="en-US" dirty="0" smtClean="0"/>
              <a:t>Hypothyroidism</a:t>
            </a:r>
          </a:p>
          <a:p>
            <a:pPr lvl="1" algn="l" rtl="0"/>
            <a:r>
              <a:rPr lang="en-US" dirty="0" smtClean="0"/>
              <a:t>Hyperparathyroidism</a:t>
            </a:r>
          </a:p>
          <a:p>
            <a:pPr lvl="1" algn="l" rtl="0"/>
            <a:r>
              <a:rPr lang="en-US" dirty="0" smtClean="0"/>
              <a:t>Adrenal insufficiency</a:t>
            </a:r>
          </a:p>
          <a:p>
            <a:pPr lvl="1" algn="l" rtl="0"/>
            <a:r>
              <a:rPr lang="en-US" dirty="0" err="1" smtClean="0"/>
              <a:t>Hypokalemia</a:t>
            </a:r>
            <a:endParaRPr lang="en-US" dirty="0" smtClean="0"/>
          </a:p>
          <a:p>
            <a:pPr lvl="1" algn="l" rtl="0">
              <a:buNone/>
            </a:pPr>
            <a:endParaRPr lang="en-US" dirty="0" smtClean="0"/>
          </a:p>
          <a:p>
            <a:pPr lvl="1" algn="l" rtl="0"/>
            <a:r>
              <a:rPr lang="en-US" dirty="0" smtClean="0"/>
              <a:t>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 smtClean="0"/>
              <a:t>Drug-induced </a:t>
            </a:r>
            <a:r>
              <a:rPr lang="en-US" sz="3200" dirty="0" err="1" smtClean="0"/>
              <a:t>Myopathies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Corticosteroids</a:t>
            </a:r>
            <a:endParaRPr lang="ar-SA" dirty="0" smtClean="0"/>
          </a:p>
          <a:p>
            <a:pPr algn="l" rtl="0"/>
            <a:r>
              <a:rPr lang="en-US" dirty="0" err="1" smtClean="0"/>
              <a:t>Statins</a:t>
            </a:r>
            <a:endParaRPr lang="en-US" dirty="0" smtClean="0"/>
          </a:p>
          <a:p>
            <a:pPr algn="l" rtl="0"/>
            <a:r>
              <a:rPr lang="en-US" dirty="0" smtClean="0"/>
              <a:t>ETOH</a:t>
            </a:r>
          </a:p>
          <a:p>
            <a:pPr algn="l" rtl="0"/>
            <a:r>
              <a:rPr lang="en-US" dirty="0" smtClean="0"/>
              <a:t>Heroin</a:t>
            </a:r>
          </a:p>
          <a:p>
            <a:pPr algn="l" rtl="0"/>
            <a:r>
              <a:rPr lang="en-US" dirty="0" smtClean="0"/>
              <a:t>Many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Steroid-induced </a:t>
            </a:r>
            <a:r>
              <a:rPr lang="en-US" sz="3200" dirty="0" err="1" smtClean="0"/>
              <a:t>Myopathies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>
              <a:defRPr/>
            </a:pPr>
            <a:r>
              <a:rPr lang="en-US" dirty="0" smtClean="0"/>
              <a:t>Exact incidence and prevalence ?</a:t>
            </a:r>
          </a:p>
          <a:p>
            <a:pPr algn="l" rtl="0">
              <a:defRPr/>
            </a:pPr>
            <a:r>
              <a:rPr lang="en-US" dirty="0" smtClean="0"/>
              <a:t>More in women</a:t>
            </a:r>
          </a:p>
          <a:p>
            <a:pPr algn="l" rtl="0">
              <a:defRPr/>
            </a:pPr>
            <a:r>
              <a:rPr lang="en-US" dirty="0" smtClean="0"/>
              <a:t>Reported with inhaled steroids too</a:t>
            </a:r>
          </a:p>
          <a:p>
            <a:pPr algn="l" rtl="0">
              <a:buNone/>
              <a:defRPr/>
            </a:pPr>
            <a:endParaRPr lang="en-US" dirty="0" smtClean="0"/>
          </a:p>
          <a:p>
            <a:pPr algn="l" rtl="0">
              <a:buNone/>
              <a:defRPr/>
            </a:pPr>
            <a:r>
              <a:rPr lang="en-US" b="1" u="sng" dirty="0" smtClean="0"/>
              <a:t>Mechanism:</a:t>
            </a:r>
          </a:p>
          <a:p>
            <a:pPr algn="l" rtl="0">
              <a:defRPr/>
            </a:pPr>
            <a:r>
              <a:rPr lang="en-US" dirty="0" smtClean="0"/>
              <a:t>decreased protein synthesis</a:t>
            </a:r>
          </a:p>
          <a:p>
            <a:pPr algn="l" rtl="0">
              <a:defRPr/>
            </a:pPr>
            <a:r>
              <a:rPr lang="en-US" dirty="0" smtClean="0"/>
              <a:t>increased protein degradation</a:t>
            </a:r>
          </a:p>
          <a:p>
            <a:pPr algn="l" rtl="0">
              <a:defRPr/>
            </a:pPr>
            <a:r>
              <a:rPr lang="en-US" dirty="0" smtClean="0"/>
              <a:t>alterations in carbohydrate metabolism</a:t>
            </a:r>
          </a:p>
          <a:p>
            <a:pPr algn="l" rtl="0">
              <a:defRPr/>
            </a:pPr>
            <a:r>
              <a:rPr lang="en-US" dirty="0" smtClean="0"/>
              <a:t>mitochondrial alterations</a:t>
            </a:r>
          </a:p>
          <a:p>
            <a:pPr algn="l" rtl="0">
              <a:defRPr/>
            </a:pPr>
            <a:r>
              <a:rPr lang="en-US" dirty="0" smtClean="0"/>
              <a:t>electrolyte disturbances</a:t>
            </a:r>
          </a:p>
          <a:p>
            <a:pPr algn="l" rtl="0">
              <a:defRPr/>
            </a:pPr>
            <a:r>
              <a:rPr lang="en-US" dirty="0" smtClean="0"/>
              <a:t>decreased </a:t>
            </a:r>
            <a:r>
              <a:rPr lang="en-US" dirty="0" err="1" smtClean="0"/>
              <a:t>sarcolemmal</a:t>
            </a:r>
            <a:r>
              <a:rPr lang="en-US" dirty="0" smtClean="0"/>
              <a:t> excitability 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Steroid-induced </a:t>
            </a:r>
            <a:r>
              <a:rPr lang="en-US" sz="3200" dirty="0" err="1" smtClean="0"/>
              <a:t>Myopathies</a:t>
            </a:r>
            <a:endParaRPr lang="ar-SA" sz="3200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Tests:</a:t>
            </a:r>
          </a:p>
          <a:p>
            <a:pPr algn="l" rtl="0"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CK, EMG, and muscle biopsy are typically normal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/>
            <a:r>
              <a:rPr lang="en-US" sz="2400" dirty="0" smtClean="0"/>
              <a:t>Treatment:</a:t>
            </a:r>
          </a:p>
          <a:p>
            <a:pPr algn="l" rtl="0">
              <a:buNone/>
            </a:pPr>
            <a:r>
              <a:rPr lang="en-US" sz="2400" dirty="0" smtClean="0"/>
              <a:t>      Re-assess indication of steroid and consider dose reduction</a:t>
            </a:r>
          </a:p>
          <a:p>
            <a:pPr algn="l" rtl="0">
              <a:buNone/>
            </a:pPr>
            <a:r>
              <a:rPr lang="en-US" sz="2400" dirty="0" smtClean="0"/>
              <a:t>      Avoid excessive exercises</a:t>
            </a:r>
          </a:p>
          <a:p>
            <a:pPr algn="l" rtl="0">
              <a:buNone/>
            </a:pPr>
            <a:r>
              <a:rPr lang="en-US" sz="2400" dirty="0" smtClean="0"/>
              <a:t>      Pain control and other supportive measures</a:t>
            </a:r>
          </a:p>
          <a:p>
            <a:pPr algn="l" rtl="0">
              <a:buNone/>
            </a:pPr>
            <a:endParaRPr lang="en-US" sz="2400" dirty="0" smtClean="0"/>
          </a:p>
          <a:p>
            <a:pPr algn="l" rt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=========================================================</a:t>
            </a:r>
          </a:p>
          <a:p>
            <a:pPr algn="ctr" rtl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END</a:t>
            </a:r>
          </a:p>
          <a:p>
            <a:pPr algn="ctr" rtl="0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sz="2400" dirty="0" smtClean="0"/>
              <a:t>      </a:t>
            </a:r>
          </a:p>
          <a:p>
            <a:pPr algn="l" rtl="0">
              <a:buNone/>
            </a:pP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2800" u="sng" dirty="0" smtClean="0"/>
              <a:t>Thick filaments: myosin</a:t>
            </a:r>
            <a:endParaRPr lang="ar-SA" sz="2800" u="sng" dirty="0"/>
          </a:p>
        </p:txBody>
      </p:sp>
      <p:pic>
        <p:nvPicPr>
          <p:cNvPr id="4" name="Picture 8" descr="FG09_06c-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001" b="8000"/>
          <a:stretch>
            <a:fillRect/>
          </a:stretch>
        </p:blipFill>
        <p:spPr>
          <a:xfrm>
            <a:off x="631563" y="1798291"/>
            <a:ext cx="7869527" cy="448822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u="sng" dirty="0" smtClean="0"/>
              <a:t>Thin filaments: </a:t>
            </a:r>
            <a:r>
              <a:rPr lang="en-US" sz="3200" u="sng" dirty="0" err="1" smtClean="0"/>
              <a:t>actin</a:t>
            </a:r>
            <a:endParaRPr lang="ar-SA" sz="3200" u="sng" dirty="0"/>
          </a:p>
        </p:txBody>
      </p:sp>
      <p:pic>
        <p:nvPicPr>
          <p:cNvPr id="4" name="Picture 13" descr="FG09_06a-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1785926"/>
            <a:ext cx="7429552" cy="450059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pic>
        <p:nvPicPr>
          <p:cNvPr id="4" name="Picture 4" descr="motor_unit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42852"/>
            <a:ext cx="8286808" cy="2214578"/>
          </a:xfrm>
          <a:noFill/>
        </p:spPr>
      </p:pic>
      <p:pic>
        <p:nvPicPr>
          <p:cNvPr id="5" name="Picture 8" descr="motor_un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43174" y="3357562"/>
            <a:ext cx="3733800" cy="308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Muscle Fibers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u="sng" dirty="0" smtClean="0"/>
              <a:t>Type  I : SLOW</a:t>
            </a:r>
            <a:endParaRPr lang="en-US" dirty="0" smtClean="0"/>
          </a:p>
          <a:p>
            <a:pPr algn="l" rtl="0"/>
            <a:r>
              <a:rPr lang="en-US" dirty="0" smtClean="0"/>
              <a:t>Slow switch and long contraction time</a:t>
            </a:r>
          </a:p>
          <a:p>
            <a:pPr algn="l" rtl="0"/>
            <a:r>
              <a:rPr lang="en-US" dirty="0" smtClean="0"/>
              <a:t>High O2 </a:t>
            </a:r>
            <a:r>
              <a:rPr lang="en-US" dirty="0" smtClean="0">
                <a:sym typeface="Wingdings" pitchFamily="2" charset="2"/>
              </a:rPr>
              <a:t> aerobic</a:t>
            </a:r>
          </a:p>
          <a:p>
            <a:pPr algn="l" rtl="0"/>
            <a:r>
              <a:rPr lang="en-US" dirty="0" smtClean="0">
                <a:sym typeface="Wingdings" pitchFamily="2" charset="2"/>
              </a:rPr>
              <a:t>More </a:t>
            </a:r>
            <a:r>
              <a:rPr lang="en-US" dirty="0" err="1" smtClean="0">
                <a:sym typeface="Wingdings" pitchFamily="2" charset="2"/>
              </a:rPr>
              <a:t>myoglobin</a:t>
            </a:r>
            <a:r>
              <a:rPr lang="en-US" dirty="0" smtClean="0">
                <a:sym typeface="Wingdings" pitchFamily="2" charset="2"/>
              </a:rPr>
              <a:t> and mitochondria</a:t>
            </a:r>
          </a:p>
          <a:p>
            <a:pPr algn="l" rtl="0"/>
            <a:r>
              <a:rPr lang="en-US" dirty="0" smtClean="0">
                <a:sym typeface="Wingdings" pitchFamily="2" charset="2"/>
              </a:rPr>
              <a:t>Less fatigable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 rtl="0">
              <a:buNone/>
            </a:pPr>
            <a:r>
              <a:rPr lang="en-US" u="sng" dirty="0" smtClean="0"/>
              <a:t>Type II: FAST (a &amp; b)</a:t>
            </a:r>
          </a:p>
          <a:p>
            <a:pPr algn="l" rtl="0"/>
            <a:r>
              <a:rPr lang="en-US" dirty="0" smtClean="0"/>
              <a:t>Fast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Anaerobic</a:t>
            </a:r>
          </a:p>
          <a:p>
            <a:pPr algn="l" rtl="0"/>
            <a:r>
              <a:rPr lang="en-US" dirty="0" smtClean="0"/>
              <a:t>Less </a:t>
            </a:r>
            <a:r>
              <a:rPr lang="en-US" dirty="0" err="1" smtClean="0"/>
              <a:t>myoglobin</a:t>
            </a:r>
            <a:r>
              <a:rPr lang="en-US" dirty="0" smtClean="0"/>
              <a:t> &amp; mitochondria</a:t>
            </a:r>
          </a:p>
          <a:p>
            <a:pPr algn="l" rtl="0"/>
            <a:r>
              <a:rPr lang="en-US" dirty="0" smtClean="0"/>
              <a:t>Fatigable</a:t>
            </a:r>
          </a:p>
          <a:p>
            <a:pPr algn="l" rtl="0">
              <a:buNone/>
            </a:pPr>
            <a:endParaRPr lang="en-US" dirty="0" smtClean="0"/>
          </a:p>
        </p:txBody>
      </p:sp>
      <p:sp>
        <p:nvSpPr>
          <p:cNvPr id="7" name="مربع نص 6"/>
          <p:cNvSpPr txBox="1"/>
          <p:nvPr/>
        </p:nvSpPr>
        <p:spPr>
          <a:xfrm>
            <a:off x="714348" y="5857892"/>
            <a:ext cx="75724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i="1" dirty="0" smtClean="0">
                <a:solidFill>
                  <a:srgbClr val="FF0000"/>
                </a:solidFill>
              </a:rPr>
              <a:t>Most skeletal muscles have mixture of the two</a:t>
            </a:r>
            <a:endParaRPr lang="ar-SA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symptoms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r>
              <a:rPr lang="en-US" u="sng" dirty="0" smtClean="0"/>
              <a:t>positive</a:t>
            </a:r>
            <a:endParaRPr lang="ar-SA" u="sng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Myalgia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Cramps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Contractures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Myoglobinuria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Myotonia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rtl="0"/>
            <a:r>
              <a:rPr lang="en-US" u="sng" dirty="0" smtClean="0"/>
              <a:t>negative</a:t>
            </a:r>
            <a:endParaRPr lang="ar-SA" u="sng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Weakness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Fatigue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Atrophy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Periodic paralysis</a:t>
            </a:r>
          </a:p>
          <a:p>
            <a:pPr algn="ctr" rtl="0">
              <a:lnSpc>
                <a:spcPct val="150000"/>
              </a:lnSpc>
              <a:buNone/>
            </a:pPr>
            <a:r>
              <a:rPr lang="en-US" dirty="0" smtClean="0"/>
              <a:t>Cardiomyopathy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643174" y="6072206"/>
            <a:ext cx="464347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00"/>
                </a:solidFill>
              </a:rPr>
              <a:t>No correlating sensory symptoms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600" u="sng" dirty="0" smtClean="0"/>
              <a:t>Patterns of weakness</a:t>
            </a:r>
            <a:endParaRPr lang="ar-SA" sz="3600" u="sng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b="1" dirty="0" smtClean="0"/>
              <a:t>Proximal arm and leg distribution</a:t>
            </a:r>
          </a:p>
          <a:p>
            <a:pPr algn="l" rtl="0">
              <a:buNone/>
            </a:pPr>
            <a:r>
              <a:rPr lang="en-US" dirty="0" smtClean="0"/>
              <a:t>    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 by far most common</a:t>
            </a:r>
          </a:p>
          <a:p>
            <a:pPr algn="l" rtl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/>
              <a:t>Distal distribution</a:t>
            </a:r>
          </a:p>
          <a:p>
            <a:pPr algn="l" rtl="0"/>
            <a:r>
              <a:rPr lang="en-US" dirty="0" smtClean="0"/>
              <a:t>Proximal arm and distal leg (</a:t>
            </a:r>
            <a:r>
              <a:rPr lang="en-US" dirty="0" err="1" smtClean="0"/>
              <a:t>scapulo-peroneal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 smtClean="0"/>
              <a:t>Distal arm and proximal leg</a:t>
            </a:r>
          </a:p>
          <a:p>
            <a:pPr algn="l" rtl="0"/>
            <a:r>
              <a:rPr lang="en-US" dirty="0" smtClean="0"/>
              <a:t>Prominent </a:t>
            </a:r>
            <a:r>
              <a:rPr lang="en-US" dirty="0" err="1" smtClean="0"/>
              <a:t>ptosis</a:t>
            </a:r>
            <a:endParaRPr lang="en-US" dirty="0" smtClean="0"/>
          </a:p>
          <a:p>
            <a:pPr algn="l" rtl="0"/>
            <a:r>
              <a:rPr lang="en-US" dirty="0" smtClean="0"/>
              <a:t>Prominent head drop </a:t>
            </a:r>
          </a:p>
          <a:p>
            <a:pPr algn="l" rtl="0"/>
            <a:endParaRPr lang="ar-SA" dirty="0"/>
          </a:p>
        </p:txBody>
      </p:sp>
      <p:pic>
        <p:nvPicPr>
          <p:cNvPr id="4" name="Picture 4" descr="fa-sma_Body-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357298"/>
            <a:ext cx="21492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285720" y="6072206"/>
            <a:ext cx="8572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i="1" dirty="0" smtClean="0">
                <a:solidFill>
                  <a:srgbClr val="0070C0"/>
                </a:solidFill>
              </a:rPr>
              <a:t>Pattern + temporal profile = appropriate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DDx</a:t>
            </a:r>
            <a:r>
              <a:rPr lang="en-US" sz="2400" b="1" i="1" dirty="0" smtClean="0">
                <a:solidFill>
                  <a:srgbClr val="0070C0"/>
                </a:solidFill>
              </a:rPr>
              <a:t> list of myopathies</a:t>
            </a:r>
            <a:endParaRPr lang="ar-SA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1111</Words>
  <Application>Microsoft Office PowerPoint</Application>
  <PresentationFormat>عرض على الشاشة (3:4)‏</PresentationFormat>
  <Paragraphs>320</Paragraphs>
  <Slides>34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35" baseType="lpstr">
      <vt:lpstr>سمة Office</vt:lpstr>
      <vt:lpstr>MYOPATHIES</vt:lpstr>
      <vt:lpstr>Brief review of anatomy:</vt:lpstr>
      <vt:lpstr>Single muscle fiber</vt:lpstr>
      <vt:lpstr>Thick filaments: myosin</vt:lpstr>
      <vt:lpstr>Thin filaments: actin</vt:lpstr>
      <vt:lpstr>الشريحة 6</vt:lpstr>
      <vt:lpstr>Muscle Fibers</vt:lpstr>
      <vt:lpstr>Common symptoms</vt:lpstr>
      <vt:lpstr>Patterns of weakness</vt:lpstr>
      <vt:lpstr>General approach</vt:lpstr>
      <vt:lpstr>Lower vs. Upper Motor Neuron Weakness</vt:lpstr>
      <vt:lpstr>Distinguishing Lower Motor Weakness from Muscle Weakness </vt:lpstr>
      <vt:lpstr>Types of myopathies</vt:lpstr>
      <vt:lpstr>Types of myopathies</vt:lpstr>
      <vt:lpstr>Congenital myopathies</vt:lpstr>
      <vt:lpstr>Duchenne Muscular Dystrophy </vt:lpstr>
      <vt:lpstr>Duchenne Muscular Dystrophy </vt:lpstr>
      <vt:lpstr>Duchenne Muscular Dystrophy </vt:lpstr>
      <vt:lpstr>الشريحة 19</vt:lpstr>
      <vt:lpstr>Myotonic Dystrophy</vt:lpstr>
      <vt:lpstr>Myotonic Dystrophy</vt:lpstr>
      <vt:lpstr>Myotonic Dystrophy</vt:lpstr>
      <vt:lpstr>Idiopathic Inflammatory Myopathies</vt:lpstr>
      <vt:lpstr>Idiopathic Inflammatory Myopathies</vt:lpstr>
      <vt:lpstr>Polymyositis</vt:lpstr>
      <vt:lpstr>Dermatomyositis</vt:lpstr>
      <vt:lpstr>الشريحة 27</vt:lpstr>
      <vt:lpstr>Inclusion Body Myositis</vt:lpstr>
      <vt:lpstr>Idiopathic Inflammatory Myopathies</vt:lpstr>
      <vt:lpstr>Idiopathic Inflammatory Myopathies</vt:lpstr>
      <vt:lpstr>Endocrine- myopathies</vt:lpstr>
      <vt:lpstr>Drug-induced Myopathies</vt:lpstr>
      <vt:lpstr>Steroid-induced Myopathies</vt:lpstr>
      <vt:lpstr>Steroid-induced Myopathies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MYOPATHIES</dc:title>
  <dc:creator>user</dc:creator>
  <cp:lastModifiedBy>user</cp:lastModifiedBy>
  <cp:revision>62</cp:revision>
  <dcterms:created xsi:type="dcterms:W3CDTF">2011-03-24T13:34:21Z</dcterms:created>
  <dcterms:modified xsi:type="dcterms:W3CDTF">2011-03-29T04:20:00Z</dcterms:modified>
</cp:coreProperties>
</file>