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99" r:id="rId2"/>
    <p:sldMasterId id="2147483811" r:id="rId3"/>
    <p:sldMasterId id="2147483823" r:id="rId4"/>
    <p:sldMasterId id="2147483859" r:id="rId5"/>
    <p:sldMasterId id="2147484294" r:id="rId6"/>
    <p:sldMasterId id="2147484405" r:id="rId7"/>
  </p:sldMasterIdLst>
  <p:sldIdLst>
    <p:sldId id="256" r:id="rId8"/>
    <p:sldId id="398" r:id="rId9"/>
    <p:sldId id="292" r:id="rId10"/>
    <p:sldId id="353" r:id="rId11"/>
    <p:sldId id="354" r:id="rId12"/>
    <p:sldId id="355" r:id="rId13"/>
    <p:sldId id="342" r:id="rId14"/>
    <p:sldId id="352" r:id="rId15"/>
    <p:sldId id="343" r:id="rId16"/>
    <p:sldId id="357" r:id="rId17"/>
    <p:sldId id="360" r:id="rId18"/>
    <p:sldId id="362" r:id="rId19"/>
    <p:sldId id="361" r:id="rId20"/>
    <p:sldId id="363" r:id="rId21"/>
    <p:sldId id="365" r:id="rId22"/>
    <p:sldId id="366" r:id="rId23"/>
    <p:sldId id="368" r:id="rId24"/>
    <p:sldId id="367" r:id="rId25"/>
    <p:sldId id="364" r:id="rId26"/>
    <p:sldId id="350" r:id="rId27"/>
    <p:sldId id="351" r:id="rId28"/>
    <p:sldId id="296" r:id="rId29"/>
    <p:sldId id="278" r:id="rId30"/>
    <p:sldId id="297" r:id="rId31"/>
    <p:sldId id="281" r:id="rId32"/>
    <p:sldId id="280" r:id="rId33"/>
    <p:sldId id="279" r:id="rId34"/>
    <p:sldId id="393" r:id="rId35"/>
    <p:sldId id="373" r:id="rId36"/>
    <p:sldId id="394" r:id="rId37"/>
    <p:sldId id="397" r:id="rId38"/>
    <p:sldId id="389" r:id="rId39"/>
    <p:sldId id="391" r:id="rId40"/>
    <p:sldId id="392" r:id="rId41"/>
    <p:sldId id="313" r:id="rId42"/>
    <p:sldId id="307" r:id="rId43"/>
    <p:sldId id="308" r:id="rId44"/>
    <p:sldId id="309" r:id="rId45"/>
    <p:sldId id="311" r:id="rId46"/>
    <p:sldId id="314" r:id="rId47"/>
    <p:sldId id="372" r:id="rId48"/>
    <p:sldId id="371" r:id="rId49"/>
    <p:sldId id="325" r:id="rId50"/>
    <p:sldId id="327" r:id="rId51"/>
    <p:sldId id="329" r:id="rId52"/>
    <p:sldId id="395" r:id="rId53"/>
    <p:sldId id="317" r:id="rId54"/>
    <p:sldId id="318" r:id="rId55"/>
    <p:sldId id="319" r:id="rId56"/>
    <p:sldId id="332" r:id="rId57"/>
    <p:sldId id="334" r:id="rId58"/>
    <p:sldId id="378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500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79F7-7EF6-4BCB-BE2C-DB7A331611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B27-2AEB-4589-932F-A6B108F919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163E-5F7F-49B5-B41A-21C54FF692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99178F0-B2E4-405E-B139-760379629095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9EA2866-7D88-4F56-AA74-E425A83D3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B19AC3-520F-4B8E-897C-9E2BEB8DEEB4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4004E2-7441-471E-80BC-6C23AE3F3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EFFD8E-8F8B-4BBC-A1AC-BC0184A5A482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0B7CD6-D17D-4C95-ACDF-800C91C5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B048EF-E3B7-4413-898C-8E97EC952663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F7C80AE-FC7A-486A-8147-7425EFDAA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A2666A-48BA-4B8B-BC31-7A989C874147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E16D85-3207-4A00-8920-1CAAB211A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D97D7E-547F-4303-9FBF-EA7B28DE4B31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6629843-8F5B-4F6E-BF4F-58BBCBE6B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F6F35E-6808-4583-9274-47637D8734FE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775F55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24A060F-3C12-48A1-9277-E2C66325D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C1D316-CD1C-4042-B235-C388D25B0D3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173B55-E54B-40C6-B779-8A546531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8722-AFC0-40D8-8804-206AA2607F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02EBE9-8B59-4F93-B322-FFA30158031C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latin typeface="Times New Roman" pitchFamily="18" charset="0"/>
              </a:defRPr>
            </a:lvl1pPr>
          </a:lstStyle>
          <a:p>
            <a:pPr>
              <a:defRPr/>
            </a:pPr>
            <a:fld id="{C07D0422-DFFF-449A-A533-A48B40188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67E8A7-3381-40F1-B573-72A63A3A849E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E67FAF-AC8B-4F15-81A4-44B69967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7E84C5-54B8-4F39-B5DB-C2797D18492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6ADA9D-0554-4293-B525-C65319BB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AC57FA9-1E98-44D7-97E9-4BF2D7097CE6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DB8FCE9-95CF-437C-9EE4-E67B17CA5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A9286F-B7ED-43A5-802D-BA712DFFE105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837F966-0EF8-46DD-8837-E494E1CFF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EA857E-2B88-4546-9FB4-2BC66F4B6FDE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FBD142B-CD58-4B8E-AA4A-D6CB7832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EFD674-3DE2-447D-89FD-A0CC1C6D1464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128873-6C18-42B7-9A05-5A2743FC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85DD68-4CBD-48A1-A4C9-EB04F9E0B924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B610EF-9A7F-408D-9DE2-5D22156E0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B2F270-44EC-4B47-9EFC-BC6ED2E07C79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5B2DE8A-6549-4C18-B0D1-ABBCAC40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A00754-EF22-4577-9502-AD50B8BF42D5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775F55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0B358B5-88BE-4F4F-B7D2-626F0495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6AD1-4DC0-495C-AEF4-5B2324CD31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ED3279-5F62-4E7F-BCB8-86AD19341C72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076E13B-D423-4668-9EE9-D600AE9CD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C4D588-4C79-4A2A-A79C-EAF710E5034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latin typeface="Times New Roman" pitchFamily="18" charset="0"/>
              </a:defRPr>
            </a:lvl1pPr>
          </a:lstStyle>
          <a:p>
            <a:pPr>
              <a:defRPr/>
            </a:pPr>
            <a:fld id="{7F5BFFEF-C05A-4976-ABA3-3DED9797E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1CB180-DD41-4099-AE46-6EA1E4EE9499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737D5C-7E9E-4AFF-95FC-72E0E7BBE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57D599-EB1C-4686-996C-7C116E6F267B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828A86-50CA-45E4-9317-E85644A3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A9AFBE9-C62A-4817-838A-360E9ECD7F64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734C47-692D-4073-B31E-04EE986F4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EF21D5-D687-43D3-8870-6B57059A1E2A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B4F68B-C219-4841-8639-3623EC69B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D1C2D0-0FD9-4313-8499-A4980EB46C40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A3634C0-420F-43F4-A39B-CE22A01A2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0A8588-BC34-40C5-9BE4-5B4A13E0F325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B0F9969-1757-474D-B149-84C38957C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FEA1D6-ECE8-444B-9A60-1F1DAE2245DE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31D6D3-776C-4DE9-8C37-1EA596A99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6651B4C-8C18-4576-883E-4B5CACCA5112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F6911B7-1677-4514-8866-D660B1CBF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D603-FF24-436C-8C73-8300E57F19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FA76F0-025D-4E68-8681-931F94C2F5F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775F55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9B50B91-3B26-4B05-94CE-9420987E7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BC36FC-C4DC-4878-9054-C0C416F30650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657DDC-76BC-4014-9891-8B370424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EB318C-6052-496B-98B5-8BB627796A5B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latin typeface="Times New Roman" pitchFamily="18" charset="0"/>
              </a:defRPr>
            </a:lvl1pPr>
          </a:lstStyle>
          <a:p>
            <a:pPr>
              <a:defRPr/>
            </a:pPr>
            <a:fld id="{8B295F36-0276-4528-AB1F-E4A856642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B1E616-6528-40A2-AA0C-69514158C90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35D3EB-955E-449D-B5D6-86C332FB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6F9911-85BA-43EE-AF16-94DBB340C748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22D7C8-D767-4EE0-9C74-96A99CCF3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8CC0-5E3C-4092-8C36-5AEFE8374F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CD24-6270-4B93-AF05-A087F84DC4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910F-CD79-4DAA-9FD8-CD36B625DE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7EFC-69B6-4D28-B2BF-5CAABD73B8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0B4E-81E9-4B62-82BF-B80DC33BD7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CC88-EF13-47FF-B873-96098D62E0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0035-0067-4197-BC55-B2A170C93E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1304-F0B2-41DC-83DA-6EFB267172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D656-825B-4AF2-8630-5100E1DADE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909E-B376-439C-9021-BE8DA90898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FFF3-0F00-433F-AEC1-F0A85C7D5B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4E84-761E-4D8B-A884-9F8D0708A7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9F53-01B1-4F23-9545-BB1062F5A0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15C7-B6DC-4125-AE50-EFBA00DE2A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7013-B42E-41AD-9818-F84876E1F5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FFC4-D319-4559-AEBB-FB3302FAD0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6433-4D21-47B9-BEA3-6BE7AC497B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D855-0D73-4869-800F-EBB9A9EF52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3408-D08E-4561-84C1-ADD92B502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04EA-FACA-4301-87EB-47FDF8705C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1DB0-E6A5-4FC2-883B-D6E0175894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2767-91A8-49D3-A7C9-81849E47B2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0CC4-5B90-42B7-A1C3-262169F721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E699-B770-4C18-B1BD-486A83C78E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43BCA1-781E-4D10-8E15-CF393FD0FD61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915200-F5FD-43F1-9274-B07DE28E1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FEBC07-C449-4DC6-9895-95395191F7D3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E67B5C8-7F3A-4986-859C-E2A6FF241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D86C15-D111-4582-99EB-E381EB56054A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1F3E25E-F286-4CA9-BDF8-4659AD5F2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0C2B-B8AA-454E-B76F-B1ABB6F032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3E62BA-1570-48DE-BE0B-BD5F4B40F8AC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249F0D-754B-41A5-B83F-7F0EE4B20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4B498C9-2BE4-4FDD-B56B-80BA64D0CF5C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4ECA09-8438-4C34-AB98-61C571F53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2F6A1D-ECD8-4D75-88E3-CFA78068E652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DF9A706-1558-4ECF-B770-7D95E5EF8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E6FCDE-53D4-430E-844B-1024B5BB039A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775F55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339BEF9-B852-4715-BF10-B72B68DB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0E49AE-E9AC-46F2-9D56-8D73669668B8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D4DBD3-B27C-4B55-A418-CE5A5D96C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181968-F215-40EA-A635-0F7EA4665FB0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latin typeface="Times New Roman" pitchFamily="18" charset="0"/>
              </a:defRPr>
            </a:lvl1pPr>
          </a:lstStyle>
          <a:p>
            <a:pPr>
              <a:defRPr/>
            </a:pPr>
            <a:fld id="{93BA20A4-A86C-4D19-A9DF-B4599D11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F0F5D3-24DE-4503-86E4-E19F172EEA0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2F9513-6DF3-475C-94BD-E57B9C02D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368AB6C-D16A-4B29-9511-4EF37D7C60E1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EA8199-067D-4E6F-BBE2-2EF50AD5D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76A6-BE79-4752-83A2-7D02EFC533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C292-9438-4D9D-B97C-FCF0858B75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CC3A22-F602-4D3A-B18F-F4E11D3D56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fld id="{7A43B232-1C9A-437B-AAA0-AEA868797216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Tw Cen MT"/>
              </a:defRPr>
            </a:lvl1pPr>
          </a:lstStyle>
          <a:p>
            <a:pPr>
              <a:defRPr/>
            </a:pPr>
            <a:fld id="{1674BD5B-4459-48EE-8DCE-458CCCB91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fld id="{5D52EDF5-55B9-45E5-BAF9-4837AE88110B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Tw Cen MT"/>
              </a:defRPr>
            </a:lvl1pPr>
          </a:lstStyle>
          <a:p>
            <a:pPr>
              <a:defRPr/>
            </a:pPr>
            <a:fld id="{3CFF1FEA-5F86-4AC7-9588-28FB55D8E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fld id="{1195CA60-E799-4431-A069-5BD6C3DA2D77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Tw Cen MT"/>
              </a:defRPr>
            </a:lvl1pPr>
          </a:lstStyle>
          <a:p>
            <a:pPr>
              <a:defRPr/>
            </a:pPr>
            <a:fld id="{E45AB58F-477A-491D-9FE9-2BF40BB3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5CE7E7B-8091-46EC-9102-774937EADB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C55A240-2941-43D3-909C-514028CB9C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fld id="{4C4C0E91-0416-4C61-A467-3BB8EF4BAA09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Tw Cen MT"/>
              </a:defRPr>
            </a:lvl1pPr>
          </a:lstStyle>
          <a:p>
            <a:pPr>
              <a:defRPr/>
            </a:pPr>
            <a:fld id="{C36AED38-D200-4D28-8906-1E838FE40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05000"/>
            <a:ext cx="75438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HEMATURIA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876800"/>
            <a:ext cx="5715000" cy="1295400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ASHIK HAYAT M.D. DM.  FACP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Sulphosalicylic acid  (SSA) test 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Positive  SSA test with a negative dipstick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indicates presence of nonalbumin proteins 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Performed  by mixing 1 part of urine  with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 parts 3% SSA , and grading the turbidity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False positive results occur  with use of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iodinated radio contrast agents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Dipstick and  SSA test detect urinary lysozyme,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increased in acute Monocytic leukemia. 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2447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Measurement of quantitative protein excretion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 to quantify daily protein excretion 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Benign forms of isolated proteinuria excrete &lt;1 to 2 g/day.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Prognosis of the primary  Glomerular disease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monitor the response to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Measurement of quantitative protein excretion</a:t>
            </a:r>
            <a:endParaRPr lang="en-US" sz="280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24-hour urine measurement Cumbersome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Total protein-to-creatinine ratio (mg/mg).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Correlates  with daily protein excretion in terms of g per 1.73m2 of  BSA 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Easier  and closely correlates with a wide range of proteinuria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Valuable  for serial monitoring of proteinuria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Microalbuminuria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Urine dipstick is highly specific, positive only when protein excretion &gt; 300-500 mg/day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Insensitive to detect microalbuminuria, earliest manifestation of diabetic nephropathy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Microalbuminuria is defined as persistent albumin excretion between 30 and 300 mg/day (20 to 200 µg/min). 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 to Proteinuria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careful medical history for  cause of  proteinuria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Examination of the urine for  Hematuria , Red cell casts, or Lipiduria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Unremarkable  sediment, suggestive of transient proteinuria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Urine dipstick should be repeated on at least one other visit.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subsequent  tests are negative, the likely diagnosis is transient proteinuria.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Rule out Transient proteinuria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Transient proteinuria  common, occurring in 4 % of men and 7 % of women on a single examination, with  spontaneous resolution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Fever  and exercise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Mediated  by angiotensin II / norepinephrine-induced alterations in glomerular permeability, and urinary tract infection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Excretion  of both albumin and low molecular weight proteins is increased,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further evaluation should be reassured do not have kidney disease.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Orthostatic proteinuria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Split  urine collection obtained if patient &lt; 30 years age documented proteinuria on more than one occasion. </a:t>
            </a:r>
          </a:p>
          <a:p>
            <a:pPr eaLnBrk="1" hangingPunct="1"/>
            <a:endParaRPr lang="en-US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Common  in adolescents 2 to 5 %, uncommon over the age of 30.</a:t>
            </a:r>
          </a:p>
          <a:p>
            <a:pPr eaLnBrk="1" hangingPunct="1"/>
            <a:endParaRPr lang="en-US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  protein excretion in the upright position, but normal in  supine. </a:t>
            </a:r>
          </a:p>
          <a:p>
            <a:pPr eaLnBrk="1" hangingPunct="1"/>
            <a:endParaRPr lang="en-US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Related to neurohumoral activation and altered glomerular hemodynamics </a:t>
            </a:r>
          </a:p>
          <a:p>
            <a:pPr eaLnBrk="1" hangingPunct="1"/>
            <a:endParaRPr lang="en-US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Total protein excretion is generally less than 1 g/day</a:t>
            </a:r>
          </a:p>
          <a:p>
            <a:pPr eaLnBrk="1" hangingPunct="1"/>
            <a:endParaRPr lang="en-US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Benign condition requiring no further evaluation or specific therapy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Rule out orthostatic proteinuria 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first morning void is discarded.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16-hour upright collection is obtained between 7 AM and 11 PM, finishing the collection by voiding just before 11 PM.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the recumbent position 2 hours before the daytime collection is finished to avoid contamination of the supine collection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separate overnight 8 hour collection is obtained between 11 PM and 7 AM.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Proteinuria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Warrants  a thorough evaluation </a:t>
            </a:r>
          </a:p>
          <a:p>
            <a:pPr eaLnBrk="1" hangingPunct="1"/>
            <a:endParaRPr lang="en-US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Measurement   of serum creatinine and an ultrasound examination </a:t>
            </a:r>
          </a:p>
          <a:p>
            <a:pPr eaLnBrk="1" hangingPunct="1"/>
            <a:endParaRPr lang="en-US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Nephrologist   referral regarding further management. </a:t>
            </a:r>
          </a:p>
          <a:p>
            <a:pPr eaLnBrk="1" hangingPunct="1"/>
            <a:endParaRPr lang="en-US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Renal biopsy  indicated in  nephrotic syndrome, increasing protein excretion, or an elevation in the plasma creatinine concentration. </a:t>
            </a:r>
          </a:p>
          <a:p>
            <a:pPr eaLnBrk="1" hangingPunct="1"/>
            <a:endParaRPr lang="en-US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renal prognosis relates to the quantity of protein excreted. </a:t>
            </a:r>
          </a:p>
          <a:p>
            <a:pPr eaLnBrk="1" hangingPunct="1"/>
            <a:endParaRPr lang="en-US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Non-nephrotic proteinuria (less than 3 g/day) associated with a much lower risk of progressive chronic kidney disease</a:t>
            </a:r>
            <a:endParaRPr lang="en-US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	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  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 to Proteinuria and Hematuria</a:t>
            </a:r>
          </a:p>
          <a:p>
            <a:pPr marL="0" indent="0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Ashik Hayat MD DM FACP 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 Consultant Nephrology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69596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0"/>
            <a:ext cx="5842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tabl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400"/>
            <a:ext cx="362743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tabl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467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tabl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6200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tabl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38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tabl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"/>
            <a:ext cx="45942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abl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58880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Hematuria 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0"/>
            <a:ext cx="2206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Approach to patients with RED Urine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079750"/>
          <a:ext cx="6096000" cy="6985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6642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803" marB="45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0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Approach to the patient with red or brown urine </a:t>
                      </a:r>
                    </a:p>
                  </a:txBody>
                  <a:tcPr marL="28575" marR="28575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1927" name="Picture 2" descr="algorit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athology of acute glomeru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434975"/>
            <a:ext cx="7913687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Hematuria 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362200"/>
            <a:ext cx="2740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3622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2578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0"/>
            <a:ext cx="8534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Phase contrast microscopy showing dysmorphic  red cells in a patient with Glomerular bleeding. Acanthocytes can be recognized as ring forms with vesicle-shaped protrusions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2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6294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Hematuria is defined by the presence of an abnormal quantity of red blood cells in the urine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Macroscopic: grossly visible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Microscopic: only upon urinalysis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&gt;5-10 RBC’s per high power field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Gross hematuria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A large number of benign and serious conditions can cause hematuria in children.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9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Microscopic hematuria</a:t>
            </a:r>
            <a:br>
              <a:rPr lang="en-US" sz="29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Glomerulopathies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Hypercalciuria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Microlithiasis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Presentation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1-Onset of gross hematuria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2-Onset of urinary or other symptoms with incidental 		finding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3-Incidental finding during a health evaluation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Historical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clues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The color of the urine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Glomerulonephritis may be brown and/or frothy urine,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Bleeding  is suggested by the presence of blood clots, or pink or clearly red urine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timing of the hematuria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Initial (urethral bleeding)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Terminal (bladder)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Throughout (no localizing value)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Circumstances associated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History of trauma, pain, micturating symptoms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Systemic  signs including fever and skin and nasopharyngeal infection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     Age of onset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	Periodicity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	Exposure to medications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	Relation with exercise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	Flank pain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(loin pain hematuria syndrome)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examination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Blood Pressure measurement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Assessment for edema or weight gain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Close skin examination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Direct visualization of the genitals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Abdominal mass or discomfort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Marker of renal disease.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Urinary protein excretion in adults  &lt; 150 mg/day  albumin &lt; 30mg/day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Isolated proteinuria defined as proteinuria without hematuria or an elevated serum creatinine. </a:t>
            </a:r>
          </a:p>
          <a:p>
            <a:pPr eaLnBrk="1" hangingPunct="1">
              <a:buFont typeface="Arial" charset="0"/>
              <a:buNone/>
            </a:pP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Isolated proteinuria, asymptomatic detected incidentally by use of a dipstick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Laboratory evaluation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Urinalysis, Urine culture, and urinary  excretion studies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Glomerular bleeding evaluation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	(24-hour urinary protein excretion/creatinine ratio, excretion of 	casts, protein excretion, blood clots, </a:t>
            </a: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urinary Ph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Serum urea electrolytes, renal functions calcium, 	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105400"/>
            <a:ext cx="8534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Urine sediment showing free red cells and a red cell cast that is tightly packed with red cells. </a:t>
            </a:r>
            <a:endParaRPr lang="en-US" sz="1200" dirty="0"/>
          </a:p>
        </p:txBody>
      </p:sp>
      <p:sp>
        <p:nvSpPr>
          <p:cNvPr id="9421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4212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334000"/>
            <a:ext cx="76962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Epithelial cell cast with free epithelial cells (arrow) in the urine sediment. Renal tubular epithelial cells are larger than white cell and have a single, large central nucleus</a:t>
            </a:r>
            <a:endParaRPr lang="en-US" sz="1200" dirty="0"/>
          </a:p>
        </p:txBody>
      </p:sp>
      <p:sp>
        <p:nvSpPr>
          <p:cNvPr id="9523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5236" name="Picture 3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57150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Extrarrenal 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causes</a:t>
            </a:r>
            <a:br>
              <a:rPr lang="en-US" sz="4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Usually gross hematuria, no proteinuria, and RBC’s that are suggestive of nonglomerular origin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natomical abnormalities-Polycystic kidney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oagulation/hematology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rugs / </a:t>
            </a: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xercise / Trauma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ypercalciuria-hyperuricosuria-urolithiasis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-Nephrolithiasis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ladder and kidney infection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-Adenovirus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-Kidney / Bladder and ureteral tumors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-Urethral irritation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Hematuria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-Obstructive uropathy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-Post-traumatic kidney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-Onset of menarche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-Exposure to cyclophosphamide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-Thrombogenic condition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-Sickle cell trait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-Vascular bleeding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-”Nutcracker syndrome”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-Left renal vein entrapment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	(Also orthostatic proteinuria)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-Loin pain hematuria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-Urethrovesical bleeding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Renal 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Causes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Glomerular causes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 patients also have proteinuria, red cell casts, and/or renal insufficiency. The clinical context is also suggestive.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-Postinfectious glomerulonephritis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-Henoch-Schonlein purpura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	(tetrad: rash, arthralgias, abdominal pain and renal disease)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-IgA nephropathy				persistent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-Alport Syndrome				hematuria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-Thin base membrane disease (heterozygote carrier)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Systemic diseases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Lupus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Shunt nephritis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Hemolytic-uremic syndrome</a:t>
            </a: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Unexplained hematuria</a:t>
            </a: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-</a:t>
            </a:r>
            <a:r>
              <a:rPr 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Factitious hematuria</a:t>
            </a:r>
          </a:p>
          <a:p>
            <a:pPr eaLnBrk="1" hangingPunct="1">
              <a:buFont typeface="Arial" charset="0"/>
              <a:buNone/>
            </a:pPr>
            <a:endParaRPr lang="en-US" sz="18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AutoShape 4"/>
          <p:cNvSpPr>
            <a:spLocks/>
          </p:cNvSpPr>
          <p:nvPr/>
        </p:nvSpPr>
        <p:spPr bwMode="auto">
          <a:xfrm>
            <a:off x="6781800" y="4343400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Imaging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studies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USG of the kidney and bladder, plain abdominal film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CT Urography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IVP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Cystoscopy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Tabl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7056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Tabl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4587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Tabl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14400"/>
            <a:ext cx="4038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spectrum 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Heavy proteinuria (&gt;3 g/day)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Lipiduria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Edema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Active urine sediment containing red cells (which are often dysmorphic)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 cell casts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Syndromes of Hematuria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 streptococcal glomerulonephritis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The most common type in children results through immunologic process, from A Beta-hemolytic streptococcus.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Immunoglobulin A nephropathy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	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ost  common variety of primary glomerulonephritis.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Usually negative family history.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Mesangial IgA deposition is the most prominent finding on renal biopsy.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Hereditary Nephritis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Alport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Its classically X-linked form, suggested by hematuria in a male.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Positive family history of hematuria, deafness, and renal failure.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Abnormal collagen IV composition.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Thin base membrane disease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Also called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benign familial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Autosomal dominant /autosomal recessive Alport syndrome.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Treatment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 management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Salt and water restriction.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Specific treatment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Depends of the etiology or severity of the disorder.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Proteinuria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Occurrence 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 a single urine is relatively common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Routine urinalysis recommended for high risk patients, like diabetes or hypertension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Early detection and treatment with ACE I or ARB slows  the progression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JAMA  2003; 290: 3101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Types of Proteinuria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main mechanism: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(increase filtration)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Tubular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(increase excretion- decrease Reabsorption)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Overflow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(marked overproduction of a part</a:t>
            </a:r>
            <a:r>
              <a:rPr lang="en-US" sz="240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icular protein)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53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0419" name="AutoShape 4" descr="data:image/jpg;base64,/9j/4AAQSkZJRgABAQAAAQABAAD/2wBDAAkGBwgHBgkIBwgKCgkLDRYPDQwMDRsUFRAWIB0iIiAdHx8kKDQsJCYxJx8fLT0tMTU3Ojo6Iys/RD84QzQ5Ojf/2wBDAQoKCg0MDRoPDxo3JR8lNzc3Nzc3Nzc3Nzc3Nzc3Nzc3Nzc3Nzc3Nzc3Nzc3Nzc3Nzc3Nzc3Nzc3Nzc3Nzc3Nzf/wAARCACVAK4DASIAAhEBAxEB/8QAHAAAAQQDAQAAAAAAAAAAAAAAAAEDBQYCBAcI/8QAOxAAAQMDAgQEAwUHBAMBAAAAAQACAwQFERIhBjFBURMiYXEHMoEUQpGhsRVSYsHR4fAjM0NyJFOi0v/EABkBAAIDAQAAAAAAAAAAAAAAAAADAQIEBf/EACMRAAICAgIBBQEBAAAAAAAAAAABAhEDIRIxQQQiMlFxE7H/2gAMAwEAAhEDEQA/AO4oQhAAhCEACEIQAIQhAAhCEACEIQBi9oc0gjII3XOTTmllqYNWRE9zfoCukHkqBNPAypqqrWyTXM54I30b9eyXk6NHp27ZXLl9qjxNPEWxO2ac7j3VerJnMJDAdyrLdLgKzVFE8BnOR/RoVYuNfA1zhENh1KQ0jfFPtkZV1Lo2lzth1UJW3LpF5nFbpgnu4f4JxGDue/smPsjYXuh8MNeOZ7qUkTJvwRLK2Rsv+q3JPLdbwuh0kBrgeW5UhT8Nm4QPlZIW6RnVpyP7qH+yuimkppwNcfI9D7K2mKfJErT3Jga1pa7YJ51cHHyxO9sKLp6dxxvgrdayR2wOcdlFILPVKEIWk5gIQhAAhCEACEIQAIQhAAhYSSNjjc97gxjRlzicADuuW8R/FfwZ3w2KmiljacfaJ84d/wBWjG3v+CAOqHkuVcfWx1tuBnt8sgZUZdJE3y6D1weo646fULS4X+I/FF6v9NbIqehm8Z3nPhOb4bBu52Q7oPzwOqs/F1bYXXGpsd1u7KSvr6bFO5wLWxDOwc7kNThyOMgY671lFSVF8c3CVnJay8O8LwomvaDvgNxn1Vemnnq5/CcQyPO4B5+/ddEZ8OuJqtszpaeCExEtb4ko85HVuOnvhUQ0EtPM9soB0uOSDySFFrs6MsylpMsVmmbHD9laGt1btI6OUdUvbLcYxKNwDqb7FRxqZQ7RHkAdXE7/AET1LA+R+tznF3UlRWwUtUWMVogDHhwZHjBA7Ks3nDq500W4Gw74Wbq6nEpjicJpR97fS327pl2qV2XczucoqmWW0P04EjWuZ8rgpOmgbo3G60bZGXNLMfIcYU1EzS0AqWLPRCEIWk5oIQhAAhCEACEJMhACoTMdXTyyGOOZjnt5tDskLCqnY0iLWA93ryHdAHJvixxjV19RLwvw410jmHFfM07DH/H/AF/DuuZGG8U2WmGleBzaZCT+ZXpKzyUFJTzugZ4dPES4vEYYw88nA5+53OU7qtN+hD/AgqmMfg+NDktPPqNjyU9EJ2UXgqmo+CuD6jie9Qthq5oA97M+ZrM+SMerjjPuOy4Zf7xVX261VxrX5nqHl7gOTRyDR6ADAXefixZLlxVQxUluqmNZTOMjqY/87uQOrPTfAO2/PkvPddSz22okp6hhY5jiHNIw5p7YPJQTVHUvhD8SZqGphsF+qC+ikIjpaiQ5MDuQaSfuHYDt7cpv4mcJVNDVzXm1ROfSyZdOxgz4Z6kjt69Fwtu/qCrlHxFdLzSRMuVwqJxG3Rokf5RgbbclST0NxRbkagqooxqI1HngDJTcks9WNLj4cP8A6wefutl8Qd03TtvoJqmZsMEbpJHHAa0ZJKUdBRpEaaZ0cjZI2jbp0UvRxsqGtLMajsWnm0q92T4Y3Osc11wLKOA8wTl+PYfzV7svw/sFqcJG0pqJhjzzu1f/ADyVlBsVLPjj0cSpR9lrfPs2UAEnbB6K3cOcMXS9mZ1PJHFBGceJKNi7sAF02p4RsNS7VLa4CScnAIH4AqWpKWCjgbBSwsiiYMNYwYAVlj+xM/UJr2ofQhCYZQQhJlACqMuN7paBxjeTJMObGdPfssL7dm26LTH56l48jOg/iPoFR53HDnOe5z3ZLiTnJ7pcp1ofhxc9vos0nFnl/wBKkaTnbVL+uy15rxNXNPijQwc42nI/Hqqi2pLBzIPum6q5PYxsceouJADWjLnOPIAd1Tk2alggtlhjllmrYI6WQ+L4zXsZH6Hck9u6tMjZQ/whBqdM4mV8jMjHb8OijOGbRJa6PxqtzG1s27tW+kdGg9h+akp2VUFI802qWofsPNu0fvb/AJKyqCtmTPJSlUTSr56eplbaG0uuInMgjeWaTnc7dv1Tkb46GiFJRsLMNIYc9epPrv8A500K2G5VVBG5lQzxozrdkhsmByGeuP1UNfJ7pLbc073zVDQ0VDo3eeNvMbDffPP0SnOc5KnSRWMFG2xq2cSG5X2ehZTnwGf7c4BDm6dsuB6E8uRH44gPiRwyy+0jq2njaLrTsyQ0f77B90+vY/T2s7cspDJUNgdc5WhpdpDDM9o1Nz+8QCPwUTQTzGmJq3ZlaSWZ+YA/3Tv6e7iXULjbOBsa7xNI37K38HcPXK8seLfRyygyYyG+Ubb5PJbE3Db7hxtBT0kWGVs4Ib0bqDi4e2Wk+y9GcMWOm4dslJa6QHRCzzOPN7ju5x9zlWatFIzeOVooNj+FRDWvvNW1o5mGDc/Vx/kF0G0WK2WaLRbqSOHPzOAy53uTupPCFKSQTyzn2xAMJUIUiwQhCABCFi9wa0lxwBuSgBStK63KC20xlmOXHZkY5vPZRFz4tpadz4qRhqJBtqzhgPv1+irs9RNXzGpq3Fz+QGNmjsEuU10h2PC5dhLUSVNQ+pqDqmecns0dAPQLQrHF2Q3IBHMp+olDG5GNI5k81B3auZTwlwyTvkE5/BKXZuSpaNS51RiiBgy6U40t7lWj4fWSWQtvt1b5nj/xYxvpb1efUjl6e6qHAtpqOJL1JPUMcbdTu82x8zujB+WT2913B0UcMTQ2PLiAAMZx/YJkY6sz5sr+KGXCBzy92dDQMgnPthMth8arDzKHsxnbI0jskkmhm/0WseQ35HNI8x9U9LLHbqF0srQXEcicZJ6en9khXN3el/ohrjryQ18mp6acRiRxbkGQAZOeg/Df2woeloH0tVJWvqGzxYyZNWkFrvm1dts7JYJYbs+Vj2v8QEvZKDs/J3z25fgPRR/EF5hoqqKzmMTxSbTBoILQ7YBvr97/ADamNR3Lx4/Rsr0maVxkZe62Gvp53+DFkPjOzmadwR7/ANuqjeIri6J9GKKMyzVEgjj22xkF2fp+pPRSDGRWeAxZ8jgXOkdzznr9CE1wZZqu7XSWSqbhpnyBjIiY3Lcj35fXK0wjx77ZL6suvBvD0Ubo7rUMBnAIiyOWcgn8CR9SrmsImNjjaxgAa0YAHQLNOMrduwQhCCAQhCABCEIAbmlZFG6SRwaxo1OcTsAuf32/zXeV1PTF0dGDgd5PU+non+Jb5+1HmjpHEUjT53D/AJT/AE/VRtPC1oHlG3VInkvSNWHFW5GFNTMacuK2X404Lg0J5rW9zhMzTeGDgO091RI0WaFS0ZHhzjI7nUoOvjmu1dHZ6LSaucZe/G0MfV59vzOApuSrYXtBaC4nAwNz2Ct/DtmoqCM1FTFCKuZgdJnB0tzsPYHO/U59FeMbIy5eMR7h+ioLHbYrfb5Kfw4mBuRI1z3nqTjqT/nJP3GvlpXiMMa6Z531bjT0CkWxx1DQ6SFojAzpe0fiVrPooXvH2R/htbvt5oyeg0nb3xj81aeNyT4ujFGaUrkrMqSDZs5YyN5AOgcvf/P6qt3y6zyV8RiYfCacRZGWv3wSO+d/pjupO6S1fhSROOh8nlwN2yejTzBI+6fplQ9JUeHC5lU8eC0l+HD5dIyd+g/zqEjNdrDDV+RmNLc2NXKWK32yorqWmbrYDIIYzsHdc46AnOPRVe0yT3OjjrK8B1RHqbDOfmLT39jnBTN1nuM3FlLUUsojoIovEgmjOpj4nfN7lxO49vQp+5yNp3t8JmAGtaANs4O23pz/AAWhQUfwIXJkZfKj7WwQmTHhPBn3xq2/qPzT3CHHFdbZalkFPTzwySbOk1B2BsACDy+irHE9R9kDqOPImmcXO7huf8Casj2wxtHIqrb7NXGMvad/4c4ppbw1sUjRT1ZGREXZDx3aevtzVhXBLbXyNuNEackzMnYWaeZOof3/ABXewrwlZkz4ljloVCEK4gEIQgARlIkJQBymBuflGcc1uMkLQRttzB5rUicWsAADzjbT2Tc1XFkamvBbzDhhw/qsaOizblqTg6Tj07LTfPrcBr/Nak07HbxPB9jj8lWOJLzJRs8hw/VsrrZVukWEcRWez1jpq+OerqI3Zjp4MAA93OP6DJ9lP0/xGsFU4OuFrq4MvDiQWvAIGBkAg4HbBwuDftScVDpJPOSc77regusUmznlp7FaI0kY5ycnZ6UobhQ32Jpst3bJGHmSaL72D90g4Ib6Y+qdvM7WsZboXPY5+PM0HfsM+pG5HJedYa6SlkZU087opGHLZY3Yc0+hG4XR+E/iYJTFR8SuaCDiOuwBpP8AH2/7D691YojolTOBTCmqvDlm8MB7ADpOffkNvfbKo3HUFwnsc9FRzanSHIcR55W8zGT3O2CeYGk74LperjdTQCGOokIflzqon5GczuORI5FaddVtq2yRkO8LJBJ+8OmD+efRFjVG9EDaLebbYIqOolL36S45cSGF25De2Mpt9TSsq4WVJ0Ma4NG2dJ5ch6bpi51cupoOTKDoc4nnjfYdM5BUBR1orLtKDnRCcDPU9T/JKlI048ei2u+HDuIbnLcYL7QSlzsmNgcfDZyaO/IdR3UvF8JGNa3XdAHfwwn/APSiKW8SWx7ailfolYM7HZw6tI6g4XYaeUVEMcoGGyMDhn1GURqRTNzxNbKvwvwJQ2Kq+1vmfVVLdo3PaAGeoHf1VvQEK6VGaUnJ2wQkSZUlTJISkykJQAEpMpCUZCCTkIna8mN+qGfmB3Pdp/ktOorH6zHO7TKPld+96j+i25mF7NLg2Rvbkfooqsi8mmRjpYz9x3zD27rEmdKhqqnjd5tTdQ5uZsQqRxZI500ZLsjBCsE9LqJdDVbDodyPRQN1tlTLE+R0jXadwCMZTIdism1orRJ7lBOeeCh2QDkbjmkKeYx2OeRnyPITn2t+jRnA/JaqyHJSQdC4B4vLG/sG7vL6SYaIHudjwyfuZ6NPTsfdXKvqBCxtPCQ0gZPTDQRk/wBP7LhQO66lYa83az09VVOOuDyTux82kHBP0OfdQx+NmN2qwalrGHeXA27DO/54W6/wX0oaWAvHynrn0VepnvuFZJU4wM4b6BXDgSj+08TUZlbrjY5zsH0aTn9El7ZsUlGDZp8LWWrv9xpoJI5mU7sOnkDdmNxk7nbfl9V3aNjY2NY0Ya0YA7BIxrWDDWho7AYS5ynRjxMGXK8jtmWUiTKxLlYWZEpCViSkygDLKxJWJKMoAXKQlYlyxLkAcxdbXBh8r2+8mf1C06ilexpDnam/xDb8lJmdxGBhNSF7hgnZYDpbKtcqIkF7G5I6jfI91FxCAtcyRp155FWyshJy4bHG/qq1caUuc5xGhw5OCsmVaKvxDaCHmppm8x52Dr7KuH2KvbpfKI5QoS42pk0rpI/Lnsnxn9iJ4r3Er7U40La/ZNXqIjjc/HVu+yfhtlSXhpglye7CMJi2IcWuzQELi/AHI4V5ZFPRWZtBA066lzZJdP7gGw+ux9gO62+CuA6y+XFgfH4dNEWume7bY9Mc98Ltds4RtVDL4jYPHkByJZxqI9hjCGrRMJKLtnNeHuEbjVMZJTU72xOaPNN5A4fX+S6hwzw/T2Wn20vqXDEkoHMdh2H64Uy2MDnus0KNEyySkJ0SOOEFYlWFiZKTdLlYucgAykccBJqWJKgBdSC5Y6gsS5AGWUmViSsCUEnOBsFmNwhCwHSMHYOcgbKPqqeOTO2D3QhSQVq7UcYaSNiN8hRLRqcWnkAhCuuiF8jddCwQtAH+45rSfRdS4O4NoKuzuqaySaR1QcNDHFnhgdu5PqhCZi2xXqHS0XC3WyisdGyktsAijc4lxzkuPcnqVJN2ACELQY1sUnZJlCEABWJKEIAbe4hNE7oQoARxICTJwhCCTElKOSEIAwJSEoQgD//Z"/>
          <p:cNvSpPr>
            <a:spLocks noChangeAspect="1" noChangeArrowheads="1"/>
          </p:cNvSpPr>
          <p:nvPr/>
        </p:nvSpPr>
        <p:spPr bwMode="auto">
          <a:xfrm>
            <a:off x="88900" y="-944563"/>
            <a:ext cx="231457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AutoShape 6" descr="data:image/jpg;base64,/9j/4AAQSkZJRgABAQAAAQABAAD/2wBDAAkGBwgHBgkIBwgKCgkLDRYPDQwMDRsUFRAWIB0iIiAdHx8kKDQsJCYxJx8fLT0tMTU3Ojo6Iys/RD84QzQ5Ojf/2wBDAQoKCg0MDRoPDxo3JR8lNzc3Nzc3Nzc3Nzc3Nzc3Nzc3Nzc3Nzc3Nzc3Nzc3Nzc3Nzc3Nzc3Nzc3Nzc3Nzc3Nzf/wAARCACVAK4DASIAAhEBAxEB/8QAHAAAAQQDAQAAAAAAAAAAAAAAAAEDBQYCBAcI/8QAOxAAAQMDAgQEAwUHBAMBAAAAAQACAwQFERIhBjFBURMiYXEHMoEUQpGhsRVSYsHR4fAjM0NyJFOi0v/EABkBAAIDAQAAAAAAAAAAAAAAAAADAQIEBf/EACMRAAICAgIBBQEBAAAAAAAAAAABAhEDIRIxQQQiMlFxE7H/2gAMAwEAAhEDEQA/AO4oQhAAhCEACEIQAIQhAAhCEACEIQBi9oc0gjII3XOTTmllqYNWRE9zfoCukHkqBNPAypqqrWyTXM54I30b9eyXk6NHp27ZXLl9qjxNPEWxO2ac7j3VerJnMJDAdyrLdLgKzVFE8BnOR/RoVYuNfA1zhENh1KQ0jfFPtkZV1Lo2lzth1UJW3LpF5nFbpgnu4f4JxGDue/smPsjYXuh8MNeOZ7qUkTJvwRLK2Rsv+q3JPLdbwuh0kBrgeW5UhT8Nm4QPlZIW6RnVpyP7qH+yuimkppwNcfI9D7K2mKfJErT3Jga1pa7YJ51cHHyxO9sKLp6dxxvgrdayR2wOcdlFILPVKEIWk5gIQhAAhCEACEIQAIQhAAhYSSNjjc97gxjRlzicADuuW8R/FfwZ3w2KmiljacfaJ84d/wBWjG3v+CAOqHkuVcfWx1tuBnt8sgZUZdJE3y6D1weo646fULS4X+I/FF6v9NbIqehm8Z3nPhOb4bBu52Q7oPzwOqs/F1bYXXGpsd1u7KSvr6bFO5wLWxDOwc7kNThyOMgY671lFSVF8c3CVnJay8O8LwomvaDvgNxn1Vemnnq5/CcQyPO4B5+/ddEZ8OuJqtszpaeCExEtb4ko85HVuOnvhUQ0EtPM9soB0uOSDySFFrs6MsylpMsVmmbHD9laGt1btI6OUdUvbLcYxKNwDqb7FRxqZQ7RHkAdXE7/AET1LA+R+tznF3UlRWwUtUWMVogDHhwZHjBA7Ks3nDq500W4Gw74Wbq6nEpjicJpR97fS327pl2qV2XczucoqmWW0P04EjWuZ8rgpOmgbo3G60bZGXNLMfIcYU1EzS0AqWLPRCEIWk5oIQhAAhCEACEJMhACoTMdXTyyGOOZjnt5tDskLCqnY0iLWA93ryHdAHJvixxjV19RLwvw410jmHFfM07DH/H/AF/DuuZGG8U2WmGleBzaZCT+ZXpKzyUFJTzugZ4dPES4vEYYw88nA5+53OU7qtN+hD/AgqmMfg+NDktPPqNjyU9EJ2UXgqmo+CuD6jie9Qthq5oA97M+ZrM+SMerjjPuOy4Zf7xVX261VxrX5nqHl7gOTRyDR6ADAXefixZLlxVQxUluqmNZTOMjqY/87uQOrPTfAO2/PkvPddSz22okp6hhY5jiHNIw5p7YPJQTVHUvhD8SZqGphsF+qC+ikIjpaiQ5MDuQaSfuHYDt7cpv4mcJVNDVzXm1ROfSyZdOxgz4Z6kjt69Fwtu/qCrlHxFdLzSRMuVwqJxG3Rokf5RgbbclST0NxRbkagqooxqI1HngDJTcks9WNLj4cP8A6wefutl8Qd03TtvoJqmZsMEbpJHHAa0ZJKUdBRpEaaZ0cjZI2jbp0UvRxsqGtLMajsWnm0q92T4Y3Osc11wLKOA8wTl+PYfzV7svw/sFqcJG0pqJhjzzu1f/ADyVlBsVLPjj0cSpR9lrfPs2UAEnbB6K3cOcMXS9mZ1PJHFBGceJKNi7sAF02p4RsNS7VLa4CScnAIH4AqWpKWCjgbBSwsiiYMNYwYAVlj+xM/UJr2ofQhCYZQQhJlACqMuN7paBxjeTJMObGdPfssL7dm26LTH56l48jOg/iPoFR53HDnOe5z3ZLiTnJ7pcp1ofhxc9vos0nFnl/wBKkaTnbVL+uy15rxNXNPijQwc42nI/Hqqi2pLBzIPum6q5PYxsceouJADWjLnOPIAd1Tk2alggtlhjllmrYI6WQ+L4zXsZH6Hck9u6tMjZQ/whBqdM4mV8jMjHb8OijOGbRJa6PxqtzG1s27tW+kdGg9h+akp2VUFI802qWofsPNu0fvb/AJKyqCtmTPJSlUTSr56eplbaG0uuInMgjeWaTnc7dv1Tkb46GiFJRsLMNIYc9epPrv8A500K2G5VVBG5lQzxozrdkhsmByGeuP1UNfJ7pLbc073zVDQ0VDo3eeNvMbDffPP0SnOc5KnSRWMFG2xq2cSG5X2ehZTnwGf7c4BDm6dsuB6E8uRH44gPiRwyy+0jq2njaLrTsyQ0f77B90+vY/T2s7cspDJUNgdc5WhpdpDDM9o1Nz+8QCPwUTQTzGmJq3ZlaSWZ+YA/3Tv6e7iXULjbOBsa7xNI37K38HcPXK8seLfRyygyYyG+Ubb5PJbE3Db7hxtBT0kWGVs4Ib0bqDi4e2Wk+y9GcMWOm4dslJa6QHRCzzOPN7ju5x9zlWatFIzeOVooNj+FRDWvvNW1o5mGDc/Vx/kF0G0WK2WaLRbqSOHPzOAy53uTupPCFKSQTyzn2xAMJUIUiwQhCABCFi9wa0lxwBuSgBStK63KC20xlmOXHZkY5vPZRFz4tpadz4qRhqJBtqzhgPv1+irs9RNXzGpq3Fz+QGNmjsEuU10h2PC5dhLUSVNQ+pqDqmecns0dAPQLQrHF2Q3IBHMp+olDG5GNI5k81B3auZTwlwyTvkE5/BKXZuSpaNS51RiiBgy6U40t7lWj4fWSWQtvt1b5nj/xYxvpb1efUjl6e6qHAtpqOJL1JPUMcbdTu82x8zujB+WT2913B0UcMTQ2PLiAAMZx/YJkY6sz5sr+KGXCBzy92dDQMgnPthMth8arDzKHsxnbI0jskkmhm/0WseQ35HNI8x9U9LLHbqF0srQXEcicZJ6en9khXN3el/ohrjryQ18mp6acRiRxbkGQAZOeg/Df2woeloH0tVJWvqGzxYyZNWkFrvm1dts7JYJYbs+Vj2v8QEvZKDs/J3z25fgPRR/EF5hoqqKzmMTxSbTBoILQ7YBvr97/ADamNR3Lx4/Rsr0maVxkZe62Gvp53+DFkPjOzmadwR7/ANuqjeIri6J9GKKMyzVEgjj22xkF2fp+pPRSDGRWeAxZ8jgXOkdzznr9CE1wZZqu7XSWSqbhpnyBjIiY3Lcj35fXK0wjx77ZL6suvBvD0Ubo7rUMBnAIiyOWcgn8CR9SrmsImNjjaxgAa0YAHQLNOMrduwQhCCAQhCABCEIAbmlZFG6SRwaxo1OcTsAuf32/zXeV1PTF0dGDgd5PU+non+Jb5+1HmjpHEUjT53D/AJT/AE/VRtPC1oHlG3VInkvSNWHFW5GFNTMacuK2X404Lg0J5rW9zhMzTeGDgO091RI0WaFS0ZHhzjI7nUoOvjmu1dHZ6LSaucZe/G0MfV59vzOApuSrYXtBaC4nAwNz2Ct/DtmoqCM1FTFCKuZgdJnB0tzsPYHO/U59FeMbIy5eMR7h+ioLHbYrfb5Kfw4mBuRI1z3nqTjqT/nJP3GvlpXiMMa6Z531bjT0CkWxx1DQ6SFojAzpe0fiVrPooXvH2R/htbvt5oyeg0nb3xj81aeNyT4ujFGaUrkrMqSDZs5YyN5AOgcvf/P6qt3y6zyV8RiYfCacRZGWv3wSO+d/pjupO6S1fhSROOh8nlwN2yejTzBI+6fplQ9JUeHC5lU8eC0l+HD5dIyd+g/zqEjNdrDDV+RmNLc2NXKWK32yorqWmbrYDIIYzsHdc46AnOPRVe0yT3OjjrK8B1RHqbDOfmLT39jnBTN1nuM3FlLUUsojoIovEgmjOpj4nfN7lxO49vQp+5yNp3t8JmAGtaANs4O23pz/AAWhQUfwIXJkZfKj7WwQmTHhPBn3xq2/qPzT3CHHFdbZalkFPTzwySbOk1B2BsACDy+irHE9R9kDqOPImmcXO7huf8Casj2wxtHIqrb7NXGMvad/4c4ppbw1sUjRT1ZGREXZDx3aevtzVhXBLbXyNuNEackzMnYWaeZOof3/ABXewrwlZkz4ljloVCEK4gEIQgARlIkJQBymBuflGcc1uMkLQRttzB5rUicWsAADzjbT2Tc1XFkamvBbzDhhw/qsaOizblqTg6Tj07LTfPrcBr/Nak07HbxPB9jj8lWOJLzJRs8hw/VsrrZVukWEcRWez1jpq+OerqI3Zjp4MAA93OP6DJ9lP0/xGsFU4OuFrq4MvDiQWvAIGBkAg4HbBwuDftScVDpJPOSc77regusUmznlp7FaI0kY5ycnZ6UobhQ32Jpst3bJGHmSaL72D90g4Ib6Y+qdvM7WsZboXPY5+PM0HfsM+pG5HJedYa6SlkZU087opGHLZY3Yc0+hG4XR+E/iYJTFR8SuaCDiOuwBpP8AH2/7D691YojolTOBTCmqvDlm8MB7ADpOffkNvfbKo3HUFwnsc9FRzanSHIcR55W8zGT3O2CeYGk74LperjdTQCGOokIflzqon5GczuORI5FaddVtq2yRkO8LJBJ+8OmD+efRFjVG9EDaLebbYIqOolL36S45cSGF25De2Mpt9TSsq4WVJ0Ma4NG2dJ5ch6bpi51cupoOTKDoc4nnjfYdM5BUBR1orLtKDnRCcDPU9T/JKlI048ei2u+HDuIbnLcYL7QSlzsmNgcfDZyaO/IdR3UvF8JGNa3XdAHfwwn/APSiKW8SWx7ailfolYM7HZw6tI6g4XYaeUVEMcoGGyMDhn1GURqRTNzxNbKvwvwJQ2Kq+1vmfVVLdo3PaAGeoHf1VvQEK6VGaUnJ2wQkSZUlTJISkykJQAEpMpCUZCCTkIna8mN+qGfmB3Pdp/ktOorH6zHO7TKPld+96j+i25mF7NLg2Rvbkfooqsi8mmRjpYz9x3zD27rEmdKhqqnjd5tTdQ5uZsQqRxZI500ZLsjBCsE9LqJdDVbDodyPRQN1tlTLE+R0jXadwCMZTIdism1orRJ7lBOeeCh2QDkbjmkKeYx2OeRnyPITn2t+jRnA/JaqyHJSQdC4B4vLG/sG7vL6SYaIHudjwyfuZ6NPTsfdXKvqBCxtPCQ0gZPTDQRk/wBP7LhQO66lYa83az09VVOOuDyTux82kHBP0OfdQx+NmN2qwalrGHeXA27DO/54W6/wX0oaWAvHynrn0VepnvuFZJU4wM4b6BXDgSj+08TUZlbrjY5zsH0aTn9El7ZsUlGDZp8LWWrv9xpoJI5mU7sOnkDdmNxk7nbfl9V3aNjY2NY0Ya0YA7BIxrWDDWho7AYS5ynRjxMGXK8jtmWUiTKxLlYWZEpCViSkygDLKxJWJKMoAXKQlYlyxLkAcxdbXBh8r2+8mf1C06ilexpDnam/xDb8lJmdxGBhNSF7hgnZYDpbKtcqIkF7G5I6jfI91FxCAtcyRp155FWyshJy4bHG/qq1caUuc5xGhw5OCsmVaKvxDaCHmppm8x52Dr7KuH2KvbpfKI5QoS42pk0rpI/Lnsnxn9iJ4r3Er7U40La/ZNXqIjjc/HVu+yfhtlSXhpglye7CMJi2IcWuzQELi/AHI4V5ZFPRWZtBA066lzZJdP7gGw+ux9gO62+CuA6y+XFgfH4dNEWume7bY9Mc98Ltds4RtVDL4jYPHkByJZxqI9hjCGrRMJKLtnNeHuEbjVMZJTU72xOaPNN5A4fX+S6hwzw/T2Wn20vqXDEkoHMdh2H64Uy2MDnus0KNEyySkJ0SOOEFYlWFiZKTdLlYucgAykccBJqWJKgBdSC5Y6gsS5AGWUmViSsCUEnOBsFmNwhCwHSMHYOcgbKPqqeOTO2D3QhSQVq7UcYaSNiN8hRLRqcWnkAhCuuiF8jddCwQtAH+45rSfRdS4O4NoKuzuqaySaR1QcNDHFnhgdu5PqhCZi2xXqHS0XC3WyisdGyktsAijc4lxzkuPcnqVJN2ACELQY1sUnZJlCEABWJKEIAbe4hNE7oQoARxICTJwhCCTElKOSEIAwJSEoQgD//Z"/>
          <p:cNvSpPr>
            <a:spLocks noChangeAspect="1" noChangeArrowheads="1"/>
          </p:cNvSpPr>
          <p:nvPr/>
        </p:nvSpPr>
        <p:spPr bwMode="auto">
          <a:xfrm>
            <a:off x="241300" y="-792163"/>
            <a:ext cx="231457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Measurement of urinary protein</a:t>
            </a:r>
            <a:endParaRPr lang="en-U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	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Urine dipstick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Trace 		15-30mg/dl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1+ 		30-100 mg/dl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2+		300mg/dl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3+		300-1000mg/dl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4+		&gt;1000mg/dl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pic>
        <p:nvPicPr>
          <p:cNvPr id="61444" name="Picture 5" descr="http://t2.ftcdn.net/jpg/00/06/34/43/400_F_6344301_buMphyLGuCE8brTUT2Ac038icdAWHY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AutoShape 7" descr="data:image/jpg;base64,/9j/4AAQSkZJRgABAQAAAQABAAD/2wBDAAkGBwgHBgkIBwgKCgkLDRYPDQwMDRsUFRAWIB0iIiAdHx8kKDQsJCYxJx8fLT0tMTU3Ojo6Iys/RD84QzQ5Ojf/2wBDAQoKCg0MDRoPDxo3JR8lNzc3Nzc3Nzc3Nzc3Nzc3Nzc3Nzc3Nzc3Nzc3Nzc3Nzc3Nzc3Nzc3Nzc3Nzc3Nzc3Nzf/wAARCACVAK4DASIAAhEBAxEB/8QAHAAAAQQDAQAAAAAAAAAAAAAAAAEDBQYCBAcI/8QAOxAAAQMDAgQEAwUHBAMBAAAAAQACAwQFERIhBjFBURMiYXEHMoEUQpGhsRVSYsHR4fAjM0NyJFOi0v/EABkBAAIDAQAAAAAAAAAAAAAAAAADAQIEBf/EACMRAAICAgIBBQEBAAAAAAAAAAABAhEDIRIxQQQiMlFxE7H/2gAMAwEAAhEDEQA/AO4oQhAAhCEACEIQAIQhAAhCEACEIQBi9oc0gjII3XOTTmllqYNWRE9zfoCukHkqBNPAypqqrWyTXM54I30b9eyXk6NHp27ZXLl9qjxNPEWxO2ac7j3VerJnMJDAdyrLdLgKzVFE8BnOR/RoVYuNfA1zhENh1KQ0jfFPtkZV1Lo2lzth1UJW3LpF5nFbpgnu4f4JxGDue/smPsjYXuh8MNeOZ7qUkTJvwRLK2Rsv+q3JPLdbwuh0kBrgeW5UhT8Nm4QPlZIW6RnVpyP7qH+yuimkppwNcfI9D7K2mKfJErT3Jga1pa7YJ51cHHyxO9sKLp6dxxvgrdayR2wOcdlFILPVKEIWk5gIQhAAhCEACEIQAIQhAAhYSSNjjc97gxjRlzicADuuW8R/FfwZ3w2KmiljacfaJ84d/wBWjG3v+CAOqHkuVcfWx1tuBnt8sgZUZdJE3y6D1weo646fULS4X+I/FF6v9NbIqehm8Z3nPhOb4bBu52Q7oPzwOqs/F1bYXXGpsd1u7KSvr6bFO5wLWxDOwc7kNThyOMgY671lFSVF8c3CVnJay8O8LwomvaDvgNxn1Vemnnq5/CcQyPO4B5+/ddEZ8OuJqtszpaeCExEtb4ko85HVuOnvhUQ0EtPM9soB0uOSDySFFrs6MsylpMsVmmbHD9laGt1btI6OUdUvbLcYxKNwDqb7FRxqZQ7RHkAdXE7/AET1LA+R+tznF3UlRWwUtUWMVogDHhwZHjBA7Ks3nDq500W4Gw74Wbq6nEpjicJpR97fS327pl2qV2XczucoqmWW0P04EjWuZ8rgpOmgbo3G60bZGXNLMfIcYU1EzS0AqWLPRCEIWk5oIQhAAhCEACEJMhACoTMdXTyyGOOZjnt5tDskLCqnY0iLWA93ryHdAHJvixxjV19RLwvw410jmHFfM07DH/H/AF/DuuZGG8U2WmGleBzaZCT+ZXpKzyUFJTzugZ4dPES4vEYYw88nA5+53OU7qtN+hD/AgqmMfg+NDktPPqNjyU9EJ2UXgqmo+CuD6jie9Qthq5oA97M+ZrM+SMerjjPuOy4Zf7xVX261VxrX5nqHl7gOTRyDR6ADAXefixZLlxVQxUluqmNZTOMjqY/87uQOrPTfAO2/PkvPddSz22okp6hhY5jiHNIw5p7YPJQTVHUvhD8SZqGphsF+qC+ikIjpaiQ5MDuQaSfuHYDt7cpv4mcJVNDVzXm1ROfSyZdOxgz4Z6kjt69Fwtu/qCrlHxFdLzSRMuVwqJxG3Rokf5RgbbclST0NxRbkagqooxqI1HngDJTcks9WNLj4cP8A6wefutl8Qd03TtvoJqmZsMEbpJHHAa0ZJKUdBRpEaaZ0cjZI2jbp0UvRxsqGtLMajsWnm0q92T4Y3Osc11wLKOA8wTl+PYfzV7svw/sFqcJG0pqJhjzzu1f/ADyVlBsVLPjj0cSpR9lrfPs2UAEnbB6K3cOcMXS9mZ1PJHFBGceJKNi7sAF02p4RsNS7VLa4CScnAIH4AqWpKWCjgbBSwsiiYMNYwYAVlj+xM/UJr2ofQhCYZQQhJlACqMuN7paBxjeTJMObGdPfssL7dm26LTH56l48jOg/iPoFR53HDnOe5z3ZLiTnJ7pcp1ofhxc9vos0nFnl/wBKkaTnbVL+uy15rxNXNPijQwc42nI/Hqqi2pLBzIPum6q5PYxsceouJADWjLnOPIAd1Tk2alggtlhjllmrYI6WQ+L4zXsZH6Hck9u6tMjZQ/whBqdM4mV8jMjHb8OijOGbRJa6PxqtzG1s27tW+kdGg9h+akp2VUFI802qWofsPNu0fvb/AJKyqCtmTPJSlUTSr56eplbaG0uuInMgjeWaTnc7dv1Tkb46GiFJRsLMNIYc9epPrv8A500K2G5VVBG5lQzxozrdkhsmByGeuP1UNfJ7pLbc073zVDQ0VDo3eeNvMbDffPP0SnOc5KnSRWMFG2xq2cSG5X2ehZTnwGf7c4BDm6dsuB6E8uRH44gPiRwyy+0jq2njaLrTsyQ0f77B90+vY/T2s7cspDJUNgdc5WhpdpDDM9o1Nz+8QCPwUTQTzGmJq3ZlaSWZ+YA/3Tv6e7iXULjbOBsa7xNI37K38HcPXK8seLfRyygyYyG+Ubb5PJbE3Db7hxtBT0kWGVs4Ib0bqDi4e2Wk+y9GcMWOm4dslJa6QHRCzzOPN7ju5x9zlWatFIzeOVooNj+FRDWvvNW1o5mGDc/Vx/kF0G0WK2WaLRbqSOHPzOAy53uTupPCFKSQTyzn2xAMJUIUiwQhCABCFi9wa0lxwBuSgBStK63KC20xlmOXHZkY5vPZRFz4tpadz4qRhqJBtqzhgPv1+irs9RNXzGpq3Fz+QGNmjsEuU10h2PC5dhLUSVNQ+pqDqmecns0dAPQLQrHF2Q3IBHMp+olDG5GNI5k81B3auZTwlwyTvkE5/BKXZuSpaNS51RiiBgy6U40t7lWj4fWSWQtvt1b5nj/xYxvpb1efUjl6e6qHAtpqOJL1JPUMcbdTu82x8zujB+WT2913B0UcMTQ2PLiAAMZx/YJkY6sz5sr+KGXCBzy92dDQMgnPthMth8arDzKHsxnbI0jskkmhm/0WseQ35HNI8x9U9LLHbqF0srQXEcicZJ6en9khXN3el/ohrjryQ18mp6acRiRxbkGQAZOeg/Df2woeloH0tVJWvqGzxYyZNWkFrvm1dts7JYJYbs+Vj2v8QEvZKDs/J3z25fgPRR/EF5hoqqKzmMTxSbTBoILQ7YBvr97/ADamNR3Lx4/Rsr0maVxkZe62Gvp53+DFkPjOzmadwR7/ANuqjeIri6J9GKKMyzVEgjj22xkF2fp+pPRSDGRWeAxZ8jgXOkdzznr9CE1wZZqu7XSWSqbhpnyBjIiY3Lcj35fXK0wjx77ZL6suvBvD0Ubo7rUMBnAIiyOWcgn8CR9SrmsImNjjaxgAa0YAHQLNOMrduwQhCCAQhCABCEIAbmlZFG6SRwaxo1OcTsAuf32/zXeV1PTF0dGDgd5PU+non+Jb5+1HmjpHEUjT53D/AJT/AE/VRtPC1oHlG3VInkvSNWHFW5GFNTMacuK2X404Lg0J5rW9zhMzTeGDgO091RI0WaFS0ZHhzjI7nUoOvjmu1dHZ6LSaucZe/G0MfV59vzOApuSrYXtBaC4nAwNz2Ct/DtmoqCM1FTFCKuZgdJnB0tzsPYHO/U59FeMbIy5eMR7h+ioLHbYrfb5Kfw4mBuRI1z3nqTjqT/nJP3GvlpXiMMa6Z531bjT0CkWxx1DQ6SFojAzpe0fiVrPooXvH2R/htbvt5oyeg0nb3xj81aeNyT4ujFGaUrkrMqSDZs5YyN5AOgcvf/P6qt3y6zyV8RiYfCacRZGWv3wSO+d/pjupO6S1fhSROOh8nlwN2yejTzBI+6fplQ9JUeHC5lU8eC0l+HD5dIyd+g/zqEjNdrDDV+RmNLc2NXKWK32yorqWmbrYDIIYzsHdc46AnOPRVe0yT3OjjrK8B1RHqbDOfmLT39jnBTN1nuM3FlLUUsojoIovEgmjOpj4nfN7lxO49vQp+5yNp3t8JmAGtaANs4O23pz/AAWhQUfwIXJkZfKj7WwQmTHhPBn3xq2/qPzT3CHHFdbZalkFPTzwySbOk1B2BsACDy+irHE9R9kDqOPImmcXO7huf8Casj2wxtHIqrb7NXGMvad/4c4ppbw1sUjRT1ZGREXZDx3aevtzVhXBLbXyNuNEackzMnYWaeZOof3/ABXewrwlZkz4ljloVCEK4gEIQgARlIkJQBymBuflGcc1uMkLQRttzB5rUicWsAADzjbT2Tc1XFkamvBbzDhhw/qsaOizblqTg6Tj07LTfPrcBr/Nak07HbxPB9jj8lWOJLzJRs8hw/VsrrZVukWEcRWez1jpq+OerqI3Zjp4MAA93OP6DJ9lP0/xGsFU4OuFrq4MvDiQWvAIGBkAg4HbBwuDftScVDpJPOSc77regusUmznlp7FaI0kY5ycnZ6UobhQ32Jpst3bJGHmSaL72D90g4Ib6Y+qdvM7WsZboXPY5+PM0HfsM+pG5HJedYa6SlkZU087opGHLZY3Yc0+hG4XR+E/iYJTFR8SuaCDiOuwBpP8AH2/7D691YojolTOBTCmqvDlm8MB7ADpOffkNvfbKo3HUFwnsc9FRzanSHIcR55W8zGT3O2CeYGk74LperjdTQCGOokIflzqon5GczuORI5FaddVtq2yRkO8LJBJ+8OmD+efRFjVG9EDaLebbYIqOolL36S45cSGF25De2Mpt9TSsq4WVJ0Ma4NG2dJ5ch6bpi51cupoOTKDoc4nnjfYdM5BUBR1orLtKDnRCcDPU9T/JKlI048ei2u+HDuIbnLcYL7QSlzsmNgcfDZyaO/IdR3UvF8JGNa3XdAHfwwn/APSiKW8SWx7ailfolYM7HZw6tI6g4XYaeUVEMcoGGyMDhn1GURqRTNzxNbKvwvwJQ2Kq+1vmfVVLdo3PaAGeoHf1VvQEK6VGaUnJ2wQkSZUlTJISkykJQAEpMpCUZCCTkIna8mN+qGfmB3Pdp/ktOorH6zHO7TKPld+96j+i25mF7NLg2Rvbkfooqsi8mmRjpYz9x3zD27rEmdKhqqnjd5tTdQ5uZsQqRxZI500ZLsjBCsE9LqJdDVbDodyPRQN1tlTLE+R0jXadwCMZTIdism1orRJ7lBOeeCh2QDkbjmkKeYx2OeRnyPITn2t+jRnA/JaqyHJSQdC4B4vLG/sG7vL6SYaIHudjwyfuZ6NPTsfdXKvqBCxtPCQ0gZPTDQRk/wBP7LhQO66lYa83az09VVOOuDyTux82kHBP0OfdQx+NmN2qwalrGHeXA27DO/54W6/wX0oaWAvHynrn0VepnvuFZJU4wM4b6BXDgSj+08TUZlbrjY5zsH0aTn9El7ZsUlGDZp8LWWrv9xpoJI5mU7sOnkDdmNxk7nbfl9V3aNjY2NY0Ya0YA7BIxrWDDWho7AYS5ynRjxMGXK8jtmWUiTKxLlYWZEpCViSkygDLKxJWJKMoAXKQlYlyxLkAcxdbXBh8r2+8mf1C06ilexpDnam/xDb8lJmdxGBhNSF7hgnZYDpbKtcqIkF7G5I6jfI91FxCAtcyRp155FWyshJy4bHG/qq1caUuc5xGhw5OCsmVaKvxDaCHmppm8x52Dr7KuH2KvbpfKI5QoS42pk0rpI/Lnsnxn9iJ4r3Er7U40La/ZNXqIjjc/HVu+yfhtlSXhpglye7CMJi2IcWuzQELi/AHI4V5ZFPRWZtBA066lzZJdP7gGw+ux9gO62+CuA6y+XFgfH4dNEWume7bY9Mc98Ltds4RtVDL4jYPHkByJZxqI9hjCGrRMJKLtnNeHuEbjVMZJTU72xOaPNN5A4fX+S6hwzw/T2Wn20vqXDEkoHMdh2H64Uy2MDnus0KNEyySkJ0SOOEFYlWFiZKTdLlYucgAykccBJqWJKgBdSC5Y6gsS5AGWUmViSsCUEnOBsFmNwhCwHSMHYOcgbKPqqeOTO2D3QhSQVq7UcYaSNiN8hRLRqcWnkAhCuuiF8jddCwQtAH+45rSfRdS4O4NoKuzuqaySaR1QcNDHFnhgdu5PqhCZi2xXqHS0XC3WyisdGyktsAijc4lxzkuPcnqVJN2ACELQY1sUnZJlCEABWJKEIAbe4hNE7oQoARxICTJwhCCTElKOSEIAwJSEoQgD//Z"/>
          <p:cNvSpPr>
            <a:spLocks noChangeAspect="1" noChangeArrowheads="1"/>
          </p:cNvSpPr>
          <p:nvPr/>
        </p:nvSpPr>
        <p:spPr bwMode="auto">
          <a:xfrm>
            <a:off x="88900" y="-944563"/>
            <a:ext cx="231457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6" name="AutoShape 9" descr="data:image/jpg;base64,/9j/4AAQSkZJRgABAQAAAQABAAD/2wBDAAkGBwgHBgkIBwgKCgkLDRYPDQwMDRsUFRAWIB0iIiAdHx8kKDQsJCYxJx8fLT0tMTU3Ojo6Iys/RD84QzQ5Ojf/2wBDAQoKCg0MDRoPDxo3JR8lNzc3Nzc3Nzc3Nzc3Nzc3Nzc3Nzc3Nzc3Nzc3Nzc3Nzc3Nzc3Nzc3Nzc3Nzc3Nzc3Nzf/wAARCACVAK4DASIAAhEBAxEB/8QAHAAAAQQDAQAAAAAAAAAAAAAAAAEDBQYCBAcI/8QAOxAAAQMDAgQEAwUHBAMBAAAAAQACAwQFERIhBjFBURMiYXEHMoEUQpGhsRVSYsHR4fAjM0NyJFOi0v/EABkBAAIDAQAAAAAAAAAAAAAAAAADAQIEBf/EACMRAAICAgIBBQEBAAAAAAAAAAABAhEDIRIxQQQiMlFxE7H/2gAMAwEAAhEDEQA/AO4oQhAAhCEACEIQAIQhAAhCEACEIQBi9oc0gjII3XOTTmllqYNWRE9zfoCukHkqBNPAypqqrWyTXM54I30b9eyXk6NHp27ZXLl9qjxNPEWxO2ac7j3VerJnMJDAdyrLdLgKzVFE8BnOR/RoVYuNfA1zhENh1KQ0jfFPtkZV1Lo2lzth1UJW3LpF5nFbpgnu4f4JxGDue/smPsjYXuh8MNeOZ7qUkTJvwRLK2Rsv+q3JPLdbwuh0kBrgeW5UhT8Nm4QPlZIW6RnVpyP7qH+yuimkppwNcfI9D7K2mKfJErT3Jga1pa7YJ51cHHyxO9sKLp6dxxvgrdayR2wOcdlFILPVKEIWk5gIQhAAhCEACEIQAIQhAAhYSSNjjc97gxjRlzicADuuW8R/FfwZ3w2KmiljacfaJ84d/wBWjG3v+CAOqHkuVcfWx1tuBnt8sgZUZdJE3y6D1weo646fULS4X+I/FF6v9NbIqehm8Z3nPhOb4bBu52Q7oPzwOqs/F1bYXXGpsd1u7KSvr6bFO5wLWxDOwc7kNThyOMgY671lFSVF8c3CVnJay8O8LwomvaDvgNxn1Vemnnq5/CcQyPO4B5+/ddEZ8OuJqtszpaeCExEtb4ko85HVuOnvhUQ0EtPM9soB0uOSDySFFrs6MsylpMsVmmbHD9laGt1btI6OUdUvbLcYxKNwDqb7FRxqZQ7RHkAdXE7/AET1LA+R+tznF3UlRWwUtUWMVogDHhwZHjBA7Ks3nDq500W4Gw74Wbq6nEpjicJpR97fS327pl2qV2XczucoqmWW0P04EjWuZ8rgpOmgbo3G60bZGXNLMfIcYU1EzS0AqWLPRCEIWk5oIQhAAhCEACEJMhACoTMdXTyyGOOZjnt5tDskLCqnY0iLWA93ryHdAHJvixxjV19RLwvw410jmHFfM07DH/H/AF/DuuZGG8U2WmGleBzaZCT+ZXpKzyUFJTzugZ4dPES4vEYYw88nA5+53OU7qtN+hD/AgqmMfg+NDktPPqNjyU9EJ2UXgqmo+CuD6jie9Qthq5oA97M+ZrM+SMerjjPuOy4Zf7xVX261VxrX5nqHl7gOTRyDR6ADAXefixZLlxVQxUluqmNZTOMjqY/87uQOrPTfAO2/PkvPddSz22okp6hhY5jiHNIw5p7YPJQTVHUvhD8SZqGphsF+qC+ikIjpaiQ5MDuQaSfuHYDt7cpv4mcJVNDVzXm1ROfSyZdOxgz4Z6kjt69Fwtu/qCrlHxFdLzSRMuVwqJxG3Rokf5RgbbclST0NxRbkagqooxqI1HngDJTcks9WNLj4cP8A6wefutl8Qd03TtvoJqmZsMEbpJHHAa0ZJKUdBRpEaaZ0cjZI2jbp0UvRxsqGtLMajsWnm0q92T4Y3Osc11wLKOA8wTl+PYfzV7svw/sFqcJG0pqJhjzzu1f/ADyVlBsVLPjj0cSpR9lrfPs2UAEnbB6K3cOcMXS9mZ1PJHFBGceJKNi7sAF02p4RsNS7VLa4CScnAIH4AqWpKWCjgbBSwsiiYMNYwYAVlj+xM/UJr2ofQhCYZQQhJlACqMuN7paBxjeTJMObGdPfssL7dm26LTH56l48jOg/iPoFR53HDnOe5z3ZLiTnJ7pcp1ofhxc9vos0nFnl/wBKkaTnbVL+uy15rxNXNPijQwc42nI/Hqqi2pLBzIPum6q5PYxsceouJADWjLnOPIAd1Tk2alggtlhjllmrYI6WQ+L4zXsZH6Hck9u6tMjZQ/whBqdM4mV8jMjHb8OijOGbRJa6PxqtzG1s27tW+kdGg9h+akp2VUFI802qWofsPNu0fvb/AJKyqCtmTPJSlUTSr56eplbaG0uuInMgjeWaTnc7dv1Tkb46GiFJRsLMNIYc9epPrv8A500K2G5VVBG5lQzxozrdkhsmByGeuP1UNfJ7pLbc073zVDQ0VDo3eeNvMbDffPP0SnOc5KnSRWMFG2xq2cSG5X2ehZTnwGf7c4BDm6dsuB6E8uRH44gPiRwyy+0jq2njaLrTsyQ0f77B90+vY/T2s7cspDJUNgdc5WhpdpDDM9o1Nz+8QCPwUTQTzGmJq3ZlaSWZ+YA/3Tv6e7iXULjbOBsa7xNI37K38HcPXK8seLfRyygyYyG+Ubb5PJbE3Db7hxtBT0kWGVs4Ib0bqDi4e2Wk+y9GcMWOm4dslJa6QHRCzzOPN7ju5x9zlWatFIzeOVooNj+FRDWvvNW1o5mGDc/Vx/kF0G0WK2WaLRbqSOHPzOAy53uTupPCFKSQTyzn2xAMJUIUiwQhCABCFi9wa0lxwBuSgBStK63KC20xlmOXHZkY5vPZRFz4tpadz4qRhqJBtqzhgPv1+irs9RNXzGpq3Fz+QGNmjsEuU10h2PC5dhLUSVNQ+pqDqmecns0dAPQLQrHF2Q3IBHMp+olDG5GNI5k81B3auZTwlwyTvkE5/BKXZuSpaNS51RiiBgy6U40t7lWj4fWSWQtvt1b5nj/xYxvpb1efUjl6e6qHAtpqOJL1JPUMcbdTu82x8zujB+WT2913B0UcMTQ2PLiAAMZx/YJkY6sz5sr+KGXCBzy92dDQMgnPthMth8arDzKHsxnbI0jskkmhm/0WseQ35HNI8x9U9LLHbqF0srQXEcicZJ6en9khXN3el/ohrjryQ18mp6acRiRxbkGQAZOeg/Df2woeloH0tVJWvqGzxYyZNWkFrvm1dts7JYJYbs+Vj2v8QEvZKDs/J3z25fgPRR/EF5hoqqKzmMTxSbTBoILQ7YBvr97/ADamNR3Lx4/Rsr0maVxkZe62Gvp53+DFkPjOzmadwR7/ANuqjeIri6J9GKKMyzVEgjj22xkF2fp+pPRSDGRWeAxZ8jgXOkdzznr9CE1wZZqu7XSWSqbhpnyBjIiY3Lcj35fXK0wjx77ZL6suvBvD0Ubo7rUMBnAIiyOWcgn8CR9SrmsImNjjaxgAa0YAHQLNOMrduwQhCCAQhCABCEIAbmlZFG6SRwaxo1OcTsAuf32/zXeV1PTF0dGDgd5PU+non+Jb5+1HmjpHEUjT53D/AJT/AE/VRtPC1oHlG3VInkvSNWHFW5GFNTMacuK2X404Lg0J5rW9zhMzTeGDgO091RI0WaFS0ZHhzjI7nUoOvjmu1dHZ6LSaucZe/G0MfV59vzOApuSrYXtBaC4nAwNz2Ct/DtmoqCM1FTFCKuZgdJnB0tzsPYHO/U59FeMbIy5eMR7h+ioLHbYrfb5Kfw4mBuRI1z3nqTjqT/nJP3GvlpXiMMa6Z531bjT0CkWxx1DQ6SFojAzpe0fiVrPooXvH2R/htbvt5oyeg0nb3xj81aeNyT4ujFGaUrkrMqSDZs5YyN5AOgcvf/P6qt3y6zyV8RiYfCacRZGWv3wSO+d/pjupO6S1fhSROOh8nlwN2yejTzBI+6fplQ9JUeHC5lU8eC0l+HD5dIyd+g/zqEjNdrDDV+RmNLc2NXKWK32yorqWmbrYDIIYzsHdc46AnOPRVe0yT3OjjrK8B1RHqbDOfmLT39jnBTN1nuM3FlLUUsojoIovEgmjOpj4nfN7lxO49vQp+5yNp3t8JmAGtaANs4O23pz/AAWhQUfwIXJkZfKj7WwQmTHhPBn3xq2/qPzT3CHHFdbZalkFPTzwySbOk1B2BsACDy+irHE9R9kDqOPImmcXO7huf8Casj2wxtHIqrb7NXGMvad/4c4ppbw1sUjRT1ZGREXZDx3aevtzVhXBLbXyNuNEackzMnYWaeZOof3/ABXewrwlZkz4ljloVCEK4gEIQgARlIkJQBymBuflGcc1uMkLQRttzB5rUicWsAADzjbT2Tc1XFkamvBbzDhhw/qsaOizblqTg6Tj07LTfPrcBr/Nak07HbxPB9jj8lWOJLzJRs8hw/VsrrZVukWEcRWez1jpq+OerqI3Zjp4MAA93OP6DJ9lP0/xGsFU4OuFrq4MvDiQWvAIGBkAg4HbBwuDftScVDpJPOSc77regusUmznlp7FaI0kY5ycnZ6UobhQ32Jpst3bJGHmSaL72D90g4Ib6Y+qdvM7WsZboXPY5+PM0HfsM+pG5HJedYa6SlkZU087opGHLZY3Yc0+hG4XR+E/iYJTFR8SuaCDiOuwBpP8AH2/7D691YojolTOBTCmqvDlm8MB7ADpOffkNvfbKo3HUFwnsc9FRzanSHIcR55W8zGT3O2CeYGk74LperjdTQCGOokIflzqon5GczuORI5FaddVtq2yRkO8LJBJ+8OmD+efRFjVG9EDaLebbYIqOolL36S45cSGF25De2Mpt9TSsq4WVJ0Ma4NG2dJ5ch6bpi51cupoOTKDoc4nnjfYdM5BUBR1orLtKDnRCcDPU9T/JKlI048ei2u+HDuIbnLcYL7QSlzsmNgcfDZyaO/IdR3UvF8JGNa3XdAHfwwn/APSiKW8SWx7ailfolYM7HZw6tI6g4XYaeUVEMcoGGyMDhn1GURqRTNzxNbKvwvwJQ2Kq+1vmfVVLdo3PaAGeoHf1VvQEK6VGaUnJ2wQkSZUlTJISkykJQAEpMpCUZCCTkIna8mN+qGfmB3Pdp/ktOorH6zHO7TKPld+96j+i25mF7NLg2Rvbkfooqsi8mmRjpYz9x3zD27rEmdKhqqnjd5tTdQ5uZsQqRxZI500ZLsjBCsE9LqJdDVbDodyPRQN1tlTLE+R0jXadwCMZTIdism1orRJ7lBOeeCh2QDkbjmkKeYx2OeRnyPITn2t+jRnA/JaqyHJSQdC4B4vLG/sG7vL6SYaIHudjwyfuZ6NPTsfdXKvqBCxtPCQ0gZPTDQRk/wBP7LhQO66lYa83az09VVOOuDyTux82kHBP0OfdQx+NmN2qwalrGHeXA27DO/54W6/wX0oaWAvHynrn0VepnvuFZJU4wM4b6BXDgSj+08TUZlbrjY5zsH0aTn9El7ZsUlGDZp8LWWrv9xpoJI5mU7sOnkDdmNxk7nbfl9V3aNjY2NY0Ya0YA7BIxrWDDWho7AYS5ynRjxMGXK8jtmWUiTKxLlYWZEpCViSkygDLKxJWJKMoAXKQlYlyxLkAcxdbXBh8r2+8mf1C06ilexpDnam/xDb8lJmdxGBhNSF7hgnZYDpbKtcqIkF7G5I6jfI91FxCAtcyRp155FWyshJy4bHG/qq1caUuc5xGhw5OCsmVaKvxDaCHmppm8x52Dr7KuH2KvbpfKI5QoS42pk0rpI/Lnsnxn9iJ4r3Er7U40La/ZNXqIjjc/HVu+yfhtlSXhpglye7CMJi2IcWuzQELi/AHI4V5ZFPRWZtBA066lzZJdP7gGw+ux9gO62+CuA6y+XFgfH4dNEWume7bY9Mc98Ltds4RtVDL4jYPHkByJZxqI9hjCGrRMJKLtnNeHuEbjVMZJTU72xOaPNN5A4fX+S6hwzw/T2Wn20vqXDEkoHMdh2H64Uy2MDnus0KNEyySkJ0SOOEFYlWFiZKTdLlYucgAykccBJqWJKgBdSC5Y6gsS5AGWUmViSsCUEnOBsFmNwhCwHSMHYOcgbKPqqeOTO2D3QhSQVq7UcYaSNiN8hRLRqcWnkAhCuuiF8jddCwQtAH+45rSfRdS4O4NoKuzuqaySaR1QcNDHFnhgdu5PqhCZi2xXqHS0XC3WyisdGyktsAijc4lxzkuPcnqVJN2ACELQY1sUnZJlCEABWJKEIAbe4hNE7oQoARxICTJwhCCTElKOSEIAwJSEoQgD//Z"/>
          <p:cNvSpPr>
            <a:spLocks noChangeAspect="1" noChangeArrowheads="1"/>
          </p:cNvSpPr>
          <p:nvPr/>
        </p:nvSpPr>
        <p:spPr bwMode="auto">
          <a:xfrm>
            <a:off x="241300" y="-792163"/>
            <a:ext cx="231457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4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862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740</Words>
  <Application>Microsoft Office PowerPoint</Application>
  <PresentationFormat>On-screen Show (4:3)</PresentationFormat>
  <Paragraphs>300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Times New Roman</vt:lpstr>
      <vt:lpstr>Arial</vt:lpstr>
      <vt:lpstr>Calibri</vt:lpstr>
      <vt:lpstr>Tw Cen MT</vt:lpstr>
      <vt:lpstr>Wingdings</vt:lpstr>
      <vt:lpstr>Wingdings 2</vt:lpstr>
      <vt:lpstr>Comic Sans MS</vt:lpstr>
      <vt:lpstr>Browallia New</vt:lpstr>
      <vt:lpstr>Office Theme</vt:lpstr>
      <vt:lpstr>1_Median</vt:lpstr>
      <vt:lpstr>2_Median</vt:lpstr>
      <vt:lpstr>3_Median</vt:lpstr>
      <vt:lpstr>2_Office Theme</vt:lpstr>
      <vt:lpstr>1_Office Theme</vt:lpstr>
      <vt:lpstr>Median</vt:lpstr>
      <vt:lpstr>PROTEINURIA AND HEMATURIA</vt:lpstr>
      <vt:lpstr>Slide 2</vt:lpstr>
      <vt:lpstr>Slide 3</vt:lpstr>
      <vt:lpstr>Proteinuria</vt:lpstr>
      <vt:lpstr>Other spectrum </vt:lpstr>
      <vt:lpstr>Proteinuria </vt:lpstr>
      <vt:lpstr>Types of Proteinuria </vt:lpstr>
      <vt:lpstr>Slide 8</vt:lpstr>
      <vt:lpstr>Measurement of urinary protein</vt:lpstr>
      <vt:lpstr>Sulphosalicylic acid  (SSA) test </vt:lpstr>
      <vt:lpstr>Measurement of quantitative protein excretion</vt:lpstr>
      <vt:lpstr>Measurement of quantitative protein excretion</vt:lpstr>
      <vt:lpstr>Slide 13</vt:lpstr>
      <vt:lpstr>Microalbuminuria </vt:lpstr>
      <vt:lpstr>Approach to Proteinuria</vt:lpstr>
      <vt:lpstr>Rule out Transient proteinuria</vt:lpstr>
      <vt:lpstr>Orthostatic proteinuria</vt:lpstr>
      <vt:lpstr>Rule out orthostatic proteinuria </vt:lpstr>
      <vt:lpstr>Persistent Proteinuria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Hematuria </vt:lpstr>
      <vt:lpstr>Slide 29</vt:lpstr>
      <vt:lpstr>Hematuria </vt:lpstr>
      <vt:lpstr>Phase contrast microscopy showing dysmorphic  red cells in a patient with Glomerular bleeding. Acanthocytes can be recognized as ring forms with vesicle-shaped protrusions</vt:lpstr>
      <vt:lpstr>Definition</vt:lpstr>
      <vt:lpstr>Gross hematuria</vt:lpstr>
      <vt:lpstr>Microscopic hematuria </vt:lpstr>
      <vt:lpstr>Presentation </vt:lpstr>
      <vt:lpstr> Historical clues </vt:lpstr>
      <vt:lpstr> The timing of the hematuria  </vt:lpstr>
      <vt:lpstr>Circumstances associated</vt:lpstr>
      <vt:lpstr>Physical examination</vt:lpstr>
      <vt:lpstr>Laboratory evaluation</vt:lpstr>
      <vt:lpstr>Urine sediment showing free red cells and a red cell cast that is tightly packed with red cells. </vt:lpstr>
      <vt:lpstr>Epithelial cell cast with free epithelial cells (arrow) in the urine sediment. Renal tubular epithelial cells are larger than white cell and have a single, large central nucleus</vt:lpstr>
      <vt:lpstr>   Extrarrenal causes </vt:lpstr>
      <vt:lpstr>Hematuria </vt:lpstr>
      <vt:lpstr> Renal Causes (Glomerular causes)</vt:lpstr>
      <vt:lpstr>Imaging studies</vt:lpstr>
      <vt:lpstr>Slide 47</vt:lpstr>
      <vt:lpstr>Slide 48</vt:lpstr>
      <vt:lpstr>Slide 49</vt:lpstr>
      <vt:lpstr>Clinical Syndromes of Hematuria</vt:lpstr>
      <vt:lpstr>Hereditary Nephritis </vt:lpstr>
      <vt:lpstr>Treatment</vt:lpstr>
    </vt:vector>
  </TitlesOfParts>
  <Company>ttuhsc elp paso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PROTEINURIA AND HEMATURIA</dc:title>
  <dc:creator>CPrieto</dc:creator>
  <cp:lastModifiedBy>ksupy</cp:lastModifiedBy>
  <cp:revision>70</cp:revision>
  <dcterms:created xsi:type="dcterms:W3CDTF">2004-08-03T17:11:28Z</dcterms:created>
  <dcterms:modified xsi:type="dcterms:W3CDTF">2011-03-01T06:03:36Z</dcterms:modified>
</cp:coreProperties>
</file>