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9" r:id="rId3"/>
    <p:sldId id="258" r:id="rId4"/>
    <p:sldId id="262" r:id="rId5"/>
    <p:sldId id="261" r:id="rId6"/>
    <p:sldId id="283" r:id="rId7"/>
    <p:sldId id="281" r:id="rId8"/>
    <p:sldId id="263" r:id="rId9"/>
    <p:sldId id="264" r:id="rId10"/>
    <p:sldId id="266" r:id="rId11"/>
    <p:sldId id="268" r:id="rId12"/>
    <p:sldId id="269" r:id="rId13"/>
    <p:sldId id="270" r:id="rId14"/>
    <p:sldId id="275" r:id="rId15"/>
    <p:sldId id="278" r:id="rId16"/>
    <p:sldId id="277"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2EA82-FC07-427A-B2BB-87828EAE33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8CA5B2-0346-45B2-9AF2-A540E17E9C9E}" type="datetimeFigureOut">
              <a:rPr lang="en-US" smtClean="0"/>
              <a:pPr/>
              <a:t>3/15/2011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A72EA82-FC07-427A-B2BB-87828EAE334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8CA5B2-0346-45B2-9AF2-A540E17E9C9E}" type="datetimeFigureOut">
              <a:rPr lang="en-US" smtClean="0"/>
              <a:pPr/>
              <a:t>3/15/2011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72EA82-FC07-427A-B2BB-87828EAE334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b="1" dirty="0" smtClean="0"/>
              <a:t>          </a:t>
            </a:r>
            <a:r>
              <a:rPr lang="en-US" b="1" dirty="0" smtClean="0"/>
              <a:t>Bronchiectasis</a:t>
            </a:r>
            <a:r>
              <a:rPr lang="en-US" b="1" dirty="0" smtClean="0"/>
              <a:t/>
            </a:r>
            <a:br>
              <a:rPr lang="en-US" b="1" dirty="0" smtClean="0"/>
            </a:br>
            <a:endParaRPr lang="en-US" dirty="0"/>
          </a:p>
        </p:txBody>
      </p:sp>
      <p:sp>
        <p:nvSpPr>
          <p:cNvPr id="3" name="Subtitle 2"/>
          <p:cNvSpPr>
            <a:spLocks noGrp="1"/>
          </p:cNvSpPr>
          <p:nvPr>
            <p:ph type="subTitle" idx="1"/>
          </p:nvPr>
        </p:nvSpPr>
        <p:spPr/>
        <p:txBody>
          <a:bodyPr>
            <a:normAutofit/>
          </a:bodyPr>
          <a:lstStyle/>
          <a:p>
            <a:pPr algn="l"/>
            <a:r>
              <a:rPr lang="en-US" dirty="0" smtClean="0"/>
              <a:t>Dr Abdalla Elfateh Ibrahim</a:t>
            </a:r>
          </a:p>
          <a:p>
            <a:pPr algn="l"/>
            <a:r>
              <a:rPr lang="en-US" dirty="0" smtClean="0"/>
              <a:t>Consultant and assistant Professor </a:t>
            </a:r>
          </a:p>
          <a:p>
            <a:pPr algn="l"/>
            <a:r>
              <a:rPr lang="en-US" dirty="0" smtClean="0"/>
              <a:t>Of Pulmonary Medicine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b="1" dirty="0" smtClean="0"/>
              <a:t>               </a:t>
            </a:r>
            <a:r>
              <a:rPr lang="en-US" b="1" i="1" dirty="0" smtClean="0"/>
              <a:t>Primary ciliary dyskinesia</a:t>
            </a:r>
          </a:p>
          <a:p>
            <a:r>
              <a:rPr lang="en-US" dirty="0" smtClean="0"/>
              <a:t>(Kartagener)  situs inversus, nasal polyps or sinusitis, and bronchiectasis in the setting of immotile cilia of the respiratory tract</a:t>
            </a:r>
          </a:p>
          <a:p>
            <a:pPr>
              <a:buNone/>
            </a:pPr>
            <a:r>
              <a:rPr lang="en-US" b="1" dirty="0" smtClean="0"/>
              <a:t>              </a:t>
            </a:r>
            <a:r>
              <a:rPr lang="en-US" b="1" i="1" dirty="0" smtClean="0"/>
              <a:t>Allergic </a:t>
            </a:r>
            <a:r>
              <a:rPr lang="en-US" b="1" i="1" dirty="0" smtClean="0"/>
              <a:t>bronchopulmonary aspergillosis</a:t>
            </a:r>
          </a:p>
          <a:p>
            <a:r>
              <a:rPr lang="en-US" dirty="0" smtClean="0"/>
              <a:t>A hypersensitivity reaction to inhaled </a:t>
            </a:r>
            <a:r>
              <a:rPr lang="en-US" i="1" dirty="0" smtClean="0"/>
              <a:t>Aspergillus</a:t>
            </a:r>
            <a:r>
              <a:rPr lang="en-US" dirty="0" smtClean="0"/>
              <a:t> antigen that is characterized by bronchospasm, bronchiectasis, </a:t>
            </a:r>
          </a:p>
          <a:p>
            <a:pPr>
              <a:buNone/>
            </a:pPr>
            <a:r>
              <a:rPr lang="en-US" b="1" i="1" dirty="0" smtClean="0"/>
              <a:t>           </a:t>
            </a:r>
            <a:r>
              <a:rPr lang="en-US" b="1" i="1" dirty="0" smtClean="0"/>
              <a:t>  </a:t>
            </a:r>
            <a:r>
              <a:rPr lang="en-US" b="1" i="1" dirty="0" smtClean="0"/>
              <a:t>Immunodeficiency states </a:t>
            </a:r>
          </a:p>
          <a:p>
            <a:pPr>
              <a:buNone/>
            </a:pPr>
            <a:r>
              <a:rPr lang="en-US" b="1" dirty="0"/>
              <a:t> </a:t>
            </a:r>
            <a:r>
              <a:rPr lang="en-US" b="1" dirty="0" smtClean="0"/>
              <a:t>    </a:t>
            </a:r>
            <a:r>
              <a:rPr lang="en-US" dirty="0" smtClean="0"/>
              <a:t>Congenital and acquired I D usually </a:t>
            </a:r>
            <a:r>
              <a:rPr lang="en-US" dirty="0"/>
              <a:t>present in childhood </a:t>
            </a:r>
            <a:r>
              <a:rPr lang="en-US" dirty="0" smtClean="0"/>
              <a:t>   rarely in adults</a:t>
            </a:r>
          </a:p>
          <a:p>
            <a:pPr>
              <a:buNone/>
            </a:pPr>
            <a:r>
              <a:rPr lang="en-US" b="1" dirty="0" smtClean="0"/>
              <a:t>         </a:t>
            </a:r>
            <a:r>
              <a:rPr lang="en-US" b="1" dirty="0" smtClean="0"/>
              <a:t>   </a:t>
            </a:r>
            <a:r>
              <a:rPr lang="en-US" b="1" i="1" dirty="0" smtClean="0"/>
              <a:t>Autoimmune diseases and idiopathic inflammatory </a:t>
            </a:r>
            <a:r>
              <a:rPr lang="en-US" b="1" i="1" dirty="0" smtClean="0"/>
              <a:t>disorders</a:t>
            </a:r>
            <a:endParaRPr lang="en-US" i="1" dirty="0" smtClean="0"/>
          </a:p>
          <a:p>
            <a:pPr>
              <a:buNone/>
            </a:pPr>
            <a:r>
              <a:rPr lang="en-US" dirty="0" smtClean="0"/>
              <a:t>     RA ,SLE, SJorgen's syndrome ,</a:t>
            </a:r>
            <a:r>
              <a:rPr lang="en-US" dirty="0" smtClean="0"/>
              <a:t>ankylosing</a:t>
            </a:r>
            <a:r>
              <a:rPr lang="en-US" dirty="0" smtClean="0"/>
              <a:t> </a:t>
            </a:r>
            <a:r>
              <a:rPr lang="en-US" dirty="0" smtClean="0"/>
              <a:t>spondolitis</a:t>
            </a:r>
            <a:endParaRPr lang="en-US" dirty="0" smtClean="0"/>
          </a:p>
          <a:p>
            <a:pPr>
              <a:buNone/>
            </a:pPr>
            <a:r>
              <a:rPr lang="en-US" b="1" dirty="0" smtClean="0"/>
              <a:t>           (Traction </a:t>
            </a:r>
            <a:r>
              <a:rPr lang="en-US" b="1" dirty="0" smtClean="0"/>
              <a:t>bronchiectasis</a:t>
            </a:r>
            <a:r>
              <a:rPr lang="en-US" b="1" dirty="0" smtClean="0"/>
              <a:t>)</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buNone/>
            </a:pPr>
            <a:r>
              <a:rPr lang="en-US" b="1" dirty="0" smtClean="0"/>
              <a:t>                </a:t>
            </a:r>
            <a:r>
              <a:rPr lang="en-US" sz="3600" b="1" i="1" dirty="0" smtClean="0"/>
              <a:t>Rare causes</a:t>
            </a:r>
          </a:p>
          <a:p>
            <a:pPr>
              <a:buNone/>
            </a:pPr>
            <a:endParaRPr lang="en-US" b="1" u="sng" dirty="0" smtClean="0"/>
          </a:p>
          <a:p>
            <a:r>
              <a:rPr lang="en-US" b="1" i="1" dirty="0" smtClean="0"/>
              <a:t>Congenital anatomic defects and connective-tissue </a:t>
            </a:r>
            <a:r>
              <a:rPr lang="en-US" b="1" i="1" dirty="0" smtClean="0"/>
              <a:t>disorders</a:t>
            </a:r>
          </a:p>
          <a:p>
            <a:endParaRPr lang="en-US" b="1" i="1" u="sng" dirty="0" smtClean="0"/>
          </a:p>
          <a:p>
            <a:r>
              <a:rPr lang="en-US" b="1" i="1" dirty="0" smtClean="0"/>
              <a:t>Alpha1-antitrypsin (AAT) deficiency  </a:t>
            </a:r>
            <a:endParaRPr lang="en-US" b="1" i="1" dirty="0" smtClean="0"/>
          </a:p>
          <a:p>
            <a:endParaRPr lang="en-US" b="1" i="1" dirty="0" smtClean="0"/>
          </a:p>
          <a:p>
            <a:r>
              <a:rPr lang="en-US" b="1" i="1" dirty="0" smtClean="0"/>
              <a:t>Autosomal dominant polycystic kidney </a:t>
            </a:r>
            <a:r>
              <a:rPr lang="en-US" b="1" i="1" dirty="0" smtClean="0"/>
              <a:t>disease</a:t>
            </a:r>
          </a:p>
          <a:p>
            <a:endParaRPr lang="en-US" i="1" dirty="0" smtClean="0"/>
          </a:p>
          <a:p>
            <a:r>
              <a:rPr lang="en-US" b="1" i="1" dirty="0" smtClean="0"/>
              <a:t>Toxic gas exposure</a:t>
            </a:r>
            <a:endParaRPr lang="en-US" i="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smtClean="0"/>
              <a:t>Clinical feature </a:t>
            </a:r>
            <a:endParaRPr lang="en-US" b="1" i="1"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 Multiple episodes of infections</a:t>
            </a:r>
          </a:p>
          <a:p>
            <a:r>
              <a:rPr lang="en-US" dirty="0" smtClean="0"/>
              <a:t>Cough and daily production of big amount of mucopurulent sputum, </a:t>
            </a:r>
          </a:p>
          <a:p>
            <a:r>
              <a:rPr lang="en-US" dirty="0" smtClean="0"/>
              <a:t>Blood-streaked hemoptysis </a:t>
            </a:r>
          </a:p>
          <a:p>
            <a:r>
              <a:rPr lang="en-US" dirty="0" smtClean="0"/>
              <a:t> Dyspnea</a:t>
            </a:r>
          </a:p>
          <a:p>
            <a:r>
              <a:rPr lang="en-US" dirty="0" smtClean="0"/>
              <a:t> Pleuritic chest pain</a:t>
            </a:r>
          </a:p>
          <a:p>
            <a:r>
              <a:rPr lang="en-US" dirty="0" smtClean="0"/>
              <a:t> Wheezing</a:t>
            </a:r>
          </a:p>
          <a:p>
            <a:r>
              <a:rPr lang="en-US" dirty="0" smtClean="0"/>
              <a:t> Fever</a:t>
            </a:r>
          </a:p>
          <a:p>
            <a:r>
              <a:rPr lang="en-US" dirty="0" smtClean="0"/>
              <a:t> Weakness, and weight loss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Coarse crackles </a:t>
            </a:r>
          </a:p>
          <a:p>
            <a:r>
              <a:rPr lang="en-US" dirty="0" smtClean="0"/>
              <a:t>Scattered wheezing Wheezing may be due to airflow obstruction from secretions, </a:t>
            </a:r>
          </a:p>
          <a:p>
            <a:r>
              <a:rPr lang="en-US" dirty="0" smtClean="0"/>
              <a:t>Digital clubbing</a:t>
            </a:r>
          </a:p>
          <a:p>
            <a:r>
              <a:rPr lang="en-US" dirty="0" smtClean="0"/>
              <a:t>Cyanosis and plethora are rare findings secondary to polycythemia from chronic hypoxia.</a:t>
            </a:r>
          </a:p>
          <a:p>
            <a:r>
              <a:rPr lang="en-US" dirty="0" smtClean="0"/>
              <a:t>Wasting and weight loss</a:t>
            </a:r>
          </a:p>
          <a:p>
            <a:r>
              <a:rPr lang="en-US" dirty="0"/>
              <a:t>C</a:t>
            </a:r>
            <a:r>
              <a:rPr lang="en-US" dirty="0" smtClean="0"/>
              <a:t>or pulmonale. (Right-sided heart failure In severe cases.)</a:t>
            </a:r>
          </a:p>
          <a:p>
            <a:r>
              <a:rPr lang="en-US" dirty="0" smtClean="0"/>
              <a:t> Respiratory failure</a:t>
            </a:r>
            <a:r>
              <a:rPr lang="en-US" baseline="30000" dirty="0" smtClean="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685800"/>
          </a:xfrm>
        </p:spPr>
        <p:txBody>
          <a:bodyPr>
            <a:normAutofit fontScale="90000"/>
          </a:bodyPr>
          <a:lstStyle/>
          <a:p>
            <a:r>
              <a:rPr lang="en-US" b="1" i="1" dirty="0" smtClean="0"/>
              <a:t>Immaging </a:t>
            </a:r>
            <a:endParaRPr lang="en-US" b="1" i="1" dirty="0"/>
          </a:p>
        </p:txBody>
      </p:sp>
      <p:pic>
        <p:nvPicPr>
          <p:cNvPr id="4" name="Content Placeholder 3" descr="Cystic and cylindrical bronchiectasis of the righ..."/>
          <p:cNvPicPr>
            <a:picLocks noGrp="1"/>
          </p:cNvPicPr>
          <p:nvPr>
            <p:ph idx="1"/>
          </p:nvPr>
        </p:nvPicPr>
        <p:blipFill>
          <a:blip r:embed="rId2" cstate="print"/>
          <a:srcRect/>
          <a:stretch>
            <a:fillRect/>
          </a:stretch>
        </p:blipFill>
        <p:spPr bwMode="auto">
          <a:xfrm>
            <a:off x="1905000" y="1219200"/>
            <a:ext cx="5257800" cy="5334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eddean.luc.edu/lumen/meded/medicine/pulmonar/cxr/atlas/images/135l.jpg"/>
          <p:cNvPicPr>
            <a:picLocks noChangeAspect="1" noChangeArrowheads="1"/>
          </p:cNvPicPr>
          <p:nvPr/>
        </p:nvPicPr>
        <p:blipFill>
          <a:blip r:embed="rId2" cstate="print"/>
          <a:srcRect/>
          <a:stretch>
            <a:fillRect/>
          </a:stretch>
        </p:blipFill>
        <p:spPr bwMode="auto">
          <a:xfrm>
            <a:off x="1178719" y="304800"/>
            <a:ext cx="5593556"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is CT scan depicts areas of both cystic bronchi..."/>
          <p:cNvPicPr>
            <a:picLocks noGrp="1"/>
          </p:cNvPicPr>
          <p:nvPr>
            <p:ph idx="1"/>
          </p:nvPr>
        </p:nvPicPr>
        <p:blipFill>
          <a:blip r:embed="rId2" cstate="print"/>
          <a:srcRect/>
          <a:stretch>
            <a:fillRect/>
          </a:stretch>
        </p:blipFill>
        <p:spPr bwMode="auto">
          <a:xfrm>
            <a:off x="1600200" y="762000"/>
            <a:ext cx="5867399" cy="5486400"/>
          </a:xfrm>
          <a:prstGeom prst="rect">
            <a:avLst/>
          </a:prstGeom>
          <a:noFill/>
          <a:ln w="9525">
            <a:noFill/>
            <a:miter lim="800000"/>
            <a:headEnd/>
            <a:tailEnd/>
          </a:ln>
        </p:spPr>
      </p:pic>
      <p:sp>
        <p:nvSpPr>
          <p:cNvPr id="5" name="Title 1"/>
          <p:cNvSpPr txBox="1">
            <a:spLocks/>
          </p:cNvSpPr>
          <p:nvPr/>
        </p:nvSpPr>
        <p:spPr>
          <a:xfrm>
            <a:off x="609600" y="457200"/>
            <a:ext cx="80010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i="1" dirty="0" smtClean="0"/>
              <a:t>Laboratory Studies</a:t>
            </a:r>
            <a:endParaRPr lang="en-US" i="1"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A sputum analysis  G stain ,AFB  and c/s</a:t>
            </a:r>
          </a:p>
          <a:p>
            <a:r>
              <a:rPr lang="en-US" dirty="0" smtClean="0"/>
              <a:t>CBC </a:t>
            </a:r>
          </a:p>
          <a:p>
            <a:r>
              <a:rPr lang="en-US" dirty="0" smtClean="0"/>
              <a:t>Quantitative immunoglobulin levels</a:t>
            </a:r>
          </a:p>
          <a:p>
            <a:r>
              <a:rPr lang="en-US" dirty="0" smtClean="0"/>
              <a:t>Quantitative AAT levels </a:t>
            </a:r>
          </a:p>
          <a:p>
            <a:r>
              <a:rPr lang="en-US" dirty="0" smtClean="0"/>
              <a:t>Sweat test</a:t>
            </a:r>
          </a:p>
          <a:p>
            <a:r>
              <a:rPr lang="en-US" dirty="0" smtClean="0"/>
              <a:t>Genetic analysis</a:t>
            </a:r>
          </a:p>
          <a:p>
            <a:r>
              <a:rPr lang="en-US" i="1" dirty="0" smtClean="0"/>
              <a:t>Aspergillus</a:t>
            </a:r>
            <a:r>
              <a:rPr lang="en-US" dirty="0" smtClean="0"/>
              <a:t> precipitins and serum total IgE levels </a:t>
            </a:r>
          </a:p>
          <a:p>
            <a:pPr lvl="0"/>
            <a:r>
              <a:rPr lang="en-US" dirty="0" smtClean="0"/>
              <a:t>Rheumatoid factor and/or other autoimmune screening tests</a:t>
            </a:r>
          </a:p>
          <a:p>
            <a:r>
              <a:rPr lang="en-US" dirty="0" smtClean="0"/>
              <a:t>Pulmonary function test </a:t>
            </a:r>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a:bodyPr>
          <a:lstStyle/>
          <a:p>
            <a:r>
              <a:rPr lang="en-US" b="1" i="1" dirty="0" smtClean="0"/>
              <a:t>Treatment</a:t>
            </a:r>
            <a:endParaRPr lang="en-US" i="1" dirty="0"/>
          </a:p>
        </p:txBody>
      </p:sp>
      <p:sp>
        <p:nvSpPr>
          <p:cNvPr id="3" name="Content Placeholder 2"/>
          <p:cNvSpPr>
            <a:spLocks noGrp="1"/>
          </p:cNvSpPr>
          <p:nvPr>
            <p:ph idx="1"/>
          </p:nvPr>
        </p:nvSpPr>
        <p:spPr/>
        <p:txBody>
          <a:bodyPr/>
          <a:lstStyle/>
          <a:p>
            <a:r>
              <a:rPr lang="en-US" dirty="0" smtClean="0"/>
              <a:t>Antibiotic therapy </a:t>
            </a:r>
          </a:p>
          <a:p>
            <a:r>
              <a:rPr lang="en-US" dirty="0" smtClean="0"/>
              <a:t>Oral, parenteral, and aerosolized antibiotics </a:t>
            </a:r>
          </a:p>
          <a:p>
            <a:r>
              <a:rPr lang="en-US" dirty="0" smtClean="0"/>
              <a:t>Chest physiotherapy /Postural drainage </a:t>
            </a:r>
          </a:p>
          <a:p>
            <a:r>
              <a:rPr lang="en-US" dirty="0" smtClean="0"/>
              <a:t>Bronchodilator therapy </a:t>
            </a:r>
          </a:p>
          <a:p>
            <a:r>
              <a:rPr lang="en-US" dirty="0" smtClean="0"/>
              <a:t>Azithromycin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a:bodyPr>
          <a:lstStyle/>
          <a:p>
            <a:r>
              <a:rPr lang="en-US" b="1" i="1" dirty="0" smtClean="0"/>
              <a:t>Surgical Care</a:t>
            </a:r>
            <a:endParaRPr lang="en-US" i="1" dirty="0"/>
          </a:p>
        </p:txBody>
      </p:sp>
      <p:sp>
        <p:nvSpPr>
          <p:cNvPr id="3" name="Content Placeholder 2"/>
          <p:cNvSpPr>
            <a:spLocks noGrp="1"/>
          </p:cNvSpPr>
          <p:nvPr>
            <p:ph idx="1"/>
          </p:nvPr>
        </p:nvSpPr>
        <p:spPr>
          <a:xfrm>
            <a:off x="457200" y="2133600"/>
            <a:ext cx="8229600" cy="4191000"/>
          </a:xfrm>
        </p:spPr>
        <p:txBody>
          <a:bodyPr/>
          <a:lstStyle/>
          <a:p>
            <a:endParaRPr lang="en-US" dirty="0" smtClean="0"/>
          </a:p>
          <a:p>
            <a:r>
              <a:rPr lang="en-US" dirty="0" smtClean="0"/>
              <a:t>Surgery should be reserved for patients who have focal disease that is poorly controlled by antibiotics.</a:t>
            </a:r>
          </a:p>
          <a:p>
            <a:pPr lvl="0"/>
            <a:r>
              <a:rPr lang="en-US" dirty="0" smtClean="0"/>
              <a:t>Massive hemoptysis ( bronchial artery embolization.)</a:t>
            </a:r>
          </a:p>
          <a:p>
            <a:r>
              <a:rPr lang="en-US" dirty="0" smtClean="0"/>
              <a:t>Foreign body or tumor removal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Bronchiectasis</a:t>
            </a:r>
            <a:br>
              <a:rPr lang="en-US" b="1" i="1" dirty="0" smtClean="0"/>
            </a:br>
            <a:endParaRPr lang="en-US" i="1" dirty="0"/>
          </a:p>
        </p:txBody>
      </p:sp>
      <p:sp>
        <p:nvSpPr>
          <p:cNvPr id="3" name="Content Placeholder 2"/>
          <p:cNvSpPr>
            <a:spLocks noGrp="1"/>
          </p:cNvSpPr>
          <p:nvPr>
            <p:ph idx="1"/>
          </p:nvPr>
        </p:nvSpPr>
        <p:spPr/>
        <p:txBody>
          <a:bodyPr/>
          <a:lstStyle/>
          <a:p>
            <a:r>
              <a:rPr lang="en-US" i="1" dirty="0" smtClean="0"/>
              <a:t>Bronchiectasis is an uncommon disease that results in the abnormal and permanent  dilated, inflamed, and easily collapsible, resulting in airflow obstruction of one or more of the conducting bronchi or airways, most often secondary to an infectious process</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Congenital </a:t>
            </a:r>
          </a:p>
          <a:p>
            <a:r>
              <a:rPr lang="en-US" b="1" dirty="0" smtClean="0"/>
              <a:t> Acquired    </a:t>
            </a:r>
            <a:r>
              <a:rPr lang="en-US" dirty="0" smtClean="0"/>
              <a:t>( most often)  occur in adults and older children </a:t>
            </a:r>
          </a:p>
          <a:p>
            <a:r>
              <a:rPr lang="en-US" dirty="0" smtClean="0"/>
              <a:t> An infectious insult, impairment of drainage, airway obstruction, </a:t>
            </a:r>
          </a:p>
          <a:p>
            <a:r>
              <a:rPr lang="en-US" dirty="0" smtClean="0"/>
              <a:t>  And/or a defect in host defense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pPr>
              <a:buNone/>
            </a:pPr>
            <a:r>
              <a:rPr lang="en-US" b="1" dirty="0" smtClean="0"/>
              <a:t>(1</a:t>
            </a:r>
            <a:r>
              <a:rPr lang="en-US" b="1" dirty="0" smtClean="0"/>
              <a:t>)   Focal </a:t>
            </a:r>
            <a:endParaRPr lang="en-US" b="1" dirty="0" smtClean="0"/>
          </a:p>
          <a:p>
            <a:pPr>
              <a:buNone/>
            </a:pPr>
            <a:r>
              <a:rPr lang="en-US" dirty="0" smtClean="0"/>
              <a:t>      </a:t>
            </a:r>
            <a:r>
              <a:rPr lang="en-US" dirty="0" smtClean="0"/>
              <a:t>    </a:t>
            </a:r>
            <a:r>
              <a:rPr lang="en-US" dirty="0" smtClean="0"/>
              <a:t>Involving a lobe, segment, or subsegment of the lung </a:t>
            </a:r>
          </a:p>
          <a:p>
            <a:pPr>
              <a:buNone/>
            </a:pPr>
            <a:r>
              <a:rPr lang="en-US" dirty="0" smtClean="0"/>
              <a:t>          the most </a:t>
            </a:r>
            <a:r>
              <a:rPr lang="en-US" dirty="0" smtClean="0"/>
              <a:t>common</a:t>
            </a:r>
          </a:p>
          <a:p>
            <a:pPr>
              <a:buNone/>
            </a:pPr>
            <a:r>
              <a:rPr lang="en-US" b="1" dirty="0" smtClean="0"/>
              <a:t> (2</a:t>
            </a:r>
            <a:r>
              <a:rPr lang="en-US" b="1" dirty="0" smtClean="0"/>
              <a:t>)  </a:t>
            </a:r>
            <a:r>
              <a:rPr lang="en-US" b="1" dirty="0" smtClean="0"/>
              <a:t> Diffuse </a:t>
            </a:r>
            <a:endParaRPr lang="en-US" b="1" dirty="0" smtClean="0"/>
          </a:p>
          <a:p>
            <a:pPr>
              <a:buNone/>
            </a:pPr>
            <a:r>
              <a:rPr lang="en-US" b="1" dirty="0" smtClean="0"/>
              <a:t>       </a:t>
            </a:r>
            <a:r>
              <a:rPr lang="en-US" b="1" dirty="0" smtClean="0"/>
              <a:t> </a:t>
            </a:r>
            <a:r>
              <a:rPr lang="en-US" dirty="0" smtClean="0"/>
              <a:t> </a:t>
            </a:r>
            <a:r>
              <a:rPr lang="en-US" dirty="0" smtClean="0"/>
              <a:t>Involving both lungs. </a:t>
            </a:r>
          </a:p>
          <a:p>
            <a:pPr>
              <a:buNone/>
            </a:pPr>
            <a:r>
              <a:rPr lang="en-US" dirty="0" smtClean="0"/>
              <a:t>       </a:t>
            </a:r>
            <a:r>
              <a:rPr lang="en-US" dirty="0" smtClean="0"/>
              <a:t>  </a:t>
            </a:r>
            <a:r>
              <a:rPr lang="en-US" dirty="0" smtClean="0"/>
              <a:t>Most often associated with systemic illnesses, such as</a:t>
            </a:r>
          </a:p>
          <a:p>
            <a:pPr>
              <a:buNone/>
            </a:pPr>
            <a:r>
              <a:rPr lang="en-US" dirty="0" smtClean="0"/>
              <a:t>            </a:t>
            </a:r>
            <a:r>
              <a:rPr lang="en-US" dirty="0" smtClean="0"/>
              <a:t>   -</a:t>
            </a:r>
            <a:r>
              <a:rPr lang="en-US" b="1" i="1" dirty="0" smtClean="0"/>
              <a:t>Cystic </a:t>
            </a:r>
            <a:r>
              <a:rPr lang="en-US" b="1" i="1" dirty="0" smtClean="0"/>
              <a:t>fibrosis (CF),</a:t>
            </a:r>
          </a:p>
          <a:p>
            <a:pPr>
              <a:buNone/>
            </a:pPr>
            <a:r>
              <a:rPr lang="en-US" b="1" i="1" dirty="0" smtClean="0"/>
              <a:t>             </a:t>
            </a:r>
            <a:r>
              <a:rPr lang="en-US" b="1" i="1" dirty="0" smtClean="0"/>
              <a:t>   -</a:t>
            </a:r>
            <a:r>
              <a:rPr lang="en-US" b="1" i="1" dirty="0" smtClean="0"/>
              <a:t>Sinopulmonary</a:t>
            </a:r>
            <a:r>
              <a:rPr lang="en-US" b="1" i="1" dirty="0" smtClean="0"/>
              <a:t> </a:t>
            </a:r>
            <a:r>
              <a:rPr lang="en-US" b="1" i="1" dirty="0" smtClean="0"/>
              <a:t>disease</a:t>
            </a:r>
            <a:r>
              <a:rPr lang="en-US" dirty="0" smtClean="0"/>
              <a:t>, </a:t>
            </a:r>
          </a:p>
          <a:p>
            <a:pPr>
              <a:buNone/>
            </a:pPr>
            <a:r>
              <a:rPr lang="en-US" dirty="0" smtClean="0"/>
              <a:t>            </a:t>
            </a:r>
          </a:p>
          <a:p>
            <a:pPr>
              <a:buNone/>
            </a:pPr>
            <a:endParaRPr lang="en-US" dirty="0" smtClean="0"/>
          </a:p>
          <a:p>
            <a:pPr>
              <a:buNone/>
            </a:pPr>
            <a:r>
              <a:rPr lang="en-US" dirty="0" smtClean="0"/>
              <a:t>(Cystic fibrosis </a:t>
            </a:r>
            <a:r>
              <a:rPr lang="en-US" b="1" dirty="0" smtClean="0"/>
              <a:t>or</a:t>
            </a:r>
            <a:r>
              <a:rPr lang="en-US" dirty="0" smtClean="0"/>
              <a:t> non-CF related bronchiectasis.)</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077200" cy="1524000"/>
          </a:xfrm>
        </p:spPr>
        <p:txBody>
          <a:bodyPr>
            <a:normAutofit fontScale="90000"/>
          </a:bodyPr>
          <a:lstStyle/>
          <a:p>
            <a:pPr algn="l"/>
            <a:r>
              <a:rPr lang="en-US" b="1" dirty="0" smtClean="0"/>
              <a:t/>
            </a:r>
            <a:br>
              <a:rPr lang="en-US" b="1" dirty="0" smtClean="0"/>
            </a:br>
            <a:r>
              <a:rPr lang="en-US" b="1" dirty="0" smtClean="0"/>
              <a:t>Pathophysiology</a:t>
            </a:r>
            <a:endParaRPr lang="en-US" dirty="0"/>
          </a:p>
        </p:txBody>
      </p:sp>
      <p:sp>
        <p:nvSpPr>
          <p:cNvPr id="3" name="Content Placeholder 2"/>
          <p:cNvSpPr>
            <a:spLocks noGrp="1"/>
          </p:cNvSpPr>
          <p:nvPr>
            <p:ph idx="1"/>
          </p:nvPr>
        </p:nvSpPr>
        <p:spPr>
          <a:xfrm>
            <a:off x="457200" y="1600200"/>
            <a:ext cx="8077200" cy="4953000"/>
          </a:xfrm>
        </p:spPr>
        <p:txBody>
          <a:bodyPr>
            <a:normAutofit lnSpcReduction="10000"/>
          </a:bodyPr>
          <a:lstStyle/>
          <a:p>
            <a:pPr>
              <a:buNone/>
            </a:pPr>
            <a:r>
              <a:rPr lang="en-US" dirty="0"/>
              <a:t>H</a:t>
            </a:r>
            <a:r>
              <a:rPr lang="en-US" dirty="0" smtClean="0"/>
              <a:t>ost response                         *Neutrophilic  proteases</a:t>
            </a:r>
            <a:endParaRPr lang="en-US" dirty="0"/>
          </a:p>
          <a:p>
            <a:pPr>
              <a:buNone/>
            </a:pPr>
            <a:r>
              <a:rPr lang="en-US" dirty="0"/>
              <a:t>t</a:t>
            </a:r>
            <a:r>
              <a:rPr lang="en-US" dirty="0" smtClean="0"/>
              <a:t>o infection                              *Inflammatory cytokines</a:t>
            </a:r>
          </a:p>
          <a:p>
            <a:pPr>
              <a:buNone/>
            </a:pPr>
            <a:r>
              <a:rPr lang="en-US" dirty="0"/>
              <a:t> </a:t>
            </a:r>
            <a:r>
              <a:rPr lang="en-US" dirty="0" smtClean="0"/>
              <a:t>                                                 *Nitric oxide    </a:t>
            </a:r>
          </a:p>
          <a:p>
            <a:pPr>
              <a:buNone/>
            </a:pPr>
            <a:r>
              <a:rPr lang="en-US" dirty="0" smtClean="0"/>
              <a:t>                                                  *O2 </a:t>
            </a:r>
            <a:r>
              <a:rPr lang="en-US" dirty="0" smtClean="0"/>
              <a:t>radicals</a:t>
            </a:r>
          </a:p>
          <a:p>
            <a:pPr>
              <a:buNone/>
            </a:pPr>
            <a:endParaRPr lang="en-US" dirty="0" smtClean="0"/>
          </a:p>
          <a:p>
            <a:pPr>
              <a:buNone/>
            </a:pPr>
            <a:r>
              <a:rPr lang="en-US" dirty="0"/>
              <a:t> </a:t>
            </a:r>
            <a:r>
              <a:rPr lang="en-US" dirty="0" smtClean="0"/>
              <a:t>		    -Damage to the muscular and elastic 		    	components of the bronchial wall</a:t>
            </a:r>
          </a:p>
          <a:p>
            <a:pPr>
              <a:buNone/>
            </a:pPr>
            <a:r>
              <a:rPr lang="en-US" dirty="0"/>
              <a:t> </a:t>
            </a:r>
            <a:r>
              <a:rPr lang="en-US" dirty="0" smtClean="0"/>
              <a:t>              -Diffuse peribronchial fibrosis</a:t>
            </a:r>
          </a:p>
          <a:p>
            <a:pPr>
              <a:buNone/>
            </a:pPr>
            <a:endParaRPr lang="en-US" dirty="0" smtClean="0"/>
          </a:p>
          <a:p>
            <a:pPr>
              <a:buNone/>
            </a:pPr>
            <a:r>
              <a:rPr lang="en-US" dirty="0" smtClean="0"/>
              <a:t>		    Impaired clearance of secretions </a:t>
            </a:r>
          </a:p>
          <a:p>
            <a:pPr>
              <a:buNone/>
            </a:pPr>
            <a:r>
              <a:rPr lang="en-US" dirty="0"/>
              <a:t> </a:t>
            </a:r>
            <a:r>
              <a:rPr lang="en-US" dirty="0" smtClean="0"/>
              <a:t>           </a:t>
            </a:r>
          </a:p>
          <a:p>
            <a:pPr>
              <a:buNone/>
            </a:pPr>
            <a:endParaRPr lang="en-US" dirty="0" smtClean="0"/>
          </a:p>
          <a:p>
            <a:pPr>
              <a:buNone/>
            </a:pPr>
            <a:endParaRPr lang="en-US" dirty="0"/>
          </a:p>
        </p:txBody>
      </p:sp>
      <p:sp>
        <p:nvSpPr>
          <p:cNvPr id="11" name="Right Brace 10"/>
          <p:cNvSpPr/>
          <p:nvPr/>
        </p:nvSpPr>
        <p:spPr>
          <a:xfrm>
            <a:off x="990600" y="1600200"/>
            <a:ext cx="3355848" cy="1066800"/>
          </a:xfrm>
          <a:prstGeom prst="rightBrace">
            <a:avLst>
              <a:gd name="adj1" fmla="val 0"/>
              <a:gd name="adj2" fmla="val 501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ight Arrow 11"/>
          <p:cNvSpPr/>
          <p:nvPr/>
        </p:nvSpPr>
        <p:spPr>
          <a:xfrm>
            <a:off x="2895600" y="1981200"/>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609600" y="41148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609600" y="54102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a:off x="1600200" y="3962400"/>
            <a:ext cx="76200" cy="838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i="1" dirty="0" smtClean="0"/>
              <a:t>               Causes</a:t>
            </a:r>
            <a:endParaRPr lang="en-US" i="1" dirty="0"/>
          </a:p>
        </p:txBody>
      </p:sp>
      <p:sp>
        <p:nvSpPr>
          <p:cNvPr id="3" name="Content Placeholder 2"/>
          <p:cNvSpPr>
            <a:spLocks noGrp="1"/>
          </p:cNvSpPr>
          <p:nvPr>
            <p:ph idx="1"/>
          </p:nvPr>
        </p:nvSpPr>
        <p:spPr>
          <a:xfrm>
            <a:off x="457200" y="1752600"/>
            <a:ext cx="8229600" cy="4876800"/>
          </a:xfrm>
        </p:spPr>
        <p:txBody>
          <a:bodyPr>
            <a:normAutofit/>
          </a:bodyPr>
          <a:lstStyle/>
          <a:p>
            <a:pPr>
              <a:buNone/>
            </a:pPr>
            <a:r>
              <a:rPr lang="en-US" b="1" i="1" dirty="0" smtClean="0"/>
              <a:t>             </a:t>
            </a:r>
            <a:r>
              <a:rPr lang="en-US" b="1" i="1" dirty="0" smtClean="0"/>
              <a:t>Cystic </a:t>
            </a:r>
            <a:r>
              <a:rPr lang="en-US" b="1" i="1" dirty="0" smtClean="0"/>
              <a:t>fibrosis</a:t>
            </a:r>
          </a:p>
          <a:p>
            <a:pPr>
              <a:buNone/>
            </a:pPr>
            <a:endParaRPr lang="en-US" dirty="0" smtClean="0"/>
          </a:p>
          <a:p>
            <a:r>
              <a:rPr lang="en-US" dirty="0" smtClean="0"/>
              <a:t>Lethal inherited disease in whites </a:t>
            </a:r>
          </a:p>
          <a:p>
            <a:r>
              <a:rPr lang="en-US" dirty="0" smtClean="0"/>
              <a:t>Caused by defects in the gene for cystic fibrosis </a:t>
            </a:r>
            <a:r>
              <a:rPr lang="en-US" dirty="0" smtClean="0"/>
              <a:t>transmembrane</a:t>
            </a:r>
            <a:r>
              <a:rPr lang="en-US" dirty="0" smtClean="0"/>
              <a:t> conductance regulator (CFTR)</a:t>
            </a:r>
          </a:p>
          <a:p>
            <a:r>
              <a:rPr lang="en-US" b="1" dirty="0" smtClean="0"/>
              <a:t> </a:t>
            </a:r>
            <a:r>
              <a:rPr lang="en-US" b="1" i="1" dirty="0" smtClean="0"/>
              <a:t>Viscid secretions in </a:t>
            </a:r>
            <a:r>
              <a:rPr lang="en-US" dirty="0" smtClean="0"/>
              <a:t>the respiratory tract, pancreas, GIT, liver, sweat glands, and other exocrine tissues. </a:t>
            </a:r>
          </a:p>
          <a:p>
            <a:r>
              <a:rPr lang="en-US" dirty="0" smtClean="0"/>
              <a:t>Bronchiectasis</a:t>
            </a:r>
            <a:r>
              <a:rPr lang="en-US" dirty="0" smtClean="0"/>
              <a:t> associated with CF  occur secondary to mucous plugging of proximal airways and chronic pulmonary infection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2013" t="2206" r="23271" b="5103"/>
          <a:stretch>
            <a:fillRect/>
          </a:stretch>
        </p:blipFill>
        <p:spPr bwMode="auto">
          <a:xfrm>
            <a:off x="2057400" y="152400"/>
            <a:ext cx="66294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14400"/>
          </a:xfrm>
        </p:spPr>
        <p:txBody>
          <a:bodyPr>
            <a:normAutofit/>
          </a:bodyPr>
          <a:lstStyle/>
          <a:p>
            <a:r>
              <a:rPr lang="en-US" b="1" dirty="0" smtClean="0"/>
              <a:t>Causes (cont.)</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pPr>
              <a:buNone/>
            </a:pPr>
            <a:r>
              <a:rPr lang="en-US" b="1" dirty="0" smtClean="0"/>
              <a:t>                  Primary infections</a:t>
            </a:r>
            <a:endParaRPr lang="en-US" dirty="0" smtClean="0"/>
          </a:p>
          <a:p>
            <a:r>
              <a:rPr lang="en-US" dirty="0" smtClean="0"/>
              <a:t> </a:t>
            </a:r>
            <a:r>
              <a:rPr lang="en-US" dirty="0" smtClean="0"/>
              <a:t>Bronchiectasis</a:t>
            </a:r>
            <a:r>
              <a:rPr lang="en-US" dirty="0" smtClean="0"/>
              <a:t> may be the sequela of a variety   of necrotizing infections that are either poorly treated or not treated at all</a:t>
            </a:r>
          </a:p>
          <a:p>
            <a:pPr>
              <a:buNone/>
            </a:pPr>
            <a:r>
              <a:rPr lang="en-US" b="1" i="1" dirty="0" smtClean="0"/>
              <a:t>    </a:t>
            </a:r>
            <a:r>
              <a:rPr lang="en-US" b="1" i="1" dirty="0" smtClean="0"/>
              <a:t>              Typical  </a:t>
            </a:r>
            <a:r>
              <a:rPr lang="en-US" b="1" i="1" dirty="0" smtClean="0"/>
              <a:t>organisms </a:t>
            </a:r>
          </a:p>
          <a:p>
            <a:r>
              <a:rPr lang="en-US" i="1" dirty="0" smtClean="0"/>
              <a:t>    </a:t>
            </a:r>
            <a:r>
              <a:rPr lang="en-US" i="1" dirty="0" smtClean="0"/>
              <a:t>Klebsiella</a:t>
            </a:r>
            <a:r>
              <a:rPr lang="en-US" i="1" dirty="0" smtClean="0"/>
              <a:t> species</a:t>
            </a:r>
          </a:p>
          <a:p>
            <a:r>
              <a:rPr lang="en-US" i="1" dirty="0" smtClean="0"/>
              <a:t>    Staphylococcus aureus </a:t>
            </a:r>
          </a:p>
          <a:p>
            <a:r>
              <a:rPr lang="en-US" i="1" dirty="0" smtClean="0"/>
              <a:t>    Mycobacterium TB</a:t>
            </a:r>
          </a:p>
          <a:p>
            <a:r>
              <a:rPr lang="en-US" i="1" dirty="0" smtClean="0"/>
              <a:t>    Mycoplasma pneumoniae</a:t>
            </a:r>
          </a:p>
          <a:p>
            <a:r>
              <a:rPr lang="en-US" dirty="0" smtClean="0"/>
              <a:t>    Measles virus, </a:t>
            </a:r>
            <a:r>
              <a:rPr lang="en-US" i="1" dirty="0" smtClean="0"/>
              <a:t>pertussis</a:t>
            </a:r>
            <a:r>
              <a:rPr lang="en-US" i="1" dirty="0" smtClean="0"/>
              <a:t> </a:t>
            </a:r>
            <a:r>
              <a:rPr lang="en-US" i="1" dirty="0" smtClean="0"/>
              <a:t>virus</a:t>
            </a:r>
            <a:r>
              <a:rPr lang="en-US"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 </a:t>
            </a:r>
            <a:r>
              <a:rPr lang="en-US" dirty="0"/>
              <a:t>O</a:t>
            </a:r>
            <a:r>
              <a:rPr lang="en-US" dirty="0" smtClean="0"/>
              <a:t>rganisms colonization may result in ongoing damage and episodic infectious exacerbations. </a:t>
            </a:r>
          </a:p>
          <a:p>
            <a:r>
              <a:rPr lang="en-US" dirty="0" smtClean="0"/>
              <a:t>The organisms found most typically include </a:t>
            </a:r>
            <a:r>
              <a:rPr lang="en-US" i="1" dirty="0" smtClean="0"/>
              <a:t>Haemophilus</a:t>
            </a:r>
            <a:r>
              <a:rPr lang="en-US" dirty="0" smtClean="0"/>
              <a:t> species  and </a:t>
            </a:r>
            <a:r>
              <a:rPr lang="en-US" i="1" dirty="0" smtClean="0"/>
              <a:t>Pseudomonas</a:t>
            </a:r>
          </a:p>
          <a:p>
            <a:pPr>
              <a:buNone/>
            </a:pPr>
            <a:endParaRPr lang="en-US" i="1" dirty="0" smtClean="0"/>
          </a:p>
          <a:p>
            <a:pPr>
              <a:buNone/>
            </a:pPr>
            <a:r>
              <a:rPr lang="en-US" b="1" dirty="0" smtClean="0"/>
              <a:t>           Bronchial obstruction</a:t>
            </a:r>
            <a:r>
              <a:rPr lang="en-US" dirty="0" smtClean="0"/>
              <a:t> and </a:t>
            </a:r>
            <a:r>
              <a:rPr lang="en-US" b="1" dirty="0" smtClean="0"/>
              <a:t>Aspiration</a:t>
            </a:r>
            <a:endParaRPr lang="en-US" dirty="0" smtClean="0"/>
          </a:p>
          <a:p>
            <a:pPr>
              <a:buNone/>
            </a:pPr>
            <a:endParaRPr lang="en-US" dirty="0" smtClean="0"/>
          </a:p>
          <a:p>
            <a:pPr>
              <a:buNone/>
            </a:pPr>
            <a:r>
              <a:rPr lang="en-US" dirty="0" smtClean="0"/>
              <a:t>     </a:t>
            </a:r>
            <a:r>
              <a:rPr lang="en-US" dirty="0" smtClean="0"/>
              <a:t>Tumours</a:t>
            </a:r>
            <a:r>
              <a:rPr lang="en-US" dirty="0" smtClean="0"/>
              <a:t> ,bronchial stenosis or F.Body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595</Words>
  <Application>Microsoft Office PowerPoint</Application>
  <PresentationFormat>On-screen Show (4:3)</PresentationFormat>
  <Paragraphs>110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Bronchiectasis </vt:lpstr>
      <vt:lpstr>Bronchiectasis </vt:lpstr>
      <vt:lpstr>Slide 3</vt:lpstr>
      <vt:lpstr>Slide 4</vt:lpstr>
      <vt:lpstr> Pathophysiology</vt:lpstr>
      <vt:lpstr>               Causes</vt:lpstr>
      <vt:lpstr>Slide 7</vt:lpstr>
      <vt:lpstr>Causes (cont.)</vt:lpstr>
      <vt:lpstr>Slide 9</vt:lpstr>
      <vt:lpstr>Slide 10</vt:lpstr>
      <vt:lpstr>Slide 11</vt:lpstr>
      <vt:lpstr>Clinical feature </vt:lpstr>
      <vt:lpstr>Slide 13</vt:lpstr>
      <vt:lpstr>Immaging </vt:lpstr>
      <vt:lpstr>Slide 15</vt:lpstr>
      <vt:lpstr>Slide 16</vt:lpstr>
      <vt:lpstr>Laboratory Studies</vt:lpstr>
      <vt:lpstr>Treatment</vt:lpstr>
      <vt:lpstr>Surgical Care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DrAIbrahim</dc:creator>
  <cp:lastModifiedBy>DrAIbrahim</cp:lastModifiedBy>
  <cp:revision>21</cp:revision>
  <dcterms:created xsi:type="dcterms:W3CDTF">2011-02-28T11:10:54Z</dcterms:created>
  <dcterms:modified xsi:type="dcterms:W3CDTF">2011-03-15T12:26:52Z</dcterms:modified>
</cp:coreProperties>
</file>