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8" r:id="rId3"/>
    <p:sldId id="259" r:id="rId4"/>
    <p:sldId id="260" r:id="rId5"/>
    <p:sldId id="261" r:id="rId6"/>
    <p:sldId id="262" r:id="rId7"/>
    <p:sldId id="263" r:id="rId8"/>
    <p:sldId id="264" r:id="rId9"/>
    <p:sldId id="267" r:id="rId10"/>
    <p:sldId id="268" r:id="rId11"/>
    <p:sldId id="272" r:id="rId12"/>
    <p:sldId id="289" r:id="rId13"/>
    <p:sldId id="270" r:id="rId14"/>
    <p:sldId id="274" r:id="rId15"/>
    <p:sldId id="275" r:id="rId16"/>
    <p:sldId id="286" r:id="rId17"/>
    <p:sldId id="287" r:id="rId18"/>
    <p:sldId id="288"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25B5390-493E-476D-B34A-9781F7886E44}" type="datetimeFigureOut">
              <a:rPr lang="en-US" smtClean="0"/>
              <a:pPr/>
              <a:t>3/15/2011</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4D8F1C52-FD35-43F4-A587-5B28A2AD6B6C}"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5B5390-493E-476D-B34A-9781F7886E44}" type="datetimeFigureOut">
              <a:rPr lang="en-US" smtClean="0"/>
              <a:pPr/>
              <a:t>3/15/2011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8F1C52-FD35-43F4-A587-5B28A2AD6B6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5B5390-493E-476D-B34A-9781F7886E44}" type="datetimeFigureOut">
              <a:rPr lang="en-US" smtClean="0"/>
              <a:pPr/>
              <a:t>3/15/2011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8F1C52-FD35-43F4-A587-5B28A2AD6B6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5B5390-493E-476D-B34A-9781F7886E44}" type="datetimeFigureOut">
              <a:rPr lang="en-US" smtClean="0"/>
              <a:pPr/>
              <a:t>3/15/2011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8F1C52-FD35-43F4-A587-5B28A2AD6B6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25B5390-493E-476D-B34A-9781F7886E44}" type="datetimeFigureOut">
              <a:rPr lang="en-US" smtClean="0"/>
              <a:pPr/>
              <a:t>3/15/2011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D8F1C52-FD35-43F4-A587-5B28A2AD6B6C}"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5B5390-493E-476D-B34A-9781F7886E44}" type="datetimeFigureOut">
              <a:rPr lang="en-US" smtClean="0"/>
              <a:pPr/>
              <a:t>3/15/2011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D8F1C52-FD35-43F4-A587-5B28A2AD6B6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5B5390-493E-476D-B34A-9781F7886E44}" type="datetimeFigureOut">
              <a:rPr lang="en-US" smtClean="0"/>
              <a:pPr/>
              <a:t>3/15/2011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D8F1C52-FD35-43F4-A587-5B28A2AD6B6C}"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25B5390-493E-476D-B34A-9781F7886E44}" type="datetimeFigureOut">
              <a:rPr lang="en-US" smtClean="0"/>
              <a:pPr/>
              <a:t>3/15/2011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D8F1C52-FD35-43F4-A587-5B28A2AD6B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25B5390-493E-476D-B34A-9781F7886E44}" type="datetimeFigureOut">
              <a:rPr lang="en-US" smtClean="0"/>
              <a:pPr/>
              <a:t>3/15/2011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D8F1C52-FD35-43F4-A587-5B28A2AD6B6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5B5390-493E-476D-B34A-9781F7886E44}" type="datetimeFigureOut">
              <a:rPr lang="en-US" smtClean="0"/>
              <a:pPr/>
              <a:t>3/15/2011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D8F1C52-FD35-43F4-A587-5B28A2AD6B6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25B5390-493E-476D-B34A-9781F7886E44}" type="datetimeFigureOut">
              <a:rPr lang="en-US" smtClean="0"/>
              <a:pPr/>
              <a:t>3/15/2011</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4D8F1C52-FD35-43F4-A587-5B28A2AD6B6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25B5390-493E-476D-B34A-9781F7886E44}" type="datetimeFigureOut">
              <a:rPr lang="en-US" smtClean="0"/>
              <a:pPr/>
              <a:t>3/15/2011</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D8F1C52-FD35-43F4-A587-5B28A2AD6B6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762000"/>
            <a:ext cx="7848600" cy="2971800"/>
          </a:xfrm>
        </p:spPr>
        <p:txBody>
          <a:bodyPr>
            <a:normAutofit/>
          </a:bodyPr>
          <a:lstStyle/>
          <a:p>
            <a:r>
              <a:rPr lang="en-US" sz="6000" dirty="0" smtClean="0"/>
              <a:t>Defuse </a:t>
            </a:r>
            <a:r>
              <a:rPr lang="en-US" sz="6000" dirty="0" smtClean="0"/>
              <a:t>parenchymal</a:t>
            </a:r>
            <a:r>
              <a:rPr lang="en-US" sz="6000" dirty="0" smtClean="0"/>
              <a:t> lung disease</a:t>
            </a:r>
            <a:br>
              <a:rPr lang="en-US" sz="6000" dirty="0" smtClean="0"/>
            </a:br>
            <a:endParaRPr lang="en-US" sz="6000" dirty="0"/>
          </a:p>
        </p:txBody>
      </p:sp>
      <p:sp>
        <p:nvSpPr>
          <p:cNvPr id="3" name="Subtitle 2"/>
          <p:cNvSpPr>
            <a:spLocks noGrp="1"/>
          </p:cNvSpPr>
          <p:nvPr>
            <p:ph type="subTitle" idx="1"/>
          </p:nvPr>
        </p:nvSpPr>
        <p:spPr>
          <a:xfrm>
            <a:off x="1066800" y="3733800"/>
            <a:ext cx="7543800" cy="2895600"/>
          </a:xfrm>
        </p:spPr>
        <p:txBody>
          <a:bodyPr>
            <a:normAutofit/>
          </a:bodyPr>
          <a:lstStyle/>
          <a:p>
            <a:pPr algn="l"/>
            <a:r>
              <a:rPr lang="en-US" sz="4000" i="1" dirty="0" smtClean="0"/>
              <a:t>Dr </a:t>
            </a:r>
            <a:r>
              <a:rPr lang="en-US" sz="4000" i="1" dirty="0" smtClean="0"/>
              <a:t>Abdalla</a:t>
            </a:r>
            <a:r>
              <a:rPr lang="en-US" sz="4000" i="1" dirty="0" smtClean="0"/>
              <a:t> </a:t>
            </a:r>
            <a:r>
              <a:rPr lang="en-US" sz="4000" i="1" dirty="0" smtClean="0"/>
              <a:t>Elfateh</a:t>
            </a:r>
            <a:r>
              <a:rPr lang="en-US" sz="4000" i="1" dirty="0" smtClean="0"/>
              <a:t> Ibrahim</a:t>
            </a:r>
          </a:p>
          <a:p>
            <a:pPr algn="l"/>
            <a:r>
              <a:rPr lang="en-US" sz="4000" i="1" dirty="0" smtClean="0"/>
              <a:t>Consultant and assistant Professor </a:t>
            </a:r>
          </a:p>
          <a:p>
            <a:pPr algn="l"/>
            <a:r>
              <a:rPr lang="en-US" sz="4000" i="1" dirty="0" smtClean="0"/>
              <a:t>Of Pulmonary Medicine</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rmAutofit/>
          </a:bodyPr>
          <a:lstStyle/>
          <a:p>
            <a:r>
              <a:rPr lang="en-US" b="1" i="1" dirty="0" smtClean="0"/>
              <a:t>Idiopathic pulmonary fibrosis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(IPF) is an idiopathic interstitial pneumonia that is characterized histopathologically by the presence of usual interstitial pneumonia. </a:t>
            </a:r>
          </a:p>
          <a:p>
            <a:r>
              <a:rPr lang="en-US" dirty="0" smtClean="0"/>
              <a:t>Is the most common</a:t>
            </a:r>
            <a:r>
              <a:rPr lang="en-US" baseline="30000" dirty="0" smtClean="0"/>
              <a:t> </a:t>
            </a:r>
            <a:r>
              <a:rPr lang="en-US" dirty="0"/>
              <a:t>i</a:t>
            </a:r>
            <a:r>
              <a:rPr lang="en-US" dirty="0" smtClean="0"/>
              <a:t>diopathic pulmonary fibrosis portends a poor prognosis, </a:t>
            </a:r>
          </a:p>
          <a:p>
            <a:r>
              <a:rPr lang="en-US" dirty="0" smtClean="0"/>
              <a:t>Males &gt; females aged 50 -70 years or older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r>
              <a:rPr lang="en-US" b="1" i="1" dirty="0" smtClean="0"/>
              <a:t>Clinical features </a:t>
            </a:r>
            <a:endParaRPr lang="en-US" b="1" i="1"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 Gradual onset dyspnea</a:t>
            </a:r>
          </a:p>
          <a:p>
            <a:r>
              <a:rPr lang="en-US" dirty="0" smtClean="0"/>
              <a:t> </a:t>
            </a:r>
            <a:r>
              <a:rPr lang="en-US" dirty="0"/>
              <a:t>N</a:t>
            </a:r>
            <a:r>
              <a:rPr lang="en-US" dirty="0" smtClean="0"/>
              <a:t>onproductive cough</a:t>
            </a:r>
          </a:p>
          <a:p>
            <a:r>
              <a:rPr lang="en-US" dirty="0"/>
              <a:t>S</a:t>
            </a:r>
            <a:r>
              <a:rPr lang="en-US" dirty="0" smtClean="0"/>
              <a:t>ystemic symptoms ( not common.) </a:t>
            </a:r>
          </a:p>
          <a:p>
            <a:r>
              <a:rPr lang="en-US" dirty="0" smtClean="0"/>
              <a:t> Weight loss, low-grade fevers, fatigue, arthralgias, or myalgias</a:t>
            </a:r>
          </a:p>
          <a:p>
            <a:endParaRPr lang="en-US" dirty="0"/>
          </a:p>
          <a:p>
            <a:r>
              <a:rPr lang="en-US" b="1" dirty="0" smtClean="0"/>
              <a:t>O/E</a:t>
            </a:r>
            <a:r>
              <a:rPr lang="en-US" dirty="0" smtClean="0"/>
              <a:t>  Fine bibasilar inspiratory crackles </a:t>
            </a:r>
          </a:p>
          <a:p>
            <a:pPr>
              <a:buNone/>
            </a:pPr>
            <a:r>
              <a:rPr lang="en-US" dirty="0"/>
              <a:t> </a:t>
            </a:r>
            <a:r>
              <a:rPr lang="en-US" dirty="0" smtClean="0"/>
              <a:t>            Digital clubbing  in 25-50% of patients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Pathophysiology</a:t>
            </a:r>
            <a:endParaRPr lang="en-US" dirty="0"/>
          </a:p>
        </p:txBody>
      </p:sp>
      <p:sp>
        <p:nvSpPr>
          <p:cNvPr id="3" name="Content Placeholder 2"/>
          <p:cNvSpPr>
            <a:spLocks noGrp="1"/>
          </p:cNvSpPr>
          <p:nvPr>
            <p:ph idx="1"/>
          </p:nvPr>
        </p:nvSpPr>
        <p:spPr/>
        <p:txBody>
          <a:bodyPr/>
          <a:lstStyle/>
          <a:p>
            <a:r>
              <a:rPr lang="en-US" dirty="0" smtClean="0"/>
              <a:t>Generalized </a:t>
            </a:r>
            <a:r>
              <a:rPr lang="en-US" dirty="0" smtClean="0"/>
              <a:t>inflammation progressed to widespread </a:t>
            </a:r>
            <a:r>
              <a:rPr lang="en-US" dirty="0" err="1" smtClean="0"/>
              <a:t>parenchymal</a:t>
            </a:r>
            <a:r>
              <a:rPr lang="en-US" dirty="0" smtClean="0"/>
              <a:t> fibrosis</a:t>
            </a:r>
            <a:r>
              <a:rPr lang="en-US" dirty="0" smtClean="0"/>
              <a:t>.</a:t>
            </a:r>
          </a:p>
          <a:p>
            <a:r>
              <a:rPr lang="en-US" dirty="0" smtClean="0"/>
              <a:t> Is </a:t>
            </a:r>
            <a:r>
              <a:rPr lang="en-US" dirty="0" smtClean="0"/>
              <a:t>an epithelial-fibroblastic disease</a:t>
            </a:r>
            <a:r>
              <a:rPr lang="en-US" dirty="0" smtClean="0"/>
              <a:t>,</a:t>
            </a:r>
          </a:p>
          <a:p>
            <a:r>
              <a:rPr lang="en-US" dirty="0" smtClean="0"/>
              <a:t>  Unknown </a:t>
            </a:r>
          </a:p>
          <a:p>
            <a:r>
              <a:rPr lang="en-US" dirty="0" smtClean="0"/>
              <a:t>E</a:t>
            </a:r>
            <a:r>
              <a:rPr lang="en-US" dirty="0" smtClean="0"/>
              <a:t>ndogenous </a:t>
            </a:r>
            <a:r>
              <a:rPr lang="en-US" dirty="0" smtClean="0"/>
              <a:t>or environmental stimuli disrupt the homeostasis of alveolar epithelial </a:t>
            </a:r>
            <a:r>
              <a:rPr lang="en-US" dirty="0" smtClean="0"/>
              <a:t>cells</a:t>
            </a:r>
          </a:p>
          <a:p>
            <a:r>
              <a:rPr lang="en-US" dirty="0" smtClean="0"/>
              <a:t> Diffuse </a:t>
            </a:r>
            <a:r>
              <a:rPr lang="en-US" dirty="0" smtClean="0"/>
              <a:t>epithelial cell activation and aberrant epithelial cell repair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1600200" cy="923330"/>
          </a:xfrm>
          <a:prstGeom prst="rect">
            <a:avLst/>
          </a:prstGeom>
        </p:spPr>
        <p:txBody>
          <a:bodyPr wrap="square">
            <a:spAutoFit/>
          </a:bodyPr>
          <a:lstStyle/>
          <a:p>
            <a:r>
              <a:rPr lang="en-US" dirty="0" smtClean="0"/>
              <a:t>Activated alveolar epithelial cells </a:t>
            </a:r>
            <a:endParaRPr lang="en-US" dirty="0"/>
          </a:p>
        </p:txBody>
      </p:sp>
      <p:sp>
        <p:nvSpPr>
          <p:cNvPr id="3" name="Rectangle 2"/>
          <p:cNvSpPr/>
          <p:nvPr/>
        </p:nvSpPr>
        <p:spPr>
          <a:xfrm>
            <a:off x="2514600" y="304800"/>
            <a:ext cx="2667000" cy="923330"/>
          </a:xfrm>
          <a:prstGeom prst="rect">
            <a:avLst/>
          </a:prstGeom>
        </p:spPr>
        <p:txBody>
          <a:bodyPr wrap="square">
            <a:spAutoFit/>
          </a:bodyPr>
          <a:lstStyle/>
          <a:p>
            <a:r>
              <a:rPr lang="en-US" dirty="0" smtClean="0"/>
              <a:t>release potent fibrogenic cytokines and growth factors</a:t>
            </a:r>
            <a:endParaRPr lang="en-US" dirty="0"/>
          </a:p>
        </p:txBody>
      </p:sp>
      <p:sp>
        <p:nvSpPr>
          <p:cNvPr id="4" name="Rectangle 3"/>
          <p:cNvSpPr/>
          <p:nvPr/>
        </p:nvSpPr>
        <p:spPr>
          <a:xfrm>
            <a:off x="5410200" y="304800"/>
            <a:ext cx="3733800" cy="1477328"/>
          </a:xfrm>
          <a:prstGeom prst="rect">
            <a:avLst/>
          </a:prstGeom>
        </p:spPr>
        <p:txBody>
          <a:bodyPr wrap="square">
            <a:spAutoFit/>
          </a:bodyPr>
          <a:lstStyle/>
          <a:p>
            <a:r>
              <a:rPr lang="en-US" dirty="0" smtClean="0"/>
              <a:t>tumor necrosis factor-</a:t>
            </a:r>
            <a:r>
              <a:rPr lang="el-GR" dirty="0" smtClean="0"/>
              <a:t>α (</a:t>
            </a:r>
            <a:r>
              <a:rPr lang="en-US" dirty="0" smtClean="0"/>
              <a:t>TNF-</a:t>
            </a:r>
            <a:r>
              <a:rPr lang="el-GR" dirty="0" smtClean="0"/>
              <a:t>α</a:t>
            </a:r>
            <a:r>
              <a:rPr lang="el-GR" dirty="0" smtClean="0"/>
              <a:t>), </a:t>
            </a:r>
            <a:r>
              <a:rPr lang="en-US" dirty="0" smtClean="0"/>
              <a:t>transforming </a:t>
            </a:r>
            <a:r>
              <a:rPr lang="en-US" dirty="0" smtClean="0"/>
              <a:t>growth factor-</a:t>
            </a:r>
            <a:r>
              <a:rPr lang="el-GR" dirty="0" smtClean="0"/>
              <a:t>β(</a:t>
            </a:r>
            <a:r>
              <a:rPr lang="en-US" dirty="0" smtClean="0"/>
              <a:t>TGF-</a:t>
            </a:r>
            <a:r>
              <a:rPr lang="el-GR" dirty="0" smtClean="0"/>
              <a:t>β) </a:t>
            </a:r>
            <a:r>
              <a:rPr lang="en-US" dirty="0" smtClean="0"/>
              <a:t>platelet-derived growth factor, insulin like growth factor-1</a:t>
            </a:r>
          </a:p>
          <a:p>
            <a:r>
              <a:rPr lang="en-US" dirty="0" smtClean="0"/>
              <a:t> and endothelin-1 (ET-1)</a:t>
            </a:r>
            <a:endParaRPr lang="en-US" dirty="0"/>
          </a:p>
        </p:txBody>
      </p:sp>
      <p:sp>
        <p:nvSpPr>
          <p:cNvPr id="6" name="Right Brace 5"/>
          <p:cNvSpPr/>
          <p:nvPr/>
        </p:nvSpPr>
        <p:spPr>
          <a:xfrm flipH="1">
            <a:off x="9143999" y="152400"/>
            <a:ext cx="45719" cy="1600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Left Brace 6"/>
          <p:cNvSpPr/>
          <p:nvPr/>
        </p:nvSpPr>
        <p:spPr>
          <a:xfrm>
            <a:off x="5181600" y="152400"/>
            <a:ext cx="76200" cy="1524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Right Arrow 7"/>
          <p:cNvSpPr/>
          <p:nvPr/>
        </p:nvSpPr>
        <p:spPr>
          <a:xfrm>
            <a:off x="2057400" y="7620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Brace 8"/>
          <p:cNvSpPr/>
          <p:nvPr/>
        </p:nvSpPr>
        <p:spPr>
          <a:xfrm flipH="1">
            <a:off x="5105400" y="152400"/>
            <a:ext cx="152400" cy="1524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Right Brace 9"/>
          <p:cNvSpPr/>
          <p:nvPr/>
        </p:nvSpPr>
        <p:spPr>
          <a:xfrm>
            <a:off x="8915400" y="152400"/>
            <a:ext cx="228600" cy="1600200"/>
          </a:xfrm>
          <a:prstGeom prst="rightBrace">
            <a:avLst>
              <a:gd name="adj1" fmla="val 0"/>
              <a:gd name="adj2" fmla="val 4933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ectangle 10"/>
          <p:cNvSpPr/>
          <p:nvPr/>
        </p:nvSpPr>
        <p:spPr>
          <a:xfrm>
            <a:off x="1752600" y="2133600"/>
            <a:ext cx="5181600" cy="646331"/>
          </a:xfrm>
          <a:prstGeom prst="rect">
            <a:avLst/>
          </a:prstGeom>
        </p:spPr>
        <p:txBody>
          <a:bodyPr wrap="square">
            <a:spAutoFit/>
          </a:bodyPr>
          <a:lstStyle/>
          <a:p>
            <a:r>
              <a:rPr lang="en-US" dirty="0" smtClean="0"/>
              <a:t>migration and proliferation of fibroblasts and the transformation of fibroblasts into myofibroblasts</a:t>
            </a:r>
            <a:endParaRPr lang="en-US" dirty="0"/>
          </a:p>
        </p:txBody>
      </p:sp>
      <p:sp>
        <p:nvSpPr>
          <p:cNvPr id="12" name="Rectangle 11"/>
          <p:cNvSpPr/>
          <p:nvPr/>
        </p:nvSpPr>
        <p:spPr>
          <a:xfrm>
            <a:off x="381000" y="3200400"/>
            <a:ext cx="4495800" cy="646331"/>
          </a:xfrm>
          <a:prstGeom prst="rect">
            <a:avLst/>
          </a:prstGeom>
        </p:spPr>
        <p:txBody>
          <a:bodyPr wrap="square">
            <a:spAutoFit/>
          </a:bodyPr>
          <a:lstStyle/>
          <a:p>
            <a:r>
              <a:rPr lang="en-US" u="sng" dirty="0" smtClean="0"/>
              <a:t>f</a:t>
            </a:r>
            <a:r>
              <a:rPr lang="en-US" b="1" u="sng" dirty="0" smtClean="0"/>
              <a:t>ibrogenesis</a:t>
            </a:r>
            <a:r>
              <a:rPr lang="en-US" dirty="0" smtClean="0"/>
              <a:t>, and myofibroblasts secrete extracellular matrix proteins.</a:t>
            </a:r>
            <a:endParaRPr lang="en-US" dirty="0"/>
          </a:p>
        </p:txBody>
      </p:sp>
      <p:sp>
        <p:nvSpPr>
          <p:cNvPr id="13" name="Rectangle 12"/>
          <p:cNvSpPr/>
          <p:nvPr/>
        </p:nvSpPr>
        <p:spPr>
          <a:xfrm>
            <a:off x="990600" y="4800600"/>
            <a:ext cx="7162800" cy="923330"/>
          </a:xfrm>
          <a:prstGeom prst="rect">
            <a:avLst/>
          </a:prstGeom>
        </p:spPr>
        <p:txBody>
          <a:bodyPr wrap="square">
            <a:spAutoFit/>
          </a:bodyPr>
          <a:lstStyle/>
          <a:p>
            <a:pPr>
              <a:buFontTx/>
              <a:buChar char="-"/>
            </a:pPr>
            <a:r>
              <a:rPr lang="en-US" dirty="0" smtClean="0"/>
              <a:t>  Failure </a:t>
            </a:r>
            <a:r>
              <a:rPr lang="en-US" dirty="0" smtClean="0"/>
              <a:t>of apoptosis leads to </a:t>
            </a:r>
            <a:r>
              <a:rPr lang="en-US" dirty="0" err="1" smtClean="0"/>
              <a:t>myofibroblast</a:t>
            </a:r>
            <a:r>
              <a:rPr lang="en-US" dirty="0" smtClean="0"/>
              <a:t>  </a:t>
            </a:r>
            <a:r>
              <a:rPr lang="en-US" dirty="0" smtClean="0"/>
              <a:t>accumulation</a:t>
            </a:r>
          </a:p>
          <a:p>
            <a:pPr>
              <a:buFontTx/>
              <a:buChar char="-"/>
            </a:pPr>
            <a:r>
              <a:rPr lang="en-US" dirty="0" smtClean="0"/>
              <a:t> </a:t>
            </a:r>
            <a:r>
              <a:rPr lang="en-US" dirty="0" smtClean="0"/>
              <a:t> </a:t>
            </a:r>
            <a:r>
              <a:rPr lang="en-US" dirty="0" smtClean="0"/>
              <a:t>E</a:t>
            </a:r>
            <a:r>
              <a:rPr lang="en-US" dirty="0" smtClean="0"/>
              <a:t>xaggerated  </a:t>
            </a:r>
            <a:r>
              <a:rPr lang="en-US" dirty="0" smtClean="0"/>
              <a:t>extracellular matrix protein </a:t>
            </a:r>
            <a:r>
              <a:rPr lang="en-US" dirty="0" smtClean="0"/>
              <a:t>production</a:t>
            </a:r>
            <a:endParaRPr lang="en-US" dirty="0" smtClean="0"/>
          </a:p>
          <a:p>
            <a:r>
              <a:rPr lang="en-US" dirty="0" smtClean="0"/>
              <a:t>-  persistent tissue contraction, and pathologic scar formation.</a:t>
            </a:r>
            <a:endParaRPr lang="en-US" dirty="0"/>
          </a:p>
        </p:txBody>
      </p:sp>
      <p:sp>
        <p:nvSpPr>
          <p:cNvPr id="14" name="Rectangle 13"/>
          <p:cNvSpPr/>
          <p:nvPr/>
        </p:nvSpPr>
        <p:spPr>
          <a:xfrm>
            <a:off x="4572000" y="3244334"/>
            <a:ext cx="4419600" cy="369332"/>
          </a:xfrm>
          <a:prstGeom prst="rect">
            <a:avLst/>
          </a:prstGeom>
        </p:spPr>
        <p:txBody>
          <a:bodyPr wrap="square">
            <a:spAutoFit/>
          </a:bodyPr>
          <a:lstStyle/>
          <a:p>
            <a:r>
              <a:rPr lang="en-US" dirty="0" smtClean="0"/>
              <a:t>(myofibroblasts must undergo </a:t>
            </a:r>
            <a:r>
              <a:rPr lang="en-US" b="1" dirty="0" smtClean="0"/>
              <a:t>apoptosis</a:t>
            </a:r>
            <a:r>
              <a:rPr lang="en-US" dirty="0" smtClean="0"/>
              <a:t>)</a:t>
            </a:r>
            <a:endParaRPr lang="en-US" dirty="0"/>
          </a:p>
        </p:txBody>
      </p:sp>
      <p:sp>
        <p:nvSpPr>
          <p:cNvPr id="15" name="Down Arrow 14"/>
          <p:cNvSpPr/>
          <p:nvPr/>
        </p:nvSpPr>
        <p:spPr>
          <a:xfrm>
            <a:off x="4191000" y="1371600"/>
            <a:ext cx="3048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own Arrow 15"/>
          <p:cNvSpPr/>
          <p:nvPr/>
        </p:nvSpPr>
        <p:spPr>
          <a:xfrm>
            <a:off x="3733800" y="28194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own Arrow 16"/>
          <p:cNvSpPr/>
          <p:nvPr/>
        </p:nvSpPr>
        <p:spPr>
          <a:xfrm>
            <a:off x="4267200" y="39624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lstStyle/>
          <a:p>
            <a:r>
              <a:rPr lang="en-US" b="1" i="1" dirty="0" smtClean="0"/>
              <a:t>WORK UP</a:t>
            </a:r>
            <a:endParaRPr lang="en-US" i="1" dirty="0"/>
          </a:p>
        </p:txBody>
      </p:sp>
      <p:sp>
        <p:nvSpPr>
          <p:cNvPr id="3" name="Content Placeholder 2"/>
          <p:cNvSpPr>
            <a:spLocks noGrp="1"/>
          </p:cNvSpPr>
          <p:nvPr>
            <p:ph idx="1"/>
          </p:nvPr>
        </p:nvSpPr>
        <p:spPr>
          <a:xfrm>
            <a:off x="914400" y="762000"/>
            <a:ext cx="7772400" cy="5593560"/>
          </a:xfrm>
        </p:spPr>
        <p:txBody>
          <a:bodyPr>
            <a:normAutofit fontScale="92500" lnSpcReduction="10000"/>
          </a:bodyPr>
          <a:lstStyle/>
          <a:p>
            <a:pPr>
              <a:lnSpc>
                <a:spcPct val="90000"/>
              </a:lnSpc>
            </a:pPr>
            <a:r>
              <a:rPr lang="en-US" sz="3200" dirty="0" smtClean="0"/>
              <a:t>History (job, </a:t>
            </a:r>
            <a:r>
              <a:rPr lang="en-US" sz="3200" dirty="0" smtClean="0"/>
              <a:t>s</a:t>
            </a:r>
            <a:r>
              <a:rPr lang="en-US" sz="3200" dirty="0" smtClean="0"/>
              <a:t>moking ,hobbies , pets &amp; drugs</a:t>
            </a:r>
          </a:p>
          <a:p>
            <a:pPr>
              <a:lnSpc>
                <a:spcPct val="90000"/>
              </a:lnSpc>
            </a:pPr>
            <a:r>
              <a:rPr lang="en-US" sz="3200" dirty="0" smtClean="0"/>
              <a:t>C</a:t>
            </a:r>
            <a:r>
              <a:rPr lang="en-US" sz="3200" dirty="0" smtClean="0"/>
              <a:t>linical exam.</a:t>
            </a:r>
            <a:endParaRPr lang="en-US" sz="3200" dirty="0" smtClean="0"/>
          </a:p>
          <a:p>
            <a:pPr>
              <a:lnSpc>
                <a:spcPct val="90000"/>
              </a:lnSpc>
            </a:pPr>
            <a:r>
              <a:rPr lang="en-US" sz="3200" b="1" i="1" u="sng" dirty="0" smtClean="0"/>
              <a:t>Investigations</a:t>
            </a:r>
          </a:p>
          <a:p>
            <a:pPr>
              <a:lnSpc>
                <a:spcPct val="90000"/>
              </a:lnSpc>
            </a:pPr>
            <a:r>
              <a:rPr lang="en-US" sz="3200" dirty="0" smtClean="0"/>
              <a:t>CXR</a:t>
            </a:r>
          </a:p>
          <a:p>
            <a:pPr>
              <a:lnSpc>
                <a:spcPct val="90000"/>
              </a:lnSpc>
            </a:pPr>
            <a:r>
              <a:rPr lang="en-US" sz="3200" dirty="0" smtClean="0"/>
              <a:t> Full blood count ,CRP and ESR and </a:t>
            </a:r>
            <a:r>
              <a:rPr lang="en-US" sz="3200" dirty="0" smtClean="0"/>
              <a:t>U&amp;Es</a:t>
            </a:r>
            <a:endParaRPr lang="en-US" sz="3200" dirty="0" smtClean="0"/>
          </a:p>
          <a:p>
            <a:pPr>
              <a:lnSpc>
                <a:spcPct val="90000"/>
              </a:lnSpc>
            </a:pPr>
            <a:r>
              <a:rPr lang="en-US" sz="3200" dirty="0" smtClean="0"/>
              <a:t> Liver function</a:t>
            </a:r>
          </a:p>
          <a:p>
            <a:pPr>
              <a:lnSpc>
                <a:spcPct val="90000"/>
              </a:lnSpc>
            </a:pPr>
            <a:r>
              <a:rPr lang="en-US" sz="3200" dirty="0" smtClean="0"/>
              <a:t> ANA and rheumatoid factor</a:t>
            </a:r>
          </a:p>
          <a:p>
            <a:pPr>
              <a:lnSpc>
                <a:spcPct val="90000"/>
              </a:lnSpc>
            </a:pPr>
            <a:r>
              <a:rPr lang="en-US" sz="3200" dirty="0" smtClean="0"/>
              <a:t> </a:t>
            </a:r>
            <a:r>
              <a:rPr lang="en-US" sz="3200" dirty="0" smtClean="0"/>
              <a:t>Autoantibodies</a:t>
            </a:r>
            <a:r>
              <a:rPr lang="en-US" sz="3200" dirty="0" smtClean="0"/>
              <a:t> , Serum </a:t>
            </a:r>
            <a:r>
              <a:rPr lang="en-US" sz="3200" dirty="0" smtClean="0"/>
              <a:t>precipitins</a:t>
            </a:r>
            <a:endParaRPr lang="en-US" sz="3200" dirty="0" smtClean="0"/>
          </a:p>
          <a:p>
            <a:pPr>
              <a:lnSpc>
                <a:spcPct val="90000"/>
              </a:lnSpc>
            </a:pPr>
            <a:r>
              <a:rPr lang="en-US" sz="3200" dirty="0" smtClean="0"/>
              <a:t>  ANCA/anti-  GBM</a:t>
            </a:r>
          </a:p>
          <a:p>
            <a:pPr>
              <a:lnSpc>
                <a:spcPct val="90000"/>
              </a:lnSpc>
            </a:pPr>
            <a:r>
              <a:rPr lang="en-US" sz="3200" dirty="0" smtClean="0"/>
              <a:t> ACE</a:t>
            </a:r>
          </a:p>
          <a:p>
            <a:pPr>
              <a:lnSpc>
                <a:spcPct val="90000"/>
              </a:lnSpc>
            </a:pPr>
            <a:r>
              <a:rPr lang="en-US" sz="3200" dirty="0" smtClean="0"/>
              <a:t> Lung function tests (VC/TLCO) ,6 MWD</a:t>
            </a:r>
          </a:p>
          <a:p>
            <a:pPr>
              <a:lnSpc>
                <a:spcPct val="90000"/>
              </a:lnSpc>
            </a:pPr>
            <a:r>
              <a:rPr lang="en-US" sz="3200" dirty="0" smtClean="0"/>
              <a:t> ECG/echocardiography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t>Investigations (cont.)</a:t>
            </a:r>
            <a:br>
              <a:rPr lang="en-US" b="1" i="1" u="sng" dirty="0" smtClean="0"/>
            </a:br>
            <a:endParaRPr lang="en-US" dirty="0"/>
          </a:p>
        </p:txBody>
      </p:sp>
      <p:sp>
        <p:nvSpPr>
          <p:cNvPr id="3" name="Content Placeholder 2"/>
          <p:cNvSpPr>
            <a:spLocks noGrp="1"/>
          </p:cNvSpPr>
          <p:nvPr>
            <p:ph idx="1"/>
          </p:nvPr>
        </p:nvSpPr>
        <p:spPr/>
        <p:txBody>
          <a:bodyPr/>
          <a:lstStyle/>
          <a:p>
            <a:r>
              <a:rPr lang="en-US" dirty="0" smtClean="0"/>
              <a:t>HRCT</a:t>
            </a:r>
          </a:p>
          <a:p>
            <a:r>
              <a:rPr lang="en-US" dirty="0" smtClean="0"/>
              <a:t>Bronchoscopy</a:t>
            </a:r>
            <a:r>
              <a:rPr lang="en-US" dirty="0" smtClean="0"/>
              <a:t> to do ;</a:t>
            </a:r>
            <a:r>
              <a:rPr lang="en-US" dirty="0" smtClean="0"/>
              <a:t>transbronchial</a:t>
            </a:r>
            <a:r>
              <a:rPr lang="en-US" dirty="0" smtClean="0"/>
              <a:t> biopsy </a:t>
            </a:r>
          </a:p>
          <a:p>
            <a:r>
              <a:rPr lang="en-US" dirty="0" smtClean="0"/>
              <a:t> </a:t>
            </a:r>
            <a:r>
              <a:rPr lang="en-US" dirty="0" smtClean="0"/>
              <a:t>Broncho</a:t>
            </a:r>
            <a:r>
              <a:rPr lang="en-US" dirty="0" smtClean="0"/>
              <a:t> alveolar </a:t>
            </a:r>
            <a:r>
              <a:rPr lang="en-US" dirty="0" smtClean="0"/>
              <a:t>lavage</a:t>
            </a:r>
            <a:r>
              <a:rPr lang="en-US" dirty="0" smtClean="0"/>
              <a:t> (BAL)</a:t>
            </a:r>
          </a:p>
          <a:p>
            <a:r>
              <a:rPr lang="en-US" i="1" dirty="0" smtClean="0"/>
              <a:t>Video-assisted</a:t>
            </a:r>
            <a:r>
              <a:rPr lang="en-US" dirty="0" smtClean="0"/>
              <a:t> </a:t>
            </a:r>
            <a:r>
              <a:rPr lang="en-US" i="1" dirty="0" smtClean="0"/>
              <a:t>thoracoscopy</a:t>
            </a:r>
            <a:r>
              <a:rPr lang="en-US" i="1" dirty="0" smtClean="0"/>
              <a:t>/open lung biopsy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528" t="2207" r="29560" b="8413"/>
          <a:stretch>
            <a:fillRect/>
          </a:stretch>
        </p:blipFill>
        <p:spPr bwMode="auto">
          <a:xfrm>
            <a:off x="1927578" y="228600"/>
            <a:ext cx="5768622" cy="6400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l="725" t="12791" r="5072" b="10310"/>
          <a:stretch>
            <a:fillRect/>
          </a:stretch>
        </p:blipFill>
        <p:spPr bwMode="auto">
          <a:xfrm>
            <a:off x="1143001" y="533399"/>
            <a:ext cx="6430296" cy="613351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t="10310" r="5072" b="11551"/>
          <a:stretch>
            <a:fillRect/>
          </a:stretch>
        </p:blipFill>
        <p:spPr bwMode="auto">
          <a:xfrm>
            <a:off x="1295401" y="457200"/>
            <a:ext cx="6193366" cy="595697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Treatment</a:t>
            </a:r>
            <a:br>
              <a:rPr lang="en-US" b="1" i="1" dirty="0" smtClean="0"/>
            </a:br>
            <a:endParaRPr lang="en-US" i="1" dirty="0"/>
          </a:p>
        </p:txBody>
      </p:sp>
      <p:sp>
        <p:nvSpPr>
          <p:cNvPr id="3" name="Content Placeholder 2"/>
          <p:cNvSpPr>
            <a:spLocks noGrp="1"/>
          </p:cNvSpPr>
          <p:nvPr>
            <p:ph idx="1"/>
          </p:nvPr>
        </p:nvSpPr>
        <p:spPr/>
        <p:txBody>
          <a:bodyPr>
            <a:normAutofit fontScale="92500"/>
          </a:bodyPr>
          <a:lstStyle/>
          <a:p>
            <a:r>
              <a:rPr lang="en-US" sz="3200" b="1" i="1" dirty="0" smtClean="0"/>
              <a:t>Supportive measures</a:t>
            </a:r>
            <a:endParaRPr lang="en-US" sz="3200" dirty="0" smtClean="0"/>
          </a:p>
          <a:p>
            <a:r>
              <a:rPr lang="en-US" sz="3200" dirty="0" smtClean="0"/>
              <a:t>Supplemental oxygen therapy.</a:t>
            </a:r>
          </a:p>
          <a:p>
            <a:r>
              <a:rPr lang="en-US" sz="3200" dirty="0" smtClean="0"/>
              <a:t>Palliation of breathlessness</a:t>
            </a:r>
          </a:p>
          <a:p>
            <a:pPr>
              <a:buNone/>
            </a:pPr>
            <a:r>
              <a:rPr lang="en-US" sz="3200" dirty="0" smtClean="0"/>
              <a:t>      ‘‘untreatable’’ cough oral opiates can be used</a:t>
            </a:r>
          </a:p>
          <a:p>
            <a:r>
              <a:rPr lang="en-US" sz="3200" dirty="0" smtClean="0"/>
              <a:t>Treat  PAH</a:t>
            </a:r>
          </a:p>
          <a:p>
            <a:r>
              <a:rPr lang="en-US" sz="3200" dirty="0" smtClean="0"/>
              <a:t>Smoking cessation.</a:t>
            </a:r>
          </a:p>
          <a:p>
            <a:r>
              <a:rPr lang="en-US" sz="3200" dirty="0" smtClean="0"/>
              <a:t>Rehabilitation</a:t>
            </a:r>
          </a:p>
          <a:p>
            <a:r>
              <a:rPr lang="en-US" sz="3200" dirty="0" smtClean="0"/>
              <a:t>Nutrition (BMI) of  (17 and .27 kg m-2 )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i="1" dirty="0" smtClean="0"/>
              <a:t>Definition </a:t>
            </a:r>
            <a:endParaRPr lang="en-US" i="1" dirty="0"/>
          </a:p>
        </p:txBody>
      </p:sp>
      <p:sp>
        <p:nvSpPr>
          <p:cNvPr id="3" name="Content Placeholder 2"/>
          <p:cNvSpPr>
            <a:spLocks noGrp="1"/>
          </p:cNvSpPr>
          <p:nvPr>
            <p:ph idx="1"/>
          </p:nvPr>
        </p:nvSpPr>
        <p:spPr/>
        <p:txBody>
          <a:bodyPr/>
          <a:lstStyle/>
          <a:p>
            <a:r>
              <a:rPr lang="en-US" dirty="0" smtClean="0"/>
              <a:t>Defuse parenchymal lung disease </a:t>
            </a:r>
            <a:r>
              <a:rPr lang="en-US" sz="3200" dirty="0" smtClean="0"/>
              <a:t>(Interstitial lung disease) </a:t>
            </a:r>
          </a:p>
          <a:p>
            <a:r>
              <a:rPr lang="en-US" dirty="0" smtClean="0"/>
              <a:t>A</a:t>
            </a:r>
            <a:r>
              <a:rPr lang="en-US" dirty="0" smtClean="0"/>
              <a:t>re </a:t>
            </a:r>
            <a:r>
              <a:rPr lang="en-US" dirty="0" smtClean="0"/>
              <a:t>a heterogeneous group of disorders associated with injury to the pulmonary parenchyma, leading to chronic interstitial inflammation, then to fibroblast activation and proliferation, and finally progressing to pulmonary fibrosis and tissue destruction.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Corticosteroids </a:t>
            </a:r>
            <a:br>
              <a:rPr lang="en-US" b="1" i="1" dirty="0" smtClean="0"/>
            </a:br>
            <a:endParaRPr lang="en-US" b="1" i="1" dirty="0"/>
          </a:p>
        </p:txBody>
      </p:sp>
      <p:sp>
        <p:nvSpPr>
          <p:cNvPr id="3" name="Content Placeholder 2"/>
          <p:cNvSpPr>
            <a:spLocks noGrp="1"/>
          </p:cNvSpPr>
          <p:nvPr>
            <p:ph idx="1"/>
          </p:nvPr>
        </p:nvSpPr>
        <p:spPr/>
        <p:txBody>
          <a:bodyPr/>
          <a:lstStyle/>
          <a:p>
            <a:pPr>
              <a:buNone/>
            </a:pPr>
            <a:endParaRPr lang="en-US" dirty="0" smtClean="0"/>
          </a:p>
          <a:p>
            <a:r>
              <a:rPr lang="en-US" dirty="0" smtClean="0"/>
              <a:t>Symptomatic improvement (50%)</a:t>
            </a:r>
          </a:p>
          <a:p>
            <a:r>
              <a:rPr lang="en-US" dirty="0" smtClean="0"/>
              <a:t>Objective improvement, defined as an increase in FVC of 10% and TLCO (25%)</a:t>
            </a:r>
          </a:p>
          <a:p>
            <a:r>
              <a:rPr lang="en-US" dirty="0" smtClean="0"/>
              <a:t>Steroid response is associated with better survival</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Other immunosuppressant</a:t>
            </a:r>
            <a:r>
              <a:rPr lang="en-US" dirty="0" smtClean="0"/>
              <a:t> </a:t>
            </a:r>
            <a:endParaRPr lang="en-US" dirty="0"/>
          </a:p>
        </p:txBody>
      </p:sp>
      <p:sp>
        <p:nvSpPr>
          <p:cNvPr id="3" name="Content Placeholder 2"/>
          <p:cNvSpPr>
            <a:spLocks noGrp="1"/>
          </p:cNvSpPr>
          <p:nvPr>
            <p:ph idx="1"/>
          </p:nvPr>
        </p:nvSpPr>
        <p:spPr/>
        <p:txBody>
          <a:bodyPr/>
          <a:lstStyle/>
          <a:p>
            <a:r>
              <a:rPr lang="en-US" i="1" u="sng" dirty="0" smtClean="0"/>
              <a:t>Cyclophosphamide</a:t>
            </a:r>
            <a:r>
              <a:rPr lang="en-US" i="1" dirty="0" smtClean="0"/>
              <a:t> </a:t>
            </a:r>
            <a:r>
              <a:rPr lang="en-US" dirty="0" smtClean="0"/>
              <a:t>alone is not effective .</a:t>
            </a:r>
          </a:p>
          <a:p>
            <a:r>
              <a:rPr lang="en-US" dirty="0" smtClean="0"/>
              <a:t>Side effects are common.</a:t>
            </a:r>
          </a:p>
          <a:p>
            <a:r>
              <a:rPr lang="en-US" dirty="0" smtClean="0"/>
              <a:t>Response may take several months to become evident.</a:t>
            </a:r>
            <a:endParaRPr lang="en-US" i="1" dirty="0" smtClean="0"/>
          </a:p>
          <a:p>
            <a:r>
              <a:rPr lang="en-US" i="1" u="sng" dirty="0" smtClean="0"/>
              <a:t>Azathioprine</a:t>
            </a:r>
            <a:endParaRPr lang="en-US" dirty="0" smtClean="0"/>
          </a:p>
          <a:p>
            <a:r>
              <a:rPr lang="en-US" dirty="0" smtClean="0"/>
              <a:t> Survival benefit when added </a:t>
            </a:r>
            <a:r>
              <a:rPr lang="en-US" dirty="0" smtClean="0"/>
              <a:t>prednisolone</a:t>
            </a:r>
            <a:r>
              <a:rPr lang="en-US" dirty="0" smtClean="0"/>
              <a:t>.</a:t>
            </a:r>
          </a:p>
          <a:p>
            <a:r>
              <a:rPr lang="en-US" dirty="0" smtClean="0"/>
              <a:t>Side effects were not a problem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N-</a:t>
            </a:r>
            <a:r>
              <a:rPr lang="en-US" b="1" i="1" dirty="0" smtClean="0"/>
              <a:t>acetylcysteine</a:t>
            </a:r>
            <a:r>
              <a:rPr lang="en-US" b="1" i="1" dirty="0" smtClean="0"/>
              <a:t> (NAC)</a:t>
            </a:r>
            <a:endParaRPr lang="en-US" dirty="0"/>
          </a:p>
        </p:txBody>
      </p:sp>
      <p:sp>
        <p:nvSpPr>
          <p:cNvPr id="3" name="Content Placeholder 2"/>
          <p:cNvSpPr>
            <a:spLocks noGrp="1"/>
          </p:cNvSpPr>
          <p:nvPr>
            <p:ph idx="1"/>
          </p:nvPr>
        </p:nvSpPr>
        <p:spPr/>
        <p:txBody>
          <a:bodyPr/>
          <a:lstStyle/>
          <a:p>
            <a:r>
              <a:rPr lang="en-US" dirty="0" smtClean="0"/>
              <a:t>N-</a:t>
            </a:r>
            <a:r>
              <a:rPr lang="en-US" dirty="0" smtClean="0"/>
              <a:t>acetylcysteine</a:t>
            </a:r>
            <a:r>
              <a:rPr lang="en-US" dirty="0" smtClean="0"/>
              <a:t> (NAC)  is an antioxidant</a:t>
            </a:r>
          </a:p>
          <a:p>
            <a:r>
              <a:rPr lang="en-US" dirty="0" smtClean="0"/>
              <a:t>Used  together with corticosteroids in combination with other immunosuppressive drugs such as </a:t>
            </a:r>
            <a:r>
              <a:rPr lang="en-US" dirty="0" smtClean="0"/>
              <a:t>azathioprine</a:t>
            </a:r>
            <a:endParaRPr lang="en-US" dirty="0" smtClean="0"/>
          </a:p>
          <a:p>
            <a:r>
              <a:rPr lang="en-US" dirty="0" smtClean="0"/>
              <a:t> Slows the deterioration of vital capacity and single-breath diffusing capacity</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Transplantation</a:t>
            </a:r>
            <a:endParaRPr lang="en-US" dirty="0"/>
          </a:p>
        </p:txBody>
      </p:sp>
      <p:sp>
        <p:nvSpPr>
          <p:cNvPr id="3" name="Content Placeholder 2"/>
          <p:cNvSpPr>
            <a:spLocks noGrp="1"/>
          </p:cNvSpPr>
          <p:nvPr>
            <p:ph idx="1"/>
          </p:nvPr>
        </p:nvSpPr>
        <p:spPr/>
        <p:txBody>
          <a:bodyPr/>
          <a:lstStyle/>
          <a:p>
            <a:r>
              <a:rPr lang="en-US" b="1" i="1" dirty="0" smtClean="0"/>
              <a:t>When should patients be referred ?</a:t>
            </a:r>
            <a:endParaRPr lang="en-US" b="1" dirty="0" smtClean="0"/>
          </a:p>
          <a:p>
            <a:r>
              <a:rPr lang="en-US" dirty="0" smtClean="0"/>
              <a:t>Life threatening disease despite optimal medical treatment.</a:t>
            </a:r>
          </a:p>
          <a:p>
            <a:r>
              <a:rPr lang="en-US" dirty="0" smtClean="0"/>
              <a:t> Failed trial of corticosteroid therapy </a:t>
            </a:r>
          </a:p>
          <a:p>
            <a:r>
              <a:rPr lang="en-US" dirty="0" smtClean="0"/>
              <a:t>+ TLCO and/or VC below 50–60%</a:t>
            </a:r>
          </a:p>
          <a:p>
            <a:r>
              <a:rPr lang="en-US" dirty="0" smtClean="0"/>
              <a:t>+ Resting hypoxia</a:t>
            </a:r>
          </a:p>
          <a:p>
            <a:r>
              <a:rPr lang="en-US" dirty="0" smtClean="0"/>
              <a:t>+ Pulmonary hypertension.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392936"/>
          </a:xfrm>
        </p:spPr>
        <p:txBody>
          <a:bodyPr/>
          <a:lstStyle/>
          <a:p>
            <a:r>
              <a:rPr lang="en-US" b="1" i="1" dirty="0" smtClean="0"/>
              <a:t>Which patients should be referred?</a:t>
            </a:r>
            <a:r>
              <a:rPr lang="en-US" b="1" dirty="0" smtClean="0"/>
              <a:t/>
            </a:r>
            <a:br>
              <a:rPr lang="en-US" b="1" dirty="0" smtClean="0"/>
            </a:br>
            <a:endParaRPr lang="en-US" dirty="0"/>
          </a:p>
        </p:txBody>
      </p:sp>
      <p:sp>
        <p:nvSpPr>
          <p:cNvPr id="3" name="Content Placeholder 2"/>
          <p:cNvSpPr>
            <a:spLocks noGrp="1"/>
          </p:cNvSpPr>
          <p:nvPr>
            <p:ph idx="1"/>
          </p:nvPr>
        </p:nvSpPr>
        <p:spPr>
          <a:xfrm>
            <a:off x="914400" y="2438400"/>
            <a:ext cx="7772400" cy="3917160"/>
          </a:xfrm>
        </p:spPr>
        <p:txBody>
          <a:bodyPr/>
          <a:lstStyle/>
          <a:p>
            <a:r>
              <a:rPr lang="en-US" dirty="0" smtClean="0"/>
              <a:t>60 years old</a:t>
            </a:r>
          </a:p>
          <a:p>
            <a:r>
              <a:rPr lang="en-US" dirty="0" smtClean="0"/>
              <a:t>Discuses physically robust patients up to 65 years with the transplant centre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Classification </a:t>
            </a:r>
            <a:endParaRPr lang="en-US" b="1" i="1" dirty="0"/>
          </a:p>
        </p:txBody>
      </p:sp>
      <p:sp>
        <p:nvSpPr>
          <p:cNvPr id="3" name="Content Placeholder 2"/>
          <p:cNvSpPr>
            <a:spLocks noGrp="1"/>
          </p:cNvSpPr>
          <p:nvPr>
            <p:ph idx="1"/>
          </p:nvPr>
        </p:nvSpPr>
        <p:spPr/>
        <p:txBody>
          <a:bodyPr/>
          <a:lstStyle/>
          <a:p>
            <a:pPr>
              <a:buNone/>
            </a:pPr>
            <a:r>
              <a:rPr lang="en-US" dirty="0" smtClean="0"/>
              <a:t>1- Acute </a:t>
            </a:r>
          </a:p>
          <a:p>
            <a:pPr>
              <a:buNone/>
            </a:pPr>
            <a:r>
              <a:rPr lang="en-US" dirty="0" smtClean="0"/>
              <a:t>2- Episodic (may present acutely )</a:t>
            </a:r>
          </a:p>
          <a:p>
            <a:pPr>
              <a:buNone/>
            </a:pPr>
            <a:r>
              <a:rPr lang="en-US" dirty="0" smtClean="0"/>
              <a:t>3- Chronic due to occupational, environmental agents  or drugs</a:t>
            </a:r>
          </a:p>
          <a:p>
            <a:pPr>
              <a:buNone/>
            </a:pPr>
            <a:r>
              <a:rPr lang="en-US" dirty="0" smtClean="0"/>
              <a:t>4- Chronic with evidence of systemic disease </a:t>
            </a:r>
          </a:p>
          <a:p>
            <a:pPr>
              <a:buNone/>
            </a:pPr>
            <a:r>
              <a:rPr lang="en-US" dirty="0" smtClean="0"/>
              <a:t>5- Chronic with no evidence of systemic disease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Classification (cont.)</a:t>
            </a:r>
            <a:endParaRPr lang="en-US" b="1" i="1" dirty="0"/>
          </a:p>
        </p:txBody>
      </p:sp>
      <p:sp>
        <p:nvSpPr>
          <p:cNvPr id="3" name="Content Placeholder 2"/>
          <p:cNvSpPr>
            <a:spLocks noGrp="1"/>
          </p:cNvSpPr>
          <p:nvPr>
            <p:ph idx="1"/>
          </p:nvPr>
        </p:nvSpPr>
        <p:spPr/>
        <p:txBody>
          <a:bodyPr/>
          <a:lstStyle/>
          <a:p>
            <a:pPr>
              <a:buNone/>
            </a:pPr>
            <a:r>
              <a:rPr lang="en-US" dirty="0" smtClean="0"/>
              <a:t> </a:t>
            </a:r>
            <a:r>
              <a:rPr lang="en-US" b="1" u="sng" dirty="0" smtClean="0"/>
              <a:t>OR</a:t>
            </a:r>
            <a:endParaRPr lang="en-US" dirty="0" smtClean="0"/>
          </a:p>
          <a:p>
            <a:pPr>
              <a:buNone/>
            </a:pPr>
            <a:r>
              <a:rPr lang="en-US" dirty="0" smtClean="0"/>
              <a:t>                       </a:t>
            </a:r>
            <a:endParaRPr lang="en-US" b="1" u="sng" dirty="0" smtClean="0"/>
          </a:p>
          <a:p>
            <a:r>
              <a:rPr lang="en-US" b="1" i="1" dirty="0" smtClean="0"/>
              <a:t>Idiopathic </a:t>
            </a:r>
          </a:p>
          <a:p>
            <a:r>
              <a:rPr lang="en-US" b="1" i="1" dirty="0" smtClean="0"/>
              <a:t>Non idiopathic</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accent3">
                    <a:lumMod val="40000"/>
                    <a:lumOff val="60000"/>
                  </a:schemeClr>
                </a:solidFill>
              </a:rPr>
              <a:t>Non </a:t>
            </a:r>
            <a:r>
              <a:rPr lang="en-US" b="1" i="1" dirty="0" smtClean="0">
                <a:solidFill>
                  <a:schemeClr val="accent3">
                    <a:lumMod val="40000"/>
                    <a:lumOff val="60000"/>
                  </a:schemeClr>
                </a:solidFill>
              </a:rPr>
              <a:t>idiopathic</a:t>
            </a:r>
            <a:r>
              <a:rPr lang="en-US" sz="3600" b="1" i="1" dirty="0" smtClean="0">
                <a:solidFill>
                  <a:schemeClr val="accent3">
                    <a:lumMod val="40000"/>
                    <a:lumOff val="60000"/>
                  </a:schemeClr>
                </a:solidFill>
              </a:rPr>
              <a:t> DPLD</a:t>
            </a:r>
            <a:endParaRPr lang="en-US" dirty="0">
              <a:solidFill>
                <a:schemeClr val="accent3">
                  <a:lumMod val="40000"/>
                  <a:lumOff val="60000"/>
                </a:schemeClr>
              </a:solidFill>
            </a:endParaRPr>
          </a:p>
        </p:txBody>
      </p:sp>
      <p:sp>
        <p:nvSpPr>
          <p:cNvPr id="3" name="Content Placeholder 2"/>
          <p:cNvSpPr>
            <a:spLocks noGrp="1"/>
          </p:cNvSpPr>
          <p:nvPr>
            <p:ph idx="1"/>
          </p:nvPr>
        </p:nvSpPr>
        <p:spPr/>
        <p:txBody>
          <a:bodyPr>
            <a:normAutofit fontScale="92500"/>
          </a:bodyPr>
          <a:lstStyle/>
          <a:p>
            <a:pPr lvl="1">
              <a:buNone/>
            </a:pPr>
            <a:r>
              <a:rPr lang="en-US" b="1" i="1" dirty="0" smtClean="0"/>
              <a:t>Environmental or occupational exposures</a:t>
            </a:r>
          </a:p>
          <a:p>
            <a:pPr lvl="1"/>
            <a:r>
              <a:rPr lang="en-US" b="1" i="1" dirty="0" smtClean="0"/>
              <a:t>Pneumoconiosis</a:t>
            </a:r>
            <a:r>
              <a:rPr lang="en-US" dirty="0" smtClean="0"/>
              <a:t> </a:t>
            </a:r>
          </a:p>
          <a:p>
            <a:pPr lvl="1">
              <a:buNone/>
            </a:pPr>
            <a:r>
              <a:rPr lang="en-US" dirty="0" smtClean="0"/>
              <a:t>   ( </a:t>
            </a:r>
            <a:r>
              <a:rPr lang="en-US" dirty="0" smtClean="0"/>
              <a:t>Inhalational </a:t>
            </a:r>
            <a:r>
              <a:rPr lang="en-US" dirty="0" smtClean="0"/>
              <a:t>exposures to inorganic dusts e.g. silicosis, asbestosis, </a:t>
            </a:r>
            <a:r>
              <a:rPr lang="en-US" dirty="0" smtClean="0"/>
              <a:t>berylliosis</a:t>
            </a:r>
            <a:r>
              <a:rPr lang="en-US" dirty="0" smtClean="0"/>
              <a:t>, coal worker's pneumoconiosis) </a:t>
            </a:r>
          </a:p>
          <a:p>
            <a:pPr lvl="1"/>
            <a:r>
              <a:rPr lang="en-US" b="1" i="1" dirty="0" smtClean="0"/>
              <a:t>Hypersensitivity </a:t>
            </a:r>
            <a:r>
              <a:rPr lang="en-US" b="1" i="1" dirty="0" smtClean="0"/>
              <a:t>pneumonitis</a:t>
            </a:r>
            <a:r>
              <a:rPr lang="en-US" b="1" i="1" dirty="0" smtClean="0"/>
              <a:t> (HSP)</a:t>
            </a:r>
            <a:r>
              <a:rPr lang="en-US" dirty="0" smtClean="0"/>
              <a:t> </a:t>
            </a:r>
          </a:p>
          <a:p>
            <a:pPr lvl="1">
              <a:buNone/>
            </a:pPr>
            <a:r>
              <a:rPr lang="en-US" dirty="0"/>
              <a:t> </a:t>
            </a:r>
            <a:r>
              <a:rPr lang="en-US" dirty="0" smtClean="0"/>
              <a:t>   </a:t>
            </a:r>
            <a:r>
              <a:rPr lang="en-US" dirty="0" smtClean="0"/>
              <a:t>Caused </a:t>
            </a:r>
            <a:r>
              <a:rPr lang="en-US" dirty="0" smtClean="0"/>
              <a:t>by exposure to protein antigens (e.g., farmer's lung, pigeon-breeder's lung) </a:t>
            </a:r>
          </a:p>
          <a:p>
            <a:pPr lvl="1">
              <a:buNone/>
            </a:pPr>
            <a:r>
              <a:rPr lang="en-US" i="1" dirty="0" smtClean="0"/>
              <a:t>    Fibrotic lung disease due to exposure to toxic gases, fumes, aerosols, and vapors </a:t>
            </a:r>
            <a:r>
              <a:rPr lang="en-US" dirty="0" smtClean="0"/>
              <a:t>(e.g., silo-filler's disease) </a:t>
            </a:r>
          </a:p>
          <a:p>
            <a:pPr lvl="1"/>
            <a:r>
              <a:rPr lang="en-US" b="1" i="1" dirty="0" smtClean="0"/>
              <a:t>Radiation </a:t>
            </a:r>
            <a:r>
              <a:rPr lang="en-US" b="1" i="1" dirty="0" smtClean="0"/>
              <a:t>exposure</a:t>
            </a:r>
            <a:endParaRPr lang="en-US"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l"/>
            <a:r>
              <a:rPr lang="en-US" b="1" i="1" dirty="0"/>
              <a:t>C</a:t>
            </a:r>
            <a:r>
              <a:rPr lang="en-US" b="1" i="1" dirty="0" smtClean="0"/>
              <a:t>onnective-tissue diseases </a:t>
            </a:r>
            <a:endParaRPr lang="en-US" i="1" dirty="0"/>
          </a:p>
        </p:txBody>
      </p:sp>
      <p:sp>
        <p:nvSpPr>
          <p:cNvPr id="3" name="Content Placeholder 2"/>
          <p:cNvSpPr>
            <a:spLocks noGrp="1"/>
          </p:cNvSpPr>
          <p:nvPr>
            <p:ph idx="1"/>
          </p:nvPr>
        </p:nvSpPr>
        <p:spPr>
          <a:xfrm>
            <a:off x="457200" y="1219200"/>
            <a:ext cx="8229600" cy="4906963"/>
          </a:xfrm>
        </p:spPr>
        <p:txBody>
          <a:bodyPr>
            <a:normAutofit/>
          </a:bodyPr>
          <a:lstStyle/>
          <a:p>
            <a:pPr lvl="1"/>
            <a:endParaRPr lang="en-US" b="1" i="1" dirty="0" smtClean="0"/>
          </a:p>
          <a:p>
            <a:pPr lvl="1"/>
            <a:r>
              <a:rPr lang="en-US" b="1" i="1" dirty="0" smtClean="0"/>
              <a:t>Scleroderma  </a:t>
            </a:r>
            <a:r>
              <a:rPr lang="en-US" dirty="0" smtClean="0"/>
              <a:t>(progressive systemic scleroderma) (</a:t>
            </a:r>
            <a:r>
              <a:rPr lang="en-US" b="1" i="1" dirty="0" smtClean="0"/>
              <a:t>CREST syndrome) </a:t>
            </a:r>
          </a:p>
          <a:p>
            <a:pPr lvl="1"/>
            <a:r>
              <a:rPr lang="en-US" b="1" i="1" dirty="0" smtClean="0"/>
              <a:t>Rheumatoid arthritis </a:t>
            </a:r>
          </a:p>
          <a:p>
            <a:pPr lvl="1"/>
            <a:r>
              <a:rPr lang="en-US" b="1" i="1" dirty="0" smtClean="0"/>
              <a:t>Mixed connective-tissue disease </a:t>
            </a:r>
          </a:p>
          <a:p>
            <a:pPr lvl="1"/>
            <a:r>
              <a:rPr lang="en-US" b="1" i="1" dirty="0" smtClean="0"/>
              <a:t>Systemic lupus </a:t>
            </a:r>
            <a:r>
              <a:rPr lang="en-US" b="1" i="1" dirty="0" smtClean="0"/>
              <a:t>erythematosus</a:t>
            </a:r>
            <a:r>
              <a:rPr lang="en-US" b="1" i="1" dirty="0" smtClean="0"/>
              <a:t> </a:t>
            </a:r>
          </a:p>
          <a:p>
            <a:pPr lvl="1"/>
            <a:r>
              <a:rPr lang="en-US" b="1" i="1" dirty="0" smtClean="0"/>
              <a:t>The pulmonary-renal syndromes</a:t>
            </a:r>
          </a:p>
          <a:p>
            <a:pPr lvl="1">
              <a:buNone/>
            </a:pPr>
            <a:r>
              <a:rPr lang="en-US" dirty="0" smtClean="0"/>
              <a:t> ( </a:t>
            </a:r>
            <a:r>
              <a:rPr lang="en-US" i="1" u="sng" dirty="0" smtClean="0"/>
              <a:t>Wegner</a:t>
            </a:r>
            <a:r>
              <a:rPr lang="en-US" dirty="0" smtClean="0"/>
              <a:t> or </a:t>
            </a:r>
            <a:r>
              <a:rPr lang="en-US" i="1" u="sng" dirty="0" smtClean="0"/>
              <a:t>Goodpasture</a:t>
            </a:r>
            <a:r>
              <a:rPr lang="en-US" i="1" u="sng" dirty="0" smtClean="0"/>
              <a:t> disease</a:t>
            </a:r>
            <a:r>
              <a:rPr lang="en-US" dirty="0" smtClean="0"/>
              <a:t>) </a:t>
            </a:r>
          </a:p>
          <a:p>
            <a:pPr lvl="1">
              <a:buNone/>
            </a:pPr>
            <a:r>
              <a:rPr lang="en-US" dirty="0"/>
              <a:t>P</a:t>
            </a:r>
            <a:r>
              <a:rPr lang="en-US" dirty="0" smtClean="0"/>
              <a:t>redominant manifestation is </a:t>
            </a:r>
            <a:r>
              <a:rPr lang="en-US" dirty="0" smtClean="0"/>
              <a:t>vasculitis</a:t>
            </a:r>
            <a:r>
              <a:rPr lang="en-US" dirty="0" smtClean="0"/>
              <a:t> rather than fibrosis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7200"/>
          </a:xfrm>
        </p:spPr>
        <p:txBody>
          <a:bodyPr>
            <a:normAutofit fontScale="90000"/>
          </a:bodyPr>
          <a:lstStyle/>
          <a:p>
            <a:pPr algn="l"/>
            <a:r>
              <a:rPr lang="en-US" b="1" i="1" dirty="0" smtClean="0"/>
              <a:t>Drug exposure </a:t>
            </a:r>
            <a:endParaRPr lang="en-US" i="1" dirty="0"/>
          </a:p>
        </p:txBody>
      </p:sp>
      <p:sp>
        <p:nvSpPr>
          <p:cNvPr id="3" name="Content Placeholder 2"/>
          <p:cNvSpPr>
            <a:spLocks noGrp="1"/>
          </p:cNvSpPr>
          <p:nvPr>
            <p:ph idx="1"/>
          </p:nvPr>
        </p:nvSpPr>
        <p:spPr>
          <a:xfrm>
            <a:off x="457200" y="1295400"/>
            <a:ext cx="8534400" cy="4830763"/>
          </a:xfrm>
        </p:spPr>
        <p:txBody>
          <a:bodyPr/>
          <a:lstStyle/>
          <a:p>
            <a:pPr lvl="1"/>
            <a:endParaRPr lang="en-US" b="1" i="1" dirty="0" smtClean="0"/>
          </a:p>
          <a:p>
            <a:pPr lvl="1"/>
            <a:r>
              <a:rPr lang="en-US" b="1" i="1" dirty="0" smtClean="0"/>
              <a:t>Cytotoxic</a:t>
            </a:r>
            <a:r>
              <a:rPr lang="en-US" b="1" i="1" dirty="0" smtClean="0"/>
              <a:t> agents </a:t>
            </a:r>
          </a:p>
          <a:p>
            <a:pPr lvl="1">
              <a:buNone/>
            </a:pPr>
            <a:r>
              <a:rPr lang="en-US" b="1" i="1" dirty="0"/>
              <a:t> </a:t>
            </a:r>
            <a:r>
              <a:rPr lang="en-US" b="1" i="1" dirty="0" smtClean="0"/>
              <a:t>                                     </a:t>
            </a:r>
            <a:r>
              <a:rPr lang="en-US" b="1" i="1" dirty="0" smtClean="0"/>
              <a:t>   </a:t>
            </a:r>
            <a:r>
              <a:rPr lang="en-US" dirty="0" smtClean="0"/>
              <a:t>( </a:t>
            </a:r>
            <a:r>
              <a:rPr lang="en-US" dirty="0" smtClean="0"/>
              <a:t>Bleomycin</a:t>
            </a:r>
            <a:r>
              <a:rPr lang="en-US" dirty="0" smtClean="0"/>
              <a:t>, </a:t>
            </a:r>
            <a:r>
              <a:rPr lang="en-US" dirty="0" smtClean="0"/>
              <a:t>busulfan</a:t>
            </a:r>
            <a:r>
              <a:rPr lang="en-US" dirty="0" smtClean="0"/>
              <a:t>, </a:t>
            </a:r>
            <a:r>
              <a:rPr lang="en-US" dirty="0" smtClean="0"/>
              <a:t>methotrexate</a:t>
            </a:r>
            <a:r>
              <a:rPr lang="en-US" dirty="0" smtClean="0"/>
              <a:t>) </a:t>
            </a:r>
          </a:p>
          <a:p>
            <a:pPr lvl="1"/>
            <a:r>
              <a:rPr lang="en-US" b="1" i="1" dirty="0" smtClean="0"/>
              <a:t>Antibiotics</a:t>
            </a:r>
            <a:r>
              <a:rPr lang="en-US" dirty="0" smtClean="0"/>
              <a:t>                 </a:t>
            </a:r>
            <a:r>
              <a:rPr lang="en-US" dirty="0" smtClean="0"/>
              <a:t> </a:t>
            </a:r>
            <a:r>
              <a:rPr lang="en-US" dirty="0" smtClean="0"/>
              <a:t>( </a:t>
            </a:r>
            <a:r>
              <a:rPr lang="en-US" dirty="0" smtClean="0"/>
              <a:t>Nitrofurantoin</a:t>
            </a:r>
            <a:r>
              <a:rPr lang="en-US" dirty="0" smtClean="0"/>
              <a:t>, </a:t>
            </a:r>
            <a:r>
              <a:rPr lang="en-US" dirty="0" smtClean="0"/>
              <a:t>sulfasalazine</a:t>
            </a:r>
            <a:r>
              <a:rPr lang="en-US" dirty="0" smtClean="0"/>
              <a:t>) </a:t>
            </a:r>
          </a:p>
          <a:p>
            <a:pPr lvl="1"/>
            <a:r>
              <a:rPr lang="en-US" b="1" i="1" dirty="0" smtClean="0"/>
              <a:t>Antiarrhythmics</a:t>
            </a:r>
            <a:r>
              <a:rPr lang="en-US" dirty="0" smtClean="0"/>
              <a:t>      </a:t>
            </a:r>
            <a:r>
              <a:rPr lang="en-US" dirty="0" smtClean="0"/>
              <a:t>( </a:t>
            </a:r>
            <a:r>
              <a:rPr lang="en-US" dirty="0" smtClean="0"/>
              <a:t>Amiodarone</a:t>
            </a:r>
            <a:r>
              <a:rPr lang="en-US" dirty="0" smtClean="0"/>
              <a:t>, </a:t>
            </a:r>
            <a:r>
              <a:rPr lang="en-US" dirty="0" smtClean="0"/>
              <a:t>tocainide</a:t>
            </a:r>
            <a:r>
              <a:rPr lang="en-US" dirty="0" smtClean="0"/>
              <a:t>) </a:t>
            </a:r>
          </a:p>
          <a:p>
            <a:pPr lvl="1"/>
            <a:r>
              <a:rPr lang="en-US" b="1" i="1" dirty="0" smtClean="0"/>
              <a:t>Anti-inflammatory  </a:t>
            </a:r>
            <a:r>
              <a:rPr lang="en-US" dirty="0" smtClean="0"/>
              <a:t>( Gold, </a:t>
            </a:r>
            <a:r>
              <a:rPr lang="en-US" dirty="0" smtClean="0"/>
              <a:t>penicillamine</a:t>
            </a:r>
            <a:r>
              <a:rPr lang="en-US" dirty="0" smtClean="0"/>
              <a:t>) </a:t>
            </a:r>
          </a:p>
          <a:p>
            <a:pPr lvl="1"/>
            <a:r>
              <a:rPr lang="en-US" b="1" i="1" dirty="0" smtClean="0"/>
              <a:t>Illicit drugs                 </a:t>
            </a:r>
            <a:r>
              <a:rPr lang="en-US" dirty="0" smtClean="0"/>
              <a:t>( Crack cocaine, heroin)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077200" cy="5029200"/>
          </a:xfrm>
        </p:spPr>
        <p:txBody>
          <a:bodyPr>
            <a:normAutofit fontScale="92500" lnSpcReduction="10000"/>
          </a:bodyPr>
          <a:lstStyle/>
          <a:p>
            <a:r>
              <a:rPr lang="en-US" b="1" i="1" dirty="0"/>
              <a:t>Sarcoidosis</a:t>
            </a:r>
            <a:r>
              <a:rPr lang="en-US" b="1" i="1" dirty="0"/>
              <a:t> &amp; other </a:t>
            </a:r>
            <a:r>
              <a:rPr lang="en-US" b="1" i="1" dirty="0"/>
              <a:t>granulomatous</a:t>
            </a:r>
            <a:r>
              <a:rPr lang="en-US" b="1" i="1" dirty="0"/>
              <a:t> </a:t>
            </a:r>
            <a:r>
              <a:rPr lang="en-US" b="1" i="1" dirty="0" smtClean="0"/>
              <a:t>diseases</a:t>
            </a:r>
          </a:p>
          <a:p>
            <a:r>
              <a:rPr lang="en-US" b="1" i="1" dirty="0" smtClean="0"/>
              <a:t>Related to other systemic illnesses </a:t>
            </a:r>
          </a:p>
          <a:p>
            <a:pPr>
              <a:buNone/>
            </a:pPr>
            <a:r>
              <a:rPr lang="en-US" dirty="0" smtClean="0"/>
              <a:t>               - Hepatitis C </a:t>
            </a:r>
          </a:p>
          <a:p>
            <a:pPr lvl="1">
              <a:buNone/>
            </a:pPr>
            <a:r>
              <a:rPr lang="en-US" sz="3200" dirty="0" smtClean="0"/>
              <a:t>          - Inflammatory bowel disease </a:t>
            </a:r>
          </a:p>
          <a:p>
            <a:pPr lvl="1">
              <a:buNone/>
            </a:pPr>
            <a:r>
              <a:rPr lang="en-US" sz="3200" dirty="0" smtClean="0"/>
              <a:t>          - Acquired immunodeficiency syndrome</a:t>
            </a:r>
          </a:p>
          <a:p>
            <a:pPr lvl="1">
              <a:buNone/>
            </a:pPr>
            <a:r>
              <a:rPr lang="en-US" sz="3200" b="1" i="1" dirty="0" smtClean="0"/>
              <a:t>Inherited </a:t>
            </a:r>
          </a:p>
          <a:p>
            <a:pPr lvl="1">
              <a:buNone/>
            </a:pPr>
            <a:r>
              <a:rPr lang="en-US" sz="3200" dirty="0" smtClean="0"/>
              <a:t>          - Familial IPF or </a:t>
            </a:r>
            <a:r>
              <a:rPr lang="en-US" sz="3200" dirty="0" smtClean="0"/>
              <a:t>sarcoidosis</a:t>
            </a:r>
            <a:r>
              <a:rPr lang="en-US" sz="3200" dirty="0" smtClean="0"/>
              <a:t> </a:t>
            </a:r>
          </a:p>
          <a:p>
            <a:pPr lvl="1">
              <a:buNone/>
            </a:pPr>
            <a:r>
              <a:rPr lang="en-US" sz="3200" dirty="0" smtClean="0"/>
              <a:t>          - Tuberous sclerosis </a:t>
            </a:r>
          </a:p>
          <a:p>
            <a:pPr lvl="1">
              <a:buNone/>
            </a:pPr>
            <a:r>
              <a:rPr lang="en-US" sz="3200" dirty="0" smtClean="0"/>
              <a:t>          - Neurofibromatosis</a:t>
            </a:r>
          </a:p>
          <a:p>
            <a:pPr lvl="1">
              <a:buNone/>
            </a:pPr>
            <a:r>
              <a:rPr lang="en-US" sz="3200" dirty="0" smtClean="0"/>
              <a:t>          - </a:t>
            </a:r>
            <a:r>
              <a:rPr lang="en-US" sz="3200" dirty="0" smtClean="0"/>
              <a:t>Gaucher</a:t>
            </a:r>
            <a:r>
              <a:rPr lang="en-US" sz="3200" dirty="0" smtClean="0"/>
              <a:t> disease </a:t>
            </a:r>
          </a:p>
          <a:p>
            <a:pPr lvl="1">
              <a:buNone/>
            </a:pPr>
            <a:endParaRPr lang="en-US" sz="3200" i="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pPr algn="l"/>
            <a:r>
              <a:rPr lang="en-US" b="1" i="1" dirty="0" smtClean="0">
                <a:solidFill>
                  <a:schemeClr val="accent3">
                    <a:lumMod val="40000"/>
                    <a:lumOff val="60000"/>
                  </a:schemeClr>
                </a:solidFill>
              </a:rPr>
              <a:t>Idiopathic interstitial pneumonia </a:t>
            </a:r>
            <a:endParaRPr lang="en-US" dirty="0">
              <a:solidFill>
                <a:schemeClr val="accent3">
                  <a:lumMod val="40000"/>
                  <a:lumOff val="60000"/>
                </a:schemeClr>
              </a:solidFill>
            </a:endParaRPr>
          </a:p>
        </p:txBody>
      </p:sp>
      <p:sp>
        <p:nvSpPr>
          <p:cNvPr id="3" name="Content Placeholder 2"/>
          <p:cNvSpPr>
            <a:spLocks noGrp="1"/>
          </p:cNvSpPr>
          <p:nvPr>
            <p:ph idx="1"/>
          </p:nvPr>
        </p:nvSpPr>
        <p:spPr>
          <a:xfrm>
            <a:off x="457200" y="1219200"/>
            <a:ext cx="8229600" cy="5105400"/>
          </a:xfrm>
        </p:spPr>
        <p:txBody>
          <a:bodyPr>
            <a:normAutofit fontScale="77500" lnSpcReduction="20000"/>
          </a:bodyPr>
          <a:lstStyle/>
          <a:p>
            <a:pPr>
              <a:buNone/>
            </a:pPr>
            <a:r>
              <a:rPr lang="en-US" sz="4200" b="1" i="1" dirty="0" smtClean="0"/>
              <a:t>  </a:t>
            </a:r>
          </a:p>
          <a:p>
            <a:r>
              <a:rPr lang="en-US" sz="4200" b="1" i="1" dirty="0" smtClean="0"/>
              <a:t>  -Idiopathic pulmonary fibrosis   (IPF</a:t>
            </a:r>
            <a:r>
              <a:rPr lang="en-US" sz="4200" dirty="0" smtClean="0"/>
              <a:t>)</a:t>
            </a:r>
          </a:p>
          <a:p>
            <a:pPr>
              <a:buNone/>
            </a:pPr>
            <a:r>
              <a:rPr lang="en-US" sz="4200" i="1" u="sng" dirty="0" smtClean="0"/>
              <a:t>Or </a:t>
            </a:r>
          </a:p>
          <a:p>
            <a:r>
              <a:rPr lang="en-US" sz="4200" b="1" i="1" dirty="0" smtClean="0"/>
              <a:t>   - Idiopathic interstitial pneumonia</a:t>
            </a:r>
          </a:p>
          <a:p>
            <a:pPr>
              <a:buNone/>
            </a:pPr>
            <a:r>
              <a:rPr lang="en-US" sz="4200" b="1" i="1" dirty="0" smtClean="0"/>
              <a:t>           (other than IPF)</a:t>
            </a:r>
          </a:p>
          <a:p>
            <a:pPr>
              <a:buNone/>
            </a:pPr>
            <a:endParaRPr lang="en-US" b="1" i="1" dirty="0" smtClean="0">
              <a:solidFill>
                <a:srgbClr val="00B0F0"/>
              </a:solidFill>
            </a:endParaRPr>
          </a:p>
          <a:p>
            <a:r>
              <a:rPr lang="en-US" b="1" dirty="0" smtClean="0"/>
              <a:t>                - </a:t>
            </a:r>
            <a:r>
              <a:rPr lang="en-US" b="1" dirty="0" smtClean="0"/>
              <a:t>Desquamative</a:t>
            </a:r>
            <a:r>
              <a:rPr lang="en-US" b="1" dirty="0" smtClean="0"/>
              <a:t> interstitial pneumonia</a:t>
            </a:r>
          </a:p>
          <a:p>
            <a:r>
              <a:rPr lang="en-US" b="1" dirty="0" smtClean="0"/>
              <a:t>                - Acute interstitial pneumonia</a:t>
            </a:r>
          </a:p>
          <a:p>
            <a:r>
              <a:rPr lang="en-US" b="1" dirty="0" smtClean="0"/>
              <a:t>                - Respiratory </a:t>
            </a:r>
            <a:r>
              <a:rPr lang="en-US" b="1" dirty="0" smtClean="0"/>
              <a:t>bronchiolitis</a:t>
            </a:r>
            <a:r>
              <a:rPr lang="en-US" b="1" dirty="0" smtClean="0"/>
              <a:t> interstitial lung disease</a:t>
            </a:r>
          </a:p>
          <a:p>
            <a:r>
              <a:rPr lang="en-US" b="1" dirty="0" smtClean="0"/>
              <a:t>                - Non-specific interstitial pneumonia</a:t>
            </a:r>
          </a:p>
          <a:p>
            <a:r>
              <a:rPr lang="en-US" b="1" dirty="0" smtClean="0"/>
              <a:t>                - Cryptogenic organizing  pneumonia (COP)</a:t>
            </a:r>
          </a:p>
          <a:p>
            <a:r>
              <a:rPr lang="en-US" b="1" dirty="0" smtClean="0"/>
              <a:t>               - Lymphocytic interstitial pneumonia</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156</TotalTime>
  <Words>847</Words>
  <Application>Microsoft Office PowerPoint</Application>
  <PresentationFormat>On-screen Show (4:3)</PresentationFormat>
  <Paragraphs>148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Metro</vt:lpstr>
      <vt:lpstr>Defuse parenchymal lung disease </vt:lpstr>
      <vt:lpstr>Definition </vt:lpstr>
      <vt:lpstr>Classification </vt:lpstr>
      <vt:lpstr>Classification (cont.)</vt:lpstr>
      <vt:lpstr>Non idiopathic DPLD</vt:lpstr>
      <vt:lpstr>Connective-tissue diseases </vt:lpstr>
      <vt:lpstr>Drug exposure </vt:lpstr>
      <vt:lpstr>Slide 8</vt:lpstr>
      <vt:lpstr>Idiopathic interstitial pneumonia </vt:lpstr>
      <vt:lpstr>Idiopathic pulmonary fibrosis</vt:lpstr>
      <vt:lpstr>Clinical features </vt:lpstr>
      <vt:lpstr>Pathophysiology</vt:lpstr>
      <vt:lpstr>Slide 13</vt:lpstr>
      <vt:lpstr>WORK UP</vt:lpstr>
      <vt:lpstr>Investigations (cont.) </vt:lpstr>
      <vt:lpstr>Slide 16</vt:lpstr>
      <vt:lpstr>Slide 17</vt:lpstr>
      <vt:lpstr>Slide 18</vt:lpstr>
      <vt:lpstr>Treatment </vt:lpstr>
      <vt:lpstr>Corticosteroids  </vt:lpstr>
      <vt:lpstr>Other immunosuppressant </vt:lpstr>
      <vt:lpstr>N-acetylcysteine (NAC)</vt:lpstr>
      <vt:lpstr>Transplantation</vt:lpstr>
      <vt:lpstr>Which patients should be referred?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Bronchiectasis </dc:title>
  <dc:creator>DrAIbrahim</dc:creator>
  <cp:lastModifiedBy>DrAIbrahim</cp:lastModifiedBy>
  <cp:revision>17</cp:revision>
  <dcterms:created xsi:type="dcterms:W3CDTF">2011-03-13T11:32:41Z</dcterms:created>
  <dcterms:modified xsi:type="dcterms:W3CDTF">2011-03-15T11:50:01Z</dcterms:modified>
</cp:coreProperties>
</file>