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2.xml" ContentType="application/vnd.openxmlformats-officedocument.presentationml.notes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56" r:id="rId1"/>
  </p:sldMasterIdLst>
  <p:notesMasterIdLst>
    <p:notesMasterId r:id="rId128"/>
  </p:notesMasterIdLst>
  <p:handoutMasterIdLst>
    <p:handoutMasterId r:id="rId129"/>
  </p:handoutMasterIdLst>
  <p:sldIdLst>
    <p:sldId id="356" r:id="rId2"/>
    <p:sldId id="261" r:id="rId3"/>
    <p:sldId id="357" r:id="rId4"/>
    <p:sldId id="358" r:id="rId5"/>
    <p:sldId id="390" r:id="rId6"/>
    <p:sldId id="391" r:id="rId7"/>
    <p:sldId id="411" r:id="rId8"/>
    <p:sldId id="438" r:id="rId9"/>
    <p:sldId id="439" r:id="rId10"/>
    <p:sldId id="413" r:id="rId11"/>
    <p:sldId id="494" r:id="rId12"/>
    <p:sldId id="441" r:id="rId13"/>
    <p:sldId id="427" r:id="rId14"/>
    <p:sldId id="442" r:id="rId15"/>
    <p:sldId id="417" r:id="rId16"/>
    <p:sldId id="426" r:id="rId17"/>
    <p:sldId id="364" r:id="rId18"/>
    <p:sldId id="424" r:id="rId19"/>
    <p:sldId id="365" r:id="rId20"/>
    <p:sldId id="430" r:id="rId21"/>
    <p:sldId id="431" r:id="rId22"/>
    <p:sldId id="367" r:id="rId23"/>
    <p:sldId id="305" r:id="rId24"/>
    <p:sldId id="433" r:id="rId25"/>
    <p:sldId id="306" r:id="rId26"/>
    <p:sldId id="436" r:id="rId27"/>
    <p:sldId id="404" r:id="rId28"/>
    <p:sldId id="437" r:id="rId29"/>
    <p:sldId id="331" r:id="rId30"/>
    <p:sldId id="354" r:id="rId31"/>
    <p:sldId id="366" r:id="rId32"/>
    <p:sldId id="443" r:id="rId33"/>
    <p:sldId id="495" r:id="rId34"/>
    <p:sldId id="496" r:id="rId35"/>
    <p:sldId id="497" r:id="rId36"/>
    <p:sldId id="498" r:id="rId37"/>
    <p:sldId id="499" r:id="rId38"/>
    <p:sldId id="546" r:id="rId39"/>
    <p:sldId id="500" r:id="rId40"/>
    <p:sldId id="501" r:id="rId41"/>
    <p:sldId id="561" r:id="rId42"/>
    <p:sldId id="562" r:id="rId43"/>
    <p:sldId id="502" r:id="rId44"/>
    <p:sldId id="446" r:id="rId45"/>
    <p:sldId id="447" r:id="rId46"/>
    <p:sldId id="552" r:id="rId47"/>
    <p:sldId id="547" r:id="rId48"/>
    <p:sldId id="548" r:id="rId49"/>
    <p:sldId id="549" r:id="rId50"/>
    <p:sldId id="550" r:id="rId51"/>
    <p:sldId id="551" r:id="rId52"/>
    <p:sldId id="553" r:id="rId53"/>
    <p:sldId id="554" r:id="rId54"/>
    <p:sldId id="555" r:id="rId55"/>
    <p:sldId id="556" r:id="rId56"/>
    <p:sldId id="557" r:id="rId57"/>
    <p:sldId id="504" r:id="rId58"/>
    <p:sldId id="505" r:id="rId59"/>
    <p:sldId id="509" r:id="rId60"/>
    <p:sldId id="506" r:id="rId61"/>
    <p:sldId id="510" r:id="rId62"/>
    <p:sldId id="511" r:id="rId63"/>
    <p:sldId id="507" r:id="rId64"/>
    <p:sldId id="512" r:id="rId65"/>
    <p:sldId id="508" r:id="rId66"/>
    <p:sldId id="515" r:id="rId67"/>
    <p:sldId id="513" r:id="rId68"/>
    <p:sldId id="516" r:id="rId69"/>
    <p:sldId id="514" r:id="rId70"/>
    <p:sldId id="517" r:id="rId71"/>
    <p:sldId id="520" r:id="rId72"/>
    <p:sldId id="518" r:id="rId73"/>
    <p:sldId id="519" r:id="rId74"/>
    <p:sldId id="521" r:id="rId75"/>
    <p:sldId id="522" r:id="rId76"/>
    <p:sldId id="523" r:id="rId77"/>
    <p:sldId id="524" r:id="rId78"/>
    <p:sldId id="525" r:id="rId79"/>
    <p:sldId id="526" r:id="rId80"/>
    <p:sldId id="527" r:id="rId81"/>
    <p:sldId id="528" r:id="rId82"/>
    <p:sldId id="529" r:id="rId83"/>
    <p:sldId id="530" r:id="rId84"/>
    <p:sldId id="531" r:id="rId85"/>
    <p:sldId id="532" r:id="rId86"/>
    <p:sldId id="533" r:id="rId87"/>
    <p:sldId id="534" r:id="rId88"/>
    <p:sldId id="535" r:id="rId89"/>
    <p:sldId id="536" r:id="rId90"/>
    <p:sldId id="537" r:id="rId91"/>
    <p:sldId id="539" r:id="rId92"/>
    <p:sldId id="538" r:id="rId93"/>
    <p:sldId id="540" r:id="rId94"/>
    <p:sldId id="541" r:id="rId95"/>
    <p:sldId id="542" r:id="rId96"/>
    <p:sldId id="543" r:id="rId97"/>
    <p:sldId id="544" r:id="rId98"/>
    <p:sldId id="545" r:id="rId99"/>
    <p:sldId id="466" r:id="rId100"/>
    <p:sldId id="444" r:id="rId101"/>
    <p:sldId id="449" r:id="rId102"/>
    <p:sldId id="467" r:id="rId103"/>
    <p:sldId id="468" r:id="rId104"/>
    <p:sldId id="469" r:id="rId105"/>
    <p:sldId id="470" r:id="rId106"/>
    <p:sldId id="471" r:id="rId107"/>
    <p:sldId id="472" r:id="rId108"/>
    <p:sldId id="473" r:id="rId109"/>
    <p:sldId id="474" r:id="rId110"/>
    <p:sldId id="475" r:id="rId111"/>
    <p:sldId id="476" r:id="rId112"/>
    <p:sldId id="477" r:id="rId113"/>
    <p:sldId id="478" r:id="rId114"/>
    <p:sldId id="479" r:id="rId115"/>
    <p:sldId id="480" r:id="rId116"/>
    <p:sldId id="482" r:id="rId117"/>
    <p:sldId id="483" r:id="rId118"/>
    <p:sldId id="484" r:id="rId119"/>
    <p:sldId id="485" r:id="rId120"/>
    <p:sldId id="486" r:id="rId121"/>
    <p:sldId id="487" r:id="rId122"/>
    <p:sldId id="488" r:id="rId123"/>
    <p:sldId id="489" r:id="rId124"/>
    <p:sldId id="490" r:id="rId125"/>
    <p:sldId id="491" r:id="rId126"/>
    <p:sldId id="493" r:id="rId127"/>
  </p:sldIdLst>
  <p:sldSz cx="9144000" cy="6858000" type="screen4x3"/>
  <p:notesSz cx="6985000" cy="9271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>
        <p:scale>
          <a:sx n="50" d="100"/>
          <a:sy n="50" d="100"/>
        </p:scale>
        <p:origin x="-1002" y="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59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47.xml"/><Relationship Id="rId1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177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177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7C1AFCB-BC60-4597-8ADC-B51AD6B1FDA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algn="l" defTabSz="928688">
              <a:defRPr sz="1200"/>
            </a:lvl1pPr>
          </a:lstStyle>
          <a:p>
            <a:endParaRPr lang="en-US"/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7638" y="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algn="r" defTabSz="928688">
              <a:defRPr sz="1200"/>
            </a:lvl1pPr>
          </a:lstStyle>
          <a:p>
            <a:endParaRPr lang="en-US"/>
          </a:p>
        </p:txBody>
      </p:sp>
      <p:sp>
        <p:nvSpPr>
          <p:cNvPr id="1095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4750" y="695325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95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863" y="4403725"/>
            <a:ext cx="5121275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95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745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algn="l" defTabSz="928688">
              <a:defRPr sz="1200"/>
            </a:lvl1pPr>
          </a:lstStyle>
          <a:p>
            <a:endParaRPr lang="en-US"/>
          </a:p>
        </p:txBody>
      </p:sp>
      <p:sp>
        <p:nvSpPr>
          <p:cNvPr id="1095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7638" y="880745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/>
            </a:lvl1pPr>
          </a:lstStyle>
          <a:p>
            <a:fld id="{1A144A2F-F0B7-499F-AF40-93E4D7A0F9D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B5377F-A80A-4548-A01E-0AF835BFA2E9}" type="slidenum">
              <a:rPr lang="en-US"/>
              <a:pPr/>
              <a:t>1</a:t>
            </a:fld>
            <a:endParaRPr lang="en-US"/>
          </a:p>
        </p:txBody>
      </p:sp>
      <p:sp>
        <p:nvSpPr>
          <p:cNvPr id="18329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688121-E802-44A4-9063-7F0BFE10394A}" type="slidenum">
              <a:rPr lang="en-US"/>
              <a:pPr/>
              <a:t>17</a:t>
            </a:fld>
            <a:endParaRPr lang="en-US"/>
          </a:p>
        </p:txBody>
      </p:sp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57AEBE-4AB6-4521-AE80-8DE87E8F4AF0}" type="slidenum">
              <a:rPr lang="en-US"/>
              <a:pPr/>
              <a:t>18</a:t>
            </a:fld>
            <a:endParaRPr lang="en-US"/>
          </a:p>
        </p:txBody>
      </p:sp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4750" y="695325"/>
            <a:ext cx="4635500" cy="3476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1863" y="4403725"/>
            <a:ext cx="5121275" cy="41719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ABA577-F7A4-4299-A7E6-B9FE1249D755}" type="slidenum">
              <a:rPr lang="en-US"/>
              <a:pPr/>
              <a:t>19</a:t>
            </a:fld>
            <a:endParaRPr lang="en-US"/>
          </a:p>
        </p:txBody>
      </p:sp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EEEF4E-64D6-4342-8B3F-04AC85E20C3C}" type="slidenum">
              <a:rPr lang="en-US"/>
              <a:pPr/>
              <a:t>22</a:t>
            </a:fld>
            <a:endParaRPr lang="en-US"/>
          </a:p>
        </p:txBody>
      </p:sp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A24C6B-F166-4E5C-83A6-EE20FCD68B95}" type="slidenum">
              <a:rPr lang="en-US"/>
              <a:pPr/>
              <a:t>23</a:t>
            </a:fld>
            <a:endParaRPr lang="en-US"/>
          </a:p>
        </p:txBody>
      </p:sp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3EDCF4-6DEC-49C4-A2A5-78F8B671B0DB}" type="slidenum">
              <a:rPr lang="en-US"/>
              <a:pPr/>
              <a:t>25</a:t>
            </a:fld>
            <a:endParaRPr lang="en-US"/>
          </a:p>
        </p:txBody>
      </p:sp>
      <p:sp>
        <p:nvSpPr>
          <p:cNvPr id="20889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99859F-00C9-4601-9E77-84B5B5895301}" type="slidenum">
              <a:rPr lang="en-US"/>
              <a:pPr/>
              <a:t>27</a:t>
            </a:fld>
            <a:endParaRPr lang="en-US"/>
          </a:p>
        </p:txBody>
      </p:sp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C228DB-DA21-4C90-9363-7B47A9AA76FC}" type="slidenum">
              <a:rPr lang="en-US"/>
              <a:pPr/>
              <a:t>29</a:t>
            </a:fld>
            <a:endParaRPr lang="en-US"/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F5BF0B-F5D1-4251-A0FE-4D93205A0EED}" type="slidenum">
              <a:rPr lang="en-US"/>
              <a:pPr/>
              <a:t>30</a:t>
            </a:fld>
            <a:endParaRPr lang="en-US"/>
          </a:p>
        </p:txBody>
      </p:sp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11B5FC-7F3A-4C5B-A9DA-0DDAA40A928D}" type="slidenum">
              <a:rPr lang="en-US"/>
              <a:pPr/>
              <a:t>31</a:t>
            </a:fld>
            <a:endParaRPr lang="en-US"/>
          </a:p>
        </p:txBody>
      </p:sp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CB4D6A-F314-494C-BEAD-853DAE188A14}" type="slidenum">
              <a:rPr lang="en-US"/>
              <a:pPr/>
              <a:t>2</a:t>
            </a:fld>
            <a:endParaRPr lang="en-US"/>
          </a:p>
        </p:txBody>
      </p:sp>
      <p:sp>
        <p:nvSpPr>
          <p:cNvPr id="18432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FB22ED-529D-48FE-88F6-E2CC90ABB14A}" type="slidenum">
              <a:rPr lang="en-US"/>
              <a:pPr/>
              <a:t>101</a:t>
            </a:fld>
            <a:endParaRPr lang="en-US"/>
          </a:p>
        </p:txBody>
      </p:sp>
      <p:sp>
        <p:nvSpPr>
          <p:cNvPr id="2795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4750" y="695325"/>
            <a:ext cx="4635500" cy="3476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1863" y="4403725"/>
            <a:ext cx="5121275" cy="41719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6" tIns="45713" rIns="91426" bIns="45713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6C635E-BD55-4C11-8105-FA6DFB2E5C12}" type="slidenum">
              <a:rPr lang="en-US"/>
              <a:pPr/>
              <a:t>3</a:t>
            </a:fld>
            <a:endParaRPr lang="en-US"/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0C4F1B-0D39-43FD-8CBE-E92572C661AA}" type="slidenum">
              <a:rPr lang="en-US"/>
              <a:pPr/>
              <a:t>4</a:t>
            </a:fld>
            <a:endParaRPr lang="en-US"/>
          </a:p>
        </p:txBody>
      </p:sp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EE34E3-8770-48B0-AFFE-16D18659F991}" type="slidenum">
              <a:rPr lang="en-US"/>
              <a:pPr/>
              <a:t>5</a:t>
            </a:fld>
            <a:endParaRPr lang="en-US"/>
          </a:p>
        </p:txBody>
      </p:sp>
      <p:sp>
        <p:nvSpPr>
          <p:cNvPr id="18739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0A2C04-F9AF-46F6-9A53-E244DAF325A1}" type="slidenum">
              <a:rPr lang="en-US"/>
              <a:pPr/>
              <a:t>6</a:t>
            </a:fld>
            <a:endParaRPr lang="en-US"/>
          </a:p>
        </p:txBody>
      </p:sp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C392A2-EC10-4220-9E1A-5D75DCD8F5A6}" type="slidenum">
              <a:rPr lang="en-US"/>
              <a:pPr/>
              <a:t>12</a:t>
            </a:fld>
            <a:endParaRPr lang="en-US"/>
          </a:p>
        </p:txBody>
      </p:sp>
      <p:sp>
        <p:nvSpPr>
          <p:cNvPr id="270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4750" y="695325"/>
            <a:ext cx="4635500" cy="3476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1863" y="4403725"/>
            <a:ext cx="5121275" cy="41719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6" tIns="45713" rIns="91426" bIns="45713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72ADD9-2B0E-4B1C-892C-ACC20CF535AD}" type="slidenum">
              <a:rPr lang="en-US"/>
              <a:pPr/>
              <a:t>13</a:t>
            </a:fld>
            <a:endParaRPr lang="en-US"/>
          </a:p>
        </p:txBody>
      </p:sp>
      <p:sp>
        <p:nvSpPr>
          <p:cNvPr id="24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4750" y="695325"/>
            <a:ext cx="4635500" cy="3476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1863" y="4403725"/>
            <a:ext cx="5121275" cy="41719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6281FB-ACE6-48D5-838F-1A63BEEA0E42}" type="slidenum">
              <a:rPr lang="en-US"/>
              <a:pPr/>
              <a:t>15</a:t>
            </a:fld>
            <a:endParaRPr lang="en-US"/>
          </a:p>
        </p:txBody>
      </p:sp>
      <p:sp>
        <p:nvSpPr>
          <p:cNvPr id="23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4750" y="695325"/>
            <a:ext cx="4635500" cy="3476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1863" y="4403725"/>
            <a:ext cx="5121275" cy="41719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66977CC-C671-4144-B7C1-5DE9909152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4FE5B7-F036-4AEF-B29B-24DF05ADED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62E15BD2-3FB1-45CE-A4C8-7E3D858065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DCDD635-ACDB-4A4E-92C4-1FDFA2F82D8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826B4C5-D0AF-4B9B-8E27-0FD275AE781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E330CB7-0404-4CF9-BB61-2BFABAA9F49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308BB36-0718-44A2-AE9A-28B1CDBB9D3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C00D079-2CE7-4E9D-9C18-8519879925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A4258177-62E4-45C0-B10A-62131DD7DC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D3FD206-09BA-43D8-872C-672855827C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125074D-34EE-4649-8114-AF4AB88F56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D66B0B-88BB-4484-8FBC-F61122D143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FC9F2A4-0564-41A5-8FDE-D4C9419CE5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198ADEA-FDFE-4B0C-8E88-E58306FB47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23CF021-9207-45FE-A1BA-41F72A73F8C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7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42B5D31D-514E-4F38-88CF-1E10C7C964E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  <p:sldLayoutId id="2147483869" r:id="rId13"/>
    <p:sldLayoutId id="2147483870" r:id="rId14"/>
    <p:sldLayoutId id="2147483871" r:id="rId15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57488" y="357166"/>
            <a:ext cx="6000792" cy="171448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u="sng" dirty="0" smtClean="0"/>
              <a:t>the</a:t>
            </a:r>
            <a:r>
              <a:rPr lang="en-US" sz="6000" b="1" u="sng" dirty="0"/>
              <a:t/>
            </a:r>
            <a:br>
              <a:rPr lang="en-US" sz="6000" b="1" u="sng" dirty="0"/>
            </a:br>
            <a:r>
              <a:rPr lang="en-US" sz="6000" b="1" u="sng" dirty="0"/>
              <a:t>12 lead </a:t>
            </a:r>
            <a:r>
              <a:rPr lang="en-US" sz="6000" b="1" u="sng" dirty="0" smtClean="0"/>
              <a:t>ECG</a:t>
            </a:r>
            <a:endParaRPr lang="en-US" dirty="0"/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en-US" sz="2800" dirty="0" smtClean="0"/>
              <a:t>Dr. Mustafa </a:t>
            </a:r>
            <a:r>
              <a:rPr lang="en-US" sz="2800" dirty="0" err="1" smtClean="0"/>
              <a:t>Kamal</a:t>
            </a:r>
            <a:r>
              <a:rPr lang="en-US" sz="2800" dirty="0" smtClean="0"/>
              <a:t> </a:t>
            </a:r>
            <a:r>
              <a:rPr lang="en-US" sz="2800" dirty="0" err="1" smtClean="0"/>
              <a:t>Memon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050"/>
          <p:cNvSpPr>
            <a:spLocks noGrp="1" noChangeArrowheads="1"/>
          </p:cNvSpPr>
          <p:nvPr>
            <p:ph type="title"/>
          </p:nvPr>
        </p:nvSpPr>
        <p:spPr>
          <a:xfrm>
            <a:off x="428596" y="571480"/>
            <a:ext cx="7242048" cy="534370"/>
          </a:xfrm>
        </p:spPr>
        <p:txBody>
          <a:bodyPr>
            <a:normAutofit fontScale="90000"/>
          </a:bodyPr>
          <a:lstStyle/>
          <a:p>
            <a:r>
              <a:rPr lang="en-GB" dirty="0"/>
              <a:t>Coronary Artery </a:t>
            </a:r>
            <a:r>
              <a:rPr lang="en-GB" dirty="0" smtClean="0"/>
              <a:t>Circulation</a:t>
            </a:r>
            <a:endParaRPr lang="en-GB" dirty="0"/>
          </a:p>
        </p:txBody>
      </p:sp>
      <p:pic>
        <p:nvPicPr>
          <p:cNvPr id="227332" name="Picture 2052" descr="coronary arteri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631950"/>
            <a:ext cx="5486400" cy="42973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Ischaemic Changes</a:t>
            </a:r>
          </a:p>
        </p:txBody>
      </p:sp>
      <p:sp>
        <p:nvSpPr>
          <p:cNvPr id="2734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S-T segment elevation</a:t>
            </a:r>
          </a:p>
          <a:p>
            <a:r>
              <a:rPr lang="en-US"/>
              <a:t>S-T segment depression</a:t>
            </a:r>
          </a:p>
          <a:p>
            <a:r>
              <a:rPr lang="en-US"/>
              <a:t>Hyper-acute T-waves</a:t>
            </a:r>
          </a:p>
          <a:p>
            <a:r>
              <a:rPr lang="en-US"/>
              <a:t>T-wave inversion</a:t>
            </a:r>
          </a:p>
          <a:p>
            <a:r>
              <a:rPr lang="en-US"/>
              <a:t>Pathological Q-waves</a:t>
            </a:r>
          </a:p>
          <a:p>
            <a:r>
              <a:rPr lang="en-US"/>
              <a:t>Left bundle branch block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3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3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3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73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73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73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411" grpId="0" build="p" autoUpdateAnimBg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Myocardial Infarction</a:t>
            </a:r>
          </a:p>
        </p:txBody>
      </p:sp>
      <p:sp>
        <p:nvSpPr>
          <p:cNvPr id="278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 medical emergency!!!</a:t>
            </a:r>
          </a:p>
          <a:p>
            <a:r>
              <a:rPr lang="en-US"/>
              <a:t>ST segment curves upwards in the leads looking at the threatened myocardium.</a:t>
            </a:r>
          </a:p>
          <a:p>
            <a:r>
              <a:rPr lang="en-US"/>
              <a:t>Presents within a few hours of the infarct.</a:t>
            </a:r>
          </a:p>
          <a:p>
            <a:r>
              <a:rPr lang="en-US"/>
              <a:t>Reciprocal ST depression may be present</a:t>
            </a:r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8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8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8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78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531" grpId="0" build="p" autoUpdateAnimBg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67000"/>
            <a:ext cx="7772400" cy="1143000"/>
          </a:xfrm>
        </p:spPr>
        <p:txBody>
          <a:bodyPr/>
          <a:lstStyle/>
          <a:p>
            <a:r>
              <a:rPr lang="en-US" sz="3600"/>
              <a:t>The ECG in  ST Elevation MI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Hyper-acute Phase</a:t>
            </a:r>
          </a:p>
        </p:txBody>
      </p:sp>
      <p:sp>
        <p:nvSpPr>
          <p:cNvPr id="2990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7696200" cy="4114800"/>
          </a:xfrm>
        </p:spPr>
        <p:txBody>
          <a:bodyPr/>
          <a:lstStyle/>
          <a:p>
            <a:pPr>
              <a:buFontTx/>
              <a:buNone/>
            </a:pPr>
            <a:r>
              <a:rPr lang="en-US" sz="2000" b="1"/>
              <a:t>Less than 12 hours</a:t>
            </a:r>
            <a:endParaRPr lang="en-US" sz="2000"/>
          </a:p>
          <a:p>
            <a:r>
              <a:rPr lang="en-US" sz="2400"/>
              <a:t>“ST segment elevation is the hallmark ECG abnormality of acute myocardial infarction” (Quinn, 1996)</a:t>
            </a:r>
          </a:p>
          <a:p>
            <a:r>
              <a:rPr lang="en-US" sz="2400"/>
              <a:t>The ECG changes are evidence that the ischaemic myocardium cannot completely depolarize or repolarize as normal</a:t>
            </a:r>
          </a:p>
          <a:p>
            <a:r>
              <a:rPr lang="en-US" sz="2400"/>
              <a:t>Usually occurs within a few hours of infarction</a:t>
            </a:r>
          </a:p>
          <a:p>
            <a:r>
              <a:rPr lang="en-US" sz="2400"/>
              <a:t>May vary in severity from 1mm to ‘tombstone’ elevation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9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99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99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99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99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011" grpId="0" build="p" autoUpdateAnimBg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295400"/>
            <a:ext cx="7848624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Fully Evolved Phase</a:t>
            </a:r>
          </a:p>
        </p:txBody>
      </p:sp>
      <p:sp>
        <p:nvSpPr>
          <p:cNvPr id="3010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2400" b="1"/>
              <a:t>24 - 48 hours from the onset of a myocardial infarction</a:t>
            </a:r>
            <a:endParaRPr lang="en-US" sz="2400"/>
          </a:p>
          <a:p>
            <a:r>
              <a:rPr lang="en-US" sz="2400"/>
              <a:t>ST segment elevation is less (coming back to baseline).</a:t>
            </a:r>
          </a:p>
          <a:p>
            <a:r>
              <a:rPr lang="en-US" sz="2400"/>
              <a:t>T waves are inverting.</a:t>
            </a:r>
          </a:p>
          <a:p>
            <a:r>
              <a:rPr lang="en-US" sz="2400"/>
              <a:t>Pathological Q waves are developing (&gt;2mm)</a:t>
            </a:r>
            <a:endParaRPr lang="en-US"/>
          </a:p>
        </p:txBody>
      </p:sp>
      <p:pic>
        <p:nvPicPr>
          <p:cNvPr id="301060" name="Picture 4"/>
          <p:cNvPicPr>
            <a:picLocks noChangeAspect="1" noChangeArrowheads="1"/>
          </p:cNvPicPr>
          <p:nvPr/>
        </p:nvPicPr>
        <p:blipFill>
          <a:blip r:embed="rId2" cstate="print"/>
          <a:srcRect l="47575" b="56068"/>
          <a:stretch>
            <a:fillRect/>
          </a:stretch>
        </p:blipFill>
        <p:spPr bwMode="auto">
          <a:xfrm>
            <a:off x="1981200" y="4267200"/>
            <a:ext cx="5064125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1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1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01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01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059" grpId="0" build="p" autoUpdateAnimBg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The Chronic Stabilised Phase</a:t>
            </a:r>
          </a:p>
        </p:txBody>
      </p:sp>
      <p:sp>
        <p:nvSpPr>
          <p:cNvPr id="3020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Isoelectric ST segments</a:t>
            </a:r>
          </a:p>
          <a:p>
            <a:r>
              <a:rPr lang="en-US"/>
              <a:t>T waves upright.</a:t>
            </a:r>
          </a:p>
          <a:p>
            <a:r>
              <a:rPr lang="en-US"/>
              <a:t>Pathological Q waves.</a:t>
            </a:r>
          </a:p>
          <a:p>
            <a:r>
              <a:rPr lang="en-US"/>
              <a:t>May take months or weeks.</a:t>
            </a:r>
          </a:p>
        </p:txBody>
      </p:sp>
      <p:pic>
        <p:nvPicPr>
          <p:cNvPr id="302084" name="Picture 4"/>
          <p:cNvPicPr>
            <a:picLocks noChangeAspect="1" noChangeArrowheads="1"/>
          </p:cNvPicPr>
          <p:nvPr/>
        </p:nvPicPr>
        <p:blipFill>
          <a:blip r:embed="rId2" cstate="print"/>
          <a:srcRect l="52841" b="61084"/>
          <a:stretch>
            <a:fillRect/>
          </a:stretch>
        </p:blipFill>
        <p:spPr bwMode="auto">
          <a:xfrm>
            <a:off x="2133600" y="4495800"/>
            <a:ext cx="4689475" cy="159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2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2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02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02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083" grpId="0" build="p" autoUpdateAnimBg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310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95400" y="439738"/>
            <a:ext cx="6477000" cy="57324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71736" y="2286000"/>
            <a:ext cx="6572264" cy="1143000"/>
          </a:xfrm>
        </p:spPr>
        <p:txBody>
          <a:bodyPr/>
          <a:lstStyle/>
          <a:p>
            <a:r>
              <a:rPr lang="en-GB" sz="4800" dirty="0"/>
              <a:t>Reciprocal Changes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Reciprocal Changes</a:t>
            </a:r>
          </a:p>
        </p:txBody>
      </p:sp>
      <p:sp>
        <p:nvSpPr>
          <p:cNvPr id="3051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Changes occurring on the opposite side of the myocardium that is infarcting</a:t>
            </a:r>
          </a:p>
          <a:p>
            <a:endParaRPr lang="en-GB"/>
          </a:p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Recording an ECG</a:t>
            </a:r>
          </a:p>
        </p:txBody>
      </p:sp>
      <p:pic>
        <p:nvPicPr>
          <p:cNvPr id="325635" name="Picture 3" descr="ec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133600"/>
            <a:ext cx="3276600" cy="3352800"/>
          </a:xfrm>
          <a:prstGeom prst="rect">
            <a:avLst/>
          </a:prstGeom>
          <a:noFill/>
        </p:spPr>
      </p:pic>
      <p:sp>
        <p:nvSpPr>
          <p:cNvPr id="325636" name="Rectangle 4"/>
          <p:cNvSpPr>
            <a:spLocks noChangeArrowheads="1"/>
          </p:cNvSpPr>
          <p:nvPr/>
        </p:nvSpPr>
        <p:spPr bwMode="auto">
          <a:xfrm>
            <a:off x="4286248" y="1785926"/>
            <a:ext cx="3962400" cy="445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algn="l">
              <a:lnSpc>
                <a:spcPct val="90000"/>
              </a:lnSpc>
              <a:spcBef>
                <a:spcPct val="50000"/>
              </a:spcBef>
              <a:buFont typeface="ITC Zapf Dingbats" pitchFamily="18" charset="2"/>
              <a:buAutoNum type="arabicPeriod"/>
            </a:pPr>
            <a:r>
              <a:rPr lang="en-GB" sz="2000" dirty="0"/>
              <a:t>Explain procedure to patient, obtain consent and check for </a:t>
            </a:r>
            <a:r>
              <a:rPr lang="en-GB" sz="2000" dirty="0" smtClean="0"/>
              <a:t>allergies.</a:t>
            </a:r>
            <a:endParaRPr lang="en-GB" sz="2000" dirty="0"/>
          </a:p>
          <a:p>
            <a:pPr marL="457200" indent="-457200" algn="l">
              <a:lnSpc>
                <a:spcPct val="90000"/>
              </a:lnSpc>
              <a:spcBef>
                <a:spcPct val="50000"/>
              </a:spcBef>
              <a:buFont typeface="ITC Zapf Dingbats" pitchFamily="18" charset="2"/>
              <a:buAutoNum type="arabicPeriod"/>
            </a:pPr>
            <a:r>
              <a:rPr lang="en-GB" sz="2000" dirty="0"/>
              <a:t>Check cables are </a:t>
            </a:r>
            <a:r>
              <a:rPr lang="en-GB" sz="2000" dirty="0" smtClean="0"/>
              <a:t>connected.</a:t>
            </a:r>
            <a:endParaRPr lang="en-GB" sz="2000" dirty="0"/>
          </a:p>
          <a:p>
            <a:pPr marL="457200" indent="-457200" algn="l">
              <a:lnSpc>
                <a:spcPct val="90000"/>
              </a:lnSpc>
              <a:spcBef>
                <a:spcPct val="50000"/>
              </a:spcBef>
              <a:buFont typeface="ITC Zapf Dingbats" pitchFamily="18" charset="2"/>
              <a:buAutoNum type="arabicPeriod"/>
            </a:pPr>
            <a:r>
              <a:rPr lang="en-GB" sz="2000" dirty="0"/>
              <a:t>Ensure surface is clean and </a:t>
            </a:r>
            <a:r>
              <a:rPr lang="en-GB" sz="2000" dirty="0" smtClean="0"/>
              <a:t>dry.</a:t>
            </a:r>
            <a:endParaRPr lang="en-GB" sz="2000" dirty="0"/>
          </a:p>
          <a:p>
            <a:pPr marL="457200" indent="-457200" algn="l">
              <a:lnSpc>
                <a:spcPct val="90000"/>
              </a:lnSpc>
              <a:spcBef>
                <a:spcPct val="50000"/>
              </a:spcBef>
              <a:buFont typeface="ITC Zapf Dingbats" pitchFamily="18" charset="2"/>
              <a:buAutoNum type="arabicPeriod"/>
            </a:pPr>
            <a:r>
              <a:rPr lang="en-GB" sz="2000" dirty="0"/>
              <a:t>Ensure electrodes are in good contact with </a:t>
            </a:r>
            <a:r>
              <a:rPr lang="en-GB" sz="2000" dirty="0" smtClean="0"/>
              <a:t>skin.</a:t>
            </a:r>
            <a:endParaRPr lang="en-GB" sz="2000" dirty="0"/>
          </a:p>
          <a:p>
            <a:pPr marL="457200" indent="-457200" algn="l">
              <a:lnSpc>
                <a:spcPct val="90000"/>
              </a:lnSpc>
              <a:spcBef>
                <a:spcPct val="50000"/>
              </a:spcBef>
              <a:buFont typeface="ITC Zapf Dingbats" pitchFamily="18" charset="2"/>
              <a:buAutoNum type="arabicPeriod"/>
            </a:pPr>
            <a:r>
              <a:rPr lang="en-GB" sz="2000" dirty="0"/>
              <a:t>Enter patient </a:t>
            </a:r>
            <a:r>
              <a:rPr lang="en-GB" sz="2000" dirty="0" smtClean="0"/>
              <a:t>data.</a:t>
            </a:r>
            <a:endParaRPr lang="en-GB" sz="2000" dirty="0"/>
          </a:p>
          <a:p>
            <a:pPr marL="457200" indent="-457200" algn="l">
              <a:lnSpc>
                <a:spcPct val="90000"/>
              </a:lnSpc>
              <a:spcBef>
                <a:spcPct val="50000"/>
              </a:spcBef>
              <a:buFont typeface="ITC Zapf Dingbats" pitchFamily="18" charset="2"/>
              <a:buAutoNum type="arabicPeriod"/>
            </a:pPr>
            <a:r>
              <a:rPr lang="en-GB" sz="2000" dirty="0"/>
              <a:t>Wait until the tracing is free from </a:t>
            </a:r>
            <a:r>
              <a:rPr lang="en-GB" sz="2000" dirty="0" err="1" smtClean="0"/>
              <a:t>artifact</a:t>
            </a:r>
            <a:r>
              <a:rPr lang="en-GB" sz="2000" dirty="0" smtClean="0"/>
              <a:t>.</a:t>
            </a:r>
            <a:endParaRPr lang="en-GB" sz="2000" dirty="0"/>
          </a:p>
          <a:p>
            <a:pPr marL="457200" indent="-457200" algn="l">
              <a:lnSpc>
                <a:spcPct val="90000"/>
              </a:lnSpc>
              <a:spcBef>
                <a:spcPct val="50000"/>
              </a:spcBef>
              <a:buFont typeface="ITC Zapf Dingbats" pitchFamily="18" charset="2"/>
              <a:buAutoNum type="arabicPeriod"/>
            </a:pPr>
            <a:r>
              <a:rPr lang="en-GB" sz="2000" dirty="0"/>
              <a:t>Request that patient lies still.</a:t>
            </a:r>
          </a:p>
          <a:p>
            <a:pPr marL="457200" indent="-457200" algn="l">
              <a:lnSpc>
                <a:spcPct val="90000"/>
              </a:lnSpc>
              <a:spcBef>
                <a:spcPct val="50000"/>
              </a:spcBef>
              <a:buFont typeface="ITC Zapf Dingbats" pitchFamily="18" charset="2"/>
              <a:buAutoNum type="arabicPeriod"/>
            </a:pPr>
            <a:r>
              <a:rPr lang="en-GB" sz="2000" dirty="0"/>
              <a:t>Push button to start </a:t>
            </a:r>
            <a:r>
              <a:rPr lang="en-GB" sz="2000" dirty="0" smtClean="0"/>
              <a:t>tracing.</a:t>
            </a:r>
            <a:endParaRPr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Reciprocal Changes</a:t>
            </a:r>
          </a:p>
        </p:txBody>
      </p:sp>
      <p:pic>
        <p:nvPicPr>
          <p:cNvPr id="3061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857364"/>
            <a:ext cx="7391400" cy="391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r>
              <a:rPr lang="en-US"/>
              <a:t>The ECG in </a:t>
            </a:r>
            <a:br>
              <a:rPr lang="en-US"/>
            </a:br>
            <a:r>
              <a:rPr lang="en-US"/>
              <a:t>Non ST Elevation MI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Non ST Elevation MI</a:t>
            </a:r>
          </a:p>
        </p:txBody>
      </p:sp>
      <p:sp>
        <p:nvSpPr>
          <p:cNvPr id="3082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Commonly ST depression and deep T wave inversion</a:t>
            </a:r>
          </a:p>
          <a:p>
            <a:r>
              <a:rPr lang="en-US"/>
              <a:t>History of chest pain typical of MI</a:t>
            </a:r>
          </a:p>
          <a:p>
            <a:r>
              <a:rPr lang="en-US"/>
              <a:t>Other autonomic nervous symptoms present</a:t>
            </a:r>
          </a:p>
          <a:p>
            <a:r>
              <a:rPr lang="en-US"/>
              <a:t>Biochemistry results required to diagnose MI</a:t>
            </a:r>
          </a:p>
          <a:p>
            <a:r>
              <a:rPr lang="en-US"/>
              <a:t>Q-waves may or may not form on the ECG</a:t>
            </a:r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8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8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08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08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08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227" grpId="0" build="p" autoUpdateAnimBg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Changes in NSTEMI</a:t>
            </a:r>
          </a:p>
        </p:txBody>
      </p:sp>
      <p:pic>
        <p:nvPicPr>
          <p:cNvPr id="309251" name="Picture 3" descr="nstem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2862263"/>
            <a:ext cx="3810000" cy="2244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ECG in Unstable Angina</a:t>
            </a:r>
          </a:p>
        </p:txBody>
      </p:sp>
      <p:sp>
        <p:nvSpPr>
          <p:cNvPr id="3102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Ischaemic changes will be detected on the ECG during pain which can OCCUR AT REST</a:t>
            </a:r>
          </a:p>
          <a:p>
            <a:r>
              <a:rPr lang="en-US"/>
              <a:t>ST depression and/or T wave inversion</a:t>
            </a:r>
          </a:p>
          <a:p>
            <a:r>
              <a:rPr lang="en-US"/>
              <a:t>Patients should be managed on a coronary care unit</a:t>
            </a:r>
          </a:p>
          <a:p>
            <a:r>
              <a:rPr lang="en-US"/>
              <a:t>May go on to develop ST elevation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0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10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10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10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275" grpId="0" build="p" autoUpdateAnimBg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Unstable Angina</a:t>
            </a:r>
            <a:br>
              <a:rPr lang="en-GB"/>
            </a:br>
            <a:r>
              <a:rPr lang="en-GB"/>
              <a:t>ECG during pain</a:t>
            </a:r>
          </a:p>
        </p:txBody>
      </p:sp>
      <p:pic>
        <p:nvPicPr>
          <p:cNvPr id="311299" name="Picture 3" descr="unstable angi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7350" y="2514600"/>
            <a:ext cx="5829300" cy="3352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r>
              <a:rPr lang="en-US" b="1"/>
              <a:t>Quick Quiz</a:t>
            </a: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>How well have you listened?</a:t>
            </a:r>
          </a:p>
        </p:txBody>
      </p:sp>
      <p:sp>
        <p:nvSpPr>
          <p:cNvPr id="31334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Quick Quiz</a:t>
            </a:r>
          </a:p>
        </p:txBody>
      </p:sp>
      <p:sp>
        <p:nvSpPr>
          <p:cNvPr id="3143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/>
              <a:t>Mr Jones is diagnosed as having had an anterior MI. On which leads would you expect to see the main changes?</a:t>
            </a:r>
          </a:p>
          <a:p>
            <a:pPr>
              <a:buFontTx/>
              <a:buNone/>
            </a:pPr>
            <a:endParaRPr lang="en-US"/>
          </a:p>
          <a:p>
            <a:pPr>
              <a:buFontTx/>
              <a:buNone/>
            </a:pPr>
            <a:r>
              <a:rPr lang="en-US"/>
              <a:t>(a) II, III and avL.</a:t>
            </a:r>
          </a:p>
          <a:p>
            <a:pPr>
              <a:buFontTx/>
              <a:buNone/>
            </a:pPr>
            <a:r>
              <a:rPr lang="en-US"/>
              <a:t>(b) I and avL.</a:t>
            </a:r>
          </a:p>
          <a:p>
            <a:pPr>
              <a:buFontTx/>
              <a:buNone/>
            </a:pPr>
            <a:r>
              <a:rPr lang="en-US"/>
              <a:t>(c) V2 - V4.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Quick Quiz</a:t>
            </a:r>
          </a:p>
        </p:txBody>
      </p:sp>
      <p:sp>
        <p:nvSpPr>
          <p:cNvPr id="3153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/>
              <a:t>The Right Coronary Artery mainly supplies:</a:t>
            </a:r>
          </a:p>
          <a:p>
            <a:pPr>
              <a:buFontTx/>
              <a:buNone/>
            </a:pPr>
            <a:endParaRPr lang="en-US"/>
          </a:p>
          <a:p>
            <a:pPr>
              <a:buFontTx/>
              <a:buNone/>
            </a:pPr>
            <a:r>
              <a:rPr lang="en-US"/>
              <a:t>(a)  The inferior surface of the heart?</a:t>
            </a:r>
          </a:p>
          <a:p>
            <a:pPr>
              <a:buFontTx/>
              <a:buNone/>
            </a:pPr>
            <a:endParaRPr lang="en-US"/>
          </a:p>
          <a:p>
            <a:pPr>
              <a:buFontTx/>
              <a:buNone/>
            </a:pPr>
            <a:r>
              <a:rPr lang="en-US"/>
              <a:t>(b) The anterior surface of the left ventricle?</a:t>
            </a:r>
          </a:p>
          <a:p>
            <a:pPr>
              <a:buFontTx/>
              <a:buNone/>
            </a:pPr>
            <a:endParaRPr lang="en-US"/>
          </a:p>
          <a:p>
            <a:pPr>
              <a:buFontTx/>
              <a:buNone/>
            </a:pPr>
            <a:r>
              <a:rPr lang="en-US"/>
              <a:t>(c) The lateral surface of the heart?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Quick Quiz</a:t>
            </a:r>
          </a:p>
        </p:txBody>
      </p:sp>
      <p:sp>
        <p:nvSpPr>
          <p:cNvPr id="3164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/>
              <a:t>Mr Jackson has ECG changes suggestive of an MI on leads II, III and avF. Which surface of his heart is affected?</a:t>
            </a:r>
          </a:p>
          <a:p>
            <a:pPr>
              <a:buFontTx/>
              <a:buNone/>
            </a:pPr>
            <a:endParaRPr lang="en-US"/>
          </a:p>
          <a:p>
            <a:pPr>
              <a:buFontTx/>
              <a:buNone/>
            </a:pPr>
            <a:r>
              <a:rPr lang="en-US"/>
              <a:t>(a) The anterior surface.</a:t>
            </a:r>
          </a:p>
          <a:p>
            <a:pPr>
              <a:buFontTx/>
              <a:buNone/>
            </a:pPr>
            <a:r>
              <a:rPr lang="en-US"/>
              <a:t>(b) The lateral surface.</a:t>
            </a:r>
          </a:p>
          <a:p>
            <a:pPr>
              <a:buFontTx/>
              <a:buNone/>
            </a:pPr>
            <a:r>
              <a:rPr lang="en-US"/>
              <a:t>(c) The inferior surface.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5" name="Rectangle 3"/>
          <p:cNvSpPr>
            <a:spLocks noGrp="1" noChangeArrowheads="1"/>
          </p:cNvSpPr>
          <p:nvPr>
            <p:ph type="title"/>
          </p:nvPr>
        </p:nvSpPr>
        <p:spPr>
          <a:xfrm>
            <a:off x="285720" y="500042"/>
            <a:ext cx="8686800" cy="1143000"/>
          </a:xfrm>
          <a:noFill/>
          <a:ln/>
        </p:spPr>
        <p:txBody>
          <a:bodyPr lIns="90488" tIns="44450" rIns="90488" bIns="44450">
            <a:normAutofit fontScale="90000"/>
          </a:bodyPr>
          <a:lstStyle/>
          <a:p>
            <a:r>
              <a:rPr lang="en-GB" dirty="0"/>
              <a:t>Basic electrocardiography</a:t>
            </a:r>
            <a:br>
              <a:rPr lang="en-GB" dirty="0"/>
            </a:br>
            <a:endParaRPr lang="en-GB" dirty="0"/>
          </a:p>
        </p:txBody>
      </p:sp>
      <p:pic>
        <p:nvPicPr>
          <p:cNvPr id="269316" name="Picture 4" descr="Cardiac Conduction System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4800" y="1752600"/>
            <a:ext cx="3827463" cy="4343400"/>
          </a:xfrm>
        </p:spPr>
      </p:pic>
      <p:sp>
        <p:nvSpPr>
          <p:cNvPr id="269314" name="Rectangle 2"/>
          <p:cNvSpPr>
            <a:spLocks noGrp="1" noChangeArrowheads="1"/>
          </p:cNvSpPr>
          <p:nvPr>
            <p:ph type="body" sz="half" idx="2"/>
          </p:nvPr>
        </p:nvSpPr>
        <p:spPr>
          <a:xfrm>
            <a:off x="4214810" y="1428736"/>
            <a:ext cx="3929090" cy="47244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SzPct val="70000"/>
              <a:buFont typeface="Symbol" pitchFamily="18" charset="2"/>
              <a:buChar char="©"/>
            </a:pPr>
            <a:r>
              <a:rPr lang="en-GB" sz="2400" dirty="0"/>
              <a:t>Heart beat originates in the SA </a:t>
            </a:r>
            <a:r>
              <a:rPr lang="en-GB" sz="2400" dirty="0" smtClean="0"/>
              <a:t>node.</a:t>
            </a:r>
            <a:endParaRPr lang="en-GB" sz="2400" dirty="0"/>
          </a:p>
          <a:p>
            <a:pPr>
              <a:lnSpc>
                <a:spcPct val="90000"/>
              </a:lnSpc>
              <a:spcAft>
                <a:spcPts val="600"/>
              </a:spcAft>
              <a:buSzPct val="70000"/>
              <a:buFont typeface="Symbol" pitchFamily="18" charset="2"/>
              <a:buChar char="©"/>
            </a:pPr>
            <a:r>
              <a:rPr lang="en-GB" sz="2400" dirty="0"/>
              <a:t>Impulse spreads to all parts of the atria via internodal </a:t>
            </a:r>
            <a:r>
              <a:rPr lang="en-GB" sz="2400" dirty="0" smtClean="0"/>
              <a:t>pathways.</a:t>
            </a:r>
            <a:endParaRPr lang="en-GB" sz="2400" dirty="0"/>
          </a:p>
          <a:p>
            <a:pPr>
              <a:lnSpc>
                <a:spcPct val="90000"/>
              </a:lnSpc>
              <a:spcAft>
                <a:spcPts val="600"/>
              </a:spcAft>
              <a:buSzPct val="70000"/>
              <a:buFont typeface="Symbol" pitchFamily="18" charset="2"/>
              <a:buChar char="©"/>
            </a:pPr>
            <a:r>
              <a:rPr lang="en-GB" sz="2400" dirty="0"/>
              <a:t>ATRIAL contraction </a:t>
            </a:r>
            <a:r>
              <a:rPr lang="en-GB" sz="2400" dirty="0" smtClean="0"/>
              <a:t>occurs.</a:t>
            </a:r>
            <a:endParaRPr lang="en-GB" sz="2400" dirty="0"/>
          </a:p>
          <a:p>
            <a:pPr>
              <a:lnSpc>
                <a:spcPct val="90000"/>
              </a:lnSpc>
              <a:spcAft>
                <a:spcPts val="600"/>
              </a:spcAft>
              <a:buSzPct val="70000"/>
              <a:buFont typeface="Symbol" pitchFamily="18" charset="2"/>
              <a:buChar char="©"/>
            </a:pPr>
            <a:r>
              <a:rPr lang="en-GB" sz="2400" dirty="0"/>
              <a:t>Impulse reaches the AV node where it is delayed by </a:t>
            </a:r>
            <a:r>
              <a:rPr lang="en-GB" sz="2400" dirty="0" smtClean="0"/>
              <a:t>0.1second.</a:t>
            </a:r>
            <a:endParaRPr lang="en-GB" sz="2400" dirty="0"/>
          </a:p>
          <a:p>
            <a:pPr>
              <a:lnSpc>
                <a:spcPct val="90000"/>
              </a:lnSpc>
              <a:spcAft>
                <a:spcPts val="600"/>
              </a:spcAft>
              <a:buSzPct val="70000"/>
              <a:buFont typeface="Symbol" pitchFamily="18" charset="2"/>
              <a:buChar char="©"/>
            </a:pPr>
            <a:r>
              <a:rPr lang="en-GB" sz="2400" dirty="0"/>
              <a:t>Impulse is conducted rapidly down the Bundle of His and Purkinje </a:t>
            </a:r>
            <a:r>
              <a:rPr lang="en-GB" sz="2400" dirty="0" smtClean="0"/>
              <a:t>Fibres.</a:t>
            </a:r>
            <a:endParaRPr lang="en-GB" sz="2400" dirty="0"/>
          </a:p>
          <a:p>
            <a:pPr>
              <a:lnSpc>
                <a:spcPct val="90000"/>
              </a:lnSpc>
              <a:spcAft>
                <a:spcPts val="600"/>
              </a:spcAft>
              <a:buSzPct val="70000"/>
              <a:buFont typeface="Symbol" pitchFamily="18" charset="2"/>
              <a:buChar char="©"/>
            </a:pPr>
            <a:r>
              <a:rPr lang="en-GB" sz="2400" dirty="0"/>
              <a:t>VENTRICULAR contraction </a:t>
            </a:r>
            <a:r>
              <a:rPr lang="en-GB" sz="2400" dirty="0" smtClean="0"/>
              <a:t>occurs.</a:t>
            </a:r>
            <a:endParaRPr lang="en-GB" sz="2400" dirty="0"/>
          </a:p>
          <a:p>
            <a:pPr>
              <a:lnSpc>
                <a:spcPct val="90000"/>
              </a:lnSpc>
            </a:pP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Quick Quiz</a:t>
            </a:r>
          </a:p>
        </p:txBody>
      </p:sp>
      <p:sp>
        <p:nvSpPr>
          <p:cNvPr id="3174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/>
              <a:t>The Circumflex artery mainly supplies:</a:t>
            </a:r>
          </a:p>
          <a:p>
            <a:pPr>
              <a:buFontTx/>
              <a:buNone/>
            </a:pPr>
            <a:endParaRPr lang="en-US"/>
          </a:p>
          <a:p>
            <a:pPr>
              <a:buFontTx/>
              <a:buNone/>
            </a:pPr>
            <a:r>
              <a:rPr lang="en-US"/>
              <a:t>(a) The right ventricle?</a:t>
            </a:r>
          </a:p>
          <a:p>
            <a:pPr>
              <a:buFontTx/>
              <a:buNone/>
            </a:pPr>
            <a:endParaRPr lang="en-US"/>
          </a:p>
          <a:p>
            <a:pPr>
              <a:buFontTx/>
              <a:buNone/>
            </a:pPr>
            <a:r>
              <a:rPr lang="en-US"/>
              <a:t>(b) The lateral surface of the heart?</a:t>
            </a:r>
          </a:p>
          <a:p>
            <a:pPr>
              <a:buFontTx/>
              <a:buNone/>
            </a:pPr>
            <a:endParaRPr lang="en-US"/>
          </a:p>
          <a:p>
            <a:pPr>
              <a:buFontTx/>
              <a:buNone/>
            </a:pPr>
            <a:r>
              <a:rPr lang="en-US"/>
              <a:t>(c) The ventricular septum?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Quick Quiz</a:t>
            </a:r>
          </a:p>
        </p:txBody>
      </p:sp>
      <p:sp>
        <p:nvSpPr>
          <p:cNvPr id="3184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2800" dirty="0"/>
              <a:t>The Left Anterior Descending Artery mainly </a:t>
            </a:r>
          </a:p>
          <a:p>
            <a:pPr>
              <a:buFontTx/>
              <a:buNone/>
            </a:pPr>
            <a:r>
              <a:rPr lang="en-US" sz="2800" dirty="0"/>
              <a:t>supplies:</a:t>
            </a:r>
          </a:p>
          <a:p>
            <a:pPr>
              <a:buFontTx/>
              <a:buNone/>
            </a:pPr>
            <a:r>
              <a:rPr lang="en-US" sz="2800" dirty="0"/>
              <a:t>(a) The right ventricle?</a:t>
            </a:r>
          </a:p>
          <a:p>
            <a:pPr>
              <a:buFontTx/>
              <a:buNone/>
            </a:pPr>
            <a:endParaRPr lang="en-US" sz="2800" dirty="0"/>
          </a:p>
          <a:p>
            <a:pPr>
              <a:buFontTx/>
              <a:buNone/>
            </a:pPr>
            <a:r>
              <a:rPr lang="en-US" sz="2800" dirty="0"/>
              <a:t>(b) The anterior and </a:t>
            </a:r>
            <a:r>
              <a:rPr lang="en-US" sz="2800" dirty="0" err="1"/>
              <a:t>septal</a:t>
            </a:r>
            <a:r>
              <a:rPr lang="en-US" sz="2800" dirty="0"/>
              <a:t> surfaces of the left ventricle?</a:t>
            </a:r>
          </a:p>
          <a:p>
            <a:pPr>
              <a:buFontTx/>
              <a:buNone/>
            </a:pPr>
            <a:endParaRPr lang="en-US" sz="2800" dirty="0"/>
          </a:p>
          <a:p>
            <a:pPr>
              <a:buFontTx/>
              <a:buNone/>
            </a:pPr>
            <a:r>
              <a:rPr lang="en-US" sz="2800" dirty="0"/>
              <a:t>(c) The right atrium?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Quick Quiz</a:t>
            </a:r>
          </a:p>
        </p:txBody>
      </p:sp>
      <p:sp>
        <p:nvSpPr>
          <p:cNvPr id="3194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2800"/>
              <a:t>Mrs Brown requires PTCA to her Circumflex artery after complaining of unstable angina symptoms. Her 12 lead ECG shows ST depression and T wave inversion in what leads?</a:t>
            </a:r>
          </a:p>
          <a:p>
            <a:pPr>
              <a:buFontTx/>
              <a:buNone/>
            </a:pPr>
            <a:endParaRPr lang="en-US" sz="2800"/>
          </a:p>
          <a:p>
            <a:pPr>
              <a:buFontTx/>
              <a:buNone/>
            </a:pPr>
            <a:r>
              <a:rPr lang="en-US" sz="2800"/>
              <a:t>(a) I, avL, V5 and V6</a:t>
            </a:r>
          </a:p>
          <a:p>
            <a:pPr>
              <a:buFontTx/>
              <a:buNone/>
            </a:pPr>
            <a:r>
              <a:rPr lang="en-US" sz="2800"/>
              <a:t>(b) II, III and avL</a:t>
            </a:r>
          </a:p>
          <a:p>
            <a:pPr>
              <a:buFontTx/>
              <a:buNone/>
            </a:pPr>
            <a:r>
              <a:rPr lang="en-US" sz="2800"/>
              <a:t>(c) V3 and V4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/>
              <a:t>A 55 year old man with 4 hours of “crushing” chest pain.</a:t>
            </a:r>
            <a:endParaRPr lang="en-US"/>
          </a:p>
        </p:txBody>
      </p:sp>
      <p:pic>
        <p:nvPicPr>
          <p:cNvPr id="3205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0" y="1828800"/>
            <a:ext cx="6400800" cy="3389313"/>
          </a:xfrm>
        </p:spPr>
      </p:pic>
      <p:sp>
        <p:nvSpPr>
          <p:cNvPr id="320516" name="Rectangle 4"/>
          <p:cNvSpPr>
            <a:spLocks noChangeArrowheads="1"/>
          </p:cNvSpPr>
          <p:nvPr/>
        </p:nvSpPr>
        <p:spPr bwMode="auto">
          <a:xfrm>
            <a:off x="457200" y="5353050"/>
            <a:ext cx="9126538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algn="l">
              <a:spcBef>
                <a:spcPts val="500"/>
              </a:spcBef>
              <a:spcAft>
                <a:spcPts val="500"/>
              </a:spcAft>
            </a:pPr>
            <a:r>
              <a:rPr lang="en-US" b="1"/>
              <a:t>Acute inferior myocardial infarction (with reciprocal changes)</a:t>
            </a:r>
          </a:p>
          <a:p>
            <a:pPr marL="457200" indent="-457200" algn="l">
              <a:spcBef>
                <a:spcPts val="500"/>
              </a:spcBef>
              <a:spcAft>
                <a:spcPts val="500"/>
              </a:spcAft>
              <a:buFont typeface="Symbol" pitchFamily="18" charset="2"/>
              <a:buChar char="·"/>
            </a:pPr>
            <a:r>
              <a:rPr lang="en-US" b="1"/>
              <a:t>ST elevation in the inferior leads II, III and aVF </a:t>
            </a:r>
          </a:p>
          <a:p>
            <a:pPr marL="457200" indent="-457200" algn="l">
              <a:spcBef>
                <a:spcPts val="500"/>
              </a:spcBef>
              <a:spcAft>
                <a:spcPts val="500"/>
              </a:spcAft>
              <a:buFont typeface="Symbol" pitchFamily="18" charset="2"/>
              <a:buChar char="·"/>
            </a:pPr>
            <a:r>
              <a:rPr lang="en-US" b="1"/>
              <a:t>reciprocal ST depression in the anterior leads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0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0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516" grpId="0" autoUpdateAnimBg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b="1"/>
              <a:t>A 63 Year Old woman with 10 hours of chest pain and sweating</a:t>
            </a:r>
            <a:br>
              <a:rPr lang="en-US" sz="2000" b="1"/>
            </a:br>
            <a:r>
              <a:rPr lang="en-US" sz="2000" b="1"/>
              <a:t>Can you guess her diagnosis?</a:t>
            </a:r>
            <a:endParaRPr lang="en-US" sz="3200"/>
          </a:p>
        </p:txBody>
      </p:sp>
      <p:pic>
        <p:nvPicPr>
          <p:cNvPr id="3215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19200" y="1828800"/>
            <a:ext cx="6992938" cy="3702050"/>
          </a:xfrm>
        </p:spPr>
      </p:pic>
      <p:sp>
        <p:nvSpPr>
          <p:cNvPr id="321540" name="Rectangle 4"/>
          <p:cNvSpPr>
            <a:spLocks noChangeArrowheads="1"/>
          </p:cNvSpPr>
          <p:nvPr/>
        </p:nvSpPr>
        <p:spPr bwMode="auto">
          <a:xfrm>
            <a:off x="1219200" y="5353050"/>
            <a:ext cx="7054850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2">
              <a:spcBef>
                <a:spcPts val="500"/>
              </a:spcBef>
              <a:spcAft>
                <a:spcPts val="500"/>
              </a:spcAft>
            </a:pPr>
            <a:r>
              <a:rPr lang="en-US" b="1"/>
              <a:t>Acute anterior-lateral myocardial infarction</a:t>
            </a:r>
          </a:p>
          <a:p>
            <a:pPr>
              <a:spcBef>
                <a:spcPts val="500"/>
              </a:spcBef>
              <a:spcAft>
                <a:spcPts val="500"/>
              </a:spcAft>
              <a:buFont typeface="Symbol" pitchFamily="18" charset="2"/>
              <a:buChar char="·"/>
            </a:pPr>
            <a:r>
              <a:rPr lang="en-US" b="1"/>
              <a:t>ST elevation in the anterior leads V1 - 6, I and aVL </a:t>
            </a:r>
          </a:p>
          <a:p>
            <a:pPr>
              <a:spcBef>
                <a:spcPts val="500"/>
              </a:spcBef>
              <a:spcAft>
                <a:spcPts val="500"/>
              </a:spcAft>
              <a:buFont typeface="Symbol" pitchFamily="18" charset="2"/>
              <a:buChar char="·"/>
            </a:pPr>
            <a:r>
              <a:rPr lang="en-US" b="1"/>
              <a:t>reciprocal ST depression in the inferior leads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1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1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540" grpId="0" autoUpdateAnimBg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Which one is more tachycardic during this exercise test?</a:t>
            </a:r>
          </a:p>
        </p:txBody>
      </p:sp>
      <p:pic>
        <p:nvPicPr>
          <p:cNvPr id="322563" name="Picture 3" descr="bikini et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52713" y="1981200"/>
            <a:ext cx="3360737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2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r>
              <a:rPr lang="en-US"/>
              <a:t>Thanks for paying attention.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>I hope you have found this session useful.</a:t>
            </a:r>
          </a:p>
        </p:txBody>
      </p:sp>
      <p:sp>
        <p:nvSpPr>
          <p:cNvPr id="32461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ECG Waveforms</a:t>
            </a:r>
          </a:p>
        </p:txBody>
      </p:sp>
      <p:sp>
        <p:nvSpPr>
          <p:cNvPr id="248835" name="Rectangle 3"/>
          <p:cNvSpPr>
            <a:spLocks noGrp="1" noChangeArrowheads="1"/>
          </p:cNvSpPr>
          <p:nvPr>
            <p:ph idx="1"/>
          </p:nvPr>
        </p:nvSpPr>
        <p:spPr>
          <a:xfrm>
            <a:off x="214282" y="1714488"/>
            <a:ext cx="7786742" cy="4114800"/>
          </a:xfrm>
        </p:spPr>
        <p:txBody>
          <a:bodyPr/>
          <a:lstStyle/>
          <a:p>
            <a:pPr marL="444500" indent="-444500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Normal cardiac axis is downward and to the </a:t>
            </a:r>
            <a:r>
              <a:rPr lang="en-US" dirty="0" smtClean="0"/>
              <a:t>left.</a:t>
            </a:r>
            <a:endParaRPr lang="en-US" dirty="0"/>
          </a:p>
          <a:p>
            <a:pPr marL="444500" indent="-444500">
              <a:lnSpc>
                <a:spcPct val="90000"/>
              </a:lnSpc>
              <a:spcAft>
                <a:spcPts val="600"/>
              </a:spcAft>
            </a:pPr>
            <a:r>
              <a:rPr lang="en-US" dirty="0" smtClean="0"/>
              <a:t>i.e. </a:t>
            </a:r>
            <a:r>
              <a:rPr lang="en-US" dirty="0"/>
              <a:t>the wave of </a:t>
            </a:r>
            <a:r>
              <a:rPr lang="en-US" dirty="0" smtClean="0"/>
              <a:t>depolarization </a:t>
            </a:r>
            <a:r>
              <a:rPr lang="en-US" dirty="0"/>
              <a:t>travels from the right atria towards the left </a:t>
            </a:r>
            <a:r>
              <a:rPr lang="en-US" dirty="0" smtClean="0"/>
              <a:t>ventricle.</a:t>
            </a:r>
            <a:endParaRPr lang="en-US" dirty="0"/>
          </a:p>
          <a:p>
            <a:pPr marL="444500" indent="-444500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when an electrical impulse travels towards a positive electrode, there will be a </a:t>
            </a:r>
            <a:r>
              <a:rPr lang="en-US" b="1" i="1" dirty="0"/>
              <a:t>positive </a:t>
            </a:r>
            <a:r>
              <a:rPr lang="en-US" dirty="0"/>
              <a:t>deflection on the </a:t>
            </a:r>
            <a:r>
              <a:rPr lang="en-US" dirty="0" smtClean="0"/>
              <a:t>ECG.</a:t>
            </a:r>
            <a:endParaRPr lang="en-US" dirty="0"/>
          </a:p>
          <a:p>
            <a:pPr marL="444500" indent="-444500">
              <a:lnSpc>
                <a:spcPct val="90000"/>
              </a:lnSpc>
            </a:pPr>
            <a:r>
              <a:rPr lang="en-US" dirty="0"/>
              <a:t>if the impulse travels away from the positive electrode, a </a:t>
            </a:r>
            <a:r>
              <a:rPr lang="en-US" b="1" i="1" dirty="0"/>
              <a:t>negative</a:t>
            </a:r>
            <a:r>
              <a:rPr lang="en-US" b="1" dirty="0"/>
              <a:t> </a:t>
            </a:r>
            <a:r>
              <a:rPr lang="en-US" dirty="0"/>
              <a:t>deflection will be </a:t>
            </a:r>
            <a:r>
              <a:rPr lang="en-US" dirty="0" smtClean="0"/>
              <a:t>seen.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8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8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48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488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835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1117" y="64016"/>
            <a:ext cx="5133311" cy="3266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1363" name="Rectangle 3"/>
          <p:cNvSpPr>
            <a:spLocks noChangeArrowheads="1"/>
          </p:cNvSpPr>
          <p:nvPr/>
        </p:nvSpPr>
        <p:spPr bwMode="auto">
          <a:xfrm>
            <a:off x="0" y="3298051"/>
            <a:ext cx="8215338" cy="3559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4625" indent="-174625" algn="l">
              <a:spcBef>
                <a:spcPts val="500"/>
              </a:spcBef>
              <a:spcAft>
                <a:spcPts val="500"/>
              </a:spcAft>
              <a:buFontTx/>
              <a:buChar char="•"/>
            </a:pPr>
            <a:r>
              <a:rPr lang="en-US" dirty="0"/>
              <a:t>The P wave represents atrial </a:t>
            </a:r>
            <a:r>
              <a:rPr lang="en-US" dirty="0" smtClean="0"/>
              <a:t>depolarization.</a:t>
            </a:r>
            <a:endParaRPr lang="en-US" dirty="0"/>
          </a:p>
          <a:p>
            <a:pPr marL="174625" indent="-174625" algn="l">
              <a:spcBef>
                <a:spcPts val="500"/>
              </a:spcBef>
              <a:spcAft>
                <a:spcPts val="500"/>
              </a:spcAft>
              <a:buFontTx/>
              <a:buChar char="•"/>
            </a:pPr>
            <a:r>
              <a:rPr lang="en-US" dirty="0" smtClean="0"/>
              <a:t>The </a:t>
            </a:r>
            <a:r>
              <a:rPr lang="en-US" dirty="0"/>
              <a:t>PR interval is the time from onset of atrial activation to onset of ventricular </a:t>
            </a:r>
            <a:r>
              <a:rPr lang="en-US" dirty="0" smtClean="0"/>
              <a:t>activation (Atrial depolarization + AV nodal delay). </a:t>
            </a:r>
            <a:endParaRPr lang="en-US" dirty="0"/>
          </a:p>
          <a:p>
            <a:pPr marL="174625" indent="-174625" algn="l">
              <a:spcBef>
                <a:spcPts val="500"/>
              </a:spcBef>
              <a:spcAft>
                <a:spcPts val="500"/>
              </a:spcAft>
              <a:buFontTx/>
              <a:buChar char="•"/>
            </a:pPr>
            <a:r>
              <a:rPr lang="en-US" dirty="0"/>
              <a:t>The QRS complex represents ventricular </a:t>
            </a:r>
            <a:r>
              <a:rPr lang="en-US" dirty="0" smtClean="0"/>
              <a:t>depolarization. </a:t>
            </a:r>
            <a:endParaRPr lang="en-US" dirty="0"/>
          </a:p>
          <a:p>
            <a:pPr marL="174625" indent="-174625" algn="l">
              <a:spcBef>
                <a:spcPts val="500"/>
              </a:spcBef>
              <a:spcAft>
                <a:spcPts val="500"/>
              </a:spcAft>
              <a:buFontTx/>
              <a:buChar char="•"/>
            </a:pPr>
            <a:r>
              <a:rPr lang="en-US" dirty="0"/>
              <a:t>The S-T segment should be iso-electric, representing the ventricles before </a:t>
            </a:r>
            <a:r>
              <a:rPr lang="en-US" dirty="0" smtClean="0"/>
              <a:t>repolarization.</a:t>
            </a:r>
            <a:endParaRPr lang="en-US" dirty="0"/>
          </a:p>
          <a:p>
            <a:pPr marL="174625" indent="-174625" algn="l">
              <a:spcBef>
                <a:spcPts val="500"/>
              </a:spcBef>
              <a:spcAft>
                <a:spcPts val="500"/>
              </a:spcAft>
              <a:buFontTx/>
              <a:buChar char="•"/>
            </a:pPr>
            <a:r>
              <a:rPr lang="en-US" dirty="0"/>
              <a:t>The T-wave represents ventricular </a:t>
            </a:r>
            <a:r>
              <a:rPr lang="en-US" dirty="0" smtClean="0"/>
              <a:t>repolarization.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1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1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1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71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71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63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14612" y="357166"/>
            <a:ext cx="6215106" cy="485778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Think of the positive electrode as an ‘eye’…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the position of the positive electrode on the body determines the area of the heart ‘seen’ by that lead.</a:t>
            </a:r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4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4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498" grpId="0" build="p" autoUpdateAnimBg="0"/>
      <p:bldP spid="234499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050"/>
          <p:cNvSpPr>
            <a:spLocks noGrp="1" noChangeArrowheads="1"/>
          </p:cNvSpPr>
          <p:nvPr>
            <p:ph type="title"/>
          </p:nvPr>
        </p:nvSpPr>
        <p:spPr>
          <a:xfrm>
            <a:off x="500034" y="428604"/>
            <a:ext cx="7242048" cy="677246"/>
          </a:xfrm>
        </p:spPr>
        <p:txBody>
          <a:bodyPr>
            <a:normAutofit/>
          </a:bodyPr>
          <a:lstStyle/>
          <a:p>
            <a:r>
              <a:rPr lang="en-GB" dirty="0"/>
              <a:t>Limb leads	</a:t>
            </a:r>
            <a:r>
              <a:rPr lang="en-GB" dirty="0" smtClean="0"/>
              <a:t>	  Chest Leads</a:t>
            </a:r>
            <a:endParaRPr lang="en-GB" dirty="0"/>
          </a:p>
        </p:txBody>
      </p:sp>
      <p:pic>
        <p:nvPicPr>
          <p:cNvPr id="247811" name="Picture 205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47800"/>
            <a:ext cx="7929618" cy="419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Limb Leads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42844" y="1643050"/>
            <a:ext cx="4000528" cy="4724400"/>
          </a:xfrm>
        </p:spPr>
        <p:txBody>
          <a:bodyPr>
            <a:normAutofit fontScale="85000" lnSpcReduction="10000"/>
          </a:bodyPr>
          <a:lstStyle/>
          <a:p>
            <a:pPr>
              <a:buFontTx/>
              <a:buNone/>
            </a:pPr>
            <a:r>
              <a:rPr lang="en-US" sz="2000" b="1" u="sng" dirty="0"/>
              <a:t>3 Bipolar Leads </a:t>
            </a:r>
          </a:p>
          <a:p>
            <a:pPr>
              <a:buFontTx/>
              <a:buNone/>
            </a:pPr>
            <a:r>
              <a:rPr lang="en-US" sz="2000" b="1" dirty="0"/>
              <a:t>form (</a:t>
            </a:r>
            <a:r>
              <a:rPr lang="en-US" sz="2000" b="1" dirty="0" err="1"/>
              <a:t>Einthovens</a:t>
            </a:r>
            <a:r>
              <a:rPr lang="en-US" sz="2000" b="1" dirty="0"/>
              <a:t> Triangle)</a:t>
            </a:r>
          </a:p>
          <a:p>
            <a:pPr>
              <a:buFontTx/>
              <a:buNone/>
            </a:pPr>
            <a:endParaRPr lang="en-US" sz="2000" dirty="0"/>
          </a:p>
          <a:p>
            <a:pPr>
              <a:buFontTx/>
              <a:buNone/>
            </a:pPr>
            <a:r>
              <a:rPr lang="en-US" sz="2000" b="1" u="sng" dirty="0"/>
              <a:t>Lead I </a:t>
            </a:r>
            <a:r>
              <a:rPr lang="en-US" sz="2000" dirty="0"/>
              <a:t>- measures electrical potential     </a:t>
            </a:r>
          </a:p>
          <a:p>
            <a:pPr>
              <a:buFontTx/>
              <a:buNone/>
            </a:pPr>
            <a:r>
              <a:rPr lang="en-US" sz="2000" dirty="0"/>
              <a:t>between right arm (-) and left arm (+)</a:t>
            </a:r>
          </a:p>
          <a:p>
            <a:pPr>
              <a:buFontTx/>
              <a:buNone/>
            </a:pPr>
            <a:endParaRPr lang="en-US" sz="2000" dirty="0"/>
          </a:p>
          <a:p>
            <a:pPr>
              <a:buFontTx/>
              <a:buNone/>
            </a:pPr>
            <a:r>
              <a:rPr lang="en-US" sz="2000" b="1" u="sng" dirty="0"/>
              <a:t>Lead II</a:t>
            </a:r>
            <a:r>
              <a:rPr lang="en-US" sz="2000" dirty="0"/>
              <a:t> - measures electrical potential </a:t>
            </a:r>
          </a:p>
          <a:p>
            <a:pPr>
              <a:buFontTx/>
              <a:buNone/>
            </a:pPr>
            <a:r>
              <a:rPr lang="en-US" sz="2000" dirty="0"/>
              <a:t>between right arm (-) and left leg (+)</a:t>
            </a:r>
          </a:p>
          <a:p>
            <a:pPr>
              <a:buFontTx/>
              <a:buNone/>
            </a:pPr>
            <a:endParaRPr lang="en-US" sz="2000" dirty="0"/>
          </a:p>
          <a:p>
            <a:pPr>
              <a:buFontTx/>
              <a:buNone/>
            </a:pPr>
            <a:r>
              <a:rPr lang="en-US" sz="2000" b="1" u="sng" dirty="0"/>
              <a:t>Lead III</a:t>
            </a:r>
            <a:r>
              <a:rPr lang="en-US" sz="2000" b="1" dirty="0"/>
              <a:t> </a:t>
            </a:r>
            <a:r>
              <a:rPr lang="en-US" sz="2000" dirty="0"/>
              <a:t>- measures electrical potential </a:t>
            </a:r>
          </a:p>
          <a:p>
            <a:pPr>
              <a:buFontTx/>
              <a:buNone/>
            </a:pPr>
            <a:r>
              <a:rPr lang="en-US" sz="2000" dirty="0"/>
              <a:t>between left arm (-) and left leg (+)</a:t>
            </a:r>
            <a:endParaRPr lang="en-US" sz="2000" b="1" u="sng" dirty="0"/>
          </a:p>
        </p:txBody>
      </p:sp>
      <p:pic>
        <p:nvPicPr>
          <p:cNvPr id="128004" name="Picture 4" descr="triang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1142984"/>
            <a:ext cx="3844925" cy="411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8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8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8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80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80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80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80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280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3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357166"/>
            <a:ext cx="7239000" cy="677246"/>
          </a:xfrm>
        </p:spPr>
        <p:txBody>
          <a:bodyPr/>
          <a:lstStyle/>
          <a:p>
            <a:r>
              <a:rPr lang="en-US" dirty="0"/>
              <a:t>Limb Leads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idx="1"/>
          </p:nvPr>
        </p:nvSpPr>
        <p:spPr>
          <a:xfrm>
            <a:off x="214282" y="1571612"/>
            <a:ext cx="7772400" cy="4495800"/>
          </a:xfrm>
        </p:spPr>
        <p:txBody>
          <a:bodyPr/>
          <a:lstStyle/>
          <a:p>
            <a:pPr>
              <a:buFontTx/>
              <a:buNone/>
            </a:pPr>
            <a:r>
              <a:rPr lang="en-US" b="1" u="sng" dirty="0"/>
              <a:t>3 </a:t>
            </a:r>
            <a:r>
              <a:rPr lang="en-US" b="1" u="sng" dirty="0" err="1"/>
              <a:t>Unipolar</a:t>
            </a:r>
            <a:r>
              <a:rPr lang="en-US" b="1" u="sng" dirty="0"/>
              <a:t> leads</a:t>
            </a:r>
            <a:endParaRPr lang="en-US" dirty="0"/>
          </a:p>
          <a:p>
            <a:pPr>
              <a:buFontTx/>
              <a:buNone/>
            </a:pPr>
            <a:endParaRPr lang="en-US" dirty="0"/>
          </a:p>
          <a:p>
            <a:r>
              <a:rPr lang="en-US" dirty="0" err="1"/>
              <a:t>avR</a:t>
            </a:r>
            <a:r>
              <a:rPr lang="en-US" dirty="0"/>
              <a:t> - right arm (+)			</a:t>
            </a:r>
          </a:p>
          <a:p>
            <a:r>
              <a:rPr lang="en-US" dirty="0" err="1"/>
              <a:t>avL</a:t>
            </a:r>
            <a:r>
              <a:rPr lang="en-US" dirty="0"/>
              <a:t> - left arm (+)</a:t>
            </a:r>
          </a:p>
          <a:p>
            <a:r>
              <a:rPr lang="en-US" dirty="0" err="1"/>
              <a:t>avF</a:t>
            </a:r>
            <a:r>
              <a:rPr lang="en-US" dirty="0"/>
              <a:t> - left foot (+)</a:t>
            </a:r>
          </a:p>
          <a:p>
            <a:endParaRPr lang="en-US" dirty="0"/>
          </a:p>
          <a:p>
            <a:r>
              <a:rPr lang="en-US" dirty="0"/>
              <a:t>note that right foot is a </a:t>
            </a:r>
            <a:r>
              <a:rPr lang="en-US" b="1" dirty="0"/>
              <a:t>ground lead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43716" name="Picture 4" descr="triang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500042"/>
            <a:ext cx="3489325" cy="3733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3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3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43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43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437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715" grpId="0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Chest Leads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524000"/>
            <a:ext cx="7772400" cy="4572000"/>
          </a:xfrm>
        </p:spPr>
        <p:txBody>
          <a:bodyPr/>
          <a:lstStyle/>
          <a:p>
            <a:pPr>
              <a:buFontTx/>
              <a:buNone/>
            </a:pPr>
            <a:r>
              <a:rPr lang="en-US" sz="2000" b="1" u="sng"/>
              <a:t>6 Unipolar leads</a:t>
            </a:r>
          </a:p>
          <a:p>
            <a:pPr>
              <a:buFontTx/>
              <a:buNone/>
            </a:pPr>
            <a:r>
              <a:rPr lang="en-US" sz="2000"/>
              <a:t>Also known as precordial leads</a:t>
            </a:r>
          </a:p>
          <a:p>
            <a:pPr>
              <a:buFontTx/>
              <a:buNone/>
            </a:pPr>
            <a:r>
              <a:rPr lang="en-US" sz="2000" b="1"/>
              <a:t>V1, V2, V3, V4, V5 and V6 </a:t>
            </a:r>
            <a:r>
              <a:rPr lang="en-US" sz="2000"/>
              <a:t> - all positive</a:t>
            </a:r>
          </a:p>
          <a:p>
            <a:pPr>
              <a:buFontTx/>
              <a:buNone/>
            </a:pPr>
            <a:endParaRPr lang="en-US" b="1" u="sng"/>
          </a:p>
        </p:txBody>
      </p:sp>
      <p:pic>
        <p:nvPicPr>
          <p:cNvPr id="129028" name="Picture 4" descr="chest leads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2757488"/>
            <a:ext cx="6429420" cy="38986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7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12 Lead ECG Interpretation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14282" y="1857364"/>
            <a:ext cx="7848600" cy="411480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b="1" dirty="0"/>
              <a:t>By the end of this lecture, you will be able to:</a:t>
            </a:r>
          </a:p>
          <a:p>
            <a:pPr marL="363538" indent="-363538">
              <a:lnSpc>
                <a:spcPct val="150000"/>
              </a:lnSpc>
            </a:pPr>
            <a:r>
              <a:rPr lang="en-US" dirty="0"/>
              <a:t>Understand the </a:t>
            </a:r>
            <a:r>
              <a:rPr lang="en-US" dirty="0" smtClean="0"/>
              <a:t>normal 12 </a:t>
            </a:r>
            <a:r>
              <a:rPr lang="en-US" dirty="0"/>
              <a:t>lead </a:t>
            </a:r>
            <a:r>
              <a:rPr lang="en-US" dirty="0" smtClean="0"/>
              <a:t>ECG.</a:t>
            </a:r>
            <a:endParaRPr lang="en-US" dirty="0"/>
          </a:p>
          <a:p>
            <a:pPr marL="363538" indent="-363538">
              <a:lnSpc>
                <a:spcPct val="150000"/>
              </a:lnSpc>
            </a:pPr>
            <a:r>
              <a:rPr lang="en-US" dirty="0"/>
              <a:t>Perform an ECG </a:t>
            </a:r>
            <a:r>
              <a:rPr lang="en-US" dirty="0" smtClean="0"/>
              <a:t>recording.</a:t>
            </a:r>
            <a:endParaRPr lang="en-US" dirty="0"/>
          </a:p>
          <a:p>
            <a:pPr marL="363538" indent="-363538">
              <a:spcAft>
                <a:spcPts val="600"/>
              </a:spcAft>
            </a:pPr>
            <a:r>
              <a:rPr lang="en-US" dirty="0"/>
              <a:t>Identify the ECG changes that occur in the presence of </a:t>
            </a:r>
            <a:r>
              <a:rPr lang="en-US" dirty="0" smtClean="0"/>
              <a:t>a heart disease.</a:t>
            </a:r>
            <a:endParaRPr lang="en-US" dirty="0"/>
          </a:p>
          <a:p>
            <a:pPr marL="363538" indent="-363538"/>
            <a:r>
              <a:rPr lang="en-US" dirty="0" smtClean="0"/>
              <a:t>Understand the value of ECG as a diagnostic and prognostic tool.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  </a:t>
            </a:r>
          </a:p>
        </p:txBody>
      </p:sp>
      <p:pic>
        <p:nvPicPr>
          <p:cNvPr id="254980" name="Picture 4" descr="ecg lead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524000"/>
            <a:ext cx="5791200" cy="4243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Chest Leads</a:t>
            </a:r>
          </a:p>
        </p:txBody>
      </p:sp>
      <p:pic>
        <p:nvPicPr>
          <p:cNvPr id="258051" name="Picture 3" descr="chest leads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981200"/>
            <a:ext cx="4648200" cy="4048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428604"/>
            <a:ext cx="7239000" cy="534370"/>
          </a:xfrm>
        </p:spPr>
        <p:txBody>
          <a:bodyPr>
            <a:normAutofit fontScale="90000"/>
          </a:bodyPr>
          <a:lstStyle/>
          <a:p>
            <a:r>
              <a:rPr lang="en-US" dirty="0"/>
              <a:t>Surfaces of the Left Ventricle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400"/>
              <a:t>Inferior - underneath</a:t>
            </a:r>
          </a:p>
          <a:p>
            <a:endParaRPr lang="en-US" sz="2400"/>
          </a:p>
          <a:p>
            <a:r>
              <a:rPr lang="en-US" sz="2400"/>
              <a:t>Anterior - front</a:t>
            </a:r>
          </a:p>
          <a:p>
            <a:endParaRPr lang="en-US" sz="2400"/>
          </a:p>
          <a:p>
            <a:r>
              <a:rPr lang="en-US" sz="2400"/>
              <a:t>Lateral - left side</a:t>
            </a:r>
          </a:p>
          <a:p>
            <a:endParaRPr lang="en-US" sz="2400"/>
          </a:p>
          <a:p>
            <a:r>
              <a:rPr lang="en-US" sz="2400"/>
              <a:t>Posterior - back</a:t>
            </a:r>
          </a:p>
        </p:txBody>
      </p:sp>
      <p:pic>
        <p:nvPicPr>
          <p:cNvPr id="131076" name="Picture 4" descr="walls of l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1785926"/>
            <a:ext cx="4016375" cy="4419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1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1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1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1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5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428604"/>
            <a:ext cx="7239000" cy="605808"/>
          </a:xfrm>
        </p:spPr>
        <p:txBody>
          <a:bodyPr/>
          <a:lstStyle/>
          <a:p>
            <a:r>
              <a:rPr lang="en-US" dirty="0"/>
              <a:t>Inferior Surface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>
          <a:xfrm>
            <a:off x="285720" y="1357298"/>
            <a:ext cx="7772400" cy="4572000"/>
          </a:xfrm>
        </p:spPr>
        <p:txBody>
          <a:bodyPr/>
          <a:lstStyle/>
          <a:p>
            <a:r>
              <a:rPr lang="en-US" sz="2400" dirty="0"/>
              <a:t>Leads </a:t>
            </a:r>
            <a:r>
              <a:rPr lang="en-US" sz="2400" b="1" dirty="0"/>
              <a:t>II, III and </a:t>
            </a:r>
            <a:r>
              <a:rPr lang="en-US" sz="2400" b="1" dirty="0" err="1"/>
              <a:t>avF</a:t>
            </a:r>
            <a:r>
              <a:rPr lang="en-US" sz="2400" dirty="0"/>
              <a:t> look UP from below to the inferior surface of the left </a:t>
            </a:r>
            <a:r>
              <a:rPr lang="en-US" sz="2400" dirty="0" smtClean="0"/>
              <a:t>ventricle.</a:t>
            </a:r>
            <a:endParaRPr lang="en-US" sz="2400" dirty="0"/>
          </a:p>
          <a:p>
            <a:r>
              <a:rPr lang="en-US" sz="2400" dirty="0"/>
              <a:t>Mostly </a:t>
            </a:r>
            <a:r>
              <a:rPr lang="en-US" sz="2400" dirty="0" err="1"/>
              <a:t>perfused</a:t>
            </a:r>
            <a:r>
              <a:rPr lang="en-US" sz="2400" dirty="0"/>
              <a:t> by the </a:t>
            </a:r>
            <a:r>
              <a:rPr lang="en-US" sz="2400" b="1" dirty="0"/>
              <a:t>Right Coronary </a:t>
            </a:r>
            <a:r>
              <a:rPr lang="en-US" sz="2400" b="1" dirty="0" smtClean="0"/>
              <a:t>Artery.</a:t>
            </a:r>
            <a:endParaRPr lang="en-US" sz="2400" b="1" dirty="0"/>
          </a:p>
        </p:txBody>
      </p:sp>
      <p:pic>
        <p:nvPicPr>
          <p:cNvPr id="61444" name="Picture 4" descr="inferi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143248"/>
            <a:ext cx="3429000" cy="3106738"/>
          </a:xfrm>
          <a:prstGeom prst="rect">
            <a:avLst/>
          </a:prstGeom>
          <a:noFill/>
        </p:spPr>
      </p:pic>
      <p:pic>
        <p:nvPicPr>
          <p:cNvPr id="61446" name="Picture 6" descr="coronary arteri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214686"/>
            <a:ext cx="3749675" cy="2936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10" y="642918"/>
            <a:ext cx="7772400" cy="609616"/>
          </a:xfrm>
        </p:spPr>
        <p:txBody>
          <a:bodyPr/>
          <a:lstStyle/>
          <a:p>
            <a:r>
              <a:rPr lang="en-GB" dirty="0"/>
              <a:t>Inferior Leads</a:t>
            </a:r>
          </a:p>
        </p:txBody>
      </p:sp>
      <p:sp>
        <p:nvSpPr>
          <p:cNvPr id="26009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lvl="1"/>
            <a:endParaRPr lang="en-GB" sz="4000" b="1" dirty="0"/>
          </a:p>
          <a:p>
            <a:pPr marL="712788" lvl="1" indent="-420688"/>
            <a:r>
              <a:rPr lang="en-GB" sz="4000" b="1" dirty="0"/>
              <a:t>II</a:t>
            </a:r>
          </a:p>
          <a:p>
            <a:pPr marL="712788" lvl="1" indent="-420688"/>
            <a:r>
              <a:rPr lang="en-GB" sz="4000" b="1" dirty="0"/>
              <a:t>III</a:t>
            </a:r>
          </a:p>
          <a:p>
            <a:pPr marL="712788" lvl="1" indent="-420688"/>
            <a:r>
              <a:rPr lang="en-GB" sz="4000" b="1" dirty="0" err="1" smtClean="0"/>
              <a:t>avF</a:t>
            </a:r>
            <a:endParaRPr lang="en-GB" sz="4000" b="1" dirty="0"/>
          </a:p>
        </p:txBody>
      </p:sp>
      <p:pic>
        <p:nvPicPr>
          <p:cNvPr id="260101" name="Picture 5" descr="triangle"/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714744" y="2071677"/>
            <a:ext cx="3714776" cy="3974811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58" y="357166"/>
            <a:ext cx="7772400" cy="600092"/>
          </a:xfrm>
        </p:spPr>
        <p:txBody>
          <a:bodyPr/>
          <a:lstStyle/>
          <a:p>
            <a:r>
              <a:rPr lang="en-US" dirty="0"/>
              <a:t>Anterior Surface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>
          <a:xfrm>
            <a:off x="214282" y="1285860"/>
            <a:ext cx="7772400" cy="4572000"/>
          </a:xfrm>
        </p:spPr>
        <p:txBody>
          <a:bodyPr/>
          <a:lstStyle/>
          <a:p>
            <a:r>
              <a:rPr lang="en-US" sz="2400" dirty="0"/>
              <a:t>The </a:t>
            </a:r>
            <a:r>
              <a:rPr lang="en-US" sz="2400" b="1" dirty="0"/>
              <a:t>front</a:t>
            </a:r>
            <a:r>
              <a:rPr lang="en-US" sz="2400" dirty="0"/>
              <a:t> of the heart viewing the left ventricle and the </a:t>
            </a:r>
            <a:r>
              <a:rPr lang="en-US" sz="2400" dirty="0" smtClean="0"/>
              <a:t>septum.</a:t>
            </a:r>
            <a:endParaRPr lang="en-US" sz="2400" b="1" dirty="0"/>
          </a:p>
          <a:p>
            <a:r>
              <a:rPr lang="en-US" sz="2400" dirty="0"/>
              <a:t>Leads </a:t>
            </a:r>
            <a:r>
              <a:rPr lang="en-US" sz="2400" b="1" dirty="0"/>
              <a:t>V2</a:t>
            </a:r>
            <a:r>
              <a:rPr lang="en-US" sz="2400" dirty="0"/>
              <a:t>, </a:t>
            </a:r>
            <a:r>
              <a:rPr lang="en-US" sz="2400" b="1" dirty="0"/>
              <a:t>V3</a:t>
            </a:r>
            <a:r>
              <a:rPr lang="en-US" sz="2400" dirty="0"/>
              <a:t> and </a:t>
            </a:r>
            <a:r>
              <a:rPr lang="en-US" sz="2400" b="1" dirty="0"/>
              <a:t>V4</a:t>
            </a:r>
            <a:r>
              <a:rPr lang="en-US" sz="2400" dirty="0"/>
              <a:t> look towards this </a:t>
            </a:r>
            <a:r>
              <a:rPr lang="en-US" sz="2400" dirty="0" smtClean="0"/>
              <a:t>surface.</a:t>
            </a:r>
            <a:endParaRPr lang="en-US" sz="2400" dirty="0"/>
          </a:p>
          <a:p>
            <a:r>
              <a:rPr lang="en-US" sz="2400" dirty="0"/>
              <a:t>Mostly fed by the </a:t>
            </a:r>
            <a:r>
              <a:rPr lang="en-US" sz="2400" b="1" dirty="0"/>
              <a:t>Left Anterior Descending</a:t>
            </a:r>
            <a:r>
              <a:rPr lang="en-US" sz="2400" dirty="0"/>
              <a:t> branch of the Left </a:t>
            </a:r>
            <a:r>
              <a:rPr lang="en-US" sz="2400" dirty="0" smtClean="0"/>
              <a:t>artery.</a:t>
            </a:r>
            <a:endParaRPr lang="en-US" sz="2400" dirty="0"/>
          </a:p>
        </p:txBody>
      </p:sp>
      <p:pic>
        <p:nvPicPr>
          <p:cNvPr id="62468" name="Picture 4" descr="anteri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3643314"/>
            <a:ext cx="2895600" cy="2895600"/>
          </a:xfrm>
          <a:prstGeom prst="rect">
            <a:avLst/>
          </a:prstGeom>
          <a:noFill/>
        </p:spPr>
      </p:pic>
      <p:pic>
        <p:nvPicPr>
          <p:cNvPr id="62470" name="Picture 6" descr="coronary arteri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3643314"/>
            <a:ext cx="3749675" cy="2936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>
          <a:xfrm>
            <a:off x="571472" y="714356"/>
            <a:ext cx="7772400" cy="609616"/>
          </a:xfrm>
        </p:spPr>
        <p:txBody>
          <a:bodyPr/>
          <a:lstStyle/>
          <a:p>
            <a:r>
              <a:rPr lang="en-GB" dirty="0"/>
              <a:t>Anterior Leads</a:t>
            </a:r>
          </a:p>
        </p:txBody>
      </p:sp>
      <p:sp>
        <p:nvSpPr>
          <p:cNvPr id="26317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endParaRPr lang="en-GB" sz="4000" dirty="0"/>
          </a:p>
          <a:p>
            <a:pPr marL="712788" lvl="1" indent="-420688"/>
            <a:r>
              <a:rPr lang="en-GB" sz="3600" dirty="0"/>
              <a:t>V2</a:t>
            </a:r>
          </a:p>
          <a:p>
            <a:pPr marL="712788" lvl="1" indent="-420688"/>
            <a:r>
              <a:rPr lang="en-GB" sz="3600" dirty="0"/>
              <a:t>V3</a:t>
            </a:r>
          </a:p>
          <a:p>
            <a:pPr marL="712788" lvl="1" indent="-420688"/>
            <a:r>
              <a:rPr lang="en-GB" sz="3600" dirty="0"/>
              <a:t>V4</a:t>
            </a:r>
          </a:p>
        </p:txBody>
      </p:sp>
      <p:pic>
        <p:nvPicPr>
          <p:cNvPr id="263173" name="Picture 5" descr="chest leads 3"/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143240" y="2071678"/>
            <a:ext cx="4071966" cy="354600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428604"/>
            <a:ext cx="7239000" cy="605808"/>
          </a:xfrm>
        </p:spPr>
        <p:txBody>
          <a:bodyPr/>
          <a:lstStyle/>
          <a:p>
            <a:r>
              <a:rPr lang="en-US" dirty="0"/>
              <a:t>Lateral Surface</a:t>
            </a:r>
          </a:p>
        </p:txBody>
      </p:sp>
      <p:sp>
        <p:nvSpPr>
          <p:cNvPr id="176131" name="Rectangle 3"/>
          <p:cNvSpPr>
            <a:spLocks noGrp="1" noChangeArrowheads="1"/>
          </p:cNvSpPr>
          <p:nvPr>
            <p:ph idx="1"/>
          </p:nvPr>
        </p:nvSpPr>
        <p:spPr>
          <a:xfrm>
            <a:off x="285720" y="1357298"/>
            <a:ext cx="7772400" cy="4495800"/>
          </a:xfrm>
        </p:spPr>
        <p:txBody>
          <a:bodyPr/>
          <a:lstStyle/>
          <a:p>
            <a:r>
              <a:rPr lang="en-US" sz="2400" dirty="0"/>
              <a:t>The left sided wall of the left </a:t>
            </a:r>
            <a:r>
              <a:rPr lang="en-US" sz="2400" dirty="0" smtClean="0"/>
              <a:t>ventricle.</a:t>
            </a:r>
            <a:endParaRPr lang="en-US" sz="2400" dirty="0"/>
          </a:p>
          <a:p>
            <a:r>
              <a:rPr lang="en-US" sz="2400" dirty="0"/>
              <a:t>Leads </a:t>
            </a:r>
            <a:r>
              <a:rPr lang="en-US" sz="2400" b="1" dirty="0"/>
              <a:t>V5</a:t>
            </a:r>
            <a:r>
              <a:rPr lang="en-US" sz="2400" dirty="0"/>
              <a:t> and </a:t>
            </a:r>
            <a:r>
              <a:rPr lang="en-US" sz="2400" b="1" dirty="0"/>
              <a:t>V6, </a:t>
            </a:r>
            <a:r>
              <a:rPr lang="en-US" sz="2400" b="1" dirty="0" smtClean="0"/>
              <a:t>lead-I</a:t>
            </a:r>
            <a:r>
              <a:rPr lang="en-US" sz="2400" dirty="0" smtClean="0"/>
              <a:t> </a:t>
            </a:r>
            <a:r>
              <a:rPr lang="en-US" sz="2400" dirty="0"/>
              <a:t>and </a:t>
            </a:r>
            <a:r>
              <a:rPr lang="en-US" sz="2400" b="1" dirty="0" err="1"/>
              <a:t>avL</a:t>
            </a:r>
            <a:r>
              <a:rPr lang="en-US" sz="2400" dirty="0"/>
              <a:t> look at this </a:t>
            </a:r>
            <a:r>
              <a:rPr lang="en-US" sz="2400" dirty="0" smtClean="0"/>
              <a:t>surface. </a:t>
            </a:r>
            <a:endParaRPr lang="en-US" sz="2400" dirty="0"/>
          </a:p>
          <a:p>
            <a:r>
              <a:rPr lang="en-US" sz="2400" dirty="0"/>
              <a:t>Mostly fed by the </a:t>
            </a:r>
            <a:r>
              <a:rPr lang="en-US" sz="2400" b="1" dirty="0"/>
              <a:t>Circumflex</a:t>
            </a:r>
            <a:r>
              <a:rPr lang="en-US" sz="2400" dirty="0"/>
              <a:t> </a:t>
            </a:r>
            <a:r>
              <a:rPr lang="en-US" sz="2400" b="1" dirty="0"/>
              <a:t>branch </a:t>
            </a:r>
            <a:r>
              <a:rPr lang="en-US" sz="2400" dirty="0"/>
              <a:t>of the left </a:t>
            </a:r>
            <a:r>
              <a:rPr lang="en-US" sz="2400" dirty="0" smtClean="0"/>
              <a:t>artery.</a:t>
            </a:r>
            <a:endParaRPr lang="en-US" sz="2400" dirty="0"/>
          </a:p>
        </p:txBody>
      </p:sp>
      <p:pic>
        <p:nvPicPr>
          <p:cNvPr id="176132" name="Picture 4" descr="coronary arteri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429000"/>
            <a:ext cx="3749675" cy="2936875"/>
          </a:xfrm>
          <a:prstGeom prst="rect">
            <a:avLst/>
          </a:prstGeom>
          <a:noFill/>
        </p:spPr>
      </p:pic>
      <p:pic>
        <p:nvPicPr>
          <p:cNvPr id="176133" name="Picture 5" descr="walls of lv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071810"/>
            <a:ext cx="3254375" cy="3581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6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6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6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31" grpId="0" build="p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981200"/>
          </a:xfrm>
        </p:spPr>
        <p:txBody>
          <a:bodyPr>
            <a:normAutofit/>
          </a:bodyPr>
          <a:lstStyle/>
          <a:p>
            <a:r>
              <a:rPr lang="en-GB" dirty="0"/>
              <a:t>Lateral Leads</a:t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>V5, </a:t>
            </a:r>
            <a:r>
              <a:rPr lang="en-GB" dirty="0" smtClean="0"/>
              <a:t>V6, Lead-I</a:t>
            </a:r>
            <a:r>
              <a:rPr lang="en-GB" dirty="0"/>
              <a:t>, </a:t>
            </a:r>
            <a:r>
              <a:rPr lang="en-GB" dirty="0" err="1"/>
              <a:t>aVL</a:t>
            </a:r>
            <a:endParaRPr lang="en-GB" dirty="0"/>
          </a:p>
        </p:txBody>
      </p:sp>
      <p:pic>
        <p:nvPicPr>
          <p:cNvPr id="264198" name="Picture 6" descr="triangle"/>
          <p:cNvPicPr>
            <a:picLocks noGrp="1" noChangeAspect="1" noChangeArrowheads="1"/>
          </p:cNvPicPr>
          <p:nvPr>
            <p:ph type="chart"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2928934"/>
            <a:ext cx="3156625" cy="3377589"/>
          </a:xfrm>
          <a:noFill/>
          <a:ln/>
        </p:spPr>
      </p:pic>
      <p:pic>
        <p:nvPicPr>
          <p:cNvPr id="264197" name="Picture 5" descr="chest leads 3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000496" y="2928934"/>
            <a:ext cx="3810000" cy="331787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58" y="428604"/>
            <a:ext cx="7239000" cy="605808"/>
          </a:xfrm>
        </p:spPr>
        <p:txBody>
          <a:bodyPr/>
          <a:lstStyle/>
          <a:p>
            <a:r>
              <a:rPr lang="en-US" dirty="0"/>
              <a:t>Posterior Surface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idx="1"/>
          </p:nvPr>
        </p:nvSpPr>
        <p:spPr>
          <a:xfrm>
            <a:off x="357158" y="1285860"/>
            <a:ext cx="7772400" cy="4572000"/>
          </a:xfrm>
        </p:spPr>
        <p:txBody>
          <a:bodyPr/>
          <a:lstStyle/>
          <a:p>
            <a:r>
              <a:rPr lang="en-US" sz="2400" dirty="0"/>
              <a:t>Posterior wall infarcts are </a:t>
            </a:r>
            <a:r>
              <a:rPr lang="en-US" sz="2400" dirty="0" smtClean="0"/>
              <a:t>rare.</a:t>
            </a:r>
            <a:endParaRPr lang="en-US" sz="2400" dirty="0"/>
          </a:p>
          <a:p>
            <a:r>
              <a:rPr lang="en-US" sz="2400" dirty="0"/>
              <a:t>Posterior diagnoses can be made by looking at the anterior leads as a mirror image. Normally there are inferior </a:t>
            </a:r>
            <a:r>
              <a:rPr lang="en-US" sz="2400" dirty="0" smtClean="0"/>
              <a:t>ischemic changes.</a:t>
            </a:r>
            <a:endParaRPr lang="en-US" sz="2400" dirty="0"/>
          </a:p>
          <a:p>
            <a:r>
              <a:rPr lang="en-US" sz="2400" dirty="0"/>
              <a:t>Blood supply predominantly from the </a:t>
            </a:r>
            <a:r>
              <a:rPr lang="en-US" sz="2400" b="1" dirty="0"/>
              <a:t>Right Coronary Artery</a:t>
            </a:r>
            <a:endParaRPr lang="en-US" sz="2400" dirty="0"/>
          </a:p>
        </p:txBody>
      </p:sp>
      <p:pic>
        <p:nvPicPr>
          <p:cNvPr id="88068" name="Picture 4" descr="posterior da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000504"/>
            <a:ext cx="4214842" cy="2478893"/>
          </a:xfrm>
          <a:prstGeom prst="rect">
            <a:avLst/>
          </a:prstGeom>
          <a:noFill/>
        </p:spPr>
      </p:pic>
      <p:pic>
        <p:nvPicPr>
          <p:cNvPr id="88069" name="Picture 5" descr="posterior hear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3714752"/>
            <a:ext cx="3581400" cy="28654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7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a 12 lead ECG?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idx="1"/>
          </p:nvPr>
        </p:nvSpPr>
        <p:spPr>
          <a:xfrm>
            <a:off x="571472" y="1857364"/>
            <a:ext cx="7239000" cy="4455496"/>
          </a:xfrm>
        </p:spPr>
        <p:txBody>
          <a:bodyPr/>
          <a:lstStyle/>
          <a:p>
            <a:pPr marL="363538" indent="-363538"/>
            <a:r>
              <a:rPr lang="en-US" dirty="0"/>
              <a:t>Records the electrical activity of the heart </a:t>
            </a:r>
            <a:r>
              <a:rPr lang="en-US" dirty="0" smtClean="0"/>
              <a:t>(depolarization </a:t>
            </a:r>
            <a:r>
              <a:rPr lang="en-US" dirty="0"/>
              <a:t>and </a:t>
            </a:r>
            <a:r>
              <a:rPr lang="en-US" dirty="0" smtClean="0"/>
              <a:t>repolarization </a:t>
            </a:r>
            <a:r>
              <a:rPr lang="en-US" dirty="0"/>
              <a:t>of the myocardium</a:t>
            </a:r>
            <a:r>
              <a:rPr lang="en-US" dirty="0" smtClean="0"/>
              <a:t>).</a:t>
            </a:r>
            <a:endParaRPr lang="en-US" dirty="0"/>
          </a:p>
          <a:p>
            <a:pPr marL="363538" indent="-363538">
              <a:buFontTx/>
              <a:buNone/>
            </a:pPr>
            <a:endParaRPr lang="en-US" dirty="0"/>
          </a:p>
          <a:p>
            <a:pPr marL="363538" indent="-363538"/>
            <a:r>
              <a:rPr lang="en-US" dirty="0"/>
              <a:t>Views the surfaces of the </a:t>
            </a:r>
            <a:r>
              <a:rPr lang="en-US" dirty="0" smtClean="0"/>
              <a:t>heart </a:t>
            </a:r>
            <a:r>
              <a:rPr lang="en-US" dirty="0"/>
              <a:t>from 12 different </a:t>
            </a:r>
            <a:r>
              <a:rPr lang="en-US" dirty="0" smtClean="0"/>
              <a:t>angles.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0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5" grpId="0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5" name="Text Box 3"/>
          <p:cNvSpPr txBox="1">
            <a:spLocks noChangeArrowheads="1"/>
          </p:cNvSpPr>
          <p:nvPr/>
        </p:nvSpPr>
        <p:spPr bwMode="auto">
          <a:xfrm>
            <a:off x="152400" y="2895600"/>
            <a:ext cx="1905000" cy="879475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>
                <a:solidFill>
                  <a:schemeClr val="bg2"/>
                </a:solidFill>
              </a:rPr>
              <a:t>Inferior       II, III, AVF</a:t>
            </a:r>
          </a:p>
        </p:txBody>
      </p:sp>
      <p:sp>
        <p:nvSpPr>
          <p:cNvPr id="115716" name="Rectangle 4"/>
          <p:cNvSpPr>
            <a:spLocks noChangeArrowheads="1"/>
          </p:cNvSpPr>
          <p:nvPr/>
        </p:nvSpPr>
        <p:spPr bwMode="auto">
          <a:xfrm>
            <a:off x="6000760" y="2857496"/>
            <a:ext cx="2057400" cy="914400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>
                <a:solidFill>
                  <a:schemeClr val="bg2"/>
                </a:solidFill>
              </a:rPr>
              <a:t>Antero-</a:t>
            </a:r>
            <a:r>
              <a:rPr lang="en-US" dirty="0" err="1">
                <a:solidFill>
                  <a:schemeClr val="bg2"/>
                </a:solidFill>
              </a:rPr>
              <a:t>Septal</a:t>
            </a:r>
            <a:endParaRPr lang="en-US" dirty="0">
              <a:solidFill>
                <a:schemeClr val="bg2"/>
              </a:solidFill>
            </a:endParaRPr>
          </a:p>
          <a:p>
            <a:r>
              <a:rPr lang="en-US" dirty="0">
                <a:solidFill>
                  <a:schemeClr val="bg2"/>
                </a:solidFill>
              </a:rPr>
              <a:t>V1,V2, V3,V4</a:t>
            </a:r>
          </a:p>
        </p:txBody>
      </p:sp>
      <p:sp>
        <p:nvSpPr>
          <p:cNvPr id="115717" name="Text Box 5"/>
          <p:cNvSpPr txBox="1">
            <a:spLocks noChangeArrowheads="1"/>
          </p:cNvSpPr>
          <p:nvPr/>
        </p:nvSpPr>
        <p:spPr bwMode="auto">
          <a:xfrm>
            <a:off x="6072198" y="5143512"/>
            <a:ext cx="1905000" cy="1244600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>
                <a:solidFill>
                  <a:schemeClr val="bg2"/>
                </a:solidFill>
              </a:rPr>
              <a:t>Lateral              I, AVL, V5, V6</a:t>
            </a:r>
          </a:p>
        </p:txBody>
      </p:sp>
      <p:sp>
        <p:nvSpPr>
          <p:cNvPr id="115718" name="Text Box 6"/>
          <p:cNvSpPr txBox="1">
            <a:spLocks noChangeArrowheads="1"/>
          </p:cNvSpPr>
          <p:nvPr/>
        </p:nvSpPr>
        <p:spPr bwMode="auto">
          <a:xfrm>
            <a:off x="228600" y="5562600"/>
            <a:ext cx="1905000" cy="879475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</a:rPr>
              <a:t>Posterior                      V1, V2, V3</a:t>
            </a:r>
          </a:p>
        </p:txBody>
      </p:sp>
      <p:sp>
        <p:nvSpPr>
          <p:cNvPr id="115719" name="Text Box 7"/>
          <p:cNvSpPr txBox="1">
            <a:spLocks noChangeArrowheads="1"/>
          </p:cNvSpPr>
          <p:nvPr/>
        </p:nvSpPr>
        <p:spPr bwMode="auto">
          <a:xfrm>
            <a:off x="457200" y="914400"/>
            <a:ext cx="1524000" cy="514350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</a:rPr>
              <a:t>RIGHT</a:t>
            </a:r>
          </a:p>
        </p:txBody>
      </p:sp>
      <p:sp>
        <p:nvSpPr>
          <p:cNvPr id="115720" name="Text Box 8"/>
          <p:cNvSpPr txBox="1">
            <a:spLocks noChangeArrowheads="1"/>
          </p:cNvSpPr>
          <p:nvPr/>
        </p:nvSpPr>
        <p:spPr bwMode="auto">
          <a:xfrm>
            <a:off x="6143636" y="928670"/>
            <a:ext cx="1752600" cy="514350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>
                <a:solidFill>
                  <a:schemeClr val="bg2"/>
                </a:solidFill>
              </a:rPr>
              <a:t>LEFT</a:t>
            </a:r>
            <a:endParaRPr lang="en-US" dirty="0"/>
          </a:p>
        </p:txBody>
      </p:sp>
      <p:pic>
        <p:nvPicPr>
          <p:cNvPr id="115721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1142984"/>
            <a:ext cx="3733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500034" y="571480"/>
            <a:ext cx="7239000" cy="605808"/>
          </a:xfrm>
        </p:spPr>
        <p:txBody>
          <a:bodyPr/>
          <a:lstStyle/>
          <a:p>
            <a:r>
              <a:rPr lang="en-US" dirty="0"/>
              <a:t>The standard 12 Lead ECG</a:t>
            </a:r>
          </a:p>
        </p:txBody>
      </p:sp>
      <p:sp>
        <p:nvSpPr>
          <p:cNvPr id="130051" name="Rectangle 1027"/>
          <p:cNvSpPr>
            <a:spLocks noGrp="1" noChangeArrowheads="1"/>
          </p:cNvSpPr>
          <p:nvPr>
            <p:ph idx="1"/>
          </p:nvPr>
        </p:nvSpPr>
        <p:spPr>
          <a:xfrm>
            <a:off x="685800" y="1676400"/>
            <a:ext cx="7772400" cy="4419600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None/>
            </a:pPr>
            <a:r>
              <a:rPr lang="en-US" sz="1800" b="1"/>
              <a:t>	</a:t>
            </a:r>
            <a:r>
              <a:rPr lang="en-US" sz="1800" b="1" u="sng"/>
              <a:t>6 Limb Leads </a:t>
            </a:r>
            <a:r>
              <a:rPr lang="en-US" sz="1800" b="1"/>
              <a:t>			 </a:t>
            </a:r>
            <a:r>
              <a:rPr lang="en-US" sz="1800" b="1" u="sng"/>
              <a:t>6 Chest Leads (Precordial leads)</a:t>
            </a:r>
          </a:p>
          <a:p>
            <a:pPr>
              <a:lnSpc>
                <a:spcPct val="70000"/>
              </a:lnSpc>
              <a:buFontTx/>
              <a:buNone/>
            </a:pPr>
            <a:r>
              <a:rPr lang="en-US" sz="1800"/>
              <a:t>avR, avL, avF, I, II, III	  	      V1, V2, V3, V4, V5 and V6</a:t>
            </a:r>
          </a:p>
          <a:p>
            <a:pPr>
              <a:lnSpc>
                <a:spcPct val="70000"/>
              </a:lnSpc>
              <a:buFontTx/>
              <a:buNone/>
            </a:pPr>
            <a:endParaRPr lang="en-US" sz="1800"/>
          </a:p>
          <a:p>
            <a:pPr>
              <a:lnSpc>
                <a:spcPct val="70000"/>
              </a:lnSpc>
              <a:buFontTx/>
              <a:buNone/>
            </a:pPr>
            <a:endParaRPr lang="en-US" sz="1800"/>
          </a:p>
          <a:p>
            <a:pPr>
              <a:lnSpc>
                <a:spcPct val="70000"/>
              </a:lnSpc>
              <a:buFontTx/>
              <a:buNone/>
            </a:pPr>
            <a:endParaRPr lang="en-US" sz="1800"/>
          </a:p>
          <a:p>
            <a:pPr>
              <a:lnSpc>
                <a:spcPct val="70000"/>
              </a:lnSpc>
              <a:buFontTx/>
              <a:buNone/>
            </a:pPr>
            <a:endParaRPr lang="en-US" sz="1800"/>
          </a:p>
          <a:p>
            <a:pPr>
              <a:lnSpc>
                <a:spcPct val="70000"/>
              </a:lnSpc>
              <a:buFontTx/>
              <a:buNone/>
            </a:pPr>
            <a:endParaRPr lang="en-US" sz="1800"/>
          </a:p>
          <a:p>
            <a:pPr>
              <a:lnSpc>
                <a:spcPct val="70000"/>
              </a:lnSpc>
              <a:buFontTx/>
              <a:buNone/>
            </a:pPr>
            <a:endParaRPr lang="en-US" sz="1800"/>
          </a:p>
          <a:p>
            <a:pPr>
              <a:lnSpc>
                <a:spcPct val="70000"/>
              </a:lnSpc>
              <a:buFontTx/>
              <a:buNone/>
            </a:pPr>
            <a:endParaRPr lang="en-US" sz="1800"/>
          </a:p>
          <a:p>
            <a:pPr>
              <a:lnSpc>
                <a:spcPct val="70000"/>
              </a:lnSpc>
              <a:buFontTx/>
              <a:buNone/>
            </a:pPr>
            <a:endParaRPr lang="en-US" sz="1800"/>
          </a:p>
          <a:p>
            <a:pPr>
              <a:lnSpc>
                <a:spcPct val="70000"/>
              </a:lnSpc>
              <a:buFontTx/>
              <a:buNone/>
            </a:pPr>
            <a:endParaRPr lang="en-US" sz="1800"/>
          </a:p>
          <a:p>
            <a:pPr>
              <a:lnSpc>
                <a:spcPct val="70000"/>
              </a:lnSpc>
              <a:buFontTx/>
              <a:buNone/>
            </a:pPr>
            <a:endParaRPr lang="en-US" sz="1800"/>
          </a:p>
          <a:p>
            <a:pPr>
              <a:lnSpc>
                <a:spcPct val="70000"/>
              </a:lnSpc>
              <a:buFontTx/>
              <a:buNone/>
            </a:pPr>
            <a:endParaRPr lang="en-US" sz="1800"/>
          </a:p>
          <a:p>
            <a:pPr>
              <a:lnSpc>
                <a:spcPct val="70000"/>
              </a:lnSpc>
              <a:buFontTx/>
              <a:buNone/>
            </a:pPr>
            <a:endParaRPr lang="en-US" sz="1800"/>
          </a:p>
          <a:p>
            <a:pPr>
              <a:lnSpc>
                <a:spcPct val="70000"/>
              </a:lnSpc>
              <a:buFontTx/>
              <a:buNone/>
            </a:pPr>
            <a:endParaRPr lang="en-US" sz="1800"/>
          </a:p>
          <a:p>
            <a:pPr algn="ctr">
              <a:lnSpc>
                <a:spcPct val="70000"/>
              </a:lnSpc>
              <a:buFontTx/>
              <a:buNone/>
            </a:pPr>
            <a:endParaRPr lang="en-US" sz="1800"/>
          </a:p>
          <a:p>
            <a:pPr algn="ctr">
              <a:lnSpc>
                <a:spcPct val="70000"/>
              </a:lnSpc>
              <a:buFontTx/>
              <a:buNone/>
            </a:pPr>
            <a:r>
              <a:rPr lang="en-US" sz="1800"/>
              <a:t>Rhythm Strip</a:t>
            </a:r>
          </a:p>
          <a:p>
            <a:pPr algn="ctr">
              <a:lnSpc>
                <a:spcPct val="70000"/>
              </a:lnSpc>
              <a:buFontTx/>
              <a:buNone/>
            </a:pPr>
            <a:endParaRPr lang="en-US" sz="1800"/>
          </a:p>
          <a:p>
            <a:pPr>
              <a:lnSpc>
                <a:spcPct val="70000"/>
              </a:lnSpc>
              <a:buFontTx/>
              <a:buNone/>
            </a:pPr>
            <a:endParaRPr lang="en-US" sz="1800"/>
          </a:p>
        </p:txBody>
      </p:sp>
      <p:pic>
        <p:nvPicPr>
          <p:cNvPr id="130052" name="Picture 1028" descr="12 lead examp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357430"/>
            <a:ext cx="7391400" cy="2989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0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005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1" grpId="0" build="p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86050" y="2500306"/>
            <a:ext cx="6143668" cy="2000264"/>
          </a:xfrm>
        </p:spPr>
        <p:txBody>
          <a:bodyPr/>
          <a:lstStyle/>
          <a:p>
            <a:pPr algn="ctr"/>
            <a:r>
              <a:rPr lang="en-US" sz="6000" b="1" dirty="0" smtClean="0"/>
              <a:t>INTERPRETATION OF </a:t>
            </a:r>
            <a:r>
              <a:rPr lang="en-US" sz="6000" b="1" dirty="0" err="1" smtClean="0"/>
              <a:t>ecg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42976" y="285728"/>
            <a:ext cx="6255488" cy="1362075"/>
          </a:xfrm>
        </p:spPr>
        <p:txBody>
          <a:bodyPr/>
          <a:lstStyle/>
          <a:p>
            <a:pPr algn="ctr"/>
            <a:r>
              <a:rPr lang="en-US" b="1" dirty="0" smtClean="0"/>
              <a:t>What to look for in the ECG?</a:t>
            </a:r>
            <a:endParaRPr lang="en-GB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285852" y="1737179"/>
            <a:ext cx="639129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1" indent="-742950" algn="l">
              <a:buFont typeface="+mj-lt"/>
              <a:buAutoNum type="arabicPeriod"/>
            </a:pPr>
            <a:r>
              <a:rPr lang="en-US" sz="3200" dirty="0" smtClean="0">
                <a:latin typeface="Blue Highway" pitchFamily="2" charset="0"/>
              </a:rPr>
              <a:t>Heart Rate</a:t>
            </a:r>
          </a:p>
          <a:p>
            <a:pPr marL="1200150" lvl="1" indent="-742950" algn="l">
              <a:buFont typeface="+mj-lt"/>
              <a:buAutoNum type="arabicPeriod"/>
            </a:pPr>
            <a:r>
              <a:rPr lang="en-US" sz="3200" dirty="0" smtClean="0">
                <a:latin typeface="Blue Highway" pitchFamily="2" charset="0"/>
              </a:rPr>
              <a:t>Rhythm</a:t>
            </a:r>
          </a:p>
          <a:p>
            <a:pPr marL="1200150" lvl="1" indent="-742950" algn="l">
              <a:buFont typeface="+mj-lt"/>
              <a:buAutoNum type="arabicPeriod"/>
            </a:pPr>
            <a:r>
              <a:rPr lang="en-US" sz="3200" dirty="0" smtClean="0">
                <a:latin typeface="Blue Highway" pitchFamily="2" charset="0"/>
              </a:rPr>
              <a:t>Axis </a:t>
            </a:r>
          </a:p>
          <a:p>
            <a:pPr marL="1200150" lvl="1" indent="-742950" algn="l">
              <a:buFont typeface="+mj-lt"/>
              <a:buAutoNum type="arabicPeriod"/>
            </a:pPr>
            <a:r>
              <a:rPr lang="en-US" sz="3200" dirty="0" smtClean="0">
                <a:latin typeface="Blue Highway" pitchFamily="2" charset="0"/>
              </a:rPr>
              <a:t>P-wave abnormalities</a:t>
            </a:r>
          </a:p>
          <a:p>
            <a:pPr marL="1200150" lvl="1" indent="-742950" algn="l">
              <a:buFont typeface="+mj-lt"/>
              <a:buAutoNum type="arabicPeriod"/>
            </a:pPr>
            <a:r>
              <a:rPr lang="en-US" sz="3200" dirty="0" smtClean="0">
                <a:latin typeface="Blue Highway" pitchFamily="2" charset="0"/>
              </a:rPr>
              <a:t>P-R Interval</a:t>
            </a:r>
          </a:p>
          <a:p>
            <a:pPr marL="1200150" lvl="1" indent="-742950" algn="l">
              <a:buFont typeface="+mj-lt"/>
              <a:buAutoNum type="arabicPeriod"/>
            </a:pPr>
            <a:r>
              <a:rPr lang="en-US" sz="3200" dirty="0" smtClean="0">
                <a:latin typeface="Blue Highway" pitchFamily="2" charset="0"/>
              </a:rPr>
              <a:t>QRS complex</a:t>
            </a:r>
          </a:p>
          <a:p>
            <a:pPr marL="1200150" lvl="1" indent="-742950" algn="l">
              <a:buFont typeface="+mj-lt"/>
              <a:buAutoNum type="arabicPeriod"/>
            </a:pPr>
            <a:r>
              <a:rPr lang="en-US" sz="3200" dirty="0" smtClean="0">
                <a:latin typeface="Blue Highway" pitchFamily="2" charset="0"/>
              </a:rPr>
              <a:t>ST segment</a:t>
            </a:r>
          </a:p>
          <a:p>
            <a:pPr marL="1200150" lvl="1" indent="-742950" algn="l">
              <a:buFont typeface="+mj-lt"/>
              <a:buAutoNum type="arabicPeriod"/>
            </a:pPr>
            <a:r>
              <a:rPr lang="en-US" sz="3200" dirty="0" smtClean="0">
                <a:latin typeface="Blue Highway" pitchFamily="2" charset="0"/>
              </a:rPr>
              <a:t>T wave abnormalities</a:t>
            </a:r>
          </a:p>
          <a:p>
            <a:pPr marL="1200150" lvl="1" indent="-742950" algn="l">
              <a:buFont typeface="+mj-lt"/>
              <a:buAutoNum type="arabicPeriod"/>
            </a:pPr>
            <a:r>
              <a:rPr lang="en-US" sz="3200" dirty="0" smtClean="0">
                <a:latin typeface="Blue Highway" pitchFamily="2" charset="0"/>
              </a:rPr>
              <a:t>U wave</a:t>
            </a:r>
            <a:endParaRPr lang="en-GB" sz="3200" dirty="0">
              <a:latin typeface="Blue Highway" pitchFamily="2" charset="0"/>
            </a:endParaRPr>
          </a:p>
          <a:p>
            <a:pPr marL="1200150" lvl="1" indent="-742950" algn="l">
              <a:buFont typeface="+mj-lt"/>
              <a:buAutoNum type="arabicPeriod"/>
            </a:pPr>
            <a:r>
              <a:rPr lang="en-GB" sz="3200" dirty="0" smtClean="0">
                <a:latin typeface="Blue Highway" pitchFamily="2" charset="0"/>
              </a:rPr>
              <a:t>Q-T Interval</a:t>
            </a:r>
            <a:endParaRPr lang="en-US" sz="3200" dirty="0" smtClean="0">
              <a:latin typeface="Blue Highway" pitchFamily="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 txBox="1">
            <a:spLocks/>
          </p:cNvSpPr>
          <p:nvPr/>
        </p:nvSpPr>
        <p:spPr>
          <a:xfrm>
            <a:off x="1000100" y="500042"/>
            <a:ext cx="6286544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all" spc="0" normalizeH="0" baseline="0" noProof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Heart Rate</a:t>
            </a:r>
            <a:endParaRPr kumimoji="0" lang="en-GB" sz="38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571612"/>
            <a:ext cx="7696224" cy="2857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8163" indent="-538163">
              <a:spcAft>
                <a:spcPts val="1200"/>
              </a:spcAft>
              <a:buFont typeface="Webdings" pitchFamily="18" charset="2"/>
              <a:buChar char=""/>
            </a:pPr>
            <a:r>
              <a:rPr lang="en-US" sz="4000" dirty="0" smtClean="0">
                <a:latin typeface="Arial" pitchFamily="34" charset="0"/>
                <a:cs typeface="Arial" pitchFamily="34" charset="0"/>
              </a:rPr>
              <a:t>60 – 100 ---	Normal Heart 		rate</a:t>
            </a:r>
          </a:p>
          <a:p>
            <a:pPr marL="631825" indent="-631825" algn="l">
              <a:spcAft>
                <a:spcPts val="1200"/>
              </a:spcAft>
              <a:buFont typeface="Webdings" pitchFamily="18" charset="2"/>
              <a:buChar char=""/>
            </a:pPr>
            <a:r>
              <a:rPr lang="en-US" sz="4000" dirty="0" smtClean="0">
                <a:latin typeface="Arial" pitchFamily="34" charset="0"/>
                <a:cs typeface="Arial" pitchFamily="34" charset="0"/>
              </a:rPr>
              <a:t>&gt; 100 	--- 	Tachycardia</a:t>
            </a:r>
          </a:p>
          <a:p>
            <a:pPr marL="631825" indent="-631825" algn="l">
              <a:buFont typeface="Webdings" pitchFamily="18" charset="2"/>
              <a:buChar char=""/>
            </a:pPr>
            <a:r>
              <a:rPr lang="en-US" sz="4000" dirty="0" smtClean="0">
                <a:latin typeface="Arial" pitchFamily="34" charset="0"/>
                <a:cs typeface="Arial" pitchFamily="34" charset="0"/>
              </a:rPr>
              <a:t>&lt; 60 		--- 	Bradycardia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5720" y="4714884"/>
            <a:ext cx="7572428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l">
              <a:buFont typeface="Wingdings" pitchFamily="2" charset="2"/>
              <a:buChar char="v"/>
            </a:pPr>
            <a:r>
              <a:rPr lang="en-US" sz="4000" dirty="0" smtClean="0">
                <a:latin typeface="Arial" pitchFamily="34" charset="0"/>
                <a:cs typeface="Arial" pitchFamily="34" charset="0"/>
              </a:rPr>
              <a:t>Calculated by: </a:t>
            </a:r>
          </a:p>
          <a:p>
            <a:pPr marL="685800" indent="-685800">
              <a:spcAft>
                <a:spcPts val="600"/>
              </a:spcAft>
            </a:pPr>
            <a:r>
              <a:rPr lang="en-US" sz="40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1500 </a:t>
            </a:r>
          </a:p>
          <a:p>
            <a:pPr marL="685800" indent="-685800"/>
            <a:r>
              <a:rPr lang="en-US" sz="40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No. of small squares b/w R - R</a:t>
            </a:r>
            <a:endParaRPr lang="en-GB" sz="40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571472" y="6000768"/>
            <a:ext cx="6929486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4414" y="2214554"/>
            <a:ext cx="66627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0" indent="-1028700" algn="l">
              <a:buFont typeface="Wingdings" pitchFamily="2" charset="2"/>
              <a:buChar char="v"/>
            </a:pPr>
            <a:r>
              <a:rPr lang="en-US" sz="4000" dirty="0" smtClean="0">
                <a:latin typeface="Arial" pitchFamily="34" charset="0"/>
                <a:cs typeface="Arial" pitchFamily="34" charset="0"/>
              </a:rPr>
              <a:t>Regular</a:t>
            </a:r>
          </a:p>
          <a:p>
            <a:pPr marL="1028700" indent="-1028700" algn="l">
              <a:buFont typeface="Wingdings" pitchFamily="2" charset="2"/>
              <a:buChar char="v"/>
            </a:pPr>
            <a:endParaRPr lang="en-US" sz="4000" dirty="0">
              <a:latin typeface="Arial" pitchFamily="34" charset="0"/>
              <a:cs typeface="Arial" pitchFamily="34" charset="0"/>
            </a:endParaRPr>
          </a:p>
          <a:p>
            <a:pPr marL="1028700" indent="-1028700" algn="l">
              <a:buFont typeface="Wingdings" pitchFamily="2" charset="2"/>
              <a:buChar char="v"/>
            </a:pPr>
            <a:r>
              <a:rPr lang="en-US" sz="4000" dirty="0" smtClean="0">
                <a:latin typeface="Arial" pitchFamily="34" charset="0"/>
                <a:cs typeface="Arial" pitchFamily="34" charset="0"/>
              </a:rPr>
              <a:t>Regularly Irregular</a:t>
            </a:r>
          </a:p>
          <a:p>
            <a:pPr marL="1028700" indent="-1028700" algn="l">
              <a:buFont typeface="Wingdings" pitchFamily="2" charset="2"/>
              <a:buChar char="v"/>
            </a:pPr>
            <a:endParaRPr lang="en-US" sz="4000" dirty="0">
              <a:latin typeface="Arial" pitchFamily="34" charset="0"/>
              <a:cs typeface="Arial" pitchFamily="34" charset="0"/>
            </a:endParaRPr>
          </a:p>
          <a:p>
            <a:pPr marL="1028700" indent="-1028700" algn="l">
              <a:buFont typeface="Wingdings" pitchFamily="2" charset="2"/>
              <a:buChar char="v"/>
            </a:pPr>
            <a:r>
              <a:rPr lang="en-US" sz="4000" dirty="0" smtClean="0">
                <a:latin typeface="Arial" pitchFamily="34" charset="0"/>
                <a:cs typeface="Arial" pitchFamily="34" charset="0"/>
              </a:rPr>
              <a:t>Irregularly irregular</a:t>
            </a:r>
            <a:endParaRPr lang="en-GB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285852" y="642918"/>
            <a:ext cx="5857916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all" spc="0" normalizeH="0" baseline="0" noProof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Rhythm</a:t>
            </a:r>
            <a:endParaRPr kumimoji="0" lang="en-GB" sz="38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1102579"/>
            <a:ext cx="77867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Blip>
                <a:blip r:embed="rId2"/>
              </a:buBlip>
            </a:pPr>
            <a:r>
              <a:rPr lang="en-US" sz="3200" dirty="0" smtClean="0">
                <a:latin typeface="Arial" pitchFamily="34" charset="0"/>
                <a:cs typeface="Arial" pitchFamily="34" charset="0"/>
              </a:rPr>
              <a:t>Leads 1 and III or Leads I and AVF are used.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928794" y="285728"/>
            <a:ext cx="4429156" cy="81991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Axis</a:t>
            </a:r>
            <a:endParaRPr kumimoji="0" lang="en-GB" sz="38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5720" y="2321292"/>
            <a:ext cx="75724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Blip>
                <a:blip r:embed="rId2"/>
              </a:buBlip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If R wave is upwards in both leads, it is normal axis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7232" y="3571876"/>
            <a:ext cx="75009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Blip>
                <a:blip r:embed="rId2"/>
              </a:buBlip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If R wave is upwards in lead I and downwards in AVF, it is left axis deviation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9922" y="5214950"/>
            <a:ext cx="76396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Blip>
                <a:blip r:embed="rId2"/>
              </a:buBlip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If R wave is downwards in lead I and upwards in AVF, it is right axis deviation.</a:t>
            </a:r>
            <a:endParaRPr lang="en-GB" sz="3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591" y="1000109"/>
            <a:ext cx="77867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Webdings" pitchFamily="18" charset="2"/>
              <a:buChar char="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Peaked tall P waves are seen in Right atrial hypertrophy.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928662" y="285728"/>
            <a:ext cx="6786610" cy="591312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P – wave abnormalities</a:t>
            </a:r>
            <a:endParaRPr kumimoji="0" lang="en-GB" sz="38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7388" y="2054028"/>
            <a:ext cx="78581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Webdings" pitchFamily="18" charset="2"/>
              <a:buChar char=""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Bifid or M-shaped P waves are seen in left atrial hypertrophy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753" y="3023063"/>
            <a:ext cx="75009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Webdings" pitchFamily="18" charset="2"/>
              <a:buChar char=""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Absent in Junctional and ventricular Tachycardia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4200" y="4001342"/>
            <a:ext cx="7500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Webdings" pitchFamily="18" charset="2"/>
              <a:buChar char=""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Abnormal shaped in Atrial Tachycardia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1591" y="4680422"/>
            <a:ext cx="75724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Webdings" pitchFamily="18" charset="2"/>
              <a:buChar char=""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Irregular baseline (indiscernible P waves) in Atrial Fibrillation.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5038" y="5671310"/>
            <a:ext cx="76438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Webdings" pitchFamily="18" charset="2"/>
              <a:buChar char=""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Very fast P waves (&gt;250/min) without a visible baseline in Atrial Flutter.</a:t>
            </a:r>
            <a:endParaRPr lang="en-GB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428604"/>
            <a:ext cx="716280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3571876"/>
            <a:ext cx="710565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771" y="928670"/>
            <a:ext cx="76152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Webdings" pitchFamily="18" charset="2"/>
              <a:buChar char="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Normal P-R Interval = 0.12 – 0.2 seconds (3 – 5 small squares).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83251" y="173949"/>
            <a:ext cx="6500858" cy="64294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P-R Interval</a:t>
            </a:r>
            <a:endParaRPr kumimoji="0" lang="en-GB" sz="38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730" y="2071678"/>
            <a:ext cx="74295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Webdings" pitchFamily="18" charset="2"/>
              <a:buChar char=""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If P-R interval prolongs, it is first degree heart block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674" y="3214686"/>
            <a:ext cx="80287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Webdings" pitchFamily="18" charset="2"/>
              <a:buChar char=""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If P-R interval is short along with delta waves, it is Wolff-Parkinson-White syndrome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788" y="4718807"/>
            <a:ext cx="80724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Webdings" pitchFamily="18" charset="2"/>
              <a:buChar char=""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If P-R interval gradually increases till a ventricular beat is dropped, it is second degree heart block (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Mobitz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type-I). Also referred to as Wenckebach’s phenomenon.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do a 12 lead ECG?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3538" indent="-363538">
              <a:lnSpc>
                <a:spcPct val="150000"/>
              </a:lnSpc>
            </a:pPr>
            <a:r>
              <a:rPr lang="en-US" dirty="0"/>
              <a:t>Monitor patients heart rate and </a:t>
            </a:r>
            <a:r>
              <a:rPr lang="en-US" dirty="0" smtClean="0"/>
              <a:t>rhythm.</a:t>
            </a:r>
            <a:endParaRPr lang="en-US" dirty="0"/>
          </a:p>
          <a:p>
            <a:pPr marL="363538" indent="-363538">
              <a:lnSpc>
                <a:spcPct val="110000"/>
              </a:lnSpc>
            </a:pPr>
            <a:r>
              <a:rPr lang="en-US" dirty="0"/>
              <a:t>Evaluate the effects of disease or injury on heart </a:t>
            </a:r>
            <a:r>
              <a:rPr lang="en-US" dirty="0" smtClean="0"/>
              <a:t>function.</a:t>
            </a:r>
            <a:endParaRPr lang="en-US" dirty="0"/>
          </a:p>
          <a:p>
            <a:pPr marL="363538" indent="-363538">
              <a:lnSpc>
                <a:spcPct val="150000"/>
              </a:lnSpc>
            </a:pPr>
            <a:r>
              <a:rPr lang="en-US" dirty="0"/>
              <a:t>Detect presence of </a:t>
            </a:r>
            <a:r>
              <a:rPr lang="en-US" dirty="0" smtClean="0"/>
              <a:t>ischemia </a:t>
            </a:r>
            <a:r>
              <a:rPr lang="en-US" dirty="0"/>
              <a:t>/ </a:t>
            </a:r>
            <a:r>
              <a:rPr lang="en-US" dirty="0" smtClean="0"/>
              <a:t>infarction.</a:t>
            </a:r>
            <a:endParaRPr lang="en-US" dirty="0"/>
          </a:p>
          <a:p>
            <a:pPr marL="363538" indent="-363538">
              <a:spcAft>
                <a:spcPts val="600"/>
              </a:spcAft>
            </a:pPr>
            <a:r>
              <a:rPr lang="en-US" dirty="0"/>
              <a:t>Evaluate response to medications, </a:t>
            </a:r>
            <a:r>
              <a:rPr lang="en-US" dirty="0" smtClean="0"/>
              <a:t>e.g. </a:t>
            </a:r>
            <a:r>
              <a:rPr lang="en-US" dirty="0" smtClean="0"/>
              <a:t>anti- arrhythmic.</a:t>
            </a:r>
            <a:endParaRPr lang="en-US" dirty="0"/>
          </a:p>
          <a:p>
            <a:pPr marL="363538" indent="-363538"/>
            <a:r>
              <a:rPr lang="en-US" dirty="0"/>
              <a:t>Obtain baseline recordings before during and after surgical </a:t>
            </a:r>
            <a:r>
              <a:rPr lang="en-US" dirty="0" smtClean="0"/>
              <a:t>procedures.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1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1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59" grpId="0" build="p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506" y="1285860"/>
            <a:ext cx="792961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8163" indent="-538163" algn="l">
              <a:buFont typeface="Wingdings" pitchFamily="2" charset="2"/>
              <a:buChar char="Ø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Normal duration up to 0.1 sec (less than 3 small squares).</a:t>
            </a:r>
          </a:p>
          <a:p>
            <a:pPr marL="538163" indent="-538163" algn="l">
              <a:buFont typeface="Wingdings" pitchFamily="2" charset="2"/>
              <a:buChar char="Ø"/>
            </a:pPr>
            <a:endParaRPr lang="en-US" sz="1200" b="1" dirty="0" smtClean="0">
              <a:latin typeface="Arial" pitchFamily="34" charset="0"/>
              <a:cs typeface="Arial" pitchFamily="34" charset="0"/>
            </a:endParaRPr>
          </a:p>
          <a:p>
            <a:pPr marL="538163" indent="-538163" algn="l">
              <a:buFont typeface="Wingdings" pitchFamily="2" charset="2"/>
              <a:buChar char="Ø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Small Q waves are normal in lateral leads (I, AVL, V5 and V6 (Septal Q waves).</a:t>
            </a:r>
          </a:p>
          <a:p>
            <a:pPr marL="538163" indent="-538163" algn="l">
              <a:buFont typeface="Wingdings" pitchFamily="2" charset="2"/>
              <a:buChar char="Ø"/>
            </a:pPr>
            <a:endParaRPr lang="en-US" sz="1200" b="1" dirty="0" smtClean="0">
              <a:latin typeface="Arial" pitchFamily="34" charset="0"/>
              <a:cs typeface="Arial" pitchFamily="34" charset="0"/>
            </a:endParaRPr>
          </a:p>
          <a:p>
            <a:pPr marL="538163" indent="-538163" algn="l">
              <a:buFont typeface="Wingdings" pitchFamily="2" charset="2"/>
              <a:buChar char="Ø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RSR pattern in the lead V1 with narrow QRS complexes is a normal variant.</a:t>
            </a:r>
          </a:p>
          <a:p>
            <a:pPr marL="538163" indent="-538163" algn="l">
              <a:buFont typeface="Wingdings" pitchFamily="2" charset="2"/>
              <a:buChar char="Ø"/>
            </a:pPr>
            <a:endParaRPr lang="en-US" sz="1200" b="1" dirty="0" smtClean="0">
              <a:latin typeface="Arial" pitchFamily="34" charset="0"/>
              <a:cs typeface="Arial" pitchFamily="34" charset="0"/>
            </a:endParaRPr>
          </a:p>
          <a:p>
            <a:pPr marL="538163" indent="-538163" algn="l">
              <a:buFont typeface="Wingdings" pitchFamily="2" charset="2"/>
              <a:buChar char="Ø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R wave smaller than S wave in lead V1 and progresses gradually till lead V6.</a:t>
            </a:r>
          </a:p>
          <a:p>
            <a:pPr marL="538163" indent="-538163" algn="l">
              <a:buFont typeface="Wingdings" pitchFamily="2" charset="2"/>
              <a:buChar char="Ø"/>
            </a:pPr>
            <a:endParaRPr lang="en-US" sz="1200" b="1" dirty="0" smtClean="0">
              <a:latin typeface="Arial" pitchFamily="34" charset="0"/>
              <a:cs typeface="Arial" pitchFamily="34" charset="0"/>
            </a:endParaRPr>
          </a:p>
          <a:p>
            <a:pPr marL="538163" indent="-538163" algn="l">
              <a:buFont typeface="Wingdings" pitchFamily="2" charset="2"/>
              <a:buChar char="Ø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R wave in lead V6 less than 25 mm (5 small sq.).</a:t>
            </a:r>
          </a:p>
          <a:p>
            <a:pPr marL="538163" indent="-538163" algn="l">
              <a:buFont typeface="Wingdings" pitchFamily="2" charset="2"/>
              <a:buChar char="Ø"/>
            </a:pPr>
            <a:endParaRPr lang="en-US" sz="1200" b="1" dirty="0" smtClean="0">
              <a:latin typeface="Arial" pitchFamily="34" charset="0"/>
              <a:cs typeface="Arial" pitchFamily="34" charset="0"/>
            </a:endParaRPr>
          </a:p>
          <a:p>
            <a:pPr marL="538163" indent="-538163" algn="l">
              <a:buFont typeface="Wingdings" pitchFamily="2" charset="2"/>
              <a:buChar char="Ø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R wave in lead V6 plus S wave in lead V1 less than 35 mm (7 small squares).</a:t>
            </a:r>
          </a:p>
          <a:p>
            <a:pPr marL="538163" indent="-538163" algn="l">
              <a:buFont typeface="Wingdings" pitchFamily="2" charset="2"/>
              <a:buChar char="Ø"/>
            </a:pPr>
            <a:endParaRPr lang="en-US" sz="1200" b="1" dirty="0" smtClean="0">
              <a:latin typeface="Arial" pitchFamily="34" charset="0"/>
              <a:cs typeface="Arial" pitchFamily="34" charset="0"/>
            </a:endParaRPr>
          </a:p>
          <a:p>
            <a:pPr marL="538163" indent="-538163" algn="l">
              <a:buFont typeface="Wingdings" pitchFamily="2" charset="2"/>
              <a:buChar char="Ø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If it is wide, it is either due to bundle branch block or ventricular arrhythmia.</a:t>
            </a:r>
          </a:p>
          <a:p>
            <a:pPr marL="538163" indent="-538163" algn="l">
              <a:buFont typeface="Wingdings" pitchFamily="2" charset="2"/>
              <a:buChar char="Ø"/>
            </a:pPr>
            <a:endParaRPr lang="en-US" sz="1200" b="1" dirty="0">
              <a:latin typeface="Arial" pitchFamily="34" charset="0"/>
              <a:cs typeface="Arial" pitchFamily="34" charset="0"/>
            </a:endParaRPr>
          </a:p>
          <a:p>
            <a:pPr marL="538163" indent="-538163" algn="l">
              <a:buFont typeface="Wingdings" pitchFamily="2" charset="2"/>
              <a:buChar char="Ø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If it is high, it shows left or right ventricular hypertrophy.</a:t>
            </a:r>
            <a:endParaRPr lang="en-GB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928662" y="500042"/>
            <a:ext cx="607223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all" spc="0" normalizeH="0" baseline="0" noProof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The QRS Complex</a:t>
            </a:r>
            <a:endParaRPr kumimoji="0" lang="en-GB" sz="38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5243522" cy="1600200"/>
          </a:xfrm>
        </p:spPr>
        <p:txBody>
          <a:bodyPr/>
          <a:lstStyle/>
          <a:p>
            <a:pPr algn="ctr"/>
            <a:r>
              <a:rPr lang="en-US" dirty="0"/>
              <a:t>Q Waves</a:t>
            </a:r>
            <a:br>
              <a:rPr lang="en-US" dirty="0"/>
            </a:br>
            <a:endParaRPr lang="en-US" dirty="0"/>
          </a:p>
        </p:txBody>
      </p:sp>
      <p:sp>
        <p:nvSpPr>
          <p:cNvPr id="293891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828800"/>
            <a:ext cx="7772400" cy="4191000"/>
          </a:xfrm>
        </p:spPr>
        <p:txBody>
          <a:bodyPr/>
          <a:lstStyle/>
          <a:p>
            <a:pPr>
              <a:buFontTx/>
              <a:buNone/>
            </a:pPr>
            <a:r>
              <a:rPr lang="en-US" sz="2400" b="1" u="sng" dirty="0"/>
              <a:t>Non Pathological Q waves</a:t>
            </a:r>
            <a:endParaRPr lang="en-US" sz="2400" b="1" dirty="0"/>
          </a:p>
          <a:p>
            <a:pPr>
              <a:buFontTx/>
              <a:buNone/>
            </a:pPr>
            <a:r>
              <a:rPr lang="en-US" sz="2400" dirty="0"/>
              <a:t>Q waves of less than 2mm are </a:t>
            </a:r>
            <a:r>
              <a:rPr lang="en-US" sz="2400" dirty="0" smtClean="0"/>
              <a:t>normal.</a:t>
            </a:r>
            <a:endParaRPr lang="en-US" sz="2400" dirty="0"/>
          </a:p>
          <a:p>
            <a:pPr>
              <a:buFontTx/>
              <a:buNone/>
            </a:pPr>
            <a:endParaRPr lang="en-US" sz="2400" u="sng" dirty="0"/>
          </a:p>
          <a:p>
            <a:pPr>
              <a:buFontTx/>
              <a:buNone/>
            </a:pPr>
            <a:endParaRPr lang="en-US" sz="2400" u="sng" dirty="0"/>
          </a:p>
          <a:p>
            <a:pPr>
              <a:buFontTx/>
              <a:buNone/>
            </a:pPr>
            <a:r>
              <a:rPr lang="en-US" sz="2400" b="1" u="sng" dirty="0"/>
              <a:t>Pathological Q waves</a:t>
            </a:r>
            <a:endParaRPr lang="en-US" sz="2400" b="1" dirty="0"/>
          </a:p>
          <a:p>
            <a:pPr>
              <a:buFontTx/>
              <a:buNone/>
            </a:pPr>
            <a:r>
              <a:rPr lang="en-US" sz="2400" dirty="0"/>
              <a:t>Q waves of more than 2mm </a:t>
            </a:r>
          </a:p>
          <a:p>
            <a:pPr>
              <a:buFontTx/>
              <a:buNone/>
            </a:pPr>
            <a:r>
              <a:rPr lang="en-US" sz="2400" dirty="0"/>
              <a:t>indicate full thickness myocardial </a:t>
            </a:r>
          </a:p>
          <a:p>
            <a:pPr>
              <a:buFontTx/>
              <a:buNone/>
            </a:pPr>
            <a:r>
              <a:rPr lang="en-US" sz="2400" dirty="0"/>
              <a:t>damage from an </a:t>
            </a:r>
            <a:r>
              <a:rPr lang="en-US" sz="2400" dirty="0" smtClean="0"/>
              <a:t>infarct.</a:t>
            </a:r>
            <a:endParaRPr lang="en-US" sz="2400" dirty="0"/>
          </a:p>
          <a:p>
            <a:pPr>
              <a:buFontTx/>
              <a:buNone/>
            </a:pPr>
            <a:r>
              <a:rPr lang="en-US" sz="2400" dirty="0"/>
              <a:t>Late sign of MI (evolved</a:t>
            </a:r>
            <a:r>
              <a:rPr lang="en-US" sz="2400" dirty="0" smtClean="0"/>
              <a:t>).</a:t>
            </a:r>
            <a:endParaRPr lang="en-US" sz="2400" dirty="0"/>
          </a:p>
        </p:txBody>
      </p:sp>
      <p:pic>
        <p:nvPicPr>
          <p:cNvPr id="293892" name="Picture 4" descr="Q wav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060" y="4518025"/>
            <a:ext cx="1847850" cy="2244725"/>
          </a:xfrm>
          <a:prstGeom prst="rect">
            <a:avLst/>
          </a:prstGeom>
          <a:noFill/>
        </p:spPr>
      </p:pic>
      <p:pic>
        <p:nvPicPr>
          <p:cNvPr id="293893" name="Picture 5" descr="pqrs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152378"/>
            <a:ext cx="1828800" cy="1828800"/>
          </a:xfrm>
          <a:prstGeom prst="rect">
            <a:avLst/>
          </a:prstGeom>
          <a:noFill/>
        </p:spPr>
      </p:pic>
      <p:pic>
        <p:nvPicPr>
          <p:cNvPr id="293894" name="Picture 6" descr="q wav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2133592"/>
            <a:ext cx="1635125" cy="2228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3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93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93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93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93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93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938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1" grpId="0" build="p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Pathological Q waves</a:t>
            </a:r>
          </a:p>
        </p:txBody>
      </p:sp>
      <p:pic>
        <p:nvPicPr>
          <p:cNvPr id="294915" name="Picture 3" descr="Inf Q'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000240"/>
            <a:ext cx="7848600" cy="40338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038" y="1510553"/>
            <a:ext cx="785818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2788" indent="-712788" algn="l">
              <a:buBlip>
                <a:blip r:embed="rId2"/>
              </a:buBlip>
            </a:pP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Iso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-electric in normal people.</a:t>
            </a:r>
          </a:p>
          <a:p>
            <a:pPr marL="712788" indent="-712788" algn="l">
              <a:buBlip>
                <a:blip r:embed="rId2"/>
              </a:buBlip>
            </a:pPr>
            <a:endParaRPr lang="en-US" sz="3600" b="1" dirty="0">
              <a:latin typeface="Arial" pitchFamily="34" charset="0"/>
              <a:cs typeface="Arial" pitchFamily="34" charset="0"/>
            </a:endParaRPr>
          </a:p>
          <a:p>
            <a:pPr marL="712788" indent="-712788" algn="l">
              <a:buBlip>
                <a:blip r:embed="rId2"/>
              </a:buBlip>
            </a:pP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Elevated in Acute Myocardial Infarction or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Pericarditis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712788" indent="-712788" algn="l">
              <a:buBlip>
                <a:blip r:embed="rId2"/>
              </a:buBlip>
            </a:pPr>
            <a:endParaRPr lang="en-US" sz="3600" b="1" dirty="0">
              <a:latin typeface="Arial" pitchFamily="34" charset="0"/>
              <a:cs typeface="Arial" pitchFamily="34" charset="0"/>
            </a:endParaRPr>
          </a:p>
          <a:p>
            <a:pPr marL="712788" indent="-712788" algn="l">
              <a:buBlip>
                <a:blip r:embed="rId2"/>
              </a:buBlip>
            </a:pP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Depressed in Coronary Ischemia 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(Angina) and Digoxin toxicity.</a:t>
            </a:r>
            <a:endParaRPr lang="en-GB" sz="4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714348" y="357166"/>
            <a:ext cx="6929486" cy="667512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ST Segment</a:t>
            </a:r>
            <a:endParaRPr kumimoji="0" lang="en-GB" sz="38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 Segment Elevation</a:t>
            </a:r>
          </a:p>
        </p:txBody>
      </p:sp>
      <p:sp>
        <p:nvSpPr>
          <p:cNvPr id="27545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524000"/>
            <a:ext cx="7772400" cy="45720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Tx/>
              <a:buNone/>
            </a:pPr>
            <a:endParaRPr lang="en-US" sz="2800"/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b="1"/>
              <a:t>The ST segment lies above the isoelectric line: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800" b="1"/>
          </a:p>
          <a:p>
            <a:pPr>
              <a:lnSpc>
                <a:spcPct val="90000"/>
              </a:lnSpc>
            </a:pPr>
            <a:r>
              <a:rPr lang="en-US" sz="2800"/>
              <a:t>Represents myocardial injury</a:t>
            </a:r>
          </a:p>
          <a:p>
            <a:pPr>
              <a:lnSpc>
                <a:spcPct val="90000"/>
              </a:lnSpc>
            </a:pPr>
            <a:r>
              <a:rPr lang="en-US" sz="2800"/>
              <a:t>It is the </a:t>
            </a:r>
            <a:r>
              <a:rPr lang="en-US" sz="2800" b="1"/>
              <a:t>hallmark</a:t>
            </a:r>
            <a:r>
              <a:rPr lang="en-US" sz="2800"/>
              <a:t> of Myocardial Infarction</a:t>
            </a:r>
          </a:p>
          <a:p>
            <a:pPr>
              <a:lnSpc>
                <a:spcPct val="90000"/>
              </a:lnSpc>
            </a:pPr>
            <a:r>
              <a:rPr lang="en-US" sz="2800"/>
              <a:t>The injured myocardium is slow to repolarise and remains more positively charged than the surrounding areas</a:t>
            </a:r>
          </a:p>
          <a:p>
            <a:pPr>
              <a:lnSpc>
                <a:spcPct val="90000"/>
              </a:lnSpc>
            </a:pPr>
            <a:r>
              <a:rPr lang="en-US" sz="2800"/>
              <a:t>Other causes to be ruled out include pericarditis and ventricular aneurysm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5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5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5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75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75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459" grpId="0" build="p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00100" y="500042"/>
            <a:ext cx="6429420" cy="1143000"/>
          </a:xfrm>
        </p:spPr>
        <p:txBody>
          <a:bodyPr/>
          <a:lstStyle/>
          <a:p>
            <a:pPr algn="ctr"/>
            <a:r>
              <a:rPr lang="en-GB" dirty="0"/>
              <a:t>ST-Segment Elevation</a:t>
            </a:r>
          </a:p>
        </p:txBody>
      </p:sp>
      <p:pic>
        <p:nvPicPr>
          <p:cNvPr id="276483" name="Picture 3" descr="ST Elevation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547812" y="2128837"/>
            <a:ext cx="2085975" cy="3819525"/>
          </a:xfrm>
          <a:noFill/>
          <a:ln/>
        </p:spPr>
      </p:pic>
      <p:pic>
        <p:nvPicPr>
          <p:cNvPr id="276484" name="Picture 4" descr="ST Elevation 2"/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510212" y="2128837"/>
            <a:ext cx="2085975" cy="381952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506" name="Picture 10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295400"/>
            <a:ext cx="7705748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20040"/>
            <a:ext cx="7239000" cy="822944"/>
          </a:xfrm>
        </p:spPr>
        <p:txBody>
          <a:bodyPr/>
          <a:lstStyle/>
          <a:p>
            <a:pPr algn="ctr"/>
            <a:r>
              <a:rPr lang="en-US"/>
              <a:t>ST Segment Depression</a:t>
            </a:r>
          </a:p>
        </p:txBody>
      </p:sp>
      <p:sp>
        <p:nvSpPr>
          <p:cNvPr id="28057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524000"/>
            <a:ext cx="7772400" cy="4572000"/>
          </a:xfrm>
        </p:spPr>
        <p:txBody>
          <a:bodyPr/>
          <a:lstStyle/>
          <a:p>
            <a:pPr>
              <a:buFontTx/>
              <a:buNone/>
            </a:pPr>
            <a:r>
              <a:rPr lang="en-US"/>
              <a:t>Can be characterised as:-</a:t>
            </a:r>
          </a:p>
          <a:p>
            <a:endParaRPr lang="en-US"/>
          </a:p>
          <a:p>
            <a:r>
              <a:rPr lang="en-US"/>
              <a:t>Downsloping</a:t>
            </a:r>
          </a:p>
          <a:p>
            <a:endParaRPr lang="en-US"/>
          </a:p>
          <a:p>
            <a:r>
              <a:rPr lang="en-US"/>
              <a:t>Upsloping</a:t>
            </a:r>
          </a:p>
          <a:p>
            <a:pPr>
              <a:buFontTx/>
              <a:buNone/>
            </a:pPr>
            <a:endParaRPr lang="en-US"/>
          </a:p>
          <a:p>
            <a:r>
              <a:rPr lang="en-US"/>
              <a:t>Horizontal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28058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24" y="3154388"/>
            <a:ext cx="5257800" cy="391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0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0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80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80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579" grpId="0" build="p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Horizontal ST Segment Depression</a:t>
            </a:r>
            <a:endParaRPr lang="en-US" dirty="0"/>
          </a:p>
        </p:txBody>
      </p:sp>
      <p:sp>
        <p:nvSpPr>
          <p:cNvPr id="281603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2800" b="1"/>
              <a:t>Myocardial Ischaemia:</a:t>
            </a:r>
          </a:p>
          <a:p>
            <a:r>
              <a:rPr lang="en-US" sz="2800" b="1"/>
              <a:t>Stable angina</a:t>
            </a:r>
            <a:r>
              <a:rPr lang="en-US" sz="2800"/>
              <a:t> - occurs on exertion, resolves with rest and/or GTN</a:t>
            </a:r>
          </a:p>
          <a:p>
            <a:r>
              <a:rPr lang="en-US" sz="2800" b="1"/>
              <a:t>Unstable angina</a:t>
            </a:r>
            <a:r>
              <a:rPr lang="en-US" sz="2800"/>
              <a:t> - can develop during rest. </a:t>
            </a:r>
          </a:p>
          <a:p>
            <a:r>
              <a:rPr lang="en-US" sz="2800" b="1"/>
              <a:t>Non ST elevation MI</a:t>
            </a:r>
            <a:r>
              <a:rPr lang="en-US" sz="2800"/>
              <a:t> - usually quite deep, can be associated with deep T wave inversion.</a:t>
            </a:r>
          </a:p>
          <a:p>
            <a:r>
              <a:rPr lang="en-US" sz="2800"/>
              <a:t>Reciprocal horizontal depression can occur during AMI.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1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1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81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81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81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603" grpId="0" build="p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Horizontal ST depression</a:t>
            </a:r>
          </a:p>
        </p:txBody>
      </p:sp>
      <p:pic>
        <p:nvPicPr>
          <p:cNvPr id="282627" name="Picture 3" descr="st depress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643182"/>
            <a:ext cx="7620000" cy="2095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Anatomy and Physiology Review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28802"/>
            <a:ext cx="7239000" cy="4526934"/>
          </a:xfrm>
        </p:spPr>
        <p:txBody>
          <a:bodyPr/>
          <a:lstStyle/>
          <a:p>
            <a:pPr marL="363538" indent="-363538">
              <a:spcAft>
                <a:spcPts val="600"/>
              </a:spcAft>
            </a:pPr>
            <a:r>
              <a:rPr lang="en-US" dirty="0"/>
              <a:t>A good basic knowledge of the heart and cardiac function is essential in order to understand the 12 lead </a:t>
            </a:r>
            <a:r>
              <a:rPr lang="en-US" dirty="0" smtClean="0"/>
              <a:t>ECG.</a:t>
            </a:r>
            <a:endParaRPr lang="en-US" dirty="0"/>
          </a:p>
          <a:p>
            <a:pPr marL="363538" indent="-363538">
              <a:spcAft>
                <a:spcPts val="600"/>
              </a:spcAft>
            </a:pPr>
            <a:r>
              <a:rPr lang="en-US" dirty="0" smtClean="0"/>
              <a:t>Anatomical </a:t>
            </a:r>
            <a:r>
              <a:rPr lang="en-US" dirty="0"/>
              <a:t>position of the </a:t>
            </a:r>
            <a:r>
              <a:rPr lang="en-US" dirty="0" smtClean="0"/>
              <a:t>heart.</a:t>
            </a:r>
            <a:endParaRPr lang="en-US" dirty="0"/>
          </a:p>
          <a:p>
            <a:pPr marL="363538" indent="-363538">
              <a:spcAft>
                <a:spcPts val="600"/>
              </a:spcAft>
            </a:pPr>
            <a:r>
              <a:rPr lang="en-US" dirty="0"/>
              <a:t>Coronary Artery </a:t>
            </a:r>
            <a:r>
              <a:rPr lang="en-US" dirty="0" smtClean="0"/>
              <a:t>Circulation.</a:t>
            </a:r>
            <a:endParaRPr lang="en-US" dirty="0"/>
          </a:p>
          <a:p>
            <a:pPr marL="363538" indent="-363538"/>
            <a:r>
              <a:rPr lang="en-US" dirty="0"/>
              <a:t>Conduction </a:t>
            </a:r>
            <a:r>
              <a:rPr lang="en-US" dirty="0" smtClean="0"/>
              <a:t>System.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7" grpId="0" build="p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ST Segment Depression</a:t>
            </a:r>
          </a:p>
        </p:txBody>
      </p:sp>
      <p:sp>
        <p:nvSpPr>
          <p:cNvPr id="283651" name="Rectangle 3"/>
          <p:cNvSpPr>
            <a:spLocks noGrp="1" noChangeArrowheads="1"/>
          </p:cNvSpPr>
          <p:nvPr>
            <p:ph idx="1"/>
          </p:nvPr>
        </p:nvSpPr>
        <p:spPr>
          <a:xfrm>
            <a:off x="714348" y="1643050"/>
            <a:ext cx="7239000" cy="4846320"/>
          </a:xfrm>
        </p:spPr>
        <p:txBody>
          <a:bodyPr/>
          <a:lstStyle/>
          <a:p>
            <a:pPr>
              <a:buFontTx/>
              <a:buNone/>
            </a:pPr>
            <a:r>
              <a:rPr lang="en-US" dirty="0" err="1"/>
              <a:t>Downsloping</a:t>
            </a:r>
            <a:r>
              <a:rPr lang="en-US" dirty="0"/>
              <a:t> ST segment depression:-</a:t>
            </a:r>
          </a:p>
          <a:p>
            <a:r>
              <a:rPr lang="en-US" dirty="0"/>
              <a:t>Can be caused by digoxin.</a:t>
            </a:r>
          </a:p>
          <a:p>
            <a:pPr>
              <a:buFontTx/>
              <a:buNone/>
            </a:pPr>
            <a:endParaRPr lang="en-US" dirty="0"/>
          </a:p>
          <a:p>
            <a:pPr>
              <a:buFontTx/>
              <a:buNone/>
            </a:pPr>
            <a:r>
              <a:rPr lang="en-US" dirty="0"/>
              <a:t>Upward sloping ST segment depression:-</a:t>
            </a:r>
          </a:p>
          <a:p>
            <a:r>
              <a:rPr lang="en-US" dirty="0"/>
              <a:t>Normal during exercise.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3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3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83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83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651" grpId="0" build="p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674" name="Picture 2" descr="ecg_12lead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762000"/>
            <a:ext cx="7467624" cy="48720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 </a:t>
            </a:r>
            <a:r>
              <a:rPr lang="en-US" dirty="0" smtClean="0"/>
              <a:t>waves abnormalities</a:t>
            </a:r>
            <a:endParaRPr lang="en-US" dirty="0"/>
          </a:p>
        </p:txBody>
      </p:sp>
      <p:sp>
        <p:nvSpPr>
          <p:cNvPr id="285699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dirty="0"/>
              <a:t>The T wave represents ventricular </a:t>
            </a:r>
            <a:r>
              <a:rPr lang="en-US" dirty="0" smtClean="0"/>
              <a:t>repolarization. </a:t>
            </a:r>
            <a:endParaRPr lang="en-US" dirty="0"/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dirty="0"/>
              <a:t>Should be in the same direction as and smaller than the QRS </a:t>
            </a:r>
            <a:r>
              <a:rPr lang="en-US" dirty="0" smtClean="0"/>
              <a:t>complex.</a:t>
            </a:r>
            <a:endParaRPr lang="en-US" dirty="0"/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dirty="0"/>
              <a:t>Hyperacute T waves occur with S-T segment elevation in acute </a:t>
            </a:r>
            <a:r>
              <a:rPr lang="en-US" dirty="0" smtClean="0"/>
              <a:t>MI.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T wave inversion occurs during </a:t>
            </a:r>
            <a:r>
              <a:rPr lang="en-US" dirty="0" smtClean="0"/>
              <a:t>ischemia </a:t>
            </a:r>
            <a:r>
              <a:rPr lang="en-US" dirty="0"/>
              <a:t>and shortly after an </a:t>
            </a:r>
            <a:r>
              <a:rPr lang="en-US" dirty="0" smtClean="0"/>
              <a:t>MI.</a:t>
            </a: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5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5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85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85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5699" grpId="0" build="p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 </a:t>
            </a:r>
            <a:r>
              <a:rPr lang="en-US" dirty="0" smtClean="0"/>
              <a:t>waves abnormalities</a:t>
            </a:r>
            <a:endParaRPr lang="en-US" dirty="0"/>
          </a:p>
        </p:txBody>
      </p:sp>
      <p:sp>
        <p:nvSpPr>
          <p:cNvPr id="2867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2800" u="sng"/>
              <a:t>Other causes of T wave inversion include</a:t>
            </a:r>
            <a:r>
              <a:rPr lang="en-US" sz="2800"/>
              <a:t>:</a:t>
            </a:r>
          </a:p>
          <a:p>
            <a:r>
              <a:rPr lang="en-US" sz="2800"/>
              <a:t>Normal in some leads</a:t>
            </a:r>
          </a:p>
          <a:p>
            <a:r>
              <a:rPr lang="en-US" sz="2800"/>
              <a:t>Cardiomyopathy</a:t>
            </a:r>
          </a:p>
          <a:p>
            <a:r>
              <a:rPr lang="en-US" sz="2800"/>
              <a:t>Pericarditis</a:t>
            </a:r>
          </a:p>
          <a:p>
            <a:r>
              <a:rPr lang="en-US" sz="2800"/>
              <a:t>Bundle Branch Block (BBB)</a:t>
            </a:r>
          </a:p>
          <a:p>
            <a:r>
              <a:rPr lang="en-US" sz="2800"/>
              <a:t>Sub-arachnoid haemorrhage</a:t>
            </a:r>
          </a:p>
          <a:p>
            <a:pPr>
              <a:buFontTx/>
              <a:buNone/>
            </a:pPr>
            <a:endParaRPr lang="en-US" sz="2800"/>
          </a:p>
          <a:p>
            <a:r>
              <a:rPr lang="en-US" sz="2800"/>
              <a:t>Peaked T waves indicate hyperkalaemia</a:t>
            </a:r>
          </a:p>
          <a:p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6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6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86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86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86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86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867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23" grpId="0" build="p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Hyperacute T waves</a:t>
            </a:r>
          </a:p>
        </p:txBody>
      </p:sp>
      <p:pic>
        <p:nvPicPr>
          <p:cNvPr id="287747" name="Picture 3" descr="hyperacute t wav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057400"/>
            <a:ext cx="7553348" cy="43881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Inferior T-wave inversion</a:t>
            </a:r>
          </a:p>
        </p:txBody>
      </p:sp>
      <p:pic>
        <p:nvPicPr>
          <p:cNvPr id="2887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000240"/>
            <a:ext cx="7148513" cy="400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/>
              <a:t>T wave inversion in an evolving MI</a:t>
            </a:r>
          </a:p>
        </p:txBody>
      </p:sp>
      <p:pic>
        <p:nvPicPr>
          <p:cNvPr id="289795" name="Picture 3" descr="evolving anterior M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000240"/>
            <a:ext cx="7018338" cy="4010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785918" y="571480"/>
            <a:ext cx="4786346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all" spc="0" normalizeH="0" baseline="0" noProof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U Waves</a:t>
            </a:r>
            <a:endParaRPr kumimoji="0" lang="en-GB" sz="38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3000" y="2286000"/>
            <a:ext cx="6096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2788" indent="-712788" algn="l">
              <a:buFont typeface="Wingdings" pitchFamily="2" charset="2"/>
              <a:buChar char="þ"/>
            </a:pP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May be normal.</a:t>
            </a:r>
          </a:p>
          <a:p>
            <a:pPr marL="712788" indent="-712788" algn="l">
              <a:buFont typeface="Wingdings" pitchFamily="2" charset="2"/>
              <a:buChar char="þ"/>
            </a:pPr>
            <a:endParaRPr lang="en-US" sz="4000" b="1" dirty="0">
              <a:latin typeface="Arial" pitchFamily="34" charset="0"/>
              <a:cs typeface="Arial" pitchFamily="34" charset="0"/>
            </a:endParaRPr>
          </a:p>
          <a:p>
            <a:pPr marL="712788" indent="-712788" algn="l">
              <a:buFont typeface="Wingdings" pitchFamily="2" charset="2"/>
              <a:buChar char="þ"/>
            </a:pP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Hypokalemia</a:t>
            </a:r>
          </a:p>
          <a:p>
            <a:pPr algn="l">
              <a:buFont typeface="Wingdings" pitchFamily="2" charset="2"/>
              <a:buChar char="þ"/>
            </a:pPr>
            <a:endParaRPr lang="en-US" sz="4000" b="1" dirty="0"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þ"/>
            </a:pPr>
            <a:endParaRPr lang="en-GB" sz="4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7358114" cy="678601"/>
          </a:xfrm>
        </p:spPr>
        <p:txBody>
          <a:bodyPr/>
          <a:lstStyle/>
          <a:p>
            <a:pPr algn="ctr"/>
            <a:r>
              <a:rPr lang="en-US" dirty="0" smtClean="0"/>
              <a:t>FIRST DEGREE HEART BLOCK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3524264"/>
          </a:xfrm>
        </p:spPr>
        <p:txBody>
          <a:bodyPr/>
          <a:lstStyle/>
          <a:p>
            <a:endParaRPr lang="en-US" dirty="0" smtClean="0"/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85720" y="1142984"/>
            <a:ext cx="761526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Webdings" pitchFamily="18" charset="2"/>
              <a:buChar char="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P Waves are present and normal in shape and each P wave is followed by a normal QRS Complex.</a:t>
            </a:r>
          </a:p>
          <a:p>
            <a:pPr marL="457200" indent="-457200" algn="l">
              <a:buFont typeface="Webdings" pitchFamily="18" charset="2"/>
              <a:buChar char=""/>
            </a:pP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 marL="457200" indent="-457200" algn="l">
              <a:buFont typeface="Webdings" pitchFamily="18" charset="2"/>
              <a:buChar char="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P-R Interval is prolonged (more than 5 small squares or 0.2 seconds).</a:t>
            </a:r>
          </a:p>
          <a:p>
            <a:pPr marL="457200" indent="-457200" algn="l">
              <a:buFont typeface="Webdings" pitchFamily="18" charset="2"/>
              <a:buChar char=""/>
            </a:pP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 marL="457200" indent="-457200" algn="l">
              <a:buFont typeface="Webdings" pitchFamily="18" charset="2"/>
              <a:buChar char="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It is a sign of CAD, Acute rheumatic endocarditis, digoxin toxicity or electrolyte disturbances.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mustafa\Pictures\FIRST DEGREE HEART BLOC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49" y="1000108"/>
            <a:ext cx="7686675" cy="4591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Anatomical Position</a:t>
            </a:r>
            <a:br>
              <a:rPr lang="en-US" dirty="0"/>
            </a:br>
            <a:r>
              <a:rPr lang="en-US" dirty="0"/>
              <a:t> of the Heart</a:t>
            </a:r>
          </a:p>
        </p:txBody>
      </p:sp>
      <p:sp>
        <p:nvSpPr>
          <p:cNvPr id="160771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63538" indent="-363538"/>
            <a:r>
              <a:rPr lang="en-US" sz="2000" dirty="0"/>
              <a:t>Lies in the mediastinum behind the </a:t>
            </a:r>
            <a:r>
              <a:rPr lang="en-US" sz="2000" dirty="0" smtClean="0"/>
              <a:t>sternum.</a:t>
            </a:r>
            <a:endParaRPr lang="en-US" sz="2000" dirty="0"/>
          </a:p>
          <a:p>
            <a:pPr marL="363538" indent="-363538"/>
            <a:r>
              <a:rPr lang="en-US" sz="2000" dirty="0"/>
              <a:t>between the lungs, just above the </a:t>
            </a:r>
            <a:r>
              <a:rPr lang="en-US" sz="2000" dirty="0" smtClean="0"/>
              <a:t>diaphragm.</a:t>
            </a:r>
            <a:endParaRPr lang="en-US" sz="2000" dirty="0"/>
          </a:p>
          <a:p>
            <a:pPr marL="363538" indent="-363538"/>
            <a:r>
              <a:rPr lang="en-US" sz="2000" dirty="0"/>
              <a:t>the apex (tip of the left ventricle) lies at the fifth intercostal space, </a:t>
            </a:r>
            <a:r>
              <a:rPr lang="en-US" sz="2000" dirty="0" smtClean="0"/>
              <a:t>mid-clavicular</a:t>
            </a:r>
            <a:r>
              <a:rPr lang="en-US" sz="2000" dirty="0" smtClean="0"/>
              <a:t> </a:t>
            </a:r>
            <a:r>
              <a:rPr lang="en-US" sz="2000" dirty="0" smtClean="0"/>
              <a:t>line.</a:t>
            </a:r>
            <a:endParaRPr lang="en-US" sz="2000" dirty="0"/>
          </a:p>
          <a:p>
            <a:pPr algn="ctr">
              <a:buFontTx/>
              <a:buNone/>
            </a:pPr>
            <a:endParaRPr lang="en-US" sz="2000" dirty="0"/>
          </a:p>
          <a:p>
            <a:endParaRPr lang="en-US" sz="2000" dirty="0"/>
          </a:p>
        </p:txBody>
      </p:sp>
      <p:pic>
        <p:nvPicPr>
          <p:cNvPr id="160772" name="Picture 1028" descr="anatomical hea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3448050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0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0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0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1" grpId="0" build="p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72" y="164444"/>
            <a:ext cx="7242048" cy="605808"/>
          </a:xfrm>
        </p:spPr>
        <p:txBody>
          <a:bodyPr/>
          <a:lstStyle/>
          <a:p>
            <a:r>
              <a:rPr lang="en-US" dirty="0" smtClean="0"/>
              <a:t>SECOND DEGREE HEART BLOCK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266670" y="857232"/>
            <a:ext cx="7786742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spcAft>
                <a:spcPts val="1200"/>
              </a:spcAft>
              <a:buBlip>
                <a:blip r:embed="rId2"/>
              </a:buBlip>
            </a:pPr>
            <a:r>
              <a:rPr lang="en-US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Some of the impulses generated from SA node are conducted to the ventricles while others are not. THREE VARIATIONS EXIST:</a:t>
            </a:r>
          </a:p>
          <a:p>
            <a:pPr marL="571500" indent="-571500" algn="l">
              <a:spcAft>
                <a:spcPts val="1200"/>
              </a:spcAft>
              <a:buBlip>
                <a:blip r:embed="rId2"/>
              </a:buBlip>
            </a:pPr>
            <a:r>
              <a:rPr lang="en-US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P-R interval gradually increases till a ventricular beat is dropped, it is </a:t>
            </a:r>
            <a:r>
              <a:rPr lang="en-US" sz="20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Mobitz</a:t>
            </a:r>
            <a:r>
              <a:rPr lang="en-US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type I second degree block (Wenckebach’s phenomenon).</a:t>
            </a:r>
          </a:p>
          <a:p>
            <a:pPr marL="571500" indent="-571500" algn="l">
              <a:spcAft>
                <a:spcPts val="1200"/>
              </a:spcAft>
              <a:buBlip>
                <a:blip r:embed="rId2"/>
              </a:buBlip>
            </a:pPr>
            <a:r>
              <a:rPr lang="en-US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If QRS complex is dropped occasionally but time and again, it is </a:t>
            </a:r>
            <a:r>
              <a:rPr lang="en-US" sz="20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Mobitz</a:t>
            </a:r>
            <a:r>
              <a:rPr lang="en-US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type II second degree block. PR interval is constant.</a:t>
            </a:r>
          </a:p>
          <a:p>
            <a:pPr marL="571500" indent="-571500" algn="l">
              <a:spcAft>
                <a:spcPts val="1200"/>
              </a:spcAft>
              <a:buBlip>
                <a:blip r:embed="rId2"/>
              </a:buBlip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If 2 P-waves occur for 1 QRS complex with normal P-R interval, it is 2:1 block. If 3 P-waves occur for 1 QRS complex with normal P-R interval, it is 3:1 block. The rate of P waves is normal.</a:t>
            </a:r>
          </a:p>
          <a:p>
            <a:pPr marL="571500" indent="-571500" algn="l">
              <a:spcAft>
                <a:spcPts val="600"/>
              </a:spcAft>
              <a:buBlip>
                <a:blip r:embed="rId2"/>
              </a:buBlip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The causes are same as first degree heart block. The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wenckebach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phenomenon is usually benign, but other types of second degree heart block may lead to a complete heart block.</a:t>
            </a:r>
            <a:endParaRPr lang="en-GB" sz="2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248231"/>
            <a:ext cx="5715040" cy="636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500175"/>
            <a:ext cx="7835156" cy="4071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7242048" cy="67724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Complete heart block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214282" y="1285860"/>
            <a:ext cx="7643866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Wingdings" pitchFamily="2" charset="2"/>
              <a:buChar char="S"/>
            </a:pP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It is also called Third degree heart block.</a:t>
            </a:r>
          </a:p>
          <a:p>
            <a:pPr marL="457200" indent="-457200" algn="l">
              <a:buFont typeface="Wingdings" pitchFamily="2" charset="2"/>
              <a:buChar char="S"/>
            </a:pPr>
            <a:endParaRPr lang="en-US" sz="12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l">
              <a:buFont typeface="Wingdings" pitchFamily="2" charset="2"/>
              <a:buChar char="S"/>
            </a:pP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No impulses from SA node are conducted to the ventricles. So ventricles are excited by a depolarizing focus in the ventricular muscle. It is called </a:t>
            </a:r>
            <a:r>
              <a:rPr lang="en-US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Idioventricular</a:t>
            </a: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escape rhythm.</a:t>
            </a:r>
          </a:p>
          <a:p>
            <a:pPr marL="457200" indent="-457200" algn="l">
              <a:buFont typeface="Wingdings" pitchFamily="2" charset="2"/>
              <a:buChar char="S"/>
            </a:pPr>
            <a:endParaRPr lang="en-US" sz="12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l">
              <a:buFont typeface="Wingdings" pitchFamily="2" charset="2"/>
              <a:buChar char="S"/>
            </a:pPr>
            <a:r>
              <a:rPr lang="en-US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Atrial</a:t>
            </a: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depolarization is normal, so P waves are present and occur at the normal rate.</a:t>
            </a:r>
          </a:p>
          <a:p>
            <a:pPr marL="457200" indent="-457200" algn="l">
              <a:buFont typeface="Wingdings" pitchFamily="2" charset="2"/>
              <a:buChar char="S"/>
            </a:pPr>
            <a:endParaRPr lang="en-US" sz="12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l">
              <a:buFont typeface="Wingdings" pitchFamily="2" charset="2"/>
              <a:buChar char="S"/>
            </a:pP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There is no association between P waves and QRS Complexes.</a:t>
            </a:r>
          </a:p>
          <a:p>
            <a:pPr marL="457200" indent="-457200" algn="l">
              <a:buFont typeface="Wingdings" pitchFamily="2" charset="2"/>
              <a:buChar char="S"/>
            </a:pPr>
            <a:endParaRPr lang="en-US" sz="12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l">
              <a:buFont typeface="Wingdings" pitchFamily="2" charset="2"/>
              <a:buChar char="S"/>
            </a:pP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Wide QRS complexes</a:t>
            </a:r>
          </a:p>
          <a:p>
            <a:pPr marL="457200" indent="-457200" algn="l">
              <a:buFont typeface="Wingdings" pitchFamily="2" charset="2"/>
              <a:buChar char="S"/>
            </a:pPr>
            <a:endParaRPr lang="en-US" sz="12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l">
              <a:buFont typeface="Wingdings" pitchFamily="2" charset="2"/>
              <a:buChar char="S"/>
            </a:pP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QRS complex rate is usually less than 50 / minute.</a:t>
            </a:r>
            <a:endParaRPr lang="en-GB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894" y="857232"/>
            <a:ext cx="7868501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7242048" cy="677246"/>
          </a:xfrm>
        </p:spPr>
        <p:txBody>
          <a:bodyPr/>
          <a:lstStyle/>
          <a:p>
            <a:pPr algn="ctr"/>
            <a:r>
              <a:rPr lang="en-US" dirty="0" smtClean="0"/>
              <a:t>RIGHT BUNDLE BRANCH BLOCK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285720" y="1428736"/>
            <a:ext cx="771530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Wingdings 2" pitchFamily="18" charset="2"/>
              <a:buChar char="²"/>
            </a:pP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RBBB often indicates problems in the right heart.</a:t>
            </a:r>
          </a:p>
          <a:p>
            <a:pPr marL="457200" indent="-457200" algn="l">
              <a:buFont typeface="Wingdings 2" pitchFamily="18" charset="2"/>
              <a:buChar char="²"/>
            </a:pPr>
            <a:endParaRPr lang="en-US" sz="12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l">
              <a:buFont typeface="Wingdings 2" pitchFamily="18" charset="2"/>
              <a:buChar char="²"/>
            </a:pP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RBBB pattern with normal QRS complexes is quite common in healthy people.</a:t>
            </a:r>
          </a:p>
          <a:p>
            <a:pPr marL="457200" indent="-457200" algn="l">
              <a:buFont typeface="Wingdings 2" pitchFamily="18" charset="2"/>
              <a:buChar char="²"/>
            </a:pPr>
            <a:endParaRPr lang="en-US" sz="12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l">
              <a:buFont typeface="Wingdings 2" pitchFamily="18" charset="2"/>
              <a:buChar char="²"/>
            </a:pP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Wide QRS complexes (3 small squares or more).</a:t>
            </a:r>
          </a:p>
          <a:p>
            <a:pPr marL="457200" indent="-457200" algn="l">
              <a:buFont typeface="Wingdings 2" pitchFamily="18" charset="2"/>
              <a:buChar char="²"/>
            </a:pPr>
            <a:endParaRPr lang="en-US" sz="12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l">
              <a:buFont typeface="Wingdings 2" pitchFamily="18" charset="2"/>
              <a:buChar char="²"/>
            </a:pP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RSR pattern in the lead V1.</a:t>
            </a:r>
          </a:p>
          <a:p>
            <a:pPr marL="457200" indent="-457200" algn="l">
              <a:buFont typeface="Wingdings 2" pitchFamily="18" charset="2"/>
              <a:buChar char="²"/>
            </a:pPr>
            <a:endParaRPr lang="en-US" sz="12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l">
              <a:buFont typeface="Wingdings 2" pitchFamily="18" charset="2"/>
              <a:buChar char="²"/>
            </a:pP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 deep and wide S wave in the lead V6.</a:t>
            </a:r>
          </a:p>
          <a:p>
            <a:pPr marL="457200" indent="-457200" algn="l">
              <a:buFont typeface="Wingdings 2" pitchFamily="18" charset="2"/>
              <a:buChar char="²"/>
            </a:pPr>
            <a:endParaRPr lang="en-US" sz="12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l">
              <a:buFont typeface="Wingdings 2" pitchFamily="18" charset="2"/>
              <a:buChar char="²"/>
            </a:pP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Inverted T waves in the lead V1 and sometimes in leads V2 and V3.</a:t>
            </a:r>
            <a:endParaRPr lang="en-GB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6" y="1142984"/>
            <a:ext cx="7858148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7242048" cy="748684"/>
          </a:xfrm>
        </p:spPr>
        <p:txBody>
          <a:bodyPr/>
          <a:lstStyle/>
          <a:p>
            <a:pPr algn="ctr"/>
            <a:r>
              <a:rPr lang="en-US" dirty="0" smtClean="0"/>
              <a:t>Left bundle branch block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285720" y="1571612"/>
            <a:ext cx="77153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Wingdings 2" pitchFamily="18" charset="2"/>
              <a:buChar char="²"/>
            </a:pP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LBBB is always an indication of heart disease, usually of left side.</a:t>
            </a:r>
          </a:p>
          <a:p>
            <a:pPr marL="457200" indent="-457200" algn="l">
              <a:buFont typeface="Wingdings 2" pitchFamily="18" charset="2"/>
              <a:buChar char="²"/>
            </a:pPr>
            <a:endParaRPr lang="en-US" sz="12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l">
              <a:buFont typeface="Wingdings 2" pitchFamily="18" charset="2"/>
              <a:buChar char="²"/>
            </a:pPr>
            <a:endParaRPr lang="en-US" sz="12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l">
              <a:buFont typeface="Wingdings 2" pitchFamily="18" charset="2"/>
              <a:buChar char="²"/>
            </a:pP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Wide QRS complexes (3 small squares or more).</a:t>
            </a:r>
          </a:p>
          <a:p>
            <a:pPr marL="457200" indent="-457200" algn="l">
              <a:buFont typeface="Wingdings 2" pitchFamily="18" charset="2"/>
              <a:buChar char="²"/>
            </a:pPr>
            <a:endParaRPr lang="en-US" sz="12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l">
              <a:buFont typeface="Wingdings 2" pitchFamily="18" charset="2"/>
              <a:buChar char="²"/>
            </a:pP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 pattern of R wave in lead V6 and sometimes in leads V4 and V5.</a:t>
            </a:r>
          </a:p>
          <a:p>
            <a:pPr marL="457200" indent="-457200" algn="l">
              <a:buFont typeface="Wingdings 2" pitchFamily="18" charset="2"/>
              <a:buChar char="²"/>
            </a:pPr>
            <a:endParaRPr lang="en-US" sz="12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l">
              <a:buFont typeface="Wingdings 2" pitchFamily="18" charset="2"/>
              <a:buChar char="²"/>
            </a:pP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No </a:t>
            </a:r>
            <a:r>
              <a:rPr lang="en-US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septal</a:t>
            </a: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Q waves in the lateral leads.</a:t>
            </a:r>
          </a:p>
          <a:p>
            <a:pPr marL="457200" indent="-457200" algn="l">
              <a:buFont typeface="Wingdings 2" pitchFamily="18" charset="2"/>
              <a:buChar char="²"/>
            </a:pPr>
            <a:endParaRPr lang="en-US" sz="12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l">
              <a:buFont typeface="Wingdings 2" pitchFamily="18" charset="2"/>
              <a:buChar char="²"/>
            </a:pP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Inverted T waves in leads I, AVL, V5, V6 and sometimes in lead V4.</a:t>
            </a:r>
            <a:endParaRPr lang="en-GB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6" y="1066800"/>
            <a:ext cx="7929586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357166"/>
            <a:ext cx="7242048" cy="677246"/>
          </a:xfrm>
        </p:spPr>
        <p:txBody>
          <a:bodyPr/>
          <a:lstStyle/>
          <a:p>
            <a:pPr algn="ctr"/>
            <a:r>
              <a:rPr lang="en-US" dirty="0" err="1" smtClean="0"/>
              <a:t>Bifascicular</a:t>
            </a:r>
            <a:r>
              <a:rPr lang="en-US" dirty="0" smtClean="0"/>
              <a:t> block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285720" y="1571612"/>
            <a:ext cx="77153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Wingdings 2" pitchFamily="18" charset="2"/>
              <a:buChar char="²"/>
            </a:pP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RBBB along with left anterior hemi-block (as good as complete heart block).</a:t>
            </a:r>
          </a:p>
          <a:p>
            <a:pPr marL="457200" indent="-457200" algn="l">
              <a:buFont typeface="Wingdings 2" pitchFamily="18" charset="2"/>
              <a:buChar char="²"/>
            </a:pPr>
            <a:endParaRPr lang="en-US" sz="12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l">
              <a:buFont typeface="Wingdings 2" pitchFamily="18" charset="2"/>
              <a:buChar char="²"/>
            </a:pPr>
            <a:endParaRPr lang="en-US" sz="12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l">
              <a:buFont typeface="Wingdings 2" pitchFamily="18" charset="2"/>
              <a:buChar char="²"/>
            </a:pP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Left  Axis Deviation.</a:t>
            </a:r>
          </a:p>
          <a:p>
            <a:pPr marL="457200" indent="-457200" algn="l">
              <a:buFont typeface="Wingdings 2" pitchFamily="18" charset="2"/>
              <a:buChar char="²"/>
            </a:pPr>
            <a:endParaRPr lang="en-US" sz="12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l">
              <a:buFont typeface="Wingdings 2" pitchFamily="18" charset="2"/>
              <a:buChar char="²"/>
            </a:pP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Deep S waves in Leads II and III (inferior leads).</a:t>
            </a:r>
          </a:p>
          <a:p>
            <a:pPr marL="457200" indent="-457200" algn="l">
              <a:buFont typeface="Wingdings 2" pitchFamily="18" charset="2"/>
              <a:buChar char="²"/>
            </a:pPr>
            <a:endParaRPr lang="en-US" sz="12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l">
              <a:buFont typeface="Wingdings 2" pitchFamily="18" charset="2"/>
              <a:buChar char="²"/>
            </a:pP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RBBB pattern.</a:t>
            </a:r>
          </a:p>
          <a:p>
            <a:pPr marL="457200" indent="-457200" algn="l">
              <a:buFont typeface="Wingdings 2" pitchFamily="18" charset="2"/>
              <a:buChar char="²"/>
            </a:pPr>
            <a:endParaRPr lang="en-US" sz="12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500034" y="428604"/>
            <a:ext cx="7242048" cy="571504"/>
          </a:xfrm>
        </p:spPr>
        <p:txBody>
          <a:bodyPr>
            <a:normAutofit fontScale="90000"/>
          </a:bodyPr>
          <a:lstStyle/>
          <a:p>
            <a:r>
              <a:rPr lang="en-GB" dirty="0"/>
              <a:t>Coronary Artery </a:t>
            </a:r>
            <a:r>
              <a:rPr lang="en-GB" dirty="0" smtClean="0"/>
              <a:t>Circulation</a:t>
            </a:r>
            <a:endParaRPr lang="en-GB" dirty="0"/>
          </a:p>
        </p:txBody>
      </p:sp>
      <p:pic>
        <p:nvPicPr>
          <p:cNvPr id="225283" name="Picture 10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371600"/>
            <a:ext cx="4724400" cy="534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2000240"/>
            <a:ext cx="8034361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72" y="428604"/>
            <a:ext cx="7242048" cy="748684"/>
          </a:xfrm>
        </p:spPr>
        <p:txBody>
          <a:bodyPr/>
          <a:lstStyle/>
          <a:p>
            <a:pPr algn="ctr"/>
            <a:r>
              <a:rPr lang="en-US" dirty="0" smtClean="0"/>
              <a:t>Rhythm abnormalities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71472" y="1428736"/>
            <a:ext cx="721523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Wingdings" pitchFamily="2" charset="2"/>
              <a:buChar char="ü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EXTRASYSTOLE :</a:t>
            </a:r>
          </a:p>
          <a:p>
            <a:pPr marL="895350" indent="-438150" algn="l">
              <a:buFont typeface="Arial" pitchFamily="34" charset="0"/>
              <a:buChar char="•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	Also called Premature beat.</a:t>
            </a:r>
          </a:p>
          <a:p>
            <a:pPr marL="895350" indent="-438150" algn="l">
              <a:buFont typeface="Arial" pitchFamily="34" charset="0"/>
              <a:buChar char="•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	Single early beat suppressing the next sinus beat.</a:t>
            </a:r>
          </a:p>
          <a:p>
            <a:pPr marL="895350" indent="-438150" algn="l">
              <a:buFont typeface="Arial" pitchFamily="34" charset="0"/>
              <a:buChar char="•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	May lead to Tachycardia, if they repeat.</a:t>
            </a:r>
          </a:p>
          <a:p>
            <a:pPr algn="l"/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 marL="457200" indent="-457200" algn="l">
              <a:buFont typeface="Wingdings" pitchFamily="2" charset="2"/>
              <a:buChar char="ü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ESCAPE BEAT  :</a:t>
            </a:r>
          </a:p>
          <a:p>
            <a:pPr marL="895350" indent="-438150" algn="l">
              <a:buFont typeface="Arial" pitchFamily="34" charset="0"/>
              <a:buChar char="•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	Absence of sinus beat followed by late single beat</a:t>
            </a:r>
          </a:p>
          <a:p>
            <a:pPr marL="895350" indent="-438150" algn="l">
              <a:buFont typeface="Arial" pitchFamily="34" charset="0"/>
              <a:buChar char="•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	Their rate is slow, if they are continuous.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Supraventricular rhythms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714348" y="1857364"/>
            <a:ext cx="692948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Wingdings" pitchFamily="2" charset="2"/>
              <a:buChar char="q"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   IN GENERAL: </a:t>
            </a:r>
          </a:p>
          <a:p>
            <a:pPr lvl="1" algn="l">
              <a:buFont typeface="Courier New" pitchFamily="49" charset="0"/>
              <a:buChar char="o"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   Narrow (normal) QRS Complexes</a:t>
            </a:r>
          </a:p>
          <a:p>
            <a:pPr lvl="1" algn="l">
              <a:buFont typeface="Courier New" pitchFamily="49" charset="0"/>
              <a:buChar char="o"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   Same QRS Complexes as in Sinus 	Rhythm</a:t>
            </a:r>
          </a:p>
          <a:p>
            <a:pPr lvl="1" algn="l">
              <a:buFont typeface="Courier New" pitchFamily="49" charset="0"/>
              <a:buChar char="o"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   Normal T waves</a:t>
            </a:r>
          </a:p>
          <a:p>
            <a:pPr lvl="1" algn="l">
              <a:buFont typeface="Courier New" pitchFamily="49" charset="0"/>
              <a:buChar char="o"/>
            </a:pP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q"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   EXCEPTIONS:</a:t>
            </a:r>
          </a:p>
          <a:p>
            <a:pPr lvl="1" algn="l">
              <a:buFont typeface="Courier New" pitchFamily="49" charset="0"/>
              <a:buChar char="o"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   SVT may have wide QRS complexes, if 	they occur with:</a:t>
            </a:r>
          </a:p>
          <a:p>
            <a:pPr lvl="2" algn="l">
              <a:buFont typeface="Wingdings" pitchFamily="2" charset="2"/>
              <a:buChar char="Ø"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   Bundle Branch Block</a:t>
            </a:r>
          </a:p>
          <a:p>
            <a:pPr lvl="2" algn="l">
              <a:buFont typeface="Wingdings" pitchFamily="2" charset="2"/>
              <a:buChar char="Ø"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   Wolff-Parkinson-White Syndrome</a:t>
            </a:r>
          </a:p>
          <a:p>
            <a:pPr lvl="1" algn="l">
              <a:buFont typeface="Arial" pitchFamily="34" charset="0"/>
              <a:buChar char="•"/>
            </a:pPr>
            <a:endParaRPr lang="en-US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7242048" cy="677246"/>
          </a:xfrm>
        </p:spPr>
        <p:txBody>
          <a:bodyPr/>
          <a:lstStyle/>
          <a:p>
            <a:pPr algn="ctr"/>
            <a:r>
              <a:rPr lang="en-US" dirty="0" smtClean="0"/>
              <a:t>VENTRICULAR </a:t>
            </a:r>
            <a:r>
              <a:rPr lang="en-US" dirty="0" err="1" smtClean="0"/>
              <a:t>rHYTHMS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714348" y="1714488"/>
            <a:ext cx="68580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indent="-628650" algn="l">
              <a:buFont typeface="Wingdings 2" pitchFamily="18" charset="2"/>
              <a:buChar char="E"/>
            </a:pP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Wide QRS Complexes</a:t>
            </a:r>
          </a:p>
          <a:p>
            <a:pPr algn="l">
              <a:buFont typeface="Wingdings 2" pitchFamily="18" charset="2"/>
              <a:buChar char="E"/>
            </a:pPr>
            <a:endParaRPr lang="en-US" sz="3600" b="1" dirty="0" smtClean="0">
              <a:latin typeface="Arial" pitchFamily="34" charset="0"/>
              <a:cs typeface="Arial" pitchFamily="34" charset="0"/>
            </a:endParaRPr>
          </a:p>
          <a:p>
            <a:pPr marL="628650" lvl="1" indent="-628650" algn="l">
              <a:buFont typeface="Wingdings 2" pitchFamily="18" charset="2"/>
              <a:buChar char="E"/>
            </a:pP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Different QRS Complexes from sinus rhythm</a:t>
            </a:r>
          </a:p>
          <a:p>
            <a:pPr algn="l">
              <a:buFont typeface="Wingdings 2" pitchFamily="18" charset="2"/>
              <a:buChar char="E"/>
            </a:pPr>
            <a:endParaRPr lang="en-US" sz="3600" b="1" dirty="0" smtClean="0">
              <a:latin typeface="Arial" pitchFamily="34" charset="0"/>
              <a:cs typeface="Arial" pitchFamily="34" charset="0"/>
            </a:endParaRPr>
          </a:p>
          <a:p>
            <a:pPr marL="628650" indent="-628650" algn="l">
              <a:buFont typeface="Wingdings 2" pitchFamily="18" charset="2"/>
              <a:buChar char="E"/>
            </a:pP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Abnormal T waves</a:t>
            </a:r>
            <a:endParaRPr lang="en-GB" sz="3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724204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Common </a:t>
            </a:r>
            <a:r>
              <a:rPr lang="en-US" dirty="0" err="1" smtClean="0"/>
              <a:t>supraventricular</a:t>
            </a:r>
            <a:r>
              <a:rPr lang="en-US" dirty="0" smtClean="0"/>
              <a:t> rhythms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3410" y="1499771"/>
            <a:ext cx="700092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3400" indent="-533400" algn="l">
              <a:lnSpc>
                <a:spcPct val="150000"/>
              </a:lnSpc>
              <a:buBlip>
                <a:blip r:embed="rId2"/>
              </a:buBlip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Sinus Rhythm</a:t>
            </a:r>
          </a:p>
          <a:p>
            <a:pPr marL="533400" indent="-533400" algn="l">
              <a:lnSpc>
                <a:spcPct val="150000"/>
              </a:lnSpc>
              <a:buBlip>
                <a:blip r:embed="rId2"/>
              </a:buBlip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Atrial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Extrasystole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 marL="533400" indent="-533400" algn="l">
              <a:lnSpc>
                <a:spcPct val="150000"/>
              </a:lnSpc>
              <a:buBlip>
                <a:blip r:embed="rId2"/>
              </a:buBlip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Junctional (nodal)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extrasystole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 marL="533400" indent="-533400" algn="l">
              <a:lnSpc>
                <a:spcPct val="150000"/>
              </a:lnSpc>
              <a:buBlip>
                <a:blip r:embed="rId2"/>
              </a:buBlip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Atrial Tachycardia</a:t>
            </a:r>
          </a:p>
          <a:p>
            <a:pPr marL="533400" indent="-533400" algn="l">
              <a:lnSpc>
                <a:spcPct val="150000"/>
              </a:lnSpc>
              <a:buBlip>
                <a:blip r:embed="rId2"/>
              </a:buBlip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Junctional (AV nodal) Tachycardia</a:t>
            </a:r>
          </a:p>
          <a:p>
            <a:pPr marL="533400" indent="-533400" algn="l">
              <a:lnSpc>
                <a:spcPct val="150000"/>
              </a:lnSpc>
              <a:buBlip>
                <a:blip r:embed="rId2"/>
              </a:buBlip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Junctional escape</a:t>
            </a:r>
          </a:p>
          <a:p>
            <a:pPr marL="533400" indent="-533400" algn="l">
              <a:lnSpc>
                <a:spcPct val="150000"/>
              </a:lnSpc>
              <a:buBlip>
                <a:blip r:embed="rId2"/>
              </a:buBlip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Atrial Flutter</a:t>
            </a:r>
          </a:p>
          <a:p>
            <a:pPr marL="533400" indent="-533400" algn="l">
              <a:lnSpc>
                <a:spcPct val="150000"/>
              </a:lnSpc>
              <a:buBlip>
                <a:blip r:embed="rId2"/>
              </a:buBlip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Atrial Fibrillation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428604"/>
            <a:ext cx="7643866" cy="67724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Common ventricular rhythms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4348" y="1500174"/>
            <a:ext cx="7143800" cy="3244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3400" indent="-533400" algn="l">
              <a:lnSpc>
                <a:spcPct val="150000"/>
              </a:lnSpc>
              <a:buBlip>
                <a:blip r:embed="rId2"/>
              </a:buBlip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Ventricular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Extrasystoles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 marL="533400" indent="-533400" algn="l">
              <a:lnSpc>
                <a:spcPct val="150000"/>
              </a:lnSpc>
              <a:buBlip>
                <a:blip r:embed="rId2"/>
              </a:buBlip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Ventricular Tachycardia</a:t>
            </a:r>
          </a:p>
          <a:p>
            <a:pPr marL="533400" indent="-533400" algn="l">
              <a:lnSpc>
                <a:spcPct val="150000"/>
              </a:lnSpc>
              <a:buBlip>
                <a:blip r:embed="rId2"/>
              </a:buBlip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Ventricular escape (Single beats or complete heart block)</a:t>
            </a:r>
          </a:p>
          <a:p>
            <a:pPr marL="533400" indent="-533400" algn="l">
              <a:lnSpc>
                <a:spcPct val="150000"/>
              </a:lnSpc>
              <a:buBlip>
                <a:blip r:embed="rId2"/>
              </a:buBlip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Ventricular Fibrillation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7242048" cy="748684"/>
          </a:xfrm>
        </p:spPr>
        <p:txBody>
          <a:bodyPr/>
          <a:lstStyle/>
          <a:p>
            <a:pPr algn="ctr"/>
            <a:r>
              <a:rPr lang="en-US" dirty="0" smtClean="0"/>
              <a:t>Sinus rhythm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rot="10800000" flipV="1">
            <a:off x="785786" y="1114467"/>
            <a:ext cx="678661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indent="-628650" algn="l">
              <a:lnSpc>
                <a:spcPct val="150000"/>
              </a:lnSpc>
              <a:buFont typeface="Wingdings 2" pitchFamily="18" charset="2"/>
              <a:buChar char="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One P wave per QRS complex.</a:t>
            </a:r>
          </a:p>
          <a:p>
            <a:pPr marL="628650" indent="-628650" algn="l">
              <a:lnSpc>
                <a:spcPct val="150000"/>
              </a:lnSpc>
              <a:buFont typeface="Wingdings 2" pitchFamily="18" charset="2"/>
              <a:buChar char="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Normal P-R interval.</a:t>
            </a:r>
          </a:p>
          <a:p>
            <a:pPr marL="628650" indent="-628650" algn="l">
              <a:lnSpc>
                <a:spcPct val="150000"/>
              </a:lnSpc>
              <a:buFont typeface="Wingdings 2" pitchFamily="18" charset="2"/>
              <a:buChar char="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R-R interval varies with respiration (less during inspiration and more during expiration).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714884"/>
            <a:ext cx="780097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320040"/>
            <a:ext cx="7643866" cy="680068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Supraventricular</a:t>
            </a:r>
            <a:r>
              <a:rPr lang="en-US" dirty="0" smtClean="0"/>
              <a:t> </a:t>
            </a:r>
            <a:r>
              <a:rPr lang="en-US" dirty="0" err="1" smtClean="0"/>
              <a:t>extrasystoles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71472" y="1428736"/>
            <a:ext cx="707236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 smtClean="0">
                <a:latin typeface="Arial" pitchFamily="34" charset="0"/>
                <a:cs typeface="Arial" pitchFamily="34" charset="0"/>
              </a:rPr>
              <a:t>ATRIAL EXTRASYSTOLE:</a:t>
            </a:r>
          </a:p>
          <a:p>
            <a:pPr algn="l"/>
            <a:r>
              <a:rPr lang="en-US" b="1" dirty="0" smtClean="0">
                <a:latin typeface="Arial" pitchFamily="34" charset="0"/>
                <a:cs typeface="Arial" pitchFamily="34" charset="0"/>
              </a:rPr>
              <a:t>	Abnormal P wave.</a:t>
            </a:r>
          </a:p>
          <a:p>
            <a:pPr algn="l"/>
            <a:r>
              <a:rPr lang="en-US" b="1" dirty="0" smtClean="0">
                <a:latin typeface="Arial" pitchFamily="34" charset="0"/>
                <a:cs typeface="Arial" pitchFamily="34" charset="0"/>
              </a:rPr>
              <a:t>	Narrow but early QRS complex.</a:t>
            </a:r>
          </a:p>
          <a:p>
            <a:pPr algn="l"/>
            <a:r>
              <a:rPr lang="en-US" b="1" dirty="0" smtClean="0">
                <a:latin typeface="Arial" pitchFamily="34" charset="0"/>
                <a:cs typeface="Arial" pitchFamily="34" charset="0"/>
              </a:rPr>
              <a:t>	QRS complex same as in Sinus Rhythm.</a:t>
            </a:r>
          </a:p>
          <a:p>
            <a:pPr algn="l"/>
            <a:r>
              <a:rPr lang="en-US" b="1" dirty="0" smtClean="0">
                <a:latin typeface="Arial" pitchFamily="34" charset="0"/>
                <a:cs typeface="Arial" pitchFamily="34" charset="0"/>
              </a:rPr>
              <a:t>	Normal T wave.</a:t>
            </a:r>
          </a:p>
          <a:p>
            <a:pPr algn="l"/>
            <a:r>
              <a:rPr lang="en-US" b="1" dirty="0" smtClean="0">
                <a:latin typeface="Arial" pitchFamily="34" charset="0"/>
                <a:cs typeface="Arial" pitchFamily="34" charset="0"/>
              </a:rPr>
              <a:t>	Next P wave is late.</a:t>
            </a:r>
          </a:p>
          <a:p>
            <a:pPr algn="l"/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b="1" dirty="0" smtClean="0">
                <a:latin typeface="Arial" pitchFamily="34" charset="0"/>
                <a:cs typeface="Arial" pitchFamily="34" charset="0"/>
              </a:rPr>
              <a:t>JUNCTIONAL EXTRASYSTOLE :</a:t>
            </a:r>
          </a:p>
          <a:p>
            <a:pPr algn="l"/>
            <a:r>
              <a:rPr lang="en-US" b="1" dirty="0" smtClean="0">
                <a:latin typeface="Arial" pitchFamily="34" charset="0"/>
                <a:cs typeface="Arial" pitchFamily="34" charset="0"/>
              </a:rPr>
              <a:t>	No P wave.</a:t>
            </a:r>
          </a:p>
          <a:p>
            <a:pPr algn="l"/>
            <a:r>
              <a:rPr lang="en-US" b="1" dirty="0" smtClean="0">
                <a:latin typeface="Arial" pitchFamily="34" charset="0"/>
                <a:cs typeface="Arial" pitchFamily="34" charset="0"/>
              </a:rPr>
              <a:t>	Narrow but early QRS complex.</a:t>
            </a:r>
          </a:p>
          <a:p>
            <a:pPr algn="l"/>
            <a:r>
              <a:rPr lang="en-US" b="1" dirty="0" smtClean="0">
                <a:latin typeface="Arial" pitchFamily="34" charset="0"/>
                <a:cs typeface="Arial" pitchFamily="34" charset="0"/>
              </a:rPr>
              <a:t>	QRS complex same as in Sinus Rhythm.</a:t>
            </a:r>
          </a:p>
          <a:p>
            <a:pPr algn="l"/>
            <a:r>
              <a:rPr lang="en-US" b="1" dirty="0" smtClean="0">
                <a:latin typeface="Arial" pitchFamily="34" charset="0"/>
                <a:cs typeface="Arial" pitchFamily="34" charset="0"/>
              </a:rPr>
              <a:t>	Normal T wave.</a:t>
            </a:r>
          </a:p>
          <a:p>
            <a:pPr algn="l"/>
            <a:r>
              <a:rPr lang="en-US" b="1" dirty="0" smtClean="0">
                <a:latin typeface="Arial" pitchFamily="34" charset="0"/>
                <a:cs typeface="Arial" pitchFamily="34" charset="0"/>
              </a:rPr>
              <a:t>	Next P wave is late.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357166"/>
            <a:ext cx="6810375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3429000"/>
            <a:ext cx="676275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680068"/>
          </a:xfrm>
        </p:spPr>
        <p:txBody>
          <a:bodyPr/>
          <a:lstStyle/>
          <a:p>
            <a:pPr algn="ctr"/>
            <a:r>
              <a:rPr lang="en-US" dirty="0" smtClean="0"/>
              <a:t>Ventricular </a:t>
            </a:r>
            <a:r>
              <a:rPr lang="en-US" dirty="0" err="1" smtClean="0"/>
              <a:t>extrasystoles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57224" y="1571612"/>
            <a:ext cx="6858048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3400" indent="-533400" algn="l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No P wave</a:t>
            </a:r>
          </a:p>
          <a:p>
            <a:pPr marL="533400" indent="-533400" algn="l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Early QRS complex</a:t>
            </a:r>
          </a:p>
          <a:p>
            <a:pPr marL="533400" indent="-533400" algn="l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v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Wide QRS complex</a:t>
            </a:r>
          </a:p>
          <a:p>
            <a:pPr marL="533400" indent="-533400" algn="l">
              <a:buFont typeface="Wingdings" pitchFamily="2" charset="2"/>
              <a:buChar char="v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QRS complex not same as Sinus rhythm</a:t>
            </a:r>
          </a:p>
          <a:p>
            <a:pPr marL="533400" indent="-533400" algn="l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Abnormal T wave</a:t>
            </a:r>
          </a:p>
          <a:p>
            <a:pPr marL="533400" indent="-533400" algn="l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Next P wave is on time.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500042"/>
            <a:ext cx="7242048" cy="534370"/>
          </a:xfrm>
        </p:spPr>
        <p:txBody>
          <a:bodyPr>
            <a:normAutofit fontScale="90000"/>
          </a:bodyPr>
          <a:lstStyle/>
          <a:p>
            <a:r>
              <a:rPr lang="en-US" dirty="0"/>
              <a:t>Coronary Artery Circulation</a:t>
            </a:r>
            <a:endParaRPr lang="en-GB" dirty="0"/>
          </a:p>
        </p:txBody>
      </p:sp>
      <p:sp>
        <p:nvSpPr>
          <p:cNvPr id="265219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u="sng"/>
              <a:t>Right Coronary Artery</a:t>
            </a:r>
            <a:endParaRPr lang="en-US"/>
          </a:p>
          <a:p>
            <a:pPr>
              <a:lnSpc>
                <a:spcPct val="90000"/>
              </a:lnSpc>
            </a:pPr>
            <a:r>
              <a:rPr lang="en-US"/>
              <a:t>right atrium</a:t>
            </a:r>
          </a:p>
          <a:p>
            <a:pPr>
              <a:lnSpc>
                <a:spcPct val="90000"/>
              </a:lnSpc>
            </a:pPr>
            <a:r>
              <a:rPr lang="en-US"/>
              <a:t>right ventricle</a:t>
            </a:r>
          </a:p>
          <a:p>
            <a:pPr>
              <a:lnSpc>
                <a:spcPct val="90000"/>
              </a:lnSpc>
            </a:pPr>
            <a:r>
              <a:rPr lang="en-US"/>
              <a:t>inferior wall of left ventricle</a:t>
            </a:r>
          </a:p>
          <a:p>
            <a:pPr>
              <a:lnSpc>
                <a:spcPct val="90000"/>
              </a:lnSpc>
            </a:pPr>
            <a:r>
              <a:rPr lang="en-US"/>
              <a:t>posterior wall of left ventricle</a:t>
            </a:r>
          </a:p>
          <a:p>
            <a:pPr>
              <a:lnSpc>
                <a:spcPct val="90000"/>
              </a:lnSpc>
            </a:pPr>
            <a:r>
              <a:rPr lang="en-US"/>
              <a:t>1/3 interventricular septum</a:t>
            </a:r>
            <a:endParaRPr lang="en-GB"/>
          </a:p>
        </p:txBody>
      </p:sp>
      <p:pic>
        <p:nvPicPr>
          <p:cNvPr id="265221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86151" y="2243705"/>
            <a:ext cx="2305372" cy="3238952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24" y="895332"/>
            <a:ext cx="7696200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680068"/>
          </a:xfrm>
        </p:spPr>
        <p:txBody>
          <a:bodyPr/>
          <a:lstStyle/>
          <a:p>
            <a:pPr algn="ctr"/>
            <a:r>
              <a:rPr lang="en-US" dirty="0" smtClean="0"/>
              <a:t>Atrial tachycardia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71472" y="1214422"/>
            <a:ext cx="735811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spcAft>
                <a:spcPts val="1200"/>
              </a:spcAft>
              <a:buFont typeface="Wingdings" pitchFamily="2" charset="2"/>
              <a:buChar char="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Abnormal P waves, usually with short P-R intervals.</a:t>
            </a:r>
          </a:p>
          <a:p>
            <a:pPr marL="457200" indent="-457200" algn="l">
              <a:spcAft>
                <a:spcPts val="1200"/>
              </a:spcAft>
              <a:buFont typeface="Wingdings" pitchFamily="2" charset="2"/>
              <a:buChar char="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QRS complex rate greater than 150 / minute.</a:t>
            </a:r>
          </a:p>
          <a:p>
            <a:pPr marL="457200" indent="-457200" algn="l">
              <a:buFont typeface="Wingdings" pitchFamily="2" charset="2"/>
              <a:buChar char="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Usually one P wave per QRS complex, but if P wave rate becomes greater than 200 / minute, then 2:1 block picture is seen.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673" y="571480"/>
            <a:ext cx="7610475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Junctional tachycardia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5720" y="1857364"/>
            <a:ext cx="77153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3900" indent="-723900" algn="l">
              <a:spcAft>
                <a:spcPts val="1200"/>
              </a:spcAft>
              <a:buFont typeface="Webdings" pitchFamily="18" charset="2"/>
              <a:buChar char="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No P wave.</a:t>
            </a:r>
          </a:p>
          <a:p>
            <a:pPr marL="723900" indent="-723900" algn="l">
              <a:spcAft>
                <a:spcPts val="1200"/>
              </a:spcAft>
              <a:buFont typeface="Webdings" pitchFamily="18" charset="2"/>
              <a:buChar char="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QRS complex rate usually 150-180 / minute.</a:t>
            </a:r>
          </a:p>
          <a:p>
            <a:pPr marL="723900" indent="-723900" algn="l">
              <a:spcAft>
                <a:spcPts val="1200"/>
              </a:spcAft>
              <a:buFont typeface="Webdings" pitchFamily="18" charset="2"/>
              <a:buChar char="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Normal QRS complexes (same as in Sinus Rhythm).</a:t>
            </a:r>
          </a:p>
          <a:p>
            <a:pPr marL="723900" indent="-723900" algn="l">
              <a:buFont typeface="Webdings" pitchFamily="18" charset="2"/>
              <a:buChar char="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Normal T waves.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71414"/>
            <a:ext cx="7696200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822944"/>
          </a:xfrm>
        </p:spPr>
        <p:txBody>
          <a:bodyPr/>
          <a:lstStyle/>
          <a:p>
            <a:pPr algn="ctr"/>
            <a:r>
              <a:rPr lang="en-US" dirty="0" smtClean="0"/>
              <a:t>Ventricular tachycardia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4348" y="1500174"/>
            <a:ext cx="7143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lnSpc>
                <a:spcPct val="150000"/>
              </a:lnSpc>
              <a:buBlip>
                <a:blip r:embed="rId2"/>
              </a:buBlip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No P wave</a:t>
            </a:r>
          </a:p>
          <a:p>
            <a:pPr marL="457200" indent="-457200" algn="l">
              <a:lnSpc>
                <a:spcPct val="150000"/>
              </a:lnSpc>
              <a:buBlip>
                <a:blip r:embed="rId2"/>
              </a:buBlip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Broad QRS complexes</a:t>
            </a:r>
          </a:p>
          <a:p>
            <a:pPr marL="457200" indent="-457200" algn="l">
              <a:lnSpc>
                <a:spcPct val="150000"/>
              </a:lnSpc>
              <a:spcAft>
                <a:spcPts val="1200"/>
              </a:spcAft>
              <a:buBlip>
                <a:blip r:embed="rId2"/>
              </a:buBlip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Unidentifiable T waves</a:t>
            </a:r>
          </a:p>
          <a:p>
            <a:pPr marL="457200" indent="-457200" algn="l">
              <a:buBlip>
                <a:blip r:embed="rId2"/>
              </a:buBlip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QRS complex rate greater than 150 / minute.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62" y="1285860"/>
            <a:ext cx="7924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751506"/>
          </a:xfrm>
        </p:spPr>
        <p:txBody>
          <a:bodyPr/>
          <a:lstStyle/>
          <a:p>
            <a:pPr algn="ctr"/>
            <a:r>
              <a:rPr lang="en-US" dirty="0" smtClean="0"/>
              <a:t>Atrial flutter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85786" y="1500174"/>
            <a:ext cx="685804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3400" indent="-533400" algn="l">
              <a:lnSpc>
                <a:spcPct val="150000"/>
              </a:lnSpc>
              <a:buFont typeface="Wingdings" pitchFamily="2" charset="2"/>
              <a:buChar char="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P wave rate is &gt;250 / minute.</a:t>
            </a:r>
          </a:p>
          <a:p>
            <a:pPr marL="533400" indent="-533400" algn="l">
              <a:lnSpc>
                <a:spcPct val="150000"/>
              </a:lnSpc>
              <a:buFont typeface="Wingdings" pitchFamily="2" charset="2"/>
              <a:buChar char="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No flat line between P waves</a:t>
            </a:r>
          </a:p>
          <a:p>
            <a:pPr marL="533400" indent="-533400" algn="l">
              <a:lnSpc>
                <a:spcPct val="150000"/>
              </a:lnSpc>
              <a:buFont typeface="Wingdings" pitchFamily="2" charset="2"/>
              <a:buChar char="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Saw-toothed pattern</a:t>
            </a:r>
          </a:p>
          <a:p>
            <a:pPr marL="533400" indent="-533400" algn="l">
              <a:spcAft>
                <a:spcPts val="1200"/>
              </a:spcAft>
              <a:buFont typeface="Wingdings" pitchFamily="2" charset="2"/>
              <a:buChar char="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If QRS rate is normal , gives an appearance of 4:1 or 3:1 block.</a:t>
            </a:r>
          </a:p>
          <a:p>
            <a:pPr marL="533400" indent="-533400" algn="l">
              <a:buFont typeface="Wingdings" pitchFamily="2" charset="2"/>
              <a:buChar char="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If QRS rate is high, gives an appearance of  2:1 block.</a:t>
            </a:r>
          </a:p>
          <a:p>
            <a:pPr marL="533400" indent="-533400" algn="l">
              <a:buFont typeface="Wingdings" pitchFamily="2" charset="2"/>
              <a:buChar char=""/>
            </a:pP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500042"/>
            <a:ext cx="7477125" cy="589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42876"/>
            <a:ext cx="7591425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28596" y="214290"/>
            <a:ext cx="7242048" cy="1643066"/>
          </a:xfrm>
        </p:spPr>
        <p:txBody>
          <a:bodyPr>
            <a:normAutofit fontScale="90000"/>
          </a:bodyPr>
          <a:lstStyle/>
          <a:p>
            <a:r>
              <a:rPr lang="en-US" dirty="0"/>
              <a:t>Coronary Artery Circulation</a:t>
            </a:r>
            <a:br>
              <a:rPr lang="en-US" dirty="0"/>
            </a:br>
            <a:r>
              <a:rPr lang="en-US" dirty="0"/>
              <a:t> </a:t>
            </a:r>
            <a:r>
              <a:rPr lang="en-US" sz="3600" u="sng" dirty="0">
                <a:solidFill>
                  <a:schemeClr val="tx1"/>
                </a:solidFill>
              </a:rPr>
              <a:t>Left Main Stem Artery divides in two:</a:t>
            </a:r>
            <a:endParaRPr lang="en-GB" sz="3600" u="sng" dirty="0">
              <a:solidFill>
                <a:schemeClr val="tx1"/>
              </a:solidFill>
            </a:endParaRPr>
          </a:p>
        </p:txBody>
      </p:sp>
      <p:sp>
        <p:nvSpPr>
          <p:cNvPr id="266243" name="Rectangle 1027"/>
          <p:cNvSpPr>
            <a:spLocks noGrp="1" noChangeArrowheads="1"/>
          </p:cNvSpPr>
          <p:nvPr>
            <p:ph sz="half" idx="1"/>
          </p:nvPr>
        </p:nvSpPr>
        <p:spPr>
          <a:xfrm>
            <a:off x="500034" y="2071678"/>
            <a:ext cx="3520440" cy="4525963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2400" b="1" u="sng" dirty="0"/>
              <a:t>Left Anterior Descending Artery</a:t>
            </a:r>
          </a:p>
          <a:p>
            <a:pPr>
              <a:lnSpc>
                <a:spcPct val="90000"/>
              </a:lnSpc>
            </a:pPr>
            <a:r>
              <a:rPr lang="en-US" sz="2400" dirty="0" err="1"/>
              <a:t>antero</a:t>
            </a:r>
            <a:r>
              <a:rPr lang="en-US" sz="2400" dirty="0"/>
              <a:t>-lateral surface of left ventricle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2/3 </a:t>
            </a:r>
            <a:r>
              <a:rPr lang="en-US" sz="2400" dirty="0" err="1"/>
              <a:t>interventricular</a:t>
            </a:r>
            <a:r>
              <a:rPr lang="en-US" sz="2400" dirty="0"/>
              <a:t> septum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400" u="sng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b="1" u="sng" dirty="0"/>
              <a:t>Circumflex Artery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left atrium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lateral surface of left ventricle</a:t>
            </a:r>
            <a:endParaRPr lang="en-GB" sz="2400" dirty="0"/>
          </a:p>
        </p:txBody>
      </p:sp>
      <p:pic>
        <p:nvPicPr>
          <p:cNvPr id="266248" name="Picture 103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86151" y="2243705"/>
            <a:ext cx="2305372" cy="3238952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822944"/>
          </a:xfrm>
        </p:spPr>
        <p:txBody>
          <a:bodyPr/>
          <a:lstStyle/>
          <a:p>
            <a:pPr algn="ctr"/>
            <a:r>
              <a:rPr lang="en-US" dirty="0" smtClean="0"/>
              <a:t>Atrial fibrillation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42910" y="1643050"/>
            <a:ext cx="707236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3400" indent="-533400" algn="l">
              <a:spcAft>
                <a:spcPts val="600"/>
              </a:spcAft>
              <a:buFont typeface="Wingdings" pitchFamily="2" charset="2"/>
              <a:buChar char="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No identifiable P waves, only an irregular baseline.</a:t>
            </a:r>
          </a:p>
          <a:p>
            <a:pPr marL="533400" indent="-533400" algn="l">
              <a:spcAft>
                <a:spcPts val="600"/>
              </a:spcAft>
              <a:buFont typeface="Wingdings" pitchFamily="2" charset="2"/>
              <a:buChar char="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Irregular, but normal shaped QRS complexes.</a:t>
            </a:r>
          </a:p>
          <a:p>
            <a:pPr marL="533400" indent="-533400" algn="l">
              <a:spcAft>
                <a:spcPts val="600"/>
              </a:spcAft>
              <a:buFont typeface="Wingdings" pitchFamily="2" charset="2"/>
              <a:buChar char="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QRS rate varying between 80 and 180 / minute.</a:t>
            </a:r>
          </a:p>
          <a:p>
            <a:pPr marL="533400" indent="-533400" algn="l">
              <a:spcAft>
                <a:spcPts val="600"/>
              </a:spcAft>
              <a:buFont typeface="Wingdings" pitchFamily="2" charset="2"/>
              <a:buChar char="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Normal T waves.</a:t>
            </a:r>
          </a:p>
          <a:p>
            <a:pPr marL="533400" indent="-533400" algn="l">
              <a:buFont typeface="Wingdings" pitchFamily="2" charset="2"/>
              <a:buChar char="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In lead V1, the pattern may be similar to atrial flutter; a common observation in AF.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38" y="109514"/>
            <a:ext cx="8153400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751506"/>
          </a:xfrm>
        </p:spPr>
        <p:txBody>
          <a:bodyPr/>
          <a:lstStyle/>
          <a:p>
            <a:pPr algn="ctr"/>
            <a:r>
              <a:rPr lang="en-US" dirty="0" smtClean="0"/>
              <a:t>Ventricular fibrillation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42910" y="1428736"/>
            <a:ext cx="728667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3400" indent="-533400" algn="l">
              <a:spcAft>
                <a:spcPts val="1200"/>
              </a:spcAft>
              <a:buFont typeface="Wingdings" pitchFamily="2" charset="2"/>
              <a:buChar char="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No QRS complex can be identified and the ECG is totally disorganized.</a:t>
            </a:r>
          </a:p>
          <a:p>
            <a:pPr marL="533400" indent="-533400" algn="l">
              <a:buFont typeface="Wingdings" pitchFamily="2" charset="2"/>
              <a:buChar char="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Look at the patient, not the ECG, if you see this. The patient must be unconscious by then.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4071942"/>
            <a:ext cx="69151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Wolff-</a:t>
            </a:r>
            <a:r>
              <a:rPr lang="en-US" dirty="0" err="1" smtClean="0"/>
              <a:t>parkinson</a:t>
            </a:r>
            <a:r>
              <a:rPr lang="en-US" dirty="0" smtClean="0"/>
              <a:t>-white syndrome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42910" y="1928802"/>
            <a:ext cx="7072362" cy="3246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indent="-628650"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Sinus Rhythm</a:t>
            </a:r>
          </a:p>
          <a:p>
            <a:pPr marL="628650" indent="-628650"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Short P-R interval</a:t>
            </a:r>
          </a:p>
          <a:p>
            <a:pPr marL="628650" indent="-628650"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Wide QRS complex</a:t>
            </a:r>
          </a:p>
          <a:p>
            <a:pPr marL="628650" indent="-628650"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Delta wave</a:t>
            </a:r>
          </a:p>
          <a:p>
            <a:pPr marL="628650" indent="-628650"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Right Axis deviation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7" y="142852"/>
            <a:ext cx="7929585" cy="653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Left ventricular hypertrophy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4348" y="2000240"/>
            <a:ext cx="7000924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3400" indent="-533400" algn="l">
              <a:spcAft>
                <a:spcPts val="1200"/>
              </a:spcAft>
              <a:buFont typeface="Wingdings 2" pitchFamily="18" charset="2"/>
              <a:buChar char="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May be Left axis deviation.</a:t>
            </a:r>
          </a:p>
          <a:p>
            <a:pPr marL="533400" indent="-533400" algn="l">
              <a:spcAft>
                <a:spcPts val="1200"/>
              </a:spcAft>
              <a:buFont typeface="Wingdings 2" pitchFamily="18" charset="2"/>
              <a:buChar char="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R waves in lead V5 or V6 greater than 25 mm.</a:t>
            </a:r>
          </a:p>
          <a:p>
            <a:pPr marL="533400" indent="-533400" algn="l">
              <a:spcAft>
                <a:spcPts val="1200"/>
              </a:spcAft>
              <a:buFont typeface="Wingdings 2" pitchFamily="18" charset="2"/>
              <a:buChar char="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R waves in leads V5 or V6 plus S waves in leads V1 or V2 greater than 35 mm.</a:t>
            </a:r>
          </a:p>
          <a:p>
            <a:pPr marL="533400" indent="-533400" algn="l">
              <a:buFont typeface="Wingdings 2" pitchFamily="18" charset="2"/>
              <a:buChar char="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Inverted T waves in leads looking at the left Ventricle (I, AVL, V5 and V6, and sometimes V4).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971550"/>
            <a:ext cx="80010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320040"/>
            <a:ext cx="7643866" cy="82294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Right ventricular hypertrophy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71472" y="1571612"/>
            <a:ext cx="7143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3400" indent="-533400" algn="l">
              <a:spcAft>
                <a:spcPts val="1200"/>
              </a:spcAft>
              <a:buFont typeface="Wingdings 2" pitchFamily="18" charset="2"/>
              <a:buChar char="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Right Axis Deviation.</a:t>
            </a:r>
          </a:p>
          <a:p>
            <a:pPr marL="533400" indent="-533400" algn="l">
              <a:spcAft>
                <a:spcPts val="1200"/>
              </a:spcAft>
              <a:buFont typeface="Wingdings 2" pitchFamily="18" charset="2"/>
              <a:buChar char="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Tall R waves in lead V1.</a:t>
            </a:r>
          </a:p>
          <a:p>
            <a:pPr marL="533400" indent="-533400" algn="l">
              <a:spcAft>
                <a:spcPts val="1200"/>
              </a:spcAft>
              <a:buFont typeface="Wingdings 2" pitchFamily="18" charset="2"/>
              <a:buChar char="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Inverted T waves in leads looking at right ventricle (Leads V1, V2 and sometimes in V3 and even in V4).</a:t>
            </a:r>
          </a:p>
          <a:p>
            <a:pPr marL="533400" indent="-533400" algn="l">
              <a:buFont typeface="Wingdings 2" pitchFamily="18" charset="2"/>
              <a:buChar char="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Deep S waves in lead V6.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1" y="481013"/>
            <a:ext cx="8072462" cy="589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r>
              <a:rPr lang="en-US"/>
              <a:t>ECG Interpretation</a:t>
            </a:r>
            <a:br>
              <a:rPr lang="en-US"/>
            </a:br>
            <a:r>
              <a:rPr lang="en-US"/>
              <a:t> in </a:t>
            </a:r>
            <a:br>
              <a:rPr lang="en-US"/>
            </a:br>
            <a:r>
              <a:rPr lang="en-US"/>
              <a:t>Acute Coronary Syndromes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2444</TotalTime>
  <Words>3147</Words>
  <Application>Microsoft Office PowerPoint</Application>
  <PresentationFormat>On-screen Show (4:3)</PresentationFormat>
  <Paragraphs>572</Paragraphs>
  <Slides>126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126</vt:i4>
      </vt:variant>
    </vt:vector>
  </HeadingPairs>
  <TitlesOfParts>
    <vt:vector size="127" baseType="lpstr">
      <vt:lpstr>Opulent</vt:lpstr>
      <vt:lpstr>the 12 lead ECG</vt:lpstr>
      <vt:lpstr>12 Lead ECG Interpretation</vt:lpstr>
      <vt:lpstr>What is a 12 lead ECG?</vt:lpstr>
      <vt:lpstr>Why do a 12 lead ECG?</vt:lpstr>
      <vt:lpstr>Anatomy and Physiology Review</vt:lpstr>
      <vt:lpstr>Anatomical Position  of the Heart</vt:lpstr>
      <vt:lpstr>Coronary Artery Circulation</vt:lpstr>
      <vt:lpstr>Coronary Artery Circulation</vt:lpstr>
      <vt:lpstr>Coronary Artery Circulation  Left Main Stem Artery divides in two:</vt:lpstr>
      <vt:lpstr>Coronary Artery Circulation</vt:lpstr>
      <vt:lpstr>Recording an ECG</vt:lpstr>
      <vt:lpstr>Basic electrocardiography </vt:lpstr>
      <vt:lpstr>ECG Waveforms</vt:lpstr>
      <vt:lpstr>Slide 14</vt:lpstr>
      <vt:lpstr>Think of the positive electrode as an ‘eye’…   the position of the positive electrode on the body determines the area of the heart ‘seen’ by that lead.</vt:lpstr>
      <vt:lpstr>Limb leads    Chest Leads</vt:lpstr>
      <vt:lpstr>Limb Leads</vt:lpstr>
      <vt:lpstr>Limb Leads</vt:lpstr>
      <vt:lpstr>Chest Leads</vt:lpstr>
      <vt:lpstr>  </vt:lpstr>
      <vt:lpstr>Chest Leads</vt:lpstr>
      <vt:lpstr>Surfaces of the Left Ventricle</vt:lpstr>
      <vt:lpstr>Inferior Surface</vt:lpstr>
      <vt:lpstr>Inferior Leads</vt:lpstr>
      <vt:lpstr>Anterior Surface</vt:lpstr>
      <vt:lpstr>Anterior Leads</vt:lpstr>
      <vt:lpstr>Lateral Surface</vt:lpstr>
      <vt:lpstr>Lateral Leads  V5, V6, Lead-I, aVL</vt:lpstr>
      <vt:lpstr>Posterior Surface</vt:lpstr>
      <vt:lpstr>Slide 30</vt:lpstr>
      <vt:lpstr>The standard 12 Lead ECG</vt:lpstr>
      <vt:lpstr>INTERPRETATION OF ecg</vt:lpstr>
      <vt:lpstr>What to look for in the ECG?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Q Waves </vt:lpstr>
      <vt:lpstr>Pathological Q waves</vt:lpstr>
      <vt:lpstr>Slide 43</vt:lpstr>
      <vt:lpstr>ST Segment Elevation</vt:lpstr>
      <vt:lpstr>ST-Segment Elevation</vt:lpstr>
      <vt:lpstr>Slide 46</vt:lpstr>
      <vt:lpstr>ST Segment Depression</vt:lpstr>
      <vt:lpstr>Horizontal ST Segment Depression</vt:lpstr>
      <vt:lpstr>Horizontal ST depression</vt:lpstr>
      <vt:lpstr>ST Segment Depression</vt:lpstr>
      <vt:lpstr>Slide 51</vt:lpstr>
      <vt:lpstr>T waves abnormalities</vt:lpstr>
      <vt:lpstr>T waves abnormalities</vt:lpstr>
      <vt:lpstr>Hyperacute T waves</vt:lpstr>
      <vt:lpstr>Inferior T-wave inversion</vt:lpstr>
      <vt:lpstr>T wave inversion in an evolving MI</vt:lpstr>
      <vt:lpstr>Slide 57</vt:lpstr>
      <vt:lpstr>FIRST DEGREE HEART BLOCK</vt:lpstr>
      <vt:lpstr>Slide 59</vt:lpstr>
      <vt:lpstr>SECOND DEGREE HEART BLOCK</vt:lpstr>
      <vt:lpstr>Slide 61</vt:lpstr>
      <vt:lpstr>Slide 62</vt:lpstr>
      <vt:lpstr>Complete heart block</vt:lpstr>
      <vt:lpstr>Slide 64</vt:lpstr>
      <vt:lpstr>RIGHT BUNDLE BRANCH BLOCK</vt:lpstr>
      <vt:lpstr>Slide 66</vt:lpstr>
      <vt:lpstr>Left bundle branch block</vt:lpstr>
      <vt:lpstr>Slide 68</vt:lpstr>
      <vt:lpstr>Bifascicular block</vt:lpstr>
      <vt:lpstr>Slide 70</vt:lpstr>
      <vt:lpstr>Rhythm abnormalities</vt:lpstr>
      <vt:lpstr>Supraventricular rhythms</vt:lpstr>
      <vt:lpstr>VENTRICULAR rHYTHMS</vt:lpstr>
      <vt:lpstr>Common supraventricular rhythms</vt:lpstr>
      <vt:lpstr>Common ventricular rhythms</vt:lpstr>
      <vt:lpstr>Sinus rhythm</vt:lpstr>
      <vt:lpstr>Supraventricular extrasystoles</vt:lpstr>
      <vt:lpstr>Slide 78</vt:lpstr>
      <vt:lpstr>Ventricular extrasystoles</vt:lpstr>
      <vt:lpstr>Slide 80</vt:lpstr>
      <vt:lpstr>Atrial tachycardia</vt:lpstr>
      <vt:lpstr>Slide 82</vt:lpstr>
      <vt:lpstr>Junctional tachycardia</vt:lpstr>
      <vt:lpstr>Slide 84</vt:lpstr>
      <vt:lpstr>Ventricular tachycardia</vt:lpstr>
      <vt:lpstr>Slide 86</vt:lpstr>
      <vt:lpstr>Atrial flutter</vt:lpstr>
      <vt:lpstr>Slide 88</vt:lpstr>
      <vt:lpstr>Slide 89</vt:lpstr>
      <vt:lpstr>Atrial fibrillation</vt:lpstr>
      <vt:lpstr>Slide 91</vt:lpstr>
      <vt:lpstr>Ventricular fibrillation</vt:lpstr>
      <vt:lpstr>Wolff-parkinson-white syndrome</vt:lpstr>
      <vt:lpstr>Slide 94</vt:lpstr>
      <vt:lpstr>Left ventricular hypertrophy</vt:lpstr>
      <vt:lpstr>Slide 96</vt:lpstr>
      <vt:lpstr>Right ventricular hypertrophy</vt:lpstr>
      <vt:lpstr>Slide 98</vt:lpstr>
      <vt:lpstr>ECG Interpretation  in  Acute Coronary Syndromes</vt:lpstr>
      <vt:lpstr>Ischaemic Changes</vt:lpstr>
      <vt:lpstr>Myocardial Infarction</vt:lpstr>
      <vt:lpstr>The ECG in  ST Elevation MI</vt:lpstr>
      <vt:lpstr>The Hyper-acute Phase</vt:lpstr>
      <vt:lpstr>Slide 104</vt:lpstr>
      <vt:lpstr>The Fully Evolved Phase</vt:lpstr>
      <vt:lpstr>The Chronic Stabilised Phase</vt:lpstr>
      <vt:lpstr>Slide 107</vt:lpstr>
      <vt:lpstr>Reciprocal Changes</vt:lpstr>
      <vt:lpstr>Reciprocal Changes</vt:lpstr>
      <vt:lpstr>Reciprocal Changes</vt:lpstr>
      <vt:lpstr>The ECG in  Non ST Elevation MI</vt:lpstr>
      <vt:lpstr>Non ST Elevation MI</vt:lpstr>
      <vt:lpstr>Changes in NSTEMI</vt:lpstr>
      <vt:lpstr>The ECG in Unstable Angina</vt:lpstr>
      <vt:lpstr>Unstable Angina ECG during pain</vt:lpstr>
      <vt:lpstr>Quick Quiz  How well have you listened?</vt:lpstr>
      <vt:lpstr>Quick Quiz</vt:lpstr>
      <vt:lpstr>Quick Quiz</vt:lpstr>
      <vt:lpstr>Quick Quiz</vt:lpstr>
      <vt:lpstr>Quick Quiz</vt:lpstr>
      <vt:lpstr>Quick Quiz</vt:lpstr>
      <vt:lpstr>Quick Quiz</vt:lpstr>
      <vt:lpstr>A 55 year old man with 4 hours of “crushing” chest pain.</vt:lpstr>
      <vt:lpstr>A 63 Year Old woman with 10 hours of chest pain and sweating Can you guess her diagnosis?</vt:lpstr>
      <vt:lpstr>Which one is more tachycardic during this exercise test?</vt:lpstr>
      <vt:lpstr>Thanks for paying attention.  I hope you have found this session useful.</vt:lpstr>
    </vt:vector>
  </TitlesOfParts>
  <Company>LAHT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 Lead ECG Interpretation</dc:title>
  <dc:creator>LAHT</dc:creator>
  <cp:lastModifiedBy>Windows User</cp:lastModifiedBy>
  <cp:revision>93</cp:revision>
  <cp:lastPrinted>2003-11-11T14:46:16Z</cp:lastPrinted>
  <dcterms:created xsi:type="dcterms:W3CDTF">2002-07-17T01:48:08Z</dcterms:created>
  <dcterms:modified xsi:type="dcterms:W3CDTF">2010-02-04T02:59:07Z</dcterms:modified>
</cp:coreProperties>
</file>