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42"/>
  </p:notesMasterIdLst>
  <p:sldIdLst>
    <p:sldId id="256" r:id="rId2"/>
    <p:sldId id="310" r:id="rId3"/>
    <p:sldId id="257" r:id="rId4"/>
    <p:sldId id="258" r:id="rId5"/>
    <p:sldId id="284" r:id="rId6"/>
    <p:sldId id="290" r:id="rId7"/>
    <p:sldId id="291" r:id="rId8"/>
    <p:sldId id="292" r:id="rId9"/>
    <p:sldId id="285" r:id="rId10"/>
    <p:sldId id="281" r:id="rId11"/>
    <p:sldId id="283" r:id="rId12"/>
    <p:sldId id="286" r:id="rId13"/>
    <p:sldId id="311" r:id="rId14"/>
    <p:sldId id="287" r:id="rId15"/>
    <p:sldId id="288" r:id="rId16"/>
    <p:sldId id="314" r:id="rId17"/>
    <p:sldId id="315" r:id="rId18"/>
    <p:sldId id="312" r:id="rId19"/>
    <p:sldId id="313" r:id="rId20"/>
    <p:sldId id="316" r:id="rId21"/>
    <p:sldId id="263" r:id="rId22"/>
    <p:sldId id="278" r:id="rId23"/>
    <p:sldId id="262" r:id="rId24"/>
    <p:sldId id="265" r:id="rId25"/>
    <p:sldId id="296" r:id="rId26"/>
    <p:sldId id="295" r:id="rId27"/>
    <p:sldId id="299" r:id="rId28"/>
    <p:sldId id="289" r:id="rId29"/>
    <p:sldId id="279" r:id="rId30"/>
    <p:sldId id="304" r:id="rId31"/>
    <p:sldId id="302" r:id="rId32"/>
    <p:sldId id="270" r:id="rId33"/>
    <p:sldId id="271" r:id="rId34"/>
    <p:sldId id="259" r:id="rId35"/>
    <p:sldId id="297" r:id="rId36"/>
    <p:sldId id="293" r:id="rId37"/>
    <p:sldId id="294" r:id="rId38"/>
    <p:sldId id="318" r:id="rId39"/>
    <p:sldId id="319" r:id="rId40"/>
    <p:sldId id="317"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3444B"/>
    <a:srgbClr val="164B39"/>
    <a:srgbClr val="185317"/>
    <a:srgbClr val="FFFF00"/>
    <a:srgbClr val="FFFF99"/>
    <a:srgbClr val="FFFFCC"/>
    <a:srgbClr val="FFFFFF"/>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0776" autoAdjust="0"/>
    <p:restoredTop sz="94611" autoAdjust="0"/>
  </p:normalViewPr>
  <p:slideViewPr>
    <p:cSldViewPr>
      <p:cViewPr varScale="1">
        <p:scale>
          <a:sx n="94" d="100"/>
          <a:sy n="94" d="100"/>
        </p:scale>
        <p:origin x="-128" y="-112"/>
      </p:cViewPr>
      <p:guideLst>
        <p:guide orient="horz" pos="2160"/>
        <p:guide pos="2880"/>
      </p:guideLst>
    </p:cSldViewPr>
  </p:slideViewPr>
  <p:outlineViewPr>
    <p:cViewPr>
      <p:scale>
        <a:sx n="33" d="100"/>
        <a:sy n="33" d="100"/>
      </p:scale>
      <p:origin x="0" y="192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418-D801-4835-8A41-B1562543FF04}" type="datetimeFigureOut">
              <a:rPr lang="en-US" smtClean="0"/>
              <a:pPr/>
              <a:t>11/9/10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5</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89DD963-4CC8-8147-86A6-08EBD6D1AB4A}" type="slidenum">
              <a:rPr lang="en-US"/>
              <a:pPr/>
              <a:t>31</a:t>
            </a:fld>
            <a:endParaRPr lang="en-US"/>
          </a:p>
        </p:txBody>
      </p:sp>
      <p:sp>
        <p:nvSpPr>
          <p:cNvPr id="32771" name="Rectangle 2"/>
          <p:cNvSpPr>
            <a:spLocks noGrp="1" noRot="1" noChangeAspect="1" noChangeArrowheads="1" noTextEdit="1"/>
          </p:cNvSpPr>
          <p:nvPr>
            <p:ph type="sldImg"/>
          </p:nvPr>
        </p:nvSpPr>
        <p:spPr>
          <a:xfrm>
            <a:off x="1144588" y="685800"/>
            <a:ext cx="4572000" cy="3429000"/>
          </a:xfrm>
          <a:ln/>
        </p:spPr>
      </p:sp>
      <p:sp>
        <p:nvSpPr>
          <p:cNvPr id="32772" name="Rectangle 3"/>
          <p:cNvSpPr>
            <a:spLocks noGrp="1" noChangeArrowheads="1"/>
          </p:cNvSpPr>
          <p:nvPr>
            <p:ph type="body" idx="1"/>
          </p:nvPr>
        </p:nvSpPr>
        <p:spPr>
          <a:xfrm>
            <a:off x="1143000" y="4343400"/>
            <a:ext cx="4572000" cy="4114800"/>
          </a:xfrm>
          <a:noFill/>
          <a:ln/>
        </p:spPr>
        <p:txBody>
          <a:bodyPr/>
          <a:lstStyle/>
          <a:p>
            <a:pPr marL="171450" indent="-171450" defTabSz="247650" eaLnBrk="1" hangingPunct="1">
              <a:spcBef>
                <a:spcPct val="50000"/>
              </a:spcBef>
            </a:pPr>
            <a:r>
              <a:rPr lang="en-US" b="1" u="sng">
                <a:ea typeface="Times New Roman" charset="0"/>
                <a:cs typeface="Times New Roman" charset="0"/>
              </a:rPr>
              <a:t>Key Point</a:t>
            </a:r>
            <a:r>
              <a:rPr lang="en-US" b="1">
                <a:ea typeface="Times New Roman" charset="0"/>
                <a:cs typeface="Times New Roman" charset="0"/>
              </a:rPr>
              <a:t>:</a:t>
            </a:r>
          </a:p>
          <a:p>
            <a:pPr marL="171450" indent="-171450" defTabSz="247650" eaLnBrk="1" hangingPunct="1">
              <a:spcBef>
                <a:spcPct val="50000"/>
              </a:spcBef>
            </a:pPr>
            <a:r>
              <a:rPr lang="en-US" b="1">
                <a:ea typeface="Times New Roman" charset="0"/>
                <a:cs typeface="Times New Roman" charset="0"/>
              </a:rPr>
              <a:t>There is a log-linear relationship between LDL-C levels and relative      risk for CHD.</a:t>
            </a:r>
            <a:r>
              <a:rPr lang="en-US" b="1" baseline="30000">
                <a:ea typeface="Times New Roman" charset="0"/>
                <a:cs typeface="Times New Roman" charset="0"/>
              </a:rPr>
              <a:t>1</a:t>
            </a:r>
          </a:p>
          <a:p>
            <a:pPr marL="171450" indent="-171450" defTabSz="247650" eaLnBrk="1" hangingPunct="1">
              <a:spcBef>
                <a:spcPct val="50000"/>
              </a:spcBef>
            </a:pPr>
            <a:endParaRPr lang="en-US" b="1" u="sng"/>
          </a:p>
          <a:p>
            <a:pPr marL="171450" indent="-171450" defTabSz="247650" eaLnBrk="1" hangingPunct="1">
              <a:spcBef>
                <a:spcPct val="50000"/>
              </a:spcBef>
            </a:pPr>
            <a:r>
              <a:rPr lang="en-US" b="1" u="sng"/>
              <a:t>Additional Background Information</a:t>
            </a:r>
            <a:r>
              <a:rPr lang="en-US" b="1"/>
              <a:t>:</a:t>
            </a:r>
            <a:endParaRPr lang="en-US">
              <a:ea typeface="Times New Roman" charset="0"/>
              <a:cs typeface="Times New Roman" charset="0"/>
            </a:endParaRPr>
          </a:p>
          <a:p>
            <a:pPr marL="171450" indent="-171450" defTabSz="247650" eaLnBrk="1" hangingPunct="1">
              <a:spcBef>
                <a:spcPct val="50000"/>
              </a:spcBef>
            </a:pPr>
            <a:r>
              <a:rPr lang="en-US">
                <a:ea typeface="Times New Roman" charset="0"/>
                <a:cs typeface="Times New Roman" charset="0"/>
              </a:rPr>
              <a:t>Although the association between LDL-C levels and CHD risk is continuous, risk rises more steeply with increasing LDL-C concentrations.</a:t>
            </a:r>
            <a:r>
              <a:rPr lang="en-US" baseline="30000">
                <a:ea typeface="Times New Roman" charset="0"/>
                <a:cs typeface="Times New Roman" charset="0"/>
              </a:rPr>
              <a:t>1</a:t>
            </a:r>
          </a:p>
          <a:p>
            <a:pPr marL="171450" indent="-171450" defTabSz="247650" eaLnBrk="1" hangingPunct="1">
              <a:spcBef>
                <a:spcPct val="50000"/>
              </a:spcBef>
            </a:pPr>
            <a:r>
              <a:rPr lang="en-US">
                <a:ea typeface="Times New Roman" charset="0"/>
                <a:cs typeface="Times New Roman" charset="0"/>
              </a:rPr>
              <a:t>When the relationship between LDL-C levels and CHD risk is plotted on a log scale, the relationship becomes linear. Thus, at any level of LDL-C, for a given milligram-per-deciliter change in the LDL-C level, the change in relative risk is the same as at any other LDL-C level.</a:t>
            </a:r>
            <a:r>
              <a:rPr lang="en-US" baseline="30000">
                <a:ea typeface="Times New Roman" charset="0"/>
                <a:cs typeface="Times New Roman" charset="0"/>
              </a:rPr>
              <a:t>1</a:t>
            </a:r>
          </a:p>
          <a:p>
            <a:pPr marL="171450" indent="-171450" defTabSz="247650" eaLnBrk="1" hangingPunct="1">
              <a:spcBef>
                <a:spcPct val="50000"/>
              </a:spcBef>
            </a:pPr>
            <a:endParaRPr lang="en-US">
              <a:ea typeface="Times New Roman" charset="0"/>
              <a:cs typeface="Times New Roman" charset="0"/>
            </a:endParaRPr>
          </a:p>
          <a:p>
            <a:pPr marL="171450" indent="-171450" defTabSz="247650" eaLnBrk="1" hangingPunct="1">
              <a:spcBef>
                <a:spcPct val="50000"/>
              </a:spcBef>
            </a:pPr>
            <a:r>
              <a:rPr lang="en-US" sz="900" b="1"/>
              <a:t>Reference:</a:t>
            </a:r>
          </a:p>
          <a:p>
            <a:pPr marL="171450" indent="-171450" defTabSz="247650" eaLnBrk="1" hangingPunct="1">
              <a:spcBef>
                <a:spcPct val="50000"/>
              </a:spcBef>
            </a:pPr>
            <a:r>
              <a:rPr lang="en-US" sz="900" b="1"/>
              <a:t>1.   </a:t>
            </a:r>
            <a:r>
              <a:rPr lang="en-US" sz="900"/>
              <a:t>Grundy SM, Cleeman JI, Merz CNB, et al. Implications of recent clinical trials for the National Cholesterol Education Program Adult Treatment Panel III Guidelines. </a:t>
            </a:r>
            <a:r>
              <a:rPr lang="en-US" sz="900" i="1"/>
              <a:t>Circulation.</a:t>
            </a:r>
            <a:r>
              <a:rPr lang="en-US" sz="900"/>
              <a:t> 2004;110:227</a:t>
            </a:r>
            <a:r>
              <a:rPr lang="en-US" sz="900">
                <a:ea typeface="Arial" charset="0"/>
                <a:cs typeface="Arial" charset="0"/>
              </a:rPr>
              <a:t>–</a:t>
            </a:r>
            <a:r>
              <a:rPr lang="en-US" sz="900"/>
              <a:t>239.</a:t>
            </a:r>
            <a:endParaRPr lang="en-US">
              <a:ea typeface="Times New Roman" charset="0"/>
              <a:cs typeface="Times New Roman" charset="0"/>
            </a:endParaRPr>
          </a:p>
          <a:p>
            <a:pPr marL="171450" indent="-171450" defTabSz="247650" eaLnBrk="1" hangingPunct="1"/>
            <a:endParaRPr lang="en-US">
              <a:ea typeface="Times New Roman"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9</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US" b="1"/>
              <a:t>HDL and reverse cholesterol transport</a:t>
            </a:r>
            <a:endParaRPr lang="en-US" b="1" i="1"/>
          </a:p>
          <a:p>
            <a:r>
              <a:rPr lang="en-US"/>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cholesteryl ester (CE) stores. Several key molecules play a role in reverse cholesterol transport, including ATP-binding cassette protein A1 (ABCA1), lecithin:cholesterol acyltransferase (LCAT), and scavenger receptor class-B, type I (SR-BI).  Promotion of this pathway could in theory help reduce atherosclerosis.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10</a:t>
            </a:fld>
            <a:endParaRPr lang="hu-HU"/>
          </a:p>
        </p:txBody>
      </p:sp>
      <p:sp>
        <p:nvSpPr>
          <p:cNvPr id="149506" name="Rectangle 2"/>
          <p:cNvSpPr>
            <a:spLocks noGrp="1" noRot="1" noChangeAspect="1" noChangeArrowheads="1" noTextEdit="1"/>
          </p:cNvSpPr>
          <p:nvPr>
            <p:ph type="sldImg"/>
          </p:nvPr>
        </p:nvSpPr>
        <p:spPr>
          <a:xfrm>
            <a:off x="1798638" y="685800"/>
            <a:ext cx="3275012" cy="2455863"/>
          </a:xfrm>
          <a:ln/>
        </p:spPr>
      </p:sp>
      <p:sp>
        <p:nvSpPr>
          <p:cNvPr id="14950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11</a:t>
            </a:fld>
            <a:endParaRPr lang="hu-HU"/>
          </a:p>
        </p:txBody>
      </p:sp>
      <p:sp>
        <p:nvSpPr>
          <p:cNvPr id="79874" name="Rectangle 2"/>
          <p:cNvSpPr>
            <a:spLocks noGrp="1" noRot="1" noChangeAspect="1" noChangeArrowheads="1" noTextEdit="1"/>
          </p:cNvSpPr>
          <p:nvPr>
            <p:ph type="sldImg"/>
          </p:nvPr>
        </p:nvSpPr>
        <p:spPr>
          <a:xfrm>
            <a:off x="1798638" y="685800"/>
            <a:ext cx="3275012" cy="2455863"/>
          </a:xfrm>
          <a:ln/>
        </p:spPr>
      </p:sp>
      <p:sp>
        <p:nvSpPr>
          <p:cNvPr id="7987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12</a:t>
            </a:fld>
            <a:endParaRPr lang="hu-HU"/>
          </a:p>
        </p:txBody>
      </p:sp>
      <p:sp>
        <p:nvSpPr>
          <p:cNvPr id="91138" name="Rectangle 2"/>
          <p:cNvSpPr>
            <a:spLocks noGrp="1" noRot="1" noChangeAspect="1" noChangeArrowheads="1" noTextEdit="1"/>
          </p:cNvSpPr>
          <p:nvPr>
            <p:ph type="sldImg"/>
          </p:nvPr>
        </p:nvSpPr>
        <p:spPr>
          <a:xfrm>
            <a:off x="1798638" y="685800"/>
            <a:ext cx="3275012" cy="2455863"/>
          </a:xfrm>
          <a:ln/>
        </p:spPr>
      </p:sp>
      <p:sp>
        <p:nvSpPr>
          <p:cNvPr id="91139"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14</a:t>
            </a:fld>
            <a:endParaRPr lang="hu-HU"/>
          </a:p>
        </p:txBody>
      </p:sp>
      <p:sp>
        <p:nvSpPr>
          <p:cNvPr id="93186" name="Rectangle 2"/>
          <p:cNvSpPr>
            <a:spLocks noGrp="1" noRot="1" noChangeAspect="1" noChangeArrowheads="1" noTextEdit="1"/>
          </p:cNvSpPr>
          <p:nvPr>
            <p:ph type="sldImg"/>
          </p:nvPr>
        </p:nvSpPr>
        <p:spPr>
          <a:xfrm>
            <a:off x="1798638" y="685800"/>
            <a:ext cx="3275012" cy="2455863"/>
          </a:xfrm>
          <a:ln/>
        </p:spPr>
      </p:sp>
      <p:sp>
        <p:nvSpPr>
          <p:cNvPr id="9318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15</a:t>
            </a:fld>
            <a:endParaRPr lang="hu-HU"/>
          </a:p>
        </p:txBody>
      </p:sp>
      <p:sp>
        <p:nvSpPr>
          <p:cNvPr id="95234" name="Rectangle 2"/>
          <p:cNvSpPr>
            <a:spLocks noGrp="1" noRot="1" noChangeAspect="1" noChangeArrowheads="1" noTextEdit="1"/>
          </p:cNvSpPr>
          <p:nvPr>
            <p:ph type="sldImg"/>
          </p:nvPr>
        </p:nvSpPr>
        <p:spPr>
          <a:xfrm>
            <a:off x="1798638" y="685800"/>
            <a:ext cx="3275012" cy="2455863"/>
          </a:xfrm>
          <a:ln/>
        </p:spPr>
      </p:sp>
      <p:sp>
        <p:nvSpPr>
          <p:cNvPr id="9523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A3690D2-AF8E-3042-91AC-8F8DED4FCBA9}" type="slidenum">
              <a:rPr lang="en-US"/>
              <a:pPr/>
              <a:t>27</a:t>
            </a:fld>
            <a:endParaRPr lang="en-US"/>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noFill/>
          <a:ln/>
        </p:spPr>
        <p:txBody>
          <a:bodyPr/>
          <a:lstStyle/>
          <a:p>
            <a:pPr marL="225011">
              <a:spcBef>
                <a:spcPct val="50000"/>
              </a:spcBef>
            </a:pPr>
            <a:r>
              <a:rPr lang="en-US" sz="1000" dirty="0"/>
              <a:t>As of 1984, in most of northern Europe, North America, and other industrialized Caucasian societies, CHD is the number one cause of death.</a:t>
            </a:r>
            <a:r>
              <a:rPr lang="en-US" sz="1000" baseline="30000" dirty="0"/>
              <a:t> </a:t>
            </a:r>
            <a:r>
              <a:rPr lang="en-US" sz="1000" dirty="0"/>
              <a:t>Cardiovascular disease is associated with increased levels of total cholesterol. Other risk factors include an increase in TC to HDL cholesterol ratio, hypertension, cigarette smoking, excess weight, elevated blood sugar levels, lack of exercise, stress, and electrocardiographic abnormalities. Intervention trials have shown that identifying and lowering these risk factors may help to reduce the subsequent rate of coronary heart disease, stroke, and other cardiovascular diseases.</a:t>
            </a:r>
            <a:r>
              <a:rPr lang="en-US" sz="1000" baseline="30000" dirty="0"/>
              <a:t>1  </a:t>
            </a:r>
          </a:p>
          <a:p>
            <a:pPr marL="225011"/>
            <a:endParaRPr lang="en-US" sz="1000" dirty="0"/>
          </a:p>
          <a:p>
            <a:pPr marL="225011"/>
            <a:r>
              <a:rPr lang="en-US" sz="1000" dirty="0"/>
              <a:t>Reference</a:t>
            </a:r>
          </a:p>
          <a:p>
            <a:pPr marL="225011">
              <a:buFontTx/>
              <a:buAutoNum type="arabicPeriod"/>
            </a:pPr>
            <a:r>
              <a:rPr lang="en-US" sz="1000" dirty="0"/>
              <a:t> </a:t>
            </a:r>
            <a:r>
              <a:rPr lang="en-US" sz="1000" dirty="0" err="1"/>
              <a:t>Castelli</a:t>
            </a:r>
            <a:r>
              <a:rPr lang="en-US" sz="1000" dirty="0"/>
              <a:t> WP. Epidemiology of coronary heart disease: The Framingham Study. </a:t>
            </a:r>
            <a:r>
              <a:rPr lang="en-US" sz="1000" i="1" dirty="0"/>
              <a:t>Am J Med.</a:t>
            </a:r>
            <a:r>
              <a:rPr lang="en-US" sz="1000" dirty="0"/>
              <a:t> 1984;76:4-12.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3805" y="4343704"/>
            <a:ext cx="5030391" cy="4113892"/>
          </a:xfrm>
        </p:spPr>
        <p:txBody>
          <a:bodyPr/>
          <a:lstStyle/>
          <a:p>
            <a:r>
              <a:rPr lang="en-US" b="1" dirty="0"/>
              <a:t>NOTES:</a:t>
            </a:r>
          </a:p>
          <a:p>
            <a:r>
              <a:rPr lang="en-US" dirty="0"/>
              <a:t>Recent Canadian Cardiovascular Society position statement recommend that all high-risk patients receive medication to reduce LDL-C below 2.0 </a:t>
            </a:r>
            <a:r>
              <a:rPr lang="en-US" dirty="0" err="1"/>
              <a:t>mmol</a:t>
            </a:r>
            <a:r>
              <a:rPr lang="en-US" dirty="0"/>
              <a:t>/L</a:t>
            </a:r>
          </a:p>
          <a:p>
            <a:pPr>
              <a:buFontTx/>
              <a:buChar char="-"/>
            </a:pPr>
            <a:endParaRPr lang="en-US" dirty="0"/>
          </a:p>
          <a:p>
            <a:r>
              <a:rPr lang="fr-CA" sz="900" b="1" dirty="0" err="1">
                <a:ea typeface="Arial" charset="0"/>
                <a:cs typeface="Arial" charset="0"/>
              </a:rPr>
              <a:t>Reference</a:t>
            </a:r>
            <a:r>
              <a:rPr lang="fr-CA" sz="900" b="1" dirty="0">
                <a:ea typeface="Arial" charset="0"/>
                <a:cs typeface="Arial" charset="0"/>
              </a:rPr>
              <a:t>:</a:t>
            </a:r>
          </a:p>
          <a:p>
            <a:r>
              <a:rPr lang="fr-CA" sz="900" dirty="0" err="1">
                <a:ea typeface="Arial" charset="0"/>
                <a:cs typeface="Arial" charset="0"/>
              </a:rPr>
              <a:t>Fitchett</a:t>
            </a:r>
            <a:r>
              <a:rPr lang="fr-CA" sz="900" dirty="0">
                <a:ea typeface="Arial" charset="0"/>
                <a:cs typeface="Arial" charset="0"/>
              </a:rPr>
              <a:t> DH, </a:t>
            </a:r>
            <a:r>
              <a:rPr lang="fr-CA" sz="900" dirty="0" err="1">
                <a:ea typeface="Arial" charset="0"/>
                <a:cs typeface="Arial" charset="0"/>
              </a:rPr>
              <a:t>Leiter</a:t>
            </a:r>
            <a:r>
              <a:rPr lang="fr-CA" sz="900" dirty="0">
                <a:ea typeface="Arial" charset="0"/>
                <a:cs typeface="Arial" charset="0"/>
              </a:rPr>
              <a:t> LA, et al. </a:t>
            </a:r>
            <a:r>
              <a:rPr lang="en-US" sz="900" dirty="0">
                <a:ea typeface="Arial" charset="0"/>
                <a:cs typeface="Arial" charset="0"/>
              </a:rPr>
              <a:t>Are Canadian guidelines for cholesterol lowering in high-risk patients optimal? </a:t>
            </a:r>
            <a:r>
              <a:rPr lang="en-US" sz="900" i="1" dirty="0">
                <a:ea typeface="Arial" charset="0"/>
                <a:cs typeface="Arial" charset="0"/>
              </a:rPr>
              <a:t>Can J </a:t>
            </a:r>
            <a:r>
              <a:rPr lang="en-US" sz="900" i="1" dirty="0" err="1">
                <a:ea typeface="Arial" charset="0"/>
                <a:cs typeface="Arial" charset="0"/>
              </a:rPr>
              <a:t>Cardiol</a:t>
            </a:r>
            <a:r>
              <a:rPr lang="en-US" sz="900" dirty="0">
                <a:ea typeface="Arial" charset="0"/>
                <a:cs typeface="Arial" charset="0"/>
              </a:rPr>
              <a:t> 2005;21:85-90</a:t>
            </a:r>
            <a:r>
              <a:rPr lang="en-US" sz="900" dirty="0"/>
              <a:t> </a:t>
            </a:r>
          </a:p>
          <a:p>
            <a:endParaRPr lang="en-US"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Rectangle 8"/>
          <p:cNvSpPr/>
          <p:nvPr/>
        </p:nvSpPr>
        <p:spPr>
          <a:xfrm>
            <a:off x="646113" y="1447800"/>
            <a:ext cx="7851775" cy="3200400"/>
          </a:xfrm>
          <a:prstGeom prst="rect">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a:p>
        </p:txBody>
      </p:sp>
      <p:sp>
        <p:nvSpPr>
          <p:cNvPr id="2" name="Title 1"/>
          <p:cNvSpPr>
            <a:spLocks noGrp="1"/>
          </p:cNvSpPr>
          <p:nvPr>
            <p:ph type="ctrTitle"/>
          </p:nvPr>
        </p:nvSpPr>
        <p:spPr>
          <a:xfrm>
            <a:off x="658813" y="1537447"/>
            <a:ext cx="7826281" cy="1627093"/>
          </a:xfrm>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1">
                        <a:lumMod val="85000"/>
                      </a:schemeClr>
                    </a:gs>
                    <a:gs pos="100000">
                      <a:schemeClr val="tx1"/>
                    </a:gs>
                  </a:gsLst>
                  <a:lin ang="16200000" scaled="1"/>
                </a:gra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813" y="3218329"/>
            <a:ext cx="7826281" cy="860611"/>
          </a:xfrm>
        </p:spPr>
        <p:txBody>
          <a:bodyPr vert="horz" lIns="91440" tIns="45720" rIns="91440" bIns="45720" rtlCol="0">
            <a:normAutofit/>
          </a:bodyPr>
          <a:lstStyle>
            <a:lvl1pPr marL="0" indent="0" algn="ctr" defTabSz="914400" rtl="0" eaLnBrk="1" latinLnBrk="0" hangingPunct="1">
              <a:lnSpc>
                <a:spcPts val="2000"/>
              </a:lnSpc>
              <a:spcBef>
                <a:spcPts val="2000"/>
              </a:spcBef>
              <a:buFont typeface="Wingdings 2" pitchFamily="18" charset="2"/>
              <a:buNone/>
              <a:defRPr sz="1800" kern="1200">
                <a:gradFill>
                  <a:gsLst>
                    <a:gs pos="0">
                      <a:schemeClr val="tx1">
                        <a:lumMod val="85000"/>
                      </a:schemeClr>
                    </a:gs>
                    <a:gs pos="100000">
                      <a:schemeClr val="tx1"/>
                    </a:gs>
                  </a:gsLst>
                  <a:lin ang="16200000" scaled="1"/>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E1323-4986-433E-B983-22801426F3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2856" y="1600200"/>
            <a:ext cx="3931920" cy="566738"/>
          </a:xfrm>
        </p:spPr>
        <p:txBody>
          <a:bodyPr vert="horz" lIns="91440" tIns="45720" rIns="91440" bIns="45720" rtlCol="0" anchor="b" anchorCtr="0">
            <a:normAutofit/>
          </a:bodyPr>
          <a:lstStyle>
            <a:lvl1pPr algn="l" defTabSz="914400" rtl="0" eaLnBrk="1" latinLnBrk="0" hangingPunct="1">
              <a:spcBef>
                <a:spcPct val="0"/>
              </a:spcBef>
              <a:buNone/>
              <a:defRPr sz="24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21792" y="457200"/>
            <a:ext cx="3474720" cy="510235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2856" y="2240280"/>
            <a:ext cx="3931920" cy="2103120"/>
          </a:xfrm>
        </p:spPr>
        <p:txBody>
          <a:bodyPr vert="horz" lIns="91440" tIns="45720" rIns="91440" bIns="45720" rtlCol="0">
            <a:normAutofit/>
          </a:bodyPr>
          <a:lstStyle>
            <a:lvl1pPr marL="0" indent="0">
              <a:buNone/>
              <a:defRPr sz="1400" b="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5FB4-34D1-40B1-AE07-72B224D4446C}"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8577263"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5BBE2-A141-4F05-88A2-626D3E65BA9A}"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575"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5BBE2-A141-4F05-88A2-626D3E65BA9A}"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Picture Placeholder 2"/>
          <p:cNvSpPr>
            <a:spLocks noGrp="1"/>
          </p:cNvSpPr>
          <p:nvPr>
            <p:ph type="pic" idx="14"/>
          </p:nvPr>
        </p:nvSpPr>
        <p:spPr>
          <a:xfrm>
            <a:off x="4745038" y="458788"/>
            <a:ext cx="4114800" cy="3884612"/>
          </a:xfrm>
          <a:noFill/>
          <a:ln w="44450">
            <a:solidFill>
              <a:schemeClr val="bg1"/>
            </a:solidFill>
            <a:miter lim="800000"/>
          </a:ln>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ide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575" y="4920520"/>
            <a:ext cx="3931920" cy="566738"/>
          </a:xfrm>
        </p:spPr>
        <p:txBody>
          <a:bodyPr anchor="b">
            <a:normAutofit/>
          </a:bodyPr>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82575" y="5563458"/>
            <a:ext cx="3931920" cy="652462"/>
          </a:xfrm>
        </p:spPr>
        <p:txBody>
          <a:bodyPr/>
          <a:lstStyle>
            <a:lvl1pPr marL="0" indent="0" algn="l">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5BBE2-A141-4F05-88A2-626D3E65BA9A}" type="slidenum">
              <a:rPr lang="en-US" smtClean="0"/>
              <a:pPr/>
              <a:t>‹#›</a:t>
            </a:fld>
            <a:endParaRPr lang="en-US"/>
          </a:p>
        </p:txBody>
      </p:sp>
      <p:sp>
        <p:nvSpPr>
          <p:cNvPr id="8" name="Text Placeholder 3"/>
          <p:cNvSpPr>
            <a:spLocks noGrp="1"/>
          </p:cNvSpPr>
          <p:nvPr>
            <p:ph type="body" sz="half" idx="13"/>
          </p:nvPr>
        </p:nvSpPr>
        <p:spPr>
          <a:xfrm>
            <a:off x="4927918" y="4899025"/>
            <a:ext cx="3931920" cy="1352458"/>
          </a:xfrm>
        </p:spPr>
        <p:txBody>
          <a:bodyPr>
            <a:normAutofit/>
          </a:bodyPr>
          <a:lstStyle>
            <a:lvl1pPr marL="0" indent="0" algn="l">
              <a:lnSpc>
                <a:spcPct val="110000"/>
              </a:lnSpc>
              <a:buNone/>
              <a:defRPr sz="12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Freeform 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Media Placeholder 11"/>
          <p:cNvSpPr>
            <a:spLocks noGrp="1"/>
          </p:cNvSpPr>
          <p:nvPr>
            <p:ph type="media" sz="quarter" idx="14"/>
          </p:nvPr>
        </p:nvSpPr>
        <p:spPr>
          <a:xfrm>
            <a:off x="282575" y="458788"/>
            <a:ext cx="8577263" cy="3849624"/>
          </a:xfrm>
          <a:noFill/>
          <a:ln w="44450">
            <a:solidFill>
              <a:schemeClr val="bg1"/>
            </a:solidFill>
            <a:miter lim="800000"/>
          </a:ln>
          <a:effectLst/>
        </p:spPr>
        <p:style>
          <a:lnRef idx="1">
            <a:schemeClr val="dk1"/>
          </a:lnRef>
          <a:fillRef idx="3">
            <a:schemeClr val="dk1"/>
          </a:fillRef>
          <a:effectRef idx="2">
            <a:schemeClr val="dk1"/>
          </a:effectRef>
          <a:fontRef idx="none"/>
        </p:style>
        <p:txBody>
          <a:bodyPr vert="horz" lIns="91440" tIns="45720" rIns="91440" bIns="45720" rtlCol="0">
            <a:normAutofit/>
          </a:bodyPr>
          <a:lstStyle>
            <a:lvl1pPr marL="349250" indent="-349250" algn="l" defTabSz="914400" rtl="0" eaLnBrk="1" latinLnBrk="0" hangingPunct="1">
              <a:spcBef>
                <a:spcPts val="2000"/>
              </a:spcBef>
              <a:buFont typeface="Wingdings 2" pitchFamily="18" charset="2"/>
              <a:buNone/>
              <a:defRPr sz="2000" kern="1200">
                <a:solidFill>
                  <a:schemeClr val="tx1"/>
                </a:solidFill>
                <a:latin typeface="+mn-lt"/>
                <a:ea typeface="+mn-ea"/>
                <a:cs typeface="+mn-cs"/>
              </a:defRPr>
            </a:lvl1pPr>
          </a:lstStyle>
          <a:p>
            <a:r>
              <a:rPr lang="en-US" smtClean="0"/>
              <a:t>Click icon to add media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60DF08-25F4-4F01-9834-AD31DD64DF60}" type="slidenum">
              <a:rPr lang="en-US" smtClean="0"/>
              <a:pPr/>
              <a:t>‹#›</a:t>
            </a:fld>
            <a:endParaRPr lang="en-US"/>
          </a:p>
        </p:txBody>
      </p:sp>
      <p:sp>
        <p:nvSpPr>
          <p:cNvPr id="7" name="Freeform 6"/>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458788"/>
            <a:ext cx="1447800" cy="579278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41350" y="458788"/>
            <a:ext cx="6521450" cy="5792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39A60-3C73-483C-882E-0255A62C04E3}" type="slidenum">
              <a:rPr lang="en-US" smtClean="0"/>
              <a:pPr/>
              <a:t>‹#›</a:t>
            </a:fld>
            <a:endParaRPr lang="en-US"/>
          </a:p>
        </p:txBody>
      </p:sp>
      <p:sp>
        <p:nvSpPr>
          <p:cNvPr id="7" name="Freeform 6"/>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0C123-C9C5-42FF-A5E6-654C2F96E889}" type="slidenum">
              <a:rPr lang="en-US" smtClean="0"/>
              <a:pPr/>
              <a:t>‹#›</a:t>
            </a:fld>
            <a:endParaRPr lang="en-US"/>
          </a:p>
        </p:txBody>
      </p:sp>
      <p:sp>
        <p:nvSpPr>
          <p:cNvPr id="19" name="Freeform 18"/>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20" name="Freeform 19"/>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371725" y="381000"/>
            <a:ext cx="4400550" cy="3048000"/>
          </a:xfrm>
          <a:noFill/>
          <a:ln w="44450">
            <a:solidFill>
              <a:schemeClr val="bg1"/>
            </a:solidFill>
            <a:miter lim="800000"/>
          </a:ln>
        </p:spPr>
        <p:style>
          <a:lnRef idx="1">
            <a:schemeClr val="dk1"/>
          </a:lnRef>
          <a:fillRef idx="3">
            <a:schemeClr val="dk1"/>
          </a:fillRef>
          <a:effectRef idx="2">
            <a:schemeClr val="dk1"/>
          </a:effectRef>
          <a:fontRef idx="none"/>
        </p:style>
        <p:txBody>
          <a:bodyPr>
            <a:normAutofit/>
          </a:bodyPr>
          <a:lstStyle>
            <a:lvl1pPr>
              <a:buNone/>
              <a:defRPr sz="2000"/>
            </a:lvl1pPr>
          </a:lstStyle>
          <a:p>
            <a:r>
              <a:rPr lang="en-US" smtClean="0"/>
              <a:t>Click icon to add picture</a:t>
            </a:r>
            <a:endParaRPr/>
          </a:p>
        </p:txBody>
      </p:sp>
      <p:sp>
        <p:nvSpPr>
          <p:cNvPr id="2" name="Title 1"/>
          <p:cNvSpPr>
            <a:spLocks noGrp="1"/>
          </p:cNvSpPr>
          <p:nvPr>
            <p:ph type="ctrTitle"/>
          </p:nvPr>
        </p:nvSpPr>
        <p:spPr>
          <a:xfrm>
            <a:off x="641350" y="4146363"/>
            <a:ext cx="7856538" cy="1470025"/>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41350" y="5620871"/>
            <a:ext cx="7856538" cy="614081"/>
          </a:xfrm>
        </p:spPr>
        <p:txBody>
          <a:bodyPr>
            <a:normAutofit/>
          </a:bodyPr>
          <a:lstStyle>
            <a:lvl1pPr marL="0" indent="0" algn="ctr">
              <a:lnSpc>
                <a:spcPts val="2000"/>
              </a:lnSpc>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5BBE2-A141-4F05-88A2-626D3E65BA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017059"/>
            <a:ext cx="7772400" cy="1655064"/>
          </a:xfrm>
        </p:spPr>
        <p:txBody>
          <a:bodyPr vert="horz" lIns="91440" tIns="45720" rIns="91440" bIns="45720" rtlCol="0" anchor="b" anchorCtr="0">
            <a:noAutofit/>
          </a:bodyPr>
          <a:lstStyle>
            <a:lvl1pPr algn="ctr" defTabSz="914400" rtl="0" eaLnBrk="1" latinLnBrk="0" hangingPunct="1">
              <a:spcBef>
                <a:spcPct val="0"/>
              </a:spcBef>
              <a:buNone/>
              <a:defRPr sz="5400" b="0"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662979"/>
            <a:ext cx="7772400" cy="1500187"/>
          </a:xfrm>
        </p:spPr>
        <p:txBody>
          <a:bodyPr vert="horz" lIns="91440" tIns="45720" rIns="91440" bIns="45720" rtlCol="0" anchor="t" anchorCtr="0">
            <a:normAutofit/>
          </a:bodyPr>
          <a:lstStyle>
            <a:lvl1pPr marL="0" indent="0" algn="ctr">
              <a:buNone/>
              <a:defRPr sz="1800" kern="1200">
                <a:solidFill>
                  <a:schemeClr val="tx1">
                    <a:tint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ctr" defTabSz="914400" rtl="0" eaLnBrk="1" latinLnBrk="0" hangingPunct="1">
              <a:lnSpc>
                <a:spcPts val="2000"/>
              </a:lnSpc>
              <a:spcBef>
                <a:spcPts val="2000"/>
              </a:spcBef>
              <a:buFont typeface="Wingdings 2" pitchFamily="18" charset="2"/>
              <a:buNone/>
            </a:pPr>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6547-2456-4B50-9D4C-C4017AA233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41350"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9501" y="1600200"/>
            <a:ext cx="3749040" cy="4651375"/>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145EC-7617-4157-A00C-083C7D5655EE}" type="slidenum">
              <a:rPr lang="en-US" smtClean="0"/>
              <a:pPr/>
              <a:t>‹#›</a:t>
            </a:fld>
            <a:endParaRPr lang="en-US"/>
          </a:p>
        </p:txBody>
      </p:sp>
      <p:sp>
        <p:nvSpPr>
          <p:cNvPr id="16" name="Freeform 1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7" name="Freeform 1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41350" y="1532964"/>
            <a:ext cx="3749040" cy="833718"/>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1350"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2601" y="1532964"/>
            <a:ext cx="3749040" cy="833718"/>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601" y="2362200"/>
            <a:ext cx="3749040" cy="3889375"/>
          </a:xfrm>
        </p:spPr>
        <p:txBody>
          <a:bodyPr>
            <a:normAutofit/>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910DA-FFB4-4B57-86FD-1854E7332681}" type="slidenum">
              <a:rPr lang="en-US" smtClean="0"/>
              <a:pPr/>
              <a:t>‹#›</a:t>
            </a:fld>
            <a:endParaRPr lang="en-US"/>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E38E1-01F6-466B-B3EC-DE1EB2736247}" type="slidenum">
              <a:rPr lang="en-US" smtClean="0"/>
              <a:pPr/>
              <a:t>‹#›</a:t>
            </a:fld>
            <a:endParaRPr lang="en-US"/>
          </a:p>
        </p:txBody>
      </p:sp>
      <p:sp>
        <p:nvSpPr>
          <p:cNvPr id="6" name="Freeform 5"/>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7" name="Freeform 6"/>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8" name="Freeform 7"/>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0" name="Freeform 9"/>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1" name="Freeform 10"/>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2" name="Freeform 11"/>
          <p:cNvSpPr/>
          <p:nvPr/>
        </p:nvSpPr>
        <p:spPr>
          <a:xfrm>
            <a:off x="280416" y="1525588"/>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13" name="Freeform 12"/>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1DC81-94D1-4589-8132-5F57FB1161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340" y="802910"/>
            <a:ext cx="3474720" cy="1162050"/>
          </a:xfrm>
        </p:spPr>
        <p:txBody>
          <a:bodyPr anchor="b">
            <a:normAutofit/>
          </a:bodyPr>
          <a:lstStyle>
            <a:lvl1pPr algn="ctr">
              <a:defRPr sz="2400" b="0"/>
            </a:lvl1pPr>
          </a:lstStyle>
          <a:p>
            <a:r>
              <a:rPr lang="en-US" smtClean="0"/>
              <a:t>Click to edit Master title style</a:t>
            </a:r>
            <a:endParaRPr/>
          </a:p>
        </p:txBody>
      </p:sp>
      <p:sp>
        <p:nvSpPr>
          <p:cNvPr id="3" name="Content Placeholder 2"/>
          <p:cNvSpPr>
            <a:spLocks noGrp="1"/>
          </p:cNvSpPr>
          <p:nvPr>
            <p:ph idx="1"/>
          </p:nvPr>
        </p:nvSpPr>
        <p:spPr>
          <a:xfrm>
            <a:off x="4562010" y="449705"/>
            <a:ext cx="3931920" cy="5781388"/>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24340" y="2057399"/>
            <a:ext cx="3474720" cy="3733801"/>
          </a:xfrm>
        </p:spPr>
        <p:txBody>
          <a:bodyPr>
            <a:normAutofit/>
          </a:bodyPr>
          <a:lstStyle>
            <a:lvl1pPr marL="0" indent="0" algn="ctr">
              <a:lnSpc>
                <a:spcPct val="110000"/>
              </a:lnSpc>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347-8AA1-43C4-9CDE-C198C455C549}" type="slidenum">
              <a:rPr lang="en-US" smtClean="0"/>
              <a:pPr/>
              <a:t>‹#›</a:t>
            </a:fld>
            <a:endParaRPr lang="en-US"/>
          </a:p>
        </p:txBody>
      </p:sp>
      <p:sp>
        <p:nvSpPr>
          <p:cNvPr id="8" name="Freeform 7"/>
          <p:cNvSpPr/>
          <p:nvPr/>
        </p:nvSpPr>
        <p:spPr>
          <a:xfrm>
            <a:off x="280416" y="258580"/>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
        <p:nvSpPr>
          <p:cNvPr id="9" name="Freeform 8"/>
          <p:cNvSpPr/>
          <p:nvPr/>
        </p:nvSpPr>
        <p:spPr>
          <a:xfrm>
            <a:off x="280416" y="6399213"/>
            <a:ext cx="8558784" cy="0"/>
          </a:xfrm>
          <a:custGeom>
            <a:avLst/>
            <a:gdLst>
              <a:gd name="connsiteX0" fmla="*/ 0 w 8592671"/>
              <a:gd name="connsiteY0" fmla="*/ 0 h 0"/>
              <a:gd name="connsiteX1" fmla="*/ 8592671 w 8592671"/>
              <a:gd name="connsiteY1" fmla="*/ 0 h 0"/>
            </a:gdLst>
            <a:ahLst/>
            <a:cxnLst>
              <a:cxn ang="0">
                <a:pos x="connsiteX0" y="connsiteY0"/>
              </a:cxn>
              <a:cxn ang="0">
                <a:pos x="connsiteX1" y="connsiteY1"/>
              </a:cxn>
            </a:cxnLst>
            <a:rect l="l" t="t" r="r" b="b"/>
            <a:pathLst>
              <a:path w="8592671">
                <a:moveTo>
                  <a:pt x="0" y="0"/>
                </a:moveTo>
                <a:lnTo>
                  <a:pt x="8592671" y="0"/>
                </a:lnTo>
              </a:path>
            </a:pathLst>
          </a:custGeom>
          <a:ln w="317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350" y="107576"/>
            <a:ext cx="7856538" cy="13100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618565" y="1600200"/>
            <a:ext cx="7878788" cy="4639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505200" y="6356350"/>
            <a:ext cx="2133600" cy="365125"/>
          </a:xfrm>
          <a:prstGeom prst="rect">
            <a:avLst/>
          </a:prstGeom>
        </p:spPr>
        <p:txBody>
          <a:bodyPr vert="horz" lIns="0" tIns="45720" rIns="0" bIns="45720" rtlCol="0" anchor="ctr"/>
          <a:lstStyle>
            <a:lvl1pPr algn="ctr">
              <a:defRPr sz="1100">
                <a:solidFill>
                  <a:schemeClr val="tx1">
                    <a:lumMod val="75000"/>
                  </a:schemeClr>
                </a:solidFill>
              </a:defRPr>
            </a:lvl1pPr>
          </a:lstStyle>
          <a:p>
            <a:endParaRPr lang="en-US"/>
          </a:p>
        </p:txBody>
      </p:sp>
      <p:sp>
        <p:nvSpPr>
          <p:cNvPr id="5" name="Footer Placeholder 4"/>
          <p:cNvSpPr>
            <a:spLocks noGrp="1"/>
          </p:cNvSpPr>
          <p:nvPr>
            <p:ph type="ftr" sz="quarter" idx="3"/>
          </p:nvPr>
        </p:nvSpPr>
        <p:spPr>
          <a:xfrm>
            <a:off x="280416" y="6356350"/>
            <a:ext cx="2895600" cy="365125"/>
          </a:xfrm>
          <a:prstGeom prst="rect">
            <a:avLst/>
          </a:prstGeom>
        </p:spPr>
        <p:txBody>
          <a:bodyPr vert="horz" lIns="0" tIns="45720" rIns="0" bIns="45720" rtlCol="0" anchor="ctr"/>
          <a:lstStyle>
            <a:lvl1pPr algn="l">
              <a:defRPr sz="11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8077200" y="6356350"/>
            <a:ext cx="762000" cy="365125"/>
          </a:xfrm>
          <a:prstGeom prst="rect">
            <a:avLst/>
          </a:prstGeom>
        </p:spPr>
        <p:txBody>
          <a:bodyPr vert="horz" lIns="0" tIns="45720" rIns="0" bIns="45720" rtlCol="0" anchor="ctr"/>
          <a:lstStyle>
            <a:lvl1pPr algn="r">
              <a:defRPr sz="1100">
                <a:solidFill>
                  <a:schemeClr val="tx1">
                    <a:lumMod val="75000"/>
                  </a:schemeClr>
                </a:solidFill>
              </a:defRPr>
            </a:lvl1pPr>
          </a:lstStyle>
          <a:p>
            <a:fld id="{2D25BBE2-A141-4F05-88A2-626D3E65BA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9250" indent="-349250" algn="l" defTabSz="914400" rtl="0" eaLnBrk="1" latinLnBrk="0" hangingPunct="1">
        <a:spcBef>
          <a:spcPts val="2000"/>
        </a:spcBef>
        <a:buFont typeface="Wingdings 2" pitchFamily="18" charset="2"/>
        <a:buChar char=""/>
        <a:defRPr sz="2400" kern="1200">
          <a:solidFill>
            <a:schemeClr val="tx1"/>
          </a:solidFill>
          <a:latin typeface="+mn-lt"/>
          <a:ea typeface="+mn-ea"/>
          <a:cs typeface="+mn-cs"/>
        </a:defRPr>
      </a:lvl1pPr>
      <a:lvl2pPr marL="685800" indent="-336550" algn="l" defTabSz="914400" rtl="0" eaLnBrk="1" latinLnBrk="0" hangingPunct="1">
        <a:spcBef>
          <a:spcPts val="600"/>
        </a:spcBef>
        <a:buClr>
          <a:schemeClr val="tx1">
            <a:lumMod val="65000"/>
          </a:schemeClr>
        </a:buClr>
        <a:buFont typeface="Wingdings 2" pitchFamily="18" charset="2"/>
        <a:buChar char=""/>
        <a:defRPr sz="2200" kern="1200">
          <a:solidFill>
            <a:schemeClr val="tx1"/>
          </a:solidFill>
          <a:latin typeface="+mn-lt"/>
          <a:ea typeface="+mn-ea"/>
          <a:cs typeface="+mn-cs"/>
        </a:defRPr>
      </a:lvl2pPr>
      <a:lvl3pPr marL="968375" indent="-282575" algn="l" defTabSz="914400" rtl="0" eaLnBrk="1" latinLnBrk="0" hangingPunct="1">
        <a:spcBef>
          <a:spcPts val="600"/>
        </a:spcBef>
        <a:buFont typeface="Wingdings 2" pitchFamily="18" charset="2"/>
        <a:buChar char=""/>
        <a:defRPr sz="2000" kern="1200">
          <a:solidFill>
            <a:schemeClr val="tx1"/>
          </a:solidFill>
          <a:latin typeface="+mn-lt"/>
          <a:ea typeface="+mn-ea"/>
          <a:cs typeface="+mn-cs"/>
        </a:defRPr>
      </a:lvl3pPr>
      <a:lvl4pPr marL="1263650" indent="-295275" algn="l" defTabSz="914400" rtl="0" eaLnBrk="1" latinLnBrk="0" hangingPunct="1">
        <a:spcBef>
          <a:spcPts val="600"/>
        </a:spcBef>
        <a:buClr>
          <a:schemeClr val="tx1">
            <a:lumMod val="65000"/>
          </a:schemeClr>
        </a:buClr>
        <a:buFont typeface="Wingdings 2" pitchFamily="18" charset="2"/>
        <a:buChar char=""/>
        <a:defRPr sz="1800" kern="1200">
          <a:solidFill>
            <a:schemeClr val="tx1"/>
          </a:solidFill>
          <a:latin typeface="+mn-lt"/>
          <a:ea typeface="+mn-ea"/>
          <a:cs typeface="+mn-cs"/>
        </a:defRPr>
      </a:lvl4pPr>
      <a:lvl5pPr marL="1546225" indent="-282575" algn="l" defTabSz="914400" rtl="0" eaLnBrk="1" latinLnBrk="0" hangingPunct="1">
        <a:spcBef>
          <a:spcPts val="6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cvrisk.mvm.ed.ac.uk/calculator/calc.asp" TargetMode="External"/><Relationship Id="rId4" Type="http://schemas.openxmlformats.org/officeDocument/2006/relationships/hyperlink" Target="http://www.mdcalc.com/framingham-cardiac-risk-score" TargetMode="External"/><Relationship Id="rId1" Type="http://schemas.openxmlformats.org/officeDocument/2006/relationships/slideLayout" Target="../slideLayouts/slideLayout2.xml"/><Relationship Id="rId2" Type="http://schemas.openxmlformats.org/officeDocument/2006/relationships/hyperlink" Target="http://hp2010.nhlbihin.net/atpiii/CALCULATOR.asp?usertype=pro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upload.wikimedia.org/wikipedia/commons/3/39/HMG-CoA_reductase_pathway.png" TargetMode="Externa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smtClean="0">
                <a:latin typeface="Albertus Extra Bold" pitchFamily="34" charset="0"/>
              </a:rPr>
              <a:t>Dyslipidemia</a:t>
            </a:r>
            <a:br>
              <a:rPr lang="en-US" i="1" dirty="0" smtClean="0">
                <a:latin typeface="Albertus Extra Bold" pitchFamily="34" charset="0"/>
              </a:rPr>
            </a:br>
            <a:r>
              <a:rPr lang="en-US" sz="2800" dirty="0" smtClean="0"/>
              <a:t>(Med-341)</a:t>
            </a:r>
            <a:endParaRPr lang="en-US" sz="2800" dirty="0"/>
          </a:p>
        </p:txBody>
      </p:sp>
      <p:sp>
        <p:nvSpPr>
          <p:cNvPr id="2051" name="Rectangle 3"/>
          <p:cNvSpPr>
            <a:spLocks noGrp="1" noChangeArrowheads="1"/>
          </p:cNvSpPr>
          <p:nvPr>
            <p:ph type="subTitle" idx="1"/>
          </p:nvPr>
        </p:nvSpPr>
        <p:spPr>
          <a:xfrm>
            <a:off x="762000" y="4724400"/>
            <a:ext cx="7848600" cy="1873250"/>
          </a:xfrm>
        </p:spPr>
        <p:txBody>
          <a:bodyPr/>
          <a:lstStyle/>
          <a:p>
            <a:pPr algn="l"/>
            <a:r>
              <a:rPr lang="en-US" sz="2400" dirty="0" smtClean="0"/>
              <a:t>Dr Anwar A Jammah</a:t>
            </a:r>
            <a:r>
              <a:rPr lang="en-US" sz="2000" dirty="0" smtClean="0"/>
              <a:t>, MD, FRCPC, FACP, CCD, ECNU.</a:t>
            </a:r>
          </a:p>
          <a:p>
            <a:pPr algn="l"/>
            <a:r>
              <a:rPr lang="en-US" sz="2200" dirty="0" smtClean="0"/>
              <a:t>Asst. Professor and Consultant in Medicine &amp; Endocrinology</a:t>
            </a:r>
          </a:p>
          <a:p>
            <a:pPr algn="l"/>
            <a:r>
              <a:rPr lang="en-US" sz="2200" dirty="0" smtClean="0"/>
              <a:t>Department of Medicine, King Saud University</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nvPr>
        </p:nvGraphicFramePr>
        <p:xfrm>
          <a:off x="283634" y="1125539"/>
          <a:ext cx="8479367" cy="4970462"/>
        </p:xfrm>
        <a:graphic>
          <a:graphicData uri="http://schemas.openxmlformats.org/drawingml/2006/table">
            <a:tbl>
              <a:tblPr/>
              <a:tblGrid>
                <a:gridCol w="1749550"/>
                <a:gridCol w="1674067"/>
                <a:gridCol w="2130326"/>
                <a:gridCol w="1466067"/>
                <a:gridCol w="1459357"/>
              </a:tblGrid>
              <a:tr h="112540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rPr>
                        <a:t>Type</a:t>
                      </a:r>
                      <a:endParaRPr kumimoji="0" lang="en-US" sz="1400" b="1" i="0" u="none" strike="noStrike" cap="none" normalizeH="0" baseline="0" dirty="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rPr>
                        <a:t>Source</a:t>
                      </a:r>
                      <a:endParaRPr kumimoji="0" lang="en-US" sz="1400" b="1" i="0" u="none" strike="noStrike" cap="none" normalizeH="0" baseline="0" dirty="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Major lipid</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Apoproteins</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Athero-genicity</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r>
              <a:tr h="11443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a:t>
                      </a:r>
                      <a:r>
                        <a:rPr kumimoji="0" lang="hu-HU" sz="1600" b="0" i="0" u="none" strike="noStrike" cap="none" normalizeH="0" baseline="0" smtClean="0">
                          <a:ln>
                            <a:noFill/>
                          </a:ln>
                          <a:solidFill>
                            <a:schemeClr val="tx1"/>
                          </a:solidFill>
                          <a:effectLst/>
                          <a:latin typeface="Verdana" pitchFamily="34" charset="0"/>
                        </a:rPr>
                        <a:t>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Dietary TGs</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B-48, C-I,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r>
              <a:tr h="7067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Endogenous</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B-100, E, C-II, C-III, </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r>
              <a:tr h="7067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remnant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r>
              <a:tr h="58051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8000"/>
                      </a:srgbClr>
                    </a:solidFill>
                  </a:tcPr>
                </a:tc>
              </a:tr>
              <a:tr h="7067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 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PLs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A-II, C-II, C-III, D,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48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smtClean="0">
                          <a:ln>
                            <a:noFill/>
                          </a:ln>
                          <a:solidFill>
                            <a:schemeClr val="tx1"/>
                          </a:solidFill>
                          <a:effectLst/>
                          <a:latin typeface="Verdana" pitchFamily="34" charset="0"/>
                        </a:rPr>
                        <a:t>anti-</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atherogenic</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48000"/>
                      </a:srgb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nvPr>
        </p:nvGraphicFramePr>
        <p:xfrm>
          <a:off x="304800" y="838200"/>
          <a:ext cx="8576733" cy="5389186"/>
        </p:xfrm>
        <a:graphic>
          <a:graphicData uri="http://schemas.openxmlformats.org/drawingml/2006/table">
            <a:tbl>
              <a:tblPr/>
              <a:tblGrid>
                <a:gridCol w="1087966"/>
                <a:gridCol w="1600200"/>
                <a:gridCol w="1216378"/>
                <a:gridCol w="896056"/>
                <a:gridCol w="1151467"/>
                <a:gridCol w="767644"/>
                <a:gridCol w="1857022"/>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smtClean="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TGs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Athero-genicity</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Rel</a:t>
                      </a:r>
                      <a:r>
                        <a:rPr kumimoji="0" lang="hu-HU" sz="1400" b="1" i="0" u="none" strike="noStrike" cap="none" normalizeH="0" baseline="0" smtClean="0">
                          <a:ln>
                            <a:noFill/>
                          </a:ln>
                          <a:solidFill>
                            <a:schemeClr val="tx1"/>
                          </a:solidFill>
                          <a:effectLst/>
                          <a:latin typeface="Verdana" pitchFamily="34" charset="0"/>
                        </a:rPr>
                        <a:t>.</a:t>
                      </a:r>
                      <a:r>
                        <a:rPr kumimoji="0" lang="en-US" sz="1400" b="1" i="0" u="none" strike="noStrike" cap="none" normalizeH="0" baseline="0" smtClean="0">
                          <a:ln>
                            <a:noFill/>
                          </a:ln>
                          <a:solidFill>
                            <a:schemeClr val="tx1"/>
                          </a:solidFill>
                          <a:effectLst/>
                          <a:latin typeface="Verdana" pitchFamily="34" charset="0"/>
                        </a:rPr>
                        <a:t>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en-US" sz="1400" b="1" i="0" u="none" strike="noStrike" cap="none" normalizeH="0" baseline="0" smtClean="0">
                          <a:ln>
                            <a:noFill/>
                          </a:ln>
                          <a:solidFill>
                            <a:schemeClr val="tx1"/>
                          </a:solidFill>
                          <a:effectLst/>
                          <a:latin typeface="Verdana" pitchFamily="34" charset="0"/>
                        </a:rPr>
                        <a:t>freq</a:t>
                      </a:r>
                      <a:r>
                        <a:rPr kumimoji="0" lang="hu-HU" sz="1400" b="1" i="0" u="none" strike="noStrike" cap="none" normalizeH="0" baseline="0" smtClean="0">
                          <a:ln>
                            <a:noFill/>
                          </a:ln>
                          <a:solidFill>
                            <a:schemeClr val="tx1"/>
                          </a:solidFill>
                          <a:effectLst/>
                          <a:latin typeface="Verdana" pitchFamily="34" charset="0"/>
                        </a:rPr>
                        <a: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t>
                      </a:r>
                      <a:r>
                        <a:rPr kumimoji="0" lang="hu-HU" sz="1600" b="0" i="0" u="none" strike="noStrike" cap="none" normalizeH="0" baseline="0" dirty="0" smtClean="0">
                          <a:ln>
                            <a:noFill/>
                          </a:ln>
                          <a:solidFill>
                            <a:schemeClr val="tx1"/>
                          </a:solidFill>
                          <a:effectLst/>
                          <a:latin typeface="Verdana" pitchFamily="34" charset="0"/>
                        </a:rPr>
                        <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pancreatitis</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6000"/>
                      </a:srgbClr>
                    </a:solidFill>
                  </a:tcPr>
                </a:tc>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6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6000"/>
                      </a:srgb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normAutofit fontScale="90000"/>
          </a:bodyP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nvPr>
        </p:nvGraphicFramePr>
        <p:xfrm>
          <a:off x="283634" y="1125538"/>
          <a:ext cx="8513232" cy="5002342"/>
        </p:xfrm>
        <a:graphic>
          <a:graphicData uri="http://schemas.openxmlformats.org/drawingml/2006/table">
            <a:tbl>
              <a:tblPr/>
              <a:tblGrid>
                <a:gridCol w="1471788"/>
                <a:gridCol w="1408289"/>
                <a:gridCol w="1471789"/>
                <a:gridCol w="1600200"/>
                <a:gridCol w="2561166"/>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hyper-cholesterolemia </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LDL receptor</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heteroz.:1/500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homoz.: </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TC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13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defective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1/700</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7-13 mM</a:t>
                      </a:r>
                      <a:endParaRPr kumimoji="0" lang="el-GR"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multiple defects and mechanisms</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common</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10%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6.5-9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5000"/>
                      </a:srgb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hyper-alphalipoproteinemia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5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Arial" charset="0"/>
                        </a:rPr>
                        <a:t>less CHD, longer life</a:t>
                      </a:r>
                      <a:br>
                        <a:rPr kumimoji="0" lang="hu-HU" sz="1400" b="0" i="0" u="none" strike="noStrike" cap="none" normalizeH="0" baseline="0" dirty="0" smtClean="0">
                          <a:ln>
                            <a:noFill/>
                          </a:ln>
                          <a:solidFill>
                            <a:schemeClr val="tx1"/>
                          </a:solidFill>
                          <a:effectLst/>
                          <a:latin typeface="Verdana" pitchFamily="34" charset="0"/>
                          <a:cs typeface="Arial" charset="0"/>
                        </a:rPr>
                      </a:br>
                      <a:r>
                        <a:rPr kumimoji="0" lang="hu-HU" sz="1400" b="0" i="0" u="none" strike="noStrike" cap="none" normalizeH="0" baseline="0" dirty="0" smtClean="0">
                          <a:ln>
                            <a:noFill/>
                          </a:ln>
                          <a:solidFill>
                            <a:schemeClr val="tx1"/>
                          </a:solidFill>
                          <a:effectLst/>
                          <a:latin typeface="Verdana" pitchFamily="34" charset="0"/>
                          <a:cs typeface="Arial" charset="0"/>
                        </a:rPr>
                        <a:t>elevated HDL</a:t>
                      </a: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5000"/>
                      </a:srgbClr>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idx="1"/>
          </p:nvPr>
        </p:nvSpPr>
        <p:spPr/>
        <p:txBody>
          <a:bodyPr>
            <a:normAutofit lnSpcReduction="10000"/>
          </a:bodyPr>
          <a:lstStyle/>
          <a:p>
            <a:pPr>
              <a:lnSpc>
                <a:spcPct val="80000"/>
              </a:lnSpc>
            </a:pPr>
            <a:r>
              <a:rPr lang="en-US" sz="2000"/>
              <a:t>Familial Hypercholesterolemia</a:t>
            </a:r>
          </a:p>
          <a:p>
            <a:pPr lvl="2">
              <a:lnSpc>
                <a:spcPct val="80000"/>
              </a:lnSpc>
            </a:pPr>
            <a:r>
              <a:rPr lang="en-US" sz="1600"/>
              <a:t>Codominant genetic disorder, coccurs in heterozygous form</a:t>
            </a:r>
          </a:p>
          <a:p>
            <a:pPr lvl="2">
              <a:lnSpc>
                <a:spcPct val="80000"/>
              </a:lnSpc>
            </a:pPr>
            <a:r>
              <a:rPr lang="en-US" sz="1600"/>
              <a:t>Occurs in 1 in 500 individuals</a:t>
            </a:r>
          </a:p>
          <a:p>
            <a:pPr lvl="2">
              <a:lnSpc>
                <a:spcPct val="80000"/>
              </a:lnSpc>
            </a:pPr>
            <a:r>
              <a:rPr lang="en-US" sz="1600"/>
              <a:t>Mutation in LDL receptor, resulting in elevated levels of LDL at birth and throughout life</a:t>
            </a:r>
          </a:p>
          <a:p>
            <a:pPr lvl="2">
              <a:lnSpc>
                <a:spcPct val="80000"/>
              </a:lnSpc>
            </a:pPr>
            <a:r>
              <a:rPr lang="en-US" sz="1600"/>
              <a:t>High risk for atherosclerosis, tendon xanthomas (75% of patients), tuberous xanthomas and xanthelasmas of eyes. </a:t>
            </a:r>
          </a:p>
          <a:p>
            <a:pPr>
              <a:lnSpc>
                <a:spcPct val="80000"/>
              </a:lnSpc>
            </a:pPr>
            <a:r>
              <a:rPr lang="en-US" sz="2000"/>
              <a:t>Familial Combined Hyperlipidemia</a:t>
            </a:r>
          </a:p>
          <a:p>
            <a:pPr lvl="2">
              <a:lnSpc>
                <a:spcPct val="80000"/>
              </a:lnSpc>
            </a:pPr>
            <a:r>
              <a:rPr lang="en-US" sz="1600"/>
              <a:t>Autosomal dominant</a:t>
            </a:r>
          </a:p>
          <a:p>
            <a:pPr lvl="2">
              <a:lnSpc>
                <a:spcPct val="80000"/>
              </a:lnSpc>
            </a:pPr>
            <a:r>
              <a:rPr lang="en-US" sz="1600"/>
              <a:t>Increased secretions of VLDLs</a:t>
            </a:r>
          </a:p>
          <a:p>
            <a:pPr>
              <a:lnSpc>
                <a:spcPct val="80000"/>
              </a:lnSpc>
            </a:pPr>
            <a:r>
              <a:rPr lang="en-US" sz="2000"/>
              <a:t>Dysbetalipoproteinemia</a:t>
            </a:r>
          </a:p>
          <a:p>
            <a:pPr lvl="2">
              <a:lnSpc>
                <a:spcPct val="80000"/>
              </a:lnSpc>
            </a:pPr>
            <a:r>
              <a:rPr lang="en-US" sz="1600"/>
              <a:t>Affects 1 in 10,000</a:t>
            </a:r>
          </a:p>
          <a:p>
            <a:pPr lvl="2">
              <a:lnSpc>
                <a:spcPct val="80000"/>
              </a:lnSpc>
            </a:pPr>
            <a:r>
              <a:rPr lang="en-US" sz="1600"/>
              <a:t>Results in apo E2, a binding-defective form of apoE (which usually plays important role in catabolism of chylomicron and VLDL)</a:t>
            </a:r>
          </a:p>
          <a:p>
            <a:pPr lvl="2">
              <a:lnSpc>
                <a:spcPct val="80000"/>
              </a:lnSpc>
            </a:pPr>
            <a:r>
              <a:rPr lang="en-US" sz="1600"/>
              <a:t>Increased risk for atherosclerosis, peripheral vascular disease</a:t>
            </a:r>
          </a:p>
          <a:p>
            <a:pPr lvl="2">
              <a:lnSpc>
                <a:spcPct val="80000"/>
              </a:lnSpc>
            </a:pPr>
            <a:r>
              <a:rPr lang="en-US" sz="1600"/>
              <a:t>Tuberous xanthomas, striae palmaris</a:t>
            </a:r>
          </a:p>
          <a:p>
            <a:pPr lvl="2">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normAutofit fontScale="90000"/>
          </a:bodyP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nvPr>
        </p:nvGraphicFramePr>
        <p:xfrm>
          <a:off x="283634" y="1512888"/>
          <a:ext cx="8513232" cy="3926397"/>
        </p:xfrm>
        <a:graphic>
          <a:graphicData uri="http://schemas.openxmlformats.org/drawingml/2006/table">
            <a:tbl>
              <a:tblPr/>
              <a:tblGrid>
                <a:gridCol w="1471788"/>
                <a:gridCol w="1408289"/>
                <a:gridCol w="1471789"/>
                <a:gridCol w="1553633"/>
                <a:gridCol w="2607733"/>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Genetic defect</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LPL deficiency</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endothelial LPL</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4000"/>
                      </a:srgb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hyper-triglyceridemia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enhanced hepatic TG-production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1/100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4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4000"/>
                      </a:srgb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normAutofit fontScale="90000"/>
          </a:bodyP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nvPr>
        </p:nvGraphicFramePr>
        <p:xfrm>
          <a:off x="283634" y="1700214"/>
          <a:ext cx="8513232" cy="2942401"/>
        </p:xfrm>
        <a:graphic>
          <a:graphicData uri="http://schemas.openxmlformats.org/drawingml/2006/table">
            <a:tbl>
              <a:tblPr/>
              <a:tblGrid>
                <a:gridCol w="1471788"/>
                <a:gridCol w="1408289"/>
                <a:gridCol w="1471789"/>
                <a:gridCol w="1665111"/>
                <a:gridCol w="2496255"/>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dysbeta-lipoproteinemia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VLDL, chylo.</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rarely 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50000"/>
                      </a:srgbClr>
                    </a:solidFill>
                  </a:tcPr>
                </a:tc>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 – 1/100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0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50000"/>
                      </a:srgb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corneal arcus"/>
          <p:cNvPicPr>
            <a:picLocks noChangeAspect="1" noChangeArrowheads="1"/>
          </p:cNvPicPr>
          <p:nvPr/>
        </p:nvPicPr>
        <p:blipFill>
          <a:blip r:embed="rId2"/>
          <a:srcRect/>
          <a:stretch>
            <a:fillRect/>
          </a:stretch>
        </p:blipFill>
        <p:spPr bwMode="auto">
          <a:xfrm>
            <a:off x="533400" y="990600"/>
            <a:ext cx="8153400" cy="5075492"/>
          </a:xfrm>
          <a:prstGeom prst="rect">
            <a:avLst/>
          </a:prstGeom>
          <a:noFill/>
          <a:ln w="9525">
            <a:noFill/>
            <a:miter lim="800000"/>
            <a:headEnd/>
            <a:tailEnd/>
          </a:ln>
        </p:spPr>
      </p:pic>
      <p:sp>
        <p:nvSpPr>
          <p:cNvPr id="5" name="Rectangle 4"/>
          <p:cNvSpPr/>
          <p:nvPr/>
        </p:nvSpPr>
        <p:spPr>
          <a:xfrm>
            <a:off x="533400" y="6095999"/>
            <a:ext cx="8153400" cy="461665"/>
          </a:xfrm>
          <a:prstGeom prst="rect">
            <a:avLst/>
          </a:prstGeom>
        </p:spPr>
        <p:txBody>
          <a:bodyPr wrap="square">
            <a:spAutoFit/>
          </a:bodyPr>
          <a:lstStyle/>
          <a:p>
            <a:pPr algn="ctr"/>
            <a:r>
              <a:rPr lang="en-US" sz="2400" b="1" dirty="0" smtClean="0">
                <a:ln>
                  <a:solidFill>
                    <a:schemeClr val="tx1"/>
                  </a:solidFill>
                </a:ln>
              </a:rPr>
              <a:t>Corneal </a:t>
            </a:r>
            <a:r>
              <a:rPr lang="en-US" sz="2400" b="1" dirty="0" err="1" smtClean="0">
                <a:ln>
                  <a:solidFill>
                    <a:schemeClr val="tx1"/>
                  </a:solidFill>
                </a:ln>
              </a:rPr>
              <a:t>arcus</a:t>
            </a:r>
            <a:r>
              <a:rPr lang="en-US" sz="2400" b="1" dirty="0" smtClean="0">
                <a:ln>
                  <a:solidFill>
                    <a:schemeClr val="tx1"/>
                  </a:solidFill>
                </a:ln>
              </a:rPr>
              <a:t> (FH)</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2" descr="xantho"/>
          <p:cNvPicPr>
            <a:picLocks noChangeAspect="1" noChangeArrowheads="1"/>
          </p:cNvPicPr>
          <p:nvPr/>
        </p:nvPicPr>
        <p:blipFill>
          <a:blip r:embed="rId2"/>
          <a:srcRect l="52364" t="7272"/>
          <a:stretch>
            <a:fillRect/>
          </a:stretch>
        </p:blipFill>
        <p:spPr>
          <a:xfrm>
            <a:off x="914400" y="1023243"/>
            <a:ext cx="6553200" cy="4996557"/>
          </a:xfrm>
          <a:prstGeom prst="rect">
            <a:avLst/>
          </a:prstGeom>
          <a:noFill/>
        </p:spPr>
      </p:pic>
      <p:sp>
        <p:nvSpPr>
          <p:cNvPr id="5" name="Rectangle 4"/>
          <p:cNvSpPr/>
          <p:nvPr/>
        </p:nvSpPr>
        <p:spPr>
          <a:xfrm>
            <a:off x="533400" y="6095999"/>
            <a:ext cx="8153400" cy="461665"/>
          </a:xfrm>
          <a:prstGeom prst="rect">
            <a:avLst/>
          </a:prstGeom>
        </p:spPr>
        <p:txBody>
          <a:bodyPr wrap="square">
            <a:spAutoFit/>
          </a:bodyPr>
          <a:lstStyle/>
          <a:p>
            <a:pPr algn="ctr"/>
            <a:r>
              <a:rPr lang="en-US" sz="2400" dirty="0" err="1" smtClean="0"/>
              <a:t>tendinous</a:t>
            </a:r>
            <a:r>
              <a:rPr lang="en-US" sz="2400" dirty="0" smtClean="0"/>
              <a:t> </a:t>
            </a:r>
            <a:r>
              <a:rPr lang="en-US" sz="2400" dirty="0" err="1" smtClean="0"/>
              <a:t>xanthomas</a:t>
            </a:r>
            <a:r>
              <a:rPr lang="en-US" sz="2400" dirty="0" smtClean="0"/>
              <a:t> </a:t>
            </a:r>
            <a:r>
              <a:rPr lang="en-US" sz="2400" b="1" dirty="0" smtClean="0">
                <a:ln>
                  <a:solidFill>
                    <a:schemeClr val="tx1"/>
                  </a:solidFill>
                </a:ln>
              </a:rPr>
              <a:t>(FH)</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5638800"/>
            <a:ext cx="7856538" cy="762000"/>
          </a:xfrm>
        </p:spPr>
        <p:txBody>
          <a:bodyPr>
            <a:normAutofit/>
          </a:bodyPr>
          <a:lstStyle/>
          <a:p>
            <a:r>
              <a:rPr lang="en-US" sz="2400" dirty="0" err="1" smtClean="0"/>
              <a:t>Xanthelasma</a:t>
            </a:r>
            <a:r>
              <a:rPr lang="en-US" sz="2400" dirty="0" smtClean="0"/>
              <a:t> (FH)</a:t>
            </a:r>
            <a:endParaRPr lang="en-US" sz="2400" dirty="0"/>
          </a:p>
        </p:txBody>
      </p:sp>
      <p:pic>
        <p:nvPicPr>
          <p:cNvPr id="44038" name="Picture 11" descr="xanthoma-1"/>
          <p:cNvPicPr>
            <a:picLocks noChangeAspect="1" noChangeArrowheads="1"/>
          </p:cNvPicPr>
          <p:nvPr/>
        </p:nvPicPr>
        <p:blipFill>
          <a:blip r:embed="rId2"/>
          <a:srcRect l="1875" t="2812" r="937" b="14063"/>
          <a:stretch>
            <a:fillRect/>
          </a:stretch>
        </p:blipFill>
        <p:spPr bwMode="auto">
          <a:xfrm>
            <a:off x="685800" y="916120"/>
            <a:ext cx="7848600" cy="46503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9" descr="tendonous"/>
          <p:cNvPicPr>
            <a:picLocks noChangeAspect="1" noChangeArrowheads="1"/>
          </p:cNvPicPr>
          <p:nvPr/>
        </p:nvPicPr>
        <p:blipFill>
          <a:blip r:embed="rId2"/>
          <a:srcRect/>
          <a:stretch>
            <a:fillRect/>
          </a:stretch>
        </p:blipFill>
        <p:spPr bwMode="auto">
          <a:xfrm>
            <a:off x="838199" y="304800"/>
            <a:ext cx="7295975" cy="5257800"/>
          </a:xfrm>
          <a:prstGeom prst="rect">
            <a:avLst/>
          </a:prstGeom>
          <a:noFill/>
          <a:ln w="9525">
            <a:noFill/>
            <a:miter lim="800000"/>
            <a:headEnd/>
            <a:tailEnd/>
          </a:ln>
        </p:spPr>
      </p:pic>
      <p:sp>
        <p:nvSpPr>
          <p:cNvPr id="5" name="Rectangle 4"/>
          <p:cNvSpPr/>
          <p:nvPr/>
        </p:nvSpPr>
        <p:spPr>
          <a:xfrm>
            <a:off x="533400" y="5791200"/>
            <a:ext cx="8153400" cy="461665"/>
          </a:xfrm>
          <a:prstGeom prst="rect">
            <a:avLst/>
          </a:prstGeom>
        </p:spPr>
        <p:txBody>
          <a:bodyPr wrap="square">
            <a:spAutoFit/>
          </a:bodyPr>
          <a:lstStyle/>
          <a:p>
            <a:pPr algn="ctr"/>
            <a:r>
              <a:rPr lang="en-US" sz="2400" dirty="0" err="1" smtClean="0"/>
              <a:t>tendinous</a:t>
            </a:r>
            <a:r>
              <a:rPr lang="en-US" sz="2400" dirty="0" smtClean="0"/>
              <a:t> </a:t>
            </a:r>
            <a:r>
              <a:rPr lang="en-US" sz="2400" dirty="0" err="1" smtClean="0"/>
              <a:t>xanthomas</a:t>
            </a:r>
            <a:r>
              <a:rPr lang="en-US" sz="2400" dirty="0" smtClean="0"/>
              <a:t> </a:t>
            </a:r>
            <a:r>
              <a:rPr lang="en-US" sz="2400" b="1" dirty="0" smtClean="0">
                <a:ln>
                  <a:solidFill>
                    <a:schemeClr val="tx1"/>
                  </a:solidFill>
                </a:ln>
              </a:rPr>
              <a:t>(FH)</a:t>
            </a:r>
            <a:endParaRPr lang="en-US" sz="2400" b="1" dirty="0"/>
          </a:p>
        </p:txBody>
      </p:sp>
      <p:sp>
        <p:nvSpPr>
          <p:cNvPr id="6" name="Rectangle 5"/>
          <p:cNvSpPr/>
          <p:nvPr/>
        </p:nvSpPr>
        <p:spPr>
          <a:xfrm>
            <a:off x="3276600" y="6248400"/>
            <a:ext cx="2284900" cy="461665"/>
          </a:xfrm>
          <a:prstGeom prst="rect">
            <a:avLst/>
          </a:prstGeom>
        </p:spPr>
        <p:txBody>
          <a:bodyPr wrap="none">
            <a:spAutoFit/>
          </a:bodyPr>
          <a:lstStyle/>
          <a:p>
            <a:r>
              <a:rPr lang="en-US" sz="2400" dirty="0" smtClean="0"/>
              <a:t>Achilles tendon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Lipid physiology (story)</a:t>
            </a:r>
          </a:p>
          <a:p>
            <a:r>
              <a:rPr lang="en-US" dirty="0" smtClean="0"/>
              <a:t>Common primary and secondary lipid disorders</a:t>
            </a:r>
          </a:p>
          <a:p>
            <a:r>
              <a:rPr lang="en-US" dirty="0" smtClean="0"/>
              <a:t>Patient assessment (when we should request lipid profile. </a:t>
            </a:r>
          </a:p>
          <a:p>
            <a:r>
              <a:rPr lang="en-US" dirty="0" smtClean="0"/>
              <a:t>Treatment and drugs used for patient with </a:t>
            </a:r>
            <a:r>
              <a:rPr lang="en-US" dirty="0" err="1" smtClean="0"/>
              <a:t>dyslipidemia</a:t>
            </a:r>
            <a:endParaRPr lang="en-US" dirty="0" smtClean="0"/>
          </a:p>
          <a:p>
            <a:r>
              <a:rPr lang="en-US" dirty="0" smtClean="0"/>
              <a:t>Targets we should achieved. </a:t>
            </a:r>
          </a:p>
          <a:p>
            <a:r>
              <a:rPr lang="en-US" dirty="0" smtClean="0"/>
              <a:t>Clinical scenarios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0"/>
            <a:ext cx="7856538" cy="838200"/>
          </a:xfrm>
        </p:spPr>
        <p:txBody>
          <a:bodyPr>
            <a:normAutofit/>
          </a:bodyPr>
          <a:lstStyle/>
          <a:p>
            <a:r>
              <a:rPr lang="en-US" sz="2400" dirty="0" smtClean="0"/>
              <a:t>Eruptive </a:t>
            </a:r>
            <a:r>
              <a:rPr lang="en-US" sz="2400" dirty="0" err="1" smtClean="0"/>
              <a:t>xanthoma</a:t>
            </a:r>
            <a:r>
              <a:rPr lang="en-US" sz="2400" dirty="0" smtClean="0"/>
              <a:t> (</a:t>
            </a:r>
            <a:r>
              <a:rPr lang="en-US" sz="2400" dirty="0" err="1" smtClean="0"/>
              <a:t>hypertriglyceridemia</a:t>
            </a:r>
            <a:r>
              <a:rPr lang="en-US" sz="2400" dirty="0" smtClean="0"/>
              <a:t>)</a:t>
            </a:r>
            <a:endParaRPr lang="en-US" sz="2400" dirty="0"/>
          </a:p>
        </p:txBody>
      </p:sp>
      <p:pic>
        <p:nvPicPr>
          <p:cNvPr id="4" name="Picture 4"/>
          <p:cNvPicPr>
            <a:picLocks noChangeAspect="1" noChangeArrowheads="1"/>
          </p:cNvPicPr>
          <p:nvPr/>
        </p:nvPicPr>
        <p:blipFill>
          <a:blip r:embed="rId2"/>
          <a:srcRect l="40625" t="35417" r="42969" b="31250"/>
          <a:stretch>
            <a:fillRect/>
          </a:stretch>
        </p:blipFill>
        <p:spPr bwMode="auto">
          <a:xfrm>
            <a:off x="2819400" y="381000"/>
            <a:ext cx="2971800" cy="4525463"/>
          </a:xfrm>
          <a:prstGeom prst="rect">
            <a:avLst/>
          </a:prstGeom>
          <a:noFill/>
          <a:ln w="57150" cmpd="thinThick">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sz="half" idx="1"/>
          </p:nvPr>
        </p:nvSpPr>
        <p:spPr/>
        <p:txBody>
          <a:bodyPr>
            <a:normAutofit fontScale="92500" lnSpcReduction="20000"/>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sz="half" idx="2"/>
          </p:nvPr>
        </p:nvSpPr>
        <p:spPr/>
        <p:txBody>
          <a:bodyPr>
            <a:normAutofit fontScale="92500" lnSpcReduction="20000"/>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nvPr>
        </p:nvGraphicFramePr>
        <p:xfrm>
          <a:off x="228600" y="990600"/>
          <a:ext cx="8610599" cy="5568510"/>
        </p:xfrm>
        <a:graphic>
          <a:graphicData uri="http://schemas.openxmlformats.org/drawingml/2006/table">
            <a:tbl>
              <a:tblPr/>
              <a:tblGrid>
                <a:gridCol w="1980162"/>
                <a:gridCol w="1227558"/>
                <a:gridCol w="1411624"/>
                <a:gridCol w="1597044"/>
                <a:gridCol w="2394211"/>
              </a:tblGrid>
              <a:tr h="44811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VLDL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HDL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Mechanism</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53964">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rPr>
                        <a:t>Diabetes mellitus</a:t>
                      </a:r>
                      <a:endParaRPr kumimoji="0" lang="hu-H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r>
                        <a:rPr kumimoji="0" lang="hu-HU" sz="1400" b="0" i="0" u="none" strike="noStrike" cap="none" normalizeH="0" baseline="0" smtClean="0">
                          <a:ln>
                            <a:noFill/>
                          </a:ln>
                          <a:solidFill>
                            <a:schemeClr val="tx1"/>
                          </a:solidFill>
                          <a:effectLst/>
                          <a:latin typeface="Verdana" pitchFamily="34" charset="0"/>
                          <a:cs typeface="Times New Roman" pitchFamily="18" charset="0"/>
                        </a:rPr>
                        <a:t>,</a:t>
                      </a:r>
                      <a:br>
                        <a:rPr kumimoji="0" lang="hu-HU" sz="1400" b="0"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cs typeface="Times New Roman" pitchFamily="18" charset="0"/>
                        </a:rPr>
                        <a:t>LPL</a:t>
                      </a:r>
                      <a:r>
                        <a:rPr kumimoji="0" lang="hu-HU" sz="1400" b="0" i="0" u="none" strike="noStrike" cap="none" normalizeH="0" baseline="0" smtClean="0">
                          <a:ln>
                            <a:noFill/>
                          </a:ln>
                          <a:solidFill>
                            <a:schemeClr val="tx1"/>
                          </a:solidFill>
                          <a:effectLst/>
                          <a:latin typeface="Verdana" pitchFamily="34" charset="0"/>
                          <a:sym typeface="Symbol" pitchFamily="18" charset="2"/>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32303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Times New Roman" pitchFamily="18" charset="0"/>
                        </a:rPr>
                        <a:t>Hypothyr</a:t>
                      </a:r>
                      <a:r>
                        <a:rPr kumimoji="0" lang="en-US" sz="1400" b="0" i="0" u="none" strike="noStrike" cap="none" normalizeH="0" baseline="0" dirty="0" err="1" smtClean="0">
                          <a:ln>
                            <a:noFill/>
                          </a:ln>
                          <a:solidFill>
                            <a:schemeClr val="tx1"/>
                          </a:solidFill>
                          <a:effectLst/>
                          <a:latin typeface="Verdana" pitchFamily="34" charset="0"/>
                          <a:cs typeface="Times New Roman" pitchFamily="18" charset="0"/>
                        </a:rPr>
                        <a:t>oidism</a:t>
                      </a:r>
                      <a:endParaRPr kumimoji="0" lang="hu-HU" sz="1400" b="0"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0"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32303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53964">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bile secretion</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53964">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r>
                        <a:rPr kumimoji="0" lang="hu-HU" sz="1400" b="0"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5396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LPL</a:t>
                      </a:r>
                      <a:r>
                        <a:rPr kumimoji="0" lang="hu-HU" sz="1400" b="0" i="0" u="none" strike="noStrike" cap="none" normalizeH="0" baseline="0" smtClean="0">
                          <a:ln>
                            <a:noFill/>
                          </a:ln>
                          <a:solidFill>
                            <a:schemeClr val="tx1"/>
                          </a:solidFill>
                          <a:effectLst/>
                          <a:latin typeface="Verdana" pitchFamily="34" charset="0"/>
                          <a:sym typeface="Symbol" pitchFamily="18" charset="2"/>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r>
                        <a:rPr kumimoji="0" lang="hu-HU" sz="1400" b="0"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5396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dirty="0" smtClean="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oestrogen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r>
                        <a:rPr kumimoji="0" lang="hu-HU" sz="1400" b="0" i="0" u="none" strike="noStrike" cap="none" normalizeH="0" baseline="0" smtClean="0">
                          <a:ln>
                            <a:noFill/>
                          </a:ln>
                          <a:solidFill>
                            <a:schemeClr val="tx1"/>
                          </a:solidFill>
                          <a:effectLst/>
                          <a:latin typeface="Verdana" pitchFamily="34" charset="0"/>
                          <a:cs typeface="Times New Roman" pitchFamily="18" charset="0"/>
                        </a:rPr>
                        <a:t>,</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r>
                        <a:rPr kumimoji="0" lang="hu-HU" sz="1400" b="0" i="0" u="none" strike="noStrike" cap="none" normalizeH="0" baseline="0" smtClean="0">
                          <a:ln>
                            <a:noFill/>
                          </a:ln>
                          <a:solidFill>
                            <a:schemeClr val="tx1"/>
                          </a:solidFill>
                          <a:effectLst/>
                          <a:latin typeface="Verdana" pitchFamily="34" charset="0"/>
                          <a:cs typeface="Times New Roman" pitchFamily="18" charset="0"/>
                        </a:rPr>
                        <a:t>LPL</a:t>
                      </a:r>
                      <a:r>
                        <a:rPr kumimoji="0" lang="hu-HU" sz="1400" b="0" i="0" u="none" strike="noStrike" cap="none" normalizeH="0" baseline="0" smtClean="0">
                          <a:ln>
                            <a:noFill/>
                          </a:ln>
                          <a:solidFill>
                            <a:schemeClr val="tx1"/>
                          </a:solidFill>
                          <a:effectLst/>
                          <a:latin typeface="Verdana" pitchFamily="34" charset="0"/>
                          <a:sym typeface="Symbol" pitchFamily="18" charset="2"/>
                        </a:rPr>
                        <a:t>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5396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Biliary obstruction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Lp-X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5396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0" i="0" u="none" strike="noStrike" cap="none" normalizeH="0" baseline="0" smtClean="0">
                          <a:ln>
                            <a:noFill/>
                          </a:ln>
                          <a:solidFill>
                            <a:schemeClr val="tx1"/>
                          </a:solidFill>
                          <a:effectLst/>
                          <a:latin typeface="Verdana" pitchFamily="34" charset="0"/>
                          <a:cs typeface="Times New Roman" pitchFamily="18" charset="0"/>
                        </a:rPr>
                        <a:t>chylomicr.</a:t>
                      </a: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t>
                      </a:r>
                      <a:endParaRPr kumimoji="0" lang="en-US" sz="1400" b="0" i="0" u="none" strike="noStrike" cap="none" normalizeH="0" baseline="0" dirty="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514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Many-many drugs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49000"/>
                      </a:srgb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Please allways see for adverse effects before any drug presciption!!!</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alpha val="49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228600" y="2286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idx="1"/>
          </p:nvPr>
        </p:nvSpPr>
        <p:spPr/>
        <p:txBody>
          <a:bodyPr/>
          <a:lstStyle/>
          <a:p>
            <a:pPr>
              <a:lnSpc>
                <a:spcPct val="90000"/>
              </a:lnSpc>
            </a:pPr>
            <a:r>
              <a:rPr lang="en-US" sz="2200"/>
              <a:t>Two different Recommendations</a:t>
            </a:r>
          </a:p>
          <a:p>
            <a:pPr lvl="1">
              <a:lnSpc>
                <a:spcPct val="90000"/>
              </a:lnSpc>
            </a:pPr>
            <a:r>
              <a:rPr lang="en-US" sz="2000"/>
              <a:t>Adult Treatment Panel (ATP III) of the National Cholesterol Education Program (NCEP)</a:t>
            </a:r>
          </a:p>
          <a:p>
            <a:pPr lvl="3">
              <a:lnSpc>
                <a:spcPct val="90000"/>
              </a:lnSpc>
            </a:pPr>
            <a:r>
              <a:rPr lang="en-US" sz="1600"/>
              <a:t>Beginning at age 20:  obtain a fasting (9 to 12 hour) serum lipid profile consisting of total cholesterol, LDL, HDL and triglycerides</a:t>
            </a:r>
          </a:p>
          <a:p>
            <a:pPr lvl="3">
              <a:lnSpc>
                <a:spcPct val="90000"/>
              </a:lnSpc>
            </a:pPr>
            <a:r>
              <a:rPr lang="en-US" sz="1600"/>
              <a:t>Repeat testing every 5 years for acceptable values</a:t>
            </a:r>
          </a:p>
          <a:p>
            <a:pPr lvl="1">
              <a:lnSpc>
                <a:spcPct val="90000"/>
              </a:lnSpc>
            </a:pPr>
            <a:r>
              <a:rPr lang="en-US" sz="2000"/>
              <a:t>United States Preventative Services Task Force</a:t>
            </a:r>
          </a:p>
          <a:p>
            <a:pPr lvl="3">
              <a:lnSpc>
                <a:spcPct val="90000"/>
              </a:lnSpc>
            </a:pPr>
            <a:r>
              <a:rPr lang="en-US" sz="1600"/>
              <a:t>Women aged 45 years and older, and men ages 35 years and older undergo screening with a total and HDL cholesterol every 5 years.  </a:t>
            </a:r>
          </a:p>
          <a:p>
            <a:pPr lvl="3">
              <a:lnSpc>
                <a:spcPct val="90000"/>
              </a:lnSpc>
            </a:pPr>
            <a:r>
              <a:rPr lang="en-US" sz="1600"/>
              <a:t>If total cholesterol &gt; 200 or HDL &lt;40, then a fasting panel should be obtained</a:t>
            </a:r>
          </a:p>
          <a:p>
            <a:pPr lvl="3">
              <a:lnSpc>
                <a:spcPct val="90000"/>
              </a:lnSpc>
            </a:pPr>
            <a:r>
              <a:rPr lang="en-US" sz="1600"/>
              <a:t>Cholesterol screening should begin at 20 years in patients with a history of multiple cardiovascular risk factors, diabetes, or family history of either elevated cholesteral levels or premature cardiovascular disease.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Checking lipids</a:t>
            </a:r>
          </a:p>
        </p:txBody>
      </p:sp>
      <p:sp>
        <p:nvSpPr>
          <p:cNvPr id="25603" name="Rectangle 3"/>
          <p:cNvSpPr>
            <a:spLocks noGrp="1" noChangeArrowheads="1"/>
          </p:cNvSpPr>
          <p:nvPr>
            <p:ph idx="1"/>
          </p:nvPr>
        </p:nvSpPr>
        <p:spPr/>
        <p:txBody>
          <a:bodyPr/>
          <a:lstStyle/>
          <a:p>
            <a:r>
              <a:rPr lang="en-US"/>
              <a:t>Nonfasting lipid panel</a:t>
            </a:r>
          </a:p>
          <a:p>
            <a:pPr lvl="2"/>
            <a:r>
              <a:rPr lang="en-US"/>
              <a:t>measures HDL and total cholesterol</a:t>
            </a:r>
          </a:p>
          <a:p>
            <a:r>
              <a:rPr lang="en-US"/>
              <a:t>Fasting lipid panel</a:t>
            </a:r>
          </a:p>
          <a:p>
            <a:pPr lvl="2"/>
            <a:r>
              <a:rPr lang="en-US"/>
              <a:t>Measures HDL, total cholesterol and triglycerides</a:t>
            </a:r>
          </a:p>
          <a:p>
            <a:pPr lvl="2"/>
            <a:r>
              <a:rPr lang="en-US"/>
              <a:t>LDL cholesterol is calculated:</a:t>
            </a:r>
          </a:p>
          <a:p>
            <a:pPr lvl="3"/>
            <a:r>
              <a:rPr lang="en-US" sz="1800"/>
              <a:t>LDL cholesterol = total cholesterol – (HDL + triglycerides/5)</a:t>
            </a:r>
          </a:p>
          <a:p>
            <a:pPr lvl="2"/>
            <a:endParaRPr 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Targets</a:t>
            </a:r>
            <a:endParaRPr lang="en-US" dirty="0"/>
          </a:p>
        </p:txBody>
      </p:sp>
      <p:sp>
        <p:nvSpPr>
          <p:cNvPr id="3" name="Content Placeholder 2"/>
          <p:cNvSpPr>
            <a:spLocks noGrp="1"/>
          </p:cNvSpPr>
          <p:nvPr>
            <p:ph idx="1"/>
          </p:nvPr>
        </p:nvSpPr>
        <p:spPr/>
        <p:txBody>
          <a:bodyPr/>
          <a:lstStyle/>
          <a:p>
            <a:r>
              <a:rPr lang="en-US" sz="2400" dirty="0" smtClean="0"/>
              <a:t>LDL: To prevent coronary heart disease outcomes (myocardial infarction and coronary death)</a:t>
            </a:r>
          </a:p>
          <a:p>
            <a:pPr>
              <a:buNone/>
            </a:pPr>
            <a:endParaRPr lang="en-US" sz="2400" dirty="0" smtClean="0"/>
          </a:p>
          <a:p>
            <a:r>
              <a:rPr lang="en-US" sz="2400" dirty="0" smtClean="0"/>
              <a:t>Non LDL( TC/HDL): To prevent coronary heart disease outcomes (myocardial infarction and coronary death)</a:t>
            </a:r>
          </a:p>
          <a:p>
            <a:endParaRPr lang="en-US" sz="2400" dirty="0" smtClean="0"/>
          </a:p>
          <a:p>
            <a:r>
              <a:rPr lang="en-US" sz="2400" dirty="0" smtClean="0"/>
              <a:t>Triglyceride: To prevent pancreatitis and may be coronary heart disease outcomes (myocardial infarction and coronary death)</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and Non-LDL(HDL/TC)</a:t>
            </a:r>
            <a:endParaRPr lang="en-US" dirty="0"/>
          </a:p>
        </p:txBody>
      </p:sp>
      <p:sp>
        <p:nvSpPr>
          <p:cNvPr id="3" name="Content Placeholder 2"/>
          <p:cNvSpPr>
            <a:spLocks noGrp="1"/>
          </p:cNvSpPr>
          <p:nvPr>
            <p:ph idx="1"/>
          </p:nvPr>
        </p:nvSpPr>
        <p:spPr>
          <a:xfrm>
            <a:off x="533400" y="1828800"/>
            <a:ext cx="8153400" cy="4267200"/>
          </a:xfrm>
        </p:spPr>
        <p:txBody>
          <a:bodyPr>
            <a:normAutofit/>
          </a:bodyPr>
          <a:lstStyle/>
          <a:p>
            <a:pPr>
              <a:buNone/>
            </a:pPr>
            <a:r>
              <a:rPr lang="en-US" sz="1800" b="1" dirty="0" smtClean="0"/>
              <a:t>Risk Assessment Tool for Estimating 10-year Risk of Developing Hard CHD (Myocardial Infarction and Coronary Death)</a:t>
            </a:r>
          </a:p>
          <a:p>
            <a:pPr>
              <a:buNone/>
            </a:pPr>
            <a:r>
              <a:rPr lang="en-US" sz="1800" b="1" dirty="0" smtClean="0"/>
              <a:t>Framingham Heart Study to estimate 10-year risk for coronary heart disease outcomes</a:t>
            </a:r>
          </a:p>
          <a:p>
            <a:pPr>
              <a:buNone/>
            </a:pPr>
            <a:r>
              <a:rPr lang="en-US" sz="1800" dirty="0" smtClean="0">
                <a:hlinkClick r:id="rId2"/>
              </a:rPr>
              <a:t>http://hp2010.nhlbihin.net/atpiii/CALCULATOR.asp?usertype=prof</a:t>
            </a:r>
            <a:endParaRPr lang="en-US" sz="1800" dirty="0" smtClean="0"/>
          </a:p>
          <a:p>
            <a:pPr>
              <a:buNone/>
            </a:pPr>
            <a:r>
              <a:rPr lang="en-US" sz="1800" dirty="0" smtClean="0">
                <a:hlinkClick r:id="rId3"/>
              </a:rPr>
              <a:t>http://cvrisk.mvm.ed.ac.uk/calculator/calc.asp</a:t>
            </a:r>
            <a:endParaRPr lang="en-US" sz="1800" dirty="0" smtClean="0"/>
          </a:p>
          <a:p>
            <a:pPr>
              <a:buNone/>
            </a:pPr>
            <a:r>
              <a:rPr lang="en-US" sz="1800" dirty="0" smtClean="0">
                <a:hlinkClick r:id="rId4"/>
              </a:rPr>
              <a:t>http://www.mdcalc.com/framingham-cardiac-risk-score</a:t>
            </a:r>
            <a:endParaRPr lang="en-US" sz="1800" dirty="0" smtClean="0"/>
          </a:p>
          <a:p>
            <a:pPr>
              <a:buNone/>
            </a:pPr>
            <a:endParaRPr lang="en-US"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1026"/>
          <p:cNvSpPr>
            <a:spLocks noChangeArrowheads="1"/>
          </p:cNvSpPr>
          <p:nvPr/>
        </p:nvSpPr>
        <p:spPr bwMode="auto">
          <a:xfrm>
            <a:off x="1370190" y="1519238"/>
            <a:ext cx="6887633" cy="4656137"/>
          </a:xfrm>
          <a:prstGeom prst="rect">
            <a:avLst/>
          </a:prstGeom>
          <a:noFill/>
          <a:ln w="12700">
            <a:noFill/>
            <a:miter lim="800000"/>
            <a:headEnd/>
            <a:tailEnd/>
          </a:ln>
        </p:spPr>
        <p:txBody>
          <a:bodyPr wrap="none" anchor="ctr">
            <a:prstTxWarp prst="textNoShape">
              <a:avLst/>
            </a:prstTxWarp>
          </a:bodyPr>
          <a:lstStyle/>
          <a:p>
            <a:pPr algn="ctr" eaLnBrk="0" hangingPunct="0"/>
            <a:endParaRPr lang="en-US" sz="2400">
              <a:solidFill>
                <a:srgbClr val="F4C700"/>
              </a:solidFill>
              <a:latin typeface="Times" charset="0"/>
            </a:endParaRPr>
          </a:p>
        </p:txBody>
      </p:sp>
      <p:sp>
        <p:nvSpPr>
          <p:cNvPr id="34819" name="Rectangle 1027"/>
          <p:cNvSpPr>
            <a:spLocks noGrp="1" noChangeArrowheads="1"/>
          </p:cNvSpPr>
          <p:nvPr>
            <p:ph type="title"/>
          </p:nvPr>
        </p:nvSpPr>
        <p:spPr>
          <a:xfrm>
            <a:off x="406400" y="0"/>
            <a:ext cx="8331200" cy="1143000"/>
          </a:xfrm>
        </p:spPr>
        <p:txBody>
          <a:bodyPr/>
          <a:lstStyle/>
          <a:p>
            <a:pPr eaLnBrk="1" hangingPunct="1"/>
            <a:r>
              <a:rPr lang="en-US" sz="3200"/>
              <a:t>Lower Cholesterol Levels Associated With Lower CHD Risk</a:t>
            </a:r>
          </a:p>
        </p:txBody>
      </p:sp>
      <p:sp>
        <p:nvSpPr>
          <p:cNvPr id="34820" name="Line 1028"/>
          <p:cNvSpPr>
            <a:spLocks noChangeShapeType="1"/>
          </p:cNvSpPr>
          <p:nvPr/>
        </p:nvSpPr>
        <p:spPr bwMode="auto">
          <a:xfrm flipH="1" flipV="1">
            <a:off x="2651478" y="1827213"/>
            <a:ext cx="0" cy="3359150"/>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1" name="Line 1029"/>
          <p:cNvSpPr>
            <a:spLocks noChangeShapeType="1"/>
          </p:cNvSpPr>
          <p:nvPr/>
        </p:nvSpPr>
        <p:spPr bwMode="auto">
          <a:xfrm flipH="1">
            <a:off x="2541412" y="5189539"/>
            <a:ext cx="110067" cy="1587"/>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2" name="Line 1030"/>
          <p:cNvSpPr>
            <a:spLocks noChangeShapeType="1"/>
          </p:cNvSpPr>
          <p:nvPr/>
        </p:nvSpPr>
        <p:spPr bwMode="auto">
          <a:xfrm flipH="1">
            <a:off x="2521656" y="4572000"/>
            <a:ext cx="119944" cy="1588"/>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3" name="Line 1031"/>
          <p:cNvSpPr>
            <a:spLocks noChangeShapeType="1"/>
          </p:cNvSpPr>
          <p:nvPr/>
        </p:nvSpPr>
        <p:spPr bwMode="auto">
          <a:xfrm flipH="1">
            <a:off x="2541412" y="4065588"/>
            <a:ext cx="110067" cy="1587"/>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4" name="Line 1032"/>
          <p:cNvSpPr>
            <a:spLocks noChangeShapeType="1"/>
          </p:cNvSpPr>
          <p:nvPr/>
        </p:nvSpPr>
        <p:spPr bwMode="auto">
          <a:xfrm flipH="1">
            <a:off x="2541412" y="3506788"/>
            <a:ext cx="110067" cy="1587"/>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5" name="Line 1033"/>
          <p:cNvSpPr>
            <a:spLocks noChangeShapeType="1"/>
          </p:cNvSpPr>
          <p:nvPr/>
        </p:nvSpPr>
        <p:spPr bwMode="auto">
          <a:xfrm flipH="1">
            <a:off x="2541412" y="2951164"/>
            <a:ext cx="110067" cy="1587"/>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6" name="Line 1034"/>
          <p:cNvSpPr>
            <a:spLocks noChangeShapeType="1"/>
          </p:cNvSpPr>
          <p:nvPr/>
        </p:nvSpPr>
        <p:spPr bwMode="auto">
          <a:xfrm flipH="1">
            <a:off x="2551290" y="2373314"/>
            <a:ext cx="100189" cy="1587"/>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7" name="Line 1035"/>
          <p:cNvSpPr>
            <a:spLocks noChangeShapeType="1"/>
          </p:cNvSpPr>
          <p:nvPr/>
        </p:nvSpPr>
        <p:spPr bwMode="auto">
          <a:xfrm flipH="1" flipV="1">
            <a:off x="2552701" y="1820864"/>
            <a:ext cx="93133" cy="1587"/>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8" name="Line 1036"/>
          <p:cNvSpPr>
            <a:spLocks noChangeShapeType="1"/>
          </p:cNvSpPr>
          <p:nvPr/>
        </p:nvSpPr>
        <p:spPr bwMode="auto">
          <a:xfrm flipH="1" flipV="1">
            <a:off x="2651479" y="5191126"/>
            <a:ext cx="5065889" cy="4763"/>
          </a:xfrm>
          <a:prstGeom prst="line">
            <a:avLst/>
          </a:prstGeom>
          <a:noFill/>
          <a:ln w="12700">
            <a:solidFill>
              <a:srgbClr val="FFFFFF"/>
            </a:solidFill>
            <a:round/>
            <a:headEnd/>
            <a:tailEnd/>
          </a:ln>
        </p:spPr>
        <p:txBody>
          <a:bodyPr>
            <a:prstTxWarp prst="textNoShape">
              <a:avLst/>
            </a:prstTxWarp>
          </a:bodyPr>
          <a:lstStyle/>
          <a:p>
            <a:endParaRPr lang="en-US"/>
          </a:p>
        </p:txBody>
      </p:sp>
      <p:sp>
        <p:nvSpPr>
          <p:cNvPr id="34829" name="Rectangle 1037"/>
          <p:cNvSpPr>
            <a:spLocks noChangeArrowheads="1"/>
          </p:cNvSpPr>
          <p:nvPr/>
        </p:nvSpPr>
        <p:spPr bwMode="auto">
          <a:xfrm>
            <a:off x="2289705" y="5033964"/>
            <a:ext cx="145873"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Verdana" charset="0"/>
              </a:rPr>
              <a:t>0</a:t>
            </a:r>
            <a:endParaRPr lang="en-US" sz="1600" b="1">
              <a:latin typeface="Verdana" charset="0"/>
            </a:endParaRPr>
          </a:p>
        </p:txBody>
      </p:sp>
      <p:sp>
        <p:nvSpPr>
          <p:cNvPr id="34830" name="Rectangle 1038"/>
          <p:cNvSpPr>
            <a:spLocks noChangeArrowheads="1"/>
          </p:cNvSpPr>
          <p:nvPr/>
        </p:nvSpPr>
        <p:spPr bwMode="auto">
          <a:xfrm>
            <a:off x="2143832" y="4478339"/>
            <a:ext cx="291747"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Verdana" charset="0"/>
              </a:rPr>
              <a:t>25</a:t>
            </a:r>
            <a:endParaRPr lang="en-US" sz="1600" b="1">
              <a:latin typeface="Verdana" charset="0"/>
            </a:endParaRPr>
          </a:p>
        </p:txBody>
      </p:sp>
      <p:sp>
        <p:nvSpPr>
          <p:cNvPr id="34831" name="Rectangle 1039"/>
          <p:cNvSpPr>
            <a:spLocks noChangeArrowheads="1"/>
          </p:cNvSpPr>
          <p:nvPr/>
        </p:nvSpPr>
        <p:spPr bwMode="auto">
          <a:xfrm>
            <a:off x="2143832" y="3910014"/>
            <a:ext cx="291747"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Verdana" charset="0"/>
              </a:rPr>
              <a:t>50</a:t>
            </a:r>
            <a:endParaRPr lang="en-US" sz="1600" b="1">
              <a:latin typeface="Verdana" charset="0"/>
            </a:endParaRPr>
          </a:p>
        </p:txBody>
      </p:sp>
      <p:sp>
        <p:nvSpPr>
          <p:cNvPr id="34832" name="Rectangle 1040"/>
          <p:cNvSpPr>
            <a:spLocks noChangeArrowheads="1"/>
          </p:cNvSpPr>
          <p:nvPr/>
        </p:nvSpPr>
        <p:spPr bwMode="auto">
          <a:xfrm>
            <a:off x="2143832" y="3354388"/>
            <a:ext cx="291747"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Verdana" charset="0"/>
              </a:rPr>
              <a:t>75</a:t>
            </a:r>
            <a:endParaRPr lang="en-US" sz="1600" b="1">
              <a:latin typeface="Verdana" charset="0"/>
            </a:endParaRPr>
          </a:p>
        </p:txBody>
      </p:sp>
      <p:sp>
        <p:nvSpPr>
          <p:cNvPr id="34833" name="Rectangle 1041"/>
          <p:cNvSpPr>
            <a:spLocks noChangeArrowheads="1"/>
          </p:cNvSpPr>
          <p:nvPr/>
        </p:nvSpPr>
        <p:spPr bwMode="auto">
          <a:xfrm>
            <a:off x="1996548" y="2798764"/>
            <a:ext cx="437620"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Verdana" charset="0"/>
              </a:rPr>
              <a:t>100</a:t>
            </a:r>
            <a:endParaRPr lang="en-US" sz="1600" b="1">
              <a:latin typeface="Verdana" charset="0"/>
            </a:endParaRPr>
          </a:p>
        </p:txBody>
      </p:sp>
      <p:sp>
        <p:nvSpPr>
          <p:cNvPr id="34834" name="Rectangle 1042"/>
          <p:cNvSpPr>
            <a:spLocks noChangeArrowheads="1"/>
          </p:cNvSpPr>
          <p:nvPr/>
        </p:nvSpPr>
        <p:spPr bwMode="auto">
          <a:xfrm>
            <a:off x="1996548" y="2230439"/>
            <a:ext cx="437620"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Verdana" charset="0"/>
              </a:rPr>
              <a:t>125</a:t>
            </a:r>
            <a:endParaRPr lang="en-US" sz="1600" b="1">
              <a:latin typeface="Verdana" charset="0"/>
            </a:endParaRPr>
          </a:p>
        </p:txBody>
      </p:sp>
      <p:sp>
        <p:nvSpPr>
          <p:cNvPr id="34835" name="Rectangle 1043"/>
          <p:cNvSpPr>
            <a:spLocks noChangeArrowheads="1"/>
          </p:cNvSpPr>
          <p:nvPr/>
        </p:nvSpPr>
        <p:spPr bwMode="auto">
          <a:xfrm>
            <a:off x="1996548" y="1674814"/>
            <a:ext cx="437620" cy="246221"/>
          </a:xfrm>
          <a:prstGeom prst="rect">
            <a:avLst/>
          </a:prstGeom>
          <a:noFill/>
          <a:ln w="9525">
            <a:noFill/>
            <a:miter lim="800000"/>
            <a:headEnd/>
            <a:tailEnd/>
          </a:ln>
        </p:spPr>
        <p:txBody>
          <a:bodyPr wrap="none" lIns="0" tIns="0" rIns="0" bIns="0">
            <a:prstTxWarp prst="textNoShape">
              <a:avLst/>
            </a:prstTxWarp>
            <a:spAutoFit/>
          </a:bodyPr>
          <a:lstStyle/>
          <a:p>
            <a:pPr algn="r" eaLnBrk="0" hangingPunct="0"/>
            <a:r>
              <a:rPr lang="en-US" sz="1600" b="1">
                <a:solidFill>
                  <a:srgbClr val="FFFFFF"/>
                </a:solidFill>
                <a:latin typeface="Verdana" charset="0"/>
              </a:rPr>
              <a:t>150</a:t>
            </a:r>
            <a:endParaRPr lang="en-US" sz="1600" b="1">
              <a:latin typeface="Verdana" charset="0"/>
            </a:endParaRPr>
          </a:p>
        </p:txBody>
      </p:sp>
      <p:sp>
        <p:nvSpPr>
          <p:cNvPr id="34836" name="Freeform 1044"/>
          <p:cNvSpPr>
            <a:spLocks/>
          </p:cNvSpPr>
          <p:nvPr/>
        </p:nvSpPr>
        <p:spPr bwMode="auto">
          <a:xfrm>
            <a:off x="2777067" y="2514600"/>
            <a:ext cx="4305300" cy="2311400"/>
          </a:xfrm>
          <a:custGeom>
            <a:avLst/>
            <a:gdLst>
              <a:gd name="T0" fmla="*/ 0 w 1883"/>
              <a:gd name="T1" fmla="*/ 1095 h 1096"/>
              <a:gd name="T2" fmla="*/ 473 w 1883"/>
              <a:gd name="T3" fmla="*/ 1006 h 1096"/>
              <a:gd name="T4" fmla="*/ 946 w 1883"/>
              <a:gd name="T5" fmla="*/ 706 h 1096"/>
              <a:gd name="T6" fmla="*/ 1420 w 1883"/>
              <a:gd name="T7" fmla="*/ 600 h 1096"/>
              <a:gd name="T8" fmla="*/ 1882 w 1883"/>
              <a:gd name="T9" fmla="*/ 0 h 1096"/>
              <a:gd name="T10" fmla="*/ 0 60000 65536"/>
              <a:gd name="T11" fmla="*/ 0 60000 65536"/>
              <a:gd name="T12" fmla="*/ 0 60000 65536"/>
              <a:gd name="T13" fmla="*/ 0 60000 65536"/>
              <a:gd name="T14" fmla="*/ 0 60000 65536"/>
              <a:gd name="T15" fmla="*/ 0 w 1883"/>
              <a:gd name="T16" fmla="*/ 0 h 1096"/>
              <a:gd name="T17" fmla="*/ 1883 w 1883"/>
              <a:gd name="T18" fmla="*/ 1096 h 1096"/>
            </a:gdLst>
            <a:ahLst/>
            <a:cxnLst>
              <a:cxn ang="T10">
                <a:pos x="T0" y="T1"/>
              </a:cxn>
              <a:cxn ang="T11">
                <a:pos x="T2" y="T3"/>
              </a:cxn>
              <a:cxn ang="T12">
                <a:pos x="T4" y="T5"/>
              </a:cxn>
              <a:cxn ang="T13">
                <a:pos x="T6" y="T7"/>
              </a:cxn>
              <a:cxn ang="T14">
                <a:pos x="T8" y="T9"/>
              </a:cxn>
            </a:cxnLst>
            <a:rect l="T15" t="T16" r="T17" b="T18"/>
            <a:pathLst>
              <a:path w="1883" h="1096">
                <a:moveTo>
                  <a:pt x="0" y="1095"/>
                </a:moveTo>
                <a:lnTo>
                  <a:pt x="473" y="1006"/>
                </a:lnTo>
                <a:lnTo>
                  <a:pt x="946" y="706"/>
                </a:lnTo>
                <a:lnTo>
                  <a:pt x="1420" y="600"/>
                </a:lnTo>
                <a:lnTo>
                  <a:pt x="1882" y="0"/>
                </a:lnTo>
              </a:path>
            </a:pathLst>
          </a:custGeom>
          <a:noFill/>
          <a:ln w="12700" cap="rnd">
            <a:solidFill>
              <a:schemeClr val="tx2"/>
            </a:solidFill>
            <a:round/>
            <a:headEnd/>
            <a:tailEnd/>
          </a:ln>
        </p:spPr>
        <p:txBody>
          <a:bodyPr>
            <a:prstTxWarp prst="textNoShape">
              <a:avLst/>
            </a:prstTxWarp>
          </a:bodyPr>
          <a:lstStyle/>
          <a:p>
            <a:endParaRPr lang="en-US"/>
          </a:p>
        </p:txBody>
      </p:sp>
      <p:sp>
        <p:nvSpPr>
          <p:cNvPr id="34837" name="Rectangle 1045"/>
          <p:cNvSpPr>
            <a:spLocks noChangeArrowheads="1"/>
          </p:cNvSpPr>
          <p:nvPr/>
        </p:nvSpPr>
        <p:spPr bwMode="auto">
          <a:xfrm>
            <a:off x="2370667" y="5275264"/>
            <a:ext cx="793044" cy="333375"/>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tabLst>
                <a:tab pos="914400" algn="ctr"/>
                <a:tab pos="1828800" algn="ctr"/>
                <a:tab pos="2686050" algn="ctr"/>
                <a:tab pos="3543300" algn="ctr"/>
                <a:tab pos="5429250" algn="ctr"/>
              </a:tabLst>
            </a:pPr>
            <a:r>
              <a:rPr lang="en-US" sz="1600" b="1">
                <a:solidFill>
                  <a:schemeClr val="bg1"/>
                </a:solidFill>
                <a:latin typeface="Verdana" charset="0"/>
                <a:sym typeface="Symbol" charset="2"/>
              </a:rPr>
              <a:t></a:t>
            </a:r>
            <a:r>
              <a:rPr lang="en-US" sz="1600" b="1">
                <a:solidFill>
                  <a:schemeClr val="bg1"/>
                </a:solidFill>
                <a:latin typeface="Verdana" charset="0"/>
              </a:rPr>
              <a:t> 204</a:t>
            </a:r>
          </a:p>
        </p:txBody>
      </p:sp>
      <p:sp>
        <p:nvSpPr>
          <p:cNvPr id="34838" name="Rectangle 1046"/>
          <p:cNvSpPr>
            <a:spLocks noChangeArrowheads="1"/>
          </p:cNvSpPr>
          <p:nvPr/>
        </p:nvSpPr>
        <p:spPr bwMode="auto">
          <a:xfrm>
            <a:off x="3309056" y="5275264"/>
            <a:ext cx="1096433" cy="582211"/>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tabLst>
                <a:tab pos="914400" algn="ctr"/>
                <a:tab pos="1828800" algn="ctr"/>
                <a:tab pos="2686050" algn="ctr"/>
                <a:tab pos="3543300" algn="ctr"/>
                <a:tab pos="5429250" algn="ctr"/>
              </a:tabLst>
            </a:pPr>
            <a:r>
              <a:rPr lang="en-US" sz="1600" b="1">
                <a:solidFill>
                  <a:schemeClr val="bg1"/>
                </a:solidFill>
                <a:latin typeface="Verdana" charset="0"/>
              </a:rPr>
              <a:t>205-234</a:t>
            </a:r>
          </a:p>
        </p:txBody>
      </p:sp>
      <p:sp>
        <p:nvSpPr>
          <p:cNvPr id="34839" name="Rectangle 1047"/>
          <p:cNvSpPr>
            <a:spLocks noChangeArrowheads="1"/>
          </p:cNvSpPr>
          <p:nvPr/>
        </p:nvSpPr>
        <p:spPr bwMode="auto">
          <a:xfrm>
            <a:off x="4402667" y="5275264"/>
            <a:ext cx="1102078" cy="582211"/>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tabLst>
                <a:tab pos="914400" algn="ctr"/>
                <a:tab pos="1828800" algn="ctr"/>
                <a:tab pos="2686050" algn="ctr"/>
                <a:tab pos="3543300" algn="ctr"/>
                <a:tab pos="5429250" algn="ctr"/>
              </a:tabLst>
            </a:pPr>
            <a:r>
              <a:rPr lang="en-US" sz="1600" b="1">
                <a:solidFill>
                  <a:schemeClr val="bg1"/>
                </a:solidFill>
                <a:latin typeface="Verdana" charset="0"/>
              </a:rPr>
              <a:t>235-264</a:t>
            </a:r>
          </a:p>
        </p:txBody>
      </p:sp>
      <p:sp>
        <p:nvSpPr>
          <p:cNvPr id="34840" name="Rectangle 1048"/>
          <p:cNvSpPr>
            <a:spLocks noChangeArrowheads="1"/>
          </p:cNvSpPr>
          <p:nvPr/>
        </p:nvSpPr>
        <p:spPr bwMode="auto">
          <a:xfrm>
            <a:off x="5418667" y="5257801"/>
            <a:ext cx="1100667" cy="582211"/>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tabLst>
                <a:tab pos="914400" algn="ctr"/>
                <a:tab pos="1828800" algn="ctr"/>
                <a:tab pos="2686050" algn="ctr"/>
                <a:tab pos="3543300" algn="ctr"/>
                <a:tab pos="5429250" algn="ctr"/>
              </a:tabLst>
            </a:pPr>
            <a:r>
              <a:rPr lang="en-US" sz="1600" b="1">
                <a:solidFill>
                  <a:schemeClr val="bg1"/>
                </a:solidFill>
                <a:latin typeface="Verdana" charset="0"/>
              </a:rPr>
              <a:t>265-294</a:t>
            </a:r>
          </a:p>
        </p:txBody>
      </p:sp>
      <p:sp>
        <p:nvSpPr>
          <p:cNvPr id="34841" name="Rectangle 1049"/>
          <p:cNvSpPr>
            <a:spLocks noChangeArrowheads="1"/>
          </p:cNvSpPr>
          <p:nvPr/>
        </p:nvSpPr>
        <p:spPr bwMode="auto">
          <a:xfrm>
            <a:off x="6570133" y="5275264"/>
            <a:ext cx="925689" cy="333375"/>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tabLst>
                <a:tab pos="914400" algn="ctr"/>
                <a:tab pos="1828800" algn="ctr"/>
                <a:tab pos="2686050" algn="ctr"/>
                <a:tab pos="3543300" algn="ctr"/>
                <a:tab pos="5429250" algn="ctr"/>
              </a:tabLst>
            </a:pPr>
            <a:r>
              <a:rPr lang="en-US" sz="1600" b="1">
                <a:solidFill>
                  <a:schemeClr val="bg1"/>
                </a:solidFill>
                <a:latin typeface="Verdana" charset="0"/>
                <a:sym typeface="Symbol" charset="2"/>
              </a:rPr>
              <a:t></a:t>
            </a:r>
            <a:r>
              <a:rPr lang="en-US" sz="1600" b="1">
                <a:solidFill>
                  <a:schemeClr val="bg1"/>
                </a:solidFill>
                <a:latin typeface="Verdana" charset="0"/>
              </a:rPr>
              <a:t> 295</a:t>
            </a:r>
          </a:p>
        </p:txBody>
      </p:sp>
      <p:sp>
        <p:nvSpPr>
          <p:cNvPr id="34842" name="Line 1050"/>
          <p:cNvSpPr>
            <a:spLocks noChangeShapeType="1"/>
          </p:cNvSpPr>
          <p:nvPr/>
        </p:nvSpPr>
        <p:spPr bwMode="auto">
          <a:xfrm>
            <a:off x="2788356" y="5138739"/>
            <a:ext cx="0" cy="98425"/>
          </a:xfrm>
          <a:prstGeom prst="line">
            <a:avLst/>
          </a:prstGeom>
          <a:noFill/>
          <a:ln w="12700">
            <a:solidFill>
              <a:schemeClr val="bg1"/>
            </a:solidFill>
            <a:round/>
            <a:headEnd/>
            <a:tailEnd/>
          </a:ln>
        </p:spPr>
        <p:txBody>
          <a:bodyPr>
            <a:prstTxWarp prst="textNoShape">
              <a:avLst/>
            </a:prstTxWarp>
          </a:bodyPr>
          <a:lstStyle/>
          <a:p>
            <a:endParaRPr lang="en-US"/>
          </a:p>
        </p:txBody>
      </p:sp>
      <p:sp>
        <p:nvSpPr>
          <p:cNvPr id="34843" name="Line 1051"/>
          <p:cNvSpPr>
            <a:spLocks noChangeShapeType="1"/>
          </p:cNvSpPr>
          <p:nvPr/>
        </p:nvSpPr>
        <p:spPr bwMode="auto">
          <a:xfrm>
            <a:off x="3850923" y="5138739"/>
            <a:ext cx="0" cy="98425"/>
          </a:xfrm>
          <a:prstGeom prst="line">
            <a:avLst/>
          </a:prstGeom>
          <a:noFill/>
          <a:ln w="12700">
            <a:solidFill>
              <a:schemeClr val="bg1"/>
            </a:solidFill>
            <a:round/>
            <a:headEnd/>
            <a:tailEnd/>
          </a:ln>
        </p:spPr>
        <p:txBody>
          <a:bodyPr>
            <a:prstTxWarp prst="textNoShape">
              <a:avLst/>
            </a:prstTxWarp>
          </a:bodyPr>
          <a:lstStyle/>
          <a:p>
            <a:endParaRPr lang="en-US"/>
          </a:p>
        </p:txBody>
      </p:sp>
      <p:sp>
        <p:nvSpPr>
          <p:cNvPr id="34844" name="Line 1052"/>
          <p:cNvSpPr>
            <a:spLocks noChangeShapeType="1"/>
          </p:cNvSpPr>
          <p:nvPr/>
        </p:nvSpPr>
        <p:spPr bwMode="auto">
          <a:xfrm>
            <a:off x="4913489" y="5138739"/>
            <a:ext cx="0" cy="98425"/>
          </a:xfrm>
          <a:prstGeom prst="line">
            <a:avLst/>
          </a:prstGeom>
          <a:noFill/>
          <a:ln w="12700">
            <a:solidFill>
              <a:schemeClr val="bg1"/>
            </a:solidFill>
            <a:round/>
            <a:headEnd/>
            <a:tailEnd/>
          </a:ln>
        </p:spPr>
        <p:txBody>
          <a:bodyPr>
            <a:prstTxWarp prst="textNoShape">
              <a:avLst/>
            </a:prstTxWarp>
          </a:bodyPr>
          <a:lstStyle/>
          <a:p>
            <a:endParaRPr lang="en-US"/>
          </a:p>
        </p:txBody>
      </p:sp>
      <p:sp>
        <p:nvSpPr>
          <p:cNvPr id="34845" name="Line 1053"/>
          <p:cNvSpPr>
            <a:spLocks noChangeShapeType="1"/>
          </p:cNvSpPr>
          <p:nvPr/>
        </p:nvSpPr>
        <p:spPr bwMode="auto">
          <a:xfrm>
            <a:off x="5978878" y="5138739"/>
            <a:ext cx="0" cy="98425"/>
          </a:xfrm>
          <a:prstGeom prst="line">
            <a:avLst/>
          </a:prstGeom>
          <a:noFill/>
          <a:ln w="12700">
            <a:solidFill>
              <a:schemeClr val="bg1"/>
            </a:solidFill>
            <a:round/>
            <a:headEnd/>
            <a:tailEnd/>
          </a:ln>
        </p:spPr>
        <p:txBody>
          <a:bodyPr>
            <a:prstTxWarp prst="textNoShape">
              <a:avLst/>
            </a:prstTxWarp>
          </a:bodyPr>
          <a:lstStyle/>
          <a:p>
            <a:endParaRPr lang="en-US"/>
          </a:p>
        </p:txBody>
      </p:sp>
      <p:sp>
        <p:nvSpPr>
          <p:cNvPr id="34846" name="Line 1054"/>
          <p:cNvSpPr>
            <a:spLocks noChangeShapeType="1"/>
          </p:cNvSpPr>
          <p:nvPr/>
        </p:nvSpPr>
        <p:spPr bwMode="auto">
          <a:xfrm>
            <a:off x="7042856" y="5138739"/>
            <a:ext cx="0" cy="98425"/>
          </a:xfrm>
          <a:prstGeom prst="line">
            <a:avLst/>
          </a:prstGeom>
          <a:noFill/>
          <a:ln w="12700">
            <a:solidFill>
              <a:schemeClr val="bg1"/>
            </a:solidFill>
            <a:round/>
            <a:headEnd/>
            <a:tailEnd/>
          </a:ln>
        </p:spPr>
        <p:txBody>
          <a:bodyPr>
            <a:prstTxWarp prst="textNoShape">
              <a:avLst/>
            </a:prstTxWarp>
          </a:bodyPr>
          <a:lstStyle/>
          <a:p>
            <a:endParaRPr lang="en-US"/>
          </a:p>
        </p:txBody>
      </p:sp>
      <p:sp>
        <p:nvSpPr>
          <p:cNvPr id="34847" name="Rectangle 1055"/>
          <p:cNvSpPr>
            <a:spLocks noChangeArrowheads="1"/>
          </p:cNvSpPr>
          <p:nvPr/>
        </p:nvSpPr>
        <p:spPr bwMode="auto">
          <a:xfrm>
            <a:off x="474133" y="6259514"/>
            <a:ext cx="3793067" cy="582724"/>
          </a:xfrm>
          <a:prstGeom prst="rect">
            <a:avLst/>
          </a:prstGeom>
          <a:noFill/>
          <a:ln w="12700">
            <a:noFill/>
            <a:miter lim="800000"/>
            <a:headEnd/>
            <a:tailEnd/>
          </a:ln>
        </p:spPr>
        <p:txBody>
          <a:bodyPr lIns="0" tIns="0" rIns="0" bIns="0">
            <a:prstTxWarp prst="textNoShape">
              <a:avLst/>
            </a:prstTxWarp>
            <a:spAutoFit/>
          </a:bodyPr>
          <a:lstStyle/>
          <a:p>
            <a:pPr eaLnBrk="0" hangingPunct="0">
              <a:lnSpc>
                <a:spcPct val="120000"/>
              </a:lnSpc>
            </a:pPr>
            <a:r>
              <a:rPr lang="en-US" sz="1600">
                <a:solidFill>
                  <a:schemeClr val="bg1"/>
                </a:solidFill>
                <a:latin typeface="Verdana" charset="0"/>
              </a:rPr>
              <a:t>Castelli WP. </a:t>
            </a:r>
            <a:r>
              <a:rPr lang="en-US" sz="1600" i="1">
                <a:solidFill>
                  <a:schemeClr val="bg1"/>
                </a:solidFill>
                <a:latin typeface="Verdana" charset="0"/>
              </a:rPr>
              <a:t>Am J Med</a:t>
            </a:r>
            <a:r>
              <a:rPr lang="en-US" sz="1600">
                <a:solidFill>
                  <a:schemeClr val="bg1"/>
                </a:solidFill>
                <a:latin typeface="Verdana" charset="0"/>
              </a:rPr>
              <a:t>. 1984;76:4-12.</a:t>
            </a:r>
          </a:p>
        </p:txBody>
      </p:sp>
      <p:sp>
        <p:nvSpPr>
          <p:cNvPr id="34848" name="Rectangle 1056"/>
          <p:cNvSpPr>
            <a:spLocks noChangeArrowheads="1"/>
          </p:cNvSpPr>
          <p:nvPr/>
        </p:nvSpPr>
        <p:spPr bwMode="auto">
          <a:xfrm rot="-5400000">
            <a:off x="46479" y="3336899"/>
            <a:ext cx="3481387" cy="366767"/>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r>
              <a:rPr lang="en-US" sz="1800" b="1">
                <a:solidFill>
                  <a:schemeClr val="bg1"/>
                </a:solidFill>
                <a:latin typeface="Verdana" charset="0"/>
              </a:rPr>
              <a:t>CHD Incidence per 1000</a:t>
            </a:r>
            <a:endParaRPr lang="en-US" sz="1300" b="1">
              <a:solidFill>
                <a:schemeClr val="bg1"/>
              </a:solidFill>
              <a:latin typeface="Verdana" charset="0"/>
            </a:endParaRPr>
          </a:p>
        </p:txBody>
      </p:sp>
      <p:sp>
        <p:nvSpPr>
          <p:cNvPr id="34849" name="Rectangle 1057"/>
          <p:cNvSpPr>
            <a:spLocks noChangeArrowheads="1"/>
          </p:cNvSpPr>
          <p:nvPr/>
        </p:nvSpPr>
        <p:spPr bwMode="auto">
          <a:xfrm>
            <a:off x="3114323" y="5705475"/>
            <a:ext cx="4068233" cy="643766"/>
          </a:xfrm>
          <a:prstGeom prst="rect">
            <a:avLst/>
          </a:prstGeom>
          <a:noFill/>
          <a:ln w="12700">
            <a:noFill/>
            <a:miter lim="800000"/>
            <a:headEnd/>
            <a:tailEnd/>
          </a:ln>
        </p:spPr>
        <p:txBody>
          <a:bodyPr lIns="90488" tIns="44450" rIns="90488" bIns="44450">
            <a:prstTxWarp prst="textNoShape">
              <a:avLst/>
            </a:prstTxWarp>
            <a:spAutoFit/>
          </a:bodyPr>
          <a:lstStyle/>
          <a:p>
            <a:pPr algn="ctr" eaLnBrk="0" hangingPunct="0"/>
            <a:r>
              <a:rPr lang="en-US" sz="1800" b="1">
                <a:solidFill>
                  <a:schemeClr val="bg1"/>
                </a:solidFill>
                <a:latin typeface="Verdana" charset="0"/>
              </a:rPr>
              <a:t>Serum Cholesterol (mg/100 mL)</a:t>
            </a:r>
            <a:endParaRPr lang="en-US" sz="1400" b="1">
              <a:solidFill>
                <a:schemeClr val="bg1"/>
              </a:solidFill>
              <a:latin typeface="Verdana" charset="0"/>
            </a:endParaRPr>
          </a:p>
        </p:txBody>
      </p:sp>
      <p:sp>
        <p:nvSpPr>
          <p:cNvPr id="34850" name="Text Box 1058"/>
          <p:cNvSpPr txBox="1">
            <a:spLocks noChangeArrowheads="1"/>
          </p:cNvSpPr>
          <p:nvPr/>
        </p:nvSpPr>
        <p:spPr bwMode="auto">
          <a:xfrm>
            <a:off x="3220156" y="1606551"/>
            <a:ext cx="3993401" cy="369332"/>
          </a:xfrm>
          <a:prstGeom prst="rect">
            <a:avLst/>
          </a:prstGeom>
          <a:noFill/>
          <a:ln w="9525">
            <a:noFill/>
            <a:miter lim="800000"/>
            <a:headEnd/>
            <a:tailEnd/>
          </a:ln>
        </p:spPr>
        <p:txBody>
          <a:bodyPr wrap="none">
            <a:prstTxWarp prst="textNoShape">
              <a:avLst/>
            </a:prstTxWarp>
            <a:spAutoFit/>
          </a:bodyPr>
          <a:lstStyle/>
          <a:p>
            <a:r>
              <a:rPr lang="en-US" b="1">
                <a:solidFill>
                  <a:srgbClr val="CCECFF"/>
                </a:solidFill>
                <a:latin typeface="Verdana" charset="0"/>
              </a:rPr>
              <a:t>The Framingham Heart Study</a:t>
            </a:r>
          </a:p>
        </p:txBody>
      </p:sp>
      <p:sp>
        <p:nvSpPr>
          <p:cNvPr id="34851" name="Oval 1059"/>
          <p:cNvSpPr>
            <a:spLocks noChangeArrowheads="1"/>
          </p:cNvSpPr>
          <p:nvPr/>
        </p:nvSpPr>
        <p:spPr bwMode="auto">
          <a:xfrm>
            <a:off x="2777067" y="4800600"/>
            <a:ext cx="67733" cy="76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34852" name="Oval 1060"/>
          <p:cNvSpPr>
            <a:spLocks noChangeArrowheads="1"/>
          </p:cNvSpPr>
          <p:nvPr/>
        </p:nvSpPr>
        <p:spPr bwMode="auto">
          <a:xfrm>
            <a:off x="3793067" y="4572000"/>
            <a:ext cx="67733" cy="76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34853" name="Oval 1061"/>
          <p:cNvSpPr>
            <a:spLocks noChangeArrowheads="1"/>
          </p:cNvSpPr>
          <p:nvPr/>
        </p:nvSpPr>
        <p:spPr bwMode="auto">
          <a:xfrm>
            <a:off x="4876800" y="3962400"/>
            <a:ext cx="67733" cy="76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34854" name="Oval 1062"/>
          <p:cNvSpPr>
            <a:spLocks noChangeArrowheads="1"/>
          </p:cNvSpPr>
          <p:nvPr/>
        </p:nvSpPr>
        <p:spPr bwMode="auto">
          <a:xfrm>
            <a:off x="5960534" y="3733800"/>
            <a:ext cx="67733" cy="76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
        <p:nvSpPr>
          <p:cNvPr id="34855" name="Oval 1063"/>
          <p:cNvSpPr>
            <a:spLocks noChangeArrowheads="1"/>
          </p:cNvSpPr>
          <p:nvPr/>
        </p:nvSpPr>
        <p:spPr bwMode="auto">
          <a:xfrm>
            <a:off x="7044267" y="2514600"/>
            <a:ext cx="67733" cy="76200"/>
          </a:xfrm>
          <a:prstGeom prst="ellipse">
            <a:avLst/>
          </a:prstGeom>
          <a:solidFill>
            <a:schemeClr val="tx2"/>
          </a:solidFill>
          <a:ln w="9525">
            <a:solidFill>
              <a:schemeClr val="tx2"/>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80867" cy="914400"/>
          </a:xfrm>
          <a:noFill/>
        </p:spPr>
        <p:txBody>
          <a:bodyPr anchor="ctr" anchorCtr="1">
            <a:normAutofit fontScale="90000"/>
          </a:bodyPr>
          <a:lstStyle/>
          <a:p>
            <a:r>
              <a:rPr lang="hu-HU" sz="2800" dirty="0"/>
              <a:t>Adult Treatment Panel III Guidelines for Treatment of Hyperlipidemia  </a:t>
            </a:r>
          </a:p>
        </p:txBody>
      </p:sp>
      <p:graphicFrame>
        <p:nvGraphicFramePr>
          <p:cNvPr id="98307" name="Group 3"/>
          <p:cNvGraphicFramePr>
            <a:graphicFrameLocks noGrp="1"/>
          </p:cNvGraphicFramePr>
          <p:nvPr/>
        </p:nvGraphicFramePr>
        <p:xfrm>
          <a:off x="304801" y="1143001"/>
          <a:ext cx="8534398" cy="4877074"/>
        </p:xfrm>
        <a:graphic>
          <a:graphicData uri="http://schemas.openxmlformats.org/drawingml/2006/table">
            <a:tbl>
              <a:tblPr/>
              <a:tblGrid>
                <a:gridCol w="1785257"/>
                <a:gridCol w="2483498"/>
                <a:gridCol w="2852056"/>
                <a:gridCol w="1413587"/>
              </a:tblGrid>
              <a:tr h="598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Risk Category </a:t>
                      </a:r>
                      <a:endParaRPr kumimoji="0" lang="hu-HU" sz="1400" b="0" i="0" u="none"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Begin Lifestyle Changes If: </a:t>
                      </a:r>
                      <a:endParaRPr kumimoji="0" lang="hu-HU" sz="1400" b="0" i="0" u="none" strike="noStrike" cap="none" normalizeH="0" baseline="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Consider Drug Therapy If: </a:t>
                      </a:r>
                      <a:endParaRPr kumimoji="0" lang="hu-HU" sz="1400" b="0" i="0" u="none" strike="noStrike" cap="none" normalizeH="0" baseline="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LDL Goal </a:t>
                      </a:r>
                      <a:endParaRPr kumimoji="0" lang="hu-HU" sz="1400" b="0" i="0" u="none" strike="noStrike" cap="none" normalizeH="0" baseline="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113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High</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CAD or CAD equivalents (10-yr risk &gt;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&lt;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2.58 mM;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1.8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1300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Moderate high</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10 to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3.36 mM; </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111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Moderate</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&lt; 10%*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&lt; 3.36 mM; &lt;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r h="733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2"/>
                          </a:solidFill>
                          <a:effectLst/>
                          <a:latin typeface="Verdana" pitchFamily="34" charset="0"/>
                          <a:ea typeface="Times New Roman" pitchFamily="18" charset="0"/>
                          <a:cs typeface="Arial" charset="0"/>
                        </a:rPr>
                        <a:t>Lower</a:t>
                      </a: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 0–1 risk factor</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LDL ≥ 4.91 mM </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a:t>
                      </a:r>
                      <a:b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0" i="0" u="none" strike="noStrike" cap="none" normalizeH="0" baseline="0" smtClean="0">
                          <a:ln>
                            <a:noFill/>
                          </a:ln>
                          <a:solidFill>
                            <a:schemeClr val="tx1"/>
                          </a:solidFill>
                          <a:effectLst/>
                          <a:latin typeface="Verdana" pitchFamily="34" charset="0"/>
                          <a:ea typeface="Times New Roman" pitchFamily="18" charset="0"/>
                          <a:cs typeface="Arial" charset="0"/>
                        </a:rPr>
                        <a:t>4.13–4.88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Verdana" pitchFamily="34" charset="0"/>
                          <a:ea typeface="Times New Roman" pitchFamily="18" charset="0"/>
                          <a:cs typeface="Arial" charset="0"/>
                        </a:rPr>
                        <a:t>&lt;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13444B">
                        <a:alpha val="49000"/>
                      </a:srgbClr>
                    </a:solidFill>
                  </a:tcPr>
                </a:tc>
              </a:tr>
            </a:tbl>
          </a:graphicData>
        </a:graphic>
      </p:graphicFrame>
      <p:sp>
        <p:nvSpPr>
          <p:cNvPr id="98339" name="Text Box 35"/>
          <p:cNvSpPr txBox="1">
            <a:spLocks noChangeArrowheads="1"/>
          </p:cNvSpPr>
          <p:nvPr/>
        </p:nvSpPr>
        <p:spPr bwMode="auto">
          <a:xfrm>
            <a:off x="201790" y="6451600"/>
            <a:ext cx="3655168" cy="307777"/>
          </a:xfrm>
          <a:prstGeom prst="rect">
            <a:avLst/>
          </a:prstGeom>
          <a:noFill/>
          <a:ln w="9525">
            <a:noFill/>
            <a:miter lim="800000"/>
            <a:headEnd/>
            <a:tailEnd/>
          </a:ln>
          <a:effectLst/>
        </p:spPr>
        <p:txBody>
          <a:bodyPr wrap="none">
            <a:spAutoFit/>
          </a:bodyPr>
          <a:lstStyle/>
          <a:p>
            <a:r>
              <a:rPr lang="hu-HU" sz="1400"/>
              <a:t>*For 10-yr risk, see Framingham risk tables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4800" y="1219200"/>
            <a:ext cx="8592107" cy="3733800"/>
          </a:xfrm>
          <a:prstGeom prst="rect">
            <a:avLst/>
          </a:prstGeom>
          <a:noFill/>
          <a:ln w="9525">
            <a:noFill/>
            <a:miter lim="800000"/>
            <a:headEnd/>
            <a:tailEnd/>
          </a:ln>
          <a:effectLst/>
        </p:spPr>
      </p:pic>
      <p:sp>
        <p:nvSpPr>
          <p:cNvPr id="5" name="TextBox 4"/>
          <p:cNvSpPr txBox="1"/>
          <p:nvPr/>
        </p:nvSpPr>
        <p:spPr>
          <a:xfrm>
            <a:off x="533400" y="381000"/>
            <a:ext cx="5867400" cy="634020"/>
          </a:xfrm>
          <a:prstGeom prst="rect">
            <a:avLst/>
          </a:prstGeom>
          <a:noFill/>
        </p:spPr>
        <p:txBody>
          <a:bodyPr wrap="square" rtlCol="0">
            <a:spAutoFit/>
          </a:bodyPr>
          <a:lstStyle/>
          <a:p>
            <a:pPr>
              <a:lnSpc>
                <a:spcPct val="80000"/>
              </a:lnSpc>
            </a:pPr>
            <a:r>
              <a:rPr lang="en-US" sz="4400" dirty="0">
                <a:solidFill>
                  <a:schemeClr val="tx2"/>
                </a:solidFill>
                <a:latin typeface="+mj-lt"/>
                <a:ea typeface="+mj-ea"/>
                <a:cs typeface="+mj-cs"/>
              </a:rPr>
              <a:t>Canadian New </a:t>
            </a:r>
            <a:r>
              <a:rPr lang="en-US" sz="4400" dirty="0" smtClean="0">
                <a:solidFill>
                  <a:schemeClr val="tx2"/>
                </a:solidFill>
                <a:latin typeface="+mj-lt"/>
                <a:ea typeface="+mj-ea"/>
                <a:cs typeface="+mj-cs"/>
              </a:rPr>
              <a:t>Guideline</a:t>
            </a:r>
            <a:endParaRPr lang="en-US" sz="4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idx="1"/>
          </p:nvPr>
        </p:nvSpPr>
        <p:spPr/>
        <p:txBody>
          <a:bodyPr/>
          <a:lstStyle/>
          <a:p>
            <a:pPr>
              <a:lnSpc>
                <a:spcPct val="90000"/>
              </a:lnSpc>
            </a:pPr>
            <a:r>
              <a:rPr lang="en-US" sz="2700"/>
              <a:t>Chylomicrons transport fats from the intestinal mucosa to the liver</a:t>
            </a:r>
          </a:p>
          <a:p>
            <a:pPr>
              <a:lnSpc>
                <a:spcPct val="90000"/>
              </a:lnSpc>
            </a:pPr>
            <a:r>
              <a:rPr lang="en-US" sz="2700"/>
              <a:t>In the liver, the chylomicrons release triglycerides and some cholesterol and become low-density lipoproteins (LDL).</a:t>
            </a:r>
          </a:p>
          <a:p>
            <a:pPr>
              <a:lnSpc>
                <a:spcPct val="90000"/>
              </a:lnSpc>
            </a:pPr>
            <a:r>
              <a:rPr lang="en-US" sz="2700"/>
              <a:t>LDL then carries fat and cholesterol to the body’s cells.</a:t>
            </a:r>
          </a:p>
          <a:p>
            <a:pPr>
              <a:lnSpc>
                <a:spcPct val="90000"/>
              </a:lnSpc>
            </a:pPr>
            <a:r>
              <a:rPr lang="en-US" sz="2700"/>
              <a:t>High-density lipoproteins (HDL) carry fat and cholesterol back to the liver for excretion.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90488" y="6580188"/>
            <a:ext cx="4076700" cy="274637"/>
          </a:xfrm>
          <a:prstGeom prst="rect">
            <a:avLst/>
          </a:prstGeom>
          <a:noFill/>
          <a:ln w="9525">
            <a:noFill/>
            <a:miter lim="800000"/>
            <a:headEnd/>
            <a:tailEnd/>
          </a:ln>
          <a:effectLst/>
        </p:spPr>
        <p:txBody>
          <a:bodyPr wrap="none">
            <a:prstTxWarp prst="textNoShape">
              <a:avLst/>
            </a:prstTxWarp>
            <a:spAutoFit/>
          </a:bodyPr>
          <a:lstStyle/>
          <a:p>
            <a:r>
              <a:rPr lang="fr-CA" sz="1200" baseline="0">
                <a:effectLst/>
                <a:ea typeface="Arial" charset="0"/>
                <a:cs typeface="Arial" charset="0"/>
              </a:rPr>
              <a:t>Fitchett DH, Leiter LA, </a:t>
            </a:r>
            <a:r>
              <a:rPr lang="fr-CA" sz="1200" i="1" baseline="0">
                <a:effectLst/>
                <a:ea typeface="Arial" charset="0"/>
                <a:cs typeface="Arial" charset="0"/>
              </a:rPr>
              <a:t>et al</a:t>
            </a:r>
            <a:r>
              <a:rPr lang="fr-CA" sz="1200" baseline="0">
                <a:effectLst/>
                <a:ea typeface="Arial" charset="0"/>
                <a:cs typeface="Arial" charset="0"/>
              </a:rPr>
              <a:t>. </a:t>
            </a:r>
            <a:r>
              <a:rPr lang="en-US" sz="1200" i="1" baseline="0">
                <a:effectLst/>
                <a:ea typeface="Arial" charset="0"/>
                <a:cs typeface="Arial" charset="0"/>
              </a:rPr>
              <a:t>Can J Cardiol</a:t>
            </a:r>
            <a:r>
              <a:rPr lang="en-US" sz="1200" baseline="0">
                <a:effectLst/>
                <a:ea typeface="Arial" charset="0"/>
                <a:cs typeface="Arial" charset="0"/>
              </a:rPr>
              <a:t> 2005;21:85-90</a:t>
            </a:r>
            <a:r>
              <a:rPr lang="en-US" sz="1200" baseline="0">
                <a:effectLst/>
                <a:latin typeface="Times New Roman" charset="0"/>
                <a:ea typeface="Times New Roman" charset="0"/>
                <a:cs typeface="Times New Roman" charset="0"/>
              </a:rPr>
              <a:t> </a:t>
            </a:r>
          </a:p>
        </p:txBody>
      </p:sp>
      <p:sp>
        <p:nvSpPr>
          <p:cNvPr id="58382" name="Rectangle 14"/>
          <p:cNvSpPr>
            <a:spLocks noGrp="1" noChangeArrowheads="1"/>
          </p:cNvSpPr>
          <p:nvPr>
            <p:ph type="title"/>
          </p:nvPr>
        </p:nvSpPr>
        <p:spPr>
          <a:xfrm>
            <a:off x="76200" y="533400"/>
            <a:ext cx="8229600" cy="762000"/>
          </a:xfrm>
          <a:noFill/>
          <a:ln/>
        </p:spPr>
        <p:txBody>
          <a:bodyPr>
            <a:normAutofit fontScale="90000"/>
          </a:bodyPr>
          <a:lstStyle/>
          <a:p>
            <a:pPr>
              <a:lnSpc>
                <a:spcPct val="85000"/>
              </a:lnSpc>
            </a:pPr>
            <a:r>
              <a:rPr lang="en-US"/>
              <a:t>LDL-C Lowering and the associated </a:t>
            </a:r>
            <a:br>
              <a:rPr lang="en-US"/>
            </a:br>
            <a:r>
              <a:rPr lang="en-US"/>
              <a:t>reduction of CV outcomes</a:t>
            </a:r>
          </a:p>
        </p:txBody>
      </p:sp>
      <p:pic>
        <p:nvPicPr>
          <p:cNvPr id="58390" name="Picture 22" descr="VPD_slide27_bkgd"/>
          <p:cNvPicPr>
            <a:picLocks noChangeAspect="1" noChangeArrowheads="1"/>
          </p:cNvPicPr>
          <p:nvPr/>
        </p:nvPicPr>
        <p:blipFill>
          <a:blip r:embed="rId3"/>
          <a:srcRect l="9166" t="32964" r="13055" b="9814"/>
          <a:stretch>
            <a:fillRect/>
          </a:stretch>
        </p:blipFill>
        <p:spPr bwMode="auto">
          <a:xfrm>
            <a:off x="562006" y="1752600"/>
            <a:ext cx="8170744" cy="4508500"/>
          </a:xfrm>
          <a:prstGeom prst="rect">
            <a:avLst/>
          </a:prstGeom>
          <a:noFill/>
        </p:spPr>
      </p:pic>
      <p:sp>
        <p:nvSpPr>
          <p:cNvPr id="58401" name="Line 33"/>
          <p:cNvSpPr>
            <a:spLocks noChangeShapeType="1"/>
          </p:cNvSpPr>
          <p:nvPr/>
        </p:nvSpPr>
        <p:spPr bwMode="auto">
          <a:xfrm flipV="1">
            <a:off x="1993900" y="2514600"/>
            <a:ext cx="5232400" cy="2552700"/>
          </a:xfrm>
          <a:prstGeom prst="line">
            <a:avLst/>
          </a:prstGeom>
          <a:noFill/>
          <a:ln w="38100">
            <a:solidFill>
              <a:srgbClr val="FFCC99"/>
            </a:solidFill>
            <a:prstDash val="dash"/>
            <a:round/>
            <a:headEnd/>
            <a:tailEnd/>
          </a:ln>
          <a:effectLst>
            <a:outerShdw blurRad="63500" dist="17961" dir="2700000" algn="ctr" rotWithShape="0">
              <a:schemeClr val="tx1">
                <a:alpha val="74998"/>
              </a:schemeClr>
            </a:outerShdw>
          </a:effectLst>
        </p:spPr>
        <p:txBody>
          <a:bodyPr>
            <a:prstTxWarp prst="textNoShape">
              <a:avLst/>
            </a:prstTxWarp>
          </a:bodyPr>
          <a:lstStyle/>
          <a:p>
            <a:endParaRPr lang="en-US"/>
          </a:p>
        </p:txBody>
      </p:sp>
      <p:sp>
        <p:nvSpPr>
          <p:cNvPr id="58402" name="Line 34"/>
          <p:cNvSpPr>
            <a:spLocks noChangeShapeType="1"/>
          </p:cNvSpPr>
          <p:nvPr/>
        </p:nvSpPr>
        <p:spPr bwMode="auto">
          <a:xfrm flipV="1">
            <a:off x="3276600" y="4597400"/>
            <a:ext cx="4305300" cy="698500"/>
          </a:xfrm>
          <a:prstGeom prst="line">
            <a:avLst/>
          </a:prstGeom>
          <a:noFill/>
          <a:ln w="38100">
            <a:solidFill>
              <a:srgbClr val="FFCC99"/>
            </a:solidFill>
            <a:round/>
            <a:headEnd/>
            <a:tailEnd/>
          </a:ln>
          <a:effectLst>
            <a:outerShdw blurRad="63500" dist="17961" dir="2700000" algn="ctr" rotWithShape="0">
              <a:schemeClr val="tx1">
                <a:alpha val="74998"/>
              </a:schemeClr>
            </a:outerShdw>
          </a:effectLst>
        </p:spPr>
        <p:txBody>
          <a:bodyPr>
            <a:prstTxWarp prst="textNoShape">
              <a:avLst/>
            </a:prstTxWarp>
          </a:bodyPr>
          <a:lstStyle/>
          <a:p>
            <a:endParaRPr lang="en-US"/>
          </a:p>
        </p:txBody>
      </p:sp>
      <p:pic>
        <p:nvPicPr>
          <p:cNvPr id="58403" name="Picture 35" descr="VPD_slide27_full"/>
          <p:cNvPicPr>
            <a:picLocks noChangeAspect="1" noChangeArrowheads="1"/>
          </p:cNvPicPr>
          <p:nvPr/>
        </p:nvPicPr>
        <p:blipFill>
          <a:blip r:embed="rId4"/>
          <a:srcRect l="18333" t="37778" r="64027" b="57408"/>
          <a:stretch>
            <a:fillRect/>
          </a:stretch>
        </p:blipFill>
        <p:spPr bwMode="auto">
          <a:xfrm>
            <a:off x="1676400" y="2590800"/>
            <a:ext cx="1612900" cy="330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8401"/>
                                        </p:tgtEl>
                                        <p:attrNameLst>
                                          <p:attrName>style.visibility</p:attrName>
                                        </p:attrNameLst>
                                      </p:cBhvr>
                                      <p:to>
                                        <p:strVal val="visible"/>
                                      </p:to>
                                    </p:set>
                                    <p:animEffect transition="in" filter="wipe(down)">
                                      <p:cBhvr>
                                        <p:cTn id="7" dur="1000"/>
                                        <p:tgtEl>
                                          <p:spTgt spid="58401"/>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58402"/>
                                        </p:tgtEl>
                                        <p:attrNameLst>
                                          <p:attrName>style.visibility</p:attrName>
                                        </p:attrNameLst>
                                      </p:cBhvr>
                                      <p:to>
                                        <p:strVal val="visible"/>
                                      </p:to>
                                    </p:set>
                                    <p:animEffect transition="in" filter="wipe(down)">
                                      <p:cBhvr>
                                        <p:cTn id="11" dur="1000"/>
                                        <p:tgtEl>
                                          <p:spTgt spid="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1" grpId="0" animBg="1"/>
      <p:bldP spid="58402"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3600">
                <a:solidFill>
                  <a:schemeClr val="folHlink"/>
                </a:solidFill>
              </a:rPr>
              <a:t>Log-Linear Relationship Between LDL-C Levels and Relative Risk for CHD</a:t>
            </a:r>
          </a:p>
        </p:txBody>
      </p:sp>
      <p:sp>
        <p:nvSpPr>
          <p:cNvPr id="31747" name="Rectangle 3"/>
          <p:cNvSpPr>
            <a:spLocks noGrp="1" noChangeArrowheads="1"/>
          </p:cNvSpPr>
          <p:nvPr>
            <p:ph sz="half" idx="1"/>
          </p:nvPr>
        </p:nvSpPr>
        <p:spPr>
          <a:xfrm>
            <a:off x="4948238" y="1714500"/>
            <a:ext cx="3992562" cy="4495800"/>
          </a:xfrm>
        </p:spPr>
        <p:txBody>
          <a:bodyPr/>
          <a:lstStyle/>
          <a:p>
            <a:pPr eaLnBrk="1" hangingPunct="1">
              <a:lnSpc>
                <a:spcPct val="90000"/>
              </a:lnSpc>
            </a:pPr>
            <a:r>
              <a:rPr lang="en-US" sz="2000"/>
              <a:t>This relationship is consistent with a large body of epidemiologic data available from clinical trials of LDL-C–lowering therapy. </a:t>
            </a:r>
          </a:p>
          <a:p>
            <a:pPr eaLnBrk="1" hangingPunct="1">
              <a:lnSpc>
                <a:spcPct val="90000"/>
              </a:lnSpc>
            </a:pPr>
            <a:r>
              <a:rPr lang="en-US" sz="2000"/>
              <a:t>These data suggest that for every 30-mg/dL change in LDL-C, the relative risk for CHD is changed in proportion by about 30%.</a:t>
            </a:r>
          </a:p>
          <a:p>
            <a:pPr eaLnBrk="1" hangingPunct="1">
              <a:lnSpc>
                <a:spcPct val="90000"/>
              </a:lnSpc>
            </a:pPr>
            <a:r>
              <a:rPr lang="en-US" sz="2000"/>
              <a:t>The relative risk is set at 1.0 for LDL-C = 40 mg/dL.</a:t>
            </a:r>
          </a:p>
        </p:txBody>
      </p:sp>
      <p:sp>
        <p:nvSpPr>
          <p:cNvPr id="31748" name="Rectangle 4"/>
          <p:cNvSpPr>
            <a:spLocks noChangeArrowheads="1"/>
          </p:cNvSpPr>
          <p:nvPr/>
        </p:nvSpPr>
        <p:spPr bwMode="auto">
          <a:xfrm>
            <a:off x="82550" y="6076950"/>
            <a:ext cx="8313738" cy="730250"/>
          </a:xfrm>
          <a:prstGeom prst="rect">
            <a:avLst/>
          </a:prstGeom>
          <a:noFill/>
          <a:ln w="9525">
            <a:noFill/>
            <a:miter lim="800000"/>
            <a:headEnd/>
            <a:tailEnd/>
          </a:ln>
        </p:spPr>
        <p:txBody>
          <a:bodyPr>
            <a:prstTxWarp prst="textNoShape">
              <a:avLst/>
            </a:prstTxWarp>
            <a:spAutoFit/>
          </a:bodyPr>
          <a:lstStyle/>
          <a:p>
            <a:r>
              <a:rPr lang="en-US" sz="1400"/>
              <a:t>Reprinted with permission from Grundy SM, Cleeman JI, Merz CNB, et al. Implications of recent clinical trials for the National Cholesterol Education Program Adult Treatment Panel III Guidelines. </a:t>
            </a:r>
            <a:r>
              <a:rPr lang="en-US" sz="1400" i="1"/>
              <a:t>Circulation.</a:t>
            </a:r>
            <a:r>
              <a:rPr lang="en-US" sz="1400"/>
              <a:t> 2004;110:227</a:t>
            </a:r>
            <a:r>
              <a:rPr lang="en-US" sz="1400">
                <a:ea typeface="Arial" charset="0"/>
                <a:cs typeface="Arial" charset="0"/>
              </a:rPr>
              <a:t>–</a:t>
            </a:r>
            <a:r>
              <a:rPr lang="en-US" sz="1400"/>
              <a:t>239.</a:t>
            </a:r>
            <a:r>
              <a:rPr lang="en-US" sz="1400" b="1"/>
              <a:t> </a:t>
            </a:r>
          </a:p>
        </p:txBody>
      </p:sp>
      <p:sp>
        <p:nvSpPr>
          <p:cNvPr id="31749" name="Text Box 5"/>
          <p:cNvSpPr txBox="1">
            <a:spLocks noChangeArrowheads="1"/>
          </p:cNvSpPr>
          <p:nvPr/>
        </p:nvSpPr>
        <p:spPr bwMode="auto">
          <a:xfrm>
            <a:off x="2536825" y="4975225"/>
            <a:ext cx="1516063" cy="336550"/>
          </a:xfrm>
          <a:prstGeom prst="rect">
            <a:avLst/>
          </a:prstGeom>
          <a:noFill/>
          <a:ln w="9525">
            <a:noFill/>
            <a:miter lim="800000"/>
            <a:headEnd/>
            <a:tailEnd/>
          </a:ln>
        </p:spPr>
        <p:txBody>
          <a:bodyPr wrap="none">
            <a:prstTxWarp prst="textNoShape">
              <a:avLst/>
            </a:prstTxWarp>
            <a:spAutoFit/>
          </a:bodyPr>
          <a:lstStyle/>
          <a:p>
            <a:pPr eaLnBrk="0" hangingPunct="0"/>
            <a:r>
              <a:rPr lang="en-US" sz="1600" b="1"/>
              <a:t>LDL-C, mg/dL</a:t>
            </a:r>
          </a:p>
        </p:txBody>
      </p:sp>
      <p:sp>
        <p:nvSpPr>
          <p:cNvPr id="31750" name="Text Box 6"/>
          <p:cNvSpPr txBox="1">
            <a:spLocks noChangeArrowheads="1"/>
          </p:cNvSpPr>
          <p:nvPr/>
        </p:nvSpPr>
        <p:spPr bwMode="auto">
          <a:xfrm>
            <a:off x="138113" y="2603500"/>
            <a:ext cx="1449387" cy="825500"/>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Relative Risk</a:t>
            </a:r>
            <a:br>
              <a:rPr lang="en-US" sz="1600" b="1"/>
            </a:br>
            <a:r>
              <a:rPr lang="en-US" sz="1600" b="1"/>
              <a:t>for CHD</a:t>
            </a:r>
            <a:br>
              <a:rPr lang="en-US" sz="1600" b="1"/>
            </a:br>
            <a:r>
              <a:rPr lang="en-US" sz="1600" b="1"/>
              <a:t>(Log Scale)</a:t>
            </a:r>
          </a:p>
        </p:txBody>
      </p:sp>
      <p:grpSp>
        <p:nvGrpSpPr>
          <p:cNvPr id="2" name="Group 7"/>
          <p:cNvGrpSpPr>
            <a:grpSpLocks/>
          </p:cNvGrpSpPr>
          <p:nvPr/>
        </p:nvGrpSpPr>
        <p:grpSpPr bwMode="auto">
          <a:xfrm>
            <a:off x="1501775" y="1903413"/>
            <a:ext cx="3265488" cy="3079750"/>
            <a:chOff x="910" y="1199"/>
            <a:chExt cx="2057" cy="1940"/>
          </a:xfrm>
        </p:grpSpPr>
        <p:sp>
          <p:nvSpPr>
            <p:cNvPr id="31752" name="Line 8"/>
            <p:cNvSpPr>
              <a:spLocks noChangeShapeType="1"/>
            </p:cNvSpPr>
            <p:nvPr/>
          </p:nvSpPr>
          <p:spPr bwMode="auto">
            <a:xfrm>
              <a:off x="1226" y="1307"/>
              <a:ext cx="0" cy="1630"/>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53" name="Line 9"/>
            <p:cNvSpPr>
              <a:spLocks noChangeShapeType="1"/>
            </p:cNvSpPr>
            <p:nvPr/>
          </p:nvSpPr>
          <p:spPr bwMode="auto">
            <a:xfrm>
              <a:off x="1227" y="2862"/>
              <a:ext cx="1716"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54" name="Line 10"/>
            <p:cNvSpPr>
              <a:spLocks noChangeShapeType="1"/>
            </p:cNvSpPr>
            <p:nvPr/>
          </p:nvSpPr>
          <p:spPr bwMode="auto">
            <a:xfrm>
              <a:off x="1545" y="2862"/>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55" name="Line 11"/>
            <p:cNvSpPr>
              <a:spLocks noChangeShapeType="1"/>
            </p:cNvSpPr>
            <p:nvPr/>
          </p:nvSpPr>
          <p:spPr bwMode="auto">
            <a:xfrm>
              <a:off x="1857" y="2862"/>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56" name="Line 12"/>
            <p:cNvSpPr>
              <a:spLocks noChangeShapeType="1"/>
            </p:cNvSpPr>
            <p:nvPr/>
          </p:nvSpPr>
          <p:spPr bwMode="auto">
            <a:xfrm>
              <a:off x="2175" y="2862"/>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57" name="Line 13"/>
            <p:cNvSpPr>
              <a:spLocks noChangeShapeType="1"/>
            </p:cNvSpPr>
            <p:nvPr/>
          </p:nvSpPr>
          <p:spPr bwMode="auto">
            <a:xfrm>
              <a:off x="2490" y="2862"/>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58" name="Line 14"/>
            <p:cNvSpPr>
              <a:spLocks noChangeShapeType="1"/>
            </p:cNvSpPr>
            <p:nvPr/>
          </p:nvSpPr>
          <p:spPr bwMode="auto">
            <a:xfrm>
              <a:off x="2802" y="2862"/>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59" name="Line 15"/>
            <p:cNvSpPr>
              <a:spLocks noChangeShapeType="1"/>
            </p:cNvSpPr>
            <p:nvPr/>
          </p:nvSpPr>
          <p:spPr bwMode="auto">
            <a:xfrm rot="-5400000">
              <a:off x="1190" y="2556"/>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60" name="Line 16"/>
            <p:cNvSpPr>
              <a:spLocks noChangeShapeType="1"/>
            </p:cNvSpPr>
            <p:nvPr/>
          </p:nvSpPr>
          <p:spPr bwMode="auto">
            <a:xfrm rot="-5400000">
              <a:off x="1190" y="2321"/>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61" name="Line 17"/>
            <p:cNvSpPr>
              <a:spLocks noChangeShapeType="1"/>
            </p:cNvSpPr>
            <p:nvPr/>
          </p:nvSpPr>
          <p:spPr bwMode="auto">
            <a:xfrm rot="-5400000">
              <a:off x="1190" y="2086"/>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62" name="Line 18"/>
            <p:cNvSpPr>
              <a:spLocks noChangeShapeType="1"/>
            </p:cNvSpPr>
            <p:nvPr/>
          </p:nvSpPr>
          <p:spPr bwMode="auto">
            <a:xfrm rot="-5400000">
              <a:off x="1190" y="1833"/>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63" name="Line 19"/>
            <p:cNvSpPr>
              <a:spLocks noChangeShapeType="1"/>
            </p:cNvSpPr>
            <p:nvPr/>
          </p:nvSpPr>
          <p:spPr bwMode="auto">
            <a:xfrm rot="-5400000">
              <a:off x="1190" y="1547"/>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64" name="Line 20"/>
            <p:cNvSpPr>
              <a:spLocks noChangeShapeType="1"/>
            </p:cNvSpPr>
            <p:nvPr/>
          </p:nvSpPr>
          <p:spPr bwMode="auto">
            <a:xfrm rot="-5400000">
              <a:off x="1190" y="1270"/>
              <a:ext cx="0" cy="69"/>
            </a:xfrm>
            <a:prstGeom prst="line">
              <a:avLst/>
            </a:prstGeom>
            <a:noFill/>
            <a:ln w="12700">
              <a:solidFill>
                <a:schemeClr val="tx1"/>
              </a:solidFill>
              <a:round/>
              <a:headEnd/>
              <a:tailEnd/>
            </a:ln>
          </p:spPr>
          <p:txBody>
            <a:bodyPr>
              <a:prstTxWarp prst="textNoShape">
                <a:avLst/>
              </a:prstTxWarp>
            </a:bodyPr>
            <a:lstStyle/>
            <a:p>
              <a:endParaRPr lang="en-US"/>
            </a:p>
          </p:txBody>
        </p:sp>
        <p:sp>
          <p:nvSpPr>
            <p:cNvPr id="31765" name="Text Box 21"/>
            <p:cNvSpPr txBox="1">
              <a:spLocks noChangeArrowheads="1"/>
            </p:cNvSpPr>
            <p:nvPr/>
          </p:nvSpPr>
          <p:spPr bwMode="auto">
            <a:xfrm>
              <a:off x="1096" y="2927"/>
              <a:ext cx="258" cy="212"/>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40</a:t>
              </a:r>
            </a:p>
          </p:txBody>
        </p:sp>
        <p:sp>
          <p:nvSpPr>
            <p:cNvPr id="31766" name="Text Box 22"/>
            <p:cNvSpPr txBox="1">
              <a:spLocks noChangeArrowheads="1"/>
            </p:cNvSpPr>
            <p:nvPr/>
          </p:nvSpPr>
          <p:spPr bwMode="auto">
            <a:xfrm>
              <a:off x="1417" y="2927"/>
              <a:ext cx="258" cy="212"/>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70</a:t>
              </a:r>
            </a:p>
          </p:txBody>
        </p:sp>
        <p:sp>
          <p:nvSpPr>
            <p:cNvPr id="31767" name="Text Box 23"/>
            <p:cNvSpPr txBox="1">
              <a:spLocks noChangeArrowheads="1"/>
            </p:cNvSpPr>
            <p:nvPr/>
          </p:nvSpPr>
          <p:spPr bwMode="auto">
            <a:xfrm>
              <a:off x="1688" y="2927"/>
              <a:ext cx="329" cy="212"/>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100</a:t>
              </a:r>
            </a:p>
          </p:txBody>
        </p:sp>
        <p:sp>
          <p:nvSpPr>
            <p:cNvPr id="31768" name="Text Box 24"/>
            <p:cNvSpPr txBox="1">
              <a:spLocks noChangeArrowheads="1"/>
            </p:cNvSpPr>
            <p:nvPr/>
          </p:nvSpPr>
          <p:spPr bwMode="auto">
            <a:xfrm>
              <a:off x="2015" y="2927"/>
              <a:ext cx="329" cy="212"/>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130</a:t>
              </a:r>
            </a:p>
          </p:txBody>
        </p:sp>
        <p:sp>
          <p:nvSpPr>
            <p:cNvPr id="31769" name="Text Box 25"/>
            <p:cNvSpPr txBox="1">
              <a:spLocks noChangeArrowheads="1"/>
            </p:cNvSpPr>
            <p:nvPr/>
          </p:nvSpPr>
          <p:spPr bwMode="auto">
            <a:xfrm>
              <a:off x="2324" y="2927"/>
              <a:ext cx="329" cy="212"/>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160</a:t>
              </a:r>
            </a:p>
          </p:txBody>
        </p:sp>
        <p:sp>
          <p:nvSpPr>
            <p:cNvPr id="31770" name="Text Box 26"/>
            <p:cNvSpPr txBox="1">
              <a:spLocks noChangeArrowheads="1"/>
            </p:cNvSpPr>
            <p:nvPr/>
          </p:nvSpPr>
          <p:spPr bwMode="auto">
            <a:xfrm>
              <a:off x="2633" y="2927"/>
              <a:ext cx="329" cy="212"/>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t>190</a:t>
              </a:r>
            </a:p>
          </p:txBody>
        </p:sp>
        <p:sp>
          <p:nvSpPr>
            <p:cNvPr id="31771" name="Text Box 27"/>
            <p:cNvSpPr txBox="1">
              <a:spLocks noChangeArrowheads="1"/>
            </p:cNvSpPr>
            <p:nvPr/>
          </p:nvSpPr>
          <p:spPr bwMode="auto">
            <a:xfrm>
              <a:off x="910" y="2486"/>
              <a:ext cx="294"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b="1"/>
                <a:t>1.0</a:t>
              </a:r>
            </a:p>
          </p:txBody>
        </p:sp>
        <p:sp>
          <p:nvSpPr>
            <p:cNvPr id="31772" name="Text Box 28"/>
            <p:cNvSpPr txBox="1">
              <a:spLocks noChangeArrowheads="1"/>
            </p:cNvSpPr>
            <p:nvPr/>
          </p:nvSpPr>
          <p:spPr bwMode="auto">
            <a:xfrm>
              <a:off x="910" y="2246"/>
              <a:ext cx="294"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b="1"/>
                <a:t>1.3</a:t>
              </a:r>
            </a:p>
          </p:txBody>
        </p:sp>
        <p:sp>
          <p:nvSpPr>
            <p:cNvPr id="31773" name="Text Box 29"/>
            <p:cNvSpPr txBox="1">
              <a:spLocks noChangeArrowheads="1"/>
            </p:cNvSpPr>
            <p:nvPr/>
          </p:nvSpPr>
          <p:spPr bwMode="auto">
            <a:xfrm>
              <a:off x="910" y="2009"/>
              <a:ext cx="294"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b="1"/>
                <a:t>1.7</a:t>
              </a:r>
            </a:p>
          </p:txBody>
        </p:sp>
        <p:sp>
          <p:nvSpPr>
            <p:cNvPr id="31774" name="Text Box 30"/>
            <p:cNvSpPr txBox="1">
              <a:spLocks noChangeArrowheads="1"/>
            </p:cNvSpPr>
            <p:nvPr/>
          </p:nvSpPr>
          <p:spPr bwMode="auto">
            <a:xfrm>
              <a:off x="910" y="1766"/>
              <a:ext cx="294"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b="1"/>
                <a:t>2.2</a:t>
              </a:r>
            </a:p>
          </p:txBody>
        </p:sp>
        <p:sp>
          <p:nvSpPr>
            <p:cNvPr id="31775" name="Text Box 31"/>
            <p:cNvSpPr txBox="1">
              <a:spLocks noChangeArrowheads="1"/>
            </p:cNvSpPr>
            <p:nvPr/>
          </p:nvSpPr>
          <p:spPr bwMode="auto">
            <a:xfrm>
              <a:off x="910" y="1472"/>
              <a:ext cx="294"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b="1"/>
                <a:t>2.9</a:t>
              </a:r>
            </a:p>
          </p:txBody>
        </p:sp>
        <p:sp>
          <p:nvSpPr>
            <p:cNvPr id="31776" name="Text Box 32"/>
            <p:cNvSpPr txBox="1">
              <a:spLocks noChangeArrowheads="1"/>
            </p:cNvSpPr>
            <p:nvPr/>
          </p:nvSpPr>
          <p:spPr bwMode="auto">
            <a:xfrm>
              <a:off x="910" y="1199"/>
              <a:ext cx="294"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b="1"/>
                <a:t>3.7</a:t>
              </a:r>
            </a:p>
          </p:txBody>
        </p:sp>
        <p:sp>
          <p:nvSpPr>
            <p:cNvPr id="31777" name="Line 33"/>
            <p:cNvSpPr>
              <a:spLocks noChangeShapeType="1"/>
            </p:cNvSpPr>
            <p:nvPr/>
          </p:nvSpPr>
          <p:spPr bwMode="auto">
            <a:xfrm flipV="1">
              <a:off x="1257" y="1248"/>
              <a:ext cx="1710" cy="1341"/>
            </a:xfrm>
            <a:prstGeom prst="line">
              <a:avLst/>
            </a:prstGeom>
            <a:noFill/>
            <a:ln w="28575">
              <a:solidFill>
                <a:schemeClr val="accent2"/>
              </a:solid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idx="1"/>
          </p:nvPr>
        </p:nvSpPr>
        <p:spPr/>
        <p:txBody>
          <a:bodyPr/>
          <a:lstStyle/>
          <a:p>
            <a:r>
              <a:rPr lang="en-US"/>
              <a:t>Lifestyle modification</a:t>
            </a:r>
          </a:p>
          <a:p>
            <a:pPr lvl="1"/>
            <a:r>
              <a:rPr lang="en-US"/>
              <a:t>Low-cholesterol diet</a:t>
            </a:r>
          </a:p>
          <a:p>
            <a:pPr lvl="1"/>
            <a:r>
              <a:rPr lang="en-US"/>
              <a:t>Exercise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Medications for Hyperlipidemia</a:t>
            </a:r>
          </a:p>
        </p:txBody>
      </p:sp>
      <p:graphicFrame>
        <p:nvGraphicFramePr>
          <p:cNvPr id="32866" name="Group 98"/>
          <p:cNvGraphicFramePr>
            <a:graphicFrameLocks noGrp="1"/>
          </p:cNvGraphicFramePr>
          <p:nvPr>
            <p:ph type="tbl" idx="1"/>
          </p:nvPr>
        </p:nvGraphicFramePr>
        <p:xfrm>
          <a:off x="533400" y="1752600"/>
          <a:ext cx="8153400" cy="4037076"/>
        </p:xfrm>
        <a:graphic>
          <a:graphicData uri="http://schemas.openxmlformats.org/drawingml/2006/table">
            <a:tbl>
              <a:tblPr/>
              <a:tblGrid>
                <a:gridCol w="1828800"/>
                <a:gridCol w="1447800"/>
                <a:gridCol w="2514600"/>
                <a:gridCol w="2362200"/>
              </a:tblGrid>
              <a:tr h="45720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HMG </a:t>
                      </a:r>
                      <a:r>
                        <a:rPr kumimoji="0" lang="en-US" sz="1400" b="0" i="0" u="none" strike="noStrike" cap="none" normalizeH="0" baseline="0" dirty="0" err="1" smtClean="0">
                          <a:ln>
                            <a:noFill/>
                          </a:ln>
                          <a:solidFill>
                            <a:schemeClr val="tx1"/>
                          </a:solidFill>
                          <a:effectLst/>
                          <a:latin typeface="Arial" charset="0"/>
                        </a:rPr>
                        <a:t>CoA</a:t>
                      </a:r>
                      <a:r>
                        <a:rPr kumimoji="0" lang="en-US" sz="1400" b="0" i="0" u="none" strike="noStrike" cap="none" normalizeH="0" baseline="0" dirty="0" smtClean="0">
                          <a:ln>
                            <a:noFill/>
                          </a:ln>
                          <a:solidFill>
                            <a:schemeClr val="tx1"/>
                          </a:solidFill>
                          <a:effectLst/>
                          <a:latin typeface="Arial" charset="0"/>
                        </a:rPr>
                        <a:t> </a:t>
                      </a:r>
                      <a:r>
                        <a:rPr kumimoji="0" lang="en-US" sz="1400" b="0" i="0" u="none" strike="noStrike" cap="none" normalizeH="0" baseline="0" dirty="0" err="1" smtClean="0">
                          <a:ln>
                            <a:noFill/>
                          </a:ln>
                          <a:solidFill>
                            <a:schemeClr val="tx1"/>
                          </a:solidFill>
                          <a:effectLst/>
                          <a:latin typeface="Arial" charset="0"/>
                        </a:rPr>
                        <a:t>reductase</a:t>
                      </a:r>
                      <a:r>
                        <a:rPr kumimoji="0" lang="en-US" sz="1400" b="0" i="0" u="none" strike="noStrike" cap="none" normalizeH="0" baseline="0" dirty="0" smtClean="0">
                          <a:ln>
                            <a:noFill/>
                          </a:ln>
                          <a:solidFill>
                            <a:schemeClr val="tx1"/>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Statins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folHlink"/>
                          </a:solidFill>
                          <a:effectLst/>
                          <a:latin typeface="Arial" charset="0"/>
                          <a:sym typeface="Symbol" pitchFamily="18" charset="2"/>
                        </a:rPr>
                        <a:t>LDL (18-55),</a:t>
                      </a:r>
                      <a:r>
                        <a:rPr kumimoji="0" lang="en-US" sz="1400" b="0" i="0" u="none" strike="noStrike" cap="none" normalizeH="0" baseline="0" smtClean="0">
                          <a:ln>
                            <a:noFill/>
                          </a:ln>
                          <a:solidFill>
                            <a:schemeClr val="tx1"/>
                          </a:solidFill>
                          <a:effectLst/>
                          <a:latin typeface="Arial" charset="0"/>
                          <a:sym typeface="Symbol" pitchFamily="18" charset="2"/>
                        </a:rPr>
                        <a:t>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Myopathy,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Ezetimibe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Niacine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LDL (15-30), </a:t>
                      </a:r>
                      <a:r>
                        <a:rPr kumimoji="0" lang="en-US" sz="1400" b="1" i="0" u="none" strike="noStrike" cap="none" normalizeH="0" baseline="0" smtClean="0">
                          <a:ln>
                            <a:noFill/>
                          </a:ln>
                          <a:solidFill>
                            <a:schemeClr val="folHlink"/>
                          </a:solidFill>
                          <a:effectLst/>
                          <a:latin typeface="Arial" charset="0"/>
                          <a:sym typeface="Symbol" pitchFamily="18" charset="2"/>
                        </a:rPr>
                        <a:t>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folHlink"/>
                          </a:solidFill>
                          <a:effectLst/>
                          <a:latin typeface="Arial" charset="0"/>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Hyperuricemia, GI distress, hepatotoxicity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Gemfibrozil</a:t>
                      </a:r>
                      <a:endParaRPr kumimoji="0" 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Fenofibrate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folHlink"/>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Dyspepsia, gallstones, myopathy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3444B"/>
                    </a:soli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smtClean="0">
                          <a:ln>
                            <a:noFill/>
                          </a:ln>
                          <a:solidFill>
                            <a:schemeClr val="tx1"/>
                          </a:solidFill>
                          <a:effectLst/>
                          <a:latin typeface="Arial" charset="0"/>
                        </a:rPr>
                        <a:t>Bile Acid sequestrants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Cholestyramine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LDL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0" i="0" u="none" strike="noStrike" cap="none" normalizeH="0" baseline="0" smtClean="0">
                          <a:ln>
                            <a:noFill/>
                          </a:ln>
                          <a:solidFill>
                            <a:schemeClr val="tx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3444B"/>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13444B"/>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2209800" y="304799"/>
            <a:ext cx="4800600" cy="624806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219200" y="1066800"/>
            <a:ext cx="6219825" cy="503257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smtClean="0"/>
              <a:t>George Yuan, Khalid Z. Al-Shali, Robert A. Hegele</a:t>
            </a:r>
          </a:p>
          <a:p>
            <a:r>
              <a:rPr lang="en-US" sz="1400" dirty="0" smtClean="0"/>
              <a:t>CMAJ • April 10, 2007 • 176(8)</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57200" y="533400"/>
            <a:ext cx="8229600" cy="5355313"/>
          </a:xfrm>
          <a:prstGeom prst="rect">
            <a:avLst/>
          </a:prstGeom>
        </p:spPr>
        <p:txBody>
          <a:bodyPr wrap="square">
            <a:spAutoFit/>
          </a:bodyPr>
          <a:lstStyle/>
          <a:p>
            <a:pPr>
              <a:buNone/>
            </a:pPr>
            <a:r>
              <a:rPr lang="en-US" dirty="0" smtClean="0"/>
              <a:t>You are asked to see a 14 years old boy with a reported total cholesterol concentration of 275mg/dl (7.8mmol/l. His father experienced a MI at age of 36 </a:t>
            </a:r>
            <a:r>
              <a:rPr lang="en-US" dirty="0" err="1" smtClean="0"/>
              <a:t>y</a:t>
            </a:r>
            <a:r>
              <a:rPr lang="en-US" dirty="0" smtClean="0"/>
              <a:t>, and his grandfather had MI at age of 49. He has a younger brother and sister, ages 7 years and 4 years.</a:t>
            </a:r>
          </a:p>
          <a:p>
            <a:pPr>
              <a:buNone/>
            </a:pPr>
            <a:r>
              <a:rPr lang="en-US" dirty="0" smtClean="0"/>
              <a:t>On physical examination, he is well developed with secondary sexual characteristics consistent with puberty. His BMI is 22.4. BP 110/72. There are no </a:t>
            </a:r>
            <a:r>
              <a:rPr lang="en-US" dirty="0" err="1" smtClean="0"/>
              <a:t>xanthelasma</a:t>
            </a:r>
            <a:r>
              <a:rPr lang="en-US" dirty="0" smtClean="0"/>
              <a:t> or </a:t>
            </a:r>
            <a:r>
              <a:rPr lang="en-US" dirty="0" err="1" smtClean="0"/>
              <a:t>xanthomas</a:t>
            </a:r>
            <a:r>
              <a:rPr lang="en-US" dirty="0" smtClean="0"/>
              <a:t>.</a:t>
            </a:r>
          </a:p>
          <a:p>
            <a:pPr>
              <a:buNone/>
            </a:pPr>
            <a:r>
              <a:rPr lang="en-US" dirty="0" smtClean="0"/>
              <a:t>Lipid test result</a:t>
            </a:r>
          </a:p>
          <a:p>
            <a:pPr lvl="1">
              <a:buNone/>
            </a:pPr>
            <a:r>
              <a:rPr lang="en-US" dirty="0" smtClean="0"/>
              <a:t>HDL 46 mg/dl (1.2mmol/l)</a:t>
            </a:r>
          </a:p>
          <a:p>
            <a:pPr lvl="1">
              <a:buNone/>
            </a:pPr>
            <a:r>
              <a:rPr lang="en-US" dirty="0" smtClean="0"/>
              <a:t>LDL 266 mg/dl(7)</a:t>
            </a:r>
          </a:p>
          <a:p>
            <a:pPr lvl="1">
              <a:buNone/>
            </a:pPr>
            <a:r>
              <a:rPr lang="en-US" dirty="0" smtClean="0"/>
              <a:t>T. Cholesterol 303 mg/dl (8)</a:t>
            </a:r>
          </a:p>
          <a:p>
            <a:pPr lvl="1">
              <a:buNone/>
            </a:pPr>
            <a:r>
              <a:rPr lang="en-US" dirty="0" smtClean="0"/>
              <a:t>TG 102mg/dl (1.1)  </a:t>
            </a:r>
          </a:p>
          <a:p>
            <a:pPr>
              <a:buNone/>
            </a:pPr>
            <a:r>
              <a:rPr lang="en-US" dirty="0" smtClean="0"/>
              <a:t>Which one of the following is the most appropriate next step in caring for this patient?</a:t>
            </a:r>
          </a:p>
          <a:p>
            <a:pPr marL="514350" lvl="0" indent="-514350">
              <a:buFont typeface="+mj-lt"/>
              <a:buAutoNum type="alphaUcPeriod"/>
            </a:pPr>
            <a:r>
              <a:rPr lang="en-US" dirty="0" smtClean="0"/>
              <a:t>Collect skin fibroblast for LDL receptor activity</a:t>
            </a:r>
          </a:p>
          <a:p>
            <a:pPr marL="514350" lvl="0" indent="-514350">
              <a:buFont typeface="+mj-lt"/>
              <a:buAutoNum type="alphaUcPeriod"/>
            </a:pPr>
            <a:r>
              <a:rPr lang="en-US" dirty="0" smtClean="0"/>
              <a:t>Perform genetic testing for LDL receptor mutation</a:t>
            </a:r>
          </a:p>
          <a:p>
            <a:pPr marL="514350" lvl="0" indent="-514350">
              <a:buFont typeface="+mj-lt"/>
              <a:buAutoNum type="alphaUcPeriod"/>
            </a:pPr>
            <a:r>
              <a:rPr lang="en-US" dirty="0" smtClean="0"/>
              <a:t>Measure </a:t>
            </a:r>
            <a:r>
              <a:rPr lang="en-US" dirty="0" err="1" smtClean="0"/>
              <a:t>apolipoprotien</a:t>
            </a:r>
            <a:r>
              <a:rPr lang="en-US" dirty="0" smtClean="0"/>
              <a:t> B concentration</a:t>
            </a:r>
          </a:p>
          <a:p>
            <a:pPr marL="514350" lvl="0" indent="-514350">
              <a:buFont typeface="+mj-lt"/>
              <a:buAutoNum type="alphaUcPeriod"/>
            </a:pPr>
            <a:r>
              <a:rPr lang="en-US" dirty="0" smtClean="0"/>
              <a:t>Lipid analysis on siblings</a:t>
            </a:r>
          </a:p>
          <a:p>
            <a:pPr marL="514350" lvl="0" indent="-514350">
              <a:buFont typeface="+mj-lt"/>
              <a:buAutoNum type="alphaUcPeriod"/>
            </a:pPr>
            <a:r>
              <a:rPr lang="en-US" dirty="0" smtClean="0"/>
              <a:t>Gradient ultracentrifugation to determine LDL size and density</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57200" y="1143000"/>
            <a:ext cx="8153400" cy="3970318"/>
          </a:xfrm>
          <a:prstGeom prst="rect">
            <a:avLst/>
          </a:prstGeom>
        </p:spPr>
        <p:txBody>
          <a:bodyPr wrap="square">
            <a:spAutoFit/>
          </a:bodyPr>
          <a:lstStyle/>
          <a:p>
            <a:pPr>
              <a:buNone/>
            </a:pPr>
            <a:r>
              <a:rPr lang="en-US" dirty="0" smtClean="0"/>
              <a:t>65 </a:t>
            </a:r>
            <a:r>
              <a:rPr lang="en-US" dirty="0" err="1" smtClean="0"/>
              <a:t>y</a:t>
            </a:r>
            <a:r>
              <a:rPr lang="en-US" dirty="0" smtClean="0"/>
              <a:t> old lady, dm, smoker, hypertensive, and have family history of premature CAD. </a:t>
            </a:r>
          </a:p>
          <a:p>
            <a:pPr>
              <a:buNone/>
            </a:pPr>
            <a:r>
              <a:rPr lang="en-US" dirty="0" smtClean="0"/>
              <a:t>LAB</a:t>
            </a:r>
          </a:p>
          <a:p>
            <a:pPr lvl="1">
              <a:buNone/>
            </a:pPr>
            <a:r>
              <a:rPr lang="en-US" dirty="0" smtClean="0"/>
              <a:t>Total cholesterol = 200 mg/</a:t>
            </a:r>
            <a:r>
              <a:rPr lang="en-US" dirty="0" err="1" smtClean="0"/>
              <a:t>dL</a:t>
            </a:r>
            <a:r>
              <a:rPr lang="en-US" dirty="0" smtClean="0"/>
              <a:t> (5.2)</a:t>
            </a:r>
          </a:p>
          <a:p>
            <a:pPr lvl="1">
              <a:buNone/>
            </a:pPr>
            <a:r>
              <a:rPr lang="en-US" dirty="0" smtClean="0"/>
              <a:t>LDL = 176 mg /dL(4.6)</a:t>
            </a:r>
          </a:p>
          <a:p>
            <a:pPr>
              <a:buNone/>
            </a:pPr>
            <a:r>
              <a:rPr lang="en-US" dirty="0" smtClean="0"/>
              <a:t>Her Framingham risk is estimated to be 20%.  </a:t>
            </a:r>
          </a:p>
          <a:p>
            <a:pPr>
              <a:buNone/>
            </a:pPr>
            <a:endParaRPr lang="en-US" dirty="0" smtClean="0"/>
          </a:p>
          <a:p>
            <a:pPr>
              <a:buNone/>
            </a:pPr>
            <a:r>
              <a:rPr lang="en-US" dirty="0" smtClean="0"/>
              <a:t>Which one of the following option is likely to reduce her LDL to target?</a:t>
            </a:r>
          </a:p>
          <a:p>
            <a:pPr marL="514350" lvl="0" indent="-514350">
              <a:buFont typeface="+mj-lt"/>
              <a:buAutoNum type="alphaUcPeriod"/>
            </a:pPr>
            <a:r>
              <a:rPr lang="en-US" dirty="0" smtClean="0"/>
              <a:t>Reinforcement of low fat diet</a:t>
            </a:r>
          </a:p>
          <a:p>
            <a:pPr marL="514350" lvl="0" indent="-514350">
              <a:buFont typeface="+mj-lt"/>
              <a:buAutoNum type="alphaUcPeriod"/>
            </a:pPr>
            <a:r>
              <a:rPr lang="en-US" dirty="0" err="1" smtClean="0"/>
              <a:t>Atorvastatin</a:t>
            </a:r>
            <a:r>
              <a:rPr lang="en-US" dirty="0" smtClean="0"/>
              <a:t> to 40mg</a:t>
            </a:r>
          </a:p>
          <a:p>
            <a:pPr marL="514350" lvl="0" indent="-514350">
              <a:buFont typeface="+mj-lt"/>
              <a:buAutoNum type="alphaUcPeriod"/>
            </a:pPr>
            <a:r>
              <a:rPr lang="en-US" dirty="0" smtClean="0"/>
              <a:t>Adding </a:t>
            </a:r>
            <a:r>
              <a:rPr lang="en-US" dirty="0" err="1" smtClean="0"/>
              <a:t>ezetimibe</a:t>
            </a:r>
            <a:r>
              <a:rPr lang="en-US" dirty="0" smtClean="0"/>
              <a:t> 10 mg </a:t>
            </a:r>
            <a:r>
              <a:rPr lang="en-US" dirty="0" err="1" smtClean="0"/>
              <a:t>od</a:t>
            </a:r>
            <a:endParaRPr lang="en-US" dirty="0" smtClean="0"/>
          </a:p>
          <a:p>
            <a:pPr marL="514350" lvl="0" indent="-514350">
              <a:buFont typeface="+mj-lt"/>
              <a:buAutoNum type="alphaUcPeriod"/>
            </a:pPr>
            <a:r>
              <a:rPr lang="en-US" dirty="0" smtClean="0"/>
              <a:t>Adding </a:t>
            </a:r>
            <a:r>
              <a:rPr lang="en-US" dirty="0" err="1" smtClean="0"/>
              <a:t>niacine</a:t>
            </a:r>
            <a:r>
              <a:rPr lang="en-US" dirty="0" smtClean="0"/>
              <a:t> 500 mg ER</a:t>
            </a:r>
          </a:p>
          <a:p>
            <a:pPr marL="514350" lvl="0" indent="-514350">
              <a:buFont typeface="+mj-lt"/>
              <a:buAutoNum type="alphaUcPeriod"/>
            </a:pPr>
            <a:r>
              <a:rPr lang="en-US" dirty="0" smtClean="0"/>
              <a:t>Adding </a:t>
            </a:r>
            <a:r>
              <a:rPr lang="en-US" dirty="0" err="1" smtClean="0"/>
              <a:t>finofibrate</a:t>
            </a:r>
            <a:r>
              <a:rPr lang="en-US" dirty="0" smtClean="0"/>
              <a:t> 200mg </a:t>
            </a:r>
            <a:r>
              <a:rPr lang="en-US" dirty="0" err="1" smtClean="0"/>
              <a:t>od</a:t>
            </a:r>
            <a:endParaRPr lang="en-US" dirty="0" smtClean="0"/>
          </a:p>
          <a:p>
            <a:pPr marL="514350" indent="-514350">
              <a:buNone/>
            </a:pPr>
            <a:r>
              <a:rPr lang="en-US"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idx="1"/>
          </p:nvPr>
        </p:nvSpPr>
        <p:spPr/>
        <p:txBody>
          <a:bodyPr/>
          <a:lstStyle/>
          <a:p>
            <a:r>
              <a:rPr lang="en-US" dirty="0"/>
              <a:t>When oxidized LDL cholesterol gets high, </a:t>
            </a:r>
            <a:r>
              <a:rPr lang="en-US" dirty="0" err="1"/>
              <a:t>atheroma</a:t>
            </a:r>
            <a:r>
              <a:rPr lang="en-US" dirty="0"/>
              <a:t> formation in the walls of arteries occurs, which causes atherosclerosis.</a:t>
            </a:r>
            <a:endParaRPr lang="en-US" dirty="0" smtClean="0"/>
          </a:p>
          <a:p>
            <a:r>
              <a:rPr lang="en-US" dirty="0" smtClean="0"/>
              <a:t>Pre-HDL </a:t>
            </a:r>
            <a:r>
              <a:rPr lang="en-US" dirty="0"/>
              <a:t>cholesterol is able to go and remove cholesterol from the</a:t>
            </a:r>
            <a:r>
              <a:rPr lang="en-US" dirty="0" smtClean="0"/>
              <a:t> tissue to liver.</a:t>
            </a:r>
            <a:endParaRPr lang="en-US" dirty="0"/>
          </a:p>
          <a:p>
            <a:r>
              <a:rPr lang="en-US" dirty="0" err="1"/>
              <a:t>Atherogenic</a:t>
            </a:r>
            <a:r>
              <a:rPr lang="en-US" dirty="0"/>
              <a:t> cholesterol </a:t>
            </a:r>
            <a:r>
              <a:rPr lang="en-US" dirty="0">
                <a:cs typeface="Arial" charset="0"/>
              </a:rPr>
              <a:t>→ LDL, VLDL, IDL</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2057400"/>
            <a:ext cx="8153400" cy="1143000"/>
          </a:xfrm>
        </p:spPr>
        <p:txBody>
          <a:bodyPr/>
          <a:lstStyle/>
          <a:p>
            <a:r>
              <a:rPr lang="en-US" dirty="0" smtClean="0"/>
              <a:t>Thank you</a:t>
            </a:r>
            <a:endParaRPr lang="en-US" dirty="0"/>
          </a:p>
        </p:txBody>
      </p:sp>
      <p:sp>
        <p:nvSpPr>
          <p:cNvPr id="4" name="Content Placeholder 3"/>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solidFill>
            <a:srgbClr val="13444B"/>
          </a:soli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solidFill>
            <a:srgbClr val="13444B"/>
          </a:soli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err="1">
                <a:solidFill>
                  <a:srgbClr val="F9E697"/>
                </a:solidFill>
                <a:effectLst>
                  <a:outerShdw blurRad="38100" dist="38100" dir="2700000" algn="tl">
                    <a:srgbClr val="000000"/>
                  </a:outerShdw>
                </a:effectLst>
                <a:latin typeface="Verdana" pitchFamily="34" charset="0"/>
              </a:rPr>
              <a:t>Atherogenic</a:t>
            </a:r>
            <a:r>
              <a:rPr lang="en-US" sz="3000" b="1" dirty="0">
                <a:solidFill>
                  <a:srgbClr val="F9E697"/>
                </a:solidFill>
                <a:effectLst>
                  <a:outerShdw blurRad="38100" dist="38100" dir="2700000" algn="tl">
                    <a:srgbClr val="000000"/>
                  </a:outerShdw>
                </a:effectLst>
                <a:latin typeface="Verdana" pitchFamily="34" charset="0"/>
              </a:rPr>
              <a:t> Particles</a:t>
            </a:r>
          </a:p>
        </p:txBody>
      </p:sp>
      <p:sp>
        <p:nvSpPr>
          <p:cNvPr id="13319" name="Text Box 7"/>
          <p:cNvSpPr txBox="1">
            <a:spLocks noChangeArrowheads="1"/>
          </p:cNvSpPr>
          <p:nvPr/>
        </p:nvSpPr>
        <p:spPr bwMode="auto">
          <a:xfrm>
            <a:off x="4675012" y="1074738"/>
            <a:ext cx="3159839" cy="523220"/>
          </a:xfrm>
          <a:prstGeom prst="rect">
            <a:avLst/>
          </a:prstGeom>
          <a:noFill/>
          <a:ln w="25400">
            <a:noFill/>
            <a:miter lim="800000"/>
            <a:headEnd/>
            <a:tailEnd/>
          </a:ln>
          <a:effectLst/>
        </p:spPr>
        <p:txBody>
          <a:bodyPr wrap="none">
            <a:spAutoFit/>
          </a:bodyPr>
          <a:lstStyle/>
          <a:p>
            <a:pPr eaLnBrk="0" hangingPunct="0"/>
            <a:r>
              <a:rPr lang="en-US" sz="2800">
                <a:effectLst>
                  <a:outerShdw blurRad="38100" dist="38100" dir="2700000" algn="tl">
                    <a:srgbClr val="000000"/>
                  </a:outerShdw>
                </a:effectLst>
                <a:latin typeface="Verdana" pitchFamily="34" charset="0"/>
              </a:rPr>
              <a:t>Apolipoprotein B</a:t>
            </a:r>
          </a:p>
        </p:txBody>
      </p:sp>
      <p:sp>
        <p:nvSpPr>
          <p:cNvPr id="13320" name="Text Box 8"/>
          <p:cNvSpPr txBox="1">
            <a:spLocks noChangeArrowheads="1"/>
          </p:cNvSpPr>
          <p:nvPr/>
        </p:nvSpPr>
        <p:spPr bwMode="auto">
          <a:xfrm>
            <a:off x="4675012" y="1736726"/>
            <a:ext cx="2195601" cy="523220"/>
          </a:xfrm>
          <a:prstGeom prst="rect">
            <a:avLst/>
          </a:prstGeom>
          <a:noFill/>
          <a:ln w="25400">
            <a:noFill/>
            <a:miter lim="800000"/>
            <a:headEnd/>
            <a:tailEnd/>
          </a:ln>
          <a:effectLst/>
        </p:spPr>
        <p:txBody>
          <a:bodyPr wrap="none">
            <a:spAutoFit/>
          </a:bodyPr>
          <a:lstStyle/>
          <a:p>
            <a:pPr eaLnBrk="0" hangingPunct="0"/>
            <a:r>
              <a:rPr lang="en-US" sz="2800">
                <a:effectLst>
                  <a:outerShdw blurRad="38100" dist="38100" dir="2700000" algn="tl">
                    <a:srgbClr val="000000"/>
                  </a:outerShdw>
                </a:effectLst>
                <a:latin typeface="Verdana" pitchFamily="34" charset="0"/>
              </a:rPr>
              <a:t>Non-HDL-C</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2120053"/>
            <a:ext cx="8382000" cy="3594947"/>
          </a:xfrm>
          <a:prstGeom prst="rect">
            <a:avLst/>
          </a:prstGeom>
          <a:solidFill>
            <a:srgbClr val="13444B"/>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529167" y="1114426"/>
            <a:ext cx="8129411" cy="4829174"/>
          </a:xfrm>
          <a:prstGeom prst="roundRect">
            <a:avLst>
              <a:gd name="adj" fmla="val 16667"/>
            </a:avLst>
          </a:prstGeom>
          <a:solidFill>
            <a:srgbClr val="13444B"/>
          </a:soli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Mature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hibit">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Exhibit">
      <a:majorFont>
        <a:latin typeface="Corbel"/>
        <a:ea typeface=""/>
        <a:cs typeface=""/>
        <a:font script="Jpan" typeface="ＭＳ Ｐゴシック"/>
      </a:majorFont>
      <a:minorFont>
        <a:latin typeface="Corbel"/>
        <a:ea typeface=""/>
        <a:cs typeface=""/>
        <a:font script="Jpan" typeface="ＭＳ Ｐゴシック"/>
      </a:minorFont>
    </a:fontScheme>
    <a:fmtScheme name="Exhibit">
      <a:fillStyleLst>
        <a:solidFill>
          <a:schemeClr val="phClr"/>
        </a:solidFill>
        <a:gradFill rotWithShape="1">
          <a:gsLst>
            <a:gs pos="0">
              <a:schemeClr val="phClr">
                <a:tint val="100000"/>
                <a:shade val="50000"/>
                <a:satMod val="110000"/>
                <a:lumMod val="70000"/>
              </a:schemeClr>
            </a:gs>
            <a:gs pos="50000">
              <a:schemeClr val="phClr">
                <a:tint val="80000"/>
                <a:satMod val="135000"/>
              </a:schemeClr>
            </a:gs>
            <a:gs pos="100000">
              <a:schemeClr val="phClr">
                <a:tint val="30000"/>
                <a:satMod val="150000"/>
              </a:schemeClr>
            </a:gs>
          </a:gsLst>
          <a:lin ang="16200000" scaled="1"/>
        </a:gradFill>
        <a:gradFill rotWithShape="1">
          <a:gsLst>
            <a:gs pos="0">
              <a:schemeClr val="phClr">
                <a:shade val="50000"/>
                <a:satMod val="110000"/>
                <a:lumMod val="70000"/>
              </a:schemeClr>
            </a:gs>
            <a:gs pos="65000">
              <a:schemeClr val="phClr">
                <a:shade val="90000"/>
                <a:satMod val="200000"/>
                <a:lumMod val="110000"/>
              </a:schemeClr>
            </a:gs>
            <a:gs pos="100000">
              <a:schemeClr val="phClr">
                <a:tint val="90000"/>
                <a:shade val="100000"/>
                <a:satMod val="250000"/>
                <a:lumMod val="150000"/>
              </a:schemeClr>
            </a:gs>
          </a:gsLst>
          <a:lin ang="16200000" scaled="1"/>
        </a:gradFill>
      </a:fillStyleLst>
      <a:lnStyleLst>
        <a:ln w="31750" cap="flat" cmpd="sng" algn="ctr">
          <a:solidFill>
            <a:schemeClr val="phClr">
              <a:satMod val="105000"/>
            </a:schemeClr>
          </a:solidFill>
          <a:prstDash val="solid"/>
        </a:ln>
        <a:ln w="50800" cap="flat" cmpd="sng" algn="ctr">
          <a:solidFill>
            <a:schemeClr val="phClr">
              <a:alpha val="95000"/>
            </a:schemeClr>
          </a:solidFill>
          <a:prstDash val="solid"/>
        </a:ln>
        <a:ln w="50800" cap="flat" cmpd="sng" algn="ctr">
          <a:solidFill>
            <a:schemeClr val="phClr">
              <a:alpha val="90000"/>
            </a:schemeClr>
          </a:solidFill>
          <a:prstDash val="solid"/>
        </a:ln>
      </a:lnStyleLst>
      <a:effectStyleLst>
        <a:effectStyle>
          <a:effectLst/>
        </a:effectStyle>
        <a:effectStyle>
          <a:effectLst>
            <a:reflection blurRad="12700" stA="25000" endPos="15000" dist="50800" dir="5400000" sy="-100000" rotWithShape="0"/>
          </a:effectLst>
        </a:effectStyle>
        <a:effectStyle>
          <a:effectLst>
            <a:innerShdw blurRad="76200" dist="25400" dir="5400000">
              <a:srgbClr val="FFFFFF">
                <a:alpha val="50000"/>
              </a:srgbClr>
            </a:innerShdw>
            <a:outerShdw blurRad="254000" dist="254000" dir="5400000" sx="90000" sy="-30000" rotWithShape="0">
              <a:srgbClr val="000000">
                <a:alpha val="25000"/>
              </a:srgbClr>
            </a:outerShdw>
          </a:effectLst>
          <a:scene3d>
            <a:camera prst="orthographicFront">
              <a:rot lat="0" lon="0" rev="0"/>
            </a:camera>
            <a:lightRig rig="twoPt" dir="t">
              <a:rot lat="0" lon="0" rev="54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20000"/>
                <a:lumMod val="30000"/>
              </a:schemeClr>
              <a:schemeClr val="phClr">
                <a:tint val="70000"/>
                <a:satMod val="500000"/>
                <a:lumMod val="5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Exhibit.thmx</Template>
  <TotalTime>738</TotalTime>
  <Words>3204</Words>
  <Application>Microsoft Office PowerPoint</Application>
  <PresentationFormat>On-screen Show (4:3)</PresentationFormat>
  <Paragraphs>493</Paragraphs>
  <Slides>40</Slides>
  <Notes>10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Exhibit</vt:lpstr>
      <vt:lpstr>Dyslipidemia (Med-341)</vt:lpstr>
      <vt:lpstr>Objectives</vt:lpstr>
      <vt:lpstr>The story of lipids</vt:lpstr>
      <vt:lpstr>The story of lipids (cont.)</vt:lpstr>
      <vt:lpstr>Slide 5</vt:lpstr>
      <vt:lpstr>Slide 6</vt:lpstr>
      <vt:lpstr>Slide 7</vt:lpstr>
      <vt:lpstr>Slide 8</vt:lpstr>
      <vt:lpstr>HDL and Reverse Cholesterol Transport</vt:lpstr>
      <vt:lpstr>Plasma lipoproteins</vt:lpstr>
      <vt:lpstr>Fredrickson classification of hyperlipidemias</vt:lpstr>
      <vt:lpstr>Primary hypercholesterolemias</vt:lpstr>
      <vt:lpstr>Hereditary Causes of Hyperlipidemia</vt:lpstr>
      <vt:lpstr>Primary hypertriglyceridemias</vt:lpstr>
      <vt:lpstr>Primary mixed hyperlipidemias</vt:lpstr>
      <vt:lpstr>Slide 16</vt:lpstr>
      <vt:lpstr>Slide 17</vt:lpstr>
      <vt:lpstr>Xanthelasma (FH)</vt:lpstr>
      <vt:lpstr>Slide 19</vt:lpstr>
      <vt:lpstr>Eruptive xanthoma (hypertriglyceridemia)</vt:lpstr>
      <vt:lpstr>Causes of Hyperlipidemia </vt:lpstr>
      <vt:lpstr>Slide 22</vt:lpstr>
      <vt:lpstr>When to check lipid panel </vt:lpstr>
      <vt:lpstr>Checking lipids</vt:lpstr>
      <vt:lpstr>Treatment Targets</vt:lpstr>
      <vt:lpstr>LDL and Non-LDL(HDL/TC)</vt:lpstr>
      <vt:lpstr>Lower Cholesterol Levels Associated With Lower CHD Risk</vt:lpstr>
      <vt:lpstr>Adult Treatment Panel III Guidelines for Treatment of Hyperlipidemia  </vt:lpstr>
      <vt:lpstr>Slide 29</vt:lpstr>
      <vt:lpstr>LDL-C Lowering and the associated  reduction of CV outcomes</vt:lpstr>
      <vt:lpstr>Log-Linear Relationship Between LDL-C Levels and Relative Risk for CHD</vt:lpstr>
      <vt:lpstr>Treatment of Hyperlipidemia</vt:lpstr>
      <vt:lpstr>Medications for Hyperlipidemia</vt:lpstr>
      <vt:lpstr>Slide 34</vt:lpstr>
      <vt:lpstr>Slide 35</vt:lpstr>
      <vt:lpstr>Slide 36</vt:lpstr>
      <vt:lpstr>Slide 37</vt:lpstr>
      <vt:lpstr>Slide 38</vt:lpstr>
      <vt:lpstr>Slide 39</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MAC</cp:lastModifiedBy>
  <cp:revision>43</cp:revision>
  <dcterms:created xsi:type="dcterms:W3CDTF">2010-11-09T06:40:09Z</dcterms:created>
  <dcterms:modified xsi:type="dcterms:W3CDTF">2010-11-09T07:29:31Z</dcterms:modified>
</cp:coreProperties>
</file>