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77" r:id="rId2"/>
    <p:sldId id="371" r:id="rId3"/>
    <p:sldId id="354" r:id="rId4"/>
    <p:sldId id="326" r:id="rId5"/>
    <p:sldId id="368" r:id="rId6"/>
    <p:sldId id="331" r:id="rId7"/>
    <p:sldId id="388" r:id="rId8"/>
    <p:sldId id="341" r:id="rId9"/>
    <p:sldId id="342" r:id="rId10"/>
    <p:sldId id="332" r:id="rId11"/>
    <p:sldId id="334" r:id="rId12"/>
    <p:sldId id="335" r:id="rId13"/>
    <p:sldId id="336" r:id="rId14"/>
    <p:sldId id="337" r:id="rId15"/>
    <p:sldId id="339" r:id="rId16"/>
    <p:sldId id="384" r:id="rId17"/>
    <p:sldId id="386" r:id="rId18"/>
    <p:sldId id="343" r:id="rId19"/>
    <p:sldId id="372" r:id="rId20"/>
    <p:sldId id="344" r:id="rId21"/>
    <p:sldId id="352" r:id="rId22"/>
    <p:sldId id="353" r:id="rId23"/>
    <p:sldId id="309" r:id="rId24"/>
    <p:sldId id="310" r:id="rId25"/>
    <p:sldId id="311" r:id="rId26"/>
    <p:sldId id="312" r:id="rId27"/>
    <p:sldId id="313" r:id="rId28"/>
    <p:sldId id="314" r:id="rId29"/>
    <p:sldId id="315" r:id="rId30"/>
    <p:sldId id="316" r:id="rId31"/>
    <p:sldId id="317" r:id="rId32"/>
    <p:sldId id="356" r:id="rId33"/>
    <p:sldId id="357" r:id="rId34"/>
    <p:sldId id="358" r:id="rId35"/>
    <p:sldId id="359" r:id="rId36"/>
    <p:sldId id="360" r:id="rId37"/>
    <p:sldId id="361" r:id="rId38"/>
    <p:sldId id="362" r:id="rId39"/>
    <p:sldId id="340" r:id="rId40"/>
    <p:sldId id="397" r:id="rId41"/>
    <p:sldId id="346" r:id="rId42"/>
    <p:sldId id="347" r:id="rId43"/>
    <p:sldId id="348" r:id="rId44"/>
    <p:sldId id="349" r:id="rId45"/>
    <p:sldId id="378" r:id="rId46"/>
    <p:sldId id="379" r:id="rId47"/>
    <p:sldId id="380" r:id="rId48"/>
    <p:sldId id="381" r:id="rId49"/>
    <p:sldId id="382" r:id="rId50"/>
    <p:sldId id="383" r:id="rId51"/>
    <p:sldId id="350" r:id="rId52"/>
    <p:sldId id="351" r:id="rId53"/>
    <p:sldId id="394" r:id="rId54"/>
    <p:sldId id="393" r:id="rId55"/>
    <p:sldId id="373" r:id="rId56"/>
    <p:sldId id="374" r:id="rId57"/>
    <p:sldId id="375" r:id="rId58"/>
    <p:sldId id="376" r:id="rId59"/>
    <p:sldId id="396" r:id="rId60"/>
  </p:sldIdLst>
  <p:sldSz cx="9144000" cy="6858000" type="screen4x3"/>
  <p:notesSz cx="6858000" cy="9144000"/>
  <p:defaultTex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FFCC"/>
    <a:srgbClr val="FFFF00"/>
    <a:srgbClr val="CC99FF"/>
    <a:srgbClr val="C0C0C0"/>
    <a:srgbClr val="333300"/>
    <a:srgbClr val="EAEAEA"/>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432" autoAdjust="0"/>
    <p:restoredTop sz="94660"/>
  </p:normalViewPr>
  <p:slideViewPr>
    <p:cSldViewPr>
      <p:cViewPr>
        <p:scale>
          <a:sx n="75" d="100"/>
          <a:sy n="75" d="100"/>
        </p:scale>
        <p:origin x="-73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A9F88D-8E28-4BDC-8717-F7A94D6F34D0}"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C952BE-F386-41A3-BEEC-3663329996B4}"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CAF66-EDA0-4D0E-80CC-7670E51B049E}"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7DECB8-4BEE-4DEA-9473-C51E79F18A06}"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ED6C91-5194-4C76-A680-511633B8F198}"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5B2EFA-569A-4628-90B8-FFABF769A886}"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E8365D-3F38-4956-ABBD-651B2BBBD14E}"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4259C-8F74-4CBC-B349-9BA742B6362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9D6C7F-B2D8-45AC-A789-4CE0189613A2}"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97015-D317-4464-9594-8CC55A3664D0}"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DFC45F-0101-4E58-BFD9-BA59FE076B9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D3B1E6-F92D-4DAF-A365-BE05C2AD5E4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9CAA58-151E-43AE-9D12-27161793B7B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A5886-FDFF-469A-BFE8-4B5A39BD5BB4}"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142312-3007-46EE-97E8-30CB42447380}"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CA8DC8D6-629F-497E-AD45-B0D4F2FDCD4E}"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en-US" smtClean="0"/>
          </a:p>
        </p:txBody>
      </p:sp>
      <p:sp>
        <p:nvSpPr>
          <p:cNvPr id="3075" name="Rectangle 3"/>
          <p:cNvSpPr>
            <a:spLocks noGrp="1" noChangeArrowheads="1"/>
          </p:cNvSpPr>
          <p:nvPr>
            <p:ph type="subTitle" idx="1"/>
          </p:nvPr>
        </p:nvSpPr>
        <p:spPr/>
        <p:txBody>
          <a:bodyPr/>
          <a:lstStyle/>
          <a:p>
            <a:pPr eaLnBrk="1" hangingPunct="1"/>
            <a:endParaRPr lang="en-US" smtClean="0"/>
          </a:p>
        </p:txBody>
      </p:sp>
      <p:grpSp>
        <p:nvGrpSpPr>
          <p:cNvPr id="3076" name="Title 1"/>
          <p:cNvGrpSpPr>
            <a:grpSpLocks/>
          </p:cNvGrpSpPr>
          <p:nvPr/>
        </p:nvGrpSpPr>
        <p:grpSpPr bwMode="auto">
          <a:xfrm>
            <a:off x="179388" y="836613"/>
            <a:ext cx="8796337" cy="4864100"/>
            <a:chOff x="92" y="526"/>
            <a:chExt cx="5541" cy="3064"/>
          </a:xfrm>
        </p:grpSpPr>
        <p:pic>
          <p:nvPicPr>
            <p:cNvPr id="3077" name="Title 1"/>
            <p:cNvPicPr>
              <a:picLocks noChangeArrowheads="1"/>
            </p:cNvPicPr>
            <p:nvPr/>
          </p:nvPicPr>
          <p:blipFill>
            <a:blip r:embed="rId2" cstate="print"/>
            <a:srcRect/>
            <a:stretch>
              <a:fillRect/>
            </a:stretch>
          </p:blipFill>
          <p:spPr bwMode="auto">
            <a:xfrm>
              <a:off x="92" y="526"/>
              <a:ext cx="5541" cy="3064"/>
            </a:xfrm>
            <a:prstGeom prst="rect">
              <a:avLst/>
            </a:prstGeom>
            <a:noFill/>
            <a:ln w="9525">
              <a:noFill/>
              <a:miter lim="800000"/>
              <a:headEnd/>
              <a:tailEnd/>
            </a:ln>
          </p:spPr>
        </p:pic>
        <p:sp>
          <p:nvSpPr>
            <p:cNvPr id="3078" name="Text Box 6"/>
            <p:cNvSpPr txBox="1">
              <a:spLocks noChangeArrowheads="1"/>
            </p:cNvSpPr>
            <p:nvPr/>
          </p:nvSpPr>
          <p:spPr bwMode="auto">
            <a:xfrm>
              <a:off x="480" y="576"/>
              <a:ext cx="4800" cy="2928"/>
            </a:xfrm>
            <a:prstGeom prst="rect">
              <a:avLst/>
            </a:prstGeom>
            <a:solidFill>
              <a:srgbClr val="DDDDDD"/>
            </a:solidFill>
            <a:ln w="9525">
              <a:noFill/>
              <a:miter lim="800000"/>
              <a:headEnd/>
              <a:tailEnd/>
            </a:ln>
          </p:spPr>
          <p:txBody>
            <a:bodyPr anchor="ctr"/>
            <a:lstStyle/>
            <a:p>
              <a:pPr rtl="1" eaLnBrk="0" hangingPunct="0">
                <a:lnSpc>
                  <a:spcPct val="80000"/>
                </a:lnSpc>
                <a:buClr>
                  <a:schemeClr val="accent2"/>
                </a:buClr>
                <a:buSzPct val="75000"/>
                <a:buFont typeface="Wingdings" pitchFamily="2" charset="2"/>
                <a:buNone/>
              </a:pPr>
              <a:r>
                <a:rPr lang="en-GB" sz="9600" b="1">
                  <a:latin typeface="Times New Roman" pitchFamily="18" charset="0"/>
                  <a:cs typeface="Old Antic Decorative" pitchFamily="2" charset="-78"/>
                </a:rPr>
                <a:t/>
              </a:r>
              <a:br>
                <a:rPr lang="en-GB" sz="9600" b="1">
                  <a:latin typeface="Times New Roman" pitchFamily="18" charset="0"/>
                  <a:cs typeface="Old Antic Decorative" pitchFamily="2" charset="-78"/>
                </a:rPr>
              </a:br>
              <a:r>
                <a:rPr lang="ar-SA" sz="9600" b="1">
                  <a:latin typeface="Times New Roman" pitchFamily="18" charset="0"/>
                  <a:cs typeface="Old Antic Decorative" pitchFamily="2" charset="-78"/>
                </a:rPr>
                <a:t>بسم الله الرحمن الرحيم</a:t>
              </a:r>
              <a:r>
                <a:rPr lang="en-GB" sz="9600" b="1">
                  <a:latin typeface="Times New Roman" pitchFamily="18" charset="0"/>
                  <a:cs typeface="Old Antic Decorative" pitchFamily="2" charset="-78"/>
                </a:rPr>
                <a:t/>
              </a:r>
              <a:br>
                <a:rPr lang="en-GB" sz="9600" b="1">
                  <a:latin typeface="Times New Roman" pitchFamily="18" charset="0"/>
                  <a:cs typeface="Old Antic Decorative" pitchFamily="2" charset="-78"/>
                </a:rPr>
              </a:br>
              <a:endParaRPr lang="en-GB" sz="9600">
                <a:latin typeface="Times New Roman" pitchFamily="18" charset="0"/>
                <a:cs typeface="Old Antic Decorative" pitchFamily="2" charset="-78"/>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71550" y="908050"/>
            <a:ext cx="7200900" cy="936625"/>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Physical Exam</a:t>
            </a:r>
          </a:p>
        </p:txBody>
      </p:sp>
      <p:sp>
        <p:nvSpPr>
          <p:cNvPr id="12291" name="Rectangle 3"/>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12292" name="Rectangle 4"/>
          <p:cNvSpPr>
            <a:spLocks noGrp="1" noChangeArrowheads="1"/>
          </p:cNvSpPr>
          <p:nvPr>
            <p:ph type="body" idx="1"/>
          </p:nvPr>
        </p:nvSpPr>
        <p:spPr>
          <a:xfrm>
            <a:off x="1042988" y="2060575"/>
            <a:ext cx="7200900" cy="3816350"/>
          </a:xfrm>
          <a:solidFill>
            <a:srgbClr val="F8F8F8"/>
          </a:solidFill>
          <a:ln>
            <a:solidFill>
              <a:schemeClr val="bg1"/>
            </a:solidFill>
          </a:ln>
          <a:effectLst>
            <a:prstShdw prst="shdw13" dist="53882" dir="13500000">
              <a:srgbClr val="808080">
                <a:alpha val="50000"/>
              </a:srgbClr>
            </a:prstShdw>
          </a:effectLst>
        </p:spPr>
        <p:txBody>
          <a:bodyPr/>
          <a:lstStyle/>
          <a:p>
            <a:pPr eaLnBrk="1" hangingPunct="1">
              <a:buFontTx/>
              <a:buNone/>
            </a:pPr>
            <a:endParaRPr lang="en-US" sz="900" smtClean="0">
              <a:solidFill>
                <a:srgbClr val="A50021"/>
              </a:solidFill>
              <a:latin typeface="Times New Roman" pitchFamily="18" charset="0"/>
              <a:cs typeface="Times New Roman" pitchFamily="18" charset="0"/>
            </a:endParaRPr>
          </a:p>
          <a:p>
            <a:pPr eaLnBrk="1" hangingPunct="1">
              <a:buFontTx/>
              <a:buNone/>
            </a:pPr>
            <a:r>
              <a:rPr lang="en-US" sz="2800" smtClean="0">
                <a:solidFill>
                  <a:srgbClr val="A50021"/>
                </a:solidFill>
                <a:latin typeface="Times New Roman" pitchFamily="18" charset="0"/>
                <a:cs typeface="Times New Roman" pitchFamily="18" charset="0"/>
              </a:rPr>
              <a:t>General appearance</a:t>
            </a:r>
          </a:p>
          <a:p>
            <a:pPr lvl="1" eaLnBrk="1" hangingPunct="1">
              <a:buFontTx/>
              <a:buNone/>
            </a:pPr>
            <a:r>
              <a:rPr lang="en-US" smtClean="0">
                <a:solidFill>
                  <a:srgbClr val="A50021"/>
                </a:solidFill>
                <a:latin typeface="Times New Roman" pitchFamily="18" charset="0"/>
                <a:cs typeface="Times New Roman" pitchFamily="18" charset="0"/>
              </a:rPr>
              <a:t>Ambulant </a:t>
            </a:r>
          </a:p>
          <a:p>
            <a:pPr lvl="1" eaLnBrk="1" hangingPunct="1">
              <a:buFontTx/>
              <a:buNone/>
            </a:pPr>
            <a:r>
              <a:rPr lang="en-US" smtClean="0">
                <a:solidFill>
                  <a:srgbClr val="A50021"/>
                </a:solidFill>
                <a:latin typeface="Times New Roman" pitchFamily="18" charset="0"/>
                <a:cs typeface="Times New Roman" pitchFamily="18" charset="0"/>
              </a:rPr>
              <a:t>Healthy or sick</a:t>
            </a:r>
          </a:p>
          <a:p>
            <a:pPr lvl="1" eaLnBrk="1" hangingPunct="1">
              <a:buFontTx/>
              <a:buNone/>
            </a:pPr>
            <a:r>
              <a:rPr lang="en-US" smtClean="0">
                <a:solidFill>
                  <a:srgbClr val="A50021"/>
                </a:solidFill>
                <a:latin typeface="Times New Roman" pitchFamily="18" charset="0"/>
                <a:cs typeface="Times New Roman" pitchFamily="18" charset="0"/>
              </a:rPr>
              <a:t>In pain or discomfort</a:t>
            </a:r>
          </a:p>
          <a:p>
            <a:pPr lvl="1" eaLnBrk="1" hangingPunct="1">
              <a:buFontTx/>
              <a:buNone/>
            </a:pPr>
            <a:r>
              <a:rPr lang="en-US" smtClean="0">
                <a:solidFill>
                  <a:srgbClr val="A50021"/>
                </a:solidFill>
                <a:latin typeface="Times New Roman" pitchFamily="18" charset="0"/>
                <a:cs typeface="Times New Roman" pitchFamily="18" charset="0"/>
              </a:rPr>
              <a:t>Stigmata of CLD</a:t>
            </a:r>
          </a:p>
          <a:p>
            <a:pPr lvl="1" eaLnBrk="1" hangingPunct="1">
              <a:buFontTx/>
              <a:buNone/>
            </a:pPr>
            <a:endParaRPr lang="en-US" sz="1000" smtClean="0">
              <a:solidFill>
                <a:srgbClr val="A50021"/>
              </a:solidFill>
              <a:latin typeface="Times New Roman" pitchFamily="18" charset="0"/>
              <a:cs typeface="Times New Roman" pitchFamily="18" charset="0"/>
            </a:endParaRPr>
          </a:p>
          <a:p>
            <a:pPr eaLnBrk="1" hangingPunct="1">
              <a:buFontTx/>
              <a:buNone/>
            </a:pPr>
            <a:r>
              <a:rPr lang="en-US" sz="2800" smtClean="0">
                <a:solidFill>
                  <a:srgbClr val="A50021"/>
                </a:solidFill>
                <a:latin typeface="Times New Roman" pitchFamily="18" charset="0"/>
                <a:cs typeface="Times New Roman" pitchFamily="18" charset="0"/>
              </a:rPr>
              <a:t>Vital signs</a:t>
            </a:r>
          </a:p>
          <a:p>
            <a:pPr lvl="1" eaLnBrk="1" hangingPunct="1">
              <a:buFontTx/>
              <a:buNone/>
            </a:pPr>
            <a:endParaRPr lang="en-US" smtClean="0">
              <a:solidFill>
                <a:srgbClr val="A5002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71550" y="908050"/>
            <a:ext cx="7200900"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Physical Exam- Abdomen</a:t>
            </a:r>
          </a:p>
        </p:txBody>
      </p:sp>
      <p:sp>
        <p:nvSpPr>
          <p:cNvPr id="13315" name="Rectangle 3"/>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92164" name="Rectangle 4"/>
          <p:cNvSpPr>
            <a:spLocks noGrp="1" noChangeArrowheads="1"/>
          </p:cNvSpPr>
          <p:nvPr>
            <p:ph type="body" idx="1"/>
          </p:nvPr>
        </p:nvSpPr>
        <p:spPr>
          <a:xfrm>
            <a:off x="1042988" y="1987550"/>
            <a:ext cx="7200900" cy="4465638"/>
          </a:xfrm>
          <a:solidFill>
            <a:srgbClr val="F8F8F8"/>
          </a:solidFill>
          <a:ln w="57150">
            <a:solidFill>
              <a:schemeClr val="bg1"/>
            </a:solidFill>
          </a:ln>
          <a:effectLst>
            <a:outerShdw dist="107763" dir="8100000" algn="ctr" rotWithShape="0">
              <a:srgbClr val="808080">
                <a:alpha val="50000"/>
              </a:srgbClr>
            </a:outerShdw>
          </a:effectLst>
        </p:spPr>
        <p:txBody>
          <a:bodyPr/>
          <a:lstStyle/>
          <a:p>
            <a:pPr eaLnBrk="1" hangingPunct="1">
              <a:buFontTx/>
              <a:buNone/>
              <a:defRPr/>
            </a:pPr>
            <a:endParaRPr lang="en-US" sz="2000" dirty="0" smtClean="0">
              <a:solidFill>
                <a:srgbClr val="A50021"/>
              </a:solidFill>
              <a:latin typeface="Times New Roman" pitchFamily="18" charset="0"/>
              <a:cs typeface="Times New Roman" pitchFamily="18" charset="0"/>
            </a:endParaRPr>
          </a:p>
          <a:p>
            <a:pPr eaLnBrk="1" hangingPunct="1">
              <a:buFontTx/>
              <a:buNone/>
              <a:defRPr/>
            </a:pPr>
            <a:r>
              <a:rPr lang="en-US" sz="2000" b="1" dirty="0" smtClean="0">
                <a:solidFill>
                  <a:srgbClr val="C00000"/>
                </a:solidFill>
                <a:latin typeface="Times New Roman" pitchFamily="18" charset="0"/>
                <a:cs typeface="Times New Roman" pitchFamily="18" charset="0"/>
              </a:rPr>
              <a:t>Inspection</a:t>
            </a:r>
          </a:p>
          <a:p>
            <a:pPr lvl="1" eaLnBrk="1" hangingPunct="1">
              <a:buFontTx/>
              <a:buNone/>
              <a:defRPr/>
            </a:pPr>
            <a:r>
              <a:rPr lang="en-US" sz="2000" dirty="0" smtClean="0">
                <a:solidFill>
                  <a:srgbClr val="A50021"/>
                </a:solidFill>
                <a:latin typeface="Times New Roman" pitchFamily="18" charset="0"/>
                <a:cs typeface="Times New Roman" pitchFamily="18" charset="0"/>
              </a:rPr>
              <a:t>Distention, scars, bruises, hernia</a:t>
            </a:r>
          </a:p>
          <a:p>
            <a:pPr eaLnBrk="1" hangingPunct="1">
              <a:buFontTx/>
              <a:buNone/>
              <a:defRPr/>
            </a:pPr>
            <a:r>
              <a:rPr lang="en-US" sz="2000" b="1" dirty="0" smtClean="0">
                <a:solidFill>
                  <a:srgbClr val="C00000"/>
                </a:solidFill>
                <a:latin typeface="Times New Roman" pitchFamily="18" charset="0"/>
                <a:cs typeface="Times New Roman" pitchFamily="18" charset="0"/>
              </a:rPr>
              <a:t>Palpation</a:t>
            </a:r>
          </a:p>
          <a:p>
            <a:pPr lvl="1" eaLnBrk="1" hangingPunct="1">
              <a:buFontTx/>
              <a:buNone/>
              <a:defRPr/>
            </a:pPr>
            <a:r>
              <a:rPr lang="en-US" sz="2000" dirty="0" smtClean="0">
                <a:solidFill>
                  <a:srgbClr val="A50021"/>
                </a:solidFill>
                <a:latin typeface="Times New Roman" pitchFamily="18" charset="0"/>
                <a:cs typeface="Times New Roman" pitchFamily="18" charset="0"/>
              </a:rPr>
              <a:t>Often the most helpful part of exam</a:t>
            </a:r>
          </a:p>
          <a:p>
            <a:pPr lvl="1" eaLnBrk="1" hangingPunct="1">
              <a:buFontTx/>
              <a:buNone/>
              <a:defRPr/>
            </a:pPr>
            <a:r>
              <a:rPr lang="en-US" sz="2000" dirty="0" smtClean="0">
                <a:solidFill>
                  <a:srgbClr val="A50021"/>
                </a:solidFill>
                <a:latin typeface="Times New Roman" pitchFamily="18" charset="0"/>
                <a:cs typeface="Times New Roman" pitchFamily="18" charset="0"/>
              </a:rPr>
              <a:t>Tenderness </a:t>
            </a:r>
          </a:p>
          <a:p>
            <a:pPr lvl="1" eaLnBrk="1" hangingPunct="1">
              <a:buFontTx/>
              <a:buNone/>
              <a:defRPr/>
            </a:pPr>
            <a:r>
              <a:rPr lang="en-US" sz="2000" dirty="0" smtClean="0">
                <a:solidFill>
                  <a:srgbClr val="A50021"/>
                </a:solidFill>
                <a:latin typeface="Times New Roman" pitchFamily="18" charset="0"/>
                <a:cs typeface="Times New Roman" pitchFamily="18" charset="0"/>
              </a:rPr>
              <a:t>Guarding</a:t>
            </a:r>
          </a:p>
          <a:p>
            <a:pPr lvl="1" eaLnBrk="1" hangingPunct="1">
              <a:buFontTx/>
              <a:buNone/>
              <a:defRPr/>
            </a:pPr>
            <a:r>
              <a:rPr lang="en-US" sz="2000" dirty="0" smtClean="0">
                <a:solidFill>
                  <a:srgbClr val="A50021"/>
                </a:solidFill>
                <a:latin typeface="Times New Roman" pitchFamily="18" charset="0"/>
                <a:cs typeface="Times New Roman" pitchFamily="18" charset="0"/>
              </a:rPr>
              <a:t>Rebound</a:t>
            </a:r>
          </a:p>
          <a:p>
            <a:pPr lvl="1" eaLnBrk="1" hangingPunct="1">
              <a:buFontTx/>
              <a:buNone/>
              <a:defRPr/>
            </a:pPr>
            <a:r>
              <a:rPr lang="en-US" sz="2000" dirty="0" smtClean="0">
                <a:solidFill>
                  <a:srgbClr val="A50021"/>
                </a:solidFill>
                <a:latin typeface="Times New Roman" pitchFamily="18" charset="0"/>
                <a:cs typeface="Times New Roman" pitchFamily="18" charset="0"/>
              </a:rPr>
              <a:t>Masses</a:t>
            </a:r>
          </a:p>
          <a:p>
            <a:pPr eaLnBrk="1" hangingPunct="1">
              <a:buFontTx/>
              <a:buNone/>
              <a:defRPr/>
            </a:pPr>
            <a:r>
              <a:rPr lang="en-US" sz="2000" b="1" dirty="0" smtClean="0">
                <a:solidFill>
                  <a:srgbClr val="A50021"/>
                </a:solidFill>
                <a:latin typeface="Times New Roman" pitchFamily="18" charset="0"/>
                <a:cs typeface="Times New Roman" pitchFamily="18" charset="0"/>
              </a:rPr>
              <a:t>Auscultation</a:t>
            </a:r>
          </a:p>
          <a:p>
            <a:pPr lvl="1" eaLnBrk="1" hangingPunct="1">
              <a:buFontTx/>
              <a:buNone/>
              <a:defRPr/>
            </a:pPr>
            <a:r>
              <a:rPr lang="en-US" sz="2000" dirty="0" err="1" smtClean="0">
                <a:solidFill>
                  <a:srgbClr val="A50021"/>
                </a:solidFill>
                <a:latin typeface="Times New Roman" pitchFamily="18" charset="0"/>
                <a:cs typeface="Times New Roman" pitchFamily="18" charset="0"/>
              </a:rPr>
              <a:t>Abd</a:t>
            </a:r>
            <a:r>
              <a:rPr lang="en-US" sz="2000" dirty="0" smtClean="0">
                <a:solidFill>
                  <a:srgbClr val="A50021"/>
                </a:solidFill>
                <a:latin typeface="Times New Roman" pitchFamily="18" charset="0"/>
                <a:cs typeface="Times New Roman" pitchFamily="18" charset="0"/>
              </a:rPr>
              <a:t> sounds:    present, hyper, or absent</a:t>
            </a:r>
          </a:p>
          <a:p>
            <a:pPr lvl="1" eaLnBrk="1" hangingPunct="1">
              <a:buFontTx/>
              <a:buNone/>
              <a:defRPr/>
            </a:pPr>
            <a:endParaRPr lang="en-US" sz="2000" dirty="0" smtClean="0">
              <a:solidFill>
                <a:srgbClr val="A50021"/>
              </a:solidFill>
              <a:latin typeface="Times New Roman" pitchFamily="18" charset="0"/>
              <a:cs typeface="Times New Roman" pitchFamily="18" charset="0"/>
            </a:endParaRPr>
          </a:p>
          <a:p>
            <a:pPr lvl="1" eaLnBrk="1" hangingPunct="1">
              <a:buFontTx/>
              <a:buNone/>
              <a:defRPr/>
            </a:pPr>
            <a:endParaRPr lang="en-US" sz="2000" dirty="0" smtClean="0">
              <a:solidFill>
                <a:srgbClr val="A5002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042988" y="2132013"/>
            <a:ext cx="7200900" cy="3744912"/>
          </a:xfrm>
          <a:solidFill>
            <a:srgbClr val="F8F8F8"/>
          </a:solidFill>
          <a:ln w="57150">
            <a:solidFill>
              <a:schemeClr val="bg1"/>
            </a:solidFill>
          </a:ln>
          <a:effectLst>
            <a:prstShdw prst="shdw13" dist="53882" dir="13500000">
              <a:schemeClr val="bg2">
                <a:alpha val="50000"/>
              </a:schemeClr>
            </a:prstShdw>
          </a:effectLst>
        </p:spPr>
        <p:txBody>
          <a:bodyPr/>
          <a:lstStyle/>
          <a:p>
            <a:pPr indent="-71438" eaLnBrk="1" hangingPunct="1">
              <a:buFontTx/>
              <a:buNone/>
              <a:tabLst>
                <a:tab pos="271463" algn="l"/>
              </a:tabLst>
            </a:pPr>
            <a:endParaRPr lang="en-US" sz="2400" smtClean="0">
              <a:solidFill>
                <a:srgbClr val="A50021"/>
              </a:solidFill>
              <a:latin typeface="Times New Roman" pitchFamily="18" charset="0"/>
              <a:cs typeface="Times New Roman" pitchFamily="18" charset="0"/>
            </a:endParaRPr>
          </a:p>
          <a:p>
            <a:pPr indent="-71438" eaLnBrk="1" hangingPunct="1">
              <a:buFontTx/>
              <a:buNone/>
              <a:tabLst>
                <a:tab pos="271463" algn="l"/>
              </a:tabLst>
            </a:pPr>
            <a:endParaRPr lang="en-US" sz="2400" smtClean="0">
              <a:solidFill>
                <a:srgbClr val="A50021"/>
              </a:solidFill>
              <a:latin typeface="Times New Roman" pitchFamily="18" charset="0"/>
              <a:cs typeface="Times New Roman" pitchFamily="18" charset="0"/>
            </a:endParaRPr>
          </a:p>
          <a:p>
            <a:pPr indent="-71438" eaLnBrk="1" hangingPunct="1">
              <a:buFontTx/>
              <a:buNone/>
              <a:tabLst>
                <a:tab pos="271463" algn="l"/>
              </a:tabLst>
            </a:pPr>
            <a:r>
              <a:rPr lang="en-US" sz="2400" smtClean="0">
                <a:solidFill>
                  <a:srgbClr val="A50021"/>
                </a:solidFill>
                <a:latin typeface="Times New Roman" pitchFamily="18" charset="0"/>
                <a:cs typeface="Times New Roman" pitchFamily="18" charset="0"/>
              </a:rPr>
              <a:t>    Signs</a:t>
            </a:r>
          </a:p>
          <a:p>
            <a:pPr marL="714375" lvl="1" indent="-192088" eaLnBrk="1" hangingPunct="1">
              <a:buFontTx/>
              <a:buNone/>
              <a:tabLst>
                <a:tab pos="271463" algn="l"/>
              </a:tabLst>
            </a:pPr>
            <a:r>
              <a:rPr lang="en-US" sz="2400" smtClean="0">
                <a:solidFill>
                  <a:srgbClr val="A50021"/>
                </a:solidFill>
                <a:latin typeface="Times New Roman" pitchFamily="18" charset="0"/>
                <a:cs typeface="Times New Roman" pitchFamily="18" charset="0"/>
              </a:rPr>
              <a:t>     Murphy’s </a:t>
            </a:r>
          </a:p>
          <a:p>
            <a:pPr marL="714375" lvl="1" indent="-192088" eaLnBrk="1" hangingPunct="1">
              <a:buFontTx/>
              <a:buNone/>
              <a:tabLst>
                <a:tab pos="271463" algn="l"/>
              </a:tabLst>
            </a:pPr>
            <a:r>
              <a:rPr lang="en-US" sz="2400" smtClean="0">
                <a:solidFill>
                  <a:srgbClr val="A50021"/>
                </a:solidFill>
                <a:latin typeface="Times New Roman" pitchFamily="18" charset="0"/>
                <a:cs typeface="Times New Roman" pitchFamily="18" charset="0"/>
              </a:rPr>
              <a:t>     </a:t>
            </a:r>
          </a:p>
          <a:p>
            <a:pPr marL="714375" lvl="1" indent="-192088" eaLnBrk="1" hangingPunct="1">
              <a:buFontTx/>
              <a:buNone/>
              <a:tabLst>
                <a:tab pos="271463" algn="l"/>
              </a:tabLst>
            </a:pPr>
            <a:r>
              <a:rPr lang="en-US" sz="2400" smtClean="0">
                <a:solidFill>
                  <a:srgbClr val="A50021"/>
                </a:solidFill>
                <a:latin typeface="Times New Roman" pitchFamily="18" charset="0"/>
                <a:cs typeface="Times New Roman" pitchFamily="18" charset="0"/>
              </a:rPr>
              <a:t>PR</a:t>
            </a:r>
          </a:p>
          <a:p>
            <a:pPr marL="714375" lvl="1" indent="-192088" eaLnBrk="1" hangingPunct="1">
              <a:buFontTx/>
              <a:buNone/>
              <a:tabLst>
                <a:tab pos="271463" algn="l"/>
              </a:tabLst>
            </a:pPr>
            <a:endParaRPr lang="en-US" sz="2400" smtClean="0">
              <a:solidFill>
                <a:srgbClr val="A50021"/>
              </a:solidFill>
              <a:latin typeface="Times New Roman" pitchFamily="18" charset="0"/>
              <a:cs typeface="Times New Roman" pitchFamily="18" charset="0"/>
            </a:endParaRPr>
          </a:p>
        </p:txBody>
      </p:sp>
      <p:sp>
        <p:nvSpPr>
          <p:cNvPr id="93187" name="Rectangle 3"/>
          <p:cNvSpPr>
            <a:spLocks noGrp="1" noChangeArrowheads="1"/>
          </p:cNvSpPr>
          <p:nvPr>
            <p:ph type="title"/>
          </p:nvPr>
        </p:nvSpPr>
        <p:spPr>
          <a:xfrm>
            <a:off x="971550" y="835025"/>
            <a:ext cx="7200900" cy="1081088"/>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Physical Exam- Abdomen</a:t>
            </a:r>
          </a:p>
        </p:txBody>
      </p:sp>
      <p:sp>
        <p:nvSpPr>
          <p:cNvPr id="14340"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042988" y="2214563"/>
            <a:ext cx="7200900" cy="3878262"/>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2400" smtClean="0">
              <a:solidFill>
                <a:srgbClr val="A50021"/>
              </a:solidFill>
              <a:latin typeface="Times New Roman" pitchFamily="18" charset="0"/>
              <a:cs typeface="Times New Roman" pitchFamily="18" charset="0"/>
            </a:endParaRPr>
          </a:p>
          <a:p>
            <a:pPr eaLnBrk="1" hangingPunct="1">
              <a:buFontTx/>
              <a:buNone/>
            </a:pPr>
            <a:r>
              <a:rPr lang="en-US" sz="2400" smtClean="0">
                <a:solidFill>
                  <a:srgbClr val="A50021"/>
                </a:solidFill>
                <a:latin typeface="Times New Roman" pitchFamily="18" charset="0"/>
                <a:cs typeface="Times New Roman" pitchFamily="18" charset="0"/>
              </a:rPr>
              <a:t>      General appearance</a:t>
            </a:r>
          </a:p>
          <a:p>
            <a:pPr eaLnBrk="1" hangingPunct="1">
              <a:buFontTx/>
              <a:buNone/>
            </a:pPr>
            <a:r>
              <a:rPr lang="en-US" sz="2400" smtClean="0">
                <a:solidFill>
                  <a:srgbClr val="A50021"/>
                </a:solidFill>
                <a:latin typeface="Times New Roman" pitchFamily="18" charset="0"/>
                <a:cs typeface="Times New Roman" pitchFamily="18" charset="0"/>
              </a:rPr>
              <a:t>      Vital signs</a:t>
            </a:r>
          </a:p>
          <a:p>
            <a:pPr lvl="1" eaLnBrk="1" hangingPunct="1">
              <a:buFontTx/>
              <a:buNone/>
            </a:pPr>
            <a:r>
              <a:rPr lang="en-US" sz="2400" smtClean="0">
                <a:solidFill>
                  <a:srgbClr val="A50021"/>
                </a:solidFill>
                <a:latin typeface="Times New Roman" pitchFamily="18" charset="0"/>
                <a:cs typeface="Times New Roman" pitchFamily="18" charset="0"/>
              </a:rPr>
              <a:t>Pelvic/scrotal exams</a:t>
            </a:r>
          </a:p>
          <a:p>
            <a:pPr lvl="1" eaLnBrk="1" hangingPunct="1">
              <a:buFontTx/>
              <a:buNone/>
            </a:pPr>
            <a:r>
              <a:rPr lang="en-US" sz="2400" smtClean="0">
                <a:solidFill>
                  <a:srgbClr val="A50021"/>
                </a:solidFill>
                <a:latin typeface="Times New Roman" pitchFamily="18" charset="0"/>
                <a:cs typeface="Times New Roman" pitchFamily="18" charset="0"/>
              </a:rPr>
              <a:t>Lungs, heart</a:t>
            </a:r>
          </a:p>
          <a:p>
            <a:pPr lvl="1" eaLnBrk="1" hangingPunct="1">
              <a:buFontTx/>
              <a:buNone/>
            </a:pPr>
            <a:r>
              <a:rPr lang="en-US" sz="2400" smtClean="0">
                <a:solidFill>
                  <a:srgbClr val="A50021"/>
                </a:solidFill>
                <a:latin typeface="Times New Roman" pitchFamily="18" charset="0"/>
                <a:cs typeface="Times New Roman" pitchFamily="18" charset="0"/>
              </a:rPr>
              <a:t>Remember it’s a patient, not a part</a:t>
            </a:r>
          </a:p>
          <a:p>
            <a:pPr eaLnBrk="1" hangingPunct="1">
              <a:buFontTx/>
              <a:buNone/>
            </a:pPr>
            <a:endParaRPr lang="en-US" sz="2400" smtClean="0">
              <a:solidFill>
                <a:srgbClr val="A50021"/>
              </a:solidFill>
              <a:latin typeface="Times New Roman" pitchFamily="18" charset="0"/>
              <a:cs typeface="Times New Roman" pitchFamily="18" charset="0"/>
            </a:endParaRPr>
          </a:p>
        </p:txBody>
      </p:sp>
      <p:sp>
        <p:nvSpPr>
          <p:cNvPr id="15363" name="Rectangle 3"/>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94212" name="Rectangle 4"/>
          <p:cNvSpPr>
            <a:spLocks noGrp="1" noChangeArrowheads="1"/>
          </p:cNvSpPr>
          <p:nvPr>
            <p:ph type="title"/>
          </p:nvPr>
        </p:nvSpPr>
        <p:spPr>
          <a:xfrm>
            <a:off x="1042988" y="1125538"/>
            <a:ext cx="7129462"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Physical Exam- Extra-abdominal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042988" y="2206625"/>
            <a:ext cx="7129462" cy="374332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latin typeface="Times New Roman" pitchFamily="18" charset="0"/>
              <a:cs typeface="Times New Roman" pitchFamily="18" charset="0"/>
            </a:endParaRPr>
          </a:p>
          <a:p>
            <a:pPr eaLnBrk="1" hangingPunct="1"/>
            <a:r>
              <a:rPr lang="en-US" sz="2400" smtClean="0">
                <a:solidFill>
                  <a:srgbClr val="A50021"/>
                </a:solidFill>
                <a:latin typeface="Times New Roman" pitchFamily="18" charset="0"/>
                <a:cs typeface="Times New Roman" pitchFamily="18" charset="0"/>
              </a:rPr>
              <a:t>CBC</a:t>
            </a:r>
          </a:p>
          <a:p>
            <a:pPr eaLnBrk="1" hangingPunct="1"/>
            <a:r>
              <a:rPr lang="en-US" sz="2400" smtClean="0">
                <a:solidFill>
                  <a:srgbClr val="A50021"/>
                </a:solidFill>
                <a:latin typeface="Times New Roman" pitchFamily="18" charset="0"/>
                <a:cs typeface="Times New Roman" pitchFamily="18" charset="0"/>
              </a:rPr>
              <a:t>Liver profile</a:t>
            </a:r>
          </a:p>
          <a:p>
            <a:pPr eaLnBrk="1" hangingPunct="1"/>
            <a:r>
              <a:rPr lang="en-US" sz="2400" smtClean="0">
                <a:solidFill>
                  <a:srgbClr val="A50021"/>
                </a:solidFill>
                <a:latin typeface="Times New Roman" pitchFamily="18" charset="0"/>
                <a:cs typeface="Times New Roman" pitchFamily="18" charset="0"/>
              </a:rPr>
              <a:t>Amylase</a:t>
            </a:r>
          </a:p>
          <a:p>
            <a:pPr eaLnBrk="1" hangingPunct="1"/>
            <a:r>
              <a:rPr lang="en-US" sz="2400" smtClean="0">
                <a:solidFill>
                  <a:srgbClr val="A50021"/>
                </a:solidFill>
                <a:latin typeface="Times New Roman" pitchFamily="18" charset="0"/>
                <a:cs typeface="Times New Roman" pitchFamily="18" charset="0"/>
              </a:rPr>
              <a:t>Glucose</a:t>
            </a:r>
          </a:p>
          <a:p>
            <a:pPr eaLnBrk="1" hangingPunct="1"/>
            <a:r>
              <a:rPr lang="en-US" sz="2400" smtClean="0">
                <a:solidFill>
                  <a:srgbClr val="A50021"/>
                </a:solidFill>
                <a:latin typeface="Times New Roman" pitchFamily="18" charset="0"/>
                <a:cs typeface="Times New Roman" pitchFamily="18" charset="0"/>
              </a:rPr>
              <a:t>Urine dipsticks</a:t>
            </a:r>
          </a:p>
          <a:p>
            <a:pPr eaLnBrk="1" hangingPunct="1"/>
            <a:r>
              <a:rPr lang="en-US" sz="2400" smtClean="0">
                <a:solidFill>
                  <a:srgbClr val="A50021"/>
                </a:solidFill>
                <a:latin typeface="Times New Roman" pitchFamily="18" charset="0"/>
                <a:cs typeface="Times New Roman" pitchFamily="18" charset="0"/>
              </a:rPr>
              <a:t>Pregnancy test</a:t>
            </a:r>
          </a:p>
        </p:txBody>
      </p:sp>
      <p:sp>
        <p:nvSpPr>
          <p:cNvPr id="95235" name="Rectangle 3"/>
          <p:cNvSpPr>
            <a:spLocks noGrp="1" noChangeArrowheads="1"/>
          </p:cNvSpPr>
          <p:nvPr>
            <p:ph type="title"/>
          </p:nvPr>
        </p:nvSpPr>
        <p:spPr>
          <a:xfrm>
            <a:off x="971550" y="1125538"/>
            <a:ext cx="7129463"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Laboratory Testing</a:t>
            </a:r>
          </a:p>
        </p:txBody>
      </p:sp>
      <p:sp>
        <p:nvSpPr>
          <p:cNvPr id="1638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042988" y="2132013"/>
            <a:ext cx="7200900" cy="367347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2800" smtClean="0">
              <a:solidFill>
                <a:srgbClr val="A50021"/>
              </a:solidFill>
              <a:latin typeface="Times New Roman" pitchFamily="18" charset="0"/>
              <a:cs typeface="Times New Roman" pitchFamily="18" charset="0"/>
            </a:endParaRPr>
          </a:p>
          <a:p>
            <a:pPr eaLnBrk="1" hangingPunct="1">
              <a:buFontTx/>
              <a:buNone/>
            </a:pPr>
            <a:r>
              <a:rPr lang="en-US" sz="2800" smtClean="0">
                <a:solidFill>
                  <a:srgbClr val="A50021"/>
                </a:solidFill>
                <a:latin typeface="Times New Roman" pitchFamily="18" charset="0"/>
                <a:cs typeface="Times New Roman" pitchFamily="18" charset="0"/>
              </a:rPr>
              <a:t>Plain films</a:t>
            </a:r>
          </a:p>
          <a:p>
            <a:pPr lvl="1" eaLnBrk="1" hangingPunct="1">
              <a:buFontTx/>
              <a:buNone/>
            </a:pPr>
            <a:endParaRPr lang="en-US" smtClean="0">
              <a:solidFill>
                <a:srgbClr val="A50021"/>
              </a:solidFill>
              <a:latin typeface="Times New Roman" pitchFamily="18" charset="0"/>
              <a:cs typeface="Times New Roman" pitchFamily="18" charset="0"/>
            </a:endParaRPr>
          </a:p>
          <a:p>
            <a:pPr eaLnBrk="1" hangingPunct="1">
              <a:buFontTx/>
              <a:buNone/>
            </a:pPr>
            <a:endParaRPr lang="en-US" sz="900" smtClean="0">
              <a:solidFill>
                <a:srgbClr val="A50021"/>
              </a:solidFill>
              <a:latin typeface="Times New Roman" pitchFamily="18" charset="0"/>
              <a:cs typeface="Times New Roman" pitchFamily="18" charset="0"/>
            </a:endParaRPr>
          </a:p>
          <a:p>
            <a:pPr eaLnBrk="1" hangingPunct="1">
              <a:buFontTx/>
              <a:buNone/>
            </a:pPr>
            <a:r>
              <a:rPr lang="en-US" sz="2800" smtClean="0">
                <a:solidFill>
                  <a:srgbClr val="A50021"/>
                </a:solidFill>
                <a:latin typeface="Times New Roman" pitchFamily="18" charset="0"/>
                <a:cs typeface="Times New Roman" pitchFamily="18" charset="0"/>
              </a:rPr>
              <a:t>Ultrasonography</a:t>
            </a:r>
          </a:p>
          <a:p>
            <a:pPr eaLnBrk="1" hangingPunct="1">
              <a:buFontTx/>
              <a:buNone/>
            </a:pPr>
            <a:r>
              <a:rPr lang="en-US" sz="2800" smtClean="0">
                <a:solidFill>
                  <a:srgbClr val="A50021"/>
                </a:solidFill>
              </a:rPr>
              <a:t>    </a:t>
            </a:r>
            <a:endParaRPr lang="en-US" sz="2800" smtClean="0">
              <a:solidFill>
                <a:srgbClr val="A50021"/>
              </a:solidFill>
              <a:latin typeface="Times New Roman" pitchFamily="18" charset="0"/>
              <a:cs typeface="Times New Roman" pitchFamily="18" charset="0"/>
            </a:endParaRPr>
          </a:p>
          <a:p>
            <a:pPr eaLnBrk="1" hangingPunct="1">
              <a:buFontTx/>
              <a:buNone/>
            </a:pPr>
            <a:r>
              <a:rPr lang="en-US" sz="2800" smtClean="0">
                <a:solidFill>
                  <a:srgbClr val="A50021"/>
                </a:solidFill>
                <a:latin typeface="Times New Roman" pitchFamily="18" charset="0"/>
                <a:cs typeface="Times New Roman" pitchFamily="18" charset="0"/>
              </a:rPr>
              <a:t> Computed Tomography</a:t>
            </a:r>
          </a:p>
        </p:txBody>
      </p:sp>
      <p:sp>
        <p:nvSpPr>
          <p:cNvPr id="97283" name="Rectangle 3"/>
          <p:cNvSpPr>
            <a:spLocks noGrp="1" noChangeArrowheads="1"/>
          </p:cNvSpPr>
          <p:nvPr>
            <p:ph type="title"/>
          </p:nvPr>
        </p:nvSpPr>
        <p:spPr>
          <a:xfrm>
            <a:off x="1042988" y="1052513"/>
            <a:ext cx="7200900"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Imaging</a:t>
            </a:r>
          </a:p>
        </p:txBody>
      </p:sp>
      <p:sp>
        <p:nvSpPr>
          <p:cNvPr id="17412"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pic>
        <p:nvPicPr>
          <p:cNvPr id="17413" name="Picture 5" descr="4f05"/>
          <p:cNvPicPr>
            <a:picLocks noChangeAspect="1" noChangeArrowheads="1"/>
          </p:cNvPicPr>
          <p:nvPr/>
        </p:nvPicPr>
        <p:blipFill>
          <a:blip r:embed="rId2" cstate="print"/>
          <a:srcRect/>
          <a:stretch>
            <a:fillRect/>
          </a:stretch>
        </p:blipFill>
        <p:spPr bwMode="auto">
          <a:xfrm>
            <a:off x="5003800" y="2349500"/>
            <a:ext cx="2808288"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p:cNvPicPr>
            <a:picLocks noChangeAspect="1" noChangeArrowheads="1"/>
          </p:cNvPicPr>
          <p:nvPr/>
        </p:nvPicPr>
        <p:blipFill>
          <a:blip r:embed="rId2" cstate="print"/>
          <a:srcRect/>
          <a:stretch>
            <a:fillRect/>
          </a:stretch>
        </p:blipFill>
        <p:spPr bwMode="auto">
          <a:xfrm>
            <a:off x="-730250" y="115888"/>
            <a:ext cx="15240000" cy="1143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42988" y="836613"/>
            <a:ext cx="7200900" cy="1008062"/>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Approach</a:t>
            </a:r>
          </a:p>
        </p:txBody>
      </p:sp>
      <p:sp>
        <p:nvSpPr>
          <p:cNvPr id="19459" name="Rectangle 3"/>
          <p:cNvSpPr>
            <a:spLocks noGrp="1" noChangeArrowheads="1"/>
          </p:cNvSpPr>
          <p:nvPr>
            <p:ph type="body" idx="1"/>
          </p:nvPr>
        </p:nvSpPr>
        <p:spPr>
          <a:xfrm>
            <a:off x="1042988" y="2062163"/>
            <a:ext cx="7200900" cy="3887787"/>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2800" smtClean="0">
              <a:solidFill>
                <a:srgbClr val="A50021"/>
              </a:solidFill>
              <a:latin typeface="Times New Roman" pitchFamily="18" charset="0"/>
              <a:cs typeface="Times New Roman" pitchFamily="18" charset="0"/>
            </a:endParaRPr>
          </a:p>
          <a:p>
            <a:pPr algn="ctr" eaLnBrk="1" hangingPunct="1">
              <a:buFontTx/>
              <a:buNone/>
            </a:pPr>
            <a:r>
              <a:rPr lang="en-US" sz="2800" smtClean="0">
                <a:solidFill>
                  <a:srgbClr val="A50021"/>
                </a:solidFill>
                <a:latin typeface="Times New Roman" pitchFamily="18" charset="0"/>
                <a:cs typeface="Times New Roman" pitchFamily="18" charset="0"/>
              </a:rPr>
              <a:t>Abdominal pain</a:t>
            </a:r>
          </a:p>
          <a:p>
            <a:pPr eaLnBrk="1" hangingPunct="1">
              <a:buFontTx/>
              <a:buNone/>
            </a:pPr>
            <a:endParaRPr lang="en-US" sz="2800" smtClean="0">
              <a:solidFill>
                <a:srgbClr val="A50021"/>
              </a:solidFill>
              <a:latin typeface="Times New Roman" pitchFamily="18" charset="0"/>
              <a:cs typeface="Times New Roman" pitchFamily="18" charset="0"/>
            </a:endParaRPr>
          </a:p>
          <a:p>
            <a:pPr eaLnBrk="1" hangingPunct="1">
              <a:buFontTx/>
              <a:buNone/>
            </a:pPr>
            <a:r>
              <a:rPr lang="en-US" sz="2800" smtClean="0">
                <a:solidFill>
                  <a:srgbClr val="A50021"/>
                </a:solidFill>
                <a:latin typeface="Times New Roman" pitchFamily="18" charset="0"/>
                <a:cs typeface="Times New Roman" pitchFamily="18" charset="0"/>
              </a:rPr>
              <a:t>                 Acute                   Chronic</a:t>
            </a:r>
          </a:p>
          <a:p>
            <a:pPr lvl="1" eaLnBrk="1" hangingPunct="1">
              <a:buFontTx/>
              <a:buNone/>
            </a:pPr>
            <a:r>
              <a:rPr lang="en-US" smtClean="0">
                <a:solidFill>
                  <a:srgbClr val="A50021"/>
                </a:solidFill>
                <a:latin typeface="Times New Roman" pitchFamily="18" charset="0"/>
                <a:cs typeface="Times New Roman" pitchFamily="18" charset="0"/>
              </a:rPr>
              <a:t>                                                              </a:t>
            </a:r>
          </a:p>
          <a:p>
            <a:pPr lvl="1" eaLnBrk="1" hangingPunct="1">
              <a:buFontTx/>
              <a:buNone/>
            </a:pPr>
            <a:r>
              <a:rPr lang="en-US" sz="2400" smtClean="0">
                <a:solidFill>
                  <a:srgbClr val="A50021"/>
                </a:solidFill>
                <a:latin typeface="Times New Roman" pitchFamily="18" charset="0"/>
                <a:cs typeface="Times New Roman" pitchFamily="18" charset="0"/>
              </a:rPr>
              <a:t>Surgical    nonsurgical    Continuous      intermittent</a:t>
            </a:r>
          </a:p>
          <a:p>
            <a:pPr lvl="1" eaLnBrk="1" hangingPunct="1">
              <a:buFontTx/>
              <a:buNone/>
            </a:pPr>
            <a:r>
              <a:rPr lang="en-US" sz="2400" smtClean="0">
                <a:solidFill>
                  <a:srgbClr val="A50021"/>
                </a:solidFill>
                <a:latin typeface="Times New Roman" pitchFamily="18" charset="0"/>
                <a:cs typeface="Times New Roman" pitchFamily="18" charset="0"/>
              </a:rPr>
              <a:t>                                             ? Alarm symptoms</a:t>
            </a:r>
          </a:p>
          <a:p>
            <a:pPr lvl="1" eaLnBrk="1" hangingPunct="1">
              <a:buFontTx/>
              <a:buNone/>
            </a:pPr>
            <a:r>
              <a:rPr lang="en-US" sz="2400" smtClean="0">
                <a:solidFill>
                  <a:srgbClr val="A50021"/>
                </a:solidFill>
                <a:latin typeface="Times New Roman" pitchFamily="18" charset="0"/>
                <a:cs typeface="Times New Roman" pitchFamily="18" charset="0"/>
              </a:rPr>
              <a:t>                          Pain location</a:t>
            </a:r>
          </a:p>
        </p:txBody>
      </p:sp>
      <p:sp>
        <p:nvSpPr>
          <p:cNvPr id="19460"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19461" name="Line 5"/>
          <p:cNvSpPr>
            <a:spLocks noChangeShapeType="1"/>
          </p:cNvSpPr>
          <p:nvPr/>
        </p:nvSpPr>
        <p:spPr bwMode="auto">
          <a:xfrm>
            <a:off x="4500563" y="3070225"/>
            <a:ext cx="719137" cy="503238"/>
          </a:xfrm>
          <a:prstGeom prst="line">
            <a:avLst/>
          </a:prstGeom>
          <a:noFill/>
          <a:ln w="9525">
            <a:solidFill>
              <a:schemeClr val="tx1"/>
            </a:solidFill>
            <a:round/>
            <a:headEnd/>
            <a:tailEnd type="triangle" w="med" len="med"/>
          </a:ln>
        </p:spPr>
        <p:txBody>
          <a:bodyPr/>
          <a:lstStyle/>
          <a:p>
            <a:endParaRPr lang="en-US"/>
          </a:p>
        </p:txBody>
      </p:sp>
      <p:sp>
        <p:nvSpPr>
          <p:cNvPr id="19462" name="Line 6"/>
          <p:cNvSpPr>
            <a:spLocks noChangeShapeType="1"/>
          </p:cNvSpPr>
          <p:nvPr/>
        </p:nvSpPr>
        <p:spPr bwMode="auto">
          <a:xfrm flipH="1">
            <a:off x="3563938" y="3068638"/>
            <a:ext cx="936625" cy="647700"/>
          </a:xfrm>
          <a:prstGeom prst="line">
            <a:avLst/>
          </a:prstGeom>
          <a:noFill/>
          <a:ln w="9525">
            <a:solidFill>
              <a:schemeClr val="tx1"/>
            </a:solidFill>
            <a:round/>
            <a:headEnd/>
            <a:tailEnd type="triangle" w="med" len="med"/>
          </a:ln>
        </p:spPr>
        <p:txBody>
          <a:bodyPr/>
          <a:lstStyle/>
          <a:p>
            <a:endParaRPr lang="en-US"/>
          </a:p>
        </p:txBody>
      </p:sp>
      <p:sp>
        <p:nvSpPr>
          <p:cNvPr id="19463" name="Line 7"/>
          <p:cNvSpPr>
            <a:spLocks noChangeShapeType="1"/>
          </p:cNvSpPr>
          <p:nvPr/>
        </p:nvSpPr>
        <p:spPr bwMode="auto">
          <a:xfrm>
            <a:off x="2643188" y="4149725"/>
            <a:ext cx="1008062" cy="503238"/>
          </a:xfrm>
          <a:prstGeom prst="line">
            <a:avLst/>
          </a:prstGeom>
          <a:noFill/>
          <a:ln w="9525">
            <a:solidFill>
              <a:schemeClr val="tx1"/>
            </a:solidFill>
            <a:round/>
            <a:headEnd/>
            <a:tailEnd type="triangle" w="med" len="med"/>
          </a:ln>
        </p:spPr>
        <p:txBody>
          <a:bodyPr/>
          <a:lstStyle/>
          <a:p>
            <a:endParaRPr lang="en-US"/>
          </a:p>
        </p:txBody>
      </p:sp>
      <p:sp>
        <p:nvSpPr>
          <p:cNvPr id="19464" name="Line 8"/>
          <p:cNvSpPr>
            <a:spLocks noChangeShapeType="1"/>
          </p:cNvSpPr>
          <p:nvPr/>
        </p:nvSpPr>
        <p:spPr bwMode="auto">
          <a:xfrm flipH="1">
            <a:off x="1643063" y="4149725"/>
            <a:ext cx="1008062" cy="431800"/>
          </a:xfrm>
          <a:prstGeom prst="line">
            <a:avLst/>
          </a:prstGeom>
          <a:noFill/>
          <a:ln w="9525">
            <a:solidFill>
              <a:schemeClr val="tx1"/>
            </a:solidFill>
            <a:round/>
            <a:headEnd/>
            <a:tailEnd type="triangle" w="med" len="med"/>
          </a:ln>
        </p:spPr>
        <p:txBody>
          <a:bodyPr/>
          <a:lstStyle/>
          <a:p>
            <a:endParaRPr lang="en-US"/>
          </a:p>
        </p:txBody>
      </p:sp>
      <p:sp>
        <p:nvSpPr>
          <p:cNvPr id="19465" name="Line 7"/>
          <p:cNvSpPr>
            <a:spLocks noChangeShapeType="1"/>
          </p:cNvSpPr>
          <p:nvPr/>
        </p:nvSpPr>
        <p:spPr bwMode="auto">
          <a:xfrm>
            <a:off x="6143625" y="4214813"/>
            <a:ext cx="1008063" cy="503237"/>
          </a:xfrm>
          <a:prstGeom prst="line">
            <a:avLst/>
          </a:prstGeom>
          <a:noFill/>
          <a:ln w="9525">
            <a:solidFill>
              <a:schemeClr val="tx1"/>
            </a:solidFill>
            <a:round/>
            <a:headEnd/>
            <a:tailEnd type="triangle" w="med" len="med"/>
          </a:ln>
        </p:spPr>
        <p:txBody>
          <a:bodyPr/>
          <a:lstStyle/>
          <a:p>
            <a:endParaRPr lang="en-US"/>
          </a:p>
        </p:txBody>
      </p:sp>
      <p:sp>
        <p:nvSpPr>
          <p:cNvPr id="19466" name="Line 8"/>
          <p:cNvSpPr>
            <a:spLocks noChangeShapeType="1"/>
          </p:cNvSpPr>
          <p:nvPr/>
        </p:nvSpPr>
        <p:spPr bwMode="auto">
          <a:xfrm flipH="1">
            <a:off x="5143500" y="4214813"/>
            <a:ext cx="1008063" cy="431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42988" y="836613"/>
            <a:ext cx="7200900" cy="1008062"/>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Approach</a:t>
            </a:r>
          </a:p>
        </p:txBody>
      </p:sp>
      <p:sp>
        <p:nvSpPr>
          <p:cNvPr id="20483" name="Rectangle 3"/>
          <p:cNvSpPr>
            <a:spLocks noGrp="1" noChangeArrowheads="1"/>
          </p:cNvSpPr>
          <p:nvPr>
            <p:ph type="body" idx="1"/>
          </p:nvPr>
        </p:nvSpPr>
        <p:spPr>
          <a:xfrm>
            <a:off x="1042988" y="2062163"/>
            <a:ext cx="7200900" cy="3887787"/>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2800" smtClean="0">
              <a:solidFill>
                <a:srgbClr val="A50021"/>
              </a:solidFill>
              <a:latin typeface="Times New Roman" pitchFamily="18" charset="0"/>
              <a:cs typeface="Times New Roman" pitchFamily="18" charset="0"/>
            </a:endParaRPr>
          </a:p>
          <a:p>
            <a:pPr algn="ctr" eaLnBrk="1" hangingPunct="1">
              <a:buFontTx/>
              <a:buNone/>
            </a:pPr>
            <a:r>
              <a:rPr lang="en-US" sz="2800" smtClean="0">
                <a:solidFill>
                  <a:srgbClr val="A50021"/>
                </a:solidFill>
                <a:latin typeface="Times New Roman" pitchFamily="18" charset="0"/>
                <a:cs typeface="Times New Roman" pitchFamily="18" charset="0"/>
              </a:rPr>
              <a:t>Abdominal pain</a:t>
            </a:r>
          </a:p>
          <a:p>
            <a:pPr eaLnBrk="1" hangingPunct="1">
              <a:buFontTx/>
              <a:buNone/>
            </a:pPr>
            <a:endParaRPr lang="en-US" sz="2800" smtClean="0">
              <a:solidFill>
                <a:srgbClr val="A50021"/>
              </a:solidFill>
              <a:latin typeface="Times New Roman" pitchFamily="18" charset="0"/>
              <a:cs typeface="Times New Roman" pitchFamily="18" charset="0"/>
            </a:endParaRPr>
          </a:p>
          <a:p>
            <a:pPr eaLnBrk="1" hangingPunct="1">
              <a:buFontTx/>
              <a:buNone/>
            </a:pPr>
            <a:r>
              <a:rPr lang="en-US" sz="2800" b="1" smtClean="0">
                <a:solidFill>
                  <a:srgbClr val="C00000"/>
                </a:solidFill>
                <a:latin typeface="Times New Roman" pitchFamily="18" charset="0"/>
                <a:cs typeface="Times New Roman" pitchFamily="18" charset="0"/>
              </a:rPr>
              <a:t>                 Acute                   </a:t>
            </a:r>
            <a:r>
              <a:rPr lang="en-US" sz="2800" smtClean="0">
                <a:solidFill>
                  <a:srgbClr val="A50021"/>
                </a:solidFill>
                <a:latin typeface="Times New Roman" pitchFamily="18" charset="0"/>
                <a:cs typeface="Times New Roman" pitchFamily="18" charset="0"/>
              </a:rPr>
              <a:t>Chronic</a:t>
            </a:r>
          </a:p>
          <a:p>
            <a:pPr lvl="1" eaLnBrk="1" hangingPunct="1">
              <a:buFontTx/>
              <a:buNone/>
            </a:pPr>
            <a:endParaRPr lang="en-US" smtClean="0">
              <a:solidFill>
                <a:srgbClr val="A50021"/>
              </a:solidFill>
              <a:latin typeface="Times New Roman" pitchFamily="18" charset="0"/>
              <a:cs typeface="Times New Roman" pitchFamily="18" charset="0"/>
            </a:endParaRPr>
          </a:p>
          <a:p>
            <a:pPr lvl="1" eaLnBrk="1" hangingPunct="1">
              <a:buFontTx/>
              <a:buNone/>
            </a:pPr>
            <a:r>
              <a:rPr lang="en-US" smtClean="0">
                <a:solidFill>
                  <a:srgbClr val="A50021"/>
                </a:solidFill>
                <a:latin typeface="Times New Roman" pitchFamily="18" charset="0"/>
                <a:cs typeface="Times New Roman" pitchFamily="18" charset="0"/>
              </a:rPr>
              <a:t>Surgical          nonsurgical</a:t>
            </a:r>
          </a:p>
        </p:txBody>
      </p:sp>
      <p:sp>
        <p:nvSpPr>
          <p:cNvPr id="20484"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20485" name="Line 5"/>
          <p:cNvSpPr>
            <a:spLocks noChangeShapeType="1"/>
          </p:cNvSpPr>
          <p:nvPr/>
        </p:nvSpPr>
        <p:spPr bwMode="auto">
          <a:xfrm>
            <a:off x="4500563" y="3070225"/>
            <a:ext cx="719137" cy="503238"/>
          </a:xfrm>
          <a:prstGeom prst="line">
            <a:avLst/>
          </a:prstGeom>
          <a:noFill/>
          <a:ln w="9525">
            <a:solidFill>
              <a:schemeClr val="tx1"/>
            </a:solidFill>
            <a:round/>
            <a:headEnd/>
            <a:tailEnd type="triangle" w="med" len="med"/>
          </a:ln>
        </p:spPr>
        <p:txBody>
          <a:bodyPr/>
          <a:lstStyle/>
          <a:p>
            <a:endParaRPr lang="en-US"/>
          </a:p>
        </p:txBody>
      </p:sp>
      <p:sp>
        <p:nvSpPr>
          <p:cNvPr id="20486" name="Line 6"/>
          <p:cNvSpPr>
            <a:spLocks noChangeShapeType="1"/>
          </p:cNvSpPr>
          <p:nvPr/>
        </p:nvSpPr>
        <p:spPr bwMode="auto">
          <a:xfrm flipH="1">
            <a:off x="3563938" y="3068638"/>
            <a:ext cx="936625" cy="647700"/>
          </a:xfrm>
          <a:prstGeom prst="line">
            <a:avLst/>
          </a:prstGeom>
          <a:noFill/>
          <a:ln w="9525">
            <a:solidFill>
              <a:schemeClr val="tx1"/>
            </a:solidFill>
            <a:round/>
            <a:headEnd/>
            <a:tailEnd type="triangle" w="med" len="med"/>
          </a:ln>
        </p:spPr>
        <p:txBody>
          <a:bodyPr/>
          <a:lstStyle/>
          <a:p>
            <a:endParaRPr lang="en-US"/>
          </a:p>
        </p:txBody>
      </p:sp>
      <p:sp>
        <p:nvSpPr>
          <p:cNvPr id="20487" name="Line 7"/>
          <p:cNvSpPr>
            <a:spLocks noChangeShapeType="1"/>
          </p:cNvSpPr>
          <p:nvPr/>
        </p:nvSpPr>
        <p:spPr bwMode="auto">
          <a:xfrm>
            <a:off x="2916238" y="4149725"/>
            <a:ext cx="1008062" cy="503238"/>
          </a:xfrm>
          <a:prstGeom prst="line">
            <a:avLst/>
          </a:prstGeom>
          <a:noFill/>
          <a:ln w="9525">
            <a:solidFill>
              <a:schemeClr val="tx1"/>
            </a:solidFill>
            <a:round/>
            <a:headEnd/>
            <a:tailEnd type="triangle" w="med" len="med"/>
          </a:ln>
        </p:spPr>
        <p:txBody>
          <a:bodyPr/>
          <a:lstStyle/>
          <a:p>
            <a:endParaRPr lang="en-US"/>
          </a:p>
        </p:txBody>
      </p:sp>
      <p:sp>
        <p:nvSpPr>
          <p:cNvPr id="20488" name="Line 8"/>
          <p:cNvSpPr>
            <a:spLocks noChangeShapeType="1"/>
          </p:cNvSpPr>
          <p:nvPr/>
        </p:nvSpPr>
        <p:spPr bwMode="auto">
          <a:xfrm flipH="1">
            <a:off x="1908175" y="4149725"/>
            <a:ext cx="1008063" cy="431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71550" y="1052513"/>
            <a:ext cx="7272338" cy="94138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Definitions</a:t>
            </a:r>
          </a:p>
        </p:txBody>
      </p:sp>
      <p:sp>
        <p:nvSpPr>
          <p:cNvPr id="21507" name="Rectangle 3"/>
          <p:cNvSpPr>
            <a:spLocks noGrp="1" noChangeArrowheads="1"/>
          </p:cNvSpPr>
          <p:nvPr>
            <p:ph type="body" idx="1"/>
          </p:nvPr>
        </p:nvSpPr>
        <p:spPr>
          <a:xfrm>
            <a:off x="960438" y="2206625"/>
            <a:ext cx="7283450" cy="352742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1000" smtClean="0">
              <a:solidFill>
                <a:srgbClr val="A50021"/>
              </a:solidFill>
            </a:endParaRPr>
          </a:p>
          <a:p>
            <a:pPr eaLnBrk="1" hangingPunct="1"/>
            <a:endParaRPr lang="en-US" sz="2400" b="1" smtClean="0">
              <a:solidFill>
                <a:srgbClr val="A50021"/>
              </a:solidFill>
            </a:endParaRPr>
          </a:p>
          <a:p>
            <a:pPr eaLnBrk="1" hangingPunct="1"/>
            <a:r>
              <a:rPr lang="en-US" sz="2400" b="1" smtClean="0">
                <a:solidFill>
                  <a:srgbClr val="A50021"/>
                </a:solidFill>
              </a:rPr>
              <a:t>Acute</a:t>
            </a:r>
            <a:r>
              <a:rPr lang="en-US" sz="2400" smtClean="0">
                <a:solidFill>
                  <a:srgbClr val="A50021"/>
                </a:solidFill>
              </a:rPr>
              <a:t> abdominal pain with recent onset within hours-days</a:t>
            </a:r>
          </a:p>
          <a:p>
            <a:pPr eaLnBrk="1" hangingPunct="1">
              <a:buFontTx/>
              <a:buNone/>
            </a:pPr>
            <a:endParaRPr lang="en-US" sz="1000" smtClean="0">
              <a:solidFill>
                <a:srgbClr val="A50021"/>
              </a:solidFill>
            </a:endParaRPr>
          </a:p>
          <a:p>
            <a:pPr eaLnBrk="1" hangingPunct="1"/>
            <a:r>
              <a:rPr lang="en-US" sz="2400" b="1" smtClean="0">
                <a:solidFill>
                  <a:srgbClr val="A50021"/>
                </a:solidFill>
              </a:rPr>
              <a:t>Chronic</a:t>
            </a:r>
            <a:r>
              <a:rPr lang="en-US" sz="2400" smtClean="0">
                <a:solidFill>
                  <a:srgbClr val="A50021"/>
                </a:solidFill>
              </a:rPr>
              <a:t> abdominal pain is intermittent or continuous abdominal pain or discomfort for longer than 3 to 6 months. </a:t>
            </a:r>
          </a:p>
          <a:p>
            <a:pPr eaLnBrk="1" hangingPunct="1">
              <a:buFontTx/>
              <a:buNone/>
            </a:pPr>
            <a:endParaRPr lang="en-US" sz="2400" smtClean="0">
              <a:solidFill>
                <a:srgbClr val="A50021"/>
              </a:solidFill>
            </a:endParaRPr>
          </a:p>
        </p:txBody>
      </p:sp>
      <p:sp>
        <p:nvSpPr>
          <p:cNvPr id="2150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898525" y="2143125"/>
            <a:ext cx="7273925" cy="402272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endParaRPr>
          </a:p>
          <a:p>
            <a:pPr eaLnBrk="1" hangingPunct="1"/>
            <a:r>
              <a:rPr lang="en-US" sz="2400" smtClean="0">
                <a:solidFill>
                  <a:srgbClr val="A50021"/>
                </a:solidFill>
              </a:rPr>
              <a:t>One of the most common causes for OPD &amp; ER visits</a:t>
            </a:r>
          </a:p>
          <a:p>
            <a:pPr eaLnBrk="1" hangingPunct="1">
              <a:buFontTx/>
              <a:buNone/>
            </a:pPr>
            <a:endParaRPr lang="en-US" sz="800" smtClean="0">
              <a:solidFill>
                <a:srgbClr val="A50021"/>
              </a:solidFill>
            </a:endParaRPr>
          </a:p>
          <a:p>
            <a:pPr eaLnBrk="1" hangingPunct="1"/>
            <a:r>
              <a:rPr lang="en-US" sz="2400" smtClean="0">
                <a:solidFill>
                  <a:srgbClr val="A50021"/>
                </a:solidFill>
              </a:rPr>
              <a:t>Multiple abd and non-abd pathologies can cause abd pain, therefore an organized approach is essential</a:t>
            </a:r>
          </a:p>
          <a:p>
            <a:pPr eaLnBrk="1" hangingPunct="1"/>
            <a:endParaRPr lang="en-US" sz="800" smtClean="0">
              <a:solidFill>
                <a:srgbClr val="A50021"/>
              </a:solidFill>
            </a:endParaRPr>
          </a:p>
          <a:p>
            <a:pPr eaLnBrk="1" hangingPunct="1"/>
            <a:r>
              <a:rPr lang="en-US" sz="2400" smtClean="0">
                <a:solidFill>
                  <a:srgbClr val="A50021"/>
                </a:solidFill>
              </a:rPr>
              <a:t>Some pathologies require immediate attention</a:t>
            </a:r>
          </a:p>
          <a:p>
            <a:pPr eaLnBrk="1" hangingPunct="1">
              <a:buFontTx/>
              <a:buNone/>
            </a:pPr>
            <a:endParaRPr lang="en-US" sz="2400" smtClean="0">
              <a:solidFill>
                <a:srgbClr val="A50021"/>
              </a:solidFill>
            </a:endParaRPr>
          </a:p>
        </p:txBody>
      </p:sp>
      <p:sp>
        <p:nvSpPr>
          <p:cNvPr id="145411" name="Rectangle 3"/>
          <p:cNvSpPr>
            <a:spLocks noChangeArrowheads="1"/>
          </p:cNvSpPr>
          <p:nvPr/>
        </p:nvSpPr>
        <p:spPr bwMode="auto">
          <a:xfrm>
            <a:off x="898525" y="974725"/>
            <a:ext cx="7273925" cy="941388"/>
          </a:xfrm>
          <a:prstGeom prst="rect">
            <a:avLst/>
          </a:prstGeom>
          <a:solidFill>
            <a:srgbClr val="DDDDDD"/>
          </a:solidFill>
          <a:ln w="57150">
            <a:solidFill>
              <a:schemeClr val="bg1"/>
            </a:solidFill>
            <a:miter lim="800000"/>
            <a:headEnd/>
            <a:tailEnd/>
          </a:ln>
          <a:effectLst>
            <a:outerShdw dist="107763" dir="18900000" algn="ctr" rotWithShape="0">
              <a:srgbClr val="808080">
                <a:alpha val="50000"/>
              </a:srgbClr>
            </a:outerShdw>
          </a:effectLst>
        </p:spPr>
        <p:txBody>
          <a:bodyPr>
            <a:spAutoFit/>
          </a:bodyPr>
          <a:lstStyle/>
          <a:p>
            <a:pPr>
              <a:defRPr/>
            </a:pPr>
            <a:endParaRPr lang="en-US" sz="1200" b="1">
              <a:solidFill>
                <a:srgbClr val="CC0000"/>
              </a:solidFill>
            </a:endParaRPr>
          </a:p>
          <a:p>
            <a:pPr>
              <a:defRPr/>
            </a:pPr>
            <a:r>
              <a:rPr lang="en-US" sz="2800" b="1">
                <a:solidFill>
                  <a:srgbClr val="CC0000"/>
                </a:solidFill>
              </a:rPr>
              <a:t>Abdominal pain</a:t>
            </a:r>
          </a:p>
          <a:p>
            <a:pPr>
              <a:defRPr/>
            </a:pPr>
            <a:endParaRPr lang="en-US" sz="1200" b="1">
              <a:solidFill>
                <a:srgbClr val="CC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27088" y="620713"/>
            <a:ext cx="7561262" cy="86518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Acute abdominal pain</a:t>
            </a:r>
          </a:p>
        </p:txBody>
      </p:sp>
      <p:sp>
        <p:nvSpPr>
          <p:cNvPr id="22531" name="Rectangle 3"/>
          <p:cNvSpPr>
            <a:spLocks noGrp="1" noChangeArrowheads="1"/>
          </p:cNvSpPr>
          <p:nvPr>
            <p:ph type="body" sz="half" idx="1"/>
          </p:nvPr>
        </p:nvSpPr>
        <p:spPr>
          <a:xfrm>
            <a:off x="827088" y="1989138"/>
            <a:ext cx="3606800" cy="4525962"/>
          </a:xfrm>
          <a:solidFill>
            <a:srgbClr val="EAEAEA"/>
          </a:solidFill>
          <a:scene3d>
            <a:camera prst="legacyObliqueTopLeft"/>
            <a:lightRig rig="legacyFlat3" dir="t"/>
          </a:scene3d>
          <a:sp3d extrusionH="430200" prstMaterial="legacyMatte">
            <a:bevelT w="13500" h="13500" prst="angle"/>
            <a:bevelB w="13500" h="13500" prst="angle"/>
            <a:extrusionClr>
              <a:srgbClr val="EAEAEA"/>
            </a:extrusionClr>
          </a:sp3d>
        </p:spPr>
        <p:txBody>
          <a:bodyPr>
            <a:flatTx/>
          </a:bodyPr>
          <a:lstStyle/>
          <a:p>
            <a:pPr eaLnBrk="1" hangingPunct="1">
              <a:buFontTx/>
              <a:buNone/>
            </a:pPr>
            <a:r>
              <a:rPr lang="en-US" smtClean="0">
                <a:solidFill>
                  <a:srgbClr val="A50021"/>
                </a:solidFill>
              </a:rPr>
              <a:t>   </a:t>
            </a:r>
            <a:r>
              <a:rPr lang="en-US" b="1" smtClean="0">
                <a:solidFill>
                  <a:srgbClr val="A50021"/>
                </a:solidFill>
              </a:rPr>
              <a:t>Surgical</a:t>
            </a:r>
          </a:p>
          <a:p>
            <a:pPr lvl="1" eaLnBrk="1" hangingPunct="1"/>
            <a:r>
              <a:rPr lang="en-US" smtClean="0">
                <a:solidFill>
                  <a:srgbClr val="A50021"/>
                </a:solidFill>
              </a:rPr>
              <a:t>Appendicitis</a:t>
            </a:r>
          </a:p>
          <a:p>
            <a:pPr lvl="1" eaLnBrk="1" hangingPunct="1"/>
            <a:r>
              <a:rPr lang="en-US" smtClean="0">
                <a:solidFill>
                  <a:srgbClr val="A50021"/>
                </a:solidFill>
              </a:rPr>
              <a:t>Cholecystitis</a:t>
            </a:r>
          </a:p>
          <a:p>
            <a:pPr lvl="1" eaLnBrk="1" hangingPunct="1"/>
            <a:r>
              <a:rPr lang="en-US" smtClean="0">
                <a:solidFill>
                  <a:srgbClr val="A50021"/>
                </a:solidFill>
              </a:rPr>
              <a:t>Bowel obstruction</a:t>
            </a:r>
          </a:p>
          <a:p>
            <a:pPr lvl="1" eaLnBrk="1" hangingPunct="1"/>
            <a:r>
              <a:rPr lang="en-US" smtClean="0">
                <a:solidFill>
                  <a:srgbClr val="A50021"/>
                </a:solidFill>
              </a:rPr>
              <a:t>Acute mesenteric ischemia</a:t>
            </a:r>
          </a:p>
          <a:p>
            <a:pPr lvl="1" eaLnBrk="1" hangingPunct="1"/>
            <a:r>
              <a:rPr lang="en-US" smtClean="0">
                <a:solidFill>
                  <a:srgbClr val="A50021"/>
                </a:solidFill>
              </a:rPr>
              <a:t>Perforation</a:t>
            </a:r>
          </a:p>
          <a:p>
            <a:pPr lvl="1" eaLnBrk="1" hangingPunct="1"/>
            <a:r>
              <a:rPr lang="en-US" smtClean="0">
                <a:solidFill>
                  <a:srgbClr val="A50021"/>
                </a:solidFill>
              </a:rPr>
              <a:t>Trauma</a:t>
            </a:r>
          </a:p>
          <a:p>
            <a:pPr lvl="1" eaLnBrk="1" hangingPunct="1"/>
            <a:r>
              <a:rPr lang="en-US" smtClean="0">
                <a:solidFill>
                  <a:srgbClr val="A50021"/>
                </a:solidFill>
              </a:rPr>
              <a:t>Peritonitis</a:t>
            </a:r>
          </a:p>
          <a:p>
            <a:pPr lvl="1" eaLnBrk="1" hangingPunct="1"/>
            <a:endParaRPr lang="en-US" smtClean="0">
              <a:solidFill>
                <a:srgbClr val="A50021"/>
              </a:solidFill>
            </a:endParaRPr>
          </a:p>
        </p:txBody>
      </p:sp>
      <p:sp>
        <p:nvSpPr>
          <p:cNvPr id="22532" name="Rectangle 4"/>
          <p:cNvSpPr>
            <a:spLocks noGrp="1" noChangeArrowheads="1"/>
          </p:cNvSpPr>
          <p:nvPr>
            <p:ph type="body" sz="half" idx="2"/>
          </p:nvPr>
        </p:nvSpPr>
        <p:spPr>
          <a:xfrm>
            <a:off x="4716463" y="1989138"/>
            <a:ext cx="3743325" cy="4525962"/>
          </a:xfrm>
          <a:solidFill>
            <a:srgbClr val="EAEAEA"/>
          </a:solidFill>
          <a:scene3d>
            <a:camera prst="legacyObliqueTopLeft"/>
            <a:lightRig rig="legacyFlat3" dir="t"/>
          </a:scene3d>
          <a:sp3d extrusionH="430200" prstMaterial="legacyMatte">
            <a:bevelT w="13500" h="13500" prst="angle"/>
            <a:bevelB w="13500" h="13500" prst="angle"/>
            <a:extrusionClr>
              <a:srgbClr val="EAEAEA"/>
            </a:extrusionClr>
          </a:sp3d>
        </p:spPr>
        <p:txBody>
          <a:bodyPr>
            <a:flatTx/>
          </a:bodyPr>
          <a:lstStyle/>
          <a:p>
            <a:pPr eaLnBrk="1" hangingPunct="1">
              <a:buFontTx/>
              <a:buNone/>
            </a:pPr>
            <a:r>
              <a:rPr lang="en-US" smtClean="0">
                <a:solidFill>
                  <a:srgbClr val="A50021"/>
                </a:solidFill>
              </a:rPr>
              <a:t>   </a:t>
            </a:r>
            <a:r>
              <a:rPr lang="en-US" b="1" smtClean="0">
                <a:solidFill>
                  <a:srgbClr val="A50021"/>
                </a:solidFill>
              </a:rPr>
              <a:t>Nonsurgical</a:t>
            </a:r>
          </a:p>
          <a:p>
            <a:pPr lvl="1" eaLnBrk="1" hangingPunct="1"/>
            <a:r>
              <a:rPr lang="en-US" smtClean="0">
                <a:solidFill>
                  <a:srgbClr val="A50021"/>
                </a:solidFill>
              </a:rPr>
              <a:t>Cholangitis</a:t>
            </a:r>
          </a:p>
          <a:p>
            <a:pPr lvl="1" eaLnBrk="1" hangingPunct="1"/>
            <a:r>
              <a:rPr lang="en-US" smtClean="0">
                <a:solidFill>
                  <a:srgbClr val="A50021"/>
                </a:solidFill>
              </a:rPr>
              <a:t>Pancreatitis</a:t>
            </a:r>
          </a:p>
          <a:p>
            <a:pPr lvl="1" eaLnBrk="1" hangingPunct="1"/>
            <a:r>
              <a:rPr lang="en-US" smtClean="0">
                <a:solidFill>
                  <a:srgbClr val="A50021"/>
                </a:solidFill>
              </a:rPr>
              <a:t>Nonabdominal causes</a:t>
            </a:r>
          </a:p>
          <a:p>
            <a:pPr lvl="1" eaLnBrk="1" hangingPunct="1"/>
            <a:r>
              <a:rPr lang="en-US" smtClean="0">
                <a:solidFill>
                  <a:srgbClr val="A50021"/>
                </a:solidFill>
              </a:rPr>
              <a:t>Choledocholithiasis</a:t>
            </a:r>
          </a:p>
          <a:p>
            <a:pPr lvl="1" eaLnBrk="1" hangingPunct="1"/>
            <a:r>
              <a:rPr lang="en-US" smtClean="0">
                <a:solidFill>
                  <a:srgbClr val="A50021"/>
                </a:solidFill>
              </a:rPr>
              <a:t>Diverticulitis</a:t>
            </a:r>
          </a:p>
          <a:p>
            <a:pPr lvl="1" eaLnBrk="1" hangingPunct="1"/>
            <a:r>
              <a:rPr lang="en-US" smtClean="0">
                <a:solidFill>
                  <a:srgbClr val="A50021"/>
                </a:solidFill>
              </a:rPr>
              <a:t>PUD</a:t>
            </a:r>
          </a:p>
          <a:p>
            <a:pPr lvl="1" eaLnBrk="1" hangingPunct="1"/>
            <a:r>
              <a:rPr lang="en-US" smtClean="0">
                <a:solidFill>
                  <a:srgbClr val="A50021"/>
                </a:solidFill>
              </a:rPr>
              <a:t>gastroenteritis</a:t>
            </a:r>
          </a:p>
        </p:txBody>
      </p:sp>
      <p:sp>
        <p:nvSpPr>
          <p:cNvPr id="22533" name="Rectangle 5"/>
          <p:cNvSpPr>
            <a:spLocks noChangeArrowheads="1"/>
          </p:cNvSpPr>
          <p:nvPr/>
        </p:nvSpPr>
        <p:spPr bwMode="auto">
          <a:xfrm>
            <a:off x="34925" y="44450"/>
            <a:ext cx="1784350" cy="366713"/>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22534" name="Line 6"/>
          <p:cNvSpPr>
            <a:spLocks noChangeShapeType="1"/>
          </p:cNvSpPr>
          <p:nvPr/>
        </p:nvSpPr>
        <p:spPr bwMode="auto">
          <a:xfrm>
            <a:off x="4427538" y="1557338"/>
            <a:ext cx="1152525" cy="360362"/>
          </a:xfrm>
          <a:prstGeom prst="line">
            <a:avLst/>
          </a:prstGeom>
          <a:noFill/>
          <a:ln w="9525">
            <a:solidFill>
              <a:schemeClr val="tx1"/>
            </a:solidFill>
            <a:round/>
            <a:headEnd/>
            <a:tailEnd type="triangle" w="med" len="med"/>
          </a:ln>
        </p:spPr>
        <p:txBody>
          <a:bodyPr/>
          <a:lstStyle/>
          <a:p>
            <a:endParaRPr lang="en-US"/>
          </a:p>
        </p:txBody>
      </p:sp>
      <p:sp>
        <p:nvSpPr>
          <p:cNvPr id="22535" name="Line 7"/>
          <p:cNvSpPr>
            <a:spLocks noChangeShapeType="1"/>
          </p:cNvSpPr>
          <p:nvPr/>
        </p:nvSpPr>
        <p:spPr bwMode="auto">
          <a:xfrm flipH="1">
            <a:off x="2627313" y="1557338"/>
            <a:ext cx="1801812" cy="35877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00113" y="620713"/>
            <a:ext cx="7272337" cy="64928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Chronic abd pain approach</a:t>
            </a:r>
          </a:p>
        </p:txBody>
      </p:sp>
      <p:sp>
        <p:nvSpPr>
          <p:cNvPr id="23555" name="Rectangle 3"/>
          <p:cNvSpPr>
            <a:spLocks noGrp="1" noChangeArrowheads="1"/>
          </p:cNvSpPr>
          <p:nvPr>
            <p:ph type="body" idx="1"/>
          </p:nvPr>
        </p:nvSpPr>
        <p:spPr>
          <a:xfrm>
            <a:off x="971550" y="1484313"/>
            <a:ext cx="7272338" cy="5040312"/>
          </a:xfrm>
          <a:solidFill>
            <a:srgbClr val="F8F8F8"/>
          </a:solidFill>
          <a:ln w="57150">
            <a:solidFill>
              <a:schemeClr val="bg1"/>
            </a:solidFill>
          </a:ln>
          <a:effectLst>
            <a:prstShdw prst="shdw13" dist="53882" dir="13500000">
              <a:schemeClr val="bg2">
                <a:alpha val="50000"/>
              </a:schemeClr>
            </a:prstShdw>
          </a:effectLst>
        </p:spPr>
        <p:txBody>
          <a:bodyPr/>
          <a:lstStyle/>
          <a:p>
            <a:pPr algn="ctr" eaLnBrk="1" hangingPunct="1">
              <a:buFontTx/>
              <a:buNone/>
            </a:pPr>
            <a:r>
              <a:rPr lang="en-US" sz="1600" b="1" smtClean="0"/>
              <a:t>   History</a:t>
            </a:r>
          </a:p>
        </p:txBody>
      </p:sp>
      <p:sp>
        <p:nvSpPr>
          <p:cNvPr id="23556" name="Line 6"/>
          <p:cNvSpPr>
            <a:spLocks noChangeShapeType="1"/>
          </p:cNvSpPr>
          <p:nvPr/>
        </p:nvSpPr>
        <p:spPr bwMode="auto">
          <a:xfrm>
            <a:off x="4572000" y="1844675"/>
            <a:ext cx="0" cy="1584325"/>
          </a:xfrm>
          <a:prstGeom prst="line">
            <a:avLst/>
          </a:prstGeom>
          <a:noFill/>
          <a:ln w="9525">
            <a:solidFill>
              <a:schemeClr val="tx1"/>
            </a:solidFill>
            <a:round/>
            <a:headEnd/>
            <a:tailEnd type="triangle" w="med" len="med"/>
          </a:ln>
        </p:spPr>
        <p:txBody>
          <a:bodyPr/>
          <a:lstStyle/>
          <a:p>
            <a:endParaRPr lang="en-US"/>
          </a:p>
        </p:txBody>
      </p:sp>
      <p:sp>
        <p:nvSpPr>
          <p:cNvPr id="23557" name="Line 10"/>
          <p:cNvSpPr>
            <a:spLocks noChangeShapeType="1"/>
          </p:cNvSpPr>
          <p:nvPr/>
        </p:nvSpPr>
        <p:spPr bwMode="auto">
          <a:xfrm flipH="1">
            <a:off x="3132138" y="1989138"/>
            <a:ext cx="2879725" cy="0"/>
          </a:xfrm>
          <a:prstGeom prst="line">
            <a:avLst/>
          </a:prstGeom>
          <a:noFill/>
          <a:ln w="9525">
            <a:solidFill>
              <a:schemeClr val="tx1"/>
            </a:solidFill>
            <a:round/>
            <a:headEnd/>
            <a:tailEnd/>
          </a:ln>
        </p:spPr>
        <p:txBody>
          <a:bodyPr/>
          <a:lstStyle/>
          <a:p>
            <a:endParaRPr lang="en-US"/>
          </a:p>
        </p:txBody>
      </p:sp>
      <p:sp>
        <p:nvSpPr>
          <p:cNvPr id="23558" name="Line 11"/>
          <p:cNvSpPr>
            <a:spLocks noChangeShapeType="1"/>
          </p:cNvSpPr>
          <p:nvPr/>
        </p:nvSpPr>
        <p:spPr bwMode="auto">
          <a:xfrm>
            <a:off x="6011863" y="1989138"/>
            <a:ext cx="0" cy="287337"/>
          </a:xfrm>
          <a:prstGeom prst="line">
            <a:avLst/>
          </a:prstGeom>
          <a:noFill/>
          <a:ln w="9525">
            <a:solidFill>
              <a:schemeClr val="tx1"/>
            </a:solidFill>
            <a:round/>
            <a:headEnd/>
            <a:tailEnd/>
          </a:ln>
        </p:spPr>
        <p:txBody>
          <a:bodyPr/>
          <a:lstStyle/>
          <a:p>
            <a:endParaRPr lang="en-US"/>
          </a:p>
        </p:txBody>
      </p:sp>
      <p:sp>
        <p:nvSpPr>
          <p:cNvPr id="23559" name="Line 12"/>
          <p:cNvSpPr>
            <a:spLocks noChangeShapeType="1"/>
          </p:cNvSpPr>
          <p:nvPr/>
        </p:nvSpPr>
        <p:spPr bwMode="auto">
          <a:xfrm>
            <a:off x="3132138" y="1989138"/>
            <a:ext cx="0" cy="287337"/>
          </a:xfrm>
          <a:prstGeom prst="line">
            <a:avLst/>
          </a:prstGeom>
          <a:noFill/>
          <a:ln w="9525">
            <a:solidFill>
              <a:schemeClr val="tx1"/>
            </a:solidFill>
            <a:round/>
            <a:headEnd/>
            <a:tailEnd/>
          </a:ln>
        </p:spPr>
        <p:txBody>
          <a:bodyPr/>
          <a:lstStyle/>
          <a:p>
            <a:endParaRPr lang="en-US"/>
          </a:p>
        </p:txBody>
      </p:sp>
      <p:sp>
        <p:nvSpPr>
          <p:cNvPr id="23560" name="Rectangle 13"/>
          <p:cNvSpPr>
            <a:spLocks noChangeArrowheads="1"/>
          </p:cNvSpPr>
          <p:nvPr/>
        </p:nvSpPr>
        <p:spPr bwMode="auto">
          <a:xfrm>
            <a:off x="5456238" y="2276475"/>
            <a:ext cx="1158875" cy="304800"/>
          </a:xfrm>
          <a:prstGeom prst="rect">
            <a:avLst/>
          </a:prstGeom>
          <a:noFill/>
          <a:ln w="9525">
            <a:noFill/>
            <a:miter lim="800000"/>
            <a:headEnd/>
            <a:tailEnd/>
          </a:ln>
        </p:spPr>
        <p:txBody>
          <a:bodyPr wrap="none">
            <a:spAutoFit/>
          </a:bodyPr>
          <a:lstStyle/>
          <a:p>
            <a:pPr algn="l"/>
            <a:r>
              <a:rPr lang="en-US" b="1">
                <a:solidFill>
                  <a:srgbClr val="C00000"/>
                </a:solidFill>
              </a:rPr>
              <a:t>Intermittent</a:t>
            </a:r>
          </a:p>
        </p:txBody>
      </p:sp>
      <p:sp>
        <p:nvSpPr>
          <p:cNvPr id="23561" name="Rectangle 14"/>
          <p:cNvSpPr>
            <a:spLocks noChangeArrowheads="1"/>
          </p:cNvSpPr>
          <p:nvPr/>
        </p:nvSpPr>
        <p:spPr bwMode="auto">
          <a:xfrm>
            <a:off x="2627313" y="2276475"/>
            <a:ext cx="1136650" cy="304800"/>
          </a:xfrm>
          <a:prstGeom prst="rect">
            <a:avLst/>
          </a:prstGeom>
          <a:noFill/>
          <a:ln w="9525">
            <a:noFill/>
            <a:miter lim="800000"/>
            <a:headEnd/>
            <a:tailEnd/>
          </a:ln>
        </p:spPr>
        <p:txBody>
          <a:bodyPr wrap="none">
            <a:spAutoFit/>
          </a:bodyPr>
          <a:lstStyle/>
          <a:p>
            <a:pPr algn="l">
              <a:spcBef>
                <a:spcPct val="20000"/>
              </a:spcBef>
            </a:pPr>
            <a:r>
              <a:rPr lang="en-US" b="1">
                <a:solidFill>
                  <a:srgbClr val="C00000"/>
                </a:solidFill>
              </a:rPr>
              <a:t>continuous</a:t>
            </a:r>
          </a:p>
        </p:txBody>
      </p:sp>
      <p:sp>
        <p:nvSpPr>
          <p:cNvPr id="23562" name="Rectangle 15"/>
          <p:cNvSpPr>
            <a:spLocks noChangeArrowheads="1"/>
          </p:cNvSpPr>
          <p:nvPr/>
        </p:nvSpPr>
        <p:spPr bwMode="auto">
          <a:xfrm>
            <a:off x="6088063" y="2565400"/>
            <a:ext cx="860425" cy="336550"/>
          </a:xfrm>
          <a:prstGeom prst="rect">
            <a:avLst/>
          </a:prstGeom>
          <a:noFill/>
          <a:ln w="9525">
            <a:noFill/>
            <a:miter lim="800000"/>
            <a:headEnd/>
            <a:tailEnd/>
          </a:ln>
        </p:spPr>
        <p:txBody>
          <a:bodyPr wrap="none">
            <a:spAutoFit/>
          </a:bodyPr>
          <a:lstStyle/>
          <a:p>
            <a:pPr algn="l"/>
            <a:r>
              <a:rPr lang="en-US"/>
              <a:t>   </a:t>
            </a:r>
            <a:r>
              <a:rPr lang="en-US" sz="1600"/>
              <a:t>biliary</a:t>
            </a:r>
          </a:p>
        </p:txBody>
      </p:sp>
      <p:sp>
        <p:nvSpPr>
          <p:cNvPr id="23563" name="Line 16"/>
          <p:cNvSpPr>
            <a:spLocks noChangeShapeType="1"/>
          </p:cNvSpPr>
          <p:nvPr/>
        </p:nvSpPr>
        <p:spPr bwMode="auto">
          <a:xfrm>
            <a:off x="6011863" y="2708275"/>
            <a:ext cx="0" cy="1512888"/>
          </a:xfrm>
          <a:prstGeom prst="line">
            <a:avLst/>
          </a:prstGeom>
          <a:noFill/>
          <a:ln w="9525">
            <a:solidFill>
              <a:schemeClr val="tx1"/>
            </a:solidFill>
            <a:round/>
            <a:headEnd/>
            <a:tailEnd/>
          </a:ln>
        </p:spPr>
        <p:txBody>
          <a:bodyPr/>
          <a:lstStyle/>
          <a:p>
            <a:endParaRPr lang="en-US"/>
          </a:p>
        </p:txBody>
      </p:sp>
      <p:sp>
        <p:nvSpPr>
          <p:cNvPr id="23564" name="Rectangle 17"/>
          <p:cNvSpPr>
            <a:spLocks noChangeArrowheads="1"/>
          </p:cNvSpPr>
          <p:nvPr/>
        </p:nvSpPr>
        <p:spPr bwMode="auto">
          <a:xfrm>
            <a:off x="6121400" y="2852738"/>
            <a:ext cx="1835150" cy="336550"/>
          </a:xfrm>
          <a:prstGeom prst="rect">
            <a:avLst/>
          </a:prstGeom>
          <a:noFill/>
          <a:ln w="9525">
            <a:noFill/>
            <a:miter lim="800000"/>
            <a:headEnd/>
            <a:tailEnd/>
          </a:ln>
        </p:spPr>
        <p:txBody>
          <a:bodyPr wrap="none">
            <a:spAutoFit/>
          </a:bodyPr>
          <a:lstStyle/>
          <a:p>
            <a:pPr algn="l"/>
            <a:r>
              <a:rPr lang="en-US" sz="1600"/>
              <a:t>  intest obstruction</a:t>
            </a:r>
          </a:p>
        </p:txBody>
      </p:sp>
      <p:sp>
        <p:nvSpPr>
          <p:cNvPr id="23565" name="Rectangle 18"/>
          <p:cNvSpPr>
            <a:spLocks noChangeArrowheads="1"/>
          </p:cNvSpPr>
          <p:nvPr/>
        </p:nvSpPr>
        <p:spPr bwMode="auto">
          <a:xfrm>
            <a:off x="6156325" y="3213100"/>
            <a:ext cx="1155700" cy="304800"/>
          </a:xfrm>
          <a:prstGeom prst="rect">
            <a:avLst/>
          </a:prstGeom>
          <a:noFill/>
          <a:ln w="9525">
            <a:noFill/>
            <a:miter lim="800000"/>
            <a:headEnd/>
            <a:tailEnd/>
          </a:ln>
        </p:spPr>
        <p:txBody>
          <a:bodyPr wrap="none">
            <a:spAutoFit/>
          </a:bodyPr>
          <a:lstStyle/>
          <a:p>
            <a:pPr algn="l"/>
            <a:r>
              <a:rPr lang="en-US">
                <a:latin typeface="Times New Roman" pitchFamily="18" charset="0"/>
                <a:cs typeface="Times New Roman" pitchFamily="18" charset="0"/>
              </a:rPr>
              <a:t>  intst </a:t>
            </a:r>
            <a:r>
              <a:rPr lang="en-US"/>
              <a:t>angina</a:t>
            </a:r>
          </a:p>
        </p:txBody>
      </p:sp>
      <p:sp>
        <p:nvSpPr>
          <p:cNvPr id="23566" name="Rectangle 19"/>
          <p:cNvSpPr>
            <a:spLocks noChangeArrowheads="1"/>
          </p:cNvSpPr>
          <p:nvPr/>
        </p:nvSpPr>
        <p:spPr bwMode="auto">
          <a:xfrm>
            <a:off x="6156325" y="3473450"/>
            <a:ext cx="1504950" cy="336550"/>
          </a:xfrm>
          <a:prstGeom prst="rect">
            <a:avLst/>
          </a:prstGeom>
          <a:noFill/>
          <a:ln w="9525">
            <a:noFill/>
            <a:miter lim="800000"/>
            <a:headEnd/>
            <a:tailEnd/>
          </a:ln>
        </p:spPr>
        <p:txBody>
          <a:bodyPr wrap="none">
            <a:spAutoFit/>
          </a:bodyPr>
          <a:lstStyle/>
          <a:p>
            <a:pPr algn="l"/>
            <a:r>
              <a:rPr lang="en-US" sz="1600"/>
              <a:t> endometriosis</a:t>
            </a:r>
          </a:p>
        </p:txBody>
      </p:sp>
      <p:sp>
        <p:nvSpPr>
          <p:cNvPr id="23567" name="Rectangle 20"/>
          <p:cNvSpPr>
            <a:spLocks noChangeArrowheads="1"/>
          </p:cNvSpPr>
          <p:nvPr/>
        </p:nvSpPr>
        <p:spPr bwMode="auto">
          <a:xfrm>
            <a:off x="6218238" y="3716338"/>
            <a:ext cx="1211262" cy="336550"/>
          </a:xfrm>
          <a:prstGeom prst="rect">
            <a:avLst/>
          </a:prstGeom>
          <a:noFill/>
          <a:ln w="9525">
            <a:noFill/>
            <a:miter lim="800000"/>
            <a:headEnd/>
            <a:tailEnd/>
          </a:ln>
        </p:spPr>
        <p:txBody>
          <a:bodyPr wrap="none">
            <a:spAutoFit/>
          </a:bodyPr>
          <a:lstStyle/>
          <a:p>
            <a:pPr algn="l"/>
            <a:r>
              <a:rPr lang="en-US" sz="1600"/>
              <a:t>porphoryea</a:t>
            </a:r>
          </a:p>
        </p:txBody>
      </p:sp>
      <p:sp>
        <p:nvSpPr>
          <p:cNvPr id="23568" name="Rectangle 21"/>
          <p:cNvSpPr>
            <a:spLocks noChangeArrowheads="1"/>
          </p:cNvSpPr>
          <p:nvPr/>
        </p:nvSpPr>
        <p:spPr bwMode="auto">
          <a:xfrm>
            <a:off x="6156325" y="4005263"/>
            <a:ext cx="560388" cy="336550"/>
          </a:xfrm>
          <a:prstGeom prst="rect">
            <a:avLst/>
          </a:prstGeom>
          <a:noFill/>
          <a:ln w="9525">
            <a:noFill/>
            <a:miter lim="800000"/>
            <a:headEnd/>
            <a:tailEnd/>
          </a:ln>
        </p:spPr>
        <p:txBody>
          <a:bodyPr wrap="none">
            <a:spAutoFit/>
          </a:bodyPr>
          <a:lstStyle/>
          <a:p>
            <a:pPr algn="l"/>
            <a:r>
              <a:rPr lang="en-US"/>
              <a:t> </a:t>
            </a:r>
            <a:r>
              <a:rPr lang="en-US" sz="1600"/>
              <a:t>IBS</a:t>
            </a:r>
          </a:p>
        </p:txBody>
      </p:sp>
      <p:sp>
        <p:nvSpPr>
          <p:cNvPr id="23569" name="Line 22"/>
          <p:cNvSpPr>
            <a:spLocks noChangeShapeType="1"/>
          </p:cNvSpPr>
          <p:nvPr/>
        </p:nvSpPr>
        <p:spPr bwMode="auto">
          <a:xfrm>
            <a:off x="6011863" y="2781300"/>
            <a:ext cx="215900" cy="0"/>
          </a:xfrm>
          <a:prstGeom prst="line">
            <a:avLst/>
          </a:prstGeom>
          <a:noFill/>
          <a:ln w="9525">
            <a:solidFill>
              <a:schemeClr val="tx1"/>
            </a:solidFill>
            <a:round/>
            <a:headEnd/>
            <a:tailEnd/>
          </a:ln>
        </p:spPr>
        <p:txBody>
          <a:bodyPr/>
          <a:lstStyle/>
          <a:p>
            <a:endParaRPr lang="en-US"/>
          </a:p>
        </p:txBody>
      </p:sp>
      <p:sp>
        <p:nvSpPr>
          <p:cNvPr id="23570" name="Line 24"/>
          <p:cNvSpPr>
            <a:spLocks noChangeShapeType="1"/>
          </p:cNvSpPr>
          <p:nvPr/>
        </p:nvSpPr>
        <p:spPr bwMode="auto">
          <a:xfrm>
            <a:off x="6011863" y="3068638"/>
            <a:ext cx="215900" cy="0"/>
          </a:xfrm>
          <a:prstGeom prst="line">
            <a:avLst/>
          </a:prstGeom>
          <a:noFill/>
          <a:ln w="9525">
            <a:solidFill>
              <a:schemeClr val="tx1"/>
            </a:solidFill>
            <a:round/>
            <a:headEnd/>
            <a:tailEnd/>
          </a:ln>
        </p:spPr>
        <p:txBody>
          <a:bodyPr/>
          <a:lstStyle/>
          <a:p>
            <a:endParaRPr lang="en-US"/>
          </a:p>
        </p:txBody>
      </p:sp>
      <p:sp>
        <p:nvSpPr>
          <p:cNvPr id="23571" name="Line 25"/>
          <p:cNvSpPr>
            <a:spLocks noChangeShapeType="1"/>
          </p:cNvSpPr>
          <p:nvPr/>
        </p:nvSpPr>
        <p:spPr bwMode="auto">
          <a:xfrm>
            <a:off x="6011863" y="3357563"/>
            <a:ext cx="215900" cy="0"/>
          </a:xfrm>
          <a:prstGeom prst="line">
            <a:avLst/>
          </a:prstGeom>
          <a:noFill/>
          <a:ln w="9525">
            <a:solidFill>
              <a:schemeClr val="tx1"/>
            </a:solidFill>
            <a:round/>
            <a:headEnd/>
            <a:tailEnd/>
          </a:ln>
        </p:spPr>
        <p:txBody>
          <a:bodyPr/>
          <a:lstStyle/>
          <a:p>
            <a:endParaRPr lang="en-US"/>
          </a:p>
        </p:txBody>
      </p:sp>
      <p:sp>
        <p:nvSpPr>
          <p:cNvPr id="23572" name="Line 26"/>
          <p:cNvSpPr>
            <a:spLocks noChangeShapeType="1"/>
          </p:cNvSpPr>
          <p:nvPr/>
        </p:nvSpPr>
        <p:spPr bwMode="auto">
          <a:xfrm>
            <a:off x="6011863" y="3644900"/>
            <a:ext cx="215900" cy="0"/>
          </a:xfrm>
          <a:prstGeom prst="line">
            <a:avLst/>
          </a:prstGeom>
          <a:noFill/>
          <a:ln w="9525">
            <a:solidFill>
              <a:schemeClr val="tx1"/>
            </a:solidFill>
            <a:round/>
            <a:headEnd/>
            <a:tailEnd/>
          </a:ln>
        </p:spPr>
        <p:txBody>
          <a:bodyPr/>
          <a:lstStyle/>
          <a:p>
            <a:endParaRPr lang="en-US"/>
          </a:p>
        </p:txBody>
      </p:sp>
      <p:sp>
        <p:nvSpPr>
          <p:cNvPr id="23573" name="Line 27"/>
          <p:cNvSpPr>
            <a:spLocks noChangeShapeType="1"/>
          </p:cNvSpPr>
          <p:nvPr/>
        </p:nvSpPr>
        <p:spPr bwMode="auto">
          <a:xfrm>
            <a:off x="6011863" y="3933825"/>
            <a:ext cx="215900" cy="0"/>
          </a:xfrm>
          <a:prstGeom prst="line">
            <a:avLst/>
          </a:prstGeom>
          <a:noFill/>
          <a:ln w="9525">
            <a:solidFill>
              <a:schemeClr val="tx1"/>
            </a:solidFill>
            <a:round/>
            <a:headEnd/>
            <a:tailEnd/>
          </a:ln>
        </p:spPr>
        <p:txBody>
          <a:bodyPr/>
          <a:lstStyle/>
          <a:p>
            <a:endParaRPr lang="en-US"/>
          </a:p>
        </p:txBody>
      </p:sp>
      <p:sp>
        <p:nvSpPr>
          <p:cNvPr id="23574" name="Line 29"/>
          <p:cNvSpPr>
            <a:spLocks noChangeShapeType="1"/>
          </p:cNvSpPr>
          <p:nvPr/>
        </p:nvSpPr>
        <p:spPr bwMode="auto">
          <a:xfrm>
            <a:off x="6011863" y="4221163"/>
            <a:ext cx="215900" cy="0"/>
          </a:xfrm>
          <a:prstGeom prst="line">
            <a:avLst/>
          </a:prstGeom>
          <a:noFill/>
          <a:ln w="9525">
            <a:solidFill>
              <a:schemeClr val="tx1"/>
            </a:solidFill>
            <a:round/>
            <a:headEnd/>
            <a:tailEnd/>
          </a:ln>
        </p:spPr>
        <p:txBody>
          <a:bodyPr/>
          <a:lstStyle/>
          <a:p>
            <a:endParaRPr lang="en-US"/>
          </a:p>
        </p:txBody>
      </p:sp>
      <p:sp>
        <p:nvSpPr>
          <p:cNvPr id="23575" name="Line 30"/>
          <p:cNvSpPr>
            <a:spLocks noChangeShapeType="1"/>
          </p:cNvSpPr>
          <p:nvPr/>
        </p:nvSpPr>
        <p:spPr bwMode="auto">
          <a:xfrm>
            <a:off x="3132138" y="2708275"/>
            <a:ext cx="0" cy="1512888"/>
          </a:xfrm>
          <a:prstGeom prst="line">
            <a:avLst/>
          </a:prstGeom>
          <a:noFill/>
          <a:ln w="9525">
            <a:solidFill>
              <a:schemeClr val="tx1"/>
            </a:solidFill>
            <a:round/>
            <a:headEnd/>
            <a:tailEnd/>
          </a:ln>
        </p:spPr>
        <p:txBody>
          <a:bodyPr/>
          <a:lstStyle/>
          <a:p>
            <a:endParaRPr lang="en-US"/>
          </a:p>
        </p:txBody>
      </p:sp>
      <p:sp>
        <p:nvSpPr>
          <p:cNvPr id="23576" name="Line 31"/>
          <p:cNvSpPr>
            <a:spLocks noChangeShapeType="1"/>
          </p:cNvSpPr>
          <p:nvPr/>
        </p:nvSpPr>
        <p:spPr bwMode="auto">
          <a:xfrm flipH="1">
            <a:off x="2843213" y="2781300"/>
            <a:ext cx="288925" cy="0"/>
          </a:xfrm>
          <a:prstGeom prst="line">
            <a:avLst/>
          </a:prstGeom>
          <a:noFill/>
          <a:ln w="9525">
            <a:solidFill>
              <a:schemeClr val="tx1"/>
            </a:solidFill>
            <a:round/>
            <a:headEnd/>
            <a:tailEnd/>
          </a:ln>
        </p:spPr>
        <p:txBody>
          <a:bodyPr/>
          <a:lstStyle/>
          <a:p>
            <a:endParaRPr lang="en-US"/>
          </a:p>
        </p:txBody>
      </p:sp>
      <p:sp>
        <p:nvSpPr>
          <p:cNvPr id="23577" name="Line 32"/>
          <p:cNvSpPr>
            <a:spLocks noChangeShapeType="1"/>
          </p:cNvSpPr>
          <p:nvPr/>
        </p:nvSpPr>
        <p:spPr bwMode="auto">
          <a:xfrm flipH="1">
            <a:off x="2843213" y="3068638"/>
            <a:ext cx="288925" cy="0"/>
          </a:xfrm>
          <a:prstGeom prst="line">
            <a:avLst/>
          </a:prstGeom>
          <a:noFill/>
          <a:ln w="9525">
            <a:solidFill>
              <a:schemeClr val="tx1"/>
            </a:solidFill>
            <a:round/>
            <a:headEnd/>
            <a:tailEnd/>
          </a:ln>
        </p:spPr>
        <p:txBody>
          <a:bodyPr/>
          <a:lstStyle/>
          <a:p>
            <a:endParaRPr lang="en-US"/>
          </a:p>
        </p:txBody>
      </p:sp>
      <p:sp>
        <p:nvSpPr>
          <p:cNvPr id="23578" name="Line 33"/>
          <p:cNvSpPr>
            <a:spLocks noChangeShapeType="1"/>
          </p:cNvSpPr>
          <p:nvPr/>
        </p:nvSpPr>
        <p:spPr bwMode="auto">
          <a:xfrm flipH="1">
            <a:off x="2843213" y="3357563"/>
            <a:ext cx="288925" cy="0"/>
          </a:xfrm>
          <a:prstGeom prst="line">
            <a:avLst/>
          </a:prstGeom>
          <a:noFill/>
          <a:ln w="9525">
            <a:solidFill>
              <a:schemeClr val="tx1"/>
            </a:solidFill>
            <a:round/>
            <a:headEnd/>
            <a:tailEnd/>
          </a:ln>
        </p:spPr>
        <p:txBody>
          <a:bodyPr/>
          <a:lstStyle/>
          <a:p>
            <a:endParaRPr lang="en-US"/>
          </a:p>
        </p:txBody>
      </p:sp>
      <p:sp>
        <p:nvSpPr>
          <p:cNvPr id="23579" name="Line 34"/>
          <p:cNvSpPr>
            <a:spLocks noChangeShapeType="1"/>
          </p:cNvSpPr>
          <p:nvPr/>
        </p:nvSpPr>
        <p:spPr bwMode="auto">
          <a:xfrm flipH="1">
            <a:off x="2843213" y="3644900"/>
            <a:ext cx="288925" cy="0"/>
          </a:xfrm>
          <a:prstGeom prst="line">
            <a:avLst/>
          </a:prstGeom>
          <a:noFill/>
          <a:ln w="9525">
            <a:solidFill>
              <a:schemeClr val="tx1"/>
            </a:solidFill>
            <a:round/>
            <a:headEnd/>
            <a:tailEnd/>
          </a:ln>
        </p:spPr>
        <p:txBody>
          <a:bodyPr/>
          <a:lstStyle/>
          <a:p>
            <a:endParaRPr lang="en-US"/>
          </a:p>
        </p:txBody>
      </p:sp>
      <p:sp>
        <p:nvSpPr>
          <p:cNvPr id="23580" name="Line 35"/>
          <p:cNvSpPr>
            <a:spLocks noChangeShapeType="1"/>
          </p:cNvSpPr>
          <p:nvPr/>
        </p:nvSpPr>
        <p:spPr bwMode="auto">
          <a:xfrm flipH="1">
            <a:off x="2843213" y="3933825"/>
            <a:ext cx="288925" cy="0"/>
          </a:xfrm>
          <a:prstGeom prst="line">
            <a:avLst/>
          </a:prstGeom>
          <a:noFill/>
          <a:ln w="9525">
            <a:solidFill>
              <a:schemeClr val="tx1"/>
            </a:solidFill>
            <a:round/>
            <a:headEnd/>
            <a:tailEnd/>
          </a:ln>
        </p:spPr>
        <p:txBody>
          <a:bodyPr/>
          <a:lstStyle/>
          <a:p>
            <a:endParaRPr lang="en-US"/>
          </a:p>
        </p:txBody>
      </p:sp>
      <p:sp>
        <p:nvSpPr>
          <p:cNvPr id="23581" name="Line 36"/>
          <p:cNvSpPr>
            <a:spLocks noChangeShapeType="1"/>
          </p:cNvSpPr>
          <p:nvPr/>
        </p:nvSpPr>
        <p:spPr bwMode="auto">
          <a:xfrm flipH="1">
            <a:off x="2843213" y="4221163"/>
            <a:ext cx="288925" cy="0"/>
          </a:xfrm>
          <a:prstGeom prst="line">
            <a:avLst/>
          </a:prstGeom>
          <a:noFill/>
          <a:ln w="9525">
            <a:solidFill>
              <a:schemeClr val="tx1"/>
            </a:solidFill>
            <a:round/>
            <a:headEnd/>
            <a:tailEnd/>
          </a:ln>
        </p:spPr>
        <p:txBody>
          <a:bodyPr/>
          <a:lstStyle/>
          <a:p>
            <a:endParaRPr lang="en-US"/>
          </a:p>
        </p:txBody>
      </p:sp>
      <p:sp>
        <p:nvSpPr>
          <p:cNvPr id="23582" name="Rectangle 37"/>
          <p:cNvSpPr>
            <a:spLocks noChangeArrowheads="1"/>
          </p:cNvSpPr>
          <p:nvPr/>
        </p:nvSpPr>
        <p:spPr bwMode="auto">
          <a:xfrm>
            <a:off x="1692275" y="2592388"/>
            <a:ext cx="1155700" cy="336550"/>
          </a:xfrm>
          <a:prstGeom prst="rect">
            <a:avLst/>
          </a:prstGeom>
          <a:noFill/>
          <a:ln w="9525">
            <a:noFill/>
            <a:miter lim="800000"/>
            <a:headEnd/>
            <a:tailEnd/>
          </a:ln>
        </p:spPr>
        <p:txBody>
          <a:bodyPr wrap="none">
            <a:spAutoFit/>
          </a:bodyPr>
          <a:lstStyle/>
          <a:p>
            <a:pPr algn="l"/>
            <a:r>
              <a:rPr lang="en-US" sz="1600"/>
              <a:t>metastasis</a:t>
            </a:r>
          </a:p>
        </p:txBody>
      </p:sp>
      <p:sp>
        <p:nvSpPr>
          <p:cNvPr id="23583" name="Rectangle 38"/>
          <p:cNvSpPr>
            <a:spLocks noChangeArrowheads="1"/>
          </p:cNvSpPr>
          <p:nvPr/>
        </p:nvSpPr>
        <p:spPr bwMode="auto">
          <a:xfrm>
            <a:off x="1619250" y="2881313"/>
            <a:ext cx="1247775" cy="336550"/>
          </a:xfrm>
          <a:prstGeom prst="rect">
            <a:avLst/>
          </a:prstGeom>
          <a:noFill/>
          <a:ln w="9525">
            <a:noFill/>
            <a:miter lim="800000"/>
            <a:headEnd/>
            <a:tailEnd/>
          </a:ln>
        </p:spPr>
        <p:txBody>
          <a:bodyPr wrap="none">
            <a:spAutoFit/>
          </a:bodyPr>
          <a:lstStyle/>
          <a:p>
            <a:pPr algn="l"/>
            <a:r>
              <a:rPr lang="en-US" sz="1600"/>
              <a:t>intest tumor</a:t>
            </a:r>
          </a:p>
        </p:txBody>
      </p:sp>
      <p:sp>
        <p:nvSpPr>
          <p:cNvPr id="23584" name="Rectangle 39"/>
          <p:cNvSpPr>
            <a:spLocks noChangeArrowheads="1"/>
          </p:cNvSpPr>
          <p:nvPr/>
        </p:nvSpPr>
        <p:spPr bwMode="auto">
          <a:xfrm>
            <a:off x="1042988" y="3168650"/>
            <a:ext cx="1809750" cy="336550"/>
          </a:xfrm>
          <a:prstGeom prst="rect">
            <a:avLst/>
          </a:prstGeom>
          <a:noFill/>
          <a:ln w="9525">
            <a:noFill/>
            <a:miter lim="800000"/>
            <a:headEnd/>
            <a:tailEnd/>
          </a:ln>
        </p:spPr>
        <p:txBody>
          <a:bodyPr wrap="none">
            <a:spAutoFit/>
          </a:bodyPr>
          <a:lstStyle/>
          <a:p>
            <a:pPr algn="l"/>
            <a:r>
              <a:rPr lang="en-US" sz="1600"/>
              <a:t>pancreatic</a:t>
            </a:r>
            <a:r>
              <a:rPr lang="en-US"/>
              <a:t> disorder</a:t>
            </a:r>
          </a:p>
        </p:txBody>
      </p:sp>
      <p:sp>
        <p:nvSpPr>
          <p:cNvPr id="23585" name="Rectangle 40"/>
          <p:cNvSpPr>
            <a:spLocks noChangeArrowheads="1"/>
          </p:cNvSpPr>
          <p:nvPr/>
        </p:nvSpPr>
        <p:spPr bwMode="auto">
          <a:xfrm>
            <a:off x="971550" y="3473450"/>
            <a:ext cx="1909763" cy="336550"/>
          </a:xfrm>
          <a:prstGeom prst="rect">
            <a:avLst/>
          </a:prstGeom>
          <a:noFill/>
          <a:ln w="9525">
            <a:noFill/>
            <a:miter lim="800000"/>
            <a:headEnd/>
            <a:tailEnd/>
          </a:ln>
        </p:spPr>
        <p:txBody>
          <a:bodyPr wrap="none">
            <a:spAutoFit/>
          </a:bodyPr>
          <a:lstStyle/>
          <a:p>
            <a:pPr algn="l"/>
            <a:r>
              <a:rPr lang="en-US" sz="1600"/>
              <a:t>pelvic inflammation</a:t>
            </a:r>
          </a:p>
        </p:txBody>
      </p:sp>
      <p:sp>
        <p:nvSpPr>
          <p:cNvPr id="23586" name="Rectangle 41"/>
          <p:cNvSpPr>
            <a:spLocks noChangeArrowheads="1"/>
          </p:cNvSpPr>
          <p:nvPr/>
        </p:nvSpPr>
        <p:spPr bwMode="auto">
          <a:xfrm>
            <a:off x="1611313" y="3716338"/>
            <a:ext cx="1231900" cy="336550"/>
          </a:xfrm>
          <a:prstGeom prst="rect">
            <a:avLst/>
          </a:prstGeom>
          <a:noFill/>
          <a:ln w="9525">
            <a:noFill/>
            <a:miter lim="800000"/>
            <a:headEnd/>
            <a:tailEnd/>
          </a:ln>
        </p:spPr>
        <p:txBody>
          <a:bodyPr wrap="none">
            <a:spAutoFit/>
          </a:bodyPr>
          <a:lstStyle/>
          <a:p>
            <a:pPr algn="l"/>
            <a:r>
              <a:rPr lang="en-US" sz="1600"/>
              <a:t>Addison dis</a:t>
            </a:r>
          </a:p>
        </p:txBody>
      </p:sp>
      <p:sp>
        <p:nvSpPr>
          <p:cNvPr id="23587" name="Rectangle 42"/>
          <p:cNvSpPr>
            <a:spLocks noChangeArrowheads="1"/>
          </p:cNvSpPr>
          <p:nvPr/>
        </p:nvSpPr>
        <p:spPr bwMode="auto">
          <a:xfrm>
            <a:off x="1042988" y="4049713"/>
            <a:ext cx="1843087" cy="336550"/>
          </a:xfrm>
          <a:prstGeom prst="rect">
            <a:avLst/>
          </a:prstGeom>
          <a:noFill/>
          <a:ln w="9525">
            <a:noFill/>
            <a:miter lim="800000"/>
            <a:headEnd/>
            <a:tailEnd/>
          </a:ln>
        </p:spPr>
        <p:txBody>
          <a:bodyPr wrap="none">
            <a:spAutoFit/>
          </a:bodyPr>
          <a:lstStyle/>
          <a:p>
            <a:pPr algn="l"/>
            <a:r>
              <a:rPr lang="en-US" sz="1600"/>
              <a:t>functional disorder</a:t>
            </a:r>
          </a:p>
        </p:txBody>
      </p:sp>
      <p:sp>
        <p:nvSpPr>
          <p:cNvPr id="23588" name="Rectangle 43"/>
          <p:cNvSpPr>
            <a:spLocks noChangeArrowheads="1"/>
          </p:cNvSpPr>
          <p:nvPr/>
        </p:nvSpPr>
        <p:spPr bwMode="auto">
          <a:xfrm>
            <a:off x="3994150" y="3500438"/>
            <a:ext cx="1166813" cy="336550"/>
          </a:xfrm>
          <a:prstGeom prst="rect">
            <a:avLst/>
          </a:prstGeom>
          <a:noFill/>
          <a:ln w="9525">
            <a:noFill/>
            <a:miter lim="800000"/>
            <a:headEnd/>
            <a:tailEnd/>
          </a:ln>
        </p:spPr>
        <p:txBody>
          <a:bodyPr wrap="none">
            <a:spAutoFit/>
          </a:bodyPr>
          <a:lstStyle/>
          <a:p>
            <a:pPr algn="l">
              <a:spcBef>
                <a:spcPct val="20000"/>
              </a:spcBef>
            </a:pPr>
            <a:r>
              <a:rPr lang="en-US" sz="1600" b="1"/>
              <a:t>Treatment</a:t>
            </a:r>
          </a:p>
        </p:txBody>
      </p:sp>
      <p:sp>
        <p:nvSpPr>
          <p:cNvPr id="23589" name="Line 44"/>
          <p:cNvSpPr>
            <a:spLocks noChangeShapeType="1"/>
          </p:cNvSpPr>
          <p:nvPr/>
        </p:nvSpPr>
        <p:spPr bwMode="auto">
          <a:xfrm>
            <a:off x="4572000" y="3789363"/>
            <a:ext cx="0" cy="431800"/>
          </a:xfrm>
          <a:prstGeom prst="line">
            <a:avLst/>
          </a:prstGeom>
          <a:noFill/>
          <a:ln w="9525">
            <a:solidFill>
              <a:schemeClr val="tx1"/>
            </a:solidFill>
            <a:round/>
            <a:headEnd/>
            <a:tailEnd type="triangle" w="med" len="med"/>
          </a:ln>
        </p:spPr>
        <p:txBody>
          <a:bodyPr/>
          <a:lstStyle/>
          <a:p>
            <a:endParaRPr lang="en-US"/>
          </a:p>
        </p:txBody>
      </p:sp>
      <p:sp>
        <p:nvSpPr>
          <p:cNvPr id="23590" name="Rectangle 45"/>
          <p:cNvSpPr>
            <a:spLocks noChangeArrowheads="1"/>
          </p:cNvSpPr>
          <p:nvPr/>
        </p:nvSpPr>
        <p:spPr bwMode="auto">
          <a:xfrm>
            <a:off x="3563938" y="4221163"/>
            <a:ext cx="2012950" cy="336550"/>
          </a:xfrm>
          <a:prstGeom prst="rect">
            <a:avLst/>
          </a:prstGeom>
          <a:noFill/>
          <a:ln w="9525">
            <a:noFill/>
            <a:miter lim="800000"/>
            <a:headEnd/>
            <a:tailEnd/>
          </a:ln>
        </p:spPr>
        <p:txBody>
          <a:bodyPr wrap="none">
            <a:spAutoFit/>
          </a:bodyPr>
          <a:lstStyle/>
          <a:p>
            <a:pPr algn="l"/>
            <a:r>
              <a:rPr lang="en-US" sz="1600" b="1">
                <a:solidFill>
                  <a:srgbClr val="C00000"/>
                </a:solidFill>
              </a:rPr>
              <a:t>Alarm symptoms 	</a:t>
            </a:r>
          </a:p>
        </p:txBody>
      </p:sp>
      <p:sp>
        <p:nvSpPr>
          <p:cNvPr id="23591" name="Line 46"/>
          <p:cNvSpPr>
            <a:spLocks noChangeShapeType="1"/>
          </p:cNvSpPr>
          <p:nvPr/>
        </p:nvSpPr>
        <p:spPr bwMode="auto">
          <a:xfrm>
            <a:off x="4572000" y="4581525"/>
            <a:ext cx="2160588" cy="360363"/>
          </a:xfrm>
          <a:prstGeom prst="line">
            <a:avLst/>
          </a:prstGeom>
          <a:noFill/>
          <a:ln w="9525">
            <a:solidFill>
              <a:schemeClr val="tx1"/>
            </a:solidFill>
            <a:round/>
            <a:headEnd/>
            <a:tailEnd type="triangle" w="med" len="med"/>
          </a:ln>
        </p:spPr>
        <p:txBody>
          <a:bodyPr/>
          <a:lstStyle/>
          <a:p>
            <a:endParaRPr lang="en-US"/>
          </a:p>
        </p:txBody>
      </p:sp>
      <p:sp>
        <p:nvSpPr>
          <p:cNvPr id="23592" name="Line 47"/>
          <p:cNvSpPr>
            <a:spLocks noChangeShapeType="1"/>
          </p:cNvSpPr>
          <p:nvPr/>
        </p:nvSpPr>
        <p:spPr bwMode="auto">
          <a:xfrm>
            <a:off x="4572000" y="4581525"/>
            <a:ext cx="360363" cy="287338"/>
          </a:xfrm>
          <a:prstGeom prst="line">
            <a:avLst/>
          </a:prstGeom>
          <a:noFill/>
          <a:ln w="9525">
            <a:solidFill>
              <a:schemeClr val="tx1"/>
            </a:solidFill>
            <a:round/>
            <a:headEnd/>
            <a:tailEnd type="triangle" w="med" len="med"/>
          </a:ln>
        </p:spPr>
        <p:txBody>
          <a:bodyPr/>
          <a:lstStyle/>
          <a:p>
            <a:endParaRPr lang="en-US"/>
          </a:p>
        </p:txBody>
      </p:sp>
      <p:sp>
        <p:nvSpPr>
          <p:cNvPr id="23593" name="Line 48"/>
          <p:cNvSpPr>
            <a:spLocks noChangeShapeType="1"/>
          </p:cNvSpPr>
          <p:nvPr/>
        </p:nvSpPr>
        <p:spPr bwMode="auto">
          <a:xfrm flipH="1">
            <a:off x="4140200" y="4581525"/>
            <a:ext cx="431800" cy="287338"/>
          </a:xfrm>
          <a:prstGeom prst="line">
            <a:avLst/>
          </a:prstGeom>
          <a:noFill/>
          <a:ln w="9525">
            <a:solidFill>
              <a:schemeClr val="tx1"/>
            </a:solidFill>
            <a:round/>
            <a:headEnd/>
            <a:tailEnd type="triangle" w="med" len="med"/>
          </a:ln>
        </p:spPr>
        <p:txBody>
          <a:bodyPr/>
          <a:lstStyle/>
          <a:p>
            <a:endParaRPr lang="en-US"/>
          </a:p>
        </p:txBody>
      </p:sp>
      <p:sp>
        <p:nvSpPr>
          <p:cNvPr id="23594" name="Line 49"/>
          <p:cNvSpPr>
            <a:spLocks noChangeShapeType="1"/>
          </p:cNvSpPr>
          <p:nvPr/>
        </p:nvSpPr>
        <p:spPr bwMode="auto">
          <a:xfrm flipH="1">
            <a:off x="2411413" y="4581525"/>
            <a:ext cx="2160587" cy="215900"/>
          </a:xfrm>
          <a:prstGeom prst="line">
            <a:avLst/>
          </a:prstGeom>
          <a:noFill/>
          <a:ln w="9525">
            <a:solidFill>
              <a:schemeClr val="tx1"/>
            </a:solidFill>
            <a:round/>
            <a:headEnd/>
            <a:tailEnd type="triangle" w="med" len="med"/>
          </a:ln>
        </p:spPr>
        <p:txBody>
          <a:bodyPr/>
          <a:lstStyle/>
          <a:p>
            <a:endParaRPr lang="en-US"/>
          </a:p>
        </p:txBody>
      </p:sp>
      <p:sp>
        <p:nvSpPr>
          <p:cNvPr id="23595" name="Rectangle 50"/>
          <p:cNvSpPr>
            <a:spLocks noChangeArrowheads="1"/>
          </p:cNvSpPr>
          <p:nvPr/>
        </p:nvSpPr>
        <p:spPr bwMode="auto">
          <a:xfrm>
            <a:off x="6715125" y="4868863"/>
            <a:ext cx="1366838" cy="1368425"/>
          </a:xfrm>
          <a:prstGeom prst="rect">
            <a:avLst/>
          </a:prstGeom>
          <a:noFill/>
          <a:ln w="9525">
            <a:noFill/>
            <a:miter lim="800000"/>
            <a:headEnd/>
            <a:tailEnd/>
          </a:ln>
        </p:spPr>
        <p:txBody>
          <a:bodyPr wrap="none">
            <a:spAutoFit/>
          </a:bodyPr>
          <a:lstStyle/>
          <a:p>
            <a:pPr algn="l"/>
            <a:r>
              <a:rPr lang="en-US"/>
              <a:t> </a:t>
            </a:r>
          </a:p>
          <a:p>
            <a:pPr algn="l"/>
            <a:r>
              <a:rPr lang="en-US"/>
              <a:t>IDA </a:t>
            </a:r>
          </a:p>
          <a:p>
            <a:pPr algn="l"/>
            <a:r>
              <a:rPr lang="en-US"/>
              <a:t>Hematochezia </a:t>
            </a:r>
          </a:p>
          <a:p>
            <a:pPr algn="l"/>
            <a:endParaRPr lang="en-US"/>
          </a:p>
          <a:p>
            <a:pPr algn="l"/>
            <a:endParaRPr lang="en-US"/>
          </a:p>
          <a:p>
            <a:pPr algn="l"/>
            <a:r>
              <a:rPr lang="en-US"/>
              <a:t>Endoscopy</a:t>
            </a:r>
          </a:p>
        </p:txBody>
      </p:sp>
      <p:sp>
        <p:nvSpPr>
          <p:cNvPr id="23596" name="Rectangle 51"/>
          <p:cNvSpPr>
            <a:spLocks noChangeArrowheads="1"/>
          </p:cNvSpPr>
          <p:nvPr/>
        </p:nvSpPr>
        <p:spPr bwMode="auto">
          <a:xfrm>
            <a:off x="4972050" y="4797425"/>
            <a:ext cx="1101725" cy="1581150"/>
          </a:xfrm>
          <a:prstGeom prst="rect">
            <a:avLst/>
          </a:prstGeom>
          <a:noFill/>
          <a:ln w="9525">
            <a:noFill/>
            <a:miter lim="800000"/>
            <a:headEnd/>
            <a:tailEnd/>
          </a:ln>
        </p:spPr>
        <p:txBody>
          <a:bodyPr wrap="none">
            <a:spAutoFit/>
          </a:bodyPr>
          <a:lstStyle/>
          <a:p>
            <a:pPr algn="l"/>
            <a:endParaRPr lang="en-US"/>
          </a:p>
          <a:p>
            <a:pPr algn="l"/>
            <a:r>
              <a:rPr lang="en-US"/>
              <a:t>Cholestasis</a:t>
            </a:r>
          </a:p>
          <a:p>
            <a:pPr algn="l"/>
            <a:endParaRPr lang="en-US"/>
          </a:p>
          <a:p>
            <a:pPr algn="l"/>
            <a:endParaRPr lang="en-US"/>
          </a:p>
          <a:p>
            <a:pPr algn="l"/>
            <a:endParaRPr lang="en-US"/>
          </a:p>
          <a:p>
            <a:pPr algn="l"/>
            <a:r>
              <a:rPr lang="en-US"/>
              <a:t> US/CT</a:t>
            </a:r>
          </a:p>
          <a:p>
            <a:pPr algn="l"/>
            <a:r>
              <a:rPr lang="en-US"/>
              <a:t> ERCP</a:t>
            </a:r>
          </a:p>
        </p:txBody>
      </p:sp>
      <p:sp>
        <p:nvSpPr>
          <p:cNvPr id="23597" name="Rectangle 52"/>
          <p:cNvSpPr>
            <a:spLocks noChangeArrowheads="1"/>
          </p:cNvSpPr>
          <p:nvPr/>
        </p:nvSpPr>
        <p:spPr bwMode="auto">
          <a:xfrm>
            <a:off x="3419475" y="4724400"/>
            <a:ext cx="685800" cy="1643063"/>
          </a:xfrm>
          <a:prstGeom prst="rect">
            <a:avLst/>
          </a:prstGeom>
          <a:noFill/>
          <a:ln w="9525">
            <a:noFill/>
            <a:miter lim="800000"/>
            <a:headEnd/>
            <a:tailEnd/>
          </a:ln>
        </p:spPr>
        <p:txBody>
          <a:bodyPr wrap="none">
            <a:spAutoFit/>
          </a:bodyPr>
          <a:lstStyle/>
          <a:p>
            <a:pPr algn="l"/>
            <a:endParaRPr lang="en-US" sz="1800"/>
          </a:p>
          <a:p>
            <a:pPr algn="l"/>
            <a:r>
              <a:rPr lang="en-US"/>
              <a:t>Fever </a:t>
            </a:r>
          </a:p>
          <a:p>
            <a:pPr algn="l"/>
            <a:endParaRPr lang="en-US"/>
          </a:p>
          <a:p>
            <a:pPr algn="l"/>
            <a:endParaRPr lang="en-US"/>
          </a:p>
          <a:p>
            <a:pPr algn="l"/>
            <a:endParaRPr lang="en-US"/>
          </a:p>
          <a:p>
            <a:pPr algn="l"/>
            <a:r>
              <a:rPr lang="en-US"/>
              <a:t>C&amp;S </a:t>
            </a:r>
          </a:p>
          <a:p>
            <a:pPr algn="l"/>
            <a:r>
              <a:rPr lang="en-US"/>
              <a:t>CT</a:t>
            </a:r>
          </a:p>
        </p:txBody>
      </p:sp>
      <p:sp>
        <p:nvSpPr>
          <p:cNvPr id="23598" name="Rectangle 53"/>
          <p:cNvSpPr>
            <a:spLocks noChangeArrowheads="1"/>
          </p:cNvSpPr>
          <p:nvPr/>
        </p:nvSpPr>
        <p:spPr bwMode="auto">
          <a:xfrm>
            <a:off x="1619250" y="5013325"/>
            <a:ext cx="1160463" cy="1368425"/>
          </a:xfrm>
          <a:prstGeom prst="rect">
            <a:avLst/>
          </a:prstGeom>
          <a:noFill/>
          <a:ln w="9525">
            <a:noFill/>
            <a:miter lim="800000"/>
            <a:headEnd/>
            <a:tailEnd/>
          </a:ln>
        </p:spPr>
        <p:txBody>
          <a:bodyPr wrap="none">
            <a:spAutoFit/>
          </a:bodyPr>
          <a:lstStyle/>
          <a:p>
            <a:pPr algn="l"/>
            <a:r>
              <a:rPr lang="en-US"/>
              <a:t>Weight loss</a:t>
            </a:r>
          </a:p>
          <a:p>
            <a:pPr algn="l"/>
            <a:endParaRPr lang="en-US"/>
          </a:p>
          <a:p>
            <a:pPr algn="l"/>
            <a:endParaRPr lang="en-US"/>
          </a:p>
          <a:p>
            <a:pPr algn="l"/>
            <a:endParaRPr lang="en-US"/>
          </a:p>
          <a:p>
            <a:pPr algn="l"/>
            <a:r>
              <a:rPr lang="en-US"/>
              <a:t> Endoscopy </a:t>
            </a:r>
          </a:p>
          <a:p>
            <a:pPr algn="l"/>
            <a:r>
              <a:rPr lang="en-US"/>
              <a:t> CT</a:t>
            </a:r>
          </a:p>
        </p:txBody>
      </p:sp>
      <p:sp>
        <p:nvSpPr>
          <p:cNvPr id="23599" name="Line 54"/>
          <p:cNvSpPr>
            <a:spLocks noChangeShapeType="1"/>
          </p:cNvSpPr>
          <p:nvPr/>
        </p:nvSpPr>
        <p:spPr bwMode="auto">
          <a:xfrm>
            <a:off x="7308850" y="5589588"/>
            <a:ext cx="0" cy="360362"/>
          </a:xfrm>
          <a:prstGeom prst="line">
            <a:avLst/>
          </a:prstGeom>
          <a:noFill/>
          <a:ln w="9525">
            <a:solidFill>
              <a:schemeClr val="tx1"/>
            </a:solidFill>
            <a:round/>
            <a:headEnd/>
            <a:tailEnd type="triangle" w="med" len="med"/>
          </a:ln>
        </p:spPr>
        <p:txBody>
          <a:bodyPr/>
          <a:lstStyle/>
          <a:p>
            <a:endParaRPr lang="en-US"/>
          </a:p>
        </p:txBody>
      </p:sp>
      <p:sp>
        <p:nvSpPr>
          <p:cNvPr id="23600" name="Line 55"/>
          <p:cNvSpPr>
            <a:spLocks noChangeShapeType="1"/>
          </p:cNvSpPr>
          <p:nvPr/>
        </p:nvSpPr>
        <p:spPr bwMode="auto">
          <a:xfrm>
            <a:off x="5364163" y="5373688"/>
            <a:ext cx="0" cy="503237"/>
          </a:xfrm>
          <a:prstGeom prst="line">
            <a:avLst/>
          </a:prstGeom>
          <a:noFill/>
          <a:ln w="9525">
            <a:solidFill>
              <a:schemeClr val="tx1"/>
            </a:solidFill>
            <a:round/>
            <a:headEnd/>
            <a:tailEnd type="triangle" w="med" len="med"/>
          </a:ln>
        </p:spPr>
        <p:txBody>
          <a:bodyPr/>
          <a:lstStyle/>
          <a:p>
            <a:endParaRPr lang="en-US"/>
          </a:p>
        </p:txBody>
      </p:sp>
      <p:sp>
        <p:nvSpPr>
          <p:cNvPr id="23601" name="Line 57"/>
          <p:cNvSpPr>
            <a:spLocks noChangeShapeType="1"/>
          </p:cNvSpPr>
          <p:nvPr/>
        </p:nvSpPr>
        <p:spPr bwMode="auto">
          <a:xfrm>
            <a:off x="3708400" y="5373688"/>
            <a:ext cx="0" cy="431800"/>
          </a:xfrm>
          <a:prstGeom prst="line">
            <a:avLst/>
          </a:prstGeom>
          <a:noFill/>
          <a:ln w="9525">
            <a:solidFill>
              <a:schemeClr val="tx1"/>
            </a:solidFill>
            <a:round/>
            <a:headEnd/>
            <a:tailEnd type="triangle" w="med" len="med"/>
          </a:ln>
        </p:spPr>
        <p:txBody>
          <a:bodyPr/>
          <a:lstStyle/>
          <a:p>
            <a:endParaRPr lang="en-US"/>
          </a:p>
        </p:txBody>
      </p:sp>
      <p:sp>
        <p:nvSpPr>
          <p:cNvPr id="23602" name="Line 58"/>
          <p:cNvSpPr>
            <a:spLocks noChangeShapeType="1"/>
          </p:cNvSpPr>
          <p:nvPr/>
        </p:nvSpPr>
        <p:spPr bwMode="auto">
          <a:xfrm>
            <a:off x="2124075" y="5373688"/>
            <a:ext cx="0" cy="503237"/>
          </a:xfrm>
          <a:prstGeom prst="line">
            <a:avLst/>
          </a:prstGeom>
          <a:noFill/>
          <a:ln w="9525">
            <a:solidFill>
              <a:schemeClr val="tx1"/>
            </a:solidFill>
            <a:round/>
            <a:headEnd/>
            <a:tailEnd type="triangle" w="med" len="med"/>
          </a:ln>
        </p:spPr>
        <p:txBody>
          <a:bodyPr/>
          <a:lstStyle/>
          <a:p>
            <a:endParaRPr lang="en-US"/>
          </a:p>
        </p:txBody>
      </p:sp>
      <p:sp>
        <p:nvSpPr>
          <p:cNvPr id="23603" name="Rectangle 59"/>
          <p:cNvSpPr>
            <a:spLocks noChangeArrowheads="1"/>
          </p:cNvSpPr>
          <p:nvPr/>
        </p:nvSpPr>
        <p:spPr bwMode="auto">
          <a:xfrm>
            <a:off x="107950" y="115888"/>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body" idx="1"/>
          </p:nvPr>
        </p:nvSpPr>
        <p:spPr>
          <a:xfrm>
            <a:off x="971550" y="1600200"/>
            <a:ext cx="7200900" cy="4133850"/>
          </a:xfrm>
          <a:solidFill>
            <a:srgbClr val="F8F8F8"/>
          </a:solidFill>
          <a:ln w="57150">
            <a:solidFill>
              <a:schemeClr val="bg1"/>
            </a:solidFill>
          </a:ln>
          <a:effectLst>
            <a:prstShdw prst="shdw13" dist="53882" dir="13500000">
              <a:schemeClr val="bg2">
                <a:alpha val="50000"/>
              </a:schemeClr>
            </a:prstShdw>
          </a:effectLst>
        </p:spPr>
        <p:txBody>
          <a:bodyPr/>
          <a:lstStyle/>
          <a:p>
            <a:pPr algn="ctr" eaLnBrk="1" hangingPunct="1">
              <a:spcBef>
                <a:spcPct val="0"/>
              </a:spcBef>
              <a:buFontTx/>
              <a:buNone/>
            </a:pPr>
            <a:endParaRPr lang="en-US" b="1" smtClean="0">
              <a:solidFill>
                <a:srgbClr val="CC0000"/>
              </a:solidFill>
            </a:endParaRPr>
          </a:p>
          <a:p>
            <a:pPr algn="ctr" eaLnBrk="1" hangingPunct="1">
              <a:spcBef>
                <a:spcPct val="0"/>
              </a:spcBef>
              <a:buFontTx/>
              <a:buNone/>
            </a:pPr>
            <a:endParaRPr lang="en-US" b="1" smtClean="0">
              <a:solidFill>
                <a:srgbClr val="CC0000"/>
              </a:solidFill>
            </a:endParaRPr>
          </a:p>
          <a:p>
            <a:pPr algn="ctr" eaLnBrk="1" hangingPunct="1">
              <a:spcBef>
                <a:spcPct val="0"/>
              </a:spcBef>
              <a:buFontTx/>
              <a:buNone/>
            </a:pPr>
            <a:endParaRPr lang="en-US" b="1" smtClean="0">
              <a:solidFill>
                <a:srgbClr val="CC0000"/>
              </a:solidFill>
            </a:endParaRPr>
          </a:p>
          <a:p>
            <a:pPr algn="ctr" eaLnBrk="1" hangingPunct="1">
              <a:spcBef>
                <a:spcPct val="0"/>
              </a:spcBef>
              <a:buFontTx/>
              <a:buNone/>
            </a:pPr>
            <a:r>
              <a:rPr lang="en-US" b="1" smtClean="0">
                <a:solidFill>
                  <a:srgbClr val="CC0000"/>
                </a:solidFill>
              </a:rPr>
              <a:t>PAIN LOCATION</a:t>
            </a:r>
          </a:p>
        </p:txBody>
      </p:sp>
      <p:sp>
        <p:nvSpPr>
          <p:cNvPr id="24579"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bd"/>
          <p:cNvPicPr>
            <a:picLocks noGrp="1" noChangeAspect="1" noChangeArrowheads="1"/>
          </p:cNvPicPr>
          <p:nvPr>
            <p:ph/>
          </p:nvPr>
        </p:nvPicPr>
        <p:blipFill>
          <a:blip r:embed="rId2" cstate="print"/>
          <a:srcRect/>
          <a:stretch>
            <a:fillRect/>
          </a:stretch>
        </p:blipFill>
        <p:spPr>
          <a:xfrm>
            <a:off x="900113" y="1412875"/>
            <a:ext cx="6985000" cy="5111750"/>
          </a:xfrm>
          <a:solidFill>
            <a:srgbClr val="F8F8F8"/>
          </a:solidFill>
        </p:spPr>
      </p:pic>
      <p:sp>
        <p:nvSpPr>
          <p:cNvPr id="66563" name="Rectangle 3"/>
          <p:cNvSpPr>
            <a:spLocks noChangeArrowheads="1"/>
          </p:cNvSpPr>
          <p:nvPr/>
        </p:nvSpPr>
        <p:spPr bwMode="auto">
          <a:xfrm>
            <a:off x="900113" y="692150"/>
            <a:ext cx="6911975" cy="576263"/>
          </a:xfrm>
          <a:prstGeom prst="rect">
            <a:avLst/>
          </a:prstGeom>
          <a:solidFill>
            <a:srgbClr val="DDDDDD"/>
          </a:solidFill>
          <a:ln w="57150">
            <a:solidFill>
              <a:schemeClr val="bg1"/>
            </a:solidFill>
            <a:miter lim="800000"/>
            <a:headEnd/>
            <a:tailEnd/>
          </a:ln>
          <a:effectLst>
            <a:outerShdw dist="107763" dir="18900000" algn="ctr" rotWithShape="0">
              <a:srgbClr val="808080">
                <a:alpha val="50000"/>
              </a:srgbClr>
            </a:outerShdw>
          </a:effectLst>
        </p:spPr>
        <p:txBody>
          <a:bodyPr>
            <a:spAutoFit/>
          </a:bodyPr>
          <a:lstStyle/>
          <a:p>
            <a:pPr>
              <a:defRPr/>
            </a:pPr>
            <a:r>
              <a:rPr lang="en-US" sz="2800" b="1">
                <a:solidFill>
                  <a:srgbClr val="CC0000"/>
                </a:solidFill>
              </a:rPr>
              <a:t>PAIN LOCATION</a:t>
            </a:r>
          </a:p>
        </p:txBody>
      </p:sp>
      <p:sp>
        <p:nvSpPr>
          <p:cNvPr id="25604"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9750" y="765175"/>
            <a:ext cx="7777163" cy="633413"/>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RUQ-PAIN</a:t>
            </a:r>
          </a:p>
        </p:txBody>
      </p:sp>
      <p:pic>
        <p:nvPicPr>
          <p:cNvPr id="26627" name="Picture 3" descr="4quad"/>
          <p:cNvPicPr>
            <a:picLocks noGrp="1" noChangeAspect="1" noChangeArrowheads="1"/>
          </p:cNvPicPr>
          <p:nvPr>
            <p:ph sz="half" idx="1"/>
          </p:nvPr>
        </p:nvPicPr>
        <p:blipFill>
          <a:blip r:embed="rId2" cstate="print"/>
          <a:srcRect/>
          <a:stretch>
            <a:fillRect/>
          </a:stretch>
        </p:blipFill>
        <p:spPr>
          <a:xfrm>
            <a:off x="4572000" y="1628775"/>
            <a:ext cx="3744913" cy="4495800"/>
          </a:xfrm>
          <a:solidFill>
            <a:srgbClr val="F8F8F8"/>
          </a:solidFill>
        </p:spPr>
      </p:pic>
      <p:sp>
        <p:nvSpPr>
          <p:cNvPr id="67588" name="Rectangle 4"/>
          <p:cNvSpPr>
            <a:spLocks noChangeArrowheads="1"/>
          </p:cNvSpPr>
          <p:nvPr/>
        </p:nvSpPr>
        <p:spPr bwMode="auto">
          <a:xfrm>
            <a:off x="611188" y="2071688"/>
            <a:ext cx="3529012" cy="3013075"/>
          </a:xfrm>
          <a:prstGeom prst="rect">
            <a:avLst/>
          </a:prstGeom>
          <a:solidFill>
            <a:srgbClr val="F8F8F8"/>
          </a:solidFill>
          <a:ln w="57150">
            <a:solidFill>
              <a:schemeClr val="bg1"/>
            </a:solidFill>
            <a:miter lim="800000"/>
            <a:headEnd/>
            <a:tailEnd/>
          </a:ln>
          <a:effectLst>
            <a:prstShdw prst="shdw13" dist="53882" dir="13500000">
              <a:schemeClr val="bg2">
                <a:alpha val="50000"/>
              </a:schemeClr>
            </a:prstShdw>
          </a:effectLst>
        </p:spPr>
        <p:txBody>
          <a:bodyPr/>
          <a:lstStyle/>
          <a:p>
            <a:pPr marL="342900" indent="-342900" algn="l">
              <a:spcBef>
                <a:spcPct val="20000"/>
              </a:spcBef>
              <a:buFontTx/>
              <a:buChar char="•"/>
            </a:pPr>
            <a:r>
              <a:rPr lang="en-US" sz="2400">
                <a:solidFill>
                  <a:srgbClr val="A50021"/>
                </a:solidFill>
              </a:rPr>
              <a:t>Cholecystitis</a:t>
            </a:r>
          </a:p>
          <a:p>
            <a:pPr marL="342900" indent="-342900" algn="l">
              <a:spcBef>
                <a:spcPct val="20000"/>
              </a:spcBef>
              <a:buFontTx/>
              <a:buChar char="•"/>
            </a:pPr>
            <a:r>
              <a:rPr lang="en-US" sz="2400">
                <a:solidFill>
                  <a:srgbClr val="A50021"/>
                </a:solidFill>
              </a:rPr>
              <a:t>Cholangitis</a:t>
            </a:r>
          </a:p>
          <a:p>
            <a:pPr marL="342900" indent="-342900" algn="l">
              <a:spcBef>
                <a:spcPct val="20000"/>
              </a:spcBef>
              <a:buFontTx/>
              <a:buChar char="•"/>
            </a:pPr>
            <a:r>
              <a:rPr lang="en-US" sz="2400">
                <a:solidFill>
                  <a:srgbClr val="A50021"/>
                </a:solidFill>
              </a:rPr>
              <a:t>Hepatitis</a:t>
            </a:r>
          </a:p>
          <a:p>
            <a:pPr marL="342900" indent="-342900" algn="l">
              <a:spcBef>
                <a:spcPct val="20000"/>
              </a:spcBef>
              <a:buFontTx/>
              <a:buChar char="•"/>
            </a:pPr>
            <a:r>
              <a:rPr lang="en-US" sz="2400">
                <a:solidFill>
                  <a:srgbClr val="A50021"/>
                </a:solidFill>
              </a:rPr>
              <a:t>RLL pneumonia</a:t>
            </a:r>
          </a:p>
          <a:p>
            <a:pPr marL="342900" indent="-342900" algn="l">
              <a:spcBef>
                <a:spcPct val="20000"/>
              </a:spcBef>
              <a:buFontTx/>
              <a:buChar char="•"/>
            </a:pPr>
            <a:r>
              <a:rPr lang="en-US" sz="2400">
                <a:solidFill>
                  <a:srgbClr val="A50021"/>
                </a:solidFill>
              </a:rPr>
              <a:t>Subdiaphragmatic abscess</a:t>
            </a:r>
          </a:p>
          <a:p>
            <a:pPr marL="342900" indent="-342900" algn="l">
              <a:spcBef>
                <a:spcPct val="20000"/>
              </a:spcBef>
              <a:buFontTx/>
              <a:buChar char="•"/>
            </a:pPr>
            <a:endParaRPr lang="en-US" sz="2400">
              <a:solidFill>
                <a:srgbClr val="A50021"/>
              </a:solidFill>
            </a:endParaRPr>
          </a:p>
        </p:txBody>
      </p:sp>
      <p:sp>
        <p:nvSpPr>
          <p:cNvPr id="26629" name="Line 5"/>
          <p:cNvSpPr>
            <a:spLocks noChangeShapeType="1"/>
          </p:cNvSpPr>
          <p:nvPr/>
        </p:nvSpPr>
        <p:spPr bwMode="auto">
          <a:xfrm>
            <a:off x="4140200" y="3573463"/>
            <a:ext cx="1295400" cy="0"/>
          </a:xfrm>
          <a:prstGeom prst="line">
            <a:avLst/>
          </a:prstGeom>
          <a:noFill/>
          <a:ln w="57150">
            <a:solidFill>
              <a:srgbClr val="CC0099"/>
            </a:solidFill>
            <a:round/>
            <a:headEnd/>
            <a:tailEnd type="triangle" w="med" len="med"/>
          </a:ln>
        </p:spPr>
        <p:txBody>
          <a:bodyPr/>
          <a:lstStyle/>
          <a:p>
            <a:endParaRPr lang="en-US"/>
          </a:p>
        </p:txBody>
      </p:sp>
      <p:sp>
        <p:nvSpPr>
          <p:cNvPr id="26630" name="Rectangle 6"/>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98525" y="765175"/>
            <a:ext cx="6769100" cy="649288"/>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LUQ- PAIN</a:t>
            </a:r>
          </a:p>
        </p:txBody>
      </p:sp>
      <p:sp>
        <p:nvSpPr>
          <p:cNvPr id="68611" name="Rectangle 3"/>
          <p:cNvSpPr>
            <a:spLocks noGrp="1" noChangeArrowheads="1"/>
          </p:cNvSpPr>
          <p:nvPr>
            <p:ph type="body" sz="half" idx="2"/>
          </p:nvPr>
        </p:nvSpPr>
        <p:spPr>
          <a:xfrm>
            <a:off x="4716463" y="2708275"/>
            <a:ext cx="2957512" cy="179070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r>
              <a:rPr lang="en-US" sz="2400" smtClean="0">
                <a:solidFill>
                  <a:srgbClr val="A50021"/>
                </a:solidFill>
              </a:rPr>
              <a:t>Splenic infarct</a:t>
            </a:r>
          </a:p>
          <a:p>
            <a:pPr eaLnBrk="1" hangingPunct="1"/>
            <a:r>
              <a:rPr lang="en-US" sz="2400" smtClean="0">
                <a:solidFill>
                  <a:srgbClr val="A50021"/>
                </a:solidFill>
              </a:rPr>
              <a:t>Splenic abscess</a:t>
            </a:r>
          </a:p>
          <a:p>
            <a:pPr eaLnBrk="1" hangingPunct="1"/>
            <a:r>
              <a:rPr lang="en-US" sz="2400" smtClean="0">
                <a:solidFill>
                  <a:srgbClr val="A50021"/>
                </a:solidFill>
              </a:rPr>
              <a:t>Gastritis/PUD</a:t>
            </a:r>
          </a:p>
          <a:p>
            <a:pPr eaLnBrk="1" hangingPunct="1">
              <a:buFontTx/>
              <a:buNone/>
            </a:pPr>
            <a:endParaRPr lang="en-US" sz="2400" smtClean="0">
              <a:solidFill>
                <a:srgbClr val="A50021"/>
              </a:solidFill>
            </a:endParaRPr>
          </a:p>
        </p:txBody>
      </p:sp>
      <p:pic>
        <p:nvPicPr>
          <p:cNvPr id="27652" name="Picture 4" descr="4quad"/>
          <p:cNvPicPr>
            <a:picLocks noGrp="1" noChangeAspect="1" noChangeArrowheads="1"/>
          </p:cNvPicPr>
          <p:nvPr>
            <p:ph sz="half" idx="1"/>
          </p:nvPr>
        </p:nvPicPr>
        <p:blipFill>
          <a:blip r:embed="rId2" cstate="print"/>
          <a:srcRect/>
          <a:stretch>
            <a:fillRect/>
          </a:stretch>
        </p:blipFill>
        <p:spPr>
          <a:xfrm>
            <a:off x="971550" y="1600200"/>
            <a:ext cx="3527425" cy="4495800"/>
          </a:xfrm>
          <a:noFill/>
        </p:spPr>
      </p:pic>
      <p:sp>
        <p:nvSpPr>
          <p:cNvPr id="27653"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27654" name="Line 6"/>
          <p:cNvSpPr>
            <a:spLocks noChangeShapeType="1"/>
          </p:cNvSpPr>
          <p:nvPr/>
        </p:nvSpPr>
        <p:spPr bwMode="auto">
          <a:xfrm flipH="1">
            <a:off x="3563938" y="3644900"/>
            <a:ext cx="1081087" cy="0"/>
          </a:xfrm>
          <a:prstGeom prst="line">
            <a:avLst/>
          </a:prstGeom>
          <a:noFill/>
          <a:ln w="57150">
            <a:solidFill>
              <a:srgbClr val="CC0099"/>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63575" y="692150"/>
            <a:ext cx="7364413" cy="720725"/>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RLQ-PAIN</a:t>
            </a:r>
          </a:p>
        </p:txBody>
      </p:sp>
      <p:sp>
        <p:nvSpPr>
          <p:cNvPr id="69635" name="Rectangle 3"/>
          <p:cNvSpPr>
            <a:spLocks noGrp="1" noChangeArrowheads="1"/>
          </p:cNvSpPr>
          <p:nvPr>
            <p:ph type="body" sz="half" idx="2"/>
          </p:nvPr>
        </p:nvSpPr>
        <p:spPr>
          <a:xfrm>
            <a:off x="534988" y="2924175"/>
            <a:ext cx="3605212" cy="309562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lnSpc>
                <a:spcPct val="90000"/>
              </a:lnSpc>
            </a:pPr>
            <a:r>
              <a:rPr lang="en-US" sz="2400" b="1" smtClean="0">
                <a:solidFill>
                  <a:srgbClr val="A50021"/>
                </a:solidFill>
              </a:rPr>
              <a:t>Appendicitis</a:t>
            </a:r>
          </a:p>
          <a:p>
            <a:pPr eaLnBrk="1" hangingPunct="1">
              <a:lnSpc>
                <a:spcPct val="90000"/>
              </a:lnSpc>
            </a:pPr>
            <a:r>
              <a:rPr lang="en-US" sz="2400" smtClean="0">
                <a:solidFill>
                  <a:srgbClr val="A50021"/>
                </a:solidFill>
              </a:rPr>
              <a:t>Inguinal hernia</a:t>
            </a:r>
          </a:p>
          <a:p>
            <a:pPr eaLnBrk="1" hangingPunct="1">
              <a:lnSpc>
                <a:spcPct val="90000"/>
              </a:lnSpc>
            </a:pPr>
            <a:r>
              <a:rPr lang="en-US" sz="2400" smtClean="0">
                <a:solidFill>
                  <a:srgbClr val="A50021"/>
                </a:solidFill>
              </a:rPr>
              <a:t>Nephrolithiasis</a:t>
            </a:r>
          </a:p>
          <a:p>
            <a:pPr eaLnBrk="1" hangingPunct="1">
              <a:lnSpc>
                <a:spcPct val="90000"/>
              </a:lnSpc>
            </a:pPr>
            <a:r>
              <a:rPr lang="en-US" sz="2400" smtClean="0">
                <a:solidFill>
                  <a:srgbClr val="A50021"/>
                </a:solidFill>
              </a:rPr>
              <a:t>IBD</a:t>
            </a:r>
          </a:p>
          <a:p>
            <a:pPr eaLnBrk="1" hangingPunct="1">
              <a:lnSpc>
                <a:spcPct val="90000"/>
              </a:lnSpc>
            </a:pPr>
            <a:r>
              <a:rPr lang="en-US" sz="2400" smtClean="0">
                <a:solidFill>
                  <a:srgbClr val="A50021"/>
                </a:solidFill>
              </a:rPr>
              <a:t>Salpingitis</a:t>
            </a:r>
          </a:p>
          <a:p>
            <a:pPr eaLnBrk="1" hangingPunct="1">
              <a:lnSpc>
                <a:spcPct val="90000"/>
              </a:lnSpc>
            </a:pPr>
            <a:r>
              <a:rPr lang="en-US" sz="2400" smtClean="0">
                <a:solidFill>
                  <a:srgbClr val="A50021"/>
                </a:solidFill>
              </a:rPr>
              <a:t>Ectopic pregnancy</a:t>
            </a:r>
          </a:p>
          <a:p>
            <a:pPr eaLnBrk="1" hangingPunct="1">
              <a:lnSpc>
                <a:spcPct val="90000"/>
              </a:lnSpc>
            </a:pPr>
            <a:r>
              <a:rPr lang="en-US" sz="2400" smtClean="0">
                <a:solidFill>
                  <a:srgbClr val="A50021"/>
                </a:solidFill>
              </a:rPr>
              <a:t>Ovarian pathology</a:t>
            </a:r>
          </a:p>
          <a:p>
            <a:pPr eaLnBrk="1" hangingPunct="1">
              <a:lnSpc>
                <a:spcPct val="90000"/>
              </a:lnSpc>
            </a:pPr>
            <a:endParaRPr lang="en-US" sz="2400" smtClean="0">
              <a:solidFill>
                <a:srgbClr val="A50021"/>
              </a:solidFill>
            </a:endParaRPr>
          </a:p>
        </p:txBody>
      </p:sp>
      <p:pic>
        <p:nvPicPr>
          <p:cNvPr id="28676" name="Picture 4" descr="4quad"/>
          <p:cNvPicPr>
            <a:picLocks noGrp="1" noChangeAspect="1" noChangeArrowheads="1"/>
          </p:cNvPicPr>
          <p:nvPr>
            <p:ph sz="half" idx="1"/>
          </p:nvPr>
        </p:nvPicPr>
        <p:blipFill>
          <a:blip r:embed="rId2" cstate="print"/>
          <a:srcRect/>
          <a:stretch>
            <a:fillRect/>
          </a:stretch>
        </p:blipFill>
        <p:spPr>
          <a:xfrm>
            <a:off x="4360863" y="1600200"/>
            <a:ext cx="3956050" cy="4495800"/>
          </a:xfrm>
          <a:noFill/>
        </p:spPr>
      </p:pic>
      <p:sp>
        <p:nvSpPr>
          <p:cNvPr id="28677"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28678" name="Line 6"/>
          <p:cNvSpPr>
            <a:spLocks noChangeShapeType="1"/>
          </p:cNvSpPr>
          <p:nvPr/>
        </p:nvSpPr>
        <p:spPr bwMode="auto">
          <a:xfrm>
            <a:off x="4140200" y="4581525"/>
            <a:ext cx="1081088" cy="0"/>
          </a:xfrm>
          <a:prstGeom prst="line">
            <a:avLst/>
          </a:prstGeom>
          <a:noFill/>
          <a:ln w="57150">
            <a:solidFill>
              <a:srgbClr val="CC0099"/>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35013" y="836613"/>
            <a:ext cx="7366000" cy="6477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 LLQ-PAIN</a:t>
            </a:r>
          </a:p>
        </p:txBody>
      </p:sp>
      <p:sp>
        <p:nvSpPr>
          <p:cNvPr id="70659" name="Rectangle 3"/>
          <p:cNvSpPr>
            <a:spLocks noGrp="1" noChangeArrowheads="1"/>
          </p:cNvSpPr>
          <p:nvPr>
            <p:ph type="body" sz="half" idx="2"/>
          </p:nvPr>
        </p:nvSpPr>
        <p:spPr>
          <a:xfrm>
            <a:off x="4999038" y="2924175"/>
            <a:ext cx="3101975" cy="3168650"/>
          </a:xfrm>
          <a:solidFill>
            <a:srgbClr val="F8F8F8"/>
          </a:solidFill>
          <a:ln w="28575">
            <a:solidFill>
              <a:schemeClr val="bg1"/>
            </a:solidFill>
          </a:ln>
          <a:effectLst>
            <a:prstShdw prst="shdw13" dist="53882" dir="13500000">
              <a:schemeClr val="bg2">
                <a:alpha val="50000"/>
              </a:schemeClr>
            </a:prstShdw>
          </a:effectLst>
        </p:spPr>
        <p:txBody>
          <a:bodyPr/>
          <a:lstStyle/>
          <a:p>
            <a:pPr eaLnBrk="1" hangingPunct="1"/>
            <a:r>
              <a:rPr lang="en-US" sz="2400" b="1" smtClean="0">
                <a:solidFill>
                  <a:srgbClr val="A50021"/>
                </a:solidFill>
              </a:rPr>
              <a:t>Diverticulitis</a:t>
            </a:r>
          </a:p>
          <a:p>
            <a:pPr eaLnBrk="1" hangingPunct="1"/>
            <a:r>
              <a:rPr lang="en-US" sz="2400" smtClean="0">
                <a:solidFill>
                  <a:srgbClr val="A50021"/>
                </a:solidFill>
              </a:rPr>
              <a:t>Inguinal hernia</a:t>
            </a:r>
          </a:p>
          <a:p>
            <a:pPr eaLnBrk="1" hangingPunct="1"/>
            <a:r>
              <a:rPr lang="en-US" sz="2400" smtClean="0">
                <a:solidFill>
                  <a:srgbClr val="A50021"/>
                </a:solidFill>
              </a:rPr>
              <a:t>Nephrolithiasis</a:t>
            </a:r>
          </a:p>
          <a:p>
            <a:pPr eaLnBrk="1" hangingPunct="1"/>
            <a:r>
              <a:rPr lang="en-US" sz="2400" smtClean="0">
                <a:solidFill>
                  <a:srgbClr val="A50021"/>
                </a:solidFill>
              </a:rPr>
              <a:t>IBD</a:t>
            </a:r>
          </a:p>
          <a:p>
            <a:pPr eaLnBrk="1" hangingPunct="1"/>
            <a:r>
              <a:rPr lang="en-US" sz="2400" smtClean="0">
                <a:solidFill>
                  <a:srgbClr val="A50021"/>
                </a:solidFill>
              </a:rPr>
              <a:t>Salpingitis</a:t>
            </a:r>
          </a:p>
          <a:p>
            <a:pPr eaLnBrk="1" hangingPunct="1"/>
            <a:r>
              <a:rPr lang="en-US" sz="2400" smtClean="0">
                <a:solidFill>
                  <a:srgbClr val="A50021"/>
                </a:solidFill>
              </a:rPr>
              <a:t>Ectopic pregnancy</a:t>
            </a:r>
          </a:p>
          <a:p>
            <a:pPr eaLnBrk="1" hangingPunct="1"/>
            <a:r>
              <a:rPr lang="en-US" sz="2400" smtClean="0">
                <a:solidFill>
                  <a:srgbClr val="A50021"/>
                </a:solidFill>
              </a:rPr>
              <a:t>Ovarian pathology</a:t>
            </a:r>
          </a:p>
          <a:p>
            <a:pPr eaLnBrk="1" hangingPunct="1"/>
            <a:endParaRPr lang="en-US" sz="2400" smtClean="0">
              <a:solidFill>
                <a:srgbClr val="A50021"/>
              </a:solidFill>
            </a:endParaRPr>
          </a:p>
          <a:p>
            <a:pPr eaLnBrk="1" hangingPunct="1"/>
            <a:endParaRPr lang="en-US" sz="2400" smtClean="0">
              <a:solidFill>
                <a:srgbClr val="A50021"/>
              </a:solidFill>
            </a:endParaRPr>
          </a:p>
        </p:txBody>
      </p:sp>
      <p:pic>
        <p:nvPicPr>
          <p:cNvPr id="29700" name="Picture 4" descr="4quad"/>
          <p:cNvPicPr>
            <a:picLocks noGrp="1" noChangeAspect="1" noChangeArrowheads="1"/>
          </p:cNvPicPr>
          <p:nvPr>
            <p:ph sz="half" idx="1"/>
          </p:nvPr>
        </p:nvPicPr>
        <p:blipFill>
          <a:blip r:embed="rId2" cstate="print"/>
          <a:srcRect/>
          <a:stretch>
            <a:fillRect/>
          </a:stretch>
        </p:blipFill>
        <p:spPr>
          <a:xfrm>
            <a:off x="760413" y="1670050"/>
            <a:ext cx="3956050" cy="4495800"/>
          </a:xfrm>
          <a:noFill/>
        </p:spPr>
      </p:pic>
      <p:sp>
        <p:nvSpPr>
          <p:cNvPr id="29701"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29702" name="Line 6"/>
          <p:cNvSpPr>
            <a:spLocks noChangeShapeType="1"/>
          </p:cNvSpPr>
          <p:nvPr/>
        </p:nvSpPr>
        <p:spPr bwMode="auto">
          <a:xfrm flipH="1" flipV="1">
            <a:off x="3636963" y="4579938"/>
            <a:ext cx="1295400" cy="1587"/>
          </a:xfrm>
          <a:prstGeom prst="line">
            <a:avLst/>
          </a:prstGeom>
          <a:noFill/>
          <a:ln w="57150">
            <a:solidFill>
              <a:srgbClr val="CC0099"/>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9750" y="765175"/>
            <a:ext cx="8012113" cy="576263"/>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Epigastric-Pain</a:t>
            </a:r>
          </a:p>
        </p:txBody>
      </p:sp>
      <p:sp>
        <p:nvSpPr>
          <p:cNvPr id="71683" name="Rectangle 3"/>
          <p:cNvSpPr>
            <a:spLocks noGrp="1" noChangeArrowheads="1"/>
          </p:cNvSpPr>
          <p:nvPr>
            <p:ph type="body" sz="half" idx="2"/>
          </p:nvPr>
        </p:nvSpPr>
        <p:spPr>
          <a:xfrm>
            <a:off x="5080000" y="1958975"/>
            <a:ext cx="3452813" cy="2333625"/>
          </a:xfrm>
          <a:solidFill>
            <a:srgbClr val="F8F8F8"/>
          </a:solidFill>
          <a:ln w="28575">
            <a:solidFill>
              <a:schemeClr val="bg1"/>
            </a:solidFill>
          </a:ln>
          <a:effectLst>
            <a:prstShdw prst="shdw13" dist="53882" dir="13500000">
              <a:schemeClr val="bg2">
                <a:alpha val="50000"/>
              </a:schemeClr>
            </a:prstShdw>
          </a:effectLst>
        </p:spPr>
        <p:txBody>
          <a:bodyPr/>
          <a:lstStyle/>
          <a:p>
            <a:pPr eaLnBrk="1" hangingPunct="1">
              <a:lnSpc>
                <a:spcPct val="80000"/>
              </a:lnSpc>
            </a:pPr>
            <a:r>
              <a:rPr lang="en-US" sz="2400" smtClean="0">
                <a:solidFill>
                  <a:srgbClr val="A50021"/>
                </a:solidFill>
              </a:rPr>
              <a:t>PUD</a:t>
            </a:r>
          </a:p>
          <a:p>
            <a:pPr eaLnBrk="1" hangingPunct="1">
              <a:lnSpc>
                <a:spcPct val="80000"/>
              </a:lnSpc>
            </a:pPr>
            <a:r>
              <a:rPr lang="en-US" sz="2400" smtClean="0">
                <a:solidFill>
                  <a:srgbClr val="A50021"/>
                </a:solidFill>
              </a:rPr>
              <a:t>Gastritis</a:t>
            </a:r>
          </a:p>
          <a:p>
            <a:pPr eaLnBrk="1" hangingPunct="1">
              <a:lnSpc>
                <a:spcPct val="80000"/>
              </a:lnSpc>
            </a:pPr>
            <a:r>
              <a:rPr lang="en-US" sz="2400" smtClean="0">
                <a:solidFill>
                  <a:srgbClr val="A50021"/>
                </a:solidFill>
              </a:rPr>
              <a:t>GERD</a:t>
            </a:r>
          </a:p>
          <a:p>
            <a:pPr eaLnBrk="1" hangingPunct="1">
              <a:lnSpc>
                <a:spcPct val="80000"/>
              </a:lnSpc>
            </a:pPr>
            <a:r>
              <a:rPr lang="en-US" sz="2400" smtClean="0">
                <a:solidFill>
                  <a:srgbClr val="A50021"/>
                </a:solidFill>
              </a:rPr>
              <a:t>Pancreatitis</a:t>
            </a:r>
          </a:p>
          <a:p>
            <a:pPr eaLnBrk="1" hangingPunct="1">
              <a:lnSpc>
                <a:spcPct val="80000"/>
              </a:lnSpc>
            </a:pPr>
            <a:r>
              <a:rPr lang="en-US" sz="2400" smtClean="0">
                <a:solidFill>
                  <a:srgbClr val="A50021"/>
                </a:solidFill>
              </a:rPr>
              <a:t>Cardiac (MI,</a:t>
            </a:r>
          </a:p>
          <a:p>
            <a:pPr eaLnBrk="1" hangingPunct="1">
              <a:lnSpc>
                <a:spcPct val="80000"/>
              </a:lnSpc>
              <a:buFontTx/>
              <a:buNone/>
            </a:pPr>
            <a:r>
              <a:rPr lang="en-US" sz="2400" smtClean="0">
                <a:solidFill>
                  <a:srgbClr val="A50021"/>
                </a:solidFill>
              </a:rPr>
              <a:t>       pericarditis, etc)</a:t>
            </a:r>
          </a:p>
          <a:p>
            <a:pPr eaLnBrk="1" hangingPunct="1">
              <a:lnSpc>
                <a:spcPct val="80000"/>
              </a:lnSpc>
            </a:pPr>
            <a:endParaRPr lang="en-US" sz="2400" smtClean="0">
              <a:solidFill>
                <a:srgbClr val="A50021"/>
              </a:solidFill>
            </a:endParaRPr>
          </a:p>
          <a:p>
            <a:pPr eaLnBrk="1" hangingPunct="1">
              <a:lnSpc>
                <a:spcPct val="80000"/>
              </a:lnSpc>
            </a:pPr>
            <a:endParaRPr lang="en-US" sz="2400" smtClean="0">
              <a:solidFill>
                <a:srgbClr val="A50021"/>
              </a:solidFill>
            </a:endParaRPr>
          </a:p>
        </p:txBody>
      </p:sp>
      <p:pic>
        <p:nvPicPr>
          <p:cNvPr id="30724" name="Picture 4" descr="3areas"/>
          <p:cNvPicPr>
            <a:picLocks noGrp="1" noChangeAspect="1" noChangeArrowheads="1"/>
          </p:cNvPicPr>
          <p:nvPr>
            <p:ph sz="half" idx="1"/>
          </p:nvPr>
        </p:nvPicPr>
        <p:blipFill>
          <a:blip r:embed="rId2" cstate="print"/>
          <a:srcRect/>
          <a:stretch>
            <a:fillRect/>
          </a:stretch>
        </p:blipFill>
        <p:spPr>
          <a:xfrm>
            <a:off x="539750" y="1525588"/>
            <a:ext cx="4224338" cy="4495800"/>
          </a:xfrm>
          <a:noFill/>
        </p:spPr>
      </p:pic>
      <p:sp>
        <p:nvSpPr>
          <p:cNvPr id="30725" name="Line 5"/>
          <p:cNvSpPr>
            <a:spLocks noChangeShapeType="1"/>
          </p:cNvSpPr>
          <p:nvPr/>
        </p:nvSpPr>
        <p:spPr bwMode="auto">
          <a:xfrm flipH="1">
            <a:off x="3276600" y="3213100"/>
            <a:ext cx="1800225" cy="71438"/>
          </a:xfrm>
          <a:prstGeom prst="line">
            <a:avLst/>
          </a:prstGeom>
          <a:noFill/>
          <a:ln w="57150">
            <a:solidFill>
              <a:srgbClr val="CC0099"/>
            </a:solidFill>
            <a:round/>
            <a:headEnd/>
            <a:tailEnd type="triangle" w="med" len="med"/>
          </a:ln>
        </p:spPr>
        <p:txBody>
          <a:bodyPr/>
          <a:lstStyle/>
          <a:p>
            <a:endParaRPr lang="en-US"/>
          </a:p>
        </p:txBody>
      </p:sp>
      <p:sp>
        <p:nvSpPr>
          <p:cNvPr id="30726" name="Rectangle 6"/>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35013" y="692150"/>
            <a:ext cx="7581900" cy="6350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Periumbelical-Pain</a:t>
            </a:r>
          </a:p>
        </p:txBody>
      </p:sp>
      <p:sp>
        <p:nvSpPr>
          <p:cNvPr id="72707" name="Rectangle 3"/>
          <p:cNvSpPr>
            <a:spLocks noGrp="1" noChangeArrowheads="1"/>
          </p:cNvSpPr>
          <p:nvPr>
            <p:ph type="body" sz="half" idx="2"/>
          </p:nvPr>
        </p:nvSpPr>
        <p:spPr>
          <a:xfrm>
            <a:off x="4935538" y="2852738"/>
            <a:ext cx="3308350" cy="2592387"/>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r>
              <a:rPr lang="en-US" sz="2400" smtClean="0">
                <a:solidFill>
                  <a:srgbClr val="A50021"/>
                </a:solidFill>
              </a:rPr>
              <a:t>Pancreatitis</a:t>
            </a:r>
          </a:p>
          <a:p>
            <a:pPr eaLnBrk="1" hangingPunct="1"/>
            <a:r>
              <a:rPr lang="en-US" sz="2400" smtClean="0">
                <a:solidFill>
                  <a:srgbClr val="A50021"/>
                </a:solidFill>
              </a:rPr>
              <a:t>Obstruction</a:t>
            </a:r>
          </a:p>
          <a:p>
            <a:pPr eaLnBrk="1" hangingPunct="1"/>
            <a:r>
              <a:rPr lang="en-US" sz="2400" smtClean="0">
                <a:solidFill>
                  <a:srgbClr val="A50021"/>
                </a:solidFill>
              </a:rPr>
              <a:t>Early appendicitis</a:t>
            </a:r>
          </a:p>
          <a:p>
            <a:pPr eaLnBrk="1" hangingPunct="1"/>
            <a:r>
              <a:rPr lang="en-US" sz="2400" smtClean="0">
                <a:solidFill>
                  <a:srgbClr val="A50021"/>
                </a:solidFill>
              </a:rPr>
              <a:t>Small bowel pathology</a:t>
            </a:r>
          </a:p>
          <a:p>
            <a:pPr eaLnBrk="1" hangingPunct="1"/>
            <a:r>
              <a:rPr lang="en-US" sz="2400" smtClean="0">
                <a:solidFill>
                  <a:srgbClr val="A50021"/>
                </a:solidFill>
              </a:rPr>
              <a:t>Gastroenteritis</a:t>
            </a:r>
          </a:p>
          <a:p>
            <a:pPr eaLnBrk="1" hangingPunct="1"/>
            <a:endParaRPr lang="en-US" sz="2400" smtClean="0">
              <a:solidFill>
                <a:srgbClr val="A50021"/>
              </a:solidFill>
            </a:endParaRPr>
          </a:p>
        </p:txBody>
      </p:sp>
      <p:pic>
        <p:nvPicPr>
          <p:cNvPr id="31748" name="Picture 4" descr="3areas"/>
          <p:cNvPicPr>
            <a:picLocks noGrp="1" noChangeAspect="1" noChangeArrowheads="1"/>
          </p:cNvPicPr>
          <p:nvPr>
            <p:ph sz="half" idx="1"/>
          </p:nvPr>
        </p:nvPicPr>
        <p:blipFill>
          <a:blip r:embed="rId2" cstate="print"/>
          <a:srcRect/>
          <a:stretch>
            <a:fillRect/>
          </a:stretch>
        </p:blipFill>
        <p:spPr>
          <a:xfrm>
            <a:off x="755650" y="1525588"/>
            <a:ext cx="3887788" cy="4495800"/>
          </a:xfrm>
          <a:noFill/>
        </p:spPr>
      </p:pic>
      <p:sp>
        <p:nvSpPr>
          <p:cNvPr id="31749" name="Line 5"/>
          <p:cNvSpPr>
            <a:spLocks noChangeShapeType="1"/>
          </p:cNvSpPr>
          <p:nvPr/>
        </p:nvSpPr>
        <p:spPr bwMode="auto">
          <a:xfrm flipH="1">
            <a:off x="3132138" y="4005263"/>
            <a:ext cx="1800225" cy="0"/>
          </a:xfrm>
          <a:prstGeom prst="line">
            <a:avLst/>
          </a:prstGeom>
          <a:noFill/>
          <a:ln w="57150">
            <a:solidFill>
              <a:srgbClr val="CC0099"/>
            </a:solidFill>
            <a:round/>
            <a:headEnd/>
            <a:tailEnd type="triangle" w="med" len="med"/>
          </a:ln>
        </p:spPr>
        <p:txBody>
          <a:bodyPr/>
          <a:lstStyle/>
          <a:p>
            <a:endParaRPr lang="en-US"/>
          </a:p>
        </p:txBody>
      </p:sp>
      <p:sp>
        <p:nvSpPr>
          <p:cNvPr id="31750" name="Rectangle 6"/>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042988" y="1196975"/>
            <a:ext cx="7129462" cy="998538"/>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
            </a:r>
            <a:br>
              <a:rPr lang="en-US" sz="2800" b="1" smtClean="0">
                <a:solidFill>
                  <a:srgbClr val="CC0000"/>
                </a:solidFill>
              </a:rPr>
            </a:br>
            <a:r>
              <a:rPr lang="en-US" sz="2800" b="1" smtClean="0">
                <a:solidFill>
                  <a:srgbClr val="CC0000"/>
                </a:solidFill>
              </a:rPr>
              <a:t>Types </a:t>
            </a:r>
            <a:br>
              <a:rPr lang="en-US" sz="2800" b="1" smtClean="0">
                <a:solidFill>
                  <a:srgbClr val="CC0000"/>
                </a:solidFill>
              </a:rPr>
            </a:br>
            <a:endParaRPr lang="en-US" sz="2800" b="1" smtClean="0">
              <a:solidFill>
                <a:srgbClr val="CC0000"/>
              </a:solidFill>
            </a:endParaRPr>
          </a:p>
        </p:txBody>
      </p:sp>
      <p:sp>
        <p:nvSpPr>
          <p:cNvPr id="5123" name="Rectangle 4"/>
          <p:cNvSpPr>
            <a:spLocks noGrp="1" noChangeArrowheads="1"/>
          </p:cNvSpPr>
          <p:nvPr>
            <p:ph type="body" idx="1"/>
          </p:nvPr>
        </p:nvSpPr>
        <p:spPr>
          <a:xfrm>
            <a:off x="1042988" y="2420938"/>
            <a:ext cx="7200900" cy="3240087"/>
          </a:xfrm>
          <a:solidFill>
            <a:srgbClr val="F8F8F8"/>
          </a:solidFill>
          <a:ln w="57150">
            <a:solidFill>
              <a:schemeClr val="bg1"/>
            </a:solidFill>
          </a:ln>
          <a:effectLst>
            <a:prstShdw prst="shdw13" dist="53882" dir="13500000">
              <a:schemeClr val="bg2">
                <a:alpha val="50000"/>
              </a:schemeClr>
            </a:prstShdw>
          </a:effectLst>
        </p:spPr>
        <p:txBody>
          <a:bodyPr/>
          <a:lstStyle/>
          <a:p>
            <a:pPr marL="609600" indent="-609600" eaLnBrk="1" hangingPunct="1"/>
            <a:endParaRPr lang="en-US" smtClean="0">
              <a:solidFill>
                <a:srgbClr val="A50021"/>
              </a:solidFill>
            </a:endParaRPr>
          </a:p>
          <a:p>
            <a:pPr marL="609600" indent="-609600" eaLnBrk="1" hangingPunct="1"/>
            <a:r>
              <a:rPr lang="en-US" smtClean="0">
                <a:solidFill>
                  <a:srgbClr val="A50021"/>
                </a:solidFill>
              </a:rPr>
              <a:t>Visceral pain</a:t>
            </a:r>
          </a:p>
          <a:p>
            <a:pPr marL="609600" indent="-609600" eaLnBrk="1" hangingPunct="1"/>
            <a:r>
              <a:rPr lang="en-US" smtClean="0">
                <a:solidFill>
                  <a:srgbClr val="A50021"/>
                </a:solidFill>
              </a:rPr>
              <a:t>Somatoparietal pain</a:t>
            </a:r>
          </a:p>
          <a:p>
            <a:pPr marL="609600" indent="-609600" eaLnBrk="1" hangingPunct="1"/>
            <a:r>
              <a:rPr lang="en-US" smtClean="0">
                <a:solidFill>
                  <a:srgbClr val="A50021"/>
                </a:solidFill>
              </a:rPr>
              <a:t>Referred pain.</a:t>
            </a:r>
          </a:p>
        </p:txBody>
      </p:sp>
      <p:sp>
        <p:nvSpPr>
          <p:cNvPr id="5124" name="Rectangle 5"/>
          <p:cNvSpPr>
            <a:spLocks noChangeArrowheads="1"/>
          </p:cNvSpPr>
          <p:nvPr/>
        </p:nvSpPr>
        <p:spPr bwMode="auto">
          <a:xfrm>
            <a:off x="179388" y="18256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63575" y="693738"/>
            <a:ext cx="7724775" cy="6477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Pelvic-Pain</a:t>
            </a:r>
          </a:p>
        </p:txBody>
      </p:sp>
      <p:sp>
        <p:nvSpPr>
          <p:cNvPr id="73731" name="Rectangle 3"/>
          <p:cNvSpPr>
            <a:spLocks noGrp="1" noChangeArrowheads="1"/>
          </p:cNvSpPr>
          <p:nvPr>
            <p:ph type="body" sz="half" idx="2"/>
          </p:nvPr>
        </p:nvSpPr>
        <p:spPr>
          <a:xfrm>
            <a:off x="4792663" y="3213100"/>
            <a:ext cx="3524250" cy="273685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r>
              <a:rPr lang="en-US" sz="2800" smtClean="0">
                <a:solidFill>
                  <a:srgbClr val="A50021"/>
                </a:solidFill>
              </a:rPr>
              <a:t>Cystitis</a:t>
            </a:r>
          </a:p>
          <a:p>
            <a:pPr eaLnBrk="1" hangingPunct="1"/>
            <a:r>
              <a:rPr lang="en-US" sz="2800" smtClean="0">
                <a:solidFill>
                  <a:srgbClr val="A50021"/>
                </a:solidFill>
              </a:rPr>
              <a:t>Prostatitis</a:t>
            </a:r>
          </a:p>
          <a:p>
            <a:pPr eaLnBrk="1" hangingPunct="1"/>
            <a:r>
              <a:rPr lang="en-US" sz="2800" smtClean="0">
                <a:solidFill>
                  <a:srgbClr val="A50021"/>
                </a:solidFill>
              </a:rPr>
              <a:t>Bladder outlet obstruction</a:t>
            </a:r>
          </a:p>
          <a:p>
            <a:pPr eaLnBrk="1" hangingPunct="1"/>
            <a:r>
              <a:rPr lang="en-US" sz="2800" smtClean="0">
                <a:solidFill>
                  <a:srgbClr val="A50021"/>
                </a:solidFill>
              </a:rPr>
              <a:t>Uterine pathology</a:t>
            </a:r>
          </a:p>
        </p:txBody>
      </p:sp>
      <p:pic>
        <p:nvPicPr>
          <p:cNvPr id="32772" name="Picture 4" descr="3areas"/>
          <p:cNvPicPr>
            <a:picLocks noGrp="1" noChangeAspect="1" noChangeArrowheads="1"/>
          </p:cNvPicPr>
          <p:nvPr>
            <p:ph sz="half" idx="1"/>
          </p:nvPr>
        </p:nvPicPr>
        <p:blipFill>
          <a:blip r:embed="rId2" cstate="print"/>
          <a:srcRect/>
          <a:stretch>
            <a:fillRect/>
          </a:stretch>
        </p:blipFill>
        <p:spPr>
          <a:xfrm>
            <a:off x="611188" y="1525588"/>
            <a:ext cx="3821112" cy="4495800"/>
          </a:xfrm>
          <a:noFill/>
        </p:spPr>
      </p:pic>
      <p:sp>
        <p:nvSpPr>
          <p:cNvPr id="32773" name="Line 5"/>
          <p:cNvSpPr>
            <a:spLocks noChangeShapeType="1"/>
          </p:cNvSpPr>
          <p:nvPr/>
        </p:nvSpPr>
        <p:spPr bwMode="auto">
          <a:xfrm flipH="1">
            <a:off x="2484438" y="5013325"/>
            <a:ext cx="2303462" cy="0"/>
          </a:xfrm>
          <a:prstGeom prst="line">
            <a:avLst/>
          </a:prstGeom>
          <a:noFill/>
          <a:ln w="57150">
            <a:solidFill>
              <a:srgbClr val="CC0099"/>
            </a:solidFill>
            <a:round/>
            <a:headEnd/>
            <a:tailEnd type="triangle" w="med" len="med"/>
          </a:ln>
        </p:spPr>
        <p:txBody>
          <a:bodyPr/>
          <a:lstStyle/>
          <a:p>
            <a:endParaRPr lang="en-US"/>
          </a:p>
        </p:txBody>
      </p:sp>
      <p:sp>
        <p:nvSpPr>
          <p:cNvPr id="32774" name="Rectangle 6"/>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35013" y="692150"/>
            <a:ext cx="7940675" cy="649288"/>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Diffuse Pain</a:t>
            </a:r>
          </a:p>
        </p:txBody>
      </p:sp>
      <p:sp>
        <p:nvSpPr>
          <p:cNvPr id="33795" name="Rectangle 3"/>
          <p:cNvSpPr>
            <a:spLocks noGrp="1" noChangeArrowheads="1"/>
          </p:cNvSpPr>
          <p:nvPr>
            <p:ph type="body" sz="half" idx="2"/>
          </p:nvPr>
        </p:nvSpPr>
        <p:spPr>
          <a:xfrm>
            <a:off x="4864100" y="1743075"/>
            <a:ext cx="3811588" cy="413385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r>
              <a:rPr lang="en-US" sz="2800" smtClean="0">
                <a:solidFill>
                  <a:srgbClr val="A50021"/>
                </a:solidFill>
              </a:rPr>
              <a:t>Gastroenteritis</a:t>
            </a:r>
          </a:p>
          <a:p>
            <a:pPr eaLnBrk="1" hangingPunct="1"/>
            <a:r>
              <a:rPr lang="en-US" sz="2800" smtClean="0">
                <a:solidFill>
                  <a:srgbClr val="A50021"/>
                </a:solidFill>
              </a:rPr>
              <a:t>Ischemia</a:t>
            </a:r>
          </a:p>
          <a:p>
            <a:pPr eaLnBrk="1" hangingPunct="1"/>
            <a:r>
              <a:rPr lang="en-US" sz="2800" smtClean="0">
                <a:solidFill>
                  <a:srgbClr val="A50021"/>
                </a:solidFill>
              </a:rPr>
              <a:t>Obstruction</a:t>
            </a:r>
          </a:p>
          <a:p>
            <a:pPr eaLnBrk="1" hangingPunct="1"/>
            <a:r>
              <a:rPr lang="en-US" sz="2800" smtClean="0">
                <a:solidFill>
                  <a:srgbClr val="A50021"/>
                </a:solidFill>
              </a:rPr>
              <a:t>DKA</a:t>
            </a:r>
          </a:p>
          <a:p>
            <a:pPr eaLnBrk="1" hangingPunct="1"/>
            <a:r>
              <a:rPr lang="en-US" sz="2800" smtClean="0">
                <a:solidFill>
                  <a:srgbClr val="A50021"/>
                </a:solidFill>
              </a:rPr>
              <a:t>IBS</a:t>
            </a:r>
          </a:p>
          <a:p>
            <a:pPr eaLnBrk="1" hangingPunct="1"/>
            <a:r>
              <a:rPr lang="en-US" sz="2800" smtClean="0">
                <a:solidFill>
                  <a:srgbClr val="A50021"/>
                </a:solidFill>
              </a:rPr>
              <a:t>FMF</a:t>
            </a:r>
          </a:p>
          <a:p>
            <a:pPr lvl="1" eaLnBrk="1" hangingPunct="1">
              <a:buFontTx/>
              <a:buNone/>
            </a:pPr>
            <a:endParaRPr lang="en-US" smtClean="0">
              <a:solidFill>
                <a:srgbClr val="A50021"/>
              </a:solidFill>
            </a:endParaRPr>
          </a:p>
        </p:txBody>
      </p:sp>
      <p:pic>
        <p:nvPicPr>
          <p:cNvPr id="33796" name="Picture 4" descr="3areas"/>
          <p:cNvPicPr>
            <a:picLocks noGrp="1" noChangeAspect="1" noChangeArrowheads="1"/>
          </p:cNvPicPr>
          <p:nvPr>
            <p:ph sz="half" idx="1"/>
          </p:nvPr>
        </p:nvPicPr>
        <p:blipFill>
          <a:blip r:embed="rId2" cstate="print"/>
          <a:srcRect/>
          <a:stretch>
            <a:fillRect/>
          </a:stretch>
        </p:blipFill>
        <p:spPr>
          <a:xfrm>
            <a:off x="755650" y="1628775"/>
            <a:ext cx="3676650" cy="4495800"/>
          </a:xfrm>
          <a:noFill/>
          <a:ln>
            <a:solidFill>
              <a:schemeClr val="bg1"/>
            </a:solidFill>
          </a:ln>
        </p:spPr>
      </p:pic>
      <p:sp>
        <p:nvSpPr>
          <p:cNvPr id="33797"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68313" y="1268413"/>
            <a:ext cx="8135937" cy="93503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Irritable Bowel Syndrome (IBS)</a:t>
            </a:r>
          </a:p>
        </p:txBody>
      </p:sp>
      <p:sp>
        <p:nvSpPr>
          <p:cNvPr id="34819" name="Rectangle 3"/>
          <p:cNvSpPr>
            <a:spLocks noGrp="1" noChangeArrowheads="1"/>
          </p:cNvSpPr>
          <p:nvPr>
            <p:ph type="body" idx="1"/>
          </p:nvPr>
        </p:nvSpPr>
        <p:spPr>
          <a:xfrm>
            <a:off x="519113" y="2432050"/>
            <a:ext cx="8085137" cy="344487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r>
              <a:rPr lang="en-US" sz="2400" smtClean="0">
                <a:solidFill>
                  <a:srgbClr val="A50021"/>
                </a:solidFill>
              </a:rPr>
              <a:t>   </a:t>
            </a:r>
          </a:p>
          <a:p>
            <a:pPr eaLnBrk="1" hangingPunct="1">
              <a:buFontTx/>
              <a:buNone/>
            </a:pPr>
            <a:r>
              <a:rPr lang="en-US" sz="2400" b="1" smtClean="0">
                <a:solidFill>
                  <a:srgbClr val="A50021"/>
                </a:solidFill>
              </a:rPr>
              <a:t>    </a:t>
            </a:r>
            <a:r>
              <a:rPr lang="en-US" sz="2400" b="1" smtClean="0">
                <a:solidFill>
                  <a:srgbClr val="C00000"/>
                </a:solidFill>
              </a:rPr>
              <a:t>*</a:t>
            </a:r>
            <a:r>
              <a:rPr lang="en-US" sz="2400" smtClean="0">
                <a:solidFill>
                  <a:srgbClr val="A50021"/>
                </a:solidFill>
              </a:rPr>
              <a:t> IBS is characterized by abdominal discomfort  </a:t>
            </a:r>
          </a:p>
          <a:p>
            <a:pPr eaLnBrk="1" hangingPunct="1">
              <a:buFontTx/>
              <a:buNone/>
            </a:pPr>
            <a:r>
              <a:rPr lang="en-US" sz="2400" smtClean="0">
                <a:solidFill>
                  <a:srgbClr val="A50021"/>
                </a:solidFill>
              </a:rPr>
              <a:t>   </a:t>
            </a:r>
          </a:p>
          <a:p>
            <a:pPr eaLnBrk="1" hangingPunct="1">
              <a:buFontTx/>
              <a:buNone/>
            </a:pPr>
            <a:r>
              <a:rPr lang="en-US" sz="2400" b="1" smtClean="0">
                <a:solidFill>
                  <a:srgbClr val="C00000"/>
                </a:solidFill>
              </a:rPr>
              <a:t>    *</a:t>
            </a:r>
            <a:r>
              <a:rPr lang="en-US" sz="2400" smtClean="0">
                <a:solidFill>
                  <a:srgbClr val="C00000"/>
                </a:solidFill>
              </a:rPr>
              <a:t> </a:t>
            </a:r>
            <a:r>
              <a:rPr lang="en-US" sz="2400" smtClean="0">
                <a:solidFill>
                  <a:srgbClr val="A50021"/>
                </a:solidFill>
              </a:rPr>
              <a:t>associated with altered bowel habits</a:t>
            </a:r>
          </a:p>
          <a:p>
            <a:pPr eaLnBrk="1" hangingPunct="1">
              <a:buFontTx/>
              <a:buNone/>
            </a:pPr>
            <a:r>
              <a:rPr lang="en-US" sz="2400" smtClean="0">
                <a:solidFill>
                  <a:srgbClr val="A50021"/>
                </a:solidFill>
              </a:rPr>
              <a:t>    </a:t>
            </a:r>
          </a:p>
          <a:p>
            <a:pPr eaLnBrk="1" hangingPunct="1">
              <a:buFontTx/>
              <a:buNone/>
            </a:pPr>
            <a:r>
              <a:rPr lang="en-US" sz="2400" b="1" smtClean="0">
                <a:solidFill>
                  <a:srgbClr val="C00000"/>
                </a:solidFill>
              </a:rPr>
              <a:t>    *</a:t>
            </a:r>
            <a:r>
              <a:rPr lang="en-US" sz="2400" smtClean="0">
                <a:solidFill>
                  <a:srgbClr val="A50021"/>
                </a:solidFill>
              </a:rPr>
              <a:t> in the absence of  structural or biochemical </a:t>
            </a:r>
          </a:p>
          <a:p>
            <a:pPr eaLnBrk="1" hangingPunct="1">
              <a:buFontTx/>
              <a:buNone/>
            </a:pPr>
            <a:r>
              <a:rPr lang="en-US" sz="2400" smtClean="0">
                <a:solidFill>
                  <a:srgbClr val="A50021"/>
                </a:solidFill>
              </a:rPr>
              <a:t>       abnormalities </a:t>
            </a:r>
          </a:p>
        </p:txBody>
      </p:sp>
      <p:sp>
        <p:nvSpPr>
          <p:cNvPr id="34820"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960438" y="2349500"/>
            <a:ext cx="7212012" cy="3455988"/>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endParaRPr>
          </a:p>
          <a:p>
            <a:pPr eaLnBrk="1" hangingPunct="1"/>
            <a:r>
              <a:rPr lang="en-US" sz="2400" smtClean="0">
                <a:solidFill>
                  <a:srgbClr val="A50021"/>
                </a:solidFill>
              </a:rPr>
              <a:t>Fibromyalgia</a:t>
            </a:r>
          </a:p>
          <a:p>
            <a:pPr eaLnBrk="1" hangingPunct="1"/>
            <a:r>
              <a:rPr lang="en-US" sz="2400" smtClean="0">
                <a:solidFill>
                  <a:srgbClr val="A50021"/>
                </a:solidFill>
              </a:rPr>
              <a:t>Psychic disorders</a:t>
            </a:r>
          </a:p>
          <a:p>
            <a:pPr eaLnBrk="1" hangingPunct="1"/>
            <a:r>
              <a:rPr lang="en-US" sz="2400" smtClean="0">
                <a:solidFill>
                  <a:srgbClr val="A50021"/>
                </a:solidFill>
              </a:rPr>
              <a:t>Urinary symptoms</a:t>
            </a:r>
          </a:p>
          <a:p>
            <a:pPr eaLnBrk="1" hangingPunct="1"/>
            <a:r>
              <a:rPr lang="en-US" sz="2400" smtClean="0">
                <a:solidFill>
                  <a:srgbClr val="A50021"/>
                </a:solidFill>
              </a:rPr>
              <a:t>Sexual dysfunction</a:t>
            </a:r>
          </a:p>
        </p:txBody>
      </p:sp>
      <p:sp>
        <p:nvSpPr>
          <p:cNvPr id="119812" name="Rectangle 4"/>
          <p:cNvSpPr>
            <a:spLocks noGrp="1" noChangeArrowheads="1"/>
          </p:cNvSpPr>
          <p:nvPr>
            <p:ph type="title"/>
          </p:nvPr>
        </p:nvSpPr>
        <p:spPr>
          <a:xfrm>
            <a:off x="900113" y="1268413"/>
            <a:ext cx="7272337" cy="86518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IBS- Assoc. Extraintestinal Disorders</a:t>
            </a:r>
          </a:p>
        </p:txBody>
      </p:sp>
      <p:sp>
        <p:nvSpPr>
          <p:cNvPr id="35844" name="Rectangle 6"/>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908050"/>
            <a:ext cx="8002588" cy="792163"/>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IBS- Epidemiology</a:t>
            </a:r>
          </a:p>
        </p:txBody>
      </p:sp>
      <p:sp>
        <p:nvSpPr>
          <p:cNvPr id="36867" name="Rectangle 3"/>
          <p:cNvSpPr>
            <a:spLocks noGrp="1" noChangeArrowheads="1"/>
          </p:cNvSpPr>
          <p:nvPr>
            <p:ph type="body" idx="1"/>
          </p:nvPr>
        </p:nvSpPr>
        <p:spPr>
          <a:xfrm>
            <a:off x="530225" y="1927225"/>
            <a:ext cx="7929563" cy="4525963"/>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endParaRPr>
          </a:p>
          <a:p>
            <a:pPr eaLnBrk="1" hangingPunct="1"/>
            <a:r>
              <a:rPr lang="en-US" sz="2400" smtClean="0">
                <a:solidFill>
                  <a:srgbClr val="A50021"/>
                </a:solidFill>
              </a:rPr>
              <a:t>Worldwide point prevalence 10-20%</a:t>
            </a:r>
          </a:p>
          <a:p>
            <a:pPr eaLnBrk="1" hangingPunct="1"/>
            <a:r>
              <a:rPr lang="en-US" sz="2400" smtClean="0">
                <a:solidFill>
                  <a:srgbClr val="A50021"/>
                </a:solidFill>
              </a:rPr>
              <a:t>Prevalence higher below 50 years</a:t>
            </a:r>
          </a:p>
          <a:p>
            <a:pPr eaLnBrk="1" hangingPunct="1"/>
            <a:r>
              <a:rPr lang="en-US" sz="2400" smtClean="0">
                <a:solidFill>
                  <a:srgbClr val="A50021"/>
                </a:solidFill>
              </a:rPr>
              <a:t>More in women</a:t>
            </a:r>
          </a:p>
          <a:p>
            <a:pPr eaLnBrk="1" hangingPunct="1"/>
            <a:r>
              <a:rPr lang="en-US" sz="2400" smtClean="0">
                <a:solidFill>
                  <a:srgbClr val="A50021"/>
                </a:solidFill>
              </a:rPr>
              <a:t>May occur in pediatrics usually &gt; 6 yrs</a:t>
            </a:r>
          </a:p>
          <a:p>
            <a:pPr eaLnBrk="1" hangingPunct="1"/>
            <a:r>
              <a:rPr lang="en-US" sz="2400" smtClean="0">
                <a:solidFill>
                  <a:srgbClr val="A50021"/>
                </a:solidFill>
              </a:rPr>
              <a:t>3x absence from work compared to non IBS patients</a:t>
            </a:r>
          </a:p>
          <a:p>
            <a:pPr eaLnBrk="1" hangingPunct="1"/>
            <a:r>
              <a:rPr lang="en-US" sz="2400" smtClean="0">
                <a:solidFill>
                  <a:srgbClr val="A50021"/>
                </a:solidFill>
              </a:rPr>
              <a:t>QoL is significantly lower than healty individuals and RA, DM, BA and GERD.</a:t>
            </a:r>
          </a:p>
          <a:p>
            <a:pPr eaLnBrk="1" hangingPunct="1"/>
            <a:r>
              <a:rPr lang="en-US" sz="2400" smtClean="0">
                <a:solidFill>
                  <a:srgbClr val="A50021"/>
                </a:solidFill>
              </a:rPr>
              <a:t>Economic impact 8-30 billion dollars (in USA)</a:t>
            </a:r>
          </a:p>
        </p:txBody>
      </p:sp>
      <p:sp>
        <p:nvSpPr>
          <p:cNvPr id="3686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4213" y="836613"/>
            <a:ext cx="7632700" cy="792162"/>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IBS- Pathophysiology</a:t>
            </a:r>
          </a:p>
        </p:txBody>
      </p:sp>
      <p:sp>
        <p:nvSpPr>
          <p:cNvPr id="37891" name="Rectangle 3"/>
          <p:cNvSpPr>
            <a:spLocks noGrp="1" noChangeArrowheads="1"/>
          </p:cNvSpPr>
          <p:nvPr>
            <p:ph type="body" idx="1"/>
          </p:nvPr>
        </p:nvSpPr>
        <p:spPr>
          <a:xfrm>
            <a:off x="744538" y="1855788"/>
            <a:ext cx="7572375" cy="4525962"/>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lnSpc>
                <a:spcPct val="90000"/>
              </a:lnSpc>
              <a:buFontTx/>
              <a:buNone/>
            </a:pPr>
            <a:endParaRPr lang="en-US" sz="2400" b="1" smtClean="0">
              <a:solidFill>
                <a:srgbClr val="A50021"/>
              </a:solidFill>
            </a:endParaRPr>
          </a:p>
          <a:p>
            <a:pPr eaLnBrk="1" hangingPunct="1">
              <a:lnSpc>
                <a:spcPct val="90000"/>
              </a:lnSpc>
              <a:buFontTx/>
              <a:buNone/>
            </a:pPr>
            <a:r>
              <a:rPr lang="en-US" sz="2400" b="1" smtClean="0">
                <a:solidFill>
                  <a:srgbClr val="A50021"/>
                </a:solidFill>
              </a:rPr>
              <a:t>Three interrelated factors:</a:t>
            </a:r>
          </a:p>
          <a:p>
            <a:pPr eaLnBrk="1" hangingPunct="1">
              <a:lnSpc>
                <a:spcPct val="90000"/>
              </a:lnSpc>
              <a:buFontTx/>
              <a:buNone/>
            </a:pPr>
            <a:endParaRPr lang="en-US" sz="800" b="1" smtClean="0">
              <a:solidFill>
                <a:srgbClr val="A50021"/>
              </a:solidFill>
            </a:endParaRPr>
          </a:p>
          <a:p>
            <a:pPr eaLnBrk="1" hangingPunct="1">
              <a:lnSpc>
                <a:spcPct val="90000"/>
              </a:lnSpc>
            </a:pPr>
            <a:r>
              <a:rPr lang="en-US" sz="2400" smtClean="0">
                <a:solidFill>
                  <a:srgbClr val="A50021"/>
                </a:solidFill>
              </a:rPr>
              <a:t>Altered gut reactivity (Motility, Secretion)</a:t>
            </a:r>
          </a:p>
          <a:p>
            <a:pPr eaLnBrk="1" hangingPunct="1">
              <a:lnSpc>
                <a:spcPct val="90000"/>
              </a:lnSpc>
              <a:buFontTx/>
              <a:buNone/>
            </a:pPr>
            <a:r>
              <a:rPr lang="en-US" sz="2400" smtClean="0">
                <a:solidFill>
                  <a:srgbClr val="A50021"/>
                </a:solidFill>
              </a:rPr>
              <a:t>                 Meals</a:t>
            </a:r>
          </a:p>
          <a:p>
            <a:pPr eaLnBrk="1" hangingPunct="1">
              <a:lnSpc>
                <a:spcPct val="90000"/>
              </a:lnSpc>
              <a:buFontTx/>
              <a:buNone/>
            </a:pPr>
            <a:r>
              <a:rPr lang="en-US" sz="2400" smtClean="0">
                <a:solidFill>
                  <a:srgbClr val="A50021"/>
                </a:solidFill>
              </a:rPr>
              <a:t>                 Bacteria</a:t>
            </a:r>
          </a:p>
          <a:p>
            <a:pPr eaLnBrk="1" hangingPunct="1">
              <a:lnSpc>
                <a:spcPct val="90000"/>
              </a:lnSpc>
              <a:buFontTx/>
              <a:buNone/>
            </a:pPr>
            <a:r>
              <a:rPr lang="en-US" sz="2400" smtClean="0">
                <a:solidFill>
                  <a:srgbClr val="A50021"/>
                </a:solidFill>
              </a:rPr>
              <a:t>                 Environmental</a:t>
            </a:r>
          </a:p>
          <a:p>
            <a:pPr eaLnBrk="1" hangingPunct="1">
              <a:lnSpc>
                <a:spcPct val="90000"/>
              </a:lnSpc>
            </a:pPr>
            <a:r>
              <a:rPr lang="en-US" sz="2400" smtClean="0">
                <a:solidFill>
                  <a:srgbClr val="A50021"/>
                </a:solidFill>
              </a:rPr>
              <a:t>Hypersensitive gut with enhanced pain </a:t>
            </a:r>
          </a:p>
          <a:p>
            <a:pPr eaLnBrk="1" hangingPunct="1">
              <a:lnSpc>
                <a:spcPct val="90000"/>
              </a:lnSpc>
              <a:buFontTx/>
              <a:buNone/>
            </a:pPr>
            <a:r>
              <a:rPr lang="en-US" sz="2400" smtClean="0">
                <a:solidFill>
                  <a:srgbClr val="A50021"/>
                </a:solidFill>
              </a:rPr>
              <a:t>         perception</a:t>
            </a:r>
          </a:p>
          <a:p>
            <a:pPr eaLnBrk="1" hangingPunct="1">
              <a:lnSpc>
                <a:spcPct val="90000"/>
              </a:lnSpc>
            </a:pPr>
            <a:r>
              <a:rPr lang="en-US" sz="2400" smtClean="0">
                <a:solidFill>
                  <a:srgbClr val="A50021"/>
                </a:solidFill>
              </a:rPr>
              <a:t>Altered gut brain axis with greater reaction to  </a:t>
            </a:r>
          </a:p>
          <a:p>
            <a:pPr eaLnBrk="1" hangingPunct="1">
              <a:lnSpc>
                <a:spcPct val="90000"/>
              </a:lnSpc>
              <a:buFontTx/>
              <a:buNone/>
            </a:pPr>
            <a:r>
              <a:rPr lang="en-US" sz="2400" smtClean="0">
                <a:solidFill>
                  <a:srgbClr val="A50021"/>
                </a:solidFill>
              </a:rPr>
              <a:t>         stress and modified pain perception</a:t>
            </a:r>
          </a:p>
        </p:txBody>
      </p:sp>
      <p:sp>
        <p:nvSpPr>
          <p:cNvPr id="37892"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1663" y="1125538"/>
            <a:ext cx="7858125"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IBS-Diagnostic Criteria (1)</a:t>
            </a:r>
          </a:p>
        </p:txBody>
      </p:sp>
      <p:sp>
        <p:nvSpPr>
          <p:cNvPr id="38915" name="Rectangle 3"/>
          <p:cNvSpPr>
            <a:spLocks noGrp="1" noChangeArrowheads="1"/>
          </p:cNvSpPr>
          <p:nvPr>
            <p:ph type="body" idx="1"/>
          </p:nvPr>
        </p:nvSpPr>
        <p:spPr>
          <a:xfrm>
            <a:off x="684213" y="2216150"/>
            <a:ext cx="7726362" cy="416560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2400" b="1" smtClean="0">
              <a:solidFill>
                <a:srgbClr val="A50021"/>
              </a:solidFill>
            </a:endParaRPr>
          </a:p>
          <a:p>
            <a:pPr eaLnBrk="1" hangingPunct="1">
              <a:buFontTx/>
              <a:buNone/>
            </a:pPr>
            <a:r>
              <a:rPr lang="en-US" sz="2400" b="1" smtClean="0">
                <a:solidFill>
                  <a:srgbClr val="A50021"/>
                </a:solidFill>
              </a:rPr>
              <a:t>Manning Criteria:</a:t>
            </a:r>
          </a:p>
          <a:p>
            <a:pPr eaLnBrk="1" hangingPunct="1"/>
            <a:r>
              <a:rPr lang="en-US" sz="2400" smtClean="0">
                <a:solidFill>
                  <a:srgbClr val="A50021"/>
                </a:solidFill>
              </a:rPr>
              <a:t>Pain relieve with defecation</a:t>
            </a:r>
          </a:p>
          <a:p>
            <a:pPr eaLnBrk="1" hangingPunct="1"/>
            <a:r>
              <a:rPr lang="en-US" sz="2400" smtClean="0">
                <a:solidFill>
                  <a:srgbClr val="A50021"/>
                </a:solidFill>
              </a:rPr>
              <a:t>More frequent stools at the onset of pain</a:t>
            </a:r>
          </a:p>
          <a:p>
            <a:pPr eaLnBrk="1" hangingPunct="1"/>
            <a:r>
              <a:rPr lang="en-US" sz="2400" smtClean="0">
                <a:solidFill>
                  <a:srgbClr val="A50021"/>
                </a:solidFill>
              </a:rPr>
              <a:t>Looser stools at the onset of pain</a:t>
            </a:r>
          </a:p>
          <a:p>
            <a:pPr eaLnBrk="1" hangingPunct="1"/>
            <a:r>
              <a:rPr lang="en-US" sz="2400" smtClean="0">
                <a:solidFill>
                  <a:srgbClr val="A50021"/>
                </a:solidFill>
              </a:rPr>
              <a:t>Sensation of incomplete evacuation</a:t>
            </a:r>
          </a:p>
          <a:p>
            <a:pPr eaLnBrk="1" hangingPunct="1"/>
            <a:r>
              <a:rPr lang="en-US" sz="2400" smtClean="0">
                <a:solidFill>
                  <a:srgbClr val="A50021"/>
                </a:solidFill>
              </a:rPr>
              <a:t>Passage of mucus</a:t>
            </a:r>
          </a:p>
          <a:p>
            <a:pPr eaLnBrk="1" hangingPunct="1"/>
            <a:r>
              <a:rPr lang="en-US" sz="2400" smtClean="0">
                <a:solidFill>
                  <a:srgbClr val="A50021"/>
                </a:solidFill>
              </a:rPr>
              <a:t>Visible abdominal distention</a:t>
            </a:r>
          </a:p>
        </p:txBody>
      </p:sp>
      <p:sp>
        <p:nvSpPr>
          <p:cNvPr id="38916"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322263" y="1844675"/>
            <a:ext cx="8642350" cy="4824413"/>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1000" b="1" smtClean="0">
              <a:solidFill>
                <a:srgbClr val="A50021"/>
              </a:solidFill>
            </a:endParaRPr>
          </a:p>
          <a:p>
            <a:pPr eaLnBrk="1" hangingPunct="1">
              <a:buFontTx/>
              <a:buNone/>
            </a:pPr>
            <a:r>
              <a:rPr lang="en-US" sz="2000" b="1" smtClean="0">
                <a:solidFill>
                  <a:srgbClr val="A50021"/>
                </a:solidFill>
              </a:rPr>
              <a:t>Contin. or recurrent abd. pain or discomfort for&gt;12 wks, onset &gt;6 months prior to diagnosis and includes at least 2 of:</a:t>
            </a:r>
          </a:p>
          <a:p>
            <a:pPr eaLnBrk="1" hangingPunct="1"/>
            <a:r>
              <a:rPr lang="en-US" sz="2000" smtClean="0">
                <a:solidFill>
                  <a:srgbClr val="A50021"/>
                </a:solidFill>
              </a:rPr>
              <a:t>Improvement with defecation</a:t>
            </a:r>
          </a:p>
          <a:p>
            <a:pPr eaLnBrk="1" hangingPunct="1"/>
            <a:r>
              <a:rPr lang="en-US" sz="2000" smtClean="0">
                <a:solidFill>
                  <a:srgbClr val="A50021"/>
                </a:solidFill>
              </a:rPr>
              <a:t>Onset assoc. with change in frequency of stool</a:t>
            </a:r>
          </a:p>
          <a:p>
            <a:pPr eaLnBrk="1" hangingPunct="1"/>
            <a:r>
              <a:rPr lang="en-US" sz="2000" smtClean="0">
                <a:solidFill>
                  <a:srgbClr val="A50021"/>
                </a:solidFill>
              </a:rPr>
              <a:t>Onset assoc. with change in form of stool</a:t>
            </a:r>
          </a:p>
          <a:p>
            <a:pPr eaLnBrk="1" hangingPunct="1"/>
            <a:endParaRPr lang="en-US" sz="1000" smtClean="0">
              <a:solidFill>
                <a:srgbClr val="A50021"/>
              </a:solidFill>
            </a:endParaRPr>
          </a:p>
          <a:p>
            <a:pPr eaLnBrk="1" hangingPunct="1">
              <a:buFontTx/>
              <a:buNone/>
            </a:pPr>
            <a:r>
              <a:rPr lang="en-US" sz="2000" b="1" smtClean="0">
                <a:solidFill>
                  <a:srgbClr val="A50021"/>
                </a:solidFill>
              </a:rPr>
              <a:t>Symptoms cumulatively supporting the diagnosis:</a:t>
            </a:r>
          </a:p>
          <a:p>
            <a:pPr eaLnBrk="1" hangingPunct="1"/>
            <a:r>
              <a:rPr lang="en-US" sz="2000" smtClean="0">
                <a:solidFill>
                  <a:srgbClr val="A50021"/>
                </a:solidFill>
              </a:rPr>
              <a:t>Abnormal stool frequency</a:t>
            </a:r>
            <a:r>
              <a:rPr lang="en-US" sz="2000" i="1" smtClean="0">
                <a:solidFill>
                  <a:srgbClr val="A50021"/>
                </a:solidFill>
              </a:rPr>
              <a:t>(&gt;3/d or &lt;3/wk)</a:t>
            </a:r>
          </a:p>
          <a:p>
            <a:pPr eaLnBrk="1" hangingPunct="1"/>
            <a:r>
              <a:rPr lang="en-US" sz="2000" smtClean="0">
                <a:solidFill>
                  <a:srgbClr val="A50021"/>
                </a:solidFill>
              </a:rPr>
              <a:t>Abnormal stool form         </a:t>
            </a:r>
            <a:r>
              <a:rPr lang="en-US" sz="2000" i="1" smtClean="0">
                <a:solidFill>
                  <a:srgbClr val="A50021"/>
                </a:solidFill>
              </a:rPr>
              <a:t>(lumpy/hard or loose/watery)</a:t>
            </a:r>
          </a:p>
          <a:p>
            <a:pPr eaLnBrk="1" hangingPunct="1"/>
            <a:r>
              <a:rPr lang="en-US" sz="2000" smtClean="0">
                <a:solidFill>
                  <a:srgbClr val="A50021"/>
                </a:solidFill>
              </a:rPr>
              <a:t>Abnormal stool passage  </a:t>
            </a:r>
            <a:r>
              <a:rPr lang="en-US" sz="2000" i="1" smtClean="0">
                <a:solidFill>
                  <a:srgbClr val="A50021"/>
                </a:solidFill>
              </a:rPr>
              <a:t>(straining, urgency or sense of incomplete ev)</a:t>
            </a:r>
          </a:p>
          <a:p>
            <a:pPr eaLnBrk="1" hangingPunct="1"/>
            <a:r>
              <a:rPr lang="en-US" sz="2000" smtClean="0">
                <a:solidFill>
                  <a:srgbClr val="A50021"/>
                </a:solidFill>
              </a:rPr>
              <a:t>Passage of mucus</a:t>
            </a:r>
          </a:p>
          <a:p>
            <a:pPr eaLnBrk="1" hangingPunct="1"/>
            <a:r>
              <a:rPr lang="en-US" sz="2000" smtClean="0">
                <a:solidFill>
                  <a:srgbClr val="A50021"/>
                </a:solidFill>
              </a:rPr>
              <a:t>Bloating or feeling of abd. distension</a:t>
            </a:r>
          </a:p>
          <a:p>
            <a:pPr eaLnBrk="1" hangingPunct="1">
              <a:buFontTx/>
              <a:buNone/>
            </a:pPr>
            <a:endParaRPr lang="en-US" sz="2000" smtClean="0">
              <a:solidFill>
                <a:srgbClr val="A50021"/>
              </a:solidFill>
            </a:endParaRPr>
          </a:p>
          <a:p>
            <a:pPr eaLnBrk="1" hangingPunct="1"/>
            <a:endParaRPr lang="en-US" sz="2000" smtClean="0">
              <a:solidFill>
                <a:srgbClr val="A50021"/>
              </a:solidFill>
            </a:endParaRPr>
          </a:p>
          <a:p>
            <a:pPr eaLnBrk="1" hangingPunct="1"/>
            <a:endParaRPr lang="en-US" sz="2000" smtClean="0">
              <a:solidFill>
                <a:srgbClr val="A50021"/>
              </a:solidFill>
            </a:endParaRPr>
          </a:p>
          <a:p>
            <a:pPr eaLnBrk="1" hangingPunct="1"/>
            <a:endParaRPr lang="en-US" sz="2000" smtClean="0">
              <a:solidFill>
                <a:srgbClr val="A50021"/>
              </a:solidFill>
            </a:endParaRPr>
          </a:p>
          <a:p>
            <a:pPr eaLnBrk="1" hangingPunct="1"/>
            <a:endParaRPr lang="en-US" sz="2000" smtClean="0">
              <a:solidFill>
                <a:srgbClr val="A50021"/>
              </a:solidFill>
            </a:endParaRPr>
          </a:p>
        </p:txBody>
      </p:sp>
      <p:sp>
        <p:nvSpPr>
          <p:cNvPr id="39939"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123909" name="Rectangle 5"/>
          <p:cNvSpPr>
            <a:spLocks noGrp="1" noChangeArrowheads="1"/>
          </p:cNvSpPr>
          <p:nvPr>
            <p:ph type="title"/>
          </p:nvPr>
        </p:nvSpPr>
        <p:spPr>
          <a:xfrm>
            <a:off x="250825" y="765175"/>
            <a:ext cx="8642350" cy="865188"/>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dirty="0" smtClean="0">
                <a:solidFill>
                  <a:srgbClr val="CC0000"/>
                </a:solidFill>
              </a:rPr>
              <a:t>IBS-Diagnostic Criteria (2) </a:t>
            </a:r>
            <a:br>
              <a:rPr lang="en-US" sz="2800" b="1" dirty="0" smtClean="0">
                <a:solidFill>
                  <a:srgbClr val="CC0000"/>
                </a:solidFill>
              </a:rPr>
            </a:br>
            <a:r>
              <a:rPr lang="en-US" sz="2800" b="1" dirty="0" smtClean="0">
                <a:solidFill>
                  <a:srgbClr val="CC0000"/>
                </a:solidFill>
              </a:rPr>
              <a:t> </a:t>
            </a:r>
            <a:r>
              <a:rPr lang="en-US" sz="2800" b="1" dirty="0" smtClean="0">
                <a:solidFill>
                  <a:srgbClr val="A50021"/>
                </a:solidFill>
              </a:rPr>
              <a:t>Rom Criteria II:</a:t>
            </a:r>
            <a:endParaRPr lang="en-US" sz="2800" b="1" dirty="0" smtClean="0">
              <a:solidFill>
                <a:srgbClr val="CC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971550" y="2141538"/>
            <a:ext cx="7354888" cy="3951287"/>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lnSpc>
                <a:spcPct val="90000"/>
              </a:lnSpc>
              <a:buFontTx/>
              <a:buNone/>
            </a:pPr>
            <a:endParaRPr lang="en-US" sz="2400" smtClean="0">
              <a:solidFill>
                <a:srgbClr val="A50021"/>
              </a:solidFill>
            </a:endParaRPr>
          </a:p>
          <a:p>
            <a:pPr eaLnBrk="1" hangingPunct="1">
              <a:lnSpc>
                <a:spcPct val="90000"/>
              </a:lnSpc>
              <a:buFontTx/>
              <a:buNone/>
            </a:pPr>
            <a:endParaRPr lang="en-US" sz="1000" b="1" smtClean="0">
              <a:solidFill>
                <a:srgbClr val="A50021"/>
              </a:solidFill>
            </a:endParaRPr>
          </a:p>
          <a:p>
            <a:pPr eaLnBrk="1" hangingPunct="1">
              <a:lnSpc>
                <a:spcPct val="90000"/>
              </a:lnSpc>
            </a:pPr>
            <a:r>
              <a:rPr lang="en-US" sz="2400" smtClean="0">
                <a:solidFill>
                  <a:srgbClr val="A50021"/>
                </a:solidFill>
              </a:rPr>
              <a:t>3 months or more</a:t>
            </a:r>
          </a:p>
          <a:p>
            <a:pPr eaLnBrk="1" hangingPunct="1">
              <a:lnSpc>
                <a:spcPct val="90000"/>
              </a:lnSpc>
            </a:pPr>
            <a:endParaRPr lang="en-US" sz="1000" smtClean="0">
              <a:solidFill>
                <a:srgbClr val="A50021"/>
              </a:solidFill>
            </a:endParaRPr>
          </a:p>
          <a:p>
            <a:pPr eaLnBrk="1" hangingPunct="1">
              <a:lnSpc>
                <a:spcPct val="90000"/>
              </a:lnSpc>
            </a:pPr>
            <a:r>
              <a:rPr lang="en-US" sz="2400" smtClean="0">
                <a:solidFill>
                  <a:srgbClr val="A50021"/>
                </a:solidFill>
              </a:rPr>
              <a:t>Abd.discomfort or pain at least 3d/month</a:t>
            </a:r>
          </a:p>
          <a:p>
            <a:pPr eaLnBrk="1" hangingPunct="1">
              <a:lnSpc>
                <a:spcPct val="90000"/>
              </a:lnSpc>
              <a:buFontTx/>
              <a:buNone/>
            </a:pPr>
            <a:r>
              <a:rPr lang="en-US" sz="2400" smtClean="0">
                <a:solidFill>
                  <a:srgbClr val="A50021"/>
                </a:solidFill>
              </a:rPr>
              <a:t>          </a:t>
            </a:r>
            <a:r>
              <a:rPr lang="en-US" sz="2400" i="1" smtClean="0">
                <a:solidFill>
                  <a:srgbClr val="A50021"/>
                </a:solidFill>
              </a:rPr>
              <a:t>relieved by defecation</a:t>
            </a:r>
          </a:p>
          <a:p>
            <a:pPr eaLnBrk="1" hangingPunct="1">
              <a:lnSpc>
                <a:spcPct val="90000"/>
              </a:lnSpc>
              <a:buFontTx/>
              <a:buNone/>
            </a:pPr>
            <a:r>
              <a:rPr lang="en-US" sz="2400" i="1" smtClean="0">
                <a:solidFill>
                  <a:srgbClr val="A50021"/>
                </a:solidFill>
              </a:rPr>
              <a:t>          assoc. with change in stool form</a:t>
            </a:r>
          </a:p>
          <a:p>
            <a:pPr eaLnBrk="1" hangingPunct="1">
              <a:lnSpc>
                <a:spcPct val="90000"/>
              </a:lnSpc>
              <a:buFontTx/>
              <a:buNone/>
            </a:pPr>
            <a:r>
              <a:rPr lang="en-US" sz="2400" i="1" smtClean="0">
                <a:solidFill>
                  <a:srgbClr val="A50021"/>
                </a:solidFill>
              </a:rPr>
              <a:t>          assoc. with change in stool frequency</a:t>
            </a:r>
          </a:p>
          <a:p>
            <a:pPr algn="r" eaLnBrk="1" hangingPunct="1">
              <a:lnSpc>
                <a:spcPct val="90000"/>
              </a:lnSpc>
              <a:buFontTx/>
              <a:buNone/>
            </a:pPr>
            <a:endParaRPr lang="en-US" sz="1600" i="1" smtClean="0">
              <a:solidFill>
                <a:srgbClr val="A50021"/>
              </a:solidFill>
            </a:endParaRPr>
          </a:p>
          <a:p>
            <a:pPr algn="r" eaLnBrk="1" hangingPunct="1">
              <a:lnSpc>
                <a:spcPct val="90000"/>
              </a:lnSpc>
              <a:buFontTx/>
              <a:buNone/>
            </a:pPr>
            <a:r>
              <a:rPr lang="en-US" sz="1600" i="1" smtClean="0">
                <a:solidFill>
                  <a:srgbClr val="A50021"/>
                </a:solidFill>
              </a:rPr>
              <a:t>Drossman et al, Degnon Associates 2006</a:t>
            </a:r>
          </a:p>
          <a:p>
            <a:pPr eaLnBrk="1" hangingPunct="1">
              <a:lnSpc>
                <a:spcPct val="90000"/>
              </a:lnSpc>
              <a:buFontTx/>
              <a:buNone/>
            </a:pPr>
            <a:endParaRPr lang="en-US" sz="1600" i="1" smtClean="0">
              <a:solidFill>
                <a:srgbClr val="A50021"/>
              </a:solidFill>
            </a:endParaRPr>
          </a:p>
        </p:txBody>
      </p:sp>
      <p:sp>
        <p:nvSpPr>
          <p:cNvPr id="124932" name="Rectangle 4"/>
          <p:cNvSpPr>
            <a:spLocks noGrp="1" noChangeArrowheads="1"/>
          </p:cNvSpPr>
          <p:nvPr>
            <p:ph type="title"/>
          </p:nvPr>
        </p:nvSpPr>
        <p:spPr>
          <a:xfrm>
            <a:off x="971550" y="1052513"/>
            <a:ext cx="7345363" cy="936625"/>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dirty="0" smtClean="0">
                <a:solidFill>
                  <a:srgbClr val="CC0000"/>
                </a:solidFill>
              </a:rPr>
              <a:t/>
            </a:r>
            <a:br>
              <a:rPr lang="en-US" sz="2800" b="1" dirty="0" smtClean="0">
                <a:solidFill>
                  <a:srgbClr val="CC0000"/>
                </a:solidFill>
              </a:rPr>
            </a:br>
            <a:r>
              <a:rPr lang="en-US" sz="2800" b="1" dirty="0" smtClean="0">
                <a:solidFill>
                  <a:srgbClr val="CC0000"/>
                </a:solidFill>
              </a:rPr>
              <a:t>IBS-Diagnostic Criteria (3)</a:t>
            </a:r>
            <a:br>
              <a:rPr lang="en-US" sz="2800" b="1" dirty="0" smtClean="0">
                <a:solidFill>
                  <a:srgbClr val="CC0000"/>
                </a:solidFill>
              </a:rPr>
            </a:br>
            <a:r>
              <a:rPr lang="en-US" sz="2800" b="1" dirty="0" smtClean="0">
                <a:solidFill>
                  <a:srgbClr val="A50021"/>
                </a:solidFill>
              </a:rPr>
              <a:t>Rom III Criteria:</a:t>
            </a:r>
            <a:br>
              <a:rPr lang="en-US" sz="2800" b="1" dirty="0" smtClean="0">
                <a:solidFill>
                  <a:srgbClr val="A50021"/>
                </a:solidFill>
              </a:rPr>
            </a:br>
            <a:endParaRPr lang="en-US" sz="2800" b="1" dirty="0" smtClean="0">
              <a:solidFill>
                <a:srgbClr val="CC0000"/>
              </a:solidFill>
            </a:endParaRPr>
          </a:p>
        </p:txBody>
      </p:sp>
      <p:sp>
        <p:nvSpPr>
          <p:cNvPr id="40964"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042988" y="1052513"/>
            <a:ext cx="7200900"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Endoscopy</a:t>
            </a:r>
          </a:p>
        </p:txBody>
      </p:sp>
      <p:sp>
        <p:nvSpPr>
          <p:cNvPr id="41987" name="Rectangle 3"/>
          <p:cNvSpPr>
            <a:spLocks noGrp="1" noChangeArrowheads="1"/>
          </p:cNvSpPr>
          <p:nvPr>
            <p:ph type="body" idx="1"/>
          </p:nvPr>
        </p:nvSpPr>
        <p:spPr>
          <a:xfrm>
            <a:off x="1042988" y="2132013"/>
            <a:ext cx="7200900" cy="3529012"/>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2400" smtClean="0">
              <a:solidFill>
                <a:srgbClr val="A50021"/>
              </a:solidFill>
              <a:latin typeface="Times New Roman" pitchFamily="18" charset="0"/>
              <a:cs typeface="Times New Roman" pitchFamily="18" charset="0"/>
            </a:endParaRPr>
          </a:p>
          <a:p>
            <a:pPr eaLnBrk="1" hangingPunct="1">
              <a:buFontTx/>
              <a:buNone/>
            </a:pPr>
            <a:endParaRPr lang="en-US" sz="2400" smtClean="0">
              <a:solidFill>
                <a:srgbClr val="A50021"/>
              </a:solidFill>
              <a:latin typeface="Times New Roman" pitchFamily="18" charset="0"/>
              <a:cs typeface="Times New Roman" pitchFamily="18" charset="0"/>
            </a:endParaRPr>
          </a:p>
          <a:p>
            <a:pPr lvl="1" eaLnBrk="1" hangingPunct="1">
              <a:buFontTx/>
              <a:buNone/>
            </a:pPr>
            <a:r>
              <a:rPr lang="en-US" sz="2400" smtClean="0">
                <a:solidFill>
                  <a:srgbClr val="A50021"/>
                </a:solidFill>
                <a:latin typeface="Times New Roman" pitchFamily="18" charset="0"/>
                <a:cs typeface="Times New Roman" pitchFamily="18" charset="0"/>
              </a:rPr>
              <a:t>EGD</a:t>
            </a:r>
          </a:p>
          <a:p>
            <a:pPr lvl="1" eaLnBrk="1" hangingPunct="1">
              <a:buFontTx/>
              <a:buNone/>
            </a:pPr>
            <a:r>
              <a:rPr lang="en-US" sz="2400" smtClean="0">
                <a:solidFill>
                  <a:srgbClr val="A50021"/>
                </a:solidFill>
                <a:latin typeface="Times New Roman" pitchFamily="18" charset="0"/>
                <a:cs typeface="Times New Roman" pitchFamily="18" charset="0"/>
              </a:rPr>
              <a:t>Colonoscopy</a:t>
            </a:r>
          </a:p>
          <a:p>
            <a:pPr lvl="1" eaLnBrk="1" hangingPunct="1">
              <a:buFontTx/>
              <a:buNone/>
            </a:pPr>
            <a:r>
              <a:rPr lang="en-US" sz="2400" smtClean="0">
                <a:solidFill>
                  <a:srgbClr val="A50021"/>
                </a:solidFill>
                <a:latin typeface="Times New Roman" pitchFamily="18" charset="0"/>
                <a:cs typeface="Times New Roman" pitchFamily="18" charset="0"/>
              </a:rPr>
              <a:t>ERCP</a:t>
            </a:r>
          </a:p>
          <a:p>
            <a:pPr lvl="1" eaLnBrk="1" hangingPunct="1">
              <a:buFontTx/>
              <a:buNone/>
            </a:pPr>
            <a:r>
              <a:rPr lang="en-US" sz="2400" smtClean="0">
                <a:solidFill>
                  <a:srgbClr val="A50021"/>
                </a:solidFill>
                <a:latin typeface="Times New Roman" pitchFamily="18" charset="0"/>
                <a:cs typeface="Times New Roman" pitchFamily="18" charset="0"/>
              </a:rPr>
              <a:t>EUS</a:t>
            </a:r>
          </a:p>
        </p:txBody>
      </p:sp>
      <p:sp>
        <p:nvSpPr>
          <p:cNvPr id="4198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42988" y="1138238"/>
            <a:ext cx="7200900" cy="8509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latin typeface="Times New Roman" pitchFamily="18" charset="0"/>
                <a:cs typeface="Times New Roman" pitchFamily="18" charset="0"/>
              </a:rPr>
              <a:t>Categories</a:t>
            </a:r>
          </a:p>
        </p:txBody>
      </p:sp>
      <p:sp>
        <p:nvSpPr>
          <p:cNvPr id="6147" name="Rectangle 3"/>
          <p:cNvSpPr>
            <a:spLocks noGrp="1" noChangeArrowheads="1"/>
          </p:cNvSpPr>
          <p:nvPr>
            <p:ph type="body" idx="1"/>
          </p:nvPr>
        </p:nvSpPr>
        <p:spPr>
          <a:xfrm>
            <a:off x="1042988" y="2216150"/>
            <a:ext cx="7200900" cy="344487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mtClean="0">
              <a:solidFill>
                <a:srgbClr val="A50021"/>
              </a:solidFill>
              <a:latin typeface="Times New Roman" pitchFamily="18" charset="0"/>
              <a:cs typeface="Times New Roman" pitchFamily="18" charset="0"/>
            </a:endParaRPr>
          </a:p>
          <a:p>
            <a:pPr eaLnBrk="1" hangingPunct="1"/>
            <a:r>
              <a:rPr lang="en-US" smtClean="0">
                <a:solidFill>
                  <a:srgbClr val="A50021"/>
                </a:solidFill>
                <a:latin typeface="Times New Roman" pitchFamily="18" charset="0"/>
                <a:cs typeface="Times New Roman" pitchFamily="18" charset="0"/>
              </a:rPr>
              <a:t>Bright pain</a:t>
            </a:r>
          </a:p>
          <a:p>
            <a:pPr eaLnBrk="1" hangingPunct="1"/>
            <a:r>
              <a:rPr lang="en-US" smtClean="0">
                <a:solidFill>
                  <a:srgbClr val="A50021"/>
                </a:solidFill>
                <a:latin typeface="Times New Roman" pitchFamily="18" charset="0"/>
                <a:cs typeface="Times New Roman" pitchFamily="18" charset="0"/>
              </a:rPr>
              <a:t>Dull pain</a:t>
            </a:r>
          </a:p>
          <a:p>
            <a:pPr eaLnBrk="1" hangingPunct="1"/>
            <a:r>
              <a:rPr lang="en-US" smtClean="0">
                <a:solidFill>
                  <a:srgbClr val="A50021"/>
                </a:solidFill>
                <a:latin typeface="Times New Roman" pitchFamily="18" charset="0"/>
                <a:cs typeface="Times New Roman" pitchFamily="18" charset="0"/>
              </a:rPr>
              <a:t>Undifferentiated pain</a:t>
            </a:r>
          </a:p>
        </p:txBody>
      </p:sp>
      <p:sp>
        <p:nvSpPr>
          <p:cNvPr id="614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Grp="1" noChangeAspect="1" noChangeArrowheads="1"/>
          </p:cNvPicPr>
          <p:nvPr>
            <p:ph idx="1"/>
          </p:nvPr>
        </p:nvPicPr>
        <p:blipFill>
          <a:blip r:embed="rId2" cstate="print"/>
          <a:srcRect/>
          <a:stretch>
            <a:fillRect/>
          </a:stretch>
        </p:blipFill>
        <p:spPr>
          <a:xfrm>
            <a:off x="827088" y="908050"/>
            <a:ext cx="7410450" cy="514667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00113" y="1700213"/>
            <a:ext cx="7200900" cy="381635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r>
              <a:rPr lang="en-US" sz="2800" b="1" smtClean="0">
                <a:solidFill>
                  <a:srgbClr val="CC0000"/>
                </a:solidFill>
                <a:latin typeface="Times New Roman" pitchFamily="18" charset="0"/>
                <a:cs typeface="Times New Roman" pitchFamily="18" charset="0"/>
              </a:rPr>
              <a:t/>
            </a:r>
            <a:br>
              <a:rPr lang="en-US" sz="2800" b="1" smtClean="0">
                <a:solidFill>
                  <a:srgbClr val="CC0000"/>
                </a:solidFill>
                <a:latin typeface="Times New Roman" pitchFamily="18" charset="0"/>
                <a:cs typeface="Times New Roman" pitchFamily="18" charset="0"/>
              </a:rPr>
            </a:br>
            <a:r>
              <a:rPr lang="en-US" sz="2800" b="1" smtClean="0">
                <a:solidFill>
                  <a:srgbClr val="CC0000"/>
                </a:solidFill>
                <a:latin typeface="Times New Roman" pitchFamily="18" charset="0"/>
                <a:cs typeface="Times New Roman" pitchFamily="18" charset="0"/>
              </a:rPr>
              <a:t>Indications for referral</a:t>
            </a:r>
            <a:br>
              <a:rPr lang="en-US" sz="2800" b="1" smtClean="0">
                <a:solidFill>
                  <a:srgbClr val="CC0000"/>
                </a:solidFill>
                <a:latin typeface="Times New Roman" pitchFamily="18" charset="0"/>
                <a:cs typeface="Times New Roman" pitchFamily="18" charset="0"/>
              </a:rPr>
            </a:br>
            <a:r>
              <a:rPr lang="en-US" sz="2800" b="1" smtClean="0">
                <a:solidFill>
                  <a:srgbClr val="CC0000"/>
                </a:solidFill>
                <a:latin typeface="Times New Roman" pitchFamily="18" charset="0"/>
                <a:cs typeface="Times New Roman" pitchFamily="18" charset="0"/>
              </a:rPr>
              <a:t/>
            </a:r>
            <a:br>
              <a:rPr lang="en-US" sz="2800" b="1" smtClean="0">
                <a:solidFill>
                  <a:srgbClr val="CC0000"/>
                </a:solidFill>
                <a:latin typeface="Times New Roman" pitchFamily="18" charset="0"/>
                <a:cs typeface="Times New Roman" pitchFamily="18" charset="0"/>
              </a:rPr>
            </a:br>
            <a:r>
              <a:rPr lang="en-US" sz="2800" b="1" smtClean="0">
                <a:solidFill>
                  <a:srgbClr val="CC0000"/>
                </a:solidFill>
                <a:latin typeface="Times New Roman" pitchFamily="18" charset="0"/>
                <a:cs typeface="Times New Roman" pitchFamily="18" charset="0"/>
              </a:rPr>
              <a:t>To whom?</a:t>
            </a:r>
            <a:br>
              <a:rPr lang="en-US" sz="2800" b="1" smtClean="0">
                <a:solidFill>
                  <a:srgbClr val="CC0000"/>
                </a:solidFill>
                <a:latin typeface="Times New Roman" pitchFamily="18" charset="0"/>
                <a:cs typeface="Times New Roman" pitchFamily="18" charset="0"/>
              </a:rPr>
            </a:br>
            <a:endParaRPr lang="en-US" sz="2800" b="1" smtClean="0">
              <a:solidFill>
                <a:srgbClr val="CC0000"/>
              </a:solidFill>
              <a:latin typeface="Times New Roman" pitchFamily="18" charset="0"/>
              <a:cs typeface="Times New Roman" pitchFamily="18" charset="0"/>
            </a:endParaRPr>
          </a:p>
        </p:txBody>
      </p:sp>
      <p:sp>
        <p:nvSpPr>
          <p:cNvPr id="44035"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971550" y="1916113"/>
            <a:ext cx="7416800" cy="3951287"/>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endParaRPr>
          </a:p>
          <a:p>
            <a:pPr eaLnBrk="1" hangingPunct="1"/>
            <a:endParaRPr lang="en-US" sz="2400" smtClean="0">
              <a:solidFill>
                <a:srgbClr val="A50021"/>
              </a:solidFill>
            </a:endParaRPr>
          </a:p>
          <a:p>
            <a:pPr eaLnBrk="1" hangingPunct="1"/>
            <a:r>
              <a:rPr lang="en-US" sz="2400" smtClean="0">
                <a:solidFill>
                  <a:srgbClr val="A50021"/>
                </a:solidFill>
              </a:rPr>
              <a:t>Gastroenterologist</a:t>
            </a:r>
          </a:p>
          <a:p>
            <a:pPr eaLnBrk="1" hangingPunct="1"/>
            <a:r>
              <a:rPr lang="en-US" sz="2400" smtClean="0">
                <a:solidFill>
                  <a:srgbClr val="A50021"/>
                </a:solidFill>
              </a:rPr>
              <a:t>Surgeon</a:t>
            </a:r>
          </a:p>
          <a:p>
            <a:pPr eaLnBrk="1" hangingPunct="1"/>
            <a:r>
              <a:rPr lang="en-US" sz="2400" smtClean="0">
                <a:solidFill>
                  <a:srgbClr val="A50021"/>
                </a:solidFill>
              </a:rPr>
              <a:t>Urologist</a:t>
            </a:r>
          </a:p>
          <a:p>
            <a:pPr eaLnBrk="1" hangingPunct="1"/>
            <a:r>
              <a:rPr lang="en-US" sz="2400" smtClean="0">
                <a:solidFill>
                  <a:srgbClr val="A50021"/>
                </a:solidFill>
              </a:rPr>
              <a:t>Gynecologist</a:t>
            </a:r>
          </a:p>
          <a:p>
            <a:pPr lvl="1" eaLnBrk="1" hangingPunct="1">
              <a:buFontTx/>
              <a:buNone/>
            </a:pPr>
            <a:endParaRPr lang="en-US" sz="2400" smtClean="0">
              <a:solidFill>
                <a:srgbClr val="A50021"/>
              </a:solidFill>
            </a:endParaRPr>
          </a:p>
        </p:txBody>
      </p:sp>
      <p:sp>
        <p:nvSpPr>
          <p:cNvPr id="45059" name="Rectangle 3"/>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971550" y="836613"/>
            <a:ext cx="7129463"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Gastroenterologist</a:t>
            </a:r>
          </a:p>
        </p:txBody>
      </p:sp>
      <p:sp>
        <p:nvSpPr>
          <p:cNvPr id="46083" name="Rectangle 3"/>
          <p:cNvSpPr>
            <a:spLocks noGrp="1" noChangeArrowheads="1"/>
          </p:cNvSpPr>
          <p:nvPr>
            <p:ph type="body" idx="1"/>
          </p:nvPr>
        </p:nvSpPr>
        <p:spPr>
          <a:xfrm>
            <a:off x="971550" y="1916113"/>
            <a:ext cx="7129463" cy="410527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lnSpc>
                <a:spcPct val="80000"/>
              </a:lnSpc>
              <a:buFontTx/>
              <a:buNone/>
            </a:pPr>
            <a:endParaRPr lang="en-US" sz="2400" smtClean="0">
              <a:solidFill>
                <a:srgbClr val="A50021"/>
              </a:solidFill>
              <a:latin typeface="Times New Roman" pitchFamily="18" charset="0"/>
              <a:cs typeface="Times New Roman" pitchFamily="18" charset="0"/>
            </a:endParaRPr>
          </a:p>
          <a:p>
            <a:pPr eaLnBrk="1" hangingPunct="1">
              <a:lnSpc>
                <a:spcPct val="80000"/>
              </a:lnSpc>
            </a:pPr>
            <a:r>
              <a:rPr lang="en-US" sz="2400" smtClean="0">
                <a:solidFill>
                  <a:srgbClr val="A50021"/>
                </a:solidFill>
                <a:latin typeface="Times New Roman" pitchFamily="18" charset="0"/>
                <a:cs typeface="Times New Roman" pitchFamily="18" charset="0"/>
              </a:rPr>
              <a:t>Endoscopy</a:t>
            </a:r>
          </a:p>
          <a:p>
            <a:pPr eaLnBrk="1" hangingPunct="1">
              <a:lnSpc>
                <a:spcPct val="80000"/>
              </a:lnSpc>
            </a:pPr>
            <a:r>
              <a:rPr lang="en-US" sz="2400" smtClean="0">
                <a:solidFill>
                  <a:srgbClr val="A50021"/>
                </a:solidFill>
                <a:latin typeface="Times New Roman" pitchFamily="18" charset="0"/>
                <a:cs typeface="Times New Roman" pitchFamily="18" charset="0"/>
              </a:rPr>
              <a:t>Indefinitive diagnosis</a:t>
            </a:r>
          </a:p>
          <a:p>
            <a:pPr eaLnBrk="1" hangingPunct="1">
              <a:lnSpc>
                <a:spcPct val="80000"/>
              </a:lnSpc>
            </a:pPr>
            <a:r>
              <a:rPr lang="en-US" sz="2400" smtClean="0">
                <a:solidFill>
                  <a:srgbClr val="A50021"/>
                </a:solidFill>
                <a:latin typeface="Times New Roman" pitchFamily="18" charset="0"/>
                <a:cs typeface="Times New Roman" pitchFamily="18" charset="0"/>
              </a:rPr>
              <a:t>IBS not responding to therapy</a:t>
            </a:r>
          </a:p>
          <a:p>
            <a:pPr eaLnBrk="1" hangingPunct="1">
              <a:lnSpc>
                <a:spcPct val="80000"/>
              </a:lnSpc>
            </a:pPr>
            <a:r>
              <a:rPr lang="en-US" sz="2400" smtClean="0">
                <a:solidFill>
                  <a:srgbClr val="A50021"/>
                </a:solidFill>
                <a:latin typeface="Times New Roman" pitchFamily="18" charset="0"/>
                <a:cs typeface="Times New Roman" pitchFamily="18" charset="0"/>
              </a:rPr>
              <a:t>Suspected:</a:t>
            </a:r>
          </a:p>
          <a:p>
            <a:pPr eaLnBrk="1" hangingPunct="1">
              <a:lnSpc>
                <a:spcPct val="80000"/>
              </a:lnSpc>
              <a:buFontTx/>
              <a:buNone/>
            </a:pPr>
            <a:r>
              <a:rPr lang="en-US" sz="2400" smtClean="0">
                <a:solidFill>
                  <a:srgbClr val="A50021"/>
                </a:solidFill>
                <a:latin typeface="Times New Roman" pitchFamily="18" charset="0"/>
                <a:cs typeface="Times New Roman" pitchFamily="18" charset="0"/>
              </a:rPr>
              <a:t>         IBD</a:t>
            </a:r>
          </a:p>
          <a:p>
            <a:pPr eaLnBrk="1" hangingPunct="1">
              <a:lnSpc>
                <a:spcPct val="80000"/>
              </a:lnSpc>
              <a:buFontTx/>
              <a:buNone/>
            </a:pPr>
            <a:r>
              <a:rPr lang="en-US" sz="2400" smtClean="0">
                <a:solidFill>
                  <a:srgbClr val="A50021"/>
                </a:solidFill>
                <a:latin typeface="Times New Roman" pitchFamily="18" charset="0"/>
                <a:cs typeface="Times New Roman" pitchFamily="18" charset="0"/>
              </a:rPr>
              <a:t>         Deverticulitis</a:t>
            </a:r>
          </a:p>
          <a:p>
            <a:pPr eaLnBrk="1" hangingPunct="1">
              <a:lnSpc>
                <a:spcPct val="80000"/>
              </a:lnSpc>
              <a:buFontTx/>
              <a:buNone/>
            </a:pPr>
            <a:r>
              <a:rPr lang="en-US" sz="2400" smtClean="0">
                <a:solidFill>
                  <a:srgbClr val="A50021"/>
                </a:solidFill>
                <a:latin typeface="Times New Roman" pitchFamily="18" charset="0"/>
                <a:cs typeface="Times New Roman" pitchFamily="18" charset="0"/>
              </a:rPr>
              <a:t>         Chronic bowel ischemia</a:t>
            </a:r>
          </a:p>
          <a:p>
            <a:pPr eaLnBrk="1" hangingPunct="1">
              <a:lnSpc>
                <a:spcPct val="80000"/>
              </a:lnSpc>
              <a:buFontTx/>
              <a:buNone/>
            </a:pPr>
            <a:r>
              <a:rPr lang="en-US" sz="2400" smtClean="0">
                <a:solidFill>
                  <a:srgbClr val="A50021"/>
                </a:solidFill>
                <a:latin typeface="Times New Roman" pitchFamily="18" charset="0"/>
                <a:cs typeface="Times New Roman" pitchFamily="18" charset="0"/>
              </a:rPr>
              <a:t>         Pancreatitis</a:t>
            </a:r>
          </a:p>
          <a:p>
            <a:pPr eaLnBrk="1" hangingPunct="1">
              <a:lnSpc>
                <a:spcPct val="80000"/>
              </a:lnSpc>
              <a:buFontTx/>
              <a:buNone/>
            </a:pPr>
            <a:r>
              <a:rPr lang="en-US" sz="2400" smtClean="0">
                <a:solidFill>
                  <a:srgbClr val="A50021"/>
                </a:solidFill>
                <a:latin typeface="Times New Roman" pitchFamily="18" charset="0"/>
                <a:cs typeface="Times New Roman" pitchFamily="18" charset="0"/>
              </a:rPr>
              <a:t>         Pancreatic cancer  </a:t>
            </a:r>
          </a:p>
          <a:p>
            <a:pPr eaLnBrk="1" hangingPunct="1">
              <a:lnSpc>
                <a:spcPct val="80000"/>
              </a:lnSpc>
              <a:buFontTx/>
              <a:buNone/>
            </a:pPr>
            <a:endParaRPr lang="en-US" sz="2400" smtClean="0">
              <a:solidFill>
                <a:srgbClr val="A50021"/>
              </a:solidFill>
              <a:latin typeface="Times New Roman" pitchFamily="18" charset="0"/>
              <a:cs typeface="Times New Roman" pitchFamily="18" charset="0"/>
            </a:endParaRPr>
          </a:p>
        </p:txBody>
      </p:sp>
      <p:sp>
        <p:nvSpPr>
          <p:cNvPr id="46084"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71550" y="981075"/>
            <a:ext cx="7200900" cy="792163"/>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Surgeon</a:t>
            </a:r>
          </a:p>
        </p:txBody>
      </p:sp>
      <p:sp>
        <p:nvSpPr>
          <p:cNvPr id="47107" name="Rectangle 3"/>
          <p:cNvSpPr>
            <a:spLocks noGrp="1" noChangeArrowheads="1"/>
          </p:cNvSpPr>
          <p:nvPr>
            <p:ph type="body" idx="1"/>
          </p:nvPr>
        </p:nvSpPr>
        <p:spPr>
          <a:xfrm>
            <a:off x="971550" y="1998663"/>
            <a:ext cx="7200900" cy="402272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lnSpc>
                <a:spcPct val="90000"/>
              </a:lnSpc>
            </a:pPr>
            <a:endParaRPr lang="en-US" sz="2400" smtClean="0">
              <a:solidFill>
                <a:srgbClr val="990033"/>
              </a:solidFill>
              <a:latin typeface="Times New Roman" pitchFamily="18" charset="0"/>
              <a:cs typeface="Times New Roman" pitchFamily="18" charset="0"/>
            </a:endParaRPr>
          </a:p>
          <a:p>
            <a:pPr eaLnBrk="1" hangingPunct="1">
              <a:lnSpc>
                <a:spcPct val="90000"/>
              </a:lnSpc>
            </a:pPr>
            <a:r>
              <a:rPr lang="en-US" sz="2400" smtClean="0">
                <a:solidFill>
                  <a:srgbClr val="990033"/>
                </a:solidFill>
                <a:latin typeface="Times New Roman" pitchFamily="18" charset="0"/>
                <a:cs typeface="Times New Roman" pitchFamily="18" charset="0"/>
              </a:rPr>
              <a:t>Acute abdomen</a:t>
            </a:r>
          </a:p>
          <a:p>
            <a:pPr eaLnBrk="1" hangingPunct="1">
              <a:lnSpc>
                <a:spcPct val="90000"/>
              </a:lnSpc>
            </a:pPr>
            <a:r>
              <a:rPr lang="en-US" sz="2400" smtClean="0">
                <a:solidFill>
                  <a:srgbClr val="990033"/>
                </a:solidFill>
                <a:latin typeface="Times New Roman" pitchFamily="18" charset="0"/>
                <a:cs typeface="Times New Roman" pitchFamily="18" charset="0"/>
              </a:rPr>
              <a:t>Hemodynamic instability</a:t>
            </a:r>
          </a:p>
          <a:p>
            <a:pPr eaLnBrk="1" hangingPunct="1">
              <a:lnSpc>
                <a:spcPct val="90000"/>
              </a:lnSpc>
            </a:pPr>
            <a:r>
              <a:rPr lang="en-US" sz="2400" smtClean="0">
                <a:solidFill>
                  <a:srgbClr val="990033"/>
                </a:solidFill>
                <a:latin typeface="Times New Roman" pitchFamily="18" charset="0"/>
                <a:cs typeface="Times New Roman" pitchFamily="18" charset="0"/>
              </a:rPr>
              <a:t>Free intraperitoneal gas</a:t>
            </a:r>
          </a:p>
          <a:p>
            <a:pPr eaLnBrk="1" hangingPunct="1">
              <a:lnSpc>
                <a:spcPct val="90000"/>
              </a:lnSpc>
            </a:pPr>
            <a:r>
              <a:rPr lang="en-US" sz="2400" smtClean="0">
                <a:solidFill>
                  <a:srgbClr val="990033"/>
                </a:solidFill>
                <a:latin typeface="Times New Roman" pitchFamily="18" charset="0"/>
                <a:cs typeface="Times New Roman" pitchFamily="18" charset="0"/>
              </a:rPr>
              <a:t>Suspected:</a:t>
            </a:r>
          </a:p>
          <a:p>
            <a:pPr eaLnBrk="1" hangingPunct="1">
              <a:lnSpc>
                <a:spcPct val="90000"/>
              </a:lnSpc>
              <a:buFontTx/>
              <a:buNone/>
            </a:pPr>
            <a:r>
              <a:rPr lang="en-US" sz="2400" smtClean="0">
                <a:solidFill>
                  <a:srgbClr val="990033"/>
                </a:solidFill>
                <a:latin typeface="Times New Roman" pitchFamily="18" charset="0"/>
                <a:cs typeface="Times New Roman" pitchFamily="18" charset="0"/>
              </a:rPr>
              <a:t>        Appedicitis</a:t>
            </a:r>
          </a:p>
          <a:p>
            <a:pPr eaLnBrk="1" hangingPunct="1">
              <a:lnSpc>
                <a:spcPct val="90000"/>
              </a:lnSpc>
              <a:buFontTx/>
              <a:buNone/>
            </a:pPr>
            <a:r>
              <a:rPr lang="en-US" sz="2400" smtClean="0">
                <a:solidFill>
                  <a:srgbClr val="990033"/>
                </a:solidFill>
                <a:latin typeface="Times New Roman" pitchFamily="18" charset="0"/>
                <a:cs typeface="Times New Roman" pitchFamily="18" charset="0"/>
              </a:rPr>
              <a:t>        Acute cholecystitis</a:t>
            </a:r>
          </a:p>
          <a:p>
            <a:pPr eaLnBrk="1" hangingPunct="1">
              <a:lnSpc>
                <a:spcPct val="90000"/>
              </a:lnSpc>
              <a:buFontTx/>
              <a:buNone/>
            </a:pPr>
            <a:r>
              <a:rPr lang="en-US" sz="2400" smtClean="0">
                <a:solidFill>
                  <a:srgbClr val="990033"/>
                </a:solidFill>
                <a:latin typeface="Times New Roman" pitchFamily="18" charset="0"/>
                <a:cs typeface="Times New Roman" pitchFamily="18" charset="0"/>
              </a:rPr>
              <a:t>        Acute ischemic bowel</a:t>
            </a:r>
          </a:p>
          <a:p>
            <a:pPr eaLnBrk="1" hangingPunct="1">
              <a:lnSpc>
                <a:spcPct val="90000"/>
              </a:lnSpc>
              <a:buFontTx/>
              <a:buNone/>
            </a:pPr>
            <a:r>
              <a:rPr lang="en-US" sz="2400" smtClean="0">
                <a:solidFill>
                  <a:srgbClr val="990033"/>
                </a:solidFill>
                <a:latin typeface="Times New Roman" pitchFamily="18" charset="0"/>
                <a:cs typeface="Times New Roman" pitchFamily="18" charset="0"/>
              </a:rPr>
              <a:t>        Intestinal obstruction</a:t>
            </a:r>
          </a:p>
        </p:txBody>
      </p:sp>
      <p:sp>
        <p:nvSpPr>
          <p:cNvPr id="4710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971550" y="981075"/>
            <a:ext cx="7150100"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Surgical abdomen</a:t>
            </a:r>
          </a:p>
        </p:txBody>
      </p:sp>
      <p:sp>
        <p:nvSpPr>
          <p:cNvPr id="48131" name="Rectangle 3"/>
          <p:cNvSpPr>
            <a:spLocks noGrp="1" noChangeArrowheads="1"/>
          </p:cNvSpPr>
          <p:nvPr>
            <p:ph type="body" idx="1"/>
          </p:nvPr>
        </p:nvSpPr>
        <p:spPr>
          <a:xfrm>
            <a:off x="971550" y="2028825"/>
            <a:ext cx="7129463" cy="4137025"/>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mtClean="0">
              <a:solidFill>
                <a:srgbClr val="A50021"/>
              </a:solidFill>
              <a:latin typeface="Times New Roman" pitchFamily="18" charset="0"/>
              <a:cs typeface="Times New Roman" pitchFamily="18" charset="0"/>
            </a:endParaRPr>
          </a:p>
          <a:p>
            <a:pPr eaLnBrk="1" hangingPunct="1"/>
            <a:r>
              <a:rPr lang="en-US" smtClean="0">
                <a:solidFill>
                  <a:srgbClr val="A50021"/>
                </a:solidFill>
                <a:latin typeface="Times New Roman" pitchFamily="18" charset="0"/>
                <a:cs typeface="Times New Roman" pitchFamily="18" charset="0"/>
              </a:rPr>
              <a:t>Is a clinical diagnosis</a:t>
            </a:r>
            <a:endParaRPr lang="en-US" sz="800" smtClean="0">
              <a:solidFill>
                <a:srgbClr val="A50021"/>
              </a:solidFill>
              <a:latin typeface="Times New Roman" pitchFamily="18" charset="0"/>
              <a:cs typeface="Times New Roman" pitchFamily="18" charset="0"/>
            </a:endParaRPr>
          </a:p>
          <a:p>
            <a:pPr eaLnBrk="1" hangingPunct="1"/>
            <a:r>
              <a:rPr lang="en-US" smtClean="0">
                <a:solidFill>
                  <a:srgbClr val="A50021"/>
                </a:solidFill>
                <a:latin typeface="Times New Roman" pitchFamily="18" charset="0"/>
                <a:cs typeface="Times New Roman" pitchFamily="18" charset="0"/>
              </a:rPr>
              <a:t>Early identification is essential </a:t>
            </a:r>
          </a:p>
          <a:p>
            <a:pPr eaLnBrk="1" hangingPunct="1"/>
            <a:r>
              <a:rPr lang="en-US" smtClean="0">
                <a:solidFill>
                  <a:srgbClr val="A50021"/>
                </a:solidFill>
                <a:latin typeface="Times New Roman" pitchFamily="18" charset="0"/>
                <a:cs typeface="Times New Roman" pitchFamily="18" charset="0"/>
              </a:rPr>
              <a:t>Early initiation of treatment</a:t>
            </a:r>
          </a:p>
          <a:p>
            <a:pPr eaLnBrk="1" hangingPunct="1"/>
            <a:r>
              <a:rPr lang="en-US" smtClean="0">
                <a:solidFill>
                  <a:srgbClr val="A50021"/>
                </a:solidFill>
                <a:latin typeface="Times New Roman" pitchFamily="18" charset="0"/>
                <a:cs typeface="Times New Roman" pitchFamily="18" charset="0"/>
              </a:rPr>
              <a:t>Early surgical consultation</a:t>
            </a:r>
          </a:p>
        </p:txBody>
      </p:sp>
      <p:sp>
        <p:nvSpPr>
          <p:cNvPr id="48132"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971550" y="981075"/>
            <a:ext cx="7129463"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Surgical abdomen</a:t>
            </a:r>
          </a:p>
        </p:txBody>
      </p:sp>
      <p:sp>
        <p:nvSpPr>
          <p:cNvPr id="49155" name="Rectangle 3"/>
          <p:cNvSpPr>
            <a:spLocks noGrp="1" noChangeArrowheads="1"/>
          </p:cNvSpPr>
          <p:nvPr>
            <p:ph type="body" idx="1"/>
          </p:nvPr>
        </p:nvSpPr>
        <p:spPr>
          <a:xfrm>
            <a:off x="971550" y="2060575"/>
            <a:ext cx="7129463" cy="3600450"/>
          </a:xfrm>
          <a:solidFill>
            <a:srgbClr val="F8F8F8"/>
          </a:solidFill>
          <a:ln w="57150">
            <a:solidFill>
              <a:schemeClr val="bg1"/>
            </a:solidFill>
          </a:ln>
          <a:effectLst>
            <a:prstShdw prst="shdw13" dist="53882" dir="13500000">
              <a:schemeClr val="bg2">
                <a:alpha val="50000"/>
              </a:schemeClr>
            </a:prstShdw>
          </a:effectLst>
        </p:spPr>
        <p:txBody>
          <a:bodyPr/>
          <a:lstStyle/>
          <a:p>
            <a:pPr lvl="1" eaLnBrk="1" hangingPunct="1">
              <a:buFontTx/>
              <a:buNone/>
            </a:pPr>
            <a:endParaRPr lang="en-US" smtClean="0">
              <a:solidFill>
                <a:srgbClr val="A50021"/>
              </a:solidFill>
            </a:endParaRPr>
          </a:p>
          <a:p>
            <a:pPr lvl="1" eaLnBrk="1" hangingPunct="1">
              <a:buFontTx/>
              <a:buNone/>
            </a:pPr>
            <a:r>
              <a:rPr lang="en-US" smtClean="0">
                <a:solidFill>
                  <a:srgbClr val="A50021"/>
                </a:solidFill>
              </a:rPr>
              <a:t>Fevers, tachycardia, hypotension</a:t>
            </a:r>
          </a:p>
          <a:p>
            <a:pPr lvl="1" eaLnBrk="1" hangingPunct="1">
              <a:buFontTx/>
              <a:buNone/>
            </a:pPr>
            <a:r>
              <a:rPr lang="en-US" smtClean="0">
                <a:solidFill>
                  <a:srgbClr val="A50021"/>
                </a:solidFill>
              </a:rPr>
              <a:t>tender, rigid abdomen</a:t>
            </a:r>
          </a:p>
          <a:p>
            <a:pPr lvl="1" eaLnBrk="1" hangingPunct="1">
              <a:buFontTx/>
              <a:buNone/>
            </a:pPr>
            <a:endParaRPr lang="en-US" sz="1000" smtClean="0">
              <a:solidFill>
                <a:srgbClr val="A50021"/>
              </a:solidFill>
            </a:endParaRPr>
          </a:p>
          <a:p>
            <a:pPr lvl="1" eaLnBrk="1" hangingPunct="1">
              <a:buFontTx/>
              <a:buNone/>
            </a:pPr>
            <a:r>
              <a:rPr lang="en-US" smtClean="0">
                <a:solidFill>
                  <a:srgbClr val="A50021"/>
                </a:solidFill>
              </a:rPr>
              <a:t>These findings may diminish with:</a:t>
            </a:r>
          </a:p>
          <a:p>
            <a:pPr lvl="1" eaLnBrk="1" hangingPunct="1">
              <a:buFontTx/>
              <a:buNone/>
            </a:pPr>
            <a:r>
              <a:rPr lang="en-US" smtClean="0">
                <a:solidFill>
                  <a:srgbClr val="A50021"/>
                </a:solidFill>
              </a:rPr>
              <a:t>      Advanced age</a:t>
            </a:r>
          </a:p>
          <a:p>
            <a:pPr lvl="1" eaLnBrk="1" hangingPunct="1">
              <a:buFontTx/>
              <a:buNone/>
            </a:pPr>
            <a:r>
              <a:rPr lang="en-US" smtClean="0">
                <a:solidFill>
                  <a:srgbClr val="A50021"/>
                </a:solidFill>
              </a:rPr>
              <a:t>      Immunosuppression</a:t>
            </a:r>
          </a:p>
          <a:p>
            <a:pPr lvl="1" eaLnBrk="1" hangingPunct="1"/>
            <a:endParaRPr lang="en-US" smtClean="0">
              <a:solidFill>
                <a:srgbClr val="A50021"/>
              </a:solidFill>
            </a:endParaRPr>
          </a:p>
        </p:txBody>
      </p:sp>
      <p:sp>
        <p:nvSpPr>
          <p:cNvPr id="49156"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971550" y="1268413"/>
            <a:ext cx="7127875" cy="86518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
            </a:r>
            <a:br>
              <a:rPr lang="en-US" sz="2800" b="1" smtClean="0">
                <a:solidFill>
                  <a:srgbClr val="CC0000"/>
                </a:solidFill>
                <a:latin typeface="Times New Roman" pitchFamily="18" charset="0"/>
                <a:cs typeface="Times New Roman" pitchFamily="18" charset="0"/>
              </a:rPr>
            </a:br>
            <a:r>
              <a:rPr lang="en-US" sz="2800" b="1" smtClean="0">
                <a:solidFill>
                  <a:srgbClr val="CC0000"/>
                </a:solidFill>
                <a:latin typeface="Times New Roman" pitchFamily="18" charset="0"/>
                <a:cs typeface="Times New Roman" pitchFamily="18" charset="0"/>
              </a:rPr>
              <a:t>Surgical abdomen- peritonitis</a:t>
            </a:r>
            <a:r>
              <a:rPr lang="en-US" sz="4000" b="1" smtClean="0">
                <a:solidFill>
                  <a:srgbClr val="CC0000"/>
                </a:solidFill>
                <a:latin typeface="Times New Roman" pitchFamily="18" charset="0"/>
                <a:cs typeface="Times New Roman" pitchFamily="18" charset="0"/>
              </a:rPr>
              <a:t/>
            </a:r>
            <a:br>
              <a:rPr lang="en-US" sz="4000" b="1" smtClean="0">
                <a:solidFill>
                  <a:srgbClr val="CC0000"/>
                </a:solidFill>
                <a:latin typeface="Times New Roman" pitchFamily="18" charset="0"/>
                <a:cs typeface="Times New Roman" pitchFamily="18" charset="0"/>
              </a:rPr>
            </a:br>
            <a:endParaRPr lang="en-US" sz="4000" b="1" smtClean="0">
              <a:solidFill>
                <a:srgbClr val="CC0000"/>
              </a:solidFill>
              <a:latin typeface="Times New Roman" pitchFamily="18" charset="0"/>
              <a:cs typeface="Times New Roman" pitchFamily="18" charset="0"/>
            </a:endParaRPr>
          </a:p>
        </p:txBody>
      </p:sp>
      <p:sp>
        <p:nvSpPr>
          <p:cNvPr id="50179" name="Rectangle 3"/>
          <p:cNvSpPr>
            <a:spLocks noGrp="1" noChangeArrowheads="1"/>
          </p:cNvSpPr>
          <p:nvPr>
            <p:ph type="body" idx="1"/>
          </p:nvPr>
        </p:nvSpPr>
        <p:spPr>
          <a:xfrm>
            <a:off x="971550" y="2347913"/>
            <a:ext cx="7058025" cy="3457575"/>
          </a:xfrm>
          <a:solidFill>
            <a:srgbClr val="F8F8F8"/>
          </a:solidFill>
          <a:ln w="57150">
            <a:solidFill>
              <a:schemeClr val="bg1"/>
            </a:solidFill>
          </a:ln>
          <a:effectLst>
            <a:prstShdw prst="shdw13" dist="53882" dir="13500000">
              <a:schemeClr val="bg2">
                <a:alpha val="50000"/>
              </a:schemeClr>
            </a:prstShdw>
          </a:effectLst>
        </p:spPr>
        <p:txBody>
          <a:bodyPr/>
          <a:lstStyle/>
          <a:p>
            <a:pPr marL="820738" lvl="1" eaLnBrk="1" hangingPunct="1">
              <a:buFontTx/>
              <a:buNone/>
            </a:pPr>
            <a:endParaRPr lang="en-US" sz="2400" smtClean="0">
              <a:solidFill>
                <a:srgbClr val="A50021"/>
              </a:solidFill>
            </a:endParaRPr>
          </a:p>
          <a:p>
            <a:pPr marL="1000125" lvl="2" indent="0" eaLnBrk="1" hangingPunct="1">
              <a:buFontTx/>
              <a:buNone/>
            </a:pPr>
            <a:r>
              <a:rPr lang="en-US" smtClean="0">
                <a:solidFill>
                  <a:srgbClr val="A50021"/>
                </a:solidFill>
              </a:rPr>
              <a:t>Perforation, large abscess, severe bleeding</a:t>
            </a:r>
          </a:p>
          <a:p>
            <a:pPr marL="1000125" lvl="2" indent="0" eaLnBrk="1" hangingPunct="1">
              <a:buFontTx/>
              <a:buNone/>
            </a:pPr>
            <a:endParaRPr lang="en-US" sz="1000" smtClean="0">
              <a:solidFill>
                <a:srgbClr val="A50021"/>
              </a:solidFill>
            </a:endParaRPr>
          </a:p>
          <a:p>
            <a:pPr marL="820738" lvl="1" eaLnBrk="1" hangingPunct="1">
              <a:buFontTx/>
              <a:buNone/>
            </a:pPr>
            <a:r>
              <a:rPr lang="en-US" sz="2400" smtClean="0">
                <a:solidFill>
                  <a:srgbClr val="A50021"/>
                </a:solidFill>
              </a:rPr>
              <a:t>     Patient usually appears ill</a:t>
            </a:r>
          </a:p>
          <a:p>
            <a:pPr marL="820738" lvl="1" eaLnBrk="1" hangingPunct="1">
              <a:buFontTx/>
              <a:buNone/>
            </a:pPr>
            <a:endParaRPr lang="en-US" sz="1000" smtClean="0">
              <a:solidFill>
                <a:srgbClr val="A50021"/>
              </a:solidFill>
            </a:endParaRPr>
          </a:p>
          <a:p>
            <a:pPr marL="1000125" lvl="2" indent="0" eaLnBrk="1" hangingPunct="1">
              <a:buFontTx/>
              <a:buNone/>
            </a:pPr>
            <a:r>
              <a:rPr lang="en-US" smtClean="0">
                <a:solidFill>
                  <a:srgbClr val="A50021"/>
                </a:solidFill>
              </a:rPr>
              <a:t>Rebound, rigidity, tender to percussion or light palpation, pain with shaking bed</a:t>
            </a:r>
          </a:p>
        </p:txBody>
      </p:sp>
      <p:sp>
        <p:nvSpPr>
          <p:cNvPr id="50180"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971550" y="2349500"/>
            <a:ext cx="7200900" cy="3671888"/>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endParaRPr>
          </a:p>
          <a:p>
            <a:pPr eaLnBrk="1" hangingPunct="1"/>
            <a:endParaRPr lang="en-US" sz="2400" smtClean="0">
              <a:solidFill>
                <a:srgbClr val="A50021"/>
              </a:solidFill>
            </a:endParaRPr>
          </a:p>
          <a:p>
            <a:pPr eaLnBrk="1" hangingPunct="1"/>
            <a:r>
              <a:rPr lang="en-US" sz="2400" smtClean="0">
                <a:solidFill>
                  <a:srgbClr val="A50021"/>
                </a:solidFill>
              </a:rPr>
              <a:t>Peritonitis</a:t>
            </a:r>
          </a:p>
          <a:p>
            <a:pPr eaLnBrk="1" hangingPunct="1"/>
            <a:r>
              <a:rPr lang="en-US" sz="2400" smtClean="0">
                <a:solidFill>
                  <a:srgbClr val="A50021"/>
                </a:solidFill>
              </a:rPr>
              <a:t>Obstruction</a:t>
            </a:r>
          </a:p>
          <a:p>
            <a:pPr eaLnBrk="1" hangingPunct="1"/>
            <a:r>
              <a:rPr lang="en-US" sz="2400" smtClean="0">
                <a:solidFill>
                  <a:srgbClr val="A50021"/>
                </a:solidFill>
              </a:rPr>
              <a:t>Mesenteric ischemia</a:t>
            </a:r>
          </a:p>
        </p:txBody>
      </p:sp>
      <p:sp>
        <p:nvSpPr>
          <p:cNvPr id="155651" name="Rectangle 3"/>
          <p:cNvSpPr>
            <a:spLocks noGrp="1" noChangeArrowheads="1"/>
          </p:cNvSpPr>
          <p:nvPr>
            <p:ph type="title"/>
          </p:nvPr>
        </p:nvSpPr>
        <p:spPr>
          <a:xfrm>
            <a:off x="971550" y="1268413"/>
            <a:ext cx="7200900" cy="865187"/>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Surgical abdomen</a:t>
            </a:r>
          </a:p>
        </p:txBody>
      </p:sp>
      <p:sp>
        <p:nvSpPr>
          <p:cNvPr id="51204"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900113" y="981075"/>
            <a:ext cx="7272337" cy="792163"/>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
            </a:r>
            <a:br>
              <a:rPr lang="en-US" sz="2800" b="1" smtClean="0">
                <a:solidFill>
                  <a:srgbClr val="CC0000"/>
                </a:solidFill>
                <a:latin typeface="Times New Roman" pitchFamily="18" charset="0"/>
                <a:cs typeface="Times New Roman" pitchFamily="18" charset="0"/>
              </a:rPr>
            </a:br>
            <a:r>
              <a:rPr lang="en-US" sz="2800" b="1" smtClean="0">
                <a:solidFill>
                  <a:srgbClr val="CC0000"/>
                </a:solidFill>
                <a:latin typeface="Times New Roman" pitchFamily="18" charset="0"/>
                <a:cs typeface="Times New Roman" pitchFamily="18" charset="0"/>
              </a:rPr>
              <a:t>Surgical abdomen-Obstruction</a:t>
            </a:r>
            <a:br>
              <a:rPr lang="en-US" sz="2800" b="1" smtClean="0">
                <a:solidFill>
                  <a:srgbClr val="CC0000"/>
                </a:solidFill>
                <a:latin typeface="Times New Roman" pitchFamily="18" charset="0"/>
                <a:cs typeface="Times New Roman" pitchFamily="18" charset="0"/>
              </a:rPr>
            </a:br>
            <a:endParaRPr lang="en-US" sz="2800" b="1" smtClean="0">
              <a:solidFill>
                <a:srgbClr val="CC0000"/>
              </a:solidFill>
              <a:latin typeface="Times New Roman" pitchFamily="18" charset="0"/>
              <a:cs typeface="Times New Roman" pitchFamily="18" charset="0"/>
            </a:endParaRPr>
          </a:p>
        </p:txBody>
      </p:sp>
      <p:sp>
        <p:nvSpPr>
          <p:cNvPr id="52227" name="Rectangle 3"/>
          <p:cNvSpPr>
            <a:spLocks noGrp="1" noChangeArrowheads="1"/>
          </p:cNvSpPr>
          <p:nvPr>
            <p:ph type="body" idx="1"/>
          </p:nvPr>
        </p:nvSpPr>
        <p:spPr>
          <a:xfrm>
            <a:off x="900113" y="1989138"/>
            <a:ext cx="7200900" cy="4176712"/>
          </a:xfrm>
          <a:solidFill>
            <a:srgbClr val="F8F8F8"/>
          </a:solidFill>
          <a:ln w="57150">
            <a:solidFill>
              <a:schemeClr val="bg1"/>
            </a:solidFill>
          </a:ln>
          <a:effectLst>
            <a:prstShdw prst="shdw13" dist="53882" dir="13500000">
              <a:schemeClr val="bg2">
                <a:alpha val="50000"/>
              </a:schemeClr>
            </a:prstShdw>
          </a:effectLst>
        </p:spPr>
        <p:txBody>
          <a:bodyPr/>
          <a:lstStyle/>
          <a:p>
            <a:pPr lvl="1" eaLnBrk="1" hangingPunct="1">
              <a:lnSpc>
                <a:spcPct val="90000"/>
              </a:lnSpc>
              <a:buFontTx/>
              <a:buNone/>
            </a:pPr>
            <a:endParaRPr lang="en-US" sz="2400" smtClean="0">
              <a:solidFill>
                <a:srgbClr val="A50021"/>
              </a:solidFill>
            </a:endParaRPr>
          </a:p>
          <a:p>
            <a:pPr lvl="1" eaLnBrk="1" hangingPunct="1">
              <a:lnSpc>
                <a:spcPct val="90000"/>
              </a:lnSpc>
              <a:buFontTx/>
              <a:buNone/>
            </a:pPr>
            <a:r>
              <a:rPr lang="en-US" sz="2400" smtClean="0">
                <a:solidFill>
                  <a:srgbClr val="A50021"/>
                </a:solidFill>
              </a:rPr>
              <a:t>acute or acute on chronic</a:t>
            </a:r>
          </a:p>
          <a:p>
            <a:pPr lvl="1" eaLnBrk="1" hangingPunct="1">
              <a:lnSpc>
                <a:spcPct val="90000"/>
              </a:lnSpc>
              <a:buFontTx/>
              <a:buNone/>
            </a:pPr>
            <a:endParaRPr lang="en-US" sz="1000" smtClean="0">
              <a:solidFill>
                <a:srgbClr val="A50021"/>
              </a:solidFill>
            </a:endParaRPr>
          </a:p>
          <a:p>
            <a:pPr lvl="1" eaLnBrk="1" hangingPunct="1">
              <a:lnSpc>
                <a:spcPct val="90000"/>
              </a:lnSpc>
              <a:buFontTx/>
              <a:buNone/>
            </a:pPr>
            <a:r>
              <a:rPr lang="en-US" sz="2400" smtClean="0">
                <a:solidFill>
                  <a:srgbClr val="A50021"/>
                </a:solidFill>
              </a:rPr>
              <a:t>abdominal distention</a:t>
            </a:r>
          </a:p>
          <a:p>
            <a:pPr lvl="1" eaLnBrk="1" hangingPunct="1">
              <a:lnSpc>
                <a:spcPct val="90000"/>
              </a:lnSpc>
              <a:buFontTx/>
              <a:buNone/>
            </a:pPr>
            <a:r>
              <a:rPr lang="en-US" sz="2400" smtClean="0">
                <a:solidFill>
                  <a:srgbClr val="A50021"/>
                </a:solidFill>
              </a:rPr>
              <a:t>    </a:t>
            </a:r>
            <a:r>
              <a:rPr lang="en-US" sz="2000" smtClean="0">
                <a:solidFill>
                  <a:srgbClr val="A50021"/>
                </a:solidFill>
              </a:rPr>
              <a:t> </a:t>
            </a:r>
            <a:r>
              <a:rPr lang="en-US" sz="2000" b="1" smtClean="0">
                <a:solidFill>
                  <a:srgbClr val="A50021"/>
                </a:solidFill>
              </a:rPr>
              <a:t>Distal</a:t>
            </a:r>
            <a:r>
              <a:rPr lang="en-US" sz="2000" smtClean="0">
                <a:solidFill>
                  <a:srgbClr val="A50021"/>
                </a:solidFill>
              </a:rPr>
              <a:t> </a:t>
            </a:r>
            <a:r>
              <a:rPr lang="en-US" sz="2400" smtClean="0">
                <a:solidFill>
                  <a:srgbClr val="A50021"/>
                </a:solidFill>
              </a:rPr>
              <a:t>– distention, tympany</a:t>
            </a:r>
          </a:p>
          <a:p>
            <a:pPr lvl="1" eaLnBrk="1" hangingPunct="1">
              <a:lnSpc>
                <a:spcPct val="90000"/>
              </a:lnSpc>
              <a:buFontTx/>
              <a:buNone/>
            </a:pPr>
            <a:r>
              <a:rPr lang="en-US" sz="2400" smtClean="0">
                <a:solidFill>
                  <a:srgbClr val="A50021"/>
                </a:solidFill>
              </a:rPr>
              <a:t>     bowel sounds absent or high-pitched </a:t>
            </a:r>
          </a:p>
          <a:p>
            <a:pPr marL="922338" lvl="2" indent="-7938" eaLnBrk="1" hangingPunct="1">
              <a:lnSpc>
                <a:spcPct val="90000"/>
              </a:lnSpc>
              <a:buFontTx/>
              <a:buNone/>
            </a:pPr>
            <a:r>
              <a:rPr lang="en-US" sz="2000" b="1" smtClean="0">
                <a:solidFill>
                  <a:srgbClr val="A50021"/>
                </a:solidFill>
              </a:rPr>
              <a:t>Proximal</a:t>
            </a:r>
            <a:r>
              <a:rPr lang="en-US" smtClean="0">
                <a:solidFill>
                  <a:srgbClr val="A50021"/>
                </a:solidFill>
              </a:rPr>
              <a:t> – similar, but distention and </a:t>
            </a:r>
          </a:p>
          <a:p>
            <a:pPr marL="922338" lvl="2" indent="-7938" eaLnBrk="1" hangingPunct="1">
              <a:lnSpc>
                <a:spcPct val="90000"/>
              </a:lnSpc>
              <a:buFontTx/>
              <a:buNone/>
            </a:pPr>
            <a:r>
              <a:rPr lang="en-US" smtClean="0">
                <a:solidFill>
                  <a:srgbClr val="A50021"/>
                </a:solidFill>
              </a:rPr>
              <a:t>Tympany may be absent</a:t>
            </a:r>
          </a:p>
          <a:p>
            <a:pPr marL="922338" lvl="2" indent="-7938" eaLnBrk="1" hangingPunct="1">
              <a:lnSpc>
                <a:spcPct val="90000"/>
              </a:lnSpc>
              <a:buFontTx/>
              <a:buNone/>
            </a:pPr>
            <a:r>
              <a:rPr lang="en-US" sz="1000" smtClean="0">
                <a:solidFill>
                  <a:srgbClr val="A50021"/>
                </a:solidFill>
              </a:rPr>
              <a:t> </a:t>
            </a:r>
          </a:p>
          <a:p>
            <a:pPr lvl="1" eaLnBrk="1" hangingPunct="1">
              <a:lnSpc>
                <a:spcPct val="90000"/>
              </a:lnSpc>
              <a:buFontTx/>
              <a:buNone/>
            </a:pPr>
            <a:r>
              <a:rPr lang="en-US" sz="2400" smtClean="0">
                <a:solidFill>
                  <a:srgbClr val="A50021"/>
                </a:solidFill>
              </a:rPr>
              <a:t>pain</a:t>
            </a:r>
          </a:p>
          <a:p>
            <a:pPr lvl="1" eaLnBrk="1" hangingPunct="1">
              <a:lnSpc>
                <a:spcPct val="90000"/>
              </a:lnSpc>
              <a:buFontTx/>
              <a:buNone/>
            </a:pPr>
            <a:r>
              <a:rPr lang="en-US" sz="2400" smtClean="0">
                <a:solidFill>
                  <a:srgbClr val="A50021"/>
                </a:solidFill>
              </a:rPr>
              <a:t>persistent vomiting </a:t>
            </a:r>
          </a:p>
          <a:p>
            <a:pPr lvl="1" eaLnBrk="1" hangingPunct="1">
              <a:lnSpc>
                <a:spcPct val="90000"/>
              </a:lnSpc>
              <a:buFontTx/>
              <a:buNone/>
            </a:pPr>
            <a:endParaRPr lang="en-US" sz="2400" smtClean="0">
              <a:solidFill>
                <a:srgbClr val="A50021"/>
              </a:solidFill>
            </a:endParaRPr>
          </a:p>
          <a:p>
            <a:pPr eaLnBrk="1" hangingPunct="1">
              <a:lnSpc>
                <a:spcPct val="90000"/>
              </a:lnSpc>
              <a:buFontTx/>
              <a:buNone/>
            </a:pPr>
            <a:endParaRPr lang="en-US" sz="2400" smtClean="0">
              <a:solidFill>
                <a:srgbClr val="A50021"/>
              </a:solidFill>
            </a:endParaRPr>
          </a:p>
        </p:txBody>
      </p:sp>
      <p:sp>
        <p:nvSpPr>
          <p:cNvPr id="5222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42988" y="2133600"/>
            <a:ext cx="7200900" cy="4105275"/>
          </a:xfrm>
          <a:prstGeom prst="rect">
            <a:avLst/>
          </a:prstGeom>
          <a:solidFill>
            <a:srgbClr val="EAEAEA"/>
          </a:solidFill>
          <a:ln w="57150">
            <a:solidFill>
              <a:schemeClr val="bg1"/>
            </a:solidFill>
            <a:miter lim="800000"/>
            <a:headEnd/>
            <a:tailEnd/>
          </a:ln>
          <a:effectLst>
            <a:prstShdw prst="shdw13" dist="53882" dir="13500000">
              <a:srgbClr val="808080">
                <a:alpha val="50000"/>
              </a:srgbClr>
            </a:prstShdw>
          </a:effectLst>
        </p:spPr>
      </p:pic>
      <p:sp>
        <p:nvSpPr>
          <p:cNvPr id="7171" name="Rectangle 3"/>
          <p:cNvSpPr>
            <a:spLocks noChangeArrowheads="1"/>
          </p:cNvSpPr>
          <p:nvPr/>
        </p:nvSpPr>
        <p:spPr bwMode="auto">
          <a:xfrm>
            <a:off x="1042988" y="981075"/>
            <a:ext cx="1225550" cy="554038"/>
          </a:xfrm>
          <a:prstGeom prst="rect">
            <a:avLst/>
          </a:prstGeom>
          <a:solidFill>
            <a:srgbClr val="DDDDDD"/>
          </a:solidFill>
          <a:ln w="9525">
            <a:noFill/>
            <a:miter lim="800000"/>
            <a:headEnd/>
            <a:tailEnd/>
          </a:ln>
        </p:spPr>
        <p:txBody>
          <a:bodyPr wrap="none" anchor="ctr"/>
          <a:lstStyle/>
          <a:p>
            <a:endParaRPr lang="en-US"/>
          </a:p>
        </p:txBody>
      </p:sp>
      <p:sp>
        <p:nvSpPr>
          <p:cNvPr id="140292" name="Text Box 4"/>
          <p:cNvSpPr txBox="1">
            <a:spLocks noChangeArrowheads="1"/>
          </p:cNvSpPr>
          <p:nvPr/>
        </p:nvSpPr>
        <p:spPr bwMode="auto">
          <a:xfrm>
            <a:off x="971550" y="854075"/>
            <a:ext cx="7319963" cy="1016000"/>
          </a:xfrm>
          <a:prstGeom prst="rect">
            <a:avLst/>
          </a:prstGeom>
          <a:solidFill>
            <a:srgbClr val="DDDDDD"/>
          </a:solidFill>
          <a:ln w="57150">
            <a:solidFill>
              <a:schemeClr val="bg1"/>
            </a:solidFill>
            <a:miter lim="800000"/>
            <a:headEnd/>
            <a:tailEnd/>
          </a:ln>
          <a:effectLst>
            <a:outerShdw dist="107763" dir="18900000" algn="ctr" rotWithShape="0">
              <a:srgbClr val="808080">
                <a:alpha val="50000"/>
              </a:srgbClr>
            </a:outerShdw>
          </a:effectLst>
        </p:spPr>
        <p:txBody>
          <a:bodyPr>
            <a:spAutoFit/>
          </a:bodyPr>
          <a:lstStyle/>
          <a:p>
            <a:pPr>
              <a:spcBef>
                <a:spcPct val="50000"/>
              </a:spcBef>
              <a:defRPr/>
            </a:pPr>
            <a:r>
              <a:rPr lang="en-US" sz="2400" dirty="0">
                <a:solidFill>
                  <a:srgbClr val="CC0000"/>
                </a:solidFill>
              </a:rPr>
              <a:t>Fig. 3- A graph to show contrast of “steady” pain</a:t>
            </a:r>
          </a:p>
          <a:p>
            <a:pPr>
              <a:spcBef>
                <a:spcPct val="50000"/>
              </a:spcBef>
              <a:defRPr/>
            </a:pPr>
            <a:r>
              <a:rPr lang="en-US" sz="2400" dirty="0">
                <a:solidFill>
                  <a:srgbClr val="CC0000"/>
                </a:solidFill>
              </a:rPr>
              <a:t>              with “</a:t>
            </a:r>
            <a:r>
              <a:rPr lang="en-US" sz="2400" dirty="0" err="1">
                <a:solidFill>
                  <a:srgbClr val="CC0000"/>
                </a:solidFill>
              </a:rPr>
              <a:t>crampy</a:t>
            </a:r>
            <a:r>
              <a:rPr lang="en-US" sz="2400" dirty="0">
                <a:solidFill>
                  <a:srgbClr val="CC0000"/>
                </a:solidFill>
              </a:rPr>
              <a:t>” pain.</a:t>
            </a:r>
          </a:p>
        </p:txBody>
      </p:sp>
      <p:sp>
        <p:nvSpPr>
          <p:cNvPr id="7173" name="Rectangle 5"/>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7174" name="Rectangle 6"/>
          <p:cNvSpPr>
            <a:spLocks noChangeArrowheads="1"/>
          </p:cNvSpPr>
          <p:nvPr/>
        </p:nvSpPr>
        <p:spPr bwMode="auto">
          <a:xfrm>
            <a:off x="1116013" y="981075"/>
            <a:ext cx="1152525" cy="360363"/>
          </a:xfrm>
          <a:prstGeom prst="rect">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71550" y="1125538"/>
            <a:ext cx="7200900" cy="790575"/>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
            </a:r>
            <a:br>
              <a:rPr lang="en-US" sz="2800" b="1" smtClean="0">
                <a:solidFill>
                  <a:srgbClr val="CC0000"/>
                </a:solidFill>
                <a:latin typeface="Times New Roman" pitchFamily="18" charset="0"/>
                <a:cs typeface="Times New Roman" pitchFamily="18" charset="0"/>
              </a:rPr>
            </a:br>
            <a:r>
              <a:rPr lang="en-US" sz="2800" b="1" smtClean="0">
                <a:solidFill>
                  <a:srgbClr val="CC0000"/>
                </a:solidFill>
                <a:latin typeface="Times New Roman" pitchFamily="18" charset="0"/>
                <a:cs typeface="Times New Roman" pitchFamily="18" charset="0"/>
              </a:rPr>
              <a:t>Surgical abdomen-Ischemia</a:t>
            </a:r>
            <a:br>
              <a:rPr lang="en-US" sz="2800" b="1" smtClean="0">
                <a:solidFill>
                  <a:srgbClr val="CC0000"/>
                </a:solidFill>
                <a:latin typeface="Times New Roman" pitchFamily="18" charset="0"/>
                <a:cs typeface="Times New Roman" pitchFamily="18" charset="0"/>
              </a:rPr>
            </a:br>
            <a:endParaRPr lang="en-US" sz="2800" b="1" smtClean="0">
              <a:solidFill>
                <a:srgbClr val="CC0000"/>
              </a:solidFill>
              <a:latin typeface="Times New Roman" pitchFamily="18" charset="0"/>
              <a:cs typeface="Times New Roman" pitchFamily="18" charset="0"/>
            </a:endParaRPr>
          </a:p>
        </p:txBody>
      </p:sp>
      <p:sp>
        <p:nvSpPr>
          <p:cNvPr id="53251" name="Rectangle 3"/>
          <p:cNvSpPr>
            <a:spLocks noGrp="1" noChangeArrowheads="1"/>
          </p:cNvSpPr>
          <p:nvPr>
            <p:ph type="body" idx="1"/>
          </p:nvPr>
        </p:nvSpPr>
        <p:spPr>
          <a:xfrm>
            <a:off x="971550" y="2143125"/>
            <a:ext cx="7200900" cy="3517900"/>
          </a:xfrm>
          <a:solidFill>
            <a:srgbClr val="F8F8F8"/>
          </a:solidFill>
          <a:ln w="57150">
            <a:solidFill>
              <a:schemeClr val="bg1"/>
            </a:solidFill>
          </a:ln>
          <a:effectLst>
            <a:prstShdw prst="shdw13" dist="53882" dir="13500000">
              <a:schemeClr val="bg2">
                <a:alpha val="50000"/>
              </a:schemeClr>
            </a:prstShdw>
          </a:effectLst>
        </p:spPr>
        <p:txBody>
          <a:bodyPr/>
          <a:lstStyle/>
          <a:p>
            <a:pPr lvl="1" eaLnBrk="1" hangingPunct="1">
              <a:buFontTx/>
              <a:buNone/>
            </a:pPr>
            <a:endParaRPr lang="en-US" sz="2400" smtClean="0">
              <a:solidFill>
                <a:srgbClr val="A50021"/>
              </a:solidFill>
            </a:endParaRPr>
          </a:p>
          <a:p>
            <a:pPr lvl="1" eaLnBrk="1" hangingPunct="1">
              <a:buFontTx/>
              <a:buNone/>
            </a:pPr>
            <a:r>
              <a:rPr lang="en-US" sz="2400" smtClean="0">
                <a:solidFill>
                  <a:srgbClr val="A50021"/>
                </a:solidFill>
              </a:rPr>
              <a:t>Usually seen in patients with CAD</a:t>
            </a:r>
          </a:p>
          <a:p>
            <a:pPr lvl="1" eaLnBrk="1" hangingPunct="1">
              <a:buFontTx/>
              <a:buNone/>
            </a:pPr>
            <a:endParaRPr lang="en-US" sz="1000" smtClean="0">
              <a:solidFill>
                <a:srgbClr val="A50021"/>
              </a:solidFill>
            </a:endParaRPr>
          </a:p>
          <a:p>
            <a:pPr lvl="1" eaLnBrk="1" hangingPunct="1">
              <a:buFontTx/>
              <a:buNone/>
            </a:pPr>
            <a:r>
              <a:rPr lang="en-US" sz="2400" smtClean="0">
                <a:solidFill>
                  <a:srgbClr val="A50021"/>
                </a:solidFill>
              </a:rPr>
              <a:t>Pain out of proportion to exam</a:t>
            </a:r>
          </a:p>
          <a:p>
            <a:pPr lvl="1" eaLnBrk="1" hangingPunct="1">
              <a:buFontTx/>
              <a:buNone/>
            </a:pPr>
            <a:endParaRPr lang="en-US" sz="1000" smtClean="0">
              <a:solidFill>
                <a:srgbClr val="A50021"/>
              </a:solidFill>
            </a:endParaRPr>
          </a:p>
          <a:p>
            <a:pPr lvl="1" eaLnBrk="1" hangingPunct="1">
              <a:buFontTx/>
              <a:buNone/>
            </a:pPr>
            <a:r>
              <a:rPr lang="en-US" sz="2400" smtClean="0">
                <a:solidFill>
                  <a:srgbClr val="A50021"/>
                </a:solidFill>
              </a:rPr>
              <a:t>Later present with peritonitis</a:t>
            </a:r>
            <a:endParaRPr lang="en-US" smtClean="0">
              <a:solidFill>
                <a:srgbClr val="A50021"/>
              </a:solidFill>
            </a:endParaRPr>
          </a:p>
        </p:txBody>
      </p:sp>
      <p:sp>
        <p:nvSpPr>
          <p:cNvPr id="53252"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71550" y="1268413"/>
            <a:ext cx="7127875" cy="792162"/>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Urologist</a:t>
            </a:r>
          </a:p>
        </p:txBody>
      </p:sp>
      <p:sp>
        <p:nvSpPr>
          <p:cNvPr id="54275" name="Rectangle 3"/>
          <p:cNvSpPr>
            <a:spLocks noGrp="1" noChangeArrowheads="1"/>
          </p:cNvSpPr>
          <p:nvPr>
            <p:ph type="body" idx="1"/>
          </p:nvPr>
        </p:nvSpPr>
        <p:spPr>
          <a:xfrm>
            <a:off x="1042988" y="2287588"/>
            <a:ext cx="7058025" cy="3373437"/>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990033"/>
              </a:solidFill>
              <a:latin typeface="Times New Roman" pitchFamily="18" charset="0"/>
              <a:cs typeface="Times New Roman" pitchFamily="18" charset="0"/>
            </a:endParaRPr>
          </a:p>
          <a:p>
            <a:pPr eaLnBrk="1" hangingPunct="1"/>
            <a:r>
              <a:rPr lang="en-US" sz="2400" smtClean="0">
                <a:solidFill>
                  <a:srgbClr val="990033"/>
                </a:solidFill>
                <a:latin typeface="Times New Roman" pitchFamily="18" charset="0"/>
                <a:cs typeface="Times New Roman" pitchFamily="18" charset="0"/>
              </a:rPr>
              <a:t>Large stone</a:t>
            </a:r>
          </a:p>
          <a:p>
            <a:pPr eaLnBrk="1" hangingPunct="1"/>
            <a:r>
              <a:rPr lang="en-US" sz="2400" smtClean="0">
                <a:solidFill>
                  <a:srgbClr val="990033"/>
                </a:solidFill>
                <a:latin typeface="Times New Roman" pitchFamily="18" charset="0"/>
                <a:cs typeface="Times New Roman" pitchFamily="18" charset="0"/>
              </a:rPr>
              <a:t>Failure to pass the stone within 6 weeks</a:t>
            </a:r>
          </a:p>
          <a:p>
            <a:pPr eaLnBrk="1" hangingPunct="1"/>
            <a:r>
              <a:rPr lang="en-US" sz="2400" smtClean="0">
                <a:solidFill>
                  <a:srgbClr val="990033"/>
                </a:solidFill>
                <a:latin typeface="Times New Roman" pitchFamily="18" charset="0"/>
                <a:cs typeface="Times New Roman" pitchFamily="18" charset="0"/>
              </a:rPr>
              <a:t>Uretral obstruction</a:t>
            </a:r>
            <a:endParaRPr lang="ar-SA" sz="2400" smtClean="0">
              <a:solidFill>
                <a:srgbClr val="990033"/>
              </a:solidFill>
              <a:latin typeface="Times New Roman" pitchFamily="18" charset="0"/>
              <a:cs typeface="Times New Roman" pitchFamily="18" charset="0"/>
            </a:endParaRPr>
          </a:p>
          <a:p>
            <a:pPr eaLnBrk="1" hangingPunct="1"/>
            <a:r>
              <a:rPr lang="en-US" sz="2400" smtClean="0">
                <a:solidFill>
                  <a:srgbClr val="990033"/>
                </a:solidFill>
                <a:latin typeface="Times New Roman" pitchFamily="18" charset="0"/>
                <a:cs typeface="Times New Roman" pitchFamily="18" charset="0"/>
              </a:rPr>
              <a:t>Fever</a:t>
            </a:r>
          </a:p>
        </p:txBody>
      </p:sp>
      <p:sp>
        <p:nvSpPr>
          <p:cNvPr id="54276"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71550" y="1125538"/>
            <a:ext cx="7129463"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Gynecologist</a:t>
            </a:r>
          </a:p>
        </p:txBody>
      </p:sp>
      <p:sp>
        <p:nvSpPr>
          <p:cNvPr id="55299" name="Rectangle 3"/>
          <p:cNvSpPr>
            <a:spLocks noGrp="1" noChangeArrowheads="1"/>
          </p:cNvSpPr>
          <p:nvPr>
            <p:ph type="body" idx="1"/>
          </p:nvPr>
        </p:nvSpPr>
        <p:spPr>
          <a:xfrm>
            <a:off x="1042988" y="2216150"/>
            <a:ext cx="7058025" cy="351790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990033"/>
              </a:solidFill>
              <a:latin typeface="Times New Roman" pitchFamily="18" charset="0"/>
              <a:cs typeface="Times New Roman" pitchFamily="18" charset="0"/>
            </a:endParaRPr>
          </a:p>
          <a:p>
            <a:pPr eaLnBrk="1" hangingPunct="1"/>
            <a:r>
              <a:rPr lang="en-US" sz="2400" smtClean="0">
                <a:solidFill>
                  <a:srgbClr val="990033"/>
                </a:solidFill>
                <a:latin typeface="Times New Roman" pitchFamily="18" charset="0"/>
                <a:cs typeface="Times New Roman" pitchFamily="18" charset="0"/>
              </a:rPr>
              <a:t>Lower abd pain and pos. pregnancy test</a:t>
            </a:r>
            <a:endParaRPr lang="ar-SA" sz="2400" smtClean="0">
              <a:solidFill>
                <a:srgbClr val="990033"/>
              </a:solidFill>
              <a:latin typeface="Times New Roman" pitchFamily="18" charset="0"/>
              <a:cs typeface="Times New Roman" pitchFamily="18" charset="0"/>
            </a:endParaRPr>
          </a:p>
          <a:p>
            <a:pPr eaLnBrk="1" hangingPunct="1"/>
            <a:r>
              <a:rPr lang="en-US" sz="2400" smtClean="0">
                <a:solidFill>
                  <a:srgbClr val="990033"/>
                </a:solidFill>
                <a:latin typeface="Times New Roman" pitchFamily="18" charset="0"/>
                <a:cs typeface="Times New Roman" pitchFamily="18" charset="0"/>
              </a:rPr>
              <a:t>Suspected:</a:t>
            </a:r>
          </a:p>
          <a:p>
            <a:pPr eaLnBrk="1" hangingPunct="1">
              <a:buFontTx/>
              <a:buNone/>
            </a:pPr>
            <a:r>
              <a:rPr lang="en-US" sz="2400" smtClean="0">
                <a:solidFill>
                  <a:srgbClr val="990033"/>
                </a:solidFill>
                <a:latin typeface="Times New Roman" pitchFamily="18" charset="0"/>
                <a:cs typeface="Times New Roman" pitchFamily="18" charset="0"/>
              </a:rPr>
              <a:t>       Pelvic inflammation</a:t>
            </a:r>
          </a:p>
          <a:p>
            <a:pPr eaLnBrk="1" hangingPunct="1">
              <a:buFontTx/>
              <a:buNone/>
            </a:pPr>
            <a:r>
              <a:rPr lang="en-US" sz="2400" smtClean="0">
                <a:solidFill>
                  <a:srgbClr val="990033"/>
                </a:solidFill>
                <a:latin typeface="Times New Roman" pitchFamily="18" charset="0"/>
                <a:cs typeface="Times New Roman" pitchFamily="18" charset="0"/>
              </a:rPr>
              <a:t>       Adnexal torsion</a:t>
            </a:r>
          </a:p>
          <a:p>
            <a:pPr eaLnBrk="1" hangingPunct="1">
              <a:buFontTx/>
              <a:buNone/>
            </a:pPr>
            <a:r>
              <a:rPr lang="en-US" sz="2400" smtClean="0">
                <a:solidFill>
                  <a:srgbClr val="990033"/>
                </a:solidFill>
                <a:latin typeface="Times New Roman" pitchFamily="18" charset="0"/>
                <a:cs typeface="Times New Roman" pitchFamily="18" charset="0"/>
              </a:rPr>
              <a:t>       Endometriosis</a:t>
            </a:r>
          </a:p>
        </p:txBody>
      </p:sp>
      <p:sp>
        <p:nvSpPr>
          <p:cNvPr id="55300"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71550" y="908050"/>
            <a:ext cx="7056438" cy="936625"/>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Take Home Points</a:t>
            </a:r>
          </a:p>
        </p:txBody>
      </p:sp>
      <p:sp>
        <p:nvSpPr>
          <p:cNvPr id="56323" name="Rectangle 3"/>
          <p:cNvSpPr>
            <a:spLocks noGrp="1" noChangeArrowheads="1"/>
          </p:cNvSpPr>
          <p:nvPr>
            <p:ph type="body" sz="half" idx="1"/>
          </p:nvPr>
        </p:nvSpPr>
        <p:spPr>
          <a:xfrm>
            <a:off x="1033463" y="2060575"/>
            <a:ext cx="6994525" cy="403225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buFontTx/>
              <a:buNone/>
            </a:pPr>
            <a:endParaRPr lang="en-US" sz="1000" smtClean="0">
              <a:solidFill>
                <a:srgbClr val="990033"/>
              </a:solidFill>
            </a:endParaRPr>
          </a:p>
          <a:p>
            <a:pPr eaLnBrk="1" hangingPunct="1"/>
            <a:r>
              <a:rPr lang="en-US" sz="2000" smtClean="0">
                <a:solidFill>
                  <a:srgbClr val="990033"/>
                </a:solidFill>
              </a:rPr>
              <a:t>Good history and physical exam is important</a:t>
            </a:r>
          </a:p>
          <a:p>
            <a:pPr eaLnBrk="1" hangingPunct="1">
              <a:buFontTx/>
              <a:buNone/>
            </a:pPr>
            <a:r>
              <a:rPr lang="en-US" sz="2000" smtClean="0">
                <a:solidFill>
                  <a:srgbClr val="990033"/>
                </a:solidFill>
              </a:rPr>
              <a:t>     (</a:t>
            </a:r>
            <a:r>
              <a:rPr lang="en-US" sz="1400" smtClean="0">
                <a:solidFill>
                  <a:srgbClr val="990033"/>
                </a:solidFill>
              </a:rPr>
              <a:t>History is the most important step of the diagnostic approach )</a:t>
            </a:r>
          </a:p>
          <a:p>
            <a:pPr eaLnBrk="1" hangingPunct="1">
              <a:buFontTx/>
              <a:buNone/>
            </a:pPr>
            <a:endParaRPr lang="en-US" sz="1000" smtClean="0">
              <a:solidFill>
                <a:srgbClr val="990033"/>
              </a:solidFill>
            </a:endParaRPr>
          </a:p>
          <a:p>
            <a:pPr eaLnBrk="1" hangingPunct="1"/>
            <a:r>
              <a:rPr lang="en-US" sz="2000" smtClean="0">
                <a:solidFill>
                  <a:srgbClr val="990033"/>
                </a:solidFill>
              </a:rPr>
              <a:t>Lab studies limitations.</a:t>
            </a:r>
          </a:p>
          <a:p>
            <a:pPr eaLnBrk="1" hangingPunct="1">
              <a:buFontTx/>
              <a:buNone/>
            </a:pPr>
            <a:endParaRPr lang="en-US" sz="1000" smtClean="0">
              <a:solidFill>
                <a:srgbClr val="990033"/>
              </a:solidFill>
            </a:endParaRPr>
          </a:p>
          <a:p>
            <a:pPr eaLnBrk="1" hangingPunct="1"/>
            <a:r>
              <a:rPr lang="en-US" sz="2000" smtClean="0">
                <a:solidFill>
                  <a:srgbClr val="990033"/>
                </a:solidFill>
              </a:rPr>
              <a:t>Imaging studies selection (appropriate for presentation and location).</a:t>
            </a:r>
          </a:p>
          <a:p>
            <a:pPr eaLnBrk="1" hangingPunct="1"/>
            <a:r>
              <a:rPr lang="en-US" sz="2000" smtClean="0">
                <a:solidFill>
                  <a:srgbClr val="990033"/>
                </a:solidFill>
              </a:rPr>
              <a:t>Alarm symptoms oriented investigations</a:t>
            </a:r>
          </a:p>
          <a:p>
            <a:pPr eaLnBrk="1" hangingPunct="1">
              <a:buFontTx/>
              <a:buNone/>
            </a:pPr>
            <a:endParaRPr lang="en-US" sz="1000" smtClean="0">
              <a:solidFill>
                <a:srgbClr val="990033"/>
              </a:solidFill>
            </a:endParaRPr>
          </a:p>
          <a:p>
            <a:pPr eaLnBrk="1" hangingPunct="1"/>
            <a:r>
              <a:rPr lang="en-US" sz="2000" smtClean="0">
                <a:solidFill>
                  <a:srgbClr val="990033"/>
                </a:solidFill>
              </a:rPr>
              <a:t>Early referral of sick patients</a:t>
            </a:r>
          </a:p>
          <a:p>
            <a:pPr eaLnBrk="1" hangingPunct="1">
              <a:buFontTx/>
              <a:buNone/>
            </a:pPr>
            <a:endParaRPr lang="en-US" sz="1000" smtClean="0">
              <a:solidFill>
                <a:srgbClr val="990033"/>
              </a:solidFill>
            </a:endParaRPr>
          </a:p>
          <a:p>
            <a:pPr eaLnBrk="1" hangingPunct="1"/>
            <a:r>
              <a:rPr lang="en-US" sz="2000" smtClean="0">
                <a:solidFill>
                  <a:srgbClr val="990033"/>
                </a:solidFill>
              </a:rPr>
              <a:t>Treatment initiation</a:t>
            </a:r>
          </a:p>
        </p:txBody>
      </p:sp>
      <p:sp>
        <p:nvSpPr>
          <p:cNvPr id="56324"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pic>
        <p:nvPicPr>
          <p:cNvPr id="57347" name="Picture 7"/>
          <p:cNvPicPr>
            <a:picLocks noChangeAspect="1" noChangeArrowheads="1"/>
          </p:cNvPicPr>
          <p:nvPr/>
        </p:nvPicPr>
        <p:blipFill>
          <a:blip r:embed="rId2" cstate="print"/>
          <a:srcRect/>
          <a:stretch>
            <a:fillRect/>
          </a:stretch>
        </p:blipFill>
        <p:spPr bwMode="auto">
          <a:xfrm>
            <a:off x="611188" y="981075"/>
            <a:ext cx="7921625" cy="513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type="body" idx="1"/>
          </p:nvPr>
        </p:nvPicPr>
        <p:blipFill>
          <a:blip r:embed="rId2" cstate="print"/>
          <a:srcRect/>
          <a:stretch>
            <a:fillRect/>
          </a:stretch>
        </p:blipFill>
        <p:spPr>
          <a:xfrm>
            <a:off x="971550" y="2033588"/>
            <a:ext cx="7200900" cy="4491037"/>
          </a:xfrm>
          <a:noFill/>
          <a:ln w="57150">
            <a:solidFill>
              <a:schemeClr val="bg1"/>
            </a:solidFill>
          </a:ln>
          <a:effectLst>
            <a:prstShdw prst="shdw13" dist="53882" dir="13500000">
              <a:srgbClr val="808080">
                <a:alpha val="50000"/>
              </a:srgbClr>
            </a:prstShdw>
          </a:effectLst>
        </p:spPr>
      </p:pic>
      <p:sp>
        <p:nvSpPr>
          <p:cNvPr id="147459" name="Text Box 3"/>
          <p:cNvSpPr txBox="1">
            <a:spLocks noGrp="1" noChangeArrowheads="1"/>
          </p:cNvSpPr>
          <p:nvPr>
            <p:ph type="title"/>
          </p:nvPr>
        </p:nvSpPr>
        <p:spPr>
          <a:xfrm>
            <a:off x="971550" y="630238"/>
            <a:ext cx="7200900" cy="1143000"/>
          </a:xfrm>
          <a:solidFill>
            <a:srgbClr val="EAEAEA"/>
          </a:solidFill>
          <a:ln w="57150">
            <a:solidFill>
              <a:schemeClr val="bg1"/>
            </a:solidFill>
          </a:ln>
          <a:effectLst>
            <a:outerShdw dist="107763" dir="18900000" algn="ctr" rotWithShape="0">
              <a:schemeClr val="bg2">
                <a:alpha val="50000"/>
              </a:schemeClr>
            </a:outerShdw>
          </a:effectLst>
        </p:spPr>
        <p:txBody>
          <a:bodyPr/>
          <a:lstStyle/>
          <a:p>
            <a:pPr algn="l" eaLnBrk="1" hangingPunct="1">
              <a:spcBef>
                <a:spcPct val="50000"/>
              </a:spcBef>
              <a:defRPr/>
            </a:pPr>
            <a:r>
              <a:rPr lang="en-US" sz="2000" smtClean="0">
                <a:solidFill>
                  <a:srgbClr val="CC0000"/>
                </a:solidFill>
              </a:rPr>
              <a:t>Fig. 3-1. Anterior view of the torso showing primary sites of </a:t>
            </a:r>
            <a:br>
              <a:rPr lang="en-US" sz="2000" smtClean="0">
                <a:solidFill>
                  <a:srgbClr val="CC0000"/>
                </a:solidFill>
              </a:rPr>
            </a:br>
            <a:r>
              <a:rPr lang="en-US" sz="2000" smtClean="0">
                <a:solidFill>
                  <a:srgbClr val="CC0000"/>
                </a:solidFill>
              </a:rPr>
              <a:t>              pain from various organs in the abdomen. There is</a:t>
            </a:r>
            <a:br>
              <a:rPr lang="en-US" sz="2000" smtClean="0">
                <a:solidFill>
                  <a:srgbClr val="CC0000"/>
                </a:solidFill>
              </a:rPr>
            </a:br>
            <a:r>
              <a:rPr lang="en-US" sz="2000" smtClean="0">
                <a:solidFill>
                  <a:srgbClr val="CC0000"/>
                </a:solidFill>
              </a:rPr>
              <a:t>              obvious overlap in some of these areas as shown.</a:t>
            </a:r>
          </a:p>
        </p:txBody>
      </p:sp>
      <p:sp>
        <p:nvSpPr>
          <p:cNvPr id="58372" name="Rectangle 4"/>
          <p:cNvSpPr>
            <a:spLocks noChangeArrowheads="1"/>
          </p:cNvSpPr>
          <p:nvPr/>
        </p:nvSpPr>
        <p:spPr bwMode="auto">
          <a:xfrm>
            <a:off x="107950" y="115888"/>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58373" name="Rectangle 5"/>
          <p:cNvSpPr>
            <a:spLocks noChangeArrowheads="1"/>
          </p:cNvSpPr>
          <p:nvPr/>
        </p:nvSpPr>
        <p:spPr bwMode="auto">
          <a:xfrm>
            <a:off x="1065213" y="714375"/>
            <a:ext cx="914400" cy="914400"/>
          </a:xfrm>
          <a:prstGeom prst="rect">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type="body" idx="1"/>
          </p:nvPr>
        </p:nvPicPr>
        <p:blipFill>
          <a:blip r:embed="rId2" cstate="print"/>
          <a:srcRect/>
          <a:stretch>
            <a:fillRect/>
          </a:stretch>
        </p:blipFill>
        <p:spPr>
          <a:xfrm>
            <a:off x="1042988" y="1844675"/>
            <a:ext cx="7200900" cy="4752975"/>
          </a:xfrm>
          <a:noFill/>
          <a:ln>
            <a:solidFill>
              <a:schemeClr val="bg1"/>
            </a:solidFill>
          </a:ln>
          <a:effectLst>
            <a:prstShdw prst="shdw13" dist="53882" dir="13500000">
              <a:srgbClr val="808080">
                <a:alpha val="50000"/>
              </a:srgbClr>
            </a:prstShdw>
          </a:effectLst>
        </p:spPr>
      </p:pic>
      <p:sp>
        <p:nvSpPr>
          <p:cNvPr id="148483" name="Text Box 3"/>
          <p:cNvSpPr txBox="1">
            <a:spLocks noGrp="1" noChangeArrowheads="1"/>
          </p:cNvSpPr>
          <p:nvPr>
            <p:ph type="title"/>
          </p:nvPr>
        </p:nvSpPr>
        <p:spPr>
          <a:xfrm>
            <a:off x="1042988" y="635000"/>
            <a:ext cx="7200900" cy="993775"/>
          </a:xfrm>
          <a:solidFill>
            <a:srgbClr val="EAEAEA"/>
          </a:solidFill>
          <a:ln w="57150">
            <a:solidFill>
              <a:schemeClr val="bg1"/>
            </a:solidFill>
          </a:ln>
          <a:effectLst>
            <a:outerShdw dist="107763" dir="18900000" algn="ctr" rotWithShape="0">
              <a:schemeClr val="bg2">
                <a:alpha val="50000"/>
              </a:schemeClr>
            </a:outerShdw>
          </a:effectLst>
        </p:spPr>
        <p:txBody>
          <a:bodyPr/>
          <a:lstStyle/>
          <a:p>
            <a:pPr algn="l" eaLnBrk="1" hangingPunct="1">
              <a:spcBef>
                <a:spcPct val="50000"/>
              </a:spcBef>
              <a:defRPr/>
            </a:pPr>
            <a:r>
              <a:rPr lang="en-US" sz="2000" smtClean="0">
                <a:solidFill>
                  <a:srgbClr val="CC0000"/>
                </a:solidFill>
              </a:rPr>
              <a:t>Fig. 3-2. Posterior view of the torso showing secondary sites </a:t>
            </a:r>
            <a:br>
              <a:rPr lang="en-US" sz="2000" smtClean="0">
                <a:solidFill>
                  <a:srgbClr val="CC0000"/>
                </a:solidFill>
              </a:rPr>
            </a:br>
            <a:r>
              <a:rPr lang="en-US" sz="2000" smtClean="0">
                <a:solidFill>
                  <a:srgbClr val="CC0000"/>
                </a:solidFill>
              </a:rPr>
              <a:t>              of radiation or projection of pain from various organs </a:t>
            </a:r>
            <a:br>
              <a:rPr lang="en-US" sz="2000" smtClean="0">
                <a:solidFill>
                  <a:srgbClr val="CC0000"/>
                </a:solidFill>
              </a:rPr>
            </a:br>
            <a:r>
              <a:rPr lang="en-US" sz="2000" smtClean="0">
                <a:solidFill>
                  <a:srgbClr val="CC0000"/>
                </a:solidFill>
              </a:rPr>
              <a:t>              in the abdomen.</a:t>
            </a:r>
          </a:p>
        </p:txBody>
      </p:sp>
      <p:sp>
        <p:nvSpPr>
          <p:cNvPr id="59396" name="Rectangle 4"/>
          <p:cNvSpPr>
            <a:spLocks noChangeArrowheads="1"/>
          </p:cNvSpPr>
          <p:nvPr/>
        </p:nvSpPr>
        <p:spPr bwMode="auto">
          <a:xfrm>
            <a:off x="107950" y="115888"/>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59397" name="Rectangle 5"/>
          <p:cNvSpPr>
            <a:spLocks noChangeArrowheads="1"/>
          </p:cNvSpPr>
          <p:nvPr/>
        </p:nvSpPr>
        <p:spPr bwMode="auto">
          <a:xfrm>
            <a:off x="1042988" y="692150"/>
            <a:ext cx="1081087" cy="914400"/>
          </a:xfrm>
          <a:prstGeom prst="rect">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042988" y="1943100"/>
            <a:ext cx="7200900" cy="4581525"/>
          </a:xfrm>
          <a:prstGeom prst="rect">
            <a:avLst/>
          </a:prstGeom>
          <a:noFill/>
          <a:ln w="57150">
            <a:solidFill>
              <a:schemeClr val="bg1"/>
            </a:solidFill>
            <a:miter lim="800000"/>
            <a:headEnd/>
            <a:tailEnd/>
          </a:ln>
          <a:effectLst>
            <a:prstShdw prst="shdw13" dist="53882" dir="13500000">
              <a:srgbClr val="808080">
                <a:alpha val="50000"/>
              </a:srgbClr>
            </a:prstShdw>
          </a:effectLst>
        </p:spPr>
      </p:pic>
      <p:sp>
        <p:nvSpPr>
          <p:cNvPr id="149507" name="Text Box 3"/>
          <p:cNvSpPr txBox="1">
            <a:spLocks noGrp="1" noChangeArrowheads="1"/>
          </p:cNvSpPr>
          <p:nvPr>
            <p:ph type="title"/>
          </p:nvPr>
        </p:nvSpPr>
        <p:spPr>
          <a:xfrm>
            <a:off x="971550" y="549275"/>
            <a:ext cx="7345363" cy="1143000"/>
          </a:xfrm>
          <a:solidFill>
            <a:srgbClr val="EAEAEA"/>
          </a:solidFill>
          <a:ln w="57150">
            <a:solidFill>
              <a:schemeClr val="bg1"/>
            </a:solidFill>
          </a:ln>
          <a:effectLst>
            <a:outerShdw dist="107763" dir="18900000" algn="ctr" rotWithShape="0">
              <a:schemeClr val="bg2">
                <a:alpha val="50000"/>
              </a:schemeClr>
            </a:outerShdw>
          </a:effectLst>
        </p:spPr>
        <p:txBody>
          <a:bodyPr/>
          <a:lstStyle/>
          <a:p>
            <a:pPr algn="l" eaLnBrk="1" hangingPunct="1">
              <a:spcBef>
                <a:spcPct val="50000"/>
              </a:spcBef>
              <a:defRPr/>
            </a:pPr>
            <a:r>
              <a:rPr lang="en-US" sz="1400" b="1" smtClean="0">
                <a:solidFill>
                  <a:srgbClr val="CC0000"/>
                </a:solidFill>
              </a:rPr>
              <a:t>Fig. 3-3. Epigastric pains from the gallbladder, stomach, duodenum, pancreas, and</a:t>
            </a:r>
            <a:br>
              <a:rPr lang="en-US" sz="1400" b="1" smtClean="0">
                <a:solidFill>
                  <a:srgbClr val="CC0000"/>
                </a:solidFill>
              </a:rPr>
            </a:br>
            <a:r>
              <a:rPr lang="en-US" sz="1400" b="1" smtClean="0">
                <a:solidFill>
                  <a:srgbClr val="CC0000"/>
                </a:solidFill>
              </a:rPr>
              <a:t>               aorta all project to the back by going straight through rather than </a:t>
            </a:r>
            <a:br>
              <a:rPr lang="en-US" sz="1400" b="1" smtClean="0">
                <a:solidFill>
                  <a:srgbClr val="CC0000"/>
                </a:solidFill>
              </a:rPr>
            </a:br>
            <a:r>
              <a:rPr lang="en-US" sz="1400" b="1" smtClean="0">
                <a:solidFill>
                  <a:srgbClr val="CC0000"/>
                </a:solidFill>
              </a:rPr>
              <a:t>               radiating around the side. Pains from these organs do not always project</a:t>
            </a:r>
            <a:br>
              <a:rPr lang="en-US" sz="1400" b="1" smtClean="0">
                <a:solidFill>
                  <a:srgbClr val="CC0000"/>
                </a:solidFill>
              </a:rPr>
            </a:br>
            <a:r>
              <a:rPr lang="en-US" sz="1400" b="1" smtClean="0">
                <a:solidFill>
                  <a:srgbClr val="CC0000"/>
                </a:solidFill>
              </a:rPr>
              <a:t>               to the back.</a:t>
            </a:r>
          </a:p>
        </p:txBody>
      </p:sp>
      <p:sp>
        <p:nvSpPr>
          <p:cNvPr id="60420" name="Rectangle 4"/>
          <p:cNvSpPr>
            <a:spLocks noChangeArrowheads="1"/>
          </p:cNvSpPr>
          <p:nvPr/>
        </p:nvSpPr>
        <p:spPr bwMode="auto">
          <a:xfrm>
            <a:off x="50800" y="109538"/>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60421" name="Rectangle 5"/>
          <p:cNvSpPr>
            <a:spLocks noChangeArrowheads="1"/>
          </p:cNvSpPr>
          <p:nvPr/>
        </p:nvSpPr>
        <p:spPr bwMode="auto">
          <a:xfrm>
            <a:off x="971550" y="714375"/>
            <a:ext cx="792163" cy="914400"/>
          </a:xfrm>
          <a:prstGeom prst="rect">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type="body" idx="1"/>
          </p:nvPr>
        </p:nvPicPr>
        <p:blipFill>
          <a:blip r:embed="rId2" cstate="print"/>
          <a:srcRect/>
          <a:stretch>
            <a:fillRect/>
          </a:stretch>
        </p:blipFill>
        <p:spPr>
          <a:xfrm>
            <a:off x="971550" y="836613"/>
            <a:ext cx="7129463" cy="5472112"/>
          </a:xfrm>
          <a:noFill/>
          <a:ln w="57150">
            <a:solidFill>
              <a:schemeClr val="bg1"/>
            </a:solidFill>
          </a:ln>
          <a:effectLst>
            <a:prstShdw prst="shdw13" dist="53882" dir="13500000">
              <a:srgbClr val="808080">
                <a:alpha val="50000"/>
              </a:srgbClr>
            </a:prstShdw>
          </a:effectLst>
        </p:spPr>
      </p:pic>
      <p:sp>
        <p:nvSpPr>
          <p:cNvPr id="61443" name="Rectangle 3"/>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61444" name="Rectangle 4"/>
          <p:cNvSpPr>
            <a:spLocks noChangeArrowheads="1"/>
          </p:cNvSpPr>
          <p:nvPr/>
        </p:nvSpPr>
        <p:spPr bwMode="auto">
          <a:xfrm>
            <a:off x="1065213" y="2997200"/>
            <a:ext cx="914400" cy="287338"/>
          </a:xfrm>
          <a:prstGeom prst="rect">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71550" y="908050"/>
            <a:ext cx="7200900" cy="863600"/>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rPr>
              <a:t>Diagnostic Approach</a:t>
            </a:r>
          </a:p>
        </p:txBody>
      </p:sp>
      <p:graphicFrame>
        <p:nvGraphicFramePr>
          <p:cNvPr id="1026" name="Object 3"/>
          <p:cNvGraphicFramePr>
            <a:graphicFrameLocks noChangeAspect="1"/>
          </p:cNvGraphicFramePr>
          <p:nvPr>
            <p:ph idx="1"/>
          </p:nvPr>
        </p:nvGraphicFramePr>
        <p:xfrm>
          <a:off x="971550" y="1916113"/>
          <a:ext cx="7200900" cy="4608512"/>
        </p:xfrm>
        <a:graphic>
          <a:graphicData uri="http://schemas.openxmlformats.org/presentationml/2006/ole">
            <p:oleObj spid="_x0000_s1026" name="Presentation" r:id="rId3" imgW="4572139" imgH="3429123" progId="PowerPoint.Show.8">
              <p:embed/>
            </p:oleObj>
          </a:graphicData>
        </a:graphic>
      </p:graphicFrame>
      <p:sp>
        <p:nvSpPr>
          <p:cNvPr id="1028"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1029" name="Rectangle 5"/>
          <p:cNvSpPr>
            <a:spLocks noChangeArrowheads="1"/>
          </p:cNvSpPr>
          <p:nvPr/>
        </p:nvSpPr>
        <p:spPr bwMode="auto">
          <a:xfrm>
            <a:off x="2771775" y="6021388"/>
            <a:ext cx="1873250" cy="28733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971550" y="1998663"/>
            <a:ext cx="7272338" cy="4238625"/>
          </a:xfrm>
          <a:solidFill>
            <a:srgbClr val="F8F8F8"/>
          </a:solidFill>
          <a:ln w="57150">
            <a:solidFill>
              <a:schemeClr val="bg1"/>
            </a:solidFill>
          </a:ln>
          <a:effectLst>
            <a:prstShdw prst="shdw13" dist="53882" dir="13500000">
              <a:srgbClr val="808080">
                <a:alpha val="50000"/>
              </a:srgbClr>
            </a:prstShdw>
          </a:effectLst>
        </p:spPr>
        <p:txBody>
          <a:bodyPr/>
          <a:lstStyle/>
          <a:p>
            <a:pPr marL="609600" indent="-6096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PMH:   Similar episodes in past</a:t>
            </a:r>
          </a:p>
          <a:p>
            <a:pPr marL="990600" lvl="1" indent="-533400" eaLnBrk="1" hangingPunct="1">
              <a:lnSpc>
                <a:spcPct val="80000"/>
              </a:lnSpc>
              <a:buFontTx/>
              <a:buNone/>
            </a:pPr>
            <a:r>
              <a:rPr lang="en-US" sz="2000" b="1" smtClean="0">
                <a:solidFill>
                  <a:srgbClr val="A50021"/>
                </a:solidFill>
                <a:latin typeface="Times New Roman" pitchFamily="18" charset="0"/>
                <a:cs typeface="Times New Roman" pitchFamily="18" charset="0"/>
              </a:rPr>
              <a:t>       relevant medical problems</a:t>
            </a:r>
          </a:p>
          <a:p>
            <a:pPr marL="609600" indent="-609600" eaLnBrk="1" hangingPunct="1">
              <a:lnSpc>
                <a:spcPct val="80000"/>
              </a:lnSpc>
              <a:buFontTx/>
              <a:buNone/>
            </a:pPr>
            <a:r>
              <a:rPr lang="en-US" sz="2000" b="1" smtClean="0">
                <a:solidFill>
                  <a:srgbClr val="A50021"/>
                </a:solidFill>
              </a:rPr>
              <a:t>             </a:t>
            </a:r>
            <a:r>
              <a:rPr lang="en-US" sz="2000" b="1" smtClean="0">
                <a:solidFill>
                  <a:srgbClr val="A50021"/>
                </a:solidFill>
                <a:latin typeface="Times New Roman" pitchFamily="18" charset="0"/>
                <a:cs typeface="Times New Roman" pitchFamily="18" charset="0"/>
              </a:rPr>
              <a:t>Systemic illnesses such as scleroderma, lupus, nephrotic</a:t>
            </a: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              syndrome, porphyrias, and sickle cell disease often have  </a:t>
            </a: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              abdominal pain as a manifestation of their illness.</a:t>
            </a:r>
          </a:p>
          <a:p>
            <a:pPr marL="990600" lvl="1" indent="-5334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990600" lvl="1" indent="-5334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PSH:    Adhesions, hernias, tumors, trauma</a:t>
            </a:r>
          </a:p>
          <a:p>
            <a:pPr marL="609600" indent="-6096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Drugs:  ASA, NSAIDS, antisecretory, antibiotics,  ect.</a:t>
            </a:r>
          </a:p>
          <a:p>
            <a:pPr marL="609600" indent="-6096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GYN:    LMP, bleeding, discharge</a:t>
            </a:r>
          </a:p>
          <a:p>
            <a:pPr marL="609600" indent="-6096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Social:  Nicotine, ethanol, drugs, stress</a:t>
            </a:r>
          </a:p>
          <a:p>
            <a:pPr marL="609600" indent="-609600" eaLnBrk="1" hangingPunct="1">
              <a:lnSpc>
                <a:spcPct val="80000"/>
              </a:lnSpc>
              <a:buFontTx/>
              <a:buNone/>
            </a:pPr>
            <a:endParaRPr lang="en-US" sz="800" b="1" smtClean="0">
              <a:solidFill>
                <a:srgbClr val="A50021"/>
              </a:solidFill>
              <a:latin typeface="Times New Roman" pitchFamily="18" charset="0"/>
              <a:cs typeface="Times New Roman" pitchFamily="18" charset="0"/>
            </a:endParaRPr>
          </a:p>
          <a:p>
            <a:pPr marL="609600" indent="-609600" eaLnBrk="1" hangingPunct="1">
              <a:lnSpc>
                <a:spcPct val="80000"/>
              </a:lnSpc>
              <a:buFontTx/>
              <a:buNone/>
            </a:pPr>
            <a:r>
              <a:rPr lang="en-US" sz="2000" b="1" smtClean="0">
                <a:solidFill>
                  <a:srgbClr val="A50021"/>
                </a:solidFill>
                <a:latin typeface="Times New Roman" pitchFamily="18" charset="0"/>
                <a:cs typeface="Times New Roman" pitchFamily="18" charset="0"/>
              </a:rPr>
              <a:t>Family: IBD, cancer, ect. </a:t>
            </a:r>
          </a:p>
        </p:txBody>
      </p:sp>
      <p:sp>
        <p:nvSpPr>
          <p:cNvPr id="8195" name="Rectangle 3"/>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89092" name="Rectangle 4"/>
          <p:cNvSpPr>
            <a:spLocks noGrp="1" noChangeArrowheads="1"/>
          </p:cNvSpPr>
          <p:nvPr>
            <p:ph type="title"/>
          </p:nvPr>
        </p:nvSpPr>
        <p:spPr>
          <a:xfrm>
            <a:off x="900113" y="836613"/>
            <a:ext cx="7272337" cy="936625"/>
          </a:xfrm>
          <a:solidFill>
            <a:srgbClr val="DDDDDD"/>
          </a:solidFill>
          <a:ln w="57150">
            <a:solidFill>
              <a:schemeClr val="bg1"/>
            </a:solidFill>
          </a:ln>
          <a:effectLst>
            <a:outerShdw dist="107763" dir="18900000" algn="ctr" rotWithShape="0">
              <a:schemeClr val="bg2">
                <a:alpha val="50000"/>
              </a:schemeClr>
            </a:outerShdw>
          </a:effectLst>
        </p:spPr>
        <p:txBody>
          <a:bodyPr/>
          <a:lstStyle/>
          <a:p>
            <a:pPr eaLnBrk="1" hangingPunct="1">
              <a:defRPr/>
            </a:pPr>
            <a:r>
              <a:rPr lang="en-US" sz="2800" b="1" smtClean="0">
                <a:solidFill>
                  <a:srgbClr val="CC0000"/>
                </a:solidFill>
                <a:latin typeface="Times New Roman" pitchFamily="18" charset="0"/>
                <a:cs typeface="Times New Roman" pitchFamily="18" charset="0"/>
              </a:rPr>
              <a:t>History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971550" y="909638"/>
            <a:ext cx="7200900" cy="1079500"/>
          </a:xfrm>
          <a:solidFill>
            <a:schemeClr val="bg2">
              <a:lumMod val="20000"/>
              <a:lumOff val="80000"/>
            </a:schemeClr>
          </a:solidFill>
          <a:ln w="38100">
            <a:solidFill>
              <a:schemeClr val="bg1"/>
            </a:solidFill>
          </a:ln>
        </p:spPr>
        <p:txBody>
          <a:bodyPr/>
          <a:lstStyle/>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 </a:t>
            </a:r>
            <a:br>
              <a:rPr lang="en-US" sz="2400" b="1" dirty="0">
                <a:solidFill>
                  <a:srgbClr val="FF0000"/>
                </a:solidFill>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 good thorough medical history is the most important step of the diagnostic approach </a:t>
            </a:r>
            <a:br>
              <a:rPr lang="en-US" sz="2400" b="1" dirty="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9219" name="Rectangle 3"/>
          <p:cNvSpPr>
            <a:spLocks noGrp="1" noChangeArrowheads="1"/>
          </p:cNvSpPr>
          <p:nvPr>
            <p:ph type="subTitle" idx="1"/>
          </p:nvPr>
        </p:nvSpPr>
        <p:spPr>
          <a:xfrm>
            <a:off x="971550" y="2133600"/>
            <a:ext cx="7200900" cy="4175125"/>
          </a:xfrm>
          <a:solidFill>
            <a:schemeClr val="bg1"/>
          </a:solidFill>
          <a:ln>
            <a:solidFill>
              <a:srgbClr val="FF9966"/>
            </a:solidFill>
          </a:ln>
        </p:spPr>
        <p:txBody>
          <a:bodyPr/>
          <a:lstStyle/>
          <a:p>
            <a:pPr>
              <a:lnSpc>
                <a:spcPct val="80000"/>
              </a:lnSpc>
            </a:pPr>
            <a:endParaRPr lang="en-US" sz="1000" smtClean="0">
              <a:solidFill>
                <a:srgbClr val="663300"/>
              </a:solidFill>
              <a:latin typeface="Times New Roman" pitchFamily="18" charset="0"/>
              <a:cs typeface="Times New Roman" pitchFamily="18" charset="0"/>
            </a:endParaRPr>
          </a:p>
          <a:p>
            <a:pPr algn="l">
              <a:lnSpc>
                <a:spcPct val="80000"/>
              </a:lnSpc>
            </a:pPr>
            <a:r>
              <a:rPr lang="en-US" sz="2400" smtClean="0">
                <a:solidFill>
                  <a:srgbClr val="663300"/>
                </a:solidFill>
                <a:latin typeface="Times New Roman" pitchFamily="18" charset="0"/>
                <a:cs typeface="Times New Roman" pitchFamily="18" charset="0"/>
              </a:rPr>
              <a:t>OLD CARS</a:t>
            </a:r>
          </a:p>
          <a:p>
            <a:pPr lvl="1" algn="l">
              <a:lnSpc>
                <a:spcPct val="80000"/>
              </a:lnSpc>
            </a:pPr>
            <a:r>
              <a:rPr lang="en-US" sz="2400" smtClean="0">
                <a:solidFill>
                  <a:srgbClr val="663300"/>
                </a:solidFill>
                <a:latin typeface="Times New Roman" pitchFamily="18" charset="0"/>
                <a:cs typeface="Times New Roman" pitchFamily="18" charset="0"/>
              </a:rPr>
              <a:t>O     onset</a:t>
            </a:r>
          </a:p>
          <a:p>
            <a:pPr lvl="1" algn="l">
              <a:lnSpc>
                <a:spcPct val="80000"/>
              </a:lnSpc>
            </a:pPr>
            <a:r>
              <a:rPr lang="en-US" sz="2400" smtClean="0">
                <a:solidFill>
                  <a:srgbClr val="663300"/>
                </a:solidFill>
                <a:latin typeface="Times New Roman" pitchFamily="18" charset="0"/>
                <a:cs typeface="Times New Roman" pitchFamily="18" charset="0"/>
              </a:rPr>
              <a:t>L     location</a:t>
            </a:r>
          </a:p>
          <a:p>
            <a:pPr lvl="1" algn="l">
              <a:lnSpc>
                <a:spcPct val="80000"/>
              </a:lnSpc>
            </a:pPr>
            <a:r>
              <a:rPr lang="en-US" sz="2400" smtClean="0">
                <a:solidFill>
                  <a:srgbClr val="663300"/>
                </a:solidFill>
                <a:latin typeface="Times New Roman" pitchFamily="18" charset="0"/>
                <a:cs typeface="Times New Roman" pitchFamily="18" charset="0"/>
              </a:rPr>
              <a:t>D    duration</a:t>
            </a:r>
          </a:p>
          <a:p>
            <a:pPr lvl="1" algn="l">
              <a:lnSpc>
                <a:spcPct val="80000"/>
              </a:lnSpc>
            </a:pPr>
            <a:endParaRPr lang="en-US" sz="2400" smtClean="0">
              <a:solidFill>
                <a:srgbClr val="663300"/>
              </a:solidFill>
              <a:latin typeface="Times New Roman" pitchFamily="18" charset="0"/>
              <a:cs typeface="Times New Roman" pitchFamily="18" charset="0"/>
            </a:endParaRPr>
          </a:p>
          <a:p>
            <a:pPr lvl="1" algn="l">
              <a:lnSpc>
                <a:spcPct val="80000"/>
              </a:lnSpc>
            </a:pPr>
            <a:r>
              <a:rPr lang="en-US" sz="2400" smtClean="0">
                <a:solidFill>
                  <a:srgbClr val="663300"/>
                </a:solidFill>
                <a:latin typeface="Times New Roman" pitchFamily="18" charset="0"/>
                <a:cs typeface="Times New Roman" pitchFamily="18" charset="0"/>
              </a:rPr>
              <a:t>C     character</a:t>
            </a:r>
          </a:p>
          <a:p>
            <a:pPr lvl="1" algn="l">
              <a:lnSpc>
                <a:spcPct val="80000"/>
              </a:lnSpc>
            </a:pPr>
            <a:r>
              <a:rPr lang="en-US" sz="2400" smtClean="0">
                <a:solidFill>
                  <a:srgbClr val="663300"/>
                </a:solidFill>
                <a:latin typeface="Times New Roman" pitchFamily="18" charset="0"/>
                <a:cs typeface="Times New Roman" pitchFamily="18" charset="0"/>
              </a:rPr>
              <a:t>A     aggravating/alleviating factors</a:t>
            </a:r>
          </a:p>
          <a:p>
            <a:pPr lvl="1" algn="l">
              <a:lnSpc>
                <a:spcPct val="80000"/>
              </a:lnSpc>
            </a:pPr>
            <a:r>
              <a:rPr lang="en-US" sz="2400" smtClean="0">
                <a:solidFill>
                  <a:srgbClr val="663300"/>
                </a:solidFill>
                <a:latin typeface="Times New Roman" pitchFamily="18" charset="0"/>
                <a:cs typeface="Times New Roman" pitchFamily="18" charset="0"/>
              </a:rPr>
              <a:t>        associated symptoms</a:t>
            </a:r>
          </a:p>
          <a:p>
            <a:pPr lvl="1" algn="l">
              <a:lnSpc>
                <a:spcPct val="80000"/>
              </a:lnSpc>
            </a:pPr>
            <a:r>
              <a:rPr lang="en-US" sz="2400" smtClean="0">
                <a:solidFill>
                  <a:srgbClr val="663300"/>
                </a:solidFill>
                <a:latin typeface="Times New Roman" pitchFamily="18" charset="0"/>
                <a:cs typeface="Times New Roman" pitchFamily="18" charset="0"/>
              </a:rPr>
              <a:t>R     radiation</a:t>
            </a:r>
          </a:p>
          <a:p>
            <a:pPr lvl="1" algn="l">
              <a:lnSpc>
                <a:spcPct val="80000"/>
              </a:lnSpc>
            </a:pPr>
            <a:r>
              <a:rPr lang="en-US" sz="2400" smtClean="0">
                <a:solidFill>
                  <a:srgbClr val="663300"/>
                </a:solidFill>
                <a:latin typeface="Times New Roman" pitchFamily="18" charset="0"/>
                <a:cs typeface="Times New Roman" pitchFamily="18" charset="0"/>
              </a:rPr>
              <a:t>S     severity</a:t>
            </a:r>
          </a:p>
          <a:p>
            <a:pPr>
              <a:lnSpc>
                <a:spcPct val="80000"/>
              </a:lnSpc>
            </a:pPr>
            <a:endParaRPr lang="en-US" sz="2400" smtClean="0">
              <a:solidFill>
                <a:srgbClr val="663300"/>
              </a:solidFill>
              <a:latin typeface="Times New Roman" pitchFamily="18" charset="0"/>
              <a:cs typeface="Times New Roman" pitchFamily="18" charset="0"/>
            </a:endParaRPr>
          </a:p>
        </p:txBody>
      </p:sp>
      <p:sp>
        <p:nvSpPr>
          <p:cNvPr id="9220"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r>
              <a:rPr lang="en-US">
                <a:solidFill>
                  <a:schemeClr val="tx2"/>
                </a:solidFill>
              </a:rPr>
              <a:t>Abdominal Pain</a:t>
            </a:r>
          </a:p>
        </p:txBody>
      </p:sp>
      <p:sp>
        <p:nvSpPr>
          <p:cNvPr id="5" name="Rectangle 3"/>
          <p:cNvSpPr txBox="1">
            <a:spLocks noChangeArrowheads="1"/>
          </p:cNvSpPr>
          <p:nvPr/>
        </p:nvSpPr>
        <p:spPr bwMode="auto">
          <a:xfrm>
            <a:off x="928688" y="2143125"/>
            <a:ext cx="7200900" cy="4175125"/>
          </a:xfrm>
          <a:prstGeom prst="rect">
            <a:avLst/>
          </a:prstGeom>
          <a:solidFill>
            <a:schemeClr val="bg1"/>
          </a:solidFill>
          <a:ln w="9525">
            <a:solidFill>
              <a:srgbClr val="FF9966"/>
            </a:solidFill>
            <a:miter lim="800000"/>
            <a:headEnd/>
            <a:tailEnd/>
          </a:ln>
        </p:spPr>
        <p:txBody>
          <a:bodyPr/>
          <a:lstStyle/>
          <a:p>
            <a:pPr eaLnBrk="0" hangingPunct="0">
              <a:lnSpc>
                <a:spcPct val="80000"/>
              </a:lnSpc>
              <a:spcBef>
                <a:spcPct val="20000"/>
              </a:spcBef>
              <a:defRPr/>
            </a:pPr>
            <a:endParaRPr lang="en-US" sz="1000" kern="0" dirty="0">
              <a:solidFill>
                <a:srgbClr val="663300"/>
              </a:solidFill>
              <a:latin typeface="Times New Roman" pitchFamily="18" charset="0"/>
              <a:cs typeface="Times New Roman" pitchFamily="18" charset="0"/>
            </a:endParaRPr>
          </a:p>
          <a:p>
            <a:pPr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OLD CARS</a:t>
            </a: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O</a:t>
            </a:r>
            <a:r>
              <a:rPr lang="en-US" sz="2400" kern="0" dirty="0">
                <a:solidFill>
                  <a:srgbClr val="663300"/>
                </a:solidFill>
                <a:latin typeface="Times New Roman" pitchFamily="18" charset="0"/>
                <a:cs typeface="Times New Roman" pitchFamily="18" charset="0"/>
              </a:rPr>
              <a:t>     onset</a:t>
            </a: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L</a:t>
            </a:r>
            <a:r>
              <a:rPr lang="en-US" sz="2400" kern="0" dirty="0">
                <a:solidFill>
                  <a:srgbClr val="C00000"/>
                </a:solidFill>
                <a:latin typeface="Times New Roman" pitchFamily="18" charset="0"/>
                <a:cs typeface="Times New Roman" pitchFamily="18" charset="0"/>
              </a:rPr>
              <a:t> </a:t>
            </a:r>
            <a:r>
              <a:rPr lang="en-US" sz="2400" kern="0" dirty="0">
                <a:solidFill>
                  <a:srgbClr val="663300"/>
                </a:solidFill>
                <a:latin typeface="Times New Roman" pitchFamily="18" charset="0"/>
                <a:cs typeface="Times New Roman" pitchFamily="18" charset="0"/>
              </a:rPr>
              <a:t>    location</a:t>
            </a: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D</a:t>
            </a:r>
            <a:r>
              <a:rPr lang="en-US" sz="2400" kern="0" dirty="0">
                <a:solidFill>
                  <a:srgbClr val="663300"/>
                </a:solidFill>
                <a:latin typeface="Times New Roman" pitchFamily="18" charset="0"/>
                <a:cs typeface="Times New Roman" pitchFamily="18" charset="0"/>
              </a:rPr>
              <a:t>    duration</a:t>
            </a:r>
          </a:p>
          <a:p>
            <a:pPr lvl="1" algn="l" eaLnBrk="0" hangingPunct="0">
              <a:lnSpc>
                <a:spcPct val="80000"/>
              </a:lnSpc>
              <a:spcBef>
                <a:spcPct val="20000"/>
              </a:spcBef>
              <a:defRPr/>
            </a:pPr>
            <a:endParaRPr lang="en-US" sz="2400" kern="0" dirty="0">
              <a:solidFill>
                <a:srgbClr val="663300"/>
              </a:solidFill>
              <a:latin typeface="Times New Roman" pitchFamily="18" charset="0"/>
              <a:cs typeface="Times New Roman" pitchFamily="18" charset="0"/>
            </a:endParaRP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C</a:t>
            </a:r>
            <a:r>
              <a:rPr lang="en-US" sz="2400" b="1" kern="0" dirty="0">
                <a:solidFill>
                  <a:srgbClr val="C00000"/>
                </a:solidFill>
                <a:latin typeface="Times New Roman" pitchFamily="18" charset="0"/>
                <a:cs typeface="Times New Roman" pitchFamily="18" charset="0"/>
              </a:rPr>
              <a:t> </a:t>
            </a:r>
            <a:r>
              <a:rPr lang="en-US" sz="2400" kern="0" dirty="0">
                <a:solidFill>
                  <a:srgbClr val="663300"/>
                </a:solidFill>
                <a:latin typeface="Times New Roman" pitchFamily="18" charset="0"/>
                <a:cs typeface="Times New Roman" pitchFamily="18" charset="0"/>
              </a:rPr>
              <a:t>    character</a:t>
            </a: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A</a:t>
            </a:r>
            <a:r>
              <a:rPr lang="en-US" sz="2400" i="1" kern="0" dirty="0">
                <a:solidFill>
                  <a:srgbClr val="C00000"/>
                </a:solidFill>
                <a:latin typeface="Times New Roman" pitchFamily="18" charset="0"/>
                <a:cs typeface="Times New Roman" pitchFamily="18" charset="0"/>
              </a:rPr>
              <a:t> </a:t>
            </a:r>
            <a:r>
              <a:rPr lang="en-US" sz="2400" kern="0" dirty="0">
                <a:solidFill>
                  <a:srgbClr val="663300"/>
                </a:solidFill>
                <a:latin typeface="Times New Roman" pitchFamily="18" charset="0"/>
                <a:cs typeface="Times New Roman" pitchFamily="18" charset="0"/>
              </a:rPr>
              <a:t>    aggravating/alleviating factors</a:t>
            </a:r>
          </a:p>
          <a:p>
            <a:pPr lvl="1" algn="l" eaLnBrk="0" hangingPunct="0">
              <a:lnSpc>
                <a:spcPct val="80000"/>
              </a:lnSpc>
              <a:spcBef>
                <a:spcPct val="20000"/>
              </a:spcBef>
              <a:defRPr/>
            </a:pPr>
            <a:r>
              <a:rPr lang="en-US" sz="2400" kern="0" dirty="0">
                <a:solidFill>
                  <a:srgbClr val="663300"/>
                </a:solidFill>
                <a:latin typeface="Times New Roman" pitchFamily="18" charset="0"/>
                <a:cs typeface="Times New Roman" pitchFamily="18" charset="0"/>
              </a:rPr>
              <a:t>        associated symptoms</a:t>
            </a: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R</a:t>
            </a:r>
            <a:r>
              <a:rPr lang="en-US" sz="2400" b="1" kern="0" dirty="0">
                <a:solidFill>
                  <a:srgbClr val="663300"/>
                </a:solidFill>
                <a:latin typeface="Times New Roman" pitchFamily="18" charset="0"/>
                <a:cs typeface="Times New Roman" pitchFamily="18" charset="0"/>
              </a:rPr>
              <a:t> </a:t>
            </a:r>
            <a:r>
              <a:rPr lang="en-US" sz="2400" kern="0" dirty="0">
                <a:solidFill>
                  <a:srgbClr val="663300"/>
                </a:solidFill>
                <a:latin typeface="Times New Roman" pitchFamily="18" charset="0"/>
                <a:cs typeface="Times New Roman" pitchFamily="18" charset="0"/>
              </a:rPr>
              <a:t>    radiation</a:t>
            </a:r>
          </a:p>
          <a:p>
            <a:pPr lvl="1" algn="l" eaLnBrk="0" hangingPunct="0">
              <a:lnSpc>
                <a:spcPct val="80000"/>
              </a:lnSpc>
              <a:spcBef>
                <a:spcPct val="20000"/>
              </a:spcBef>
              <a:defRPr/>
            </a:pPr>
            <a:r>
              <a:rPr lang="en-US" sz="2400" b="1" i="1" kern="0" dirty="0">
                <a:solidFill>
                  <a:srgbClr val="C00000"/>
                </a:solidFill>
                <a:latin typeface="Times New Roman" pitchFamily="18" charset="0"/>
                <a:cs typeface="Times New Roman" pitchFamily="18" charset="0"/>
              </a:rPr>
              <a:t>S</a:t>
            </a:r>
            <a:r>
              <a:rPr lang="en-US" sz="2400" b="1" kern="0" dirty="0">
                <a:solidFill>
                  <a:srgbClr val="663300"/>
                </a:solidFill>
                <a:latin typeface="Times New Roman" pitchFamily="18" charset="0"/>
                <a:cs typeface="Times New Roman" pitchFamily="18" charset="0"/>
              </a:rPr>
              <a:t> </a:t>
            </a:r>
            <a:r>
              <a:rPr lang="en-US" sz="2400" kern="0" dirty="0">
                <a:solidFill>
                  <a:srgbClr val="663300"/>
                </a:solidFill>
                <a:latin typeface="Times New Roman" pitchFamily="18" charset="0"/>
                <a:cs typeface="Times New Roman" pitchFamily="18" charset="0"/>
              </a:rPr>
              <a:t>    severity</a:t>
            </a:r>
          </a:p>
          <a:p>
            <a:pPr eaLnBrk="0" hangingPunct="0">
              <a:lnSpc>
                <a:spcPct val="80000"/>
              </a:lnSpc>
              <a:spcBef>
                <a:spcPct val="20000"/>
              </a:spcBef>
              <a:defRPr/>
            </a:pPr>
            <a:endParaRPr lang="en-US" sz="2400" kern="0" dirty="0">
              <a:solidFill>
                <a:srgbClr val="6633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042988" y="2276475"/>
            <a:ext cx="3384550" cy="3240088"/>
          </a:xfrm>
          <a:solidFill>
            <a:schemeClr val="bg1"/>
          </a:solidFill>
          <a:scene3d>
            <a:camera prst="legacyObliqueTopLeft"/>
            <a:lightRig rig="legacyFlat3" dir="t"/>
          </a:scene3d>
          <a:sp3d extrusionH="430200" prstMaterial="legacyMatte">
            <a:bevelT w="13500" h="13500" prst="angle"/>
            <a:bevelB w="13500" h="13500" prst="angle"/>
            <a:extrusionClr>
              <a:schemeClr val="bg1"/>
            </a:extrusionClr>
          </a:sp3d>
        </p:spPr>
        <p:txBody>
          <a:bodyPr>
            <a:flatTx/>
          </a:bodyPr>
          <a:lstStyle/>
          <a:p>
            <a:pPr eaLnBrk="1" hangingPunct="1">
              <a:lnSpc>
                <a:spcPct val="90000"/>
              </a:lnSpc>
              <a:buFontTx/>
              <a:buNone/>
            </a:pPr>
            <a:endParaRPr lang="en-US" sz="1400" smtClean="0">
              <a:solidFill>
                <a:srgbClr val="A50021"/>
              </a:solidFill>
              <a:latin typeface="Times New Roman" pitchFamily="18" charset="0"/>
              <a:cs typeface="Times New Roman" pitchFamily="18" charset="0"/>
            </a:endParaRPr>
          </a:p>
          <a:p>
            <a:pPr eaLnBrk="1" hangingPunct="1">
              <a:lnSpc>
                <a:spcPct val="90000"/>
              </a:lnSpc>
            </a:pPr>
            <a:r>
              <a:rPr lang="en-US" sz="2800" smtClean="0">
                <a:solidFill>
                  <a:srgbClr val="A50021"/>
                </a:solidFill>
                <a:latin typeface="Times New Roman" pitchFamily="18" charset="0"/>
                <a:cs typeface="Times New Roman" pitchFamily="18" charset="0"/>
              </a:rPr>
              <a:t>Anorexia</a:t>
            </a:r>
          </a:p>
          <a:p>
            <a:pPr eaLnBrk="1" hangingPunct="1">
              <a:lnSpc>
                <a:spcPct val="90000"/>
              </a:lnSpc>
            </a:pPr>
            <a:r>
              <a:rPr lang="en-US" sz="2800" smtClean="0">
                <a:solidFill>
                  <a:srgbClr val="A50021"/>
                </a:solidFill>
                <a:latin typeface="Times New Roman" pitchFamily="18" charset="0"/>
                <a:cs typeface="Times New Roman" pitchFamily="18" charset="0"/>
              </a:rPr>
              <a:t>Weight loss</a:t>
            </a:r>
          </a:p>
          <a:p>
            <a:pPr eaLnBrk="1" hangingPunct="1">
              <a:lnSpc>
                <a:spcPct val="90000"/>
              </a:lnSpc>
            </a:pPr>
            <a:r>
              <a:rPr lang="en-US" sz="2800" smtClean="0">
                <a:solidFill>
                  <a:srgbClr val="A50021"/>
                </a:solidFill>
                <a:latin typeface="Times New Roman" pitchFamily="18" charset="0"/>
                <a:cs typeface="Times New Roman" pitchFamily="18" charset="0"/>
              </a:rPr>
              <a:t>Nausea/vomiting</a:t>
            </a:r>
          </a:p>
          <a:p>
            <a:pPr eaLnBrk="1" hangingPunct="1">
              <a:lnSpc>
                <a:spcPct val="90000"/>
              </a:lnSpc>
            </a:pPr>
            <a:r>
              <a:rPr lang="en-US" sz="2800" smtClean="0">
                <a:solidFill>
                  <a:srgbClr val="A50021"/>
                </a:solidFill>
                <a:latin typeface="Times New Roman" pitchFamily="18" charset="0"/>
                <a:cs typeface="Times New Roman" pitchFamily="18" charset="0"/>
              </a:rPr>
              <a:t>Bloating</a:t>
            </a:r>
          </a:p>
          <a:p>
            <a:pPr eaLnBrk="1" hangingPunct="1">
              <a:lnSpc>
                <a:spcPct val="90000"/>
              </a:lnSpc>
            </a:pPr>
            <a:r>
              <a:rPr lang="en-US" sz="2800" smtClean="0">
                <a:solidFill>
                  <a:srgbClr val="A50021"/>
                </a:solidFill>
                <a:latin typeface="Times New Roman" pitchFamily="18" charset="0"/>
                <a:cs typeface="Times New Roman" pitchFamily="18" charset="0"/>
              </a:rPr>
              <a:t>Constipation</a:t>
            </a:r>
          </a:p>
          <a:p>
            <a:pPr eaLnBrk="1" hangingPunct="1">
              <a:lnSpc>
                <a:spcPct val="90000"/>
              </a:lnSpc>
            </a:pPr>
            <a:r>
              <a:rPr lang="en-US" sz="2800" smtClean="0">
                <a:solidFill>
                  <a:srgbClr val="A50021"/>
                </a:solidFill>
                <a:latin typeface="Times New Roman" pitchFamily="18" charset="0"/>
                <a:cs typeface="Times New Roman" pitchFamily="18" charset="0"/>
              </a:rPr>
              <a:t>Diarrhea</a:t>
            </a:r>
          </a:p>
          <a:p>
            <a:pPr eaLnBrk="1" hangingPunct="1">
              <a:lnSpc>
                <a:spcPct val="90000"/>
              </a:lnSpc>
              <a:buFontTx/>
              <a:buNone/>
            </a:pPr>
            <a:endParaRPr lang="en-US" sz="1400" smtClean="0">
              <a:solidFill>
                <a:srgbClr val="A50021"/>
              </a:solidFill>
              <a:latin typeface="Times New Roman" pitchFamily="18" charset="0"/>
              <a:cs typeface="Times New Roman" pitchFamily="18" charset="0"/>
            </a:endParaRPr>
          </a:p>
        </p:txBody>
      </p:sp>
      <p:sp>
        <p:nvSpPr>
          <p:cNvPr id="10243"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100357" name="Rectangle 5"/>
          <p:cNvSpPr>
            <a:spLocks noChangeArrowheads="1"/>
          </p:cNvSpPr>
          <p:nvPr/>
        </p:nvSpPr>
        <p:spPr bwMode="auto">
          <a:xfrm>
            <a:off x="971550" y="765175"/>
            <a:ext cx="7129463" cy="936625"/>
          </a:xfrm>
          <a:prstGeom prst="rect">
            <a:avLst/>
          </a:prstGeom>
          <a:solidFill>
            <a:srgbClr val="DDDDDD"/>
          </a:solidFill>
          <a:ln w="57150">
            <a:solidFill>
              <a:schemeClr val="bg1"/>
            </a:solidFill>
            <a:miter lim="800000"/>
            <a:headEnd/>
            <a:tailEnd/>
          </a:ln>
          <a:effectLst>
            <a:outerShdw dist="107763" dir="18900000" algn="ctr" rotWithShape="0">
              <a:srgbClr val="808080">
                <a:alpha val="50000"/>
              </a:srgbClr>
            </a:outerShdw>
          </a:effectLst>
        </p:spPr>
        <p:txBody>
          <a:bodyPr anchor="ctr"/>
          <a:lstStyle/>
          <a:p>
            <a:pPr>
              <a:defRPr/>
            </a:pPr>
            <a:r>
              <a:rPr lang="en-US" sz="3200" b="1">
                <a:solidFill>
                  <a:srgbClr val="CC0000"/>
                </a:solidFill>
                <a:latin typeface="Times New Roman" pitchFamily="18" charset="0"/>
                <a:cs typeface="Times New Roman" pitchFamily="18" charset="0"/>
              </a:rPr>
              <a:t>History</a:t>
            </a:r>
            <a:br>
              <a:rPr lang="en-US" sz="3200" b="1">
                <a:solidFill>
                  <a:srgbClr val="CC0000"/>
                </a:solidFill>
                <a:latin typeface="Times New Roman" pitchFamily="18" charset="0"/>
                <a:cs typeface="Times New Roman" pitchFamily="18" charset="0"/>
              </a:rPr>
            </a:br>
            <a:r>
              <a:rPr lang="en-US" sz="2000" b="1">
                <a:solidFill>
                  <a:srgbClr val="CC0000"/>
                </a:solidFill>
                <a:latin typeface="Times New Roman" pitchFamily="18" charset="0"/>
                <a:cs typeface="Times New Roman" pitchFamily="18" charset="0"/>
              </a:rPr>
              <a:t>Associated symptoms</a:t>
            </a:r>
          </a:p>
        </p:txBody>
      </p:sp>
      <p:sp>
        <p:nvSpPr>
          <p:cNvPr id="10245" name="Rectangle 10"/>
          <p:cNvSpPr>
            <a:spLocks noChangeArrowheads="1"/>
          </p:cNvSpPr>
          <p:nvPr/>
        </p:nvSpPr>
        <p:spPr bwMode="auto">
          <a:xfrm>
            <a:off x="5005388" y="2276475"/>
            <a:ext cx="3095625" cy="3140075"/>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a:spAutoFit/>
            <a:flatTx/>
          </a:bodyPr>
          <a:lstStyle/>
          <a:p>
            <a:pPr algn="l">
              <a:buFontTx/>
              <a:buChar char="•"/>
            </a:pPr>
            <a:endParaRPr lang="en-US" sz="2000">
              <a:solidFill>
                <a:srgbClr val="A50021"/>
              </a:solidFill>
              <a:latin typeface="Times New Roman" pitchFamily="18" charset="0"/>
              <a:cs typeface="Times New Roman" pitchFamily="18" charset="0"/>
            </a:endParaRPr>
          </a:p>
          <a:p>
            <a:pPr algn="l">
              <a:buFontTx/>
              <a:buChar char="•"/>
            </a:pPr>
            <a:r>
              <a:rPr lang="en-US" sz="2000">
                <a:solidFill>
                  <a:srgbClr val="A50021"/>
                </a:solidFill>
                <a:latin typeface="Times New Roman" pitchFamily="18" charset="0"/>
                <a:cs typeface="Times New Roman" pitchFamily="18" charset="0"/>
              </a:rPr>
              <a:t>  Hemorrhage</a:t>
            </a:r>
          </a:p>
          <a:p>
            <a:pPr algn="l">
              <a:buFontTx/>
              <a:buChar char="•"/>
            </a:pPr>
            <a:endParaRPr lang="en-US" sz="2000">
              <a:solidFill>
                <a:srgbClr val="A50021"/>
              </a:solidFill>
              <a:latin typeface="Times New Roman" pitchFamily="18" charset="0"/>
              <a:cs typeface="Times New Roman" pitchFamily="18" charset="0"/>
            </a:endParaRPr>
          </a:p>
          <a:p>
            <a:pPr algn="l">
              <a:buFontTx/>
              <a:buChar char="•"/>
            </a:pPr>
            <a:r>
              <a:rPr lang="en-US" sz="2000">
                <a:solidFill>
                  <a:srgbClr val="A50021"/>
                </a:solidFill>
                <a:latin typeface="Times New Roman" pitchFamily="18" charset="0"/>
                <a:cs typeface="Times New Roman" pitchFamily="18" charset="0"/>
              </a:rPr>
              <a:t>  Jaundice</a:t>
            </a:r>
          </a:p>
          <a:p>
            <a:pPr algn="l">
              <a:buFontTx/>
              <a:buChar char="•"/>
            </a:pPr>
            <a:endParaRPr lang="en-US" sz="2000">
              <a:solidFill>
                <a:srgbClr val="A50021"/>
              </a:solidFill>
              <a:latin typeface="Times New Roman" pitchFamily="18" charset="0"/>
              <a:cs typeface="Times New Roman" pitchFamily="18" charset="0"/>
            </a:endParaRPr>
          </a:p>
          <a:p>
            <a:pPr algn="l">
              <a:buFontTx/>
              <a:buChar char="•"/>
            </a:pPr>
            <a:r>
              <a:rPr lang="en-US" sz="2000">
                <a:solidFill>
                  <a:srgbClr val="A50021"/>
                </a:solidFill>
                <a:latin typeface="Times New Roman" pitchFamily="18" charset="0"/>
                <a:cs typeface="Times New Roman" pitchFamily="18" charset="0"/>
              </a:rPr>
              <a:t>  Dysurea</a:t>
            </a:r>
          </a:p>
          <a:p>
            <a:pPr algn="l">
              <a:buFontTx/>
              <a:buChar char="•"/>
            </a:pPr>
            <a:endParaRPr lang="en-US" sz="2000">
              <a:solidFill>
                <a:srgbClr val="A50021"/>
              </a:solidFill>
              <a:latin typeface="Times New Roman" pitchFamily="18" charset="0"/>
              <a:cs typeface="Times New Roman" pitchFamily="18" charset="0"/>
            </a:endParaRPr>
          </a:p>
          <a:p>
            <a:pPr algn="l">
              <a:buFontTx/>
              <a:buChar char="•"/>
            </a:pPr>
            <a:r>
              <a:rPr lang="en-US" sz="2000">
                <a:solidFill>
                  <a:srgbClr val="A50021"/>
                </a:solidFill>
                <a:latin typeface="Times New Roman" pitchFamily="18" charset="0"/>
                <a:cs typeface="Times New Roman" pitchFamily="18" charset="0"/>
              </a:rPr>
              <a:t>  Menstruation</a:t>
            </a:r>
          </a:p>
          <a:p>
            <a:pPr algn="l">
              <a:buFontTx/>
              <a:buChar char="•"/>
            </a:pPr>
            <a:endParaRPr lang="en-US" sz="2000">
              <a:solidFill>
                <a:srgbClr val="A50021"/>
              </a:solidFill>
              <a:latin typeface="Times New Roman" pitchFamily="18" charset="0"/>
              <a:cs typeface="Times New Roman" pitchFamily="18" charset="0"/>
            </a:endParaRPr>
          </a:p>
          <a:p>
            <a:pPr algn="l">
              <a:buFontTx/>
              <a:buChar char="•"/>
            </a:pPr>
            <a:endParaRPr lang="en-US" sz="2000">
              <a:solidFill>
                <a:srgbClr val="A5002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971550" y="2647950"/>
            <a:ext cx="7272338" cy="3086100"/>
          </a:xfrm>
          <a:solidFill>
            <a:srgbClr val="F8F8F8"/>
          </a:solidFill>
          <a:ln w="57150">
            <a:solidFill>
              <a:schemeClr val="bg1"/>
            </a:solidFill>
          </a:ln>
          <a:effectLst>
            <a:prstShdw prst="shdw13" dist="53882" dir="13500000">
              <a:schemeClr val="bg2">
                <a:alpha val="50000"/>
              </a:schemeClr>
            </a:prstShdw>
          </a:effectLst>
        </p:spPr>
        <p:txBody>
          <a:bodyPr/>
          <a:lstStyle/>
          <a:p>
            <a:pPr eaLnBrk="1" hangingPunct="1"/>
            <a:endParaRPr lang="en-US" sz="2400" smtClean="0">
              <a:solidFill>
                <a:srgbClr val="A50021"/>
              </a:solidFill>
              <a:latin typeface="Times New Roman" pitchFamily="18" charset="0"/>
              <a:cs typeface="Times New Roman" pitchFamily="18" charset="0"/>
            </a:endParaRPr>
          </a:p>
          <a:p>
            <a:pPr eaLnBrk="1" hangingPunct="1"/>
            <a:r>
              <a:rPr lang="en-US" sz="2400" smtClean="0">
                <a:solidFill>
                  <a:srgbClr val="A50021"/>
                </a:solidFill>
                <a:latin typeface="Times New Roman" pitchFamily="18" charset="0"/>
                <a:cs typeface="Times New Roman" pitchFamily="18" charset="0"/>
              </a:rPr>
              <a:t>Eating</a:t>
            </a:r>
          </a:p>
          <a:p>
            <a:pPr eaLnBrk="1" hangingPunct="1"/>
            <a:r>
              <a:rPr lang="en-US" sz="2400" smtClean="0">
                <a:solidFill>
                  <a:srgbClr val="A50021"/>
                </a:solidFill>
                <a:latin typeface="Times New Roman" pitchFamily="18" charset="0"/>
                <a:cs typeface="Times New Roman" pitchFamily="18" charset="0"/>
              </a:rPr>
              <a:t>Drinking</a:t>
            </a:r>
          </a:p>
          <a:p>
            <a:pPr eaLnBrk="1" hangingPunct="1"/>
            <a:r>
              <a:rPr lang="en-US" sz="2400" smtClean="0">
                <a:solidFill>
                  <a:srgbClr val="A50021"/>
                </a:solidFill>
                <a:latin typeface="Times New Roman" pitchFamily="18" charset="0"/>
                <a:cs typeface="Times New Roman" pitchFamily="18" charset="0"/>
              </a:rPr>
              <a:t>Drugs</a:t>
            </a:r>
          </a:p>
          <a:p>
            <a:pPr eaLnBrk="1" hangingPunct="1"/>
            <a:r>
              <a:rPr lang="en-US" sz="2400" smtClean="0">
                <a:solidFill>
                  <a:srgbClr val="A50021"/>
                </a:solidFill>
                <a:latin typeface="Times New Roman" pitchFamily="18" charset="0"/>
                <a:cs typeface="Times New Roman" pitchFamily="18" charset="0"/>
              </a:rPr>
              <a:t>Body position</a:t>
            </a:r>
          </a:p>
          <a:p>
            <a:pPr eaLnBrk="1" hangingPunct="1"/>
            <a:r>
              <a:rPr lang="en-US" sz="2400" smtClean="0">
                <a:solidFill>
                  <a:srgbClr val="A50021"/>
                </a:solidFill>
                <a:latin typeface="Times New Roman" pitchFamily="18" charset="0"/>
                <a:cs typeface="Times New Roman" pitchFamily="18" charset="0"/>
              </a:rPr>
              <a:t>Defecation</a:t>
            </a:r>
          </a:p>
          <a:p>
            <a:pPr eaLnBrk="1" hangingPunct="1">
              <a:buFontTx/>
              <a:buNone/>
            </a:pPr>
            <a:endParaRPr lang="en-US" sz="2400" smtClean="0">
              <a:solidFill>
                <a:srgbClr val="A50021"/>
              </a:solidFill>
              <a:latin typeface="Times New Roman" pitchFamily="18" charset="0"/>
              <a:cs typeface="Times New Roman" pitchFamily="18" charset="0"/>
            </a:endParaRPr>
          </a:p>
        </p:txBody>
      </p:sp>
      <p:sp>
        <p:nvSpPr>
          <p:cNvPr id="11267" name="Rectangle 4"/>
          <p:cNvSpPr>
            <a:spLocks noChangeArrowheads="1"/>
          </p:cNvSpPr>
          <p:nvPr/>
        </p:nvSpPr>
        <p:spPr bwMode="auto">
          <a:xfrm>
            <a:off x="179388" y="188913"/>
            <a:ext cx="1784350" cy="366712"/>
          </a:xfrm>
          <a:prstGeom prst="rect">
            <a:avLst/>
          </a:prstGeom>
          <a:noFill/>
          <a:ln w="9525">
            <a:noFill/>
            <a:miter lim="800000"/>
            <a:headEnd/>
            <a:tailEnd/>
          </a:ln>
        </p:spPr>
        <p:txBody>
          <a:bodyPr wrap="none">
            <a:spAutoFit/>
          </a:bodyPr>
          <a:lstStyle/>
          <a:p>
            <a:pPr algn="l"/>
            <a:r>
              <a:rPr lang="en-US" sz="1800">
                <a:solidFill>
                  <a:schemeClr val="tx2"/>
                </a:solidFill>
              </a:rPr>
              <a:t>Abdominal Pain</a:t>
            </a:r>
          </a:p>
        </p:txBody>
      </p:sp>
      <p:sp>
        <p:nvSpPr>
          <p:cNvPr id="101382" name="Rectangle 6"/>
          <p:cNvSpPr>
            <a:spLocks noChangeArrowheads="1"/>
          </p:cNvSpPr>
          <p:nvPr/>
        </p:nvSpPr>
        <p:spPr bwMode="auto">
          <a:xfrm>
            <a:off x="898525" y="1173163"/>
            <a:ext cx="7273925" cy="1247775"/>
          </a:xfrm>
          <a:prstGeom prst="rect">
            <a:avLst/>
          </a:prstGeom>
          <a:solidFill>
            <a:srgbClr val="DDDDDD"/>
          </a:solidFill>
          <a:ln w="57150">
            <a:solidFill>
              <a:schemeClr val="bg1"/>
            </a:solidFill>
            <a:miter lim="800000"/>
            <a:headEnd/>
            <a:tailEnd/>
          </a:ln>
          <a:effectLst>
            <a:outerShdw dist="107763" dir="18900000" algn="ctr" rotWithShape="0">
              <a:srgbClr val="808080">
                <a:alpha val="50000"/>
              </a:srgbClr>
            </a:outerShdw>
          </a:effectLst>
        </p:spPr>
        <p:txBody>
          <a:bodyPr>
            <a:spAutoFit/>
          </a:bodyPr>
          <a:lstStyle/>
          <a:p>
            <a:pPr>
              <a:defRPr/>
            </a:pPr>
            <a:endParaRPr lang="en-US" sz="800" b="1">
              <a:solidFill>
                <a:srgbClr val="CC0000"/>
              </a:solidFill>
              <a:latin typeface="Times New Roman" pitchFamily="18" charset="0"/>
              <a:cs typeface="Times New Roman" pitchFamily="18" charset="0"/>
            </a:endParaRPr>
          </a:p>
          <a:p>
            <a:pPr>
              <a:defRPr/>
            </a:pPr>
            <a:r>
              <a:rPr lang="en-US" sz="2800" b="1">
                <a:solidFill>
                  <a:srgbClr val="CC0000"/>
                </a:solidFill>
                <a:latin typeface="Times New Roman" pitchFamily="18" charset="0"/>
                <a:cs typeface="Times New Roman" pitchFamily="18" charset="0"/>
              </a:rPr>
              <a:t>History </a:t>
            </a:r>
          </a:p>
          <a:p>
            <a:pPr>
              <a:defRPr/>
            </a:pPr>
            <a:r>
              <a:rPr lang="en-US" sz="2800" b="1">
                <a:solidFill>
                  <a:srgbClr val="CC0000"/>
                </a:solidFill>
                <a:latin typeface="Times New Roman" pitchFamily="18" charset="0"/>
                <a:cs typeface="Times New Roman" pitchFamily="18" charset="0"/>
              </a:rPr>
              <a:t> </a:t>
            </a:r>
            <a:r>
              <a:rPr lang="en-US" sz="2000" b="1">
                <a:solidFill>
                  <a:srgbClr val="CC0000"/>
                </a:solidFill>
                <a:latin typeface="Times New Roman" pitchFamily="18" charset="0"/>
                <a:cs typeface="Times New Roman" pitchFamily="18" charset="0"/>
              </a:rPr>
              <a:t>Aggravating and alleviating factors</a:t>
            </a:r>
          </a:p>
          <a:p>
            <a:pPr>
              <a:defRPr/>
            </a:pPr>
            <a:endParaRPr lang="en-US" sz="800" b="1">
              <a:solidFill>
                <a:srgbClr val="CC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2916</TotalTime>
  <Words>1265</Words>
  <Application>Microsoft Office PowerPoint</Application>
  <PresentationFormat>On-screen Show (4:3)</PresentationFormat>
  <Paragraphs>515</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Presentation</vt:lpstr>
      <vt:lpstr>Slide 1</vt:lpstr>
      <vt:lpstr>Slide 2</vt:lpstr>
      <vt:lpstr> Types  </vt:lpstr>
      <vt:lpstr>Categories</vt:lpstr>
      <vt:lpstr>Slide 5</vt:lpstr>
      <vt:lpstr>History</vt:lpstr>
      <vt:lpstr>     A good thorough medical history is the most important step of the diagnostic approach    </vt:lpstr>
      <vt:lpstr>Slide 8</vt:lpstr>
      <vt:lpstr>Slide 9</vt:lpstr>
      <vt:lpstr>Physical Exam</vt:lpstr>
      <vt:lpstr>Physical Exam- Abdomen</vt:lpstr>
      <vt:lpstr>Physical Exam- Abdomen</vt:lpstr>
      <vt:lpstr>Physical Exam- Extra-abdominal</vt:lpstr>
      <vt:lpstr>Laboratory Testing</vt:lpstr>
      <vt:lpstr>Imaging</vt:lpstr>
      <vt:lpstr>Slide 16</vt:lpstr>
      <vt:lpstr>Approach</vt:lpstr>
      <vt:lpstr>Approach</vt:lpstr>
      <vt:lpstr>Definitions</vt:lpstr>
      <vt:lpstr>Acute abdominal pain</vt:lpstr>
      <vt:lpstr>Chronic abd pain approach</vt:lpstr>
      <vt:lpstr>Slide 22</vt:lpstr>
      <vt:lpstr>Slide 23</vt:lpstr>
      <vt:lpstr>RUQ-PAIN</vt:lpstr>
      <vt:lpstr>LUQ- PAIN</vt:lpstr>
      <vt:lpstr>RLQ-PAIN</vt:lpstr>
      <vt:lpstr> LLQ-PAIN</vt:lpstr>
      <vt:lpstr>Epigastric-Pain</vt:lpstr>
      <vt:lpstr>Periumbelical-Pain</vt:lpstr>
      <vt:lpstr>Pelvic-Pain</vt:lpstr>
      <vt:lpstr>Diffuse Pain</vt:lpstr>
      <vt:lpstr>Irritable Bowel Syndrome (IBS)</vt:lpstr>
      <vt:lpstr>IBS- Assoc. Extraintestinal Disorders</vt:lpstr>
      <vt:lpstr>IBS- Epidemiology</vt:lpstr>
      <vt:lpstr>IBS- Pathophysiology</vt:lpstr>
      <vt:lpstr>IBS-Diagnostic Criteria (1)</vt:lpstr>
      <vt:lpstr>IBS-Diagnostic Criteria (2)   Rom Criteria II:</vt:lpstr>
      <vt:lpstr> IBS-Diagnostic Criteria (3) Rom III Criteria: </vt:lpstr>
      <vt:lpstr>Endoscopy</vt:lpstr>
      <vt:lpstr>Slide 40</vt:lpstr>
      <vt:lpstr> Indications for referral  To whom? </vt:lpstr>
      <vt:lpstr>Slide 42</vt:lpstr>
      <vt:lpstr>Gastroenterologist</vt:lpstr>
      <vt:lpstr>Surgeon</vt:lpstr>
      <vt:lpstr>Surgical abdomen</vt:lpstr>
      <vt:lpstr>Surgical abdomen</vt:lpstr>
      <vt:lpstr> Surgical abdomen- peritonitis </vt:lpstr>
      <vt:lpstr>Surgical abdomen</vt:lpstr>
      <vt:lpstr> Surgical abdomen-Obstruction </vt:lpstr>
      <vt:lpstr> Surgical abdomen-Ischemia </vt:lpstr>
      <vt:lpstr>Urologist</vt:lpstr>
      <vt:lpstr>Gynecologist</vt:lpstr>
      <vt:lpstr>Take Home Points</vt:lpstr>
      <vt:lpstr>Slide 54</vt:lpstr>
      <vt:lpstr>Fig. 3-1. Anterior view of the torso showing primary sites of                pain from various organs in the abdomen. There is               obvious overlap in some of these areas as shown.</vt:lpstr>
      <vt:lpstr>Fig. 3-2. Posterior view of the torso showing secondary sites                of radiation or projection of pain from various organs                in the abdomen.</vt:lpstr>
      <vt:lpstr>Fig. 3-3. Epigastric pains from the gallbladder, stomach, duodenum, pancreas, and                aorta all project to the back by going straight through rather than                 radiating around the side. Pains from these organs do not always project                to the back.</vt:lpstr>
      <vt:lpstr>Slide 58</vt:lpstr>
      <vt:lpstr>Diagnostic Approach</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dc:creator>Prof Al Mofleh</dc:creator>
  <cp:lastModifiedBy>audiovisual</cp:lastModifiedBy>
  <cp:revision>83</cp:revision>
  <dcterms:created xsi:type="dcterms:W3CDTF">2008-07-26T05:00:59Z</dcterms:created>
  <dcterms:modified xsi:type="dcterms:W3CDTF">2010-09-25T08:58:02Z</dcterms:modified>
</cp:coreProperties>
</file>