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71"/>
  </p:notesMasterIdLst>
  <p:sldIdLst>
    <p:sldId id="339" r:id="rId2"/>
    <p:sldId id="257" r:id="rId3"/>
    <p:sldId id="258" r:id="rId4"/>
    <p:sldId id="259" r:id="rId5"/>
    <p:sldId id="260" r:id="rId6"/>
    <p:sldId id="261" r:id="rId7"/>
    <p:sldId id="262" r:id="rId8"/>
    <p:sldId id="263" r:id="rId9"/>
    <p:sldId id="264" r:id="rId10"/>
    <p:sldId id="350" r:id="rId11"/>
    <p:sldId id="265" r:id="rId12"/>
    <p:sldId id="266" r:id="rId13"/>
    <p:sldId id="267" r:id="rId14"/>
    <p:sldId id="337" r:id="rId15"/>
    <p:sldId id="338" r:id="rId16"/>
    <p:sldId id="327" r:id="rId17"/>
    <p:sldId id="343" r:id="rId18"/>
    <p:sldId id="329" r:id="rId19"/>
    <p:sldId id="344" r:id="rId20"/>
    <p:sldId id="351" r:id="rId21"/>
    <p:sldId id="352" r:id="rId22"/>
    <p:sldId id="270" r:id="rId23"/>
    <p:sldId id="326" r:id="rId24"/>
    <p:sldId id="335" r:id="rId25"/>
    <p:sldId id="336" r:id="rId26"/>
    <p:sldId id="353" r:id="rId27"/>
    <p:sldId id="271" r:id="rId28"/>
    <p:sldId id="341" r:id="rId29"/>
    <p:sldId id="274" r:id="rId30"/>
    <p:sldId id="294" r:id="rId31"/>
    <p:sldId id="275" r:id="rId32"/>
    <p:sldId id="276" r:id="rId33"/>
    <p:sldId id="295" r:id="rId34"/>
    <p:sldId id="278" r:id="rId35"/>
    <p:sldId id="277" r:id="rId36"/>
    <p:sldId id="279" r:id="rId37"/>
    <p:sldId id="296" r:id="rId38"/>
    <p:sldId id="280" r:id="rId39"/>
    <p:sldId id="281" r:id="rId40"/>
    <p:sldId id="282" r:id="rId41"/>
    <p:sldId id="283" r:id="rId42"/>
    <p:sldId id="284" r:id="rId43"/>
    <p:sldId id="349" r:id="rId44"/>
    <p:sldId id="286" r:id="rId45"/>
    <p:sldId id="346" r:id="rId46"/>
    <p:sldId id="322" r:id="rId47"/>
    <p:sldId id="303" r:id="rId48"/>
    <p:sldId id="355" r:id="rId49"/>
    <p:sldId id="304" r:id="rId50"/>
    <p:sldId id="305" r:id="rId51"/>
    <p:sldId id="340" r:id="rId52"/>
    <p:sldId id="306" r:id="rId53"/>
    <p:sldId id="307" r:id="rId54"/>
    <p:sldId id="324" r:id="rId55"/>
    <p:sldId id="287" r:id="rId56"/>
    <p:sldId id="288" r:id="rId57"/>
    <p:sldId id="289" r:id="rId58"/>
    <p:sldId id="290" r:id="rId59"/>
    <p:sldId id="291" r:id="rId60"/>
    <p:sldId id="292" r:id="rId61"/>
    <p:sldId id="325" r:id="rId62"/>
    <p:sldId id="319" r:id="rId63"/>
    <p:sldId id="298" r:id="rId64"/>
    <p:sldId id="299" r:id="rId65"/>
    <p:sldId id="318" r:id="rId66"/>
    <p:sldId id="300" r:id="rId67"/>
    <p:sldId id="301" r:id="rId68"/>
    <p:sldId id="321" r:id="rId69"/>
    <p:sldId id="302" r:id="rId7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05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921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05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3EAD8665-2117-486E-B7A8-D799941F6AD3}"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F925B73E-7230-458E-97D6-F34611AF10EA}" type="slidenum">
              <a:rPr lang="ar-SA"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noFill/>
        </p:spPr>
        <p:txBody>
          <a:bodyPr/>
          <a:lstStyle/>
          <a:p>
            <a:fld id="{CD436ED1-D8B6-4179-952E-13355BFC2C48}" type="slidenum">
              <a:rPr lang="ar-SA"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5BD0D9B8-4B06-4901-BAF8-8D323DEFEC9A}" type="slidenum">
              <a:rPr lang="ar-SA"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smtClean="0"/>
          </a:p>
        </p:txBody>
      </p:sp>
      <p:sp>
        <p:nvSpPr>
          <p:cNvPr id="104452" name="Slide Number Placeholder 3"/>
          <p:cNvSpPr>
            <a:spLocks noGrp="1"/>
          </p:cNvSpPr>
          <p:nvPr>
            <p:ph type="sldNum" sz="quarter" idx="5"/>
          </p:nvPr>
        </p:nvSpPr>
        <p:spPr>
          <a:noFill/>
        </p:spPr>
        <p:txBody>
          <a:bodyPr/>
          <a:lstStyle/>
          <a:p>
            <a:fld id="{C501B063-D13D-41E7-A6E7-38E0CEFFCC1F}" type="slidenum">
              <a:rPr lang="ar-SA"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smtClean="0"/>
          </a:p>
        </p:txBody>
      </p:sp>
      <p:sp>
        <p:nvSpPr>
          <p:cNvPr id="105476" name="Slide Number Placeholder 3"/>
          <p:cNvSpPr>
            <a:spLocks noGrp="1"/>
          </p:cNvSpPr>
          <p:nvPr>
            <p:ph type="sldNum" sz="quarter" idx="5"/>
          </p:nvPr>
        </p:nvSpPr>
        <p:spPr>
          <a:noFill/>
        </p:spPr>
        <p:txBody>
          <a:bodyPr/>
          <a:lstStyle/>
          <a:p>
            <a:fld id="{644DECBA-E7A7-44E7-ABF3-5126F20D310A}" type="slidenum">
              <a:rPr lang="ar-SA"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smtClean="0"/>
          </a:p>
        </p:txBody>
      </p:sp>
      <p:sp>
        <p:nvSpPr>
          <p:cNvPr id="106500" name="Slide Number Placeholder 3"/>
          <p:cNvSpPr>
            <a:spLocks noGrp="1"/>
          </p:cNvSpPr>
          <p:nvPr>
            <p:ph type="sldNum" sz="quarter" idx="5"/>
          </p:nvPr>
        </p:nvSpPr>
        <p:spPr>
          <a:noFill/>
        </p:spPr>
        <p:txBody>
          <a:bodyPr/>
          <a:lstStyle/>
          <a:p>
            <a:fld id="{AB55CA11-3CED-4BF0-96A3-A4747272BD1C}" type="slidenum">
              <a:rPr lang="ar-SA"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EE64317E-0FA8-45F4-92FD-1EB98C4FF1FB}" type="slidenum">
              <a:rPr lang="ar-SA"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2D263923-604F-432D-A721-5F893EDD4BDF}" type="slidenum">
              <a:rPr lang="ar-SA"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
        <p:nvSpPr>
          <p:cNvPr id="117764" name="Slide Number Placeholder 3"/>
          <p:cNvSpPr>
            <a:spLocks noGrp="1"/>
          </p:cNvSpPr>
          <p:nvPr>
            <p:ph type="sldNum" sz="quarter" idx="5"/>
          </p:nvPr>
        </p:nvSpPr>
        <p:spPr>
          <a:noFill/>
        </p:spPr>
        <p:txBody>
          <a:bodyPr/>
          <a:lstStyle/>
          <a:p>
            <a:fld id="{D4A82007-84BD-48C1-BACE-CD330C75CCDF}" type="slidenum">
              <a:rPr lang="ar-SA"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
        <p:nvSpPr>
          <p:cNvPr id="118788" name="Slide Number Placeholder 3"/>
          <p:cNvSpPr>
            <a:spLocks noGrp="1"/>
          </p:cNvSpPr>
          <p:nvPr>
            <p:ph type="sldNum" sz="quarter" idx="5"/>
          </p:nvPr>
        </p:nvSpPr>
        <p:spPr>
          <a:noFill/>
        </p:spPr>
        <p:txBody>
          <a:bodyPr/>
          <a:lstStyle/>
          <a:p>
            <a:fld id="{6E661CF2-D51D-47D1-A372-E6F46E82AD67}" type="slidenum">
              <a:rPr lang="ar-SA"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smtClean="0"/>
          </a:p>
        </p:txBody>
      </p:sp>
      <p:sp>
        <p:nvSpPr>
          <p:cNvPr id="119812" name="Slide Number Placeholder 3"/>
          <p:cNvSpPr>
            <a:spLocks noGrp="1"/>
          </p:cNvSpPr>
          <p:nvPr>
            <p:ph type="sldNum" sz="quarter" idx="5"/>
          </p:nvPr>
        </p:nvSpPr>
        <p:spPr>
          <a:noFill/>
        </p:spPr>
        <p:txBody>
          <a:bodyPr/>
          <a:lstStyle/>
          <a:p>
            <a:fld id="{A86D4C0A-BAA5-47B5-9CDC-BC187F8ADE61}" type="slidenum">
              <a:rPr lang="ar-SA"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4B67A84E-A958-4FE7-885C-A484086ECBBC}" type="slidenum">
              <a:rPr lang="ar-SA"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smtClean="0"/>
          </a:p>
        </p:txBody>
      </p:sp>
      <p:sp>
        <p:nvSpPr>
          <p:cNvPr id="122884" name="Slide Number Placeholder 3"/>
          <p:cNvSpPr>
            <a:spLocks noGrp="1"/>
          </p:cNvSpPr>
          <p:nvPr>
            <p:ph type="sldNum" sz="quarter" idx="5"/>
          </p:nvPr>
        </p:nvSpPr>
        <p:spPr>
          <a:noFill/>
        </p:spPr>
        <p:txBody>
          <a:bodyPr/>
          <a:lstStyle/>
          <a:p>
            <a:fld id="{9223FCD9-BAA3-4791-B85F-40F49A26C669}" type="slidenum">
              <a:rPr lang="ar-SA"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smtClean="0"/>
          </a:p>
        </p:txBody>
      </p:sp>
      <p:sp>
        <p:nvSpPr>
          <p:cNvPr id="123908" name="Slide Number Placeholder 3"/>
          <p:cNvSpPr>
            <a:spLocks noGrp="1"/>
          </p:cNvSpPr>
          <p:nvPr>
            <p:ph type="sldNum" sz="quarter" idx="5"/>
          </p:nvPr>
        </p:nvSpPr>
        <p:spPr>
          <a:noFill/>
        </p:spPr>
        <p:txBody>
          <a:bodyPr/>
          <a:lstStyle/>
          <a:p>
            <a:fld id="{02CF2449-188C-406F-B68F-72C92060EDA7}" type="slidenum">
              <a:rPr lang="ar-SA"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a:noFill/>
        </p:spPr>
        <p:txBody>
          <a:bodyPr/>
          <a:lstStyle/>
          <a:p>
            <a:fld id="{36A91A0E-6E11-438B-943A-8210E43369DF}" type="slidenum">
              <a:rPr lang="ar-SA"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0A57487-A75A-47E5-A3C7-4999DB0D149A}" type="slidenum">
              <a:rPr lang="ar-SA"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1AA65CEC-70C4-4F95-84DD-BCA0B791B724}" type="slidenum">
              <a:rPr lang="ar-SA"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2F92675F-9C40-4F74-8846-51ABBF924897}" type="slidenum">
              <a:rPr lang="ar-SA"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a:noFill/>
        </p:spPr>
        <p:txBody>
          <a:bodyPr/>
          <a:lstStyle/>
          <a:p>
            <a:fld id="{617E45A9-CE39-4B95-BC55-379153452274}" type="slidenum">
              <a:rPr lang="ar-SA"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1B61F433-6EBD-4836-83CA-78923743B807}" type="slidenum">
              <a:rPr lang="ar-SA"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a:noFill/>
        </p:spPr>
        <p:txBody>
          <a:bodyPr/>
          <a:lstStyle/>
          <a:p>
            <a:fld id="{231FB393-E534-450B-A937-BD36477AC82E}" type="slidenum">
              <a:rPr lang="ar-SA"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endParaRPr lang="en-US" smtClean="0"/>
          </a:p>
        </p:txBody>
      </p:sp>
      <p:sp>
        <p:nvSpPr>
          <p:cNvPr id="133124" name="Slide Number Placeholder 3"/>
          <p:cNvSpPr>
            <a:spLocks noGrp="1"/>
          </p:cNvSpPr>
          <p:nvPr>
            <p:ph type="sldNum" sz="quarter" idx="5"/>
          </p:nvPr>
        </p:nvSpPr>
        <p:spPr>
          <a:noFill/>
        </p:spPr>
        <p:txBody>
          <a:bodyPr/>
          <a:lstStyle/>
          <a:p>
            <a:fld id="{E36AD9B7-A4C0-4EE6-BE2B-1EB4AFB1DAE3}" type="slidenum">
              <a:rPr lang="ar-SA"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0824CC26-E678-46DF-9DB7-78089BACED4C}" type="slidenum">
              <a:rPr lang="ar-SA"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endParaRPr lang="en-US" smtClean="0"/>
          </a:p>
        </p:txBody>
      </p:sp>
      <p:sp>
        <p:nvSpPr>
          <p:cNvPr id="134148" name="Slide Number Placeholder 3"/>
          <p:cNvSpPr>
            <a:spLocks noGrp="1"/>
          </p:cNvSpPr>
          <p:nvPr>
            <p:ph type="sldNum" sz="quarter" idx="5"/>
          </p:nvPr>
        </p:nvSpPr>
        <p:spPr>
          <a:noFill/>
        </p:spPr>
        <p:txBody>
          <a:bodyPr/>
          <a:lstStyle/>
          <a:p>
            <a:fld id="{1A2E3E99-37F3-4113-A621-F5C4FA9FDEDE}" type="slidenum">
              <a:rPr lang="ar-SA"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endParaRPr lang="en-US" smtClean="0"/>
          </a:p>
        </p:txBody>
      </p:sp>
      <p:sp>
        <p:nvSpPr>
          <p:cNvPr id="135172" name="Slide Number Placeholder 3"/>
          <p:cNvSpPr>
            <a:spLocks noGrp="1"/>
          </p:cNvSpPr>
          <p:nvPr>
            <p:ph type="sldNum" sz="quarter" idx="5"/>
          </p:nvPr>
        </p:nvSpPr>
        <p:spPr>
          <a:noFill/>
        </p:spPr>
        <p:txBody>
          <a:bodyPr/>
          <a:lstStyle/>
          <a:p>
            <a:fld id="{7268DC08-FD97-4168-BFBA-951EE9866CFC}" type="slidenum">
              <a:rPr lang="ar-SA"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endParaRPr lang="en-US" smtClean="0"/>
          </a:p>
        </p:txBody>
      </p:sp>
      <p:sp>
        <p:nvSpPr>
          <p:cNvPr id="136196" name="Slide Number Placeholder 3"/>
          <p:cNvSpPr>
            <a:spLocks noGrp="1"/>
          </p:cNvSpPr>
          <p:nvPr>
            <p:ph type="sldNum" sz="quarter" idx="5"/>
          </p:nvPr>
        </p:nvSpPr>
        <p:spPr>
          <a:noFill/>
        </p:spPr>
        <p:txBody>
          <a:bodyPr/>
          <a:lstStyle/>
          <a:p>
            <a:fld id="{6CF5DF57-5651-46DC-835B-6C9D9D2F586C}" type="slidenum">
              <a:rPr lang="ar-SA"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mtClean="0"/>
          </a:p>
        </p:txBody>
      </p:sp>
      <p:sp>
        <p:nvSpPr>
          <p:cNvPr id="137220" name="Slide Number Placeholder 3"/>
          <p:cNvSpPr>
            <a:spLocks noGrp="1"/>
          </p:cNvSpPr>
          <p:nvPr>
            <p:ph type="sldNum" sz="quarter" idx="5"/>
          </p:nvPr>
        </p:nvSpPr>
        <p:spPr>
          <a:noFill/>
        </p:spPr>
        <p:txBody>
          <a:bodyPr/>
          <a:lstStyle/>
          <a:p>
            <a:fld id="{9BF27386-27CF-42FA-A2BC-EE184288B48B}" type="slidenum">
              <a:rPr lang="ar-SA"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endParaRPr lang="en-US" smtClean="0"/>
          </a:p>
        </p:txBody>
      </p:sp>
      <p:sp>
        <p:nvSpPr>
          <p:cNvPr id="138244" name="Slide Number Placeholder 3"/>
          <p:cNvSpPr>
            <a:spLocks noGrp="1"/>
          </p:cNvSpPr>
          <p:nvPr>
            <p:ph type="sldNum" sz="quarter" idx="5"/>
          </p:nvPr>
        </p:nvSpPr>
        <p:spPr>
          <a:noFill/>
        </p:spPr>
        <p:txBody>
          <a:bodyPr/>
          <a:lstStyle/>
          <a:p>
            <a:fld id="{AFEE729A-B157-4EAE-B893-001431A14F04}" type="slidenum">
              <a:rPr lang="ar-SA"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endParaRPr lang="en-US" smtClean="0"/>
          </a:p>
        </p:txBody>
      </p:sp>
      <p:sp>
        <p:nvSpPr>
          <p:cNvPr id="139268" name="Slide Number Placeholder 3"/>
          <p:cNvSpPr>
            <a:spLocks noGrp="1"/>
          </p:cNvSpPr>
          <p:nvPr>
            <p:ph type="sldNum" sz="quarter" idx="5"/>
          </p:nvPr>
        </p:nvSpPr>
        <p:spPr>
          <a:noFill/>
        </p:spPr>
        <p:txBody>
          <a:bodyPr/>
          <a:lstStyle/>
          <a:p>
            <a:fld id="{761BBACD-40FE-4D8F-B3A3-848A8DD6C8B6}" type="slidenum">
              <a:rPr lang="ar-SA"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endParaRPr lang="en-US" smtClean="0"/>
          </a:p>
        </p:txBody>
      </p:sp>
      <p:sp>
        <p:nvSpPr>
          <p:cNvPr id="140292" name="Slide Number Placeholder 3"/>
          <p:cNvSpPr>
            <a:spLocks noGrp="1"/>
          </p:cNvSpPr>
          <p:nvPr>
            <p:ph type="sldNum" sz="quarter" idx="5"/>
          </p:nvPr>
        </p:nvSpPr>
        <p:spPr>
          <a:noFill/>
        </p:spPr>
        <p:txBody>
          <a:bodyPr/>
          <a:lstStyle/>
          <a:p>
            <a:fld id="{B943247D-E8F9-405E-9CFD-D90C1C31BB25}" type="slidenum">
              <a:rPr lang="ar-SA"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p:spPr>
        <p:txBody>
          <a:bodyPr/>
          <a:lstStyle/>
          <a:p>
            <a:endParaRPr lang="en-US" smtClean="0"/>
          </a:p>
        </p:txBody>
      </p:sp>
      <p:sp>
        <p:nvSpPr>
          <p:cNvPr id="141316" name="Slide Number Placeholder 3"/>
          <p:cNvSpPr>
            <a:spLocks noGrp="1"/>
          </p:cNvSpPr>
          <p:nvPr>
            <p:ph type="sldNum" sz="quarter" idx="5"/>
          </p:nvPr>
        </p:nvSpPr>
        <p:spPr>
          <a:noFill/>
        </p:spPr>
        <p:txBody>
          <a:bodyPr/>
          <a:lstStyle/>
          <a:p>
            <a:fld id="{CC74C1B1-255A-4AF5-9457-023DC7CDD097}" type="slidenum">
              <a:rPr lang="ar-SA"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F81F9195-C080-4E73-8908-0B306899B868}" type="slidenum">
              <a:rPr lang="ar-SA"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smtClean="0"/>
          </a:p>
        </p:txBody>
      </p:sp>
      <p:sp>
        <p:nvSpPr>
          <p:cNvPr id="143364" name="Slide Number Placeholder 3"/>
          <p:cNvSpPr>
            <a:spLocks noGrp="1"/>
          </p:cNvSpPr>
          <p:nvPr>
            <p:ph type="sldNum" sz="quarter" idx="5"/>
          </p:nvPr>
        </p:nvSpPr>
        <p:spPr>
          <a:noFill/>
        </p:spPr>
        <p:txBody>
          <a:bodyPr/>
          <a:lstStyle/>
          <a:p>
            <a:fld id="{40878BE9-9146-42A7-B285-2C52072E584A}" type="slidenum">
              <a:rPr lang="ar-SA"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90FC28C5-7331-4CD2-A428-F26E29658426}" type="slidenum">
              <a:rPr lang="ar-SA"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endParaRPr lang="en-US" smtClean="0"/>
          </a:p>
        </p:txBody>
      </p:sp>
      <p:sp>
        <p:nvSpPr>
          <p:cNvPr id="144388" name="Slide Number Placeholder 3"/>
          <p:cNvSpPr>
            <a:spLocks noGrp="1"/>
          </p:cNvSpPr>
          <p:nvPr>
            <p:ph type="sldNum" sz="quarter" idx="5"/>
          </p:nvPr>
        </p:nvSpPr>
        <p:spPr>
          <a:noFill/>
        </p:spPr>
        <p:txBody>
          <a:bodyPr/>
          <a:lstStyle/>
          <a:p>
            <a:fld id="{34250E0F-5F1B-46CB-885C-1A3578361237}" type="slidenum">
              <a:rPr lang="ar-SA"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endParaRPr lang="en-US" smtClean="0"/>
          </a:p>
        </p:txBody>
      </p:sp>
      <p:sp>
        <p:nvSpPr>
          <p:cNvPr id="145412" name="Slide Number Placeholder 3"/>
          <p:cNvSpPr>
            <a:spLocks noGrp="1"/>
          </p:cNvSpPr>
          <p:nvPr>
            <p:ph type="sldNum" sz="quarter" idx="5"/>
          </p:nvPr>
        </p:nvSpPr>
        <p:spPr>
          <a:noFill/>
        </p:spPr>
        <p:txBody>
          <a:bodyPr/>
          <a:lstStyle/>
          <a:p>
            <a:fld id="{CDE92F40-9576-4328-AFB8-950A2C750062}" type="slidenum">
              <a:rPr lang="ar-SA"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p:spPr>
        <p:txBody>
          <a:bodyPr/>
          <a:lstStyle/>
          <a:p>
            <a:endParaRPr lang="en-US" smtClean="0"/>
          </a:p>
        </p:txBody>
      </p:sp>
      <p:sp>
        <p:nvSpPr>
          <p:cNvPr id="146436" name="Slide Number Placeholder 3"/>
          <p:cNvSpPr>
            <a:spLocks noGrp="1"/>
          </p:cNvSpPr>
          <p:nvPr>
            <p:ph type="sldNum" sz="quarter" idx="5"/>
          </p:nvPr>
        </p:nvSpPr>
        <p:spPr>
          <a:noFill/>
        </p:spPr>
        <p:txBody>
          <a:bodyPr/>
          <a:lstStyle/>
          <a:p>
            <a:fld id="{AD52F454-A5F2-4771-8171-7728BD6AFBC4}" type="slidenum">
              <a:rPr lang="ar-SA"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p>
        </p:txBody>
      </p:sp>
      <p:sp>
        <p:nvSpPr>
          <p:cNvPr id="149508" name="Slide Number Placeholder 3"/>
          <p:cNvSpPr>
            <a:spLocks noGrp="1"/>
          </p:cNvSpPr>
          <p:nvPr>
            <p:ph type="sldNum" sz="quarter" idx="5"/>
          </p:nvPr>
        </p:nvSpPr>
        <p:spPr>
          <a:noFill/>
        </p:spPr>
        <p:txBody>
          <a:bodyPr/>
          <a:lstStyle/>
          <a:p>
            <a:fld id="{9A20B5E2-7321-4586-B388-46C19FEA5307}" type="slidenum">
              <a:rPr lang="ar-SA"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p:spPr>
        <p:txBody>
          <a:bodyPr/>
          <a:lstStyle/>
          <a:p>
            <a:endParaRPr lang="en-US" smtClean="0"/>
          </a:p>
        </p:txBody>
      </p:sp>
      <p:sp>
        <p:nvSpPr>
          <p:cNvPr id="150532" name="Slide Number Placeholder 3"/>
          <p:cNvSpPr>
            <a:spLocks noGrp="1"/>
          </p:cNvSpPr>
          <p:nvPr>
            <p:ph type="sldNum" sz="quarter" idx="5"/>
          </p:nvPr>
        </p:nvSpPr>
        <p:spPr>
          <a:noFill/>
        </p:spPr>
        <p:txBody>
          <a:bodyPr/>
          <a:lstStyle/>
          <a:p>
            <a:fld id="{284696F9-7181-4257-B0EA-475C58840D8F}" type="slidenum">
              <a:rPr lang="ar-SA"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p:spPr>
        <p:txBody>
          <a:bodyPr/>
          <a:lstStyle/>
          <a:p>
            <a:endParaRPr lang="en-US" smtClean="0"/>
          </a:p>
        </p:txBody>
      </p:sp>
      <p:sp>
        <p:nvSpPr>
          <p:cNvPr id="151556" name="Slide Number Placeholder 3"/>
          <p:cNvSpPr>
            <a:spLocks noGrp="1"/>
          </p:cNvSpPr>
          <p:nvPr>
            <p:ph type="sldNum" sz="quarter" idx="5"/>
          </p:nvPr>
        </p:nvSpPr>
        <p:spPr>
          <a:noFill/>
        </p:spPr>
        <p:txBody>
          <a:bodyPr/>
          <a:lstStyle/>
          <a:p>
            <a:fld id="{30768BB2-868E-4BB7-97CC-0900E610E922}" type="slidenum">
              <a:rPr lang="ar-SA"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p:spPr>
        <p:txBody>
          <a:bodyPr/>
          <a:lstStyle/>
          <a:p>
            <a:endParaRPr lang="en-US" smtClean="0"/>
          </a:p>
        </p:txBody>
      </p:sp>
      <p:sp>
        <p:nvSpPr>
          <p:cNvPr id="156676" name="Slide Number Placeholder 3"/>
          <p:cNvSpPr>
            <a:spLocks noGrp="1"/>
          </p:cNvSpPr>
          <p:nvPr>
            <p:ph type="sldNum" sz="quarter" idx="5"/>
          </p:nvPr>
        </p:nvSpPr>
        <p:spPr>
          <a:noFill/>
        </p:spPr>
        <p:txBody>
          <a:bodyPr/>
          <a:lstStyle/>
          <a:p>
            <a:fld id="{B7B57FF8-215B-4794-98BD-171CE3B79362}" type="slidenum">
              <a:rPr lang="ar-SA"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p:spPr>
        <p:txBody>
          <a:bodyPr/>
          <a:lstStyle/>
          <a:p>
            <a:endParaRPr lang="en-US" smtClean="0"/>
          </a:p>
        </p:txBody>
      </p:sp>
      <p:sp>
        <p:nvSpPr>
          <p:cNvPr id="157700" name="Slide Number Placeholder 3"/>
          <p:cNvSpPr>
            <a:spLocks noGrp="1"/>
          </p:cNvSpPr>
          <p:nvPr>
            <p:ph type="sldNum" sz="quarter" idx="5"/>
          </p:nvPr>
        </p:nvSpPr>
        <p:spPr>
          <a:noFill/>
        </p:spPr>
        <p:txBody>
          <a:bodyPr/>
          <a:lstStyle/>
          <a:p>
            <a:fld id="{411B535E-1C03-4E4B-BDBB-E236D027DEC9}" type="slidenum">
              <a:rPr lang="ar-SA"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B368F47A-468F-4F73-B9B2-F3DA1FE2AA08}" type="slidenum">
              <a:rPr lang="ar-SA" smtClean="0"/>
              <a:pPr/>
              <a:t>48</a:t>
            </a:fld>
            <a:endParaRPr lang="en-US"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marL="228600" indent="-228600" eaLnBrk="1" hangingPunct="1"/>
            <a:r>
              <a:rPr lang="en-US" smtClean="0"/>
              <a:t>The primary components of standard precautions include: hand hygiene; use of personal protective equipment including gloves, gown, mask, eye protection, or face shield, depending on the anticipated exposure; respiratory hygiene and cough etiquette; and safe injection practices. Standard precautions also include environmental controls, including routine cleaning and disinfection of environmental surfaces in patient care areas, and cleaning/disinfection and safe handling of equipment or items likely to have been contaminated with infectious body fluids.  Patient placement involves prioritizing single rooms to patients who are at increased risk of transmitting or acquiring infectious agents or at increased risk of an adverse outcome from infection.</a:t>
            </a:r>
          </a:p>
          <a:p>
            <a:pPr marL="228600" indent="-228600" eaLnBrk="1" hangingPunct="1"/>
            <a:endParaRPr lang="en-US" smtClean="0"/>
          </a:p>
          <a:p>
            <a:pPr marL="228600" indent="-228600" eaLnBrk="1" hangingPunct="1"/>
            <a:r>
              <a:rPr lang="en-US" smtClean="0"/>
              <a:t>Hand hygiene is the primary means of preventing transmission of infectious pathogens.  Hand hygiene can be performed with an alcohol-based hand sanitizer or by washing with soap and water.  Wash hands with soap and water if hands are visibly dirty or contaminated. When washing hands with soap and water, wet hands first with water, apply soap to hands, and rub hands together vigorously for at least 15 seconds, covering all surfaces of the hands and fingers. Rinse hands with water and dry thoroughly with a disposable towel. Use towel to turn off the faucet.  If clean water is unavailable,</a:t>
            </a:r>
            <a:r>
              <a:rPr lang="en-US" sz="600" smtClean="0"/>
              <a:t> boiled or bottled water, or water treated with chlorine tablets should be used.  </a:t>
            </a:r>
          </a:p>
          <a:p>
            <a:pPr marL="228600" indent="-228600" eaLnBrk="1" hangingPunct="1"/>
            <a:endParaRPr lang="en-US" sz="600" smtClean="0"/>
          </a:p>
          <a:p>
            <a:pPr marL="228600" indent="-228600" eaLnBrk="1" hangingPunct="1"/>
            <a:r>
              <a:rPr lang="en-US" smtClean="0"/>
              <a:t>Respiratory hygiene/cough etiquette is a part of standard precautions and is a source containment measure.  This should be done at the initial point of encounter (e.g., triage and reception areas in emergency departments and physician offices) and resources including hand hygiene stations, tissues, and waste receptacles should be made available at these points of entry.  Instruct symptomatic persons to: </a:t>
            </a:r>
          </a:p>
          <a:p>
            <a:pPr marL="228600" indent="-228600" eaLnBrk="1" hangingPunct="1">
              <a:buFontTx/>
              <a:buAutoNum type="arabicParenR"/>
            </a:pPr>
            <a:r>
              <a:rPr lang="en-US" smtClean="0"/>
              <a:t> cover their mouth and nose when sneezing or coughing</a:t>
            </a:r>
          </a:p>
          <a:p>
            <a:pPr marL="228600" indent="-228600" eaLnBrk="1" hangingPunct="1">
              <a:buFontTx/>
              <a:buAutoNum type="arabicParenR"/>
            </a:pPr>
            <a:r>
              <a:rPr lang="en-US" smtClean="0"/>
              <a:t> use tissues and dispose in no-touch receptacles</a:t>
            </a:r>
          </a:p>
          <a:p>
            <a:pPr marL="228600" indent="-228600" eaLnBrk="1" hangingPunct="1">
              <a:buFontTx/>
              <a:buAutoNum type="arabicParenR"/>
            </a:pPr>
            <a:r>
              <a:rPr lang="en-US" smtClean="0"/>
              <a:t> observe hand hygiene after soiling of hands with respiratory secretions</a:t>
            </a:r>
          </a:p>
          <a:p>
            <a:pPr marL="228600" indent="-228600" eaLnBrk="1" hangingPunct="1">
              <a:buFontTx/>
              <a:buAutoNum type="arabicParenR"/>
            </a:pPr>
            <a:r>
              <a:rPr lang="en-US" smtClean="0"/>
              <a:t> wear a surgical mask if tolerated or maintain spatial separation, &gt;3 feet if possible.</a:t>
            </a:r>
          </a:p>
          <a:p>
            <a:pPr marL="228600" indent="-228600" eaLnBrk="1" hangingPunct="1"/>
            <a:endParaRPr lang="en-US" smtClean="0"/>
          </a:p>
          <a:p>
            <a:pPr marL="228600" indent="-228600"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p:spPr>
        <p:txBody>
          <a:bodyPr/>
          <a:lstStyle/>
          <a:p>
            <a:endParaRPr lang="en-US" smtClean="0"/>
          </a:p>
        </p:txBody>
      </p:sp>
      <p:sp>
        <p:nvSpPr>
          <p:cNvPr id="159748" name="Slide Number Placeholder 3"/>
          <p:cNvSpPr>
            <a:spLocks noGrp="1"/>
          </p:cNvSpPr>
          <p:nvPr>
            <p:ph type="sldNum" sz="quarter" idx="5"/>
          </p:nvPr>
        </p:nvSpPr>
        <p:spPr>
          <a:noFill/>
        </p:spPr>
        <p:txBody>
          <a:bodyPr/>
          <a:lstStyle/>
          <a:p>
            <a:fld id="{9D6B9B48-DC45-4D61-97BE-7A4F8DA19861}" type="slidenum">
              <a:rPr lang="ar-SA"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BD72664C-4375-4FA6-9351-E882CCC425A5}" type="slidenum">
              <a:rPr lang="ar-SA"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p:spPr>
        <p:txBody>
          <a:bodyPr/>
          <a:lstStyle/>
          <a:p>
            <a:endParaRPr lang="en-US" smtClean="0"/>
          </a:p>
        </p:txBody>
      </p:sp>
      <p:sp>
        <p:nvSpPr>
          <p:cNvPr id="160772" name="Slide Number Placeholder 3"/>
          <p:cNvSpPr>
            <a:spLocks noGrp="1"/>
          </p:cNvSpPr>
          <p:nvPr>
            <p:ph type="sldNum" sz="quarter" idx="5"/>
          </p:nvPr>
        </p:nvSpPr>
        <p:spPr>
          <a:noFill/>
        </p:spPr>
        <p:txBody>
          <a:bodyPr/>
          <a:lstStyle/>
          <a:p>
            <a:fld id="{66DD66D1-E0E1-415A-B624-0A00B473562A}" type="slidenum">
              <a:rPr lang="ar-SA"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p:spPr>
        <p:txBody>
          <a:bodyPr/>
          <a:lstStyle/>
          <a:p>
            <a:endParaRPr lang="en-US" smtClean="0"/>
          </a:p>
        </p:txBody>
      </p:sp>
      <p:sp>
        <p:nvSpPr>
          <p:cNvPr id="161796" name="Slide Number Placeholder 3"/>
          <p:cNvSpPr>
            <a:spLocks noGrp="1"/>
          </p:cNvSpPr>
          <p:nvPr>
            <p:ph type="sldNum" sz="quarter" idx="5"/>
          </p:nvPr>
        </p:nvSpPr>
        <p:spPr>
          <a:noFill/>
        </p:spPr>
        <p:txBody>
          <a:bodyPr/>
          <a:lstStyle/>
          <a:p>
            <a:fld id="{A6F584FA-D5AD-4C65-A295-245F27E0A9F4}" type="slidenum">
              <a:rPr lang="ar-SA"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p:spPr>
        <p:txBody>
          <a:bodyPr/>
          <a:lstStyle/>
          <a:p>
            <a:endParaRPr lang="en-US" smtClean="0"/>
          </a:p>
        </p:txBody>
      </p:sp>
      <p:sp>
        <p:nvSpPr>
          <p:cNvPr id="162820" name="Slide Number Placeholder 3"/>
          <p:cNvSpPr>
            <a:spLocks noGrp="1"/>
          </p:cNvSpPr>
          <p:nvPr>
            <p:ph type="sldNum" sz="quarter" idx="5"/>
          </p:nvPr>
        </p:nvSpPr>
        <p:spPr>
          <a:noFill/>
        </p:spPr>
        <p:txBody>
          <a:bodyPr/>
          <a:lstStyle/>
          <a:p>
            <a:fld id="{9AA8A0DC-44D4-45F2-AE6E-67C3FA881C36}" type="slidenum">
              <a:rPr lang="ar-SA" smtClean="0"/>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p:spPr>
        <p:txBody>
          <a:bodyPr/>
          <a:lstStyle/>
          <a:p>
            <a:endParaRPr lang="en-US" smtClean="0"/>
          </a:p>
        </p:txBody>
      </p:sp>
      <p:sp>
        <p:nvSpPr>
          <p:cNvPr id="163844" name="Slide Number Placeholder 3"/>
          <p:cNvSpPr>
            <a:spLocks noGrp="1"/>
          </p:cNvSpPr>
          <p:nvPr>
            <p:ph type="sldNum" sz="quarter" idx="5"/>
          </p:nvPr>
        </p:nvSpPr>
        <p:spPr>
          <a:noFill/>
        </p:spPr>
        <p:txBody>
          <a:bodyPr/>
          <a:lstStyle/>
          <a:p>
            <a:fld id="{C6859CA4-AEC7-4ACA-8E51-A4DC9B9C487C}" type="slidenum">
              <a:rPr lang="ar-SA"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p:spPr>
        <p:txBody>
          <a:bodyPr/>
          <a:lstStyle/>
          <a:p>
            <a:endParaRPr lang="en-US" smtClean="0"/>
          </a:p>
        </p:txBody>
      </p:sp>
      <p:sp>
        <p:nvSpPr>
          <p:cNvPr id="165892" name="Slide Number Placeholder 3"/>
          <p:cNvSpPr>
            <a:spLocks noGrp="1"/>
          </p:cNvSpPr>
          <p:nvPr>
            <p:ph type="sldNum" sz="quarter" idx="5"/>
          </p:nvPr>
        </p:nvSpPr>
        <p:spPr>
          <a:noFill/>
        </p:spPr>
        <p:txBody>
          <a:bodyPr/>
          <a:lstStyle/>
          <a:p>
            <a:fld id="{DD1769E0-7205-4FDF-AB2F-0C2CFAD4D241}" type="slidenum">
              <a:rPr lang="ar-SA"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p:spPr>
        <p:txBody>
          <a:bodyPr/>
          <a:lstStyle/>
          <a:p>
            <a:endParaRPr lang="en-US" smtClean="0"/>
          </a:p>
        </p:txBody>
      </p:sp>
      <p:sp>
        <p:nvSpPr>
          <p:cNvPr id="166916" name="Slide Number Placeholder 3"/>
          <p:cNvSpPr>
            <a:spLocks noGrp="1"/>
          </p:cNvSpPr>
          <p:nvPr>
            <p:ph type="sldNum" sz="quarter" idx="5"/>
          </p:nvPr>
        </p:nvSpPr>
        <p:spPr>
          <a:noFill/>
        </p:spPr>
        <p:txBody>
          <a:bodyPr/>
          <a:lstStyle/>
          <a:p>
            <a:fld id="{2F49242B-3989-4334-B282-F95E04DC164E}" type="slidenum">
              <a:rPr lang="ar-SA" smtClean="0"/>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p:spPr>
        <p:txBody>
          <a:bodyPr/>
          <a:lstStyle/>
          <a:p>
            <a:endParaRPr lang="en-US" smtClean="0"/>
          </a:p>
        </p:txBody>
      </p:sp>
      <p:sp>
        <p:nvSpPr>
          <p:cNvPr id="167940" name="Slide Number Placeholder 3"/>
          <p:cNvSpPr>
            <a:spLocks noGrp="1"/>
          </p:cNvSpPr>
          <p:nvPr>
            <p:ph type="sldNum" sz="quarter" idx="5"/>
          </p:nvPr>
        </p:nvSpPr>
        <p:spPr>
          <a:noFill/>
        </p:spPr>
        <p:txBody>
          <a:bodyPr/>
          <a:lstStyle/>
          <a:p>
            <a:fld id="{DAEF523D-675C-484B-A35E-0C0EA0D1404B}" type="slidenum">
              <a:rPr lang="ar-SA" smtClean="0"/>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F37E82A9-77A9-4A09-85D0-70C57E123DB1}" type="slidenum">
              <a:rPr lang="ar-SA" smtClean="0"/>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p:spPr>
        <p:txBody>
          <a:bodyPr/>
          <a:lstStyle/>
          <a:p>
            <a:endParaRPr lang="en-US" smtClean="0"/>
          </a:p>
        </p:txBody>
      </p:sp>
      <p:sp>
        <p:nvSpPr>
          <p:cNvPr id="169988" name="Slide Number Placeholder 3"/>
          <p:cNvSpPr>
            <a:spLocks noGrp="1"/>
          </p:cNvSpPr>
          <p:nvPr>
            <p:ph type="sldNum" sz="quarter" idx="5"/>
          </p:nvPr>
        </p:nvSpPr>
        <p:spPr>
          <a:noFill/>
        </p:spPr>
        <p:txBody>
          <a:bodyPr/>
          <a:lstStyle/>
          <a:p>
            <a:fld id="{0A167E65-A9A6-4776-BC45-A8E391553838}" type="slidenum">
              <a:rPr lang="ar-SA" smtClean="0"/>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p:spPr>
        <p:txBody>
          <a:bodyPr/>
          <a:lstStyle/>
          <a:p>
            <a:endParaRPr lang="en-US" smtClean="0"/>
          </a:p>
        </p:txBody>
      </p:sp>
      <p:sp>
        <p:nvSpPr>
          <p:cNvPr id="171012" name="Slide Number Placeholder 3"/>
          <p:cNvSpPr>
            <a:spLocks noGrp="1"/>
          </p:cNvSpPr>
          <p:nvPr>
            <p:ph type="sldNum" sz="quarter" idx="5"/>
          </p:nvPr>
        </p:nvSpPr>
        <p:spPr>
          <a:noFill/>
        </p:spPr>
        <p:txBody>
          <a:bodyPr/>
          <a:lstStyle/>
          <a:p>
            <a:fld id="{07FCC229-3158-42DA-8359-E3C64B9D5B73}" type="slidenum">
              <a:rPr lang="ar-SA"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D39DFBD8-CAD0-4BDD-B3C5-4A8D4687600F}" type="slidenum">
              <a:rPr lang="ar-SA"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p:spPr>
        <p:txBody>
          <a:bodyPr/>
          <a:lstStyle/>
          <a:p>
            <a:endParaRPr lang="en-US" smtClean="0"/>
          </a:p>
        </p:txBody>
      </p:sp>
      <p:sp>
        <p:nvSpPr>
          <p:cNvPr id="172036" name="Slide Number Placeholder 3"/>
          <p:cNvSpPr>
            <a:spLocks noGrp="1"/>
          </p:cNvSpPr>
          <p:nvPr>
            <p:ph type="sldNum" sz="quarter" idx="5"/>
          </p:nvPr>
        </p:nvSpPr>
        <p:spPr>
          <a:noFill/>
        </p:spPr>
        <p:txBody>
          <a:bodyPr/>
          <a:lstStyle/>
          <a:p>
            <a:fld id="{6058B14B-00E2-49BB-9F70-B6B583CEE24E}" type="slidenum">
              <a:rPr lang="ar-SA" smtClean="0"/>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p:spPr>
        <p:txBody>
          <a:bodyPr/>
          <a:lstStyle/>
          <a:p>
            <a:endParaRPr lang="en-US" smtClean="0"/>
          </a:p>
        </p:txBody>
      </p:sp>
      <p:sp>
        <p:nvSpPr>
          <p:cNvPr id="173060" name="Slide Number Placeholder 3"/>
          <p:cNvSpPr>
            <a:spLocks noGrp="1"/>
          </p:cNvSpPr>
          <p:nvPr>
            <p:ph type="sldNum" sz="quarter" idx="5"/>
          </p:nvPr>
        </p:nvSpPr>
        <p:spPr>
          <a:noFill/>
        </p:spPr>
        <p:txBody>
          <a:bodyPr/>
          <a:lstStyle/>
          <a:p>
            <a:fld id="{DD154ED5-432E-474A-83A5-DDDC8173F617}" type="slidenum">
              <a:rPr lang="ar-SA" smtClean="0"/>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p:spPr>
        <p:txBody>
          <a:bodyPr/>
          <a:lstStyle/>
          <a:p>
            <a:endParaRPr lang="en-US" smtClean="0"/>
          </a:p>
        </p:txBody>
      </p:sp>
      <p:sp>
        <p:nvSpPr>
          <p:cNvPr id="174084" name="Slide Number Placeholder 3"/>
          <p:cNvSpPr>
            <a:spLocks noGrp="1"/>
          </p:cNvSpPr>
          <p:nvPr>
            <p:ph type="sldNum" sz="quarter" idx="5"/>
          </p:nvPr>
        </p:nvSpPr>
        <p:spPr>
          <a:noFill/>
        </p:spPr>
        <p:txBody>
          <a:bodyPr/>
          <a:lstStyle/>
          <a:p>
            <a:fld id="{3FF28215-755E-4E21-B0E1-F253D650B19D}" type="slidenum">
              <a:rPr lang="ar-SA" smtClean="0"/>
              <a:pPr/>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endParaRPr lang="en-US" smtClean="0"/>
          </a:p>
        </p:txBody>
      </p:sp>
      <p:sp>
        <p:nvSpPr>
          <p:cNvPr id="175108" name="Slide Number Placeholder 3"/>
          <p:cNvSpPr>
            <a:spLocks noGrp="1"/>
          </p:cNvSpPr>
          <p:nvPr>
            <p:ph type="sldNum" sz="quarter" idx="5"/>
          </p:nvPr>
        </p:nvSpPr>
        <p:spPr>
          <a:noFill/>
        </p:spPr>
        <p:txBody>
          <a:bodyPr/>
          <a:lstStyle/>
          <a:p>
            <a:fld id="{4FBE577C-0B84-4477-822A-E9FD0BB818B6}" type="slidenum">
              <a:rPr lang="ar-SA" smtClean="0"/>
              <a:pPr/>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p:spPr>
        <p:txBody>
          <a:bodyPr/>
          <a:lstStyle/>
          <a:p>
            <a:endParaRPr lang="en-US" smtClean="0"/>
          </a:p>
        </p:txBody>
      </p:sp>
      <p:sp>
        <p:nvSpPr>
          <p:cNvPr id="176132" name="Slide Number Placeholder 3"/>
          <p:cNvSpPr>
            <a:spLocks noGrp="1"/>
          </p:cNvSpPr>
          <p:nvPr>
            <p:ph type="sldNum" sz="quarter" idx="5"/>
          </p:nvPr>
        </p:nvSpPr>
        <p:spPr>
          <a:noFill/>
        </p:spPr>
        <p:txBody>
          <a:bodyPr/>
          <a:lstStyle/>
          <a:p>
            <a:fld id="{44552F73-2656-421E-A856-BFD2699CA44A}" type="slidenum">
              <a:rPr lang="ar-SA" smtClean="0"/>
              <a:pPr/>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p:spPr>
        <p:txBody>
          <a:bodyPr/>
          <a:lstStyle/>
          <a:p>
            <a:endParaRPr lang="en-US" smtClean="0"/>
          </a:p>
        </p:txBody>
      </p:sp>
      <p:sp>
        <p:nvSpPr>
          <p:cNvPr id="177156" name="Slide Number Placeholder 3"/>
          <p:cNvSpPr>
            <a:spLocks noGrp="1"/>
          </p:cNvSpPr>
          <p:nvPr>
            <p:ph type="sldNum" sz="quarter" idx="5"/>
          </p:nvPr>
        </p:nvSpPr>
        <p:spPr>
          <a:noFill/>
        </p:spPr>
        <p:txBody>
          <a:bodyPr/>
          <a:lstStyle/>
          <a:p>
            <a:fld id="{9FA12F52-8A1C-4A27-B1F5-6B35DDF6A6C6}" type="slidenum">
              <a:rPr lang="ar-SA" smtClean="0"/>
              <a:pPr/>
              <a:t>65</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p:spPr>
        <p:txBody>
          <a:bodyPr/>
          <a:lstStyle/>
          <a:p>
            <a:endParaRPr lang="en-US" smtClean="0"/>
          </a:p>
        </p:txBody>
      </p:sp>
      <p:sp>
        <p:nvSpPr>
          <p:cNvPr id="178180" name="Slide Number Placeholder 3"/>
          <p:cNvSpPr>
            <a:spLocks noGrp="1"/>
          </p:cNvSpPr>
          <p:nvPr>
            <p:ph type="sldNum" sz="quarter" idx="5"/>
          </p:nvPr>
        </p:nvSpPr>
        <p:spPr>
          <a:noFill/>
        </p:spPr>
        <p:txBody>
          <a:bodyPr/>
          <a:lstStyle/>
          <a:p>
            <a:fld id="{7C42937F-F7AF-4582-B154-8A1DA9252D43}" type="slidenum">
              <a:rPr lang="ar-SA" smtClean="0"/>
              <a:pPr/>
              <a:t>66</a:t>
            </a:fld>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p:spPr>
        <p:txBody>
          <a:bodyPr/>
          <a:lstStyle/>
          <a:p>
            <a:endParaRPr lang="en-US" smtClean="0"/>
          </a:p>
        </p:txBody>
      </p:sp>
      <p:sp>
        <p:nvSpPr>
          <p:cNvPr id="179204" name="Slide Number Placeholder 3"/>
          <p:cNvSpPr>
            <a:spLocks noGrp="1"/>
          </p:cNvSpPr>
          <p:nvPr>
            <p:ph type="sldNum" sz="quarter" idx="5"/>
          </p:nvPr>
        </p:nvSpPr>
        <p:spPr>
          <a:noFill/>
        </p:spPr>
        <p:txBody>
          <a:bodyPr/>
          <a:lstStyle/>
          <a:p>
            <a:fld id="{305FAC52-3051-4252-ACA9-3907BBE44AFE}" type="slidenum">
              <a:rPr lang="ar-SA" smtClean="0"/>
              <a:pPr/>
              <a:t>67</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p:spPr>
        <p:txBody>
          <a:bodyPr/>
          <a:lstStyle/>
          <a:p>
            <a:endParaRPr lang="en-US" smtClean="0"/>
          </a:p>
        </p:txBody>
      </p:sp>
      <p:sp>
        <p:nvSpPr>
          <p:cNvPr id="180228" name="Slide Number Placeholder 3"/>
          <p:cNvSpPr>
            <a:spLocks noGrp="1"/>
          </p:cNvSpPr>
          <p:nvPr>
            <p:ph type="sldNum" sz="quarter" idx="5"/>
          </p:nvPr>
        </p:nvSpPr>
        <p:spPr>
          <a:noFill/>
        </p:spPr>
        <p:txBody>
          <a:bodyPr/>
          <a:lstStyle/>
          <a:p>
            <a:fld id="{6805BB44-5DFF-4CAE-8729-6DB8492A0CCA}" type="slidenum">
              <a:rPr lang="ar-SA" smtClean="0"/>
              <a:pPr/>
              <a:t>68</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p:spPr>
        <p:txBody>
          <a:bodyPr/>
          <a:lstStyle/>
          <a:p>
            <a:endParaRPr lang="en-US" smtClean="0"/>
          </a:p>
        </p:txBody>
      </p:sp>
      <p:sp>
        <p:nvSpPr>
          <p:cNvPr id="181252" name="Slide Number Placeholder 3"/>
          <p:cNvSpPr>
            <a:spLocks noGrp="1"/>
          </p:cNvSpPr>
          <p:nvPr>
            <p:ph type="sldNum" sz="quarter" idx="5"/>
          </p:nvPr>
        </p:nvSpPr>
        <p:spPr>
          <a:noFill/>
        </p:spPr>
        <p:txBody>
          <a:bodyPr/>
          <a:lstStyle/>
          <a:p>
            <a:fld id="{2A9C896A-D759-4683-89A1-B95449A8DF83}" type="slidenum">
              <a:rPr lang="ar-SA" smtClean="0"/>
              <a:pPr/>
              <a:t>69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7D182810-9940-4481-B313-224A58174550}" type="slidenum">
              <a:rPr lang="ar-SA"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100356" name="Slide Number Placeholder 3"/>
          <p:cNvSpPr>
            <a:spLocks noGrp="1"/>
          </p:cNvSpPr>
          <p:nvPr>
            <p:ph type="sldNum" sz="quarter" idx="5"/>
          </p:nvPr>
        </p:nvSpPr>
        <p:spPr>
          <a:noFill/>
        </p:spPr>
        <p:txBody>
          <a:bodyPr/>
          <a:lstStyle/>
          <a:p>
            <a:fld id="{535474C6-57DF-4BF0-A69F-5E23369574CF}" type="slidenum">
              <a:rPr lang="ar-SA"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7995EB0F-EF8C-490D-9DEB-5BEA1E5B78D3}" type="slidenum">
              <a:rPr lang="ar-SA"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rtl="0">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rtl="0">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8090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090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373FCA7E-6D56-462C-B3EE-745C9A19E392}"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CE6574-0646-4526-A31F-89CF9D7A623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AC24AE2-3DB0-4AE5-94F1-B1B756656CBE}"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911210A-93A4-4609-B7E2-6E50C0636D4D}"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5E2D490-581F-41C1-B7D1-310CC21F39D6}"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B3EE0E-EC8B-46B5-ADCC-FA0A4F439179}"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34A69F3-A9A8-4900-BE17-5AC9964748D4}"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73C649AD-7213-4104-9CBE-FF404F4DA7D0}"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0DB9DBA-E992-47FB-9EBE-9BF14AAAC779}"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781700E-0570-404D-9567-4DE2238FDA84}"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F3AC51E-ACC1-4111-B852-C7081C5C7844}"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104" name="Group 3"/>
            <p:cNvGrpSpPr>
              <a:grpSpLocks/>
            </p:cNvGrpSpPr>
            <p:nvPr userDrawn="1"/>
          </p:nvGrpSpPr>
          <p:grpSpPr bwMode="auto">
            <a:xfrm>
              <a:off x="0" y="0"/>
              <a:ext cx="2016" cy="4320"/>
              <a:chOff x="0" y="0"/>
              <a:chExt cx="2016" cy="4320"/>
            </a:xfrm>
          </p:grpSpPr>
          <p:sp>
            <p:nvSpPr>
              <p:cNvPr id="7987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7987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4105" name="Group 6"/>
            <p:cNvGrpSpPr>
              <a:grpSpLocks/>
            </p:cNvGrpSpPr>
            <p:nvPr/>
          </p:nvGrpSpPr>
          <p:grpSpPr bwMode="auto">
            <a:xfrm>
              <a:off x="144" y="1248"/>
              <a:ext cx="4656" cy="201"/>
              <a:chOff x="144" y="1248"/>
              <a:chExt cx="4656" cy="201"/>
            </a:xfrm>
          </p:grpSpPr>
          <p:sp>
            <p:nvSpPr>
              <p:cNvPr id="7987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7988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409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8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vl1pPr>
          </a:lstStyle>
          <a:p>
            <a:pPr>
              <a:defRPr/>
            </a:pPr>
            <a:endParaRPr lang="en-US"/>
          </a:p>
        </p:txBody>
      </p:sp>
      <p:sp>
        <p:nvSpPr>
          <p:cNvPr id="7988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pPr>
              <a:defRPr/>
            </a:pPr>
            <a:endParaRPr lang="en-US"/>
          </a:p>
        </p:txBody>
      </p:sp>
      <p:sp>
        <p:nvSpPr>
          <p:cNvPr id="7988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a:defRPr sz="2600" b="1">
                <a:solidFill>
                  <a:schemeClr val="bg1"/>
                </a:solidFill>
              </a:defRPr>
            </a:lvl1pPr>
          </a:lstStyle>
          <a:p>
            <a:pPr>
              <a:defRPr/>
            </a:pPr>
            <a:fld id="{0AB5AAEB-7AB0-4966-A0B6-98D67CD5F07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1" eaLnBrk="0" fontAlgn="base" hangingPunct="0">
        <a:lnSpc>
          <a:spcPct val="90000"/>
        </a:lnSpc>
        <a:spcBef>
          <a:spcPct val="0"/>
        </a:spcBef>
        <a:spcAft>
          <a:spcPct val="0"/>
        </a:spcAft>
        <a:defRPr sz="3600" b="1">
          <a:solidFill>
            <a:schemeClr val="tx2"/>
          </a:solidFill>
          <a:latin typeface="+mj-lt"/>
          <a:ea typeface="+mj-ea"/>
          <a:cs typeface="+mj-cs"/>
        </a:defRPr>
      </a:lvl1pPr>
      <a:lvl2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2pPr>
      <a:lvl3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3pPr>
      <a:lvl4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4pPr>
      <a:lvl5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fontAlgn="base">
        <a:lnSpc>
          <a:spcPct val="90000"/>
        </a:lnSpc>
        <a:spcBef>
          <a:spcPct val="0"/>
        </a:spcBef>
        <a:spcAft>
          <a:spcPct val="0"/>
        </a:spcAft>
        <a:defRPr sz="3600" b="1">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image" Target="../media/image9.wmf"/><Relationship Id="rId4" Type="http://schemas.openxmlformats.org/officeDocument/2006/relationships/image" Target="../media/image8.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7.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1.xm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5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smtClean="0"/>
              <a:t>Hospital Infections</a:t>
            </a:r>
          </a:p>
        </p:txBody>
      </p:sp>
      <p:sp>
        <p:nvSpPr>
          <p:cNvPr id="6147" name="Rectangle 3"/>
          <p:cNvSpPr>
            <a:spLocks noGrp="1" noChangeArrowheads="1"/>
          </p:cNvSpPr>
          <p:nvPr>
            <p:ph type="body" sz="half" idx="1"/>
          </p:nvPr>
        </p:nvSpPr>
        <p:spPr/>
        <p:txBody>
          <a:bodyPr/>
          <a:lstStyle/>
          <a:p>
            <a:pPr algn="l" rtl="0" eaLnBrk="1" hangingPunct="1"/>
            <a:r>
              <a:rPr lang="en-US" sz="2400" dirty="0" smtClean="0"/>
              <a:t>The Burden, Prevention and Control</a:t>
            </a:r>
          </a:p>
          <a:p>
            <a:pPr algn="l" rtl="0" eaLnBrk="1" hangingPunct="1"/>
            <a:endParaRPr lang="en-US" sz="2400" dirty="0" smtClean="0"/>
          </a:p>
          <a:p>
            <a:pPr algn="l" rtl="0" eaLnBrk="1" hangingPunct="1"/>
            <a:endParaRPr lang="en-US" sz="2400" dirty="0" smtClean="0"/>
          </a:p>
          <a:p>
            <a:pPr algn="l" rtl="0" eaLnBrk="1" hangingPunct="1"/>
            <a:r>
              <a:rPr lang="en-US" sz="2300" dirty="0" smtClean="0"/>
              <a:t>Prof. </a:t>
            </a:r>
            <a:r>
              <a:rPr lang="en-US" sz="2300" dirty="0" err="1" smtClean="0"/>
              <a:t>Abdulkarim</a:t>
            </a:r>
            <a:r>
              <a:rPr lang="en-US" sz="2300" dirty="0" smtClean="0"/>
              <a:t> Al-</a:t>
            </a:r>
            <a:r>
              <a:rPr lang="en-US" sz="2300" dirty="0" err="1" smtClean="0"/>
              <a:t>Aska</a:t>
            </a:r>
            <a:endParaRPr lang="en-US" sz="2300" dirty="0" smtClean="0"/>
          </a:p>
          <a:p>
            <a:pPr algn="l" rtl="0" eaLnBrk="1" hangingPunct="1"/>
            <a:r>
              <a:rPr lang="en-US" sz="2300" dirty="0" smtClean="0"/>
              <a:t>Infectious Diseases Unit, </a:t>
            </a:r>
          </a:p>
          <a:p>
            <a:pPr algn="l" rtl="0" eaLnBrk="1" hangingPunct="1"/>
            <a:r>
              <a:rPr lang="en-US" sz="2300" dirty="0" smtClean="0"/>
              <a:t>King Khalid University Hospital</a:t>
            </a:r>
            <a:r>
              <a:rPr lang="en-US" sz="1600" dirty="0" smtClean="0"/>
              <a:t> </a:t>
            </a:r>
          </a:p>
        </p:txBody>
      </p:sp>
      <p:pic>
        <p:nvPicPr>
          <p:cNvPr id="6148" name="Picture 12" descr="MCj01368050000[1]"/>
          <p:cNvPicPr>
            <a:picLocks noGrp="1" noChangeAspect="1" noChangeArrowheads="1"/>
          </p:cNvPicPr>
          <p:nvPr>
            <p:ph type="body" sz="half" idx="2"/>
          </p:nvPr>
        </p:nvPicPr>
        <p:blipFill>
          <a:blip r:embed="rId3"/>
          <a:srcRect/>
          <a:stretch>
            <a:fillRect/>
          </a:stretch>
        </p:blipFill>
        <p:spPr>
          <a:xfrm>
            <a:off x="4951413" y="2362200"/>
            <a:ext cx="3387725" cy="37242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mtClean="0"/>
          </a:p>
        </p:txBody>
      </p:sp>
      <p:sp>
        <p:nvSpPr>
          <p:cNvPr id="15363" name="Rectangle 3"/>
          <p:cNvSpPr>
            <a:spLocks noGrp="1" noChangeArrowheads="1"/>
          </p:cNvSpPr>
          <p:nvPr>
            <p:ph type="body" idx="1"/>
          </p:nvPr>
        </p:nvSpPr>
        <p:spPr/>
        <p:txBody>
          <a:bodyPr/>
          <a:lstStyle/>
          <a:p>
            <a:pPr algn="l" rtl="0" eaLnBrk="1" hangingPunct="1"/>
            <a:r>
              <a:rPr lang="en-US" smtClean="0"/>
              <a:t>The discovery of penicillins in the 30s and 40s led to lower infection rate.</a:t>
            </a:r>
          </a:p>
          <a:p>
            <a:pPr algn="l" rtl="0" eaLnBrk="1" hangingPunct="1"/>
            <a:r>
              <a:rPr lang="en-US" smtClean="0"/>
              <a:t>Subsequently MRSA became problem.</a:t>
            </a:r>
          </a:p>
          <a:p>
            <a:pPr algn="just" rtl="0" eaLnBrk="1" hangingPunct="1"/>
            <a:r>
              <a:rPr lang="en-US" smtClean="0"/>
              <a:t>The 1990s saw the emergence of Vancomycin resistant Enterococci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sz="half" idx="1"/>
          </p:nvPr>
        </p:nvSpPr>
        <p:spPr/>
        <p:txBody>
          <a:bodyPr/>
          <a:lstStyle/>
          <a:p>
            <a:pPr algn="l" rtl="0" eaLnBrk="1" hangingPunct="1"/>
            <a:endParaRPr lang="en-US" sz="2000" smtClean="0"/>
          </a:p>
          <a:p>
            <a:pPr algn="just" rtl="0" eaLnBrk="1" hangingPunct="1"/>
            <a:r>
              <a:rPr lang="en-US" sz="2400" smtClean="0"/>
              <a:t>Advancement in medicine also posed new challenges like catheter related blood stream infection and ventilator associated pneumonia. </a:t>
            </a:r>
          </a:p>
        </p:txBody>
      </p:sp>
      <p:pic>
        <p:nvPicPr>
          <p:cNvPr id="16388" name="Picture 6" descr="CPR"/>
          <p:cNvPicPr>
            <a:picLocks noGrp="1" noChangeAspect="1" noChangeArrowheads="1"/>
          </p:cNvPicPr>
          <p:nvPr>
            <p:ph type="body" sz="half" idx="2"/>
          </p:nvPr>
        </p:nvPicPr>
        <p:blipFill>
          <a:blip r:embed="rId3"/>
          <a:srcRect/>
          <a:stretch>
            <a:fillRect/>
          </a:stretch>
        </p:blipFill>
        <p:spPr>
          <a:xfrm>
            <a:off x="5638800" y="3276600"/>
            <a:ext cx="2457450" cy="2705100"/>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algn="just" rtl="0" eaLnBrk="1" hangingPunct="1">
              <a:lnSpc>
                <a:spcPct val="90000"/>
              </a:lnSpc>
              <a:buFont typeface="Wingdings" pitchFamily="2" charset="2"/>
              <a:buNone/>
            </a:pPr>
            <a:endParaRPr lang="en-US" sz="2400" smtClean="0"/>
          </a:p>
          <a:p>
            <a:pPr algn="just" rtl="0" eaLnBrk="1" hangingPunct="1">
              <a:lnSpc>
                <a:spcPct val="90000"/>
              </a:lnSpc>
            </a:pPr>
            <a:r>
              <a:rPr lang="en-US" smtClean="0"/>
              <a:t>Last two decades, increase number of susceptible patients as a result of survival to immune modifying disease or effect of therapy.</a:t>
            </a:r>
          </a:p>
          <a:p>
            <a:pPr algn="just" rtl="0" eaLnBrk="1" hangingPunct="1">
              <a:lnSpc>
                <a:spcPct val="90000"/>
              </a:lnSpc>
            </a:pPr>
            <a:r>
              <a:rPr lang="en-US" smtClean="0"/>
              <a:t>Resulting in patients expose to life threatening diseases due to change in natural or acquired immunities.  </a:t>
            </a:r>
          </a:p>
          <a:p>
            <a:pPr algn="just" rtl="0" eaLnBrk="1" hangingPunct="1">
              <a:lnSpc>
                <a:spcPct val="90000"/>
              </a:lnSpc>
              <a:buFont typeface="Wingdings" pitchFamily="2" charset="2"/>
              <a:buNone/>
            </a:pPr>
            <a:r>
              <a:rPr lang="en-US" sz="240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smtClean="0"/>
              <a:t>Importance of Hosp Infection </a:t>
            </a:r>
          </a:p>
        </p:txBody>
      </p:sp>
      <p:sp>
        <p:nvSpPr>
          <p:cNvPr id="18435" name="Rectangle 3"/>
          <p:cNvSpPr>
            <a:spLocks noGrp="1" noChangeArrowheads="1"/>
          </p:cNvSpPr>
          <p:nvPr>
            <p:ph type="body" idx="1"/>
          </p:nvPr>
        </p:nvSpPr>
        <p:spPr/>
        <p:txBody>
          <a:bodyPr/>
          <a:lstStyle/>
          <a:p>
            <a:pPr algn="just" rtl="0" eaLnBrk="1" hangingPunct="1"/>
            <a:r>
              <a:rPr lang="en-US" smtClean="0"/>
              <a:t>Estimates in the 70s, 6-8 per 100 patients admitted.</a:t>
            </a:r>
          </a:p>
          <a:p>
            <a:pPr algn="just" rtl="0" eaLnBrk="1" hangingPunct="1"/>
            <a:r>
              <a:rPr lang="en-US" smtClean="0"/>
              <a:t>Additional suffering and mortality for patients</a:t>
            </a:r>
          </a:p>
          <a:p>
            <a:pPr algn="just" rtl="0" eaLnBrk="1" hangingPunct="1"/>
            <a:r>
              <a:rPr lang="en-US" smtClean="0"/>
              <a:t>Nosocomial infection also increased length of hospital stay and extra costs to authorities.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2"/>
          <p:cNvSpPr>
            <a:spLocks noGrp="1" noChangeArrowheads="1"/>
          </p:cNvSpPr>
          <p:nvPr>
            <p:ph type="title"/>
          </p:nvPr>
        </p:nvSpPr>
        <p:spPr/>
        <p:txBody>
          <a:bodyPr/>
          <a:lstStyle/>
          <a:p>
            <a:pPr eaLnBrk="1" hangingPunct="1"/>
            <a:r>
              <a:rPr lang="en-US" sz="3200" b="0" smtClean="0"/>
              <a:t>Prolongation of Hospital Stay due to Nosocomial Infections in the USA</a:t>
            </a:r>
          </a:p>
        </p:txBody>
      </p:sp>
      <p:graphicFrame>
        <p:nvGraphicFramePr>
          <p:cNvPr id="1026" name="Object 4">
            <a:hlinkClick r:id="" action="ppaction://ole?verb=0"/>
          </p:cNvPr>
          <p:cNvGraphicFramePr>
            <a:graphicFrameLocks/>
          </p:cNvGraphicFramePr>
          <p:nvPr>
            <p:ph idx="1"/>
          </p:nvPr>
        </p:nvGraphicFramePr>
        <p:xfrm>
          <a:off x="1176338" y="2362200"/>
          <a:ext cx="7015162" cy="3724275"/>
        </p:xfrm>
        <a:graphic>
          <a:graphicData uri="http://schemas.openxmlformats.org/presentationml/2006/ole">
            <p:oleObj spid="_x0000_s1026" name="Document" r:id="rId4" imgW="7772400" imgH="4125600" progId="Word.Documen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2"/>
          <p:cNvSpPr>
            <a:spLocks noGrp="1" noChangeArrowheads="1"/>
          </p:cNvSpPr>
          <p:nvPr>
            <p:ph type="title"/>
          </p:nvPr>
        </p:nvSpPr>
        <p:spPr/>
        <p:txBody>
          <a:bodyPr/>
          <a:lstStyle/>
          <a:p>
            <a:pPr eaLnBrk="1" hangingPunct="1"/>
            <a:r>
              <a:rPr lang="en-US" sz="2800" b="0" smtClean="0"/>
              <a:t>Annual Costs and Benefits of Infection Control Program in a Hypothetical 250-bed Hospital</a:t>
            </a:r>
          </a:p>
        </p:txBody>
      </p:sp>
      <p:graphicFrame>
        <p:nvGraphicFramePr>
          <p:cNvPr id="2050" name="Object 4">
            <a:hlinkClick r:id="" action="ppaction://ole?verb=0"/>
          </p:cNvPr>
          <p:cNvGraphicFramePr>
            <a:graphicFrameLocks/>
          </p:cNvGraphicFramePr>
          <p:nvPr>
            <p:ph idx="1"/>
          </p:nvPr>
        </p:nvGraphicFramePr>
        <p:xfrm>
          <a:off x="990600" y="2667000"/>
          <a:ext cx="7693025" cy="3175000"/>
        </p:xfrm>
        <a:graphic>
          <a:graphicData uri="http://schemas.openxmlformats.org/presentationml/2006/ole">
            <p:oleObj spid="_x0000_s2050" name="Document" r:id="rId4" imgW="7772400" imgH="3208320" progId="Word.Document.8">
              <p:embed/>
            </p:oleObj>
          </a:graphicData>
        </a:graphic>
      </p:graphicFrame>
      <p:sp>
        <p:nvSpPr>
          <p:cNvPr id="2052" name="Rectangle 6"/>
          <p:cNvSpPr>
            <a:spLocks noChangeArrowheads="1"/>
          </p:cNvSpPr>
          <p:nvPr/>
        </p:nvSpPr>
        <p:spPr bwMode="auto">
          <a:xfrm>
            <a:off x="1752600" y="5638800"/>
            <a:ext cx="4572000" cy="915988"/>
          </a:xfrm>
          <a:prstGeom prst="rect">
            <a:avLst/>
          </a:prstGeom>
          <a:noFill/>
          <a:ln w="9525">
            <a:noFill/>
            <a:miter lim="800000"/>
            <a:headEnd/>
            <a:tailEnd/>
          </a:ln>
        </p:spPr>
        <p:txBody>
          <a:bodyPr>
            <a:spAutoFit/>
          </a:bodyPr>
          <a:lstStyle/>
          <a:p>
            <a:r>
              <a:rPr lang="en-US" b="1"/>
              <a:t>Each $1000 invested in infection control</a:t>
            </a:r>
          </a:p>
          <a:p>
            <a:pPr algn="just" rtl="0"/>
            <a:r>
              <a:rPr lang="en-US" b="1"/>
              <a:t>will return $3000 in net direct cost savings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algn="ctr" rtl="0" eaLnBrk="1" hangingPunct="1"/>
            <a:r>
              <a:rPr lang="en-GB" sz="3200" smtClean="0"/>
              <a:t>Hospital-acquired Infection</a:t>
            </a:r>
            <a:br>
              <a:rPr lang="en-GB" sz="3200" smtClean="0"/>
            </a:br>
            <a:r>
              <a:rPr lang="en-GB" sz="3200" smtClean="0"/>
              <a:t>why worry?</a:t>
            </a:r>
            <a:endParaRPr lang="en-US" sz="3200" smtClean="0"/>
          </a:p>
        </p:txBody>
      </p:sp>
      <p:sp>
        <p:nvSpPr>
          <p:cNvPr id="27651" name="Rectangle 3"/>
          <p:cNvSpPr>
            <a:spLocks noGrp="1" noChangeArrowheads="1"/>
          </p:cNvSpPr>
          <p:nvPr>
            <p:ph type="body" idx="1"/>
          </p:nvPr>
        </p:nvSpPr>
        <p:spPr/>
        <p:txBody>
          <a:bodyPr/>
          <a:lstStyle/>
          <a:p>
            <a:pPr algn="just" rtl="0" eaLnBrk="1" hangingPunct="1"/>
            <a:r>
              <a:rPr lang="en-GB" smtClean="0"/>
              <a:t>10-15% of patients will get infected during a stay in hospital</a:t>
            </a:r>
          </a:p>
          <a:p>
            <a:pPr algn="just" rtl="0" eaLnBrk="1" hangingPunct="1"/>
            <a:r>
              <a:rPr lang="en-GB" smtClean="0"/>
              <a:t>Costs &gt;£1 billion per year in UK</a:t>
            </a:r>
          </a:p>
          <a:p>
            <a:pPr algn="just" rtl="0" eaLnBrk="1" hangingPunct="1"/>
            <a:r>
              <a:rPr lang="en-GB" smtClean="0"/>
              <a:t>A single large outbreak can cost 10-100K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type="body" idx="1"/>
          </p:nvPr>
        </p:nvSpPr>
        <p:spPr/>
        <p:txBody>
          <a:bodyPr/>
          <a:lstStyle/>
          <a:p>
            <a:pPr algn="l" rtl="0" eaLnBrk="1" hangingPunct="1"/>
            <a:r>
              <a:rPr lang="en-GB" smtClean="0"/>
              <a:t>Effects of nosocomial infection</a:t>
            </a:r>
          </a:p>
          <a:p>
            <a:pPr lvl="1" algn="just" rtl="0" eaLnBrk="1" hangingPunct="1"/>
            <a:r>
              <a:rPr lang="en-GB" smtClean="0"/>
              <a:t>Increased mortality &amp; morbidity</a:t>
            </a:r>
          </a:p>
          <a:p>
            <a:pPr lvl="1" algn="just" rtl="0" eaLnBrk="1" hangingPunct="1"/>
            <a:r>
              <a:rPr lang="en-GB" smtClean="0"/>
              <a:t>Prolonged hospital stay</a:t>
            </a:r>
          </a:p>
          <a:p>
            <a:pPr lvl="1" algn="just" rtl="0" eaLnBrk="1" hangingPunct="1"/>
            <a:r>
              <a:rPr lang="en-GB" smtClean="0"/>
              <a:t>Increased drugs bill</a:t>
            </a:r>
          </a:p>
          <a:p>
            <a:pPr lvl="1" algn="just" rtl="0" eaLnBrk="1" hangingPunct="1"/>
            <a:r>
              <a:rPr lang="en-GB" smtClean="0"/>
              <a:t>Increased staffing costs</a:t>
            </a:r>
          </a:p>
          <a:p>
            <a:pPr lvl="1" algn="just" rtl="0" eaLnBrk="1" hangingPunct="1"/>
            <a:r>
              <a:rPr lang="en-GB" smtClean="0"/>
              <a:t>Demoralising for staff &amp; patients</a:t>
            </a:r>
          </a:p>
          <a:p>
            <a:pPr lvl="1" algn="just" rtl="0" eaLnBrk="1" hangingPunct="1"/>
            <a:r>
              <a:rPr lang="en-GB" smtClean="0"/>
              <a:t>Decreased public confidence in hospitals &amp; doctors</a:t>
            </a:r>
            <a:endParaRPr lang="en-US" smtClean="0"/>
          </a:p>
          <a:p>
            <a:pPr algn="l" rtl="0"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GB" sz="2800" smtClean="0"/>
              <a:t>Why is hospital-acquired infection different from community-acquired infection?</a:t>
            </a:r>
            <a:endParaRPr lang="en-US" sz="2800" smtClean="0"/>
          </a:p>
        </p:txBody>
      </p:sp>
      <p:sp>
        <p:nvSpPr>
          <p:cNvPr id="29699" name="Rectangle 3"/>
          <p:cNvSpPr>
            <a:spLocks noGrp="1" noChangeArrowheads="1"/>
          </p:cNvSpPr>
          <p:nvPr>
            <p:ph type="body" idx="1"/>
          </p:nvPr>
        </p:nvSpPr>
        <p:spPr/>
        <p:txBody>
          <a:bodyPr/>
          <a:lstStyle/>
          <a:p>
            <a:pPr algn="just" rtl="0" eaLnBrk="1" hangingPunct="1"/>
            <a:r>
              <a:rPr lang="en-GB" smtClean="0"/>
              <a:t>Many vulnerable patients in close proximity to each other for prolonged periods of time</a:t>
            </a:r>
          </a:p>
          <a:p>
            <a:pPr algn="just" rtl="0" eaLnBrk="1" hangingPunct="1"/>
            <a:endParaRPr lang="en-US" smtClean="0"/>
          </a:p>
          <a:p>
            <a:pPr algn="just" rtl="0" eaLnBrk="1" hangingPunct="1"/>
            <a:r>
              <a:rPr lang="en-GB" smtClean="0"/>
              <a:t>Many patients have impaired immunity</a:t>
            </a:r>
          </a:p>
          <a:p>
            <a:pPr lvl="1" algn="just" rtl="0" eaLnBrk="1" hangingPunct="1"/>
            <a:r>
              <a:rPr lang="en-GB" smtClean="0"/>
              <a:t>After anti-cancer chemotherapy</a:t>
            </a:r>
          </a:p>
          <a:p>
            <a:pPr lvl="1" algn="just" rtl="0" eaLnBrk="1" hangingPunct="1"/>
            <a:r>
              <a:rPr lang="en-GB" smtClean="0"/>
              <a:t>After transplants</a:t>
            </a:r>
          </a:p>
          <a:p>
            <a:pPr lvl="1" algn="just" rtl="0" eaLnBrk="1" hangingPunct="1"/>
            <a:r>
              <a:rPr lang="en-GB" smtClean="0"/>
              <a:t>Extremes of age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smtClean="0"/>
          </a:p>
        </p:txBody>
      </p:sp>
      <p:sp>
        <p:nvSpPr>
          <p:cNvPr id="30723" name="Rectangle 3"/>
          <p:cNvSpPr>
            <a:spLocks noGrp="1" noChangeArrowheads="1"/>
          </p:cNvSpPr>
          <p:nvPr>
            <p:ph type="body" idx="1"/>
          </p:nvPr>
        </p:nvSpPr>
        <p:spPr/>
        <p:txBody>
          <a:bodyPr/>
          <a:lstStyle/>
          <a:p>
            <a:pPr algn="l" rtl="0" eaLnBrk="1" hangingPunct="1"/>
            <a:r>
              <a:rPr lang="en-GB" smtClean="0"/>
              <a:t>Many patients have impaired normal physiological defences</a:t>
            </a:r>
          </a:p>
          <a:p>
            <a:pPr lvl="1" algn="just" rtl="0" eaLnBrk="1" hangingPunct="1"/>
            <a:r>
              <a:rPr lang="en-GB" smtClean="0"/>
              <a:t>Breaches in skin</a:t>
            </a:r>
          </a:p>
          <a:p>
            <a:pPr lvl="1" algn="just" rtl="0" eaLnBrk="1" hangingPunct="1"/>
            <a:r>
              <a:rPr lang="en-GB" smtClean="0"/>
              <a:t>Implanted foreign bodies (biofilms)</a:t>
            </a:r>
          </a:p>
          <a:p>
            <a:pPr lvl="1" algn="just" rtl="0" eaLnBrk="1" hangingPunct="1"/>
            <a:r>
              <a:rPr lang="en-GB" smtClean="0"/>
              <a:t>Impaired physiology (Peristalsis, mucociliary escalator)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smtClean="0"/>
              <a:t>Definition</a:t>
            </a:r>
          </a:p>
        </p:txBody>
      </p:sp>
      <p:sp>
        <p:nvSpPr>
          <p:cNvPr id="7171" name="Rectangle 3"/>
          <p:cNvSpPr>
            <a:spLocks noGrp="1" noChangeArrowheads="1"/>
          </p:cNvSpPr>
          <p:nvPr>
            <p:ph type="body" idx="1"/>
          </p:nvPr>
        </p:nvSpPr>
        <p:spPr/>
        <p:txBody>
          <a:bodyPr/>
          <a:lstStyle/>
          <a:p>
            <a:pPr algn="l" rtl="0" eaLnBrk="1" hangingPunct="1"/>
            <a:r>
              <a:rPr lang="en-US" smtClean="0"/>
              <a:t>Hospital acquired– Nosocomial</a:t>
            </a:r>
          </a:p>
          <a:p>
            <a:pPr algn="l" rtl="0" eaLnBrk="1" hangingPunct="1"/>
            <a:r>
              <a:rPr lang="en-US" smtClean="0"/>
              <a:t>Occurring after admission</a:t>
            </a:r>
          </a:p>
          <a:p>
            <a:pPr algn="just" rtl="0" eaLnBrk="1" hangingPunct="1"/>
            <a:r>
              <a:rPr lang="en-US" smtClean="0"/>
              <a:t>Neither presenting or incubating at the time of admission</a:t>
            </a:r>
          </a:p>
          <a:p>
            <a:pPr algn="just" rtl="0" eaLnBrk="1" hangingPunct="1"/>
            <a:r>
              <a:rPr lang="en-US" smtClean="0"/>
              <a:t>Occasionally the illness may develop weeks or months after discharge.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smtClean="0"/>
              <a:t>Antibiotic-Resistant Infections</a:t>
            </a:r>
          </a:p>
        </p:txBody>
      </p:sp>
      <p:sp>
        <p:nvSpPr>
          <p:cNvPr id="33795" name="Rectangle 3"/>
          <p:cNvSpPr>
            <a:spLocks noGrp="1" noChangeArrowheads="1"/>
          </p:cNvSpPr>
          <p:nvPr>
            <p:ph type="body" idx="1"/>
          </p:nvPr>
        </p:nvSpPr>
        <p:spPr/>
        <p:txBody>
          <a:bodyPr/>
          <a:lstStyle/>
          <a:p>
            <a:pPr algn="l" rtl="0" eaLnBrk="1" hangingPunct="1"/>
            <a:r>
              <a:rPr lang="en-US" smtClean="0"/>
              <a:t>Associated with extended illness</a:t>
            </a:r>
          </a:p>
          <a:p>
            <a:pPr algn="l" rtl="0" eaLnBrk="1" hangingPunct="1"/>
            <a:r>
              <a:rPr lang="en-US" smtClean="0"/>
              <a:t>Longer hospital stay</a:t>
            </a:r>
          </a:p>
          <a:p>
            <a:pPr algn="l" rtl="0" eaLnBrk="1" hangingPunct="1"/>
            <a:r>
              <a:rPr lang="en-US" smtClean="0"/>
              <a:t>Higher risk for death</a:t>
            </a:r>
          </a:p>
          <a:p>
            <a:pPr algn="l" rtl="0" eaLnBrk="1" hangingPunct="1"/>
            <a:r>
              <a:rPr lang="en-US" smtClean="0"/>
              <a:t>Increased costs to health system</a:t>
            </a:r>
          </a:p>
          <a:p>
            <a:pPr algn="l" rtl="0" eaLnBrk="1" hangingPunct="1"/>
            <a:r>
              <a:rPr lang="en-US" smtClean="0"/>
              <a:t>Microbes with mutation for resistance has a selective advantage to:</a:t>
            </a:r>
          </a:p>
          <a:p>
            <a:pPr algn="l" rtl="0" eaLnBrk="1" hangingPunct="1"/>
            <a:r>
              <a:rPr lang="en-US" b="1" u="sng" smtClean="0"/>
              <a:t>Survive, proliferate and spread.    </a:t>
            </a:r>
          </a:p>
          <a:p>
            <a:pPr algn="l" rtl="0" eaLnBrk="1" hangingPunct="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sp>
        <p:nvSpPr>
          <p:cNvPr id="34819" name="Rectangle 3"/>
          <p:cNvSpPr>
            <a:spLocks noGrp="1" noChangeArrowheads="1"/>
          </p:cNvSpPr>
          <p:nvPr>
            <p:ph type="body" idx="1"/>
          </p:nvPr>
        </p:nvSpPr>
        <p:spPr/>
        <p:txBody>
          <a:bodyPr/>
          <a:lstStyle/>
          <a:p>
            <a:pPr algn="just" rtl="0" eaLnBrk="1" hangingPunct="1"/>
            <a:r>
              <a:rPr lang="en-US" smtClean="0"/>
              <a:t>Controlling antibiotic prescriptions within hospitals had helped in reduction of resistant organism emergence.</a:t>
            </a:r>
          </a:p>
          <a:p>
            <a:pPr algn="just" rtl="0" eaLnBrk="1" hangingPunct="1"/>
            <a:r>
              <a:rPr lang="en-US" smtClean="0"/>
              <a:t>Contact precautions with gowns and gloves had prevented the spread of MRSA and VRE. </a:t>
            </a:r>
          </a:p>
          <a:p>
            <a:pPr algn="l" rtl="0" eaLnBrk="1" hangingPunct="1">
              <a:buFont typeface="Wingdings" pitchFamily="2" charset="2"/>
              <a:buNone/>
            </a:pP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n-US" smtClean="0"/>
          </a:p>
        </p:txBody>
      </p:sp>
      <p:sp>
        <p:nvSpPr>
          <p:cNvPr id="36867" name="Rectangle 3"/>
          <p:cNvSpPr>
            <a:spLocks noGrp="1" noChangeArrowheads="1"/>
          </p:cNvSpPr>
          <p:nvPr>
            <p:ph type="body" idx="1"/>
          </p:nvPr>
        </p:nvSpPr>
        <p:spPr/>
        <p:txBody>
          <a:bodyPr/>
          <a:lstStyle/>
          <a:p>
            <a:pPr algn="l" rtl="0" eaLnBrk="1" hangingPunct="1"/>
            <a:r>
              <a:rPr lang="en-US" smtClean="0"/>
              <a:t>Transmission facilitated by hospital staff who rarely:</a:t>
            </a:r>
          </a:p>
          <a:p>
            <a:pPr algn="l" rtl="0" eaLnBrk="1" hangingPunct="1"/>
            <a:r>
              <a:rPr lang="en-US" smtClean="0"/>
              <a:t>Wash their hands</a:t>
            </a:r>
          </a:p>
          <a:p>
            <a:pPr algn="l" rtl="0" eaLnBrk="1" hangingPunct="1"/>
            <a:r>
              <a:rPr lang="en-US" smtClean="0"/>
              <a:t>Disinfect or dispose their clothing</a:t>
            </a:r>
          </a:p>
          <a:p>
            <a:pPr algn="l" rtl="0" eaLnBrk="1" hangingPunct="1"/>
            <a:r>
              <a:rPr lang="en-US" smtClean="0"/>
              <a:t>Disinfect their equipment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11"/>
          <p:cNvSpPr>
            <a:spLocks noGrp="1" noChangeArrowheads="1"/>
          </p:cNvSpPr>
          <p:nvPr>
            <p:ph type="title"/>
          </p:nvPr>
        </p:nvSpPr>
        <p:spPr/>
        <p:txBody>
          <a:bodyPr/>
          <a:lstStyle/>
          <a:p>
            <a:pPr eaLnBrk="1" hangingPunct="1"/>
            <a:r>
              <a:rPr lang="en-US" smtClean="0"/>
              <a:t>Hand washing </a:t>
            </a:r>
          </a:p>
        </p:txBody>
      </p:sp>
      <p:pic>
        <p:nvPicPr>
          <p:cNvPr id="37891" name="Picture 7"/>
          <p:cNvPicPr>
            <a:picLocks noGrp="1" noChangeAspect="1" noChangeArrowheads="1"/>
          </p:cNvPicPr>
          <p:nvPr>
            <p:ph type="body" idx="1"/>
          </p:nvPr>
        </p:nvPicPr>
        <p:blipFill>
          <a:blip r:embed="rId3"/>
          <a:srcRect/>
          <a:stretch>
            <a:fillRect/>
          </a:stretch>
        </p:blipFill>
        <p:spPr>
          <a:xfrm>
            <a:off x="2667000" y="2667000"/>
            <a:ext cx="3914775" cy="3286125"/>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
          <p:cNvSpPr>
            <a:spLocks noGrp="1" noChangeArrowheads="1"/>
          </p:cNvSpPr>
          <p:nvPr>
            <p:ph type="title"/>
          </p:nvPr>
        </p:nvSpPr>
        <p:spPr/>
        <p:txBody>
          <a:bodyPr/>
          <a:lstStyle/>
          <a:p>
            <a:pPr eaLnBrk="1" hangingPunct="1"/>
            <a:endParaRPr lang="en-US" smtClean="0"/>
          </a:p>
        </p:txBody>
      </p:sp>
      <p:sp>
        <p:nvSpPr>
          <p:cNvPr id="38915" name="Rectangle 5"/>
          <p:cNvSpPr>
            <a:spLocks noGrp="1" noChangeArrowheads="1"/>
          </p:cNvSpPr>
          <p:nvPr>
            <p:ph type="body" sz="half" idx="1"/>
          </p:nvPr>
        </p:nvSpPr>
        <p:spPr/>
        <p:txBody>
          <a:bodyPr/>
          <a:lstStyle/>
          <a:p>
            <a:pPr algn="l" rtl="0" eaLnBrk="1" hangingPunct="1">
              <a:lnSpc>
                <a:spcPct val="85000"/>
              </a:lnSpc>
              <a:spcBef>
                <a:spcPct val="50000"/>
              </a:spcBef>
              <a:buFont typeface="Wingdings" pitchFamily="2" charset="2"/>
              <a:buNone/>
            </a:pPr>
            <a:r>
              <a:rPr lang="en-US" sz="2000" b="1" u="sng" smtClean="0"/>
              <a:t>Method</a:t>
            </a:r>
            <a:r>
              <a:rPr lang="en-US" sz="2000" b="1" u="sng" smtClean="0">
                <a:solidFill>
                  <a:schemeClr val="folHlink"/>
                </a:solidFill>
              </a:rPr>
              <a:t> </a:t>
            </a:r>
            <a:r>
              <a:rPr lang="en-US" sz="2000" smtClean="0"/>
              <a:t> </a:t>
            </a:r>
          </a:p>
          <a:p>
            <a:pPr algn="l" rtl="0" eaLnBrk="1" hangingPunct="1">
              <a:lnSpc>
                <a:spcPct val="85000"/>
              </a:lnSpc>
              <a:spcBef>
                <a:spcPct val="50000"/>
              </a:spcBef>
            </a:pPr>
            <a:r>
              <a:rPr lang="en-US" sz="2000" smtClean="0"/>
              <a:t>Wet hands with clean (not hot) water</a:t>
            </a:r>
          </a:p>
          <a:p>
            <a:pPr algn="l" rtl="0" eaLnBrk="1" hangingPunct="1">
              <a:lnSpc>
                <a:spcPct val="85000"/>
              </a:lnSpc>
              <a:spcBef>
                <a:spcPct val="50000"/>
              </a:spcBef>
            </a:pPr>
            <a:r>
              <a:rPr lang="en-US" sz="2000" smtClean="0"/>
              <a:t>Apply soap</a:t>
            </a:r>
          </a:p>
          <a:p>
            <a:pPr algn="l" rtl="0" eaLnBrk="1" hangingPunct="1">
              <a:lnSpc>
                <a:spcPct val="85000"/>
              </a:lnSpc>
              <a:spcBef>
                <a:spcPct val="50000"/>
              </a:spcBef>
            </a:pPr>
            <a:r>
              <a:rPr lang="en-US" sz="2000" smtClean="0"/>
              <a:t>Rub hands together for about 20 seconds</a:t>
            </a:r>
          </a:p>
          <a:p>
            <a:pPr algn="l" rtl="0" eaLnBrk="1" hangingPunct="1">
              <a:lnSpc>
                <a:spcPct val="85000"/>
              </a:lnSpc>
              <a:spcBef>
                <a:spcPct val="50000"/>
              </a:spcBef>
            </a:pPr>
            <a:r>
              <a:rPr lang="en-US" sz="2000" smtClean="0"/>
              <a:t>Rinse with clean water</a:t>
            </a:r>
          </a:p>
          <a:p>
            <a:pPr algn="l" rtl="0" eaLnBrk="1" hangingPunct="1">
              <a:lnSpc>
                <a:spcPct val="85000"/>
              </a:lnSpc>
              <a:spcBef>
                <a:spcPct val="50000"/>
              </a:spcBef>
            </a:pPr>
            <a:r>
              <a:rPr lang="en-US" sz="2000" smtClean="0"/>
              <a:t>Dry with disposable towel or air dry</a:t>
            </a:r>
          </a:p>
          <a:p>
            <a:pPr algn="l" rtl="0" eaLnBrk="1" hangingPunct="1">
              <a:lnSpc>
                <a:spcPct val="85000"/>
              </a:lnSpc>
              <a:spcBef>
                <a:spcPct val="50000"/>
              </a:spcBef>
            </a:pPr>
            <a:r>
              <a:rPr lang="en-US" sz="2000" smtClean="0"/>
              <a:t>Use towel to turn off faucet</a:t>
            </a:r>
          </a:p>
        </p:txBody>
      </p:sp>
      <p:pic>
        <p:nvPicPr>
          <p:cNvPr id="38916" name="Picture 12"/>
          <p:cNvPicPr>
            <a:picLocks noGrp="1" noChangeAspect="1" noChangeArrowheads="1"/>
          </p:cNvPicPr>
          <p:nvPr>
            <p:ph type="body" sz="half" idx="2"/>
          </p:nvPr>
        </p:nvPicPr>
        <p:blipFill>
          <a:blip r:embed="rId3"/>
          <a:srcRect/>
          <a:stretch>
            <a:fillRect/>
          </a:stretch>
        </p:blipFill>
        <p:spPr>
          <a:xfrm>
            <a:off x="5295900" y="2362200"/>
            <a:ext cx="2698750" cy="3724275"/>
          </a:xfrm>
          <a:solidFill>
            <a:srgbClr val="000000"/>
          </a:solid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pPr eaLnBrk="1" hangingPunct="1"/>
            <a:r>
              <a:rPr lang="en-US" smtClean="0"/>
              <a:t>Alcohol-based Hand Rubs</a:t>
            </a:r>
          </a:p>
        </p:txBody>
      </p:sp>
      <p:sp>
        <p:nvSpPr>
          <p:cNvPr id="39939" name="Rectangle 3"/>
          <p:cNvSpPr>
            <a:spLocks noGrp="1" noChangeArrowheads="1"/>
          </p:cNvSpPr>
          <p:nvPr>
            <p:ph type="body" sz="half" idx="1"/>
          </p:nvPr>
        </p:nvSpPr>
        <p:spPr/>
        <p:txBody>
          <a:bodyPr/>
          <a:lstStyle/>
          <a:p>
            <a:pPr algn="just" rtl="0" eaLnBrk="1" hangingPunct="1">
              <a:lnSpc>
                <a:spcPct val="85000"/>
              </a:lnSpc>
              <a:spcBef>
                <a:spcPct val="50000"/>
              </a:spcBef>
            </a:pPr>
            <a:r>
              <a:rPr lang="en-US" sz="2400" smtClean="0"/>
              <a:t>Effective if hands not visibly soiled</a:t>
            </a:r>
          </a:p>
          <a:p>
            <a:pPr algn="just" rtl="0" eaLnBrk="1" hangingPunct="1">
              <a:lnSpc>
                <a:spcPct val="85000"/>
              </a:lnSpc>
              <a:spcBef>
                <a:spcPct val="50000"/>
              </a:spcBef>
            </a:pPr>
            <a:r>
              <a:rPr lang="en-US" sz="2400" smtClean="0"/>
              <a:t>More costly than soap &amp; water</a:t>
            </a:r>
          </a:p>
          <a:p>
            <a:pPr algn="just" rtl="0" eaLnBrk="1" hangingPunct="1">
              <a:lnSpc>
                <a:spcPct val="85000"/>
              </a:lnSpc>
              <a:spcBef>
                <a:spcPct val="50000"/>
              </a:spcBef>
              <a:buFont typeface="Wingdings" pitchFamily="2" charset="2"/>
              <a:buNone/>
            </a:pPr>
            <a:r>
              <a:rPr lang="en-US" sz="2400" b="1" u="sng" smtClean="0"/>
              <a:t>Method</a:t>
            </a:r>
          </a:p>
          <a:p>
            <a:pPr algn="just" rtl="0" eaLnBrk="1" hangingPunct="1">
              <a:lnSpc>
                <a:spcPct val="85000"/>
              </a:lnSpc>
              <a:spcBef>
                <a:spcPct val="50000"/>
              </a:spcBef>
            </a:pPr>
            <a:r>
              <a:rPr lang="en-US" sz="2400" smtClean="0"/>
              <a:t>Apply appropriate (3ml) amount to palms</a:t>
            </a:r>
          </a:p>
          <a:p>
            <a:pPr algn="just" rtl="0" eaLnBrk="1" hangingPunct="1">
              <a:lnSpc>
                <a:spcPct val="85000"/>
              </a:lnSpc>
              <a:spcBef>
                <a:spcPct val="50000"/>
              </a:spcBef>
            </a:pPr>
            <a:r>
              <a:rPr lang="en-US" sz="2400" smtClean="0"/>
              <a:t>Rub hands together, covering all surfaces until dry </a:t>
            </a:r>
          </a:p>
          <a:p>
            <a:pPr algn="l" rtl="0" eaLnBrk="1" hangingPunct="1"/>
            <a:endParaRPr lang="en-US" sz="2000" smtClean="0"/>
          </a:p>
        </p:txBody>
      </p:sp>
      <p:pic>
        <p:nvPicPr>
          <p:cNvPr id="39940" name="Picture 5"/>
          <p:cNvPicPr>
            <a:picLocks noGrp="1" noChangeAspect="1" noChangeArrowheads="1"/>
          </p:cNvPicPr>
          <p:nvPr>
            <p:ph type="body" sz="half" idx="2"/>
          </p:nvPr>
        </p:nvPicPr>
        <p:blipFill>
          <a:blip r:embed="rId3"/>
          <a:srcRect/>
          <a:stretch>
            <a:fillRect/>
          </a:stretch>
        </p:blipFill>
        <p:spPr>
          <a:xfrm>
            <a:off x="5638800" y="2209800"/>
            <a:ext cx="1250950" cy="1187450"/>
          </a:xfrm>
          <a:noFill/>
        </p:spPr>
      </p:pic>
      <p:pic>
        <p:nvPicPr>
          <p:cNvPr id="39941" name="Picture 6"/>
          <p:cNvPicPr>
            <a:picLocks noChangeAspect="1" noChangeArrowheads="1"/>
          </p:cNvPicPr>
          <p:nvPr/>
        </p:nvPicPr>
        <p:blipFill>
          <a:blip r:embed="rId4"/>
          <a:srcRect/>
          <a:stretch>
            <a:fillRect/>
          </a:stretch>
        </p:blipFill>
        <p:spPr bwMode="auto">
          <a:xfrm>
            <a:off x="6019800" y="3352800"/>
            <a:ext cx="1450975" cy="1265238"/>
          </a:xfrm>
          <a:prstGeom prst="rect">
            <a:avLst/>
          </a:prstGeom>
          <a:noFill/>
          <a:ln w="9525">
            <a:noFill/>
            <a:miter lim="800000"/>
            <a:headEnd/>
            <a:tailEnd/>
          </a:ln>
        </p:spPr>
      </p:pic>
      <p:pic>
        <p:nvPicPr>
          <p:cNvPr id="39942" name="Picture 7"/>
          <p:cNvPicPr>
            <a:picLocks noChangeAspect="1" noChangeArrowheads="1"/>
          </p:cNvPicPr>
          <p:nvPr/>
        </p:nvPicPr>
        <p:blipFill>
          <a:blip r:embed="rId5"/>
          <a:srcRect/>
          <a:stretch>
            <a:fillRect/>
          </a:stretch>
        </p:blipFill>
        <p:spPr bwMode="auto">
          <a:xfrm>
            <a:off x="6076950" y="4665663"/>
            <a:ext cx="2066925" cy="14700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smtClean="0"/>
          </a:p>
        </p:txBody>
      </p:sp>
      <p:sp>
        <p:nvSpPr>
          <p:cNvPr id="40963" name="Rectangle 3"/>
          <p:cNvSpPr>
            <a:spLocks noGrp="1" noChangeArrowheads="1"/>
          </p:cNvSpPr>
          <p:nvPr>
            <p:ph type="body" idx="1"/>
          </p:nvPr>
        </p:nvSpPr>
        <p:spPr/>
        <p:txBody>
          <a:bodyPr/>
          <a:lstStyle/>
          <a:p>
            <a:pPr algn="l" rtl="0" eaLnBrk="1" hangingPunct="1"/>
            <a:endParaRPr lang="en-US" smtClean="0"/>
          </a:p>
          <a:p>
            <a:pPr algn="l" rtl="0" eaLnBrk="1" hangingPunct="1"/>
            <a:endParaRPr lang="en-US" smtClean="0"/>
          </a:p>
          <a:p>
            <a:pPr algn="just" rtl="0" eaLnBrk="1" hangingPunct="1"/>
            <a:r>
              <a:rPr lang="en-US" smtClean="0"/>
              <a:t>How consistent are we in washing hands between attending patients?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n-US" smtClean="0"/>
          </a:p>
        </p:txBody>
      </p:sp>
      <p:sp>
        <p:nvSpPr>
          <p:cNvPr id="41987" name="Rectangle 3"/>
          <p:cNvSpPr>
            <a:spLocks noGrp="1" noChangeArrowheads="1"/>
          </p:cNvSpPr>
          <p:nvPr>
            <p:ph type="body" idx="1"/>
          </p:nvPr>
        </p:nvSpPr>
        <p:spPr/>
        <p:txBody>
          <a:bodyPr/>
          <a:lstStyle/>
          <a:p>
            <a:pPr algn="l" rtl="0" eaLnBrk="1" hangingPunct="1"/>
            <a:r>
              <a:rPr lang="en-US" smtClean="0"/>
              <a:t>Recent studies</a:t>
            </a:r>
          </a:p>
          <a:p>
            <a:pPr algn="just" rtl="0" eaLnBrk="1" hangingPunct="1"/>
            <a:r>
              <a:rPr lang="en-US" smtClean="0"/>
              <a:t>Forty per cent (40%) wash their hands after contact with a patient before the next.</a:t>
            </a:r>
          </a:p>
          <a:p>
            <a:pPr algn="just" rtl="0" eaLnBrk="1" hangingPunct="1"/>
            <a:r>
              <a:rPr lang="en-US" smtClean="0"/>
              <a:t>Nurses comply more than doctors</a:t>
            </a:r>
          </a:p>
          <a:p>
            <a:pPr algn="just" rtl="0" eaLnBrk="1" hangingPunct="1"/>
            <a:r>
              <a:rPr lang="en-US" smtClean="0"/>
              <a:t>Worst compliance regrettably in ICUs.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smtClean="0"/>
          </a:p>
        </p:txBody>
      </p:sp>
      <p:pic>
        <p:nvPicPr>
          <p:cNvPr id="43011" name="Picture 4" descr="MRSA"/>
          <p:cNvPicPr>
            <a:picLocks noGrp="1" noChangeAspect="1" noChangeArrowheads="1"/>
          </p:cNvPicPr>
          <p:nvPr>
            <p:ph type="body" idx="1"/>
          </p:nvPr>
        </p:nvPicPr>
        <p:blipFill>
          <a:blip r:embed="rId3"/>
          <a:srcRect/>
          <a:stretch>
            <a:fillRect/>
          </a:stretch>
        </p:blipFill>
        <p:spPr>
          <a:xfrm>
            <a:off x="1033463" y="2387600"/>
            <a:ext cx="7300912" cy="3671888"/>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smtClean="0"/>
              <a:t>UTI</a:t>
            </a:r>
          </a:p>
        </p:txBody>
      </p:sp>
      <p:sp>
        <p:nvSpPr>
          <p:cNvPr id="44035" name="Rectangle 3"/>
          <p:cNvSpPr>
            <a:spLocks noGrp="1" noChangeArrowheads="1"/>
          </p:cNvSpPr>
          <p:nvPr>
            <p:ph type="body" idx="1"/>
          </p:nvPr>
        </p:nvSpPr>
        <p:spPr/>
        <p:txBody>
          <a:bodyPr/>
          <a:lstStyle/>
          <a:p>
            <a:pPr algn="l" rtl="0" eaLnBrk="1" hangingPunct="1">
              <a:lnSpc>
                <a:spcPct val="90000"/>
              </a:lnSpc>
            </a:pPr>
            <a:r>
              <a:rPr lang="en-US" smtClean="0"/>
              <a:t>Thirty per cent of all nosocomial infections</a:t>
            </a:r>
          </a:p>
          <a:p>
            <a:pPr algn="just" rtl="0" eaLnBrk="1" hangingPunct="1">
              <a:lnSpc>
                <a:spcPct val="90000"/>
              </a:lnSpc>
            </a:pPr>
            <a:r>
              <a:rPr lang="en-US" smtClean="0"/>
              <a:t>Rate of 1% with single in-out catheterisation</a:t>
            </a:r>
          </a:p>
          <a:p>
            <a:pPr algn="just" rtl="0" eaLnBrk="1" hangingPunct="1">
              <a:lnSpc>
                <a:spcPct val="90000"/>
              </a:lnSpc>
            </a:pPr>
            <a:r>
              <a:rPr lang="en-US" smtClean="0"/>
              <a:t>Risk of 3 to 6% per catheter-day for prolonged usage.</a:t>
            </a:r>
          </a:p>
          <a:p>
            <a:pPr algn="just" rtl="0" eaLnBrk="1" hangingPunct="1">
              <a:lnSpc>
                <a:spcPct val="90000"/>
              </a:lnSpc>
            </a:pPr>
            <a:r>
              <a:rPr lang="en-US" smtClean="0"/>
              <a:t>Higher for females than males</a:t>
            </a:r>
          </a:p>
          <a:p>
            <a:pPr algn="just" rtl="0" eaLnBrk="1" hangingPunct="1">
              <a:lnSpc>
                <a:spcPct val="90000"/>
              </a:lnSpc>
            </a:pPr>
            <a:r>
              <a:rPr lang="en-US" smtClean="0"/>
              <a:t>Post 10-14 days, half of pateints have bacteriuria.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smtClean="0"/>
              <a:t>History </a:t>
            </a:r>
          </a:p>
        </p:txBody>
      </p:sp>
      <p:sp>
        <p:nvSpPr>
          <p:cNvPr id="8195" name="Rectangle 3"/>
          <p:cNvSpPr>
            <a:spLocks noGrp="1" noChangeArrowheads="1"/>
          </p:cNvSpPr>
          <p:nvPr>
            <p:ph type="body" idx="1"/>
          </p:nvPr>
        </p:nvSpPr>
        <p:spPr/>
        <p:txBody>
          <a:bodyPr/>
          <a:lstStyle/>
          <a:p>
            <a:pPr algn="just" rtl="0" eaLnBrk="1" hangingPunct="1"/>
            <a:r>
              <a:rPr lang="en-US" smtClean="0"/>
              <a:t>Earliest Europeans hospitals were established in middle ages</a:t>
            </a:r>
          </a:p>
          <a:p>
            <a:pPr algn="just" rtl="0" eaLnBrk="1" hangingPunct="1"/>
            <a:r>
              <a:rPr lang="en-US" smtClean="0"/>
              <a:t>No resemblance to modern hospitals in either structure or function</a:t>
            </a:r>
          </a:p>
          <a:p>
            <a:pPr algn="just" rtl="0" eaLnBrk="1" hangingPunct="1"/>
            <a:r>
              <a:rPr lang="en-US" smtClean="0"/>
              <a:t>There were lack of space and shifts were ordered for patients and occasionally more than one patients in beds.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pPr eaLnBrk="1" hangingPunct="1"/>
            <a:r>
              <a:rPr lang="en-US" smtClean="0"/>
              <a:t>NNIS Data (CDC).</a:t>
            </a:r>
          </a:p>
        </p:txBody>
      </p:sp>
      <p:sp>
        <p:nvSpPr>
          <p:cNvPr id="45059" name="Rectangle 3"/>
          <p:cNvSpPr>
            <a:spLocks noGrp="1" noChangeArrowheads="1"/>
          </p:cNvSpPr>
          <p:nvPr>
            <p:ph type="body" idx="1"/>
          </p:nvPr>
        </p:nvSpPr>
        <p:spPr/>
        <p:txBody>
          <a:bodyPr/>
          <a:lstStyle/>
          <a:p>
            <a:pPr algn="l" rtl="0" eaLnBrk="1" hangingPunct="1"/>
            <a:r>
              <a:rPr lang="en-US" smtClean="0"/>
              <a:t>E coli			 Coagulase -ve Staph</a:t>
            </a:r>
          </a:p>
          <a:p>
            <a:pPr algn="l" rtl="0" eaLnBrk="1" hangingPunct="1"/>
            <a:r>
              <a:rPr lang="en-US" smtClean="0"/>
              <a:t>Enterococcus spp   Other fungi</a:t>
            </a:r>
          </a:p>
          <a:p>
            <a:pPr algn="l" rtl="0" eaLnBrk="1" hangingPunct="1"/>
            <a:r>
              <a:rPr lang="en-US" smtClean="0"/>
              <a:t>P aeruginosa          Citrobacter spp</a:t>
            </a:r>
          </a:p>
          <a:p>
            <a:pPr algn="l" rtl="0" eaLnBrk="1" hangingPunct="1"/>
            <a:r>
              <a:rPr lang="en-US" smtClean="0"/>
              <a:t>Candida spp           S aureus</a:t>
            </a:r>
          </a:p>
          <a:p>
            <a:pPr algn="l" rtl="0" eaLnBrk="1" hangingPunct="1"/>
            <a:r>
              <a:rPr lang="en-US" smtClean="0"/>
              <a:t>K pneumoniae </a:t>
            </a:r>
          </a:p>
          <a:p>
            <a:pPr algn="l" rtl="0" eaLnBrk="1" hangingPunct="1"/>
            <a:r>
              <a:rPr lang="en-US" smtClean="0"/>
              <a:t>Enterobacter spp</a:t>
            </a:r>
          </a:p>
          <a:p>
            <a:pPr algn="l" rtl="0" eaLnBrk="1" hangingPunct="1"/>
            <a:r>
              <a:rPr lang="en-US" smtClean="0"/>
              <a:t>Proteus mirabilis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n-US" smtClean="0"/>
          </a:p>
        </p:txBody>
      </p:sp>
      <p:sp>
        <p:nvSpPr>
          <p:cNvPr id="46083" name="Rectangle 3"/>
          <p:cNvSpPr>
            <a:spLocks noGrp="1" noChangeArrowheads="1"/>
          </p:cNvSpPr>
          <p:nvPr>
            <p:ph type="body" idx="1"/>
          </p:nvPr>
        </p:nvSpPr>
        <p:spPr/>
        <p:txBody>
          <a:bodyPr/>
          <a:lstStyle/>
          <a:p>
            <a:pPr algn="just" rtl="0" eaLnBrk="1" hangingPunct="1"/>
            <a:endParaRPr lang="en-US" smtClean="0"/>
          </a:p>
          <a:p>
            <a:pPr algn="just" rtl="0" eaLnBrk="1" hangingPunct="1"/>
            <a:r>
              <a:rPr lang="en-US" smtClean="0"/>
              <a:t>Preventive measures have confirmed the advantage of closed drainage system.</a:t>
            </a:r>
          </a:p>
          <a:p>
            <a:pPr algn="just" rtl="0" eaLnBrk="1" hangingPunct="1"/>
            <a:r>
              <a:rPr lang="en-US" smtClean="0"/>
              <a:t>Also the use of silver alloy urinary catheter</a:t>
            </a:r>
          </a:p>
          <a:p>
            <a:pPr algn="just" rtl="0" eaLnBrk="1" hangingPunct="1"/>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en-US" smtClean="0"/>
              <a:t>Pneumonia </a:t>
            </a:r>
          </a:p>
        </p:txBody>
      </p:sp>
      <p:sp>
        <p:nvSpPr>
          <p:cNvPr id="47107" name="Rectangle 3"/>
          <p:cNvSpPr>
            <a:spLocks noGrp="1" noChangeArrowheads="1"/>
          </p:cNvSpPr>
          <p:nvPr>
            <p:ph type="body" idx="1"/>
          </p:nvPr>
        </p:nvSpPr>
        <p:spPr/>
        <p:txBody>
          <a:bodyPr/>
          <a:lstStyle/>
          <a:p>
            <a:pPr algn="l" rtl="0" eaLnBrk="1" hangingPunct="1">
              <a:lnSpc>
                <a:spcPct val="90000"/>
              </a:lnSpc>
            </a:pPr>
            <a:r>
              <a:rPr lang="en-US" smtClean="0"/>
              <a:t>Mainly from aspirated gastric contents.</a:t>
            </a:r>
          </a:p>
          <a:p>
            <a:pPr algn="just" rtl="0" eaLnBrk="1" hangingPunct="1">
              <a:lnSpc>
                <a:spcPct val="90000"/>
              </a:lnSpc>
            </a:pPr>
            <a:r>
              <a:rPr lang="en-US" smtClean="0"/>
              <a:t>Also from microbes-laden secretions of upper respiratory tract.   </a:t>
            </a:r>
          </a:p>
          <a:p>
            <a:pPr algn="just" rtl="0" eaLnBrk="1" hangingPunct="1">
              <a:lnSpc>
                <a:spcPct val="90000"/>
              </a:lnSpc>
            </a:pPr>
            <a:r>
              <a:rPr lang="en-US" smtClean="0"/>
              <a:t>Septic emboli from infected CVP or A-V fistula</a:t>
            </a:r>
          </a:p>
          <a:p>
            <a:pPr algn="just" rtl="0" eaLnBrk="1" hangingPunct="1">
              <a:lnSpc>
                <a:spcPct val="90000"/>
              </a:lnSpc>
            </a:pPr>
            <a:r>
              <a:rPr lang="en-US" smtClean="0"/>
              <a:t>Rarely, inhalation of pathogens from the air for example M tuberculosis and Aspergillus fumigatus</a:t>
            </a:r>
          </a:p>
          <a:p>
            <a:pPr algn="just" rtl="0" eaLnBrk="1" hangingPunct="1">
              <a:lnSpc>
                <a:spcPct val="90000"/>
              </a:lnSpc>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n-US" smtClean="0"/>
          </a:p>
        </p:txBody>
      </p:sp>
      <p:sp>
        <p:nvSpPr>
          <p:cNvPr id="48131" name="Rectangle 3"/>
          <p:cNvSpPr>
            <a:spLocks noGrp="1" noChangeArrowheads="1"/>
          </p:cNvSpPr>
          <p:nvPr>
            <p:ph type="body" idx="1"/>
          </p:nvPr>
        </p:nvSpPr>
        <p:spPr/>
        <p:txBody>
          <a:bodyPr/>
          <a:lstStyle/>
          <a:p>
            <a:pPr algn="l" rtl="0" eaLnBrk="1" hangingPunct="1"/>
            <a:r>
              <a:rPr lang="en-US" smtClean="0"/>
              <a:t>S aureus</a:t>
            </a:r>
          </a:p>
          <a:p>
            <a:pPr algn="l" rtl="0" eaLnBrk="1" hangingPunct="1"/>
            <a:r>
              <a:rPr lang="en-US" smtClean="0"/>
              <a:t>P aeruginosa</a:t>
            </a:r>
          </a:p>
          <a:p>
            <a:pPr algn="l" rtl="0" eaLnBrk="1" hangingPunct="1"/>
            <a:r>
              <a:rPr lang="en-US" smtClean="0"/>
              <a:t>Enterobacter spp</a:t>
            </a:r>
          </a:p>
          <a:p>
            <a:pPr algn="l" rtl="0" eaLnBrk="1" hangingPunct="1"/>
            <a:r>
              <a:rPr lang="en-US" smtClean="0"/>
              <a:t>K pneumoniae</a:t>
            </a:r>
          </a:p>
          <a:p>
            <a:pPr algn="l" rtl="0" eaLnBrk="1" hangingPunct="1"/>
            <a:r>
              <a:rPr lang="en-US" smtClean="0"/>
              <a:t>E coli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smtClean="0"/>
          </a:p>
        </p:txBody>
      </p:sp>
      <p:sp>
        <p:nvSpPr>
          <p:cNvPr id="49155" name="Rectangle 3"/>
          <p:cNvSpPr>
            <a:spLocks noGrp="1" noChangeArrowheads="1"/>
          </p:cNvSpPr>
          <p:nvPr>
            <p:ph type="body" idx="1"/>
          </p:nvPr>
        </p:nvSpPr>
        <p:spPr/>
        <p:txBody>
          <a:bodyPr/>
          <a:lstStyle/>
          <a:p>
            <a:pPr algn="l" rtl="0" eaLnBrk="1" hangingPunct="1"/>
            <a:r>
              <a:rPr lang="en-US" smtClean="0"/>
              <a:t>Most patients are ventilated in ICU.</a:t>
            </a:r>
          </a:p>
          <a:p>
            <a:pPr algn="l" rtl="0" eaLnBrk="1" hangingPunct="1"/>
            <a:r>
              <a:rPr lang="en-US" smtClean="0"/>
              <a:t>Rates from 6 to 30%.</a:t>
            </a:r>
          </a:p>
          <a:p>
            <a:pPr algn="l" rtl="0" eaLnBrk="1" hangingPunct="1"/>
            <a:r>
              <a:rPr lang="en-US" smtClean="0"/>
              <a:t>Risk of 1 to 3% per day.</a:t>
            </a:r>
          </a:p>
          <a:p>
            <a:pPr algn="just" rtl="0" eaLnBrk="1" hangingPunct="1"/>
            <a:r>
              <a:rPr lang="en-US" smtClean="0"/>
              <a:t>Higher inocula with patients on either H</a:t>
            </a:r>
            <a:r>
              <a:rPr lang="en-US" baseline="-25000" smtClean="0"/>
              <a:t>2 </a:t>
            </a:r>
            <a:r>
              <a:rPr lang="en-US" smtClean="0"/>
              <a:t> blocker or antacid therapy.</a:t>
            </a:r>
          </a:p>
          <a:p>
            <a:pPr algn="l" rtl="0" eaLnBrk="1" hangingPunct="1"/>
            <a:r>
              <a:rPr lang="en-US" smtClean="0"/>
              <a:t>Less with sucralfate.</a:t>
            </a:r>
          </a:p>
          <a:p>
            <a:pPr algn="l" rtl="0" eaLnBrk="1" hangingPunct="1"/>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en-US" smtClean="0"/>
          </a:p>
        </p:txBody>
      </p:sp>
      <p:sp>
        <p:nvSpPr>
          <p:cNvPr id="50179" name="Rectangle 3"/>
          <p:cNvSpPr>
            <a:spLocks noGrp="1" noChangeArrowheads="1"/>
          </p:cNvSpPr>
          <p:nvPr>
            <p:ph type="body" idx="1"/>
          </p:nvPr>
        </p:nvSpPr>
        <p:spPr/>
        <p:txBody>
          <a:bodyPr/>
          <a:lstStyle/>
          <a:p>
            <a:pPr algn="l" rtl="0" eaLnBrk="1" hangingPunct="1"/>
            <a:r>
              <a:rPr lang="en-US" smtClean="0"/>
              <a:t>Preventive measures:</a:t>
            </a:r>
          </a:p>
          <a:p>
            <a:pPr algn="just" rtl="0" eaLnBrk="1" hangingPunct="1"/>
            <a:r>
              <a:rPr lang="en-US" smtClean="0"/>
              <a:t>Keeping patients at an angle of 45 degrees.</a:t>
            </a:r>
          </a:p>
          <a:p>
            <a:pPr algn="just" rtl="0" eaLnBrk="1" hangingPunct="1"/>
            <a:r>
              <a:rPr lang="en-US" smtClean="0"/>
              <a:t>Use of device for subglottic suction to reduce the pooling of secretions.</a:t>
            </a:r>
          </a:p>
          <a:p>
            <a:pPr algn="just" rtl="0" eaLnBrk="1" hangingPunct="1"/>
            <a:r>
              <a:rPr lang="en-US" smtClean="0"/>
              <a:t>Led to less clinical aspirations and lower pneumonia rates.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smtClean="0"/>
              <a:t>Surgical Site Infections</a:t>
            </a:r>
          </a:p>
        </p:txBody>
      </p:sp>
      <p:sp>
        <p:nvSpPr>
          <p:cNvPr id="51203" name="Rectangle 3"/>
          <p:cNvSpPr>
            <a:spLocks noGrp="1" noChangeArrowheads="1"/>
          </p:cNvSpPr>
          <p:nvPr>
            <p:ph type="body" idx="1"/>
          </p:nvPr>
        </p:nvSpPr>
        <p:spPr/>
        <p:txBody>
          <a:bodyPr/>
          <a:lstStyle/>
          <a:p>
            <a:pPr algn="l" rtl="0" eaLnBrk="1" hangingPunct="1"/>
            <a:r>
              <a:rPr lang="en-US" smtClean="0"/>
              <a:t>Still occur despite aseptic techniques</a:t>
            </a:r>
          </a:p>
          <a:p>
            <a:pPr algn="just" rtl="0" eaLnBrk="1" hangingPunct="1"/>
            <a:r>
              <a:rPr lang="en-US" smtClean="0"/>
              <a:t>Clearly the obese and diabetic patients require adequate preparations.</a:t>
            </a:r>
          </a:p>
          <a:p>
            <a:pPr algn="just" rtl="0" eaLnBrk="1" hangingPunct="1"/>
            <a:r>
              <a:rPr lang="en-US" smtClean="0"/>
              <a:t>Use of dry shaving a day before surgery is better than clippers hours before.</a:t>
            </a:r>
          </a:p>
          <a:p>
            <a:pPr algn="just" rtl="0" eaLnBrk="1" hangingPunct="1"/>
            <a:r>
              <a:rPr lang="en-US" smtClean="0"/>
              <a:t>Emergent surgery on inherently contaminated organs like the colon.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en-US" smtClean="0"/>
          </a:p>
        </p:txBody>
      </p:sp>
      <p:sp>
        <p:nvSpPr>
          <p:cNvPr id="52227" name="Rectangle 3"/>
          <p:cNvSpPr>
            <a:spLocks noGrp="1" noChangeArrowheads="1"/>
          </p:cNvSpPr>
          <p:nvPr>
            <p:ph type="body" idx="1"/>
          </p:nvPr>
        </p:nvSpPr>
        <p:spPr/>
        <p:txBody>
          <a:bodyPr/>
          <a:lstStyle/>
          <a:p>
            <a:pPr algn="l" rtl="0" eaLnBrk="1" hangingPunct="1"/>
            <a:r>
              <a:rPr lang="en-US" smtClean="0"/>
              <a:t>S aureus</a:t>
            </a:r>
          </a:p>
          <a:p>
            <a:pPr algn="l" rtl="0" eaLnBrk="1" hangingPunct="1"/>
            <a:r>
              <a:rPr lang="en-US" smtClean="0"/>
              <a:t>Coagulase –ve Staph</a:t>
            </a:r>
          </a:p>
          <a:p>
            <a:pPr algn="l" rtl="0" eaLnBrk="1" hangingPunct="1"/>
            <a:r>
              <a:rPr lang="en-US" smtClean="0"/>
              <a:t>Enterococci</a:t>
            </a:r>
          </a:p>
          <a:p>
            <a:pPr algn="l" rtl="0" eaLnBrk="1" hangingPunct="1"/>
            <a:r>
              <a:rPr lang="en-US" smtClean="0"/>
              <a:t>E coli</a:t>
            </a:r>
          </a:p>
          <a:p>
            <a:pPr algn="l" rtl="0" eaLnBrk="1" hangingPunct="1"/>
            <a:r>
              <a:rPr lang="en-US" smtClean="0"/>
              <a:t>Enterobacter </a:t>
            </a:r>
          </a:p>
          <a:p>
            <a:pPr algn="l" rtl="0" eaLnBrk="1" hangingPunct="1"/>
            <a:r>
              <a:rPr lang="en-US" smtClean="0"/>
              <a:t>Klebsiella </a:t>
            </a:r>
          </a:p>
          <a:p>
            <a:pPr algn="l" rtl="0" eaLnBrk="1" hangingPunct="1"/>
            <a:r>
              <a:rPr lang="en-US" smtClean="0"/>
              <a:t>Candida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smtClean="0"/>
              <a:t>Blood Stream Infections</a:t>
            </a:r>
          </a:p>
        </p:txBody>
      </p:sp>
      <p:sp>
        <p:nvSpPr>
          <p:cNvPr id="53251" name="Rectangle 3"/>
          <p:cNvSpPr>
            <a:spLocks noGrp="1" noChangeArrowheads="1"/>
          </p:cNvSpPr>
          <p:nvPr>
            <p:ph type="body" idx="1"/>
          </p:nvPr>
        </p:nvSpPr>
        <p:spPr/>
        <p:txBody>
          <a:bodyPr/>
          <a:lstStyle/>
          <a:p>
            <a:pPr algn="just" rtl="0" eaLnBrk="1" hangingPunct="1"/>
            <a:r>
              <a:rPr lang="en-US" smtClean="0"/>
              <a:t>Primary 80%: mainly from infected vascular catheter.</a:t>
            </a:r>
          </a:p>
          <a:p>
            <a:pPr algn="just" rtl="0" eaLnBrk="1" hangingPunct="1"/>
            <a:r>
              <a:rPr lang="en-US" smtClean="0"/>
              <a:t>Secondary 20%: local infection in another organ.</a:t>
            </a:r>
          </a:p>
          <a:p>
            <a:pPr algn="just" rtl="0" eaLnBrk="1" hangingPunct="1"/>
            <a:r>
              <a:rPr lang="en-US" smtClean="0"/>
              <a:t>Catheter-related BI begins with colonization of the catheter with microbes. </a:t>
            </a:r>
          </a:p>
          <a:p>
            <a:pPr algn="just" rtl="0" eaLnBrk="1" hangingPunct="1"/>
            <a:r>
              <a:rPr lang="en-US" smtClean="0"/>
              <a:t>Femoral more prone than IJ and SC</a:t>
            </a:r>
          </a:p>
          <a:p>
            <a:pPr algn="just" rtl="0"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n-US" smtClean="0"/>
          </a:p>
        </p:txBody>
      </p:sp>
      <p:sp>
        <p:nvSpPr>
          <p:cNvPr id="54275" name="Rectangle 3"/>
          <p:cNvSpPr>
            <a:spLocks noGrp="1" noChangeArrowheads="1"/>
          </p:cNvSpPr>
          <p:nvPr>
            <p:ph type="body" idx="1"/>
          </p:nvPr>
        </p:nvSpPr>
        <p:spPr/>
        <p:txBody>
          <a:bodyPr/>
          <a:lstStyle/>
          <a:p>
            <a:pPr algn="just" rtl="0" eaLnBrk="1" hangingPunct="1"/>
            <a:r>
              <a:rPr lang="en-US" smtClean="0"/>
              <a:t>Cultured tips of catheter in cardiac surgery are infected within 1-2 hours of insertion.</a:t>
            </a:r>
          </a:p>
          <a:p>
            <a:pPr algn="just" rtl="0" eaLnBrk="1" hangingPunct="1"/>
            <a:r>
              <a:rPr lang="en-US" smtClean="0"/>
              <a:t>Earlier on tackled by the body’s immune system.</a:t>
            </a:r>
          </a:p>
          <a:p>
            <a:pPr algn="just" rtl="0" eaLnBrk="1" hangingPunct="1"/>
            <a:r>
              <a:rPr lang="en-US" smtClean="0"/>
              <a:t>Subsequently microbes moved through the catheter tract to enter the blood stream.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type="body" idx="1"/>
          </p:nvPr>
        </p:nvSpPr>
        <p:spPr/>
        <p:txBody>
          <a:bodyPr/>
          <a:lstStyle/>
          <a:p>
            <a:pPr algn="l" rtl="0" eaLnBrk="1" hangingPunct="1"/>
            <a:r>
              <a:rPr lang="en-US" smtClean="0"/>
              <a:t>Consequences:</a:t>
            </a:r>
          </a:p>
          <a:p>
            <a:pPr algn="just" rtl="0" eaLnBrk="1" hangingPunct="1"/>
            <a:r>
              <a:rPr lang="en-US" smtClean="0"/>
              <a:t>Increased physical contact promoting infection spread</a:t>
            </a:r>
          </a:p>
          <a:p>
            <a:pPr algn="just" rtl="0" eaLnBrk="1" hangingPunct="1"/>
            <a:r>
              <a:rPr lang="en-US" smtClean="0"/>
              <a:t>The squalid situations led to the hospitals called ‘’pest houses’’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endParaRPr lang="en-US" smtClean="0"/>
          </a:p>
        </p:txBody>
      </p:sp>
      <p:sp>
        <p:nvSpPr>
          <p:cNvPr id="55299" name="Rectangle 3"/>
          <p:cNvSpPr>
            <a:spLocks noGrp="1" noChangeArrowheads="1"/>
          </p:cNvSpPr>
          <p:nvPr>
            <p:ph type="body" idx="1"/>
          </p:nvPr>
        </p:nvSpPr>
        <p:spPr/>
        <p:txBody>
          <a:bodyPr/>
          <a:lstStyle/>
          <a:p>
            <a:pPr algn="just" rtl="0" eaLnBrk="1" hangingPunct="1"/>
            <a:r>
              <a:rPr lang="en-US" smtClean="0"/>
              <a:t>By 10 days there is an increasing frequency of intra-luminal contamination.</a:t>
            </a:r>
          </a:p>
          <a:p>
            <a:pPr algn="just" rtl="0" eaLnBrk="1" hangingPunct="1"/>
            <a:r>
              <a:rPr lang="en-US" smtClean="0"/>
              <a:t>Multiple randomised trials had shown that antiseptic preparation with chlorhexidine is far superior in risk reduction of colonisation as compared with alcohol or povidone-iodine preparations.  </a:t>
            </a:r>
          </a:p>
          <a:p>
            <a:pPr algn="just" rtl="0" eaLnBrk="1" hangingPunct="1"/>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en-US" smtClean="0"/>
          </a:p>
        </p:txBody>
      </p:sp>
      <p:sp>
        <p:nvSpPr>
          <p:cNvPr id="56323" name="Rectangle 3"/>
          <p:cNvSpPr>
            <a:spLocks noGrp="1" noChangeArrowheads="1"/>
          </p:cNvSpPr>
          <p:nvPr>
            <p:ph type="body" idx="1"/>
          </p:nvPr>
        </p:nvSpPr>
        <p:spPr/>
        <p:txBody>
          <a:bodyPr/>
          <a:lstStyle/>
          <a:p>
            <a:pPr algn="just" rtl="0" eaLnBrk="1" hangingPunct="1"/>
            <a:r>
              <a:rPr lang="en-US" smtClean="0"/>
              <a:t>Chlorhexidine-silver sulphadiazine treated catheter has been shown to reduce colonization and blood stream infection by about half. </a:t>
            </a:r>
          </a:p>
          <a:p>
            <a:pPr algn="just" rtl="0" eaLnBrk="1" hangingPunct="1"/>
            <a:r>
              <a:rPr lang="en-US" smtClean="0"/>
              <a:t>Cotton gauze covered by tape were associated with lower risk of colonization versus transparent dressings. </a:t>
            </a:r>
          </a:p>
          <a:p>
            <a:pPr algn="just" rtl="0" eaLnBrk="1" hangingPunct="1"/>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smtClean="0"/>
          </a:p>
        </p:txBody>
      </p:sp>
      <p:sp>
        <p:nvSpPr>
          <p:cNvPr id="57347" name="Rectangle 3"/>
          <p:cNvSpPr>
            <a:spLocks noGrp="1" noChangeArrowheads="1"/>
          </p:cNvSpPr>
          <p:nvPr>
            <p:ph type="body" idx="1"/>
          </p:nvPr>
        </p:nvSpPr>
        <p:spPr/>
        <p:txBody>
          <a:bodyPr/>
          <a:lstStyle/>
          <a:p>
            <a:pPr algn="just" rtl="0" eaLnBrk="1" hangingPunct="1"/>
            <a:r>
              <a:rPr lang="en-US" smtClean="0"/>
              <a:t>Antibiotic-coated catheter reduced colonization by 55% as compared with standard catheters.</a:t>
            </a:r>
          </a:p>
          <a:p>
            <a:pPr algn="just" rtl="0" eaLnBrk="1" hangingPunct="1"/>
            <a:r>
              <a:rPr lang="en-US" smtClean="0"/>
              <a:t>Comparative study had shown that the capacity of minocycline/rifampicin coated catheter were superior in resisting infection versus chlorhexidine-silver sulfadiazine catheter.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smtClean="0"/>
              <a:t>Organization for Infection Control </a:t>
            </a:r>
          </a:p>
        </p:txBody>
      </p:sp>
      <p:sp>
        <p:nvSpPr>
          <p:cNvPr id="60419" name="Rectangle 3"/>
          <p:cNvSpPr>
            <a:spLocks noGrp="1" noChangeArrowheads="1"/>
          </p:cNvSpPr>
          <p:nvPr>
            <p:ph type="body" idx="1"/>
          </p:nvPr>
        </p:nvSpPr>
        <p:spPr/>
        <p:txBody>
          <a:bodyPr/>
          <a:lstStyle/>
          <a:p>
            <a:pPr algn="l" rtl="0" eaLnBrk="1" hangingPunct="1"/>
            <a:r>
              <a:rPr lang="en-US" smtClean="0"/>
              <a:t>Surveillance</a:t>
            </a:r>
          </a:p>
          <a:p>
            <a:pPr algn="l" rtl="0" eaLnBrk="1" hangingPunct="1"/>
            <a:r>
              <a:rPr lang="en-US" smtClean="0"/>
              <a:t>Outbreak investigations</a:t>
            </a:r>
          </a:p>
          <a:p>
            <a:pPr algn="l" rtl="0" eaLnBrk="1" hangingPunct="1"/>
            <a:r>
              <a:rPr lang="en-US" smtClean="0"/>
              <a:t>Education</a:t>
            </a:r>
          </a:p>
          <a:p>
            <a:pPr algn="l" rtl="0" eaLnBrk="1" hangingPunct="1"/>
            <a:r>
              <a:rPr lang="en-US" smtClean="0"/>
              <a:t>Hospital employee health</a:t>
            </a:r>
          </a:p>
          <a:p>
            <a:pPr algn="l" rtl="0" eaLnBrk="1" hangingPunct="1"/>
            <a:r>
              <a:rPr lang="en-US" smtClean="0"/>
              <a:t>Antimicrobial utilization </a:t>
            </a:r>
          </a:p>
          <a:p>
            <a:pPr algn="l" rtl="0" eaLnBrk="1" hangingPunct="1"/>
            <a:r>
              <a:rPr lang="en-US" smtClean="0"/>
              <a:t>Policy development </a:t>
            </a:r>
          </a:p>
          <a:p>
            <a:pPr algn="l" rtl="0" eaLnBrk="1" hangingPunct="1"/>
            <a:r>
              <a:rPr lang="en-US" smtClean="0"/>
              <a:t>Quality assessment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pPr eaLnBrk="1" hangingPunct="1"/>
            <a:r>
              <a:rPr lang="en-US" smtClean="0"/>
              <a:t>Infection Control Programs</a:t>
            </a:r>
          </a:p>
        </p:txBody>
      </p:sp>
      <p:sp>
        <p:nvSpPr>
          <p:cNvPr id="61443" name="Rectangle 3"/>
          <p:cNvSpPr>
            <a:spLocks noGrp="1" noChangeArrowheads="1"/>
          </p:cNvSpPr>
          <p:nvPr>
            <p:ph type="body" idx="1"/>
          </p:nvPr>
        </p:nvSpPr>
        <p:spPr/>
        <p:txBody>
          <a:bodyPr/>
          <a:lstStyle/>
          <a:p>
            <a:pPr algn="just" rtl="0" eaLnBrk="1" hangingPunct="1">
              <a:lnSpc>
                <a:spcPct val="90000"/>
              </a:lnSpc>
            </a:pPr>
            <a:r>
              <a:rPr lang="en-US" smtClean="0"/>
              <a:t>Size and intensity of program predicts infection rates.</a:t>
            </a:r>
          </a:p>
          <a:p>
            <a:pPr algn="just" rtl="0" eaLnBrk="1" hangingPunct="1">
              <a:lnSpc>
                <a:spcPct val="90000"/>
              </a:lnSpc>
            </a:pPr>
            <a:r>
              <a:rPr lang="en-US" smtClean="0"/>
              <a:t>Most effective associated with 32% reduction compared with hospital without program.</a:t>
            </a:r>
          </a:p>
          <a:p>
            <a:pPr algn="just" rtl="0" eaLnBrk="1" hangingPunct="1">
              <a:lnSpc>
                <a:spcPct val="90000"/>
              </a:lnSpc>
            </a:pPr>
            <a:r>
              <a:rPr lang="en-US" smtClean="0"/>
              <a:t>One hospital with effective program in 1985 reported saving costs of  </a:t>
            </a:r>
            <a:r>
              <a:rPr lang="en-US" smtClean="0">
                <a:cs typeface="Tahoma" pitchFamily="34" charset="0"/>
              </a:rPr>
              <a:t>$</a:t>
            </a:r>
            <a:r>
              <a:rPr lang="en-US" smtClean="0"/>
              <a:t>2million for the year. </a:t>
            </a:r>
          </a:p>
          <a:p>
            <a:pPr algn="l" rtl="0" eaLnBrk="1" hangingPunct="1">
              <a:lnSpc>
                <a:spcPct val="90000"/>
              </a:lnSpc>
              <a:buFont typeface="Wingdings" pitchFamily="2" charset="2"/>
              <a:buNone/>
            </a:pPr>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algn="ctr" eaLnBrk="1" hangingPunct="1"/>
            <a:r>
              <a:rPr lang="en-GB" smtClean="0"/>
              <a:t>Infection Control  </a:t>
            </a:r>
            <a:br>
              <a:rPr lang="en-GB" smtClean="0"/>
            </a:br>
            <a:r>
              <a:rPr lang="en-GB" sz="2800" smtClean="0"/>
              <a:t>in hospital</a:t>
            </a:r>
            <a:endParaRPr lang="en-US" sz="2800" smtClean="0"/>
          </a:p>
        </p:txBody>
      </p:sp>
      <p:sp>
        <p:nvSpPr>
          <p:cNvPr id="62467" name="Rectangle 3"/>
          <p:cNvSpPr>
            <a:spLocks noGrp="1" noChangeArrowheads="1"/>
          </p:cNvSpPr>
          <p:nvPr>
            <p:ph type="body" idx="1"/>
          </p:nvPr>
        </p:nvSpPr>
        <p:spPr/>
        <p:txBody>
          <a:bodyPr/>
          <a:lstStyle/>
          <a:p>
            <a:pPr algn="l" rtl="0" eaLnBrk="1" hangingPunct="1"/>
            <a:r>
              <a:rPr lang="en-GB" smtClean="0"/>
              <a:t>Interrupt transmission</a:t>
            </a:r>
          </a:p>
          <a:p>
            <a:pPr lvl="1" algn="l" rtl="0" eaLnBrk="1" hangingPunct="1"/>
            <a:r>
              <a:rPr lang="en-GB" smtClean="0"/>
              <a:t>Human-to-human</a:t>
            </a:r>
          </a:p>
          <a:p>
            <a:pPr lvl="2" algn="l" rtl="0" eaLnBrk="1" hangingPunct="1"/>
            <a:r>
              <a:rPr lang="en-GB" smtClean="0"/>
              <a:t>Hand washing</a:t>
            </a:r>
          </a:p>
          <a:p>
            <a:pPr lvl="2" algn="l" rtl="0" eaLnBrk="1" hangingPunct="1"/>
            <a:r>
              <a:rPr lang="en-GB" smtClean="0"/>
              <a:t>Ward routine (e.g. wet mopping)</a:t>
            </a:r>
          </a:p>
          <a:p>
            <a:pPr lvl="2" algn="l" rtl="0" eaLnBrk="1" hangingPunct="1"/>
            <a:r>
              <a:rPr lang="en-GB" smtClean="0"/>
              <a:t>Aseptic technique</a:t>
            </a:r>
          </a:p>
          <a:p>
            <a:pPr lvl="2" algn="l" rtl="0" eaLnBrk="1" hangingPunct="1"/>
            <a:r>
              <a:rPr lang="en-GB" smtClean="0"/>
              <a:t>Sterilisation &amp; disinfection</a:t>
            </a:r>
          </a:p>
          <a:p>
            <a:pPr lvl="2" algn="l" rtl="0" eaLnBrk="1" hangingPunct="1"/>
            <a:r>
              <a:rPr lang="en-GB" smtClean="0"/>
              <a:t>Isolation procedures</a:t>
            </a:r>
          </a:p>
          <a:p>
            <a:pPr lvl="1" algn="l" rtl="0" eaLnBrk="1" hangingPunct="1"/>
            <a:r>
              <a:rPr lang="en-GB" smtClean="0"/>
              <a:t>Environment</a:t>
            </a:r>
          </a:p>
          <a:p>
            <a:pPr lvl="2" algn="l" rtl="0" eaLnBrk="1" hangingPunct="1"/>
            <a:r>
              <a:rPr lang="en-GB" smtClean="0"/>
              <a:t>Food hygiene, pest control, theatre design</a:t>
            </a:r>
          </a:p>
          <a:p>
            <a:pPr algn="l" rtl="0" eaLnBrk="1" hangingPunct="1"/>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pPr eaLnBrk="1" hangingPunct="1"/>
            <a:r>
              <a:rPr lang="en-US" smtClean="0"/>
              <a:t>Precautions </a:t>
            </a:r>
          </a:p>
        </p:txBody>
      </p:sp>
      <p:sp>
        <p:nvSpPr>
          <p:cNvPr id="66563" name="Rectangle 3"/>
          <p:cNvSpPr>
            <a:spLocks noGrp="1" noChangeArrowheads="1"/>
          </p:cNvSpPr>
          <p:nvPr>
            <p:ph type="body" idx="1"/>
          </p:nvPr>
        </p:nvSpPr>
        <p:spPr/>
        <p:txBody>
          <a:bodyPr/>
          <a:lstStyle/>
          <a:p>
            <a:pPr algn="l" rtl="0" eaLnBrk="1" hangingPunct="1"/>
            <a:endParaRPr lang="en-US" smtClean="0"/>
          </a:p>
          <a:p>
            <a:pPr algn="l" rtl="0" eaLnBrk="1" hangingPunct="1"/>
            <a:r>
              <a:rPr lang="en-US" sz="3600" smtClean="0"/>
              <a:t>Standard</a:t>
            </a:r>
          </a:p>
          <a:p>
            <a:pPr algn="l" rtl="0" eaLnBrk="1" hangingPunct="1"/>
            <a:r>
              <a:rPr lang="en-US" sz="3600" smtClean="0"/>
              <a:t>Specific</a:t>
            </a:r>
            <a:r>
              <a:rPr lang="en-US" smtClean="0"/>
              <a:t> ----Airborne</a:t>
            </a:r>
          </a:p>
          <a:p>
            <a:pPr algn="l" rtl="0" eaLnBrk="1" hangingPunct="1">
              <a:buFont typeface="Wingdings" pitchFamily="2" charset="2"/>
              <a:buNone/>
            </a:pPr>
            <a:r>
              <a:rPr lang="en-US" smtClean="0"/>
              <a:t>			  ----Droplets</a:t>
            </a:r>
          </a:p>
          <a:p>
            <a:pPr algn="l" rtl="0" eaLnBrk="1" hangingPunct="1">
              <a:buFont typeface="Wingdings" pitchFamily="2" charset="2"/>
              <a:buNone/>
            </a:pPr>
            <a:r>
              <a:rPr lang="en-US" smtClean="0"/>
              <a:t>		         ----Contact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p:txBody>
          <a:bodyPr/>
          <a:lstStyle/>
          <a:p>
            <a:pPr eaLnBrk="1" hangingPunct="1"/>
            <a:r>
              <a:rPr lang="en-US" smtClean="0"/>
              <a:t>Standard Precautions</a:t>
            </a:r>
          </a:p>
        </p:txBody>
      </p:sp>
      <p:sp>
        <p:nvSpPr>
          <p:cNvPr id="67587" name="Rectangle 3"/>
          <p:cNvSpPr>
            <a:spLocks noGrp="1" noChangeArrowheads="1"/>
          </p:cNvSpPr>
          <p:nvPr>
            <p:ph type="body" sz="half" idx="1"/>
          </p:nvPr>
        </p:nvSpPr>
        <p:spPr/>
        <p:txBody>
          <a:bodyPr/>
          <a:lstStyle/>
          <a:p>
            <a:pPr algn="l" rtl="0" eaLnBrk="1" hangingPunct="1"/>
            <a:r>
              <a:rPr lang="en-US" sz="2400" smtClean="0"/>
              <a:t>Perform hand hygiene</a:t>
            </a:r>
          </a:p>
          <a:p>
            <a:pPr algn="l" rtl="0" eaLnBrk="1" hangingPunct="1"/>
            <a:r>
              <a:rPr lang="en-US" sz="2400" smtClean="0"/>
              <a:t>Wear gloves</a:t>
            </a:r>
          </a:p>
          <a:p>
            <a:pPr algn="l" rtl="0" eaLnBrk="1" hangingPunct="1"/>
            <a:r>
              <a:rPr lang="en-US" sz="2400" smtClean="0"/>
              <a:t>Wear gowns</a:t>
            </a:r>
          </a:p>
          <a:p>
            <a:pPr algn="l" rtl="0" eaLnBrk="1" hangingPunct="1"/>
            <a:r>
              <a:rPr lang="en-US" sz="2400" smtClean="0"/>
              <a:t>Wear a mask and goggles and glasses</a:t>
            </a:r>
          </a:p>
        </p:txBody>
      </p:sp>
      <p:pic>
        <p:nvPicPr>
          <p:cNvPr id="67588" name="Picture 8" descr="7A_color"/>
          <p:cNvPicPr>
            <a:picLocks noGrp="1" noChangeAspect="1" noChangeArrowheads="1"/>
          </p:cNvPicPr>
          <p:nvPr>
            <p:ph type="body" sz="half" idx="2"/>
          </p:nvPr>
        </p:nvPicPr>
        <p:blipFill>
          <a:blip r:embed="rId3"/>
          <a:srcRect/>
          <a:stretch>
            <a:fillRect/>
          </a:stretch>
        </p:blipFill>
        <p:spPr>
          <a:xfrm>
            <a:off x="6248400" y="4343400"/>
            <a:ext cx="2619375" cy="2257425"/>
          </a:xfrm>
          <a:noFill/>
        </p:spPr>
      </p:pic>
      <p:pic>
        <p:nvPicPr>
          <p:cNvPr id="67589" name="Picture 9" descr="7B_color"/>
          <p:cNvPicPr>
            <a:picLocks noChangeAspect="1" noChangeArrowheads="1"/>
          </p:cNvPicPr>
          <p:nvPr/>
        </p:nvPicPr>
        <p:blipFill>
          <a:blip r:embed="rId4"/>
          <a:srcRect/>
          <a:stretch>
            <a:fillRect/>
          </a:stretch>
        </p:blipFill>
        <p:spPr bwMode="auto">
          <a:xfrm>
            <a:off x="4572000" y="2514600"/>
            <a:ext cx="2628900" cy="21209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pPr eaLnBrk="1" hangingPunct="1"/>
            <a:r>
              <a:rPr lang="en-US" smtClean="0">
                <a:solidFill>
                  <a:schemeClr val="bg1"/>
                </a:solidFill>
              </a:rPr>
              <a:t>Standard Precautions</a:t>
            </a:r>
          </a:p>
        </p:txBody>
      </p:sp>
      <p:sp>
        <p:nvSpPr>
          <p:cNvPr id="68611" name="Rectangle 3"/>
          <p:cNvSpPr>
            <a:spLocks noGrp="1" noChangeArrowheads="1"/>
          </p:cNvSpPr>
          <p:nvPr>
            <p:ph type="body" idx="1"/>
          </p:nvPr>
        </p:nvSpPr>
        <p:spPr>
          <a:xfrm>
            <a:off x="642938" y="1752600"/>
            <a:ext cx="8272462" cy="4800600"/>
          </a:xfrm>
        </p:spPr>
        <p:txBody>
          <a:bodyPr/>
          <a:lstStyle/>
          <a:p>
            <a:pPr algn="l" rtl="0" eaLnBrk="1" hangingPunct="1">
              <a:lnSpc>
                <a:spcPct val="90000"/>
              </a:lnSpc>
            </a:pPr>
            <a:endParaRPr lang="en-US" smtClean="0"/>
          </a:p>
          <a:p>
            <a:pPr algn="l" rtl="0" eaLnBrk="1" hangingPunct="1">
              <a:lnSpc>
                <a:spcPct val="90000"/>
              </a:lnSpc>
            </a:pPr>
            <a:r>
              <a:rPr lang="en-US" smtClean="0"/>
              <a:t>Hand hygiene</a:t>
            </a:r>
          </a:p>
          <a:p>
            <a:pPr algn="l" rtl="0" eaLnBrk="1" hangingPunct="1">
              <a:lnSpc>
                <a:spcPct val="90000"/>
              </a:lnSpc>
            </a:pPr>
            <a:r>
              <a:rPr lang="en-US" smtClean="0"/>
              <a:t>Respiratory hygiene and cough etiquette</a:t>
            </a:r>
            <a:endParaRPr lang="en-US" sz="2400" smtClean="0">
              <a:solidFill>
                <a:schemeClr val="hlink"/>
              </a:solidFill>
            </a:endParaRPr>
          </a:p>
          <a:p>
            <a:pPr algn="l" rtl="0" eaLnBrk="1" hangingPunct="1">
              <a:lnSpc>
                <a:spcPct val="90000"/>
              </a:lnSpc>
            </a:pPr>
            <a:r>
              <a:rPr lang="en-US" smtClean="0"/>
              <a:t>Personal protective equipment (PPE)</a:t>
            </a:r>
          </a:p>
          <a:p>
            <a:pPr lvl="1" algn="l" rtl="0" eaLnBrk="1" hangingPunct="1">
              <a:lnSpc>
                <a:spcPct val="90000"/>
              </a:lnSpc>
              <a:buFontTx/>
              <a:buNone/>
            </a:pPr>
            <a:r>
              <a:rPr lang="en-US" sz="1800" i="1" smtClean="0">
                <a:solidFill>
                  <a:schemeClr val="hlink"/>
                </a:solidFill>
              </a:rPr>
              <a:t>Based on risk assessment to avoid contact with blood, body fluids, excretions, secretions</a:t>
            </a:r>
            <a:endParaRPr lang="en-US" sz="2000" smtClean="0"/>
          </a:p>
          <a:p>
            <a:pPr algn="l" rtl="0" eaLnBrk="1" hangingPunct="1">
              <a:lnSpc>
                <a:spcPct val="90000"/>
              </a:lnSpc>
            </a:pPr>
            <a:r>
              <a:rPr lang="en-US" smtClean="0"/>
              <a:t>Safe injection practices</a:t>
            </a:r>
          </a:p>
          <a:p>
            <a:pPr algn="l" rtl="0" eaLnBrk="1" hangingPunct="1">
              <a:lnSpc>
                <a:spcPct val="90000"/>
              </a:lnSpc>
            </a:pPr>
            <a:r>
              <a:rPr lang="en-US" smtClean="0"/>
              <a:t>Environmental control</a:t>
            </a:r>
          </a:p>
          <a:p>
            <a:pPr algn="l" rtl="0" eaLnBrk="1" hangingPunct="1">
              <a:lnSpc>
                <a:spcPct val="90000"/>
              </a:lnSpc>
            </a:pPr>
            <a:r>
              <a:rPr lang="en-US" smtClean="0"/>
              <a:t>Patient placement</a:t>
            </a:r>
          </a:p>
          <a:p>
            <a:pPr eaLnBrk="1" hangingPunct="1">
              <a:lnSpc>
                <a:spcPct val="90000"/>
              </a:lnSpc>
              <a:buFont typeface="Wingdings" pitchFamily="2" charset="2"/>
              <a:buNone/>
            </a:pPr>
            <a:r>
              <a:rPr lang="en-US" sz="2000" smtClean="0"/>
              <a:t>	</a:t>
            </a:r>
            <a:endParaRPr lang="en-US" sz="2000" smtClean="0">
              <a:solidFill>
                <a:srgbClr val="FFFF66"/>
              </a:solidFill>
            </a:endParaRPr>
          </a:p>
          <a:p>
            <a:pPr eaLnBrk="1" hangingPunct="1">
              <a:lnSpc>
                <a:spcPct val="90000"/>
              </a:lnSpc>
              <a:buFont typeface="Wingdings" pitchFamily="2" charset="2"/>
              <a:buNone/>
            </a:pPr>
            <a:r>
              <a:rPr lang="en-US" sz="2000" smtClean="0">
                <a:solidFill>
                  <a:srgbClr val="FFFF66"/>
                </a:solidFill>
              </a:rPr>
              <a:t>	</a:t>
            </a:r>
          </a:p>
        </p:txBody>
      </p:sp>
      <p:sp>
        <p:nvSpPr>
          <p:cNvPr id="68612" name="Line 4"/>
          <p:cNvSpPr>
            <a:spLocks noChangeShapeType="1"/>
          </p:cNvSpPr>
          <p:nvPr/>
        </p:nvSpPr>
        <p:spPr bwMode="auto">
          <a:xfrm>
            <a:off x="508000" y="1600200"/>
            <a:ext cx="7924800" cy="0"/>
          </a:xfrm>
          <a:prstGeom prst="line">
            <a:avLst/>
          </a:prstGeom>
          <a:noFill/>
          <a:ln w="9525">
            <a:solidFill>
              <a:srgbClr val="00FF00"/>
            </a:solidFill>
            <a:round/>
            <a:headEnd/>
            <a:tailEnd/>
          </a:ln>
        </p:spPr>
        <p:txBody>
          <a:bodyPr wrap="none">
            <a:spAutoFit/>
          </a:bodyP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endParaRPr lang="hi-IN" smtClean="0"/>
          </a:p>
        </p:txBody>
      </p:sp>
      <p:sp>
        <p:nvSpPr>
          <p:cNvPr id="69635" name="Rectangle 3"/>
          <p:cNvSpPr>
            <a:spLocks noGrp="1" noChangeArrowheads="1"/>
          </p:cNvSpPr>
          <p:nvPr>
            <p:ph type="body" idx="1"/>
          </p:nvPr>
        </p:nvSpPr>
        <p:spPr/>
        <p:txBody>
          <a:bodyPr/>
          <a:lstStyle/>
          <a:p>
            <a:pPr algn="l" rtl="0" eaLnBrk="1" hangingPunct="1"/>
            <a:endParaRPr lang="en-US" smtClean="0"/>
          </a:p>
          <a:p>
            <a:pPr algn="l" rtl="0" eaLnBrk="1" hangingPunct="1"/>
            <a:endParaRPr lang="en-US" smtClean="0"/>
          </a:p>
          <a:p>
            <a:pPr algn="l" rtl="0" eaLnBrk="1" hangingPunct="1"/>
            <a:endParaRPr lang="en-US" smtClean="0"/>
          </a:p>
          <a:p>
            <a:pPr algn="l" rtl="0" eaLnBrk="1" hangingPunct="1"/>
            <a:r>
              <a:rPr lang="en-US" smtClean="0"/>
              <a:t>Specific Isolation Categories </a:t>
            </a:r>
          </a:p>
          <a:p>
            <a:pPr algn="l" rtl="0"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type="body" idx="1"/>
          </p:nvPr>
        </p:nvSpPr>
        <p:spPr/>
        <p:txBody>
          <a:bodyPr/>
          <a:lstStyle/>
          <a:p>
            <a:pPr algn="l" rtl="0" eaLnBrk="1" hangingPunct="1"/>
            <a:r>
              <a:rPr lang="en-US" smtClean="0"/>
              <a:t>19</a:t>
            </a:r>
            <a:r>
              <a:rPr lang="en-US" baseline="30000" smtClean="0"/>
              <a:t>TH</a:t>
            </a:r>
            <a:r>
              <a:rPr lang="en-US" smtClean="0"/>
              <a:t> century reports </a:t>
            </a:r>
          </a:p>
          <a:p>
            <a:pPr algn="just" rtl="0" eaLnBrk="1" hangingPunct="1"/>
            <a:r>
              <a:rPr lang="en-US" smtClean="0"/>
              <a:t>Surgery almost always followed by infection</a:t>
            </a:r>
          </a:p>
          <a:p>
            <a:pPr algn="just" rtl="0" eaLnBrk="1" hangingPunct="1"/>
            <a:r>
              <a:rPr lang="en-US" smtClean="0"/>
              <a:t>60% of limb amputations resulted in fatal infection</a:t>
            </a:r>
          </a:p>
          <a:p>
            <a:pPr algn="just" rtl="0" eaLnBrk="1" hangingPunct="1"/>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pPr eaLnBrk="1" hangingPunct="1"/>
            <a:r>
              <a:rPr lang="en-US" smtClean="0"/>
              <a:t>Airborne precautions</a:t>
            </a:r>
          </a:p>
        </p:txBody>
      </p:sp>
      <p:sp>
        <p:nvSpPr>
          <p:cNvPr id="70659" name="Rectangle 3"/>
          <p:cNvSpPr>
            <a:spLocks noGrp="1" noChangeArrowheads="1"/>
          </p:cNvSpPr>
          <p:nvPr>
            <p:ph type="body" sz="half" idx="1"/>
          </p:nvPr>
        </p:nvSpPr>
        <p:spPr/>
        <p:txBody>
          <a:bodyPr/>
          <a:lstStyle/>
          <a:p>
            <a:pPr algn="l" rtl="0" eaLnBrk="1" hangingPunct="1"/>
            <a:r>
              <a:rPr lang="en-US" sz="2400" smtClean="0"/>
              <a:t>Use a negative-pressure room</a:t>
            </a:r>
          </a:p>
          <a:p>
            <a:pPr algn="l" rtl="0" eaLnBrk="1" hangingPunct="1"/>
            <a:r>
              <a:rPr lang="en-US" sz="2400" smtClean="0"/>
              <a:t>Keep doors closed</a:t>
            </a:r>
          </a:p>
          <a:p>
            <a:pPr algn="l" rtl="0" eaLnBrk="1" hangingPunct="1"/>
            <a:r>
              <a:rPr lang="en-US" sz="2400" smtClean="0"/>
              <a:t>Wear grade N95 or better mask</a:t>
            </a:r>
          </a:p>
          <a:p>
            <a:pPr algn="just" rtl="0" eaLnBrk="1" hangingPunct="1"/>
            <a:r>
              <a:rPr lang="en-US" sz="2400" smtClean="0"/>
              <a:t>If patient transport is necessary, then patient to wear surgical mask</a:t>
            </a:r>
          </a:p>
          <a:p>
            <a:pPr algn="just" rtl="0" eaLnBrk="1" hangingPunct="1"/>
            <a:r>
              <a:rPr lang="en-US" sz="2400" smtClean="0"/>
              <a:t>TB, Measles, Chickenpox</a:t>
            </a:r>
          </a:p>
          <a:p>
            <a:pPr algn="just" rtl="0" eaLnBrk="1" hangingPunct="1">
              <a:buFont typeface="Wingdings" pitchFamily="2" charset="2"/>
              <a:buNone/>
            </a:pPr>
            <a:endParaRPr lang="en-US" sz="2400" smtClean="0"/>
          </a:p>
        </p:txBody>
      </p:sp>
      <p:pic>
        <p:nvPicPr>
          <p:cNvPr id="70660" name="Picture 5"/>
          <p:cNvPicPr>
            <a:picLocks noGrp="1" noChangeAspect="1" noChangeArrowheads="1"/>
          </p:cNvPicPr>
          <p:nvPr>
            <p:ph type="body" sz="half" idx="2"/>
          </p:nvPr>
        </p:nvPicPr>
        <p:blipFill>
          <a:blip r:embed="rId3"/>
          <a:srcRect/>
          <a:stretch>
            <a:fillRect/>
          </a:stretch>
        </p:blipFill>
        <p:spPr>
          <a:xfrm>
            <a:off x="5421313" y="2800350"/>
            <a:ext cx="2447925" cy="2847975"/>
          </a:xfr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Grp="1" noChangeArrowheads="1"/>
          </p:cNvSpPr>
          <p:nvPr>
            <p:ph type="title"/>
          </p:nvPr>
        </p:nvSpPr>
        <p:spPr/>
        <p:txBody>
          <a:bodyPr/>
          <a:lstStyle/>
          <a:p>
            <a:pPr eaLnBrk="1" hangingPunct="1"/>
            <a:endParaRPr lang="en-US" smtClean="0"/>
          </a:p>
        </p:txBody>
      </p:sp>
      <p:pic>
        <p:nvPicPr>
          <p:cNvPr id="71683" name="Picture 7" descr="N95"/>
          <p:cNvPicPr>
            <a:picLocks noGrp="1" noChangeAspect="1" noChangeArrowheads="1"/>
          </p:cNvPicPr>
          <p:nvPr>
            <p:ph type="body" sz="half" idx="1"/>
          </p:nvPr>
        </p:nvPicPr>
        <p:blipFill>
          <a:blip r:embed="rId3"/>
          <a:srcRect/>
          <a:stretch>
            <a:fillRect/>
          </a:stretch>
        </p:blipFill>
        <p:spPr>
          <a:xfrm>
            <a:off x="1295400" y="3200400"/>
            <a:ext cx="3106738" cy="2668588"/>
          </a:xfrm>
          <a:noFill/>
        </p:spPr>
      </p:pic>
      <p:pic>
        <p:nvPicPr>
          <p:cNvPr id="71684" name="Picture 8" descr="N95 2"/>
          <p:cNvPicPr>
            <a:picLocks noGrp="1" noChangeAspect="1" noChangeArrowheads="1"/>
          </p:cNvPicPr>
          <p:nvPr>
            <p:ph type="body" sz="half" idx="2"/>
          </p:nvPr>
        </p:nvPicPr>
        <p:blipFill>
          <a:blip r:embed="rId4"/>
          <a:srcRect/>
          <a:stretch>
            <a:fillRect/>
          </a:stretch>
        </p:blipFill>
        <p:spPr>
          <a:xfrm>
            <a:off x="5638800" y="3352800"/>
            <a:ext cx="2357438" cy="1881188"/>
          </a:xfr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pPr eaLnBrk="1" hangingPunct="1"/>
            <a:r>
              <a:rPr lang="en-US" smtClean="0"/>
              <a:t>Droplet precautions</a:t>
            </a:r>
          </a:p>
        </p:txBody>
      </p:sp>
      <p:sp>
        <p:nvSpPr>
          <p:cNvPr id="72707" name="Rectangle 3"/>
          <p:cNvSpPr>
            <a:spLocks noGrp="1" noChangeArrowheads="1"/>
          </p:cNvSpPr>
          <p:nvPr>
            <p:ph type="body" sz="half" idx="1"/>
          </p:nvPr>
        </p:nvSpPr>
        <p:spPr/>
        <p:txBody>
          <a:bodyPr/>
          <a:lstStyle/>
          <a:p>
            <a:pPr algn="l" rtl="0" eaLnBrk="1" hangingPunct="1"/>
            <a:r>
              <a:rPr lang="en-US" sz="2400" smtClean="0"/>
              <a:t>Keep doors closed</a:t>
            </a:r>
          </a:p>
          <a:p>
            <a:pPr algn="l" rtl="0" eaLnBrk="1" hangingPunct="1"/>
            <a:r>
              <a:rPr lang="en-US" sz="2400" smtClean="0"/>
              <a:t>Wear a surgical mask if entering the room</a:t>
            </a:r>
          </a:p>
          <a:p>
            <a:pPr algn="l" rtl="0" eaLnBrk="1" hangingPunct="1"/>
            <a:r>
              <a:rPr lang="en-US" sz="2400" smtClean="0"/>
              <a:t>Discard mask after leaving the room</a:t>
            </a:r>
          </a:p>
          <a:p>
            <a:pPr algn="just" rtl="0" eaLnBrk="1" hangingPunct="1"/>
            <a:r>
              <a:rPr lang="en-US" sz="2400" smtClean="0"/>
              <a:t>If patient transport is necessary, patient to wear surgical mask</a:t>
            </a:r>
          </a:p>
          <a:p>
            <a:pPr algn="just" rtl="0" eaLnBrk="1" hangingPunct="1"/>
            <a:r>
              <a:rPr lang="en-US" sz="2400" smtClean="0"/>
              <a:t>Meningitis, Mumps, Pertussis, Rubella</a:t>
            </a:r>
          </a:p>
          <a:p>
            <a:pPr algn="l" rtl="0" eaLnBrk="1" hangingPunct="1">
              <a:buFont typeface="Wingdings" pitchFamily="2" charset="2"/>
              <a:buNone/>
            </a:pPr>
            <a:endParaRPr lang="en-US" sz="2400" smtClean="0"/>
          </a:p>
        </p:txBody>
      </p:sp>
      <p:pic>
        <p:nvPicPr>
          <p:cNvPr id="72708" name="Picture 5" descr="2C"/>
          <p:cNvPicPr>
            <a:picLocks noGrp="1" noChangeAspect="1" noChangeArrowheads="1"/>
          </p:cNvPicPr>
          <p:nvPr>
            <p:ph type="body" sz="half" idx="2"/>
          </p:nvPr>
        </p:nvPicPr>
        <p:blipFill>
          <a:blip r:embed="rId3"/>
          <a:srcRect/>
          <a:stretch>
            <a:fillRect/>
          </a:stretch>
        </p:blipFill>
        <p:spPr>
          <a:xfrm>
            <a:off x="5516563" y="2928938"/>
            <a:ext cx="2257425" cy="2590800"/>
          </a:xfr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pPr eaLnBrk="1" hangingPunct="1"/>
            <a:r>
              <a:rPr lang="en-US" smtClean="0"/>
              <a:t>Contact precautions</a:t>
            </a:r>
          </a:p>
        </p:txBody>
      </p:sp>
      <p:sp>
        <p:nvSpPr>
          <p:cNvPr id="73731" name="Rectangle 3"/>
          <p:cNvSpPr>
            <a:spLocks noGrp="1" noChangeArrowheads="1"/>
          </p:cNvSpPr>
          <p:nvPr>
            <p:ph type="body" sz="half" idx="1"/>
          </p:nvPr>
        </p:nvSpPr>
        <p:spPr/>
        <p:txBody>
          <a:bodyPr/>
          <a:lstStyle/>
          <a:p>
            <a:pPr algn="just" rtl="0" eaLnBrk="1" hangingPunct="1">
              <a:lnSpc>
                <a:spcPct val="90000"/>
              </a:lnSpc>
            </a:pPr>
            <a:r>
              <a:rPr lang="en-US" sz="2400" smtClean="0"/>
              <a:t>Wear a gown and gloves to enter the room</a:t>
            </a:r>
          </a:p>
          <a:p>
            <a:pPr algn="just" rtl="0" eaLnBrk="1" hangingPunct="1">
              <a:lnSpc>
                <a:spcPct val="90000"/>
              </a:lnSpc>
            </a:pPr>
            <a:r>
              <a:rPr lang="en-US" sz="2400" smtClean="0"/>
              <a:t>Use a dedicated stethoscope and thermometer</a:t>
            </a:r>
          </a:p>
          <a:p>
            <a:pPr algn="just" rtl="0" eaLnBrk="1" hangingPunct="1">
              <a:lnSpc>
                <a:spcPct val="90000"/>
              </a:lnSpc>
            </a:pPr>
            <a:r>
              <a:rPr lang="en-US" sz="2400" smtClean="0"/>
              <a:t>Remove gown and gloves before leaving the room</a:t>
            </a:r>
          </a:p>
          <a:p>
            <a:pPr algn="just" rtl="0" eaLnBrk="1" hangingPunct="1">
              <a:lnSpc>
                <a:spcPct val="90000"/>
              </a:lnSpc>
            </a:pPr>
            <a:r>
              <a:rPr lang="en-US" sz="2400" smtClean="0"/>
              <a:t>Acute infectious diarrhea, Abscess/draining wound</a:t>
            </a:r>
          </a:p>
          <a:p>
            <a:pPr algn="just" rtl="0" eaLnBrk="1" hangingPunct="1">
              <a:lnSpc>
                <a:spcPct val="90000"/>
              </a:lnSpc>
            </a:pPr>
            <a:endParaRPr lang="en-US" sz="2400" smtClean="0"/>
          </a:p>
        </p:txBody>
      </p:sp>
      <p:pic>
        <p:nvPicPr>
          <p:cNvPr id="73732" name="Picture 5" descr="5A_color"/>
          <p:cNvPicPr>
            <a:picLocks noGrp="1" noChangeAspect="1" noChangeArrowheads="1"/>
          </p:cNvPicPr>
          <p:nvPr>
            <p:ph type="body" sz="half" idx="2"/>
          </p:nvPr>
        </p:nvPicPr>
        <p:blipFill>
          <a:blip r:embed="rId3"/>
          <a:srcRect/>
          <a:stretch>
            <a:fillRect/>
          </a:stretch>
        </p:blipFill>
        <p:spPr>
          <a:xfrm>
            <a:off x="5087938" y="3019425"/>
            <a:ext cx="3114675" cy="2409825"/>
          </a:xfr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endParaRPr lang="en-US" smtClean="0"/>
          </a:p>
        </p:txBody>
      </p:sp>
      <p:sp>
        <p:nvSpPr>
          <p:cNvPr id="75779" name="Rectangle 3"/>
          <p:cNvSpPr>
            <a:spLocks noGrp="1" noChangeArrowheads="1"/>
          </p:cNvSpPr>
          <p:nvPr>
            <p:ph type="body" idx="1"/>
          </p:nvPr>
        </p:nvSpPr>
        <p:spPr/>
        <p:txBody>
          <a:bodyPr/>
          <a:lstStyle/>
          <a:p>
            <a:pPr algn="l" rtl="0" eaLnBrk="1" hangingPunct="1"/>
            <a:endParaRPr lang="en-US" smtClean="0"/>
          </a:p>
          <a:p>
            <a:pPr algn="l" rtl="0" eaLnBrk="1" hangingPunct="1"/>
            <a:endParaRPr lang="en-US" smtClean="0"/>
          </a:p>
          <a:p>
            <a:pPr algn="l" rtl="0" eaLnBrk="1" hangingPunct="1"/>
            <a:endParaRPr lang="en-US" smtClean="0"/>
          </a:p>
          <a:p>
            <a:pPr algn="l" rtl="0" eaLnBrk="1" hangingPunct="1"/>
            <a:r>
              <a:rPr lang="en-US" sz="4000" smtClean="0"/>
              <a:t>Occupational Exposures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pPr eaLnBrk="1" hangingPunct="1"/>
            <a:r>
              <a:rPr lang="en-US" smtClean="0"/>
              <a:t>Occupational Risk for Hepatitis</a:t>
            </a:r>
          </a:p>
        </p:txBody>
      </p:sp>
      <p:sp>
        <p:nvSpPr>
          <p:cNvPr id="76803" name="Rectangle 3"/>
          <p:cNvSpPr>
            <a:spLocks noGrp="1" noChangeArrowheads="1"/>
          </p:cNvSpPr>
          <p:nvPr>
            <p:ph type="body" idx="1"/>
          </p:nvPr>
        </p:nvSpPr>
        <p:spPr/>
        <p:txBody>
          <a:bodyPr/>
          <a:lstStyle/>
          <a:p>
            <a:pPr algn="just" rtl="0" eaLnBrk="1" hangingPunct="1">
              <a:lnSpc>
                <a:spcPct val="90000"/>
              </a:lnSpc>
            </a:pPr>
            <a:r>
              <a:rPr lang="en-US" smtClean="0"/>
              <a:t>Hepatitis B is much more frequent occupational infection and a cause of deaths among HCWs.</a:t>
            </a:r>
          </a:p>
          <a:p>
            <a:pPr algn="just" rtl="0" eaLnBrk="1" hangingPunct="1">
              <a:lnSpc>
                <a:spcPct val="90000"/>
              </a:lnSpc>
            </a:pPr>
            <a:r>
              <a:rPr lang="en-US" smtClean="0"/>
              <a:t>Standard precautions and vaccination had reduced infection.</a:t>
            </a:r>
          </a:p>
          <a:p>
            <a:pPr algn="just" rtl="0" eaLnBrk="1" hangingPunct="1">
              <a:lnSpc>
                <a:spcPct val="90000"/>
              </a:lnSpc>
            </a:pPr>
            <a:r>
              <a:rPr lang="en-US" smtClean="0"/>
              <a:t>Ten per cent of HCWs do not respond to vaccination. </a:t>
            </a:r>
          </a:p>
          <a:p>
            <a:pPr algn="just" rtl="0" eaLnBrk="1" hangingPunct="1">
              <a:lnSpc>
                <a:spcPct val="90000"/>
              </a:lnSpc>
            </a:pPr>
            <a:r>
              <a:rPr lang="en-US" smtClean="0"/>
              <a:t>No vaccine yet for Hepatitis C</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endParaRPr lang="en-US" smtClean="0"/>
          </a:p>
        </p:txBody>
      </p:sp>
      <p:sp>
        <p:nvSpPr>
          <p:cNvPr id="77827" name="Rectangle 3"/>
          <p:cNvSpPr>
            <a:spLocks noGrp="1" noChangeArrowheads="1"/>
          </p:cNvSpPr>
          <p:nvPr>
            <p:ph type="body" idx="1"/>
          </p:nvPr>
        </p:nvSpPr>
        <p:spPr/>
        <p:txBody>
          <a:bodyPr/>
          <a:lstStyle/>
          <a:p>
            <a:pPr algn="l" rtl="0" eaLnBrk="1" hangingPunct="1"/>
            <a:r>
              <a:rPr lang="en-US" smtClean="0"/>
              <a:t>Occupational exposures</a:t>
            </a:r>
          </a:p>
          <a:p>
            <a:pPr algn="l" rtl="0" eaLnBrk="1" hangingPunct="1"/>
            <a:r>
              <a:rPr lang="en-US" smtClean="0"/>
              <a:t>General steps in management</a:t>
            </a:r>
          </a:p>
          <a:p>
            <a:pPr algn="l" rtl="0" eaLnBrk="1" hangingPunct="1"/>
            <a:r>
              <a:rPr lang="en-US" smtClean="0"/>
              <a:t>Wash and clean wounds</a:t>
            </a:r>
          </a:p>
          <a:p>
            <a:pPr algn="l" rtl="0" eaLnBrk="1" hangingPunct="1"/>
            <a:r>
              <a:rPr lang="en-US" smtClean="0"/>
              <a:t>Flush mucous membranes immediately</a:t>
            </a:r>
          </a:p>
          <a:p>
            <a:pPr algn="l" rtl="0" eaLnBrk="1" hangingPunct="1">
              <a:buFont typeface="Wingdings" pitchFamily="2" charset="2"/>
              <a:buNone/>
            </a:pPr>
            <a:endParaRPr 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endParaRPr lang="en-US" smtClean="0"/>
          </a:p>
        </p:txBody>
      </p:sp>
      <p:sp>
        <p:nvSpPr>
          <p:cNvPr id="78851" name="Rectangle 3"/>
          <p:cNvSpPr>
            <a:spLocks noGrp="1" noChangeArrowheads="1"/>
          </p:cNvSpPr>
          <p:nvPr>
            <p:ph type="body" idx="1"/>
          </p:nvPr>
        </p:nvSpPr>
        <p:spPr/>
        <p:txBody>
          <a:bodyPr/>
          <a:lstStyle/>
          <a:p>
            <a:pPr algn="l" rtl="0" eaLnBrk="1" hangingPunct="1">
              <a:lnSpc>
                <a:spcPct val="90000"/>
              </a:lnSpc>
            </a:pPr>
            <a:r>
              <a:rPr lang="en-US" b="1" smtClean="0"/>
              <a:t>Unvaccinated Exposed HCW</a:t>
            </a:r>
          </a:p>
          <a:p>
            <a:pPr algn="l" rtl="0" eaLnBrk="1" hangingPunct="1">
              <a:lnSpc>
                <a:spcPct val="90000"/>
              </a:lnSpc>
            </a:pPr>
            <a:r>
              <a:rPr lang="en-US" smtClean="0"/>
              <a:t>Injury from HBsAg +ve source, give HBIG 0.06mL per Kg and initiate HB vaccine</a:t>
            </a:r>
          </a:p>
          <a:p>
            <a:pPr algn="l" rtl="0" eaLnBrk="1" hangingPunct="1">
              <a:lnSpc>
                <a:spcPct val="90000"/>
              </a:lnSpc>
            </a:pPr>
            <a:r>
              <a:rPr lang="en-US" smtClean="0"/>
              <a:t> Injury from HBsAg -ve source, initiate HB vaccine</a:t>
            </a:r>
          </a:p>
          <a:p>
            <a:pPr algn="l" rtl="0" eaLnBrk="1" hangingPunct="1">
              <a:lnSpc>
                <a:spcPct val="90000"/>
              </a:lnSpc>
            </a:pPr>
            <a:r>
              <a:rPr lang="en-US" smtClean="0"/>
              <a:t>Injury from unknown status of HBsAg initiate HB vaccine and determine HBsAg of source.</a:t>
            </a:r>
          </a:p>
          <a:p>
            <a:pPr algn="l" rtl="0" eaLnBrk="1" hangingPunct="1">
              <a:lnSpc>
                <a:spcPct val="90000"/>
              </a:lnSpc>
            </a:pPr>
            <a:endParaRPr 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endParaRPr lang="en-US" smtClean="0"/>
          </a:p>
        </p:txBody>
      </p:sp>
      <p:sp>
        <p:nvSpPr>
          <p:cNvPr id="79875" name="Rectangle 3"/>
          <p:cNvSpPr>
            <a:spLocks noGrp="1" noChangeArrowheads="1"/>
          </p:cNvSpPr>
          <p:nvPr>
            <p:ph type="body" idx="1"/>
          </p:nvPr>
        </p:nvSpPr>
        <p:spPr/>
        <p:txBody>
          <a:bodyPr/>
          <a:lstStyle/>
          <a:p>
            <a:pPr algn="just" rtl="0" eaLnBrk="1" hangingPunct="1"/>
            <a:r>
              <a:rPr lang="en-US" b="1" smtClean="0"/>
              <a:t>Vaccinated HCW/unknown Ab status</a:t>
            </a:r>
          </a:p>
          <a:p>
            <a:pPr algn="just" rtl="0" eaLnBrk="1" hangingPunct="1"/>
            <a:r>
              <a:rPr lang="en-US" smtClean="0"/>
              <a:t>Injury from HBsAg +ve source, do anti- HBS on exposed person::</a:t>
            </a:r>
          </a:p>
          <a:p>
            <a:pPr algn="just" rtl="0" eaLnBrk="1" hangingPunct="1"/>
            <a:r>
              <a:rPr lang="en-US" smtClean="0"/>
              <a:t>--If titer&gt;10milli-IU/ml no treatment.</a:t>
            </a:r>
          </a:p>
          <a:p>
            <a:pPr algn="just" rtl="0" eaLnBrk="1" hangingPunct="1"/>
            <a:r>
              <a:rPr lang="en-US" smtClean="0"/>
              <a:t>--If titer&lt;10milli-IU/ml, give HBIG 0.06mL per Kg + 1 dose of HB vaccine</a:t>
            </a:r>
          </a:p>
          <a:p>
            <a:pPr algn="l" rtl="0" eaLnBrk="1" hangingPunct="1">
              <a:buFont typeface="Wingdings" pitchFamily="2" charset="2"/>
              <a:buNone/>
            </a:pPr>
            <a:endParaRPr lang="en-US" smtClean="0"/>
          </a:p>
          <a:p>
            <a:pPr algn="l" rtl="0" eaLnBrk="1" hangingPunct="1"/>
            <a:endParaRPr 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endParaRPr lang="en-US" smtClean="0"/>
          </a:p>
        </p:txBody>
      </p:sp>
      <p:sp>
        <p:nvSpPr>
          <p:cNvPr id="80899" name="Rectangle 3"/>
          <p:cNvSpPr>
            <a:spLocks noGrp="1" noChangeArrowheads="1"/>
          </p:cNvSpPr>
          <p:nvPr>
            <p:ph type="body" idx="1"/>
          </p:nvPr>
        </p:nvSpPr>
        <p:spPr/>
        <p:txBody>
          <a:bodyPr/>
          <a:lstStyle/>
          <a:p>
            <a:pPr algn="just" rtl="0" eaLnBrk="1" hangingPunct="1"/>
            <a:r>
              <a:rPr lang="en-US" smtClean="0"/>
              <a:t>Injury from HBsAg -ve source, no treatment is necessary.</a:t>
            </a:r>
            <a:endParaRPr lang="en-US" b="1" smtClean="0"/>
          </a:p>
          <a:p>
            <a:pPr algn="just" rtl="0" eaLnBrk="1" hangingPunct="1"/>
            <a:r>
              <a:rPr lang="en-US" smtClean="0"/>
              <a:t>Injury from unknown status of HBsAg do anti-HBS on exposed person::</a:t>
            </a:r>
          </a:p>
          <a:p>
            <a:pPr algn="just" rtl="0" eaLnBrk="1" hangingPunct="1"/>
            <a:r>
              <a:rPr lang="en-US" smtClean="0"/>
              <a:t>--If titer &gt;10milli-IU/ml no treatment.</a:t>
            </a:r>
          </a:p>
          <a:p>
            <a:pPr algn="just" rtl="0" eaLnBrk="1" hangingPunct="1"/>
            <a:r>
              <a:rPr lang="en-US" smtClean="0"/>
              <a:t>--If titer &lt;10milli-IU/ml, give 1 dose of HB vaccine plus HBIG if source high risk</a:t>
            </a:r>
          </a:p>
          <a:p>
            <a:pPr algn="just" rtl="0" eaLnBrk="1" hangingPunct="1"/>
            <a:endParaRPr lang="en-US" smtClean="0"/>
          </a:p>
          <a:p>
            <a:pPr algn="just" rtl="0"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mtClean="0"/>
              <a:t>Observation </a:t>
            </a:r>
          </a:p>
        </p:txBody>
      </p:sp>
      <p:sp>
        <p:nvSpPr>
          <p:cNvPr id="11267" name="Rectangle 3"/>
          <p:cNvSpPr>
            <a:spLocks noGrp="1" noChangeArrowheads="1"/>
          </p:cNvSpPr>
          <p:nvPr>
            <p:ph type="body" idx="1"/>
          </p:nvPr>
        </p:nvSpPr>
        <p:spPr/>
        <p:txBody>
          <a:bodyPr/>
          <a:lstStyle/>
          <a:p>
            <a:pPr algn="just" rtl="0" eaLnBrk="1" hangingPunct="1"/>
            <a:r>
              <a:rPr lang="en-US" smtClean="0"/>
              <a:t>In 1846 there was differential mortality of childbed fever between 2 obstetrics wards 1 &amp; 2 at University of Geneva.</a:t>
            </a:r>
          </a:p>
          <a:p>
            <a:pPr algn="just" rtl="0" eaLnBrk="1" hangingPunct="1"/>
            <a:r>
              <a:rPr lang="en-US" smtClean="0"/>
              <a:t>11.4% vs 2.7%.</a:t>
            </a:r>
          </a:p>
          <a:p>
            <a:pPr algn="just" rtl="0" eaLnBrk="1" hangingPunct="1"/>
            <a:r>
              <a:rPr lang="en-US" smtClean="0"/>
              <a:t>Investigation was then launched by Ignaz Phillip Semmelweis who was the director of Obstetrics services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p:txBody>
          <a:bodyPr/>
          <a:lstStyle/>
          <a:p>
            <a:pPr eaLnBrk="1" hangingPunct="1"/>
            <a:r>
              <a:rPr lang="en-US" smtClean="0"/>
              <a:t>Hepatitis C exposure</a:t>
            </a:r>
          </a:p>
        </p:txBody>
      </p:sp>
      <p:sp>
        <p:nvSpPr>
          <p:cNvPr id="81923" name="Rectangle 3"/>
          <p:cNvSpPr>
            <a:spLocks noGrp="1" noChangeArrowheads="1"/>
          </p:cNvSpPr>
          <p:nvPr>
            <p:ph type="body" idx="1"/>
          </p:nvPr>
        </p:nvSpPr>
        <p:spPr/>
        <p:txBody>
          <a:bodyPr/>
          <a:lstStyle/>
          <a:p>
            <a:pPr algn="just" rtl="0" eaLnBrk="1" hangingPunct="1"/>
            <a:r>
              <a:rPr lang="en-US" smtClean="0"/>
              <a:t>Determine anti-HCV from both exposed person and source. </a:t>
            </a:r>
          </a:p>
          <a:p>
            <a:pPr algn="just" rtl="0" eaLnBrk="1" hangingPunct="1"/>
            <a:r>
              <a:rPr lang="en-US" smtClean="0"/>
              <a:t>If source known +ve and exposed –ve follow up HCV testing advised.</a:t>
            </a:r>
          </a:p>
          <a:p>
            <a:pPr algn="just" rtl="0" eaLnBrk="1" hangingPunct="1"/>
            <a:r>
              <a:rPr lang="en-US" smtClean="0"/>
              <a:t>Baseline and serial LFTs</a:t>
            </a:r>
          </a:p>
          <a:p>
            <a:pPr algn="just" rtl="0" eaLnBrk="1" hangingPunct="1"/>
            <a:r>
              <a:rPr lang="en-US" smtClean="0"/>
              <a:t>HCV RNA after 2 weeks of exposure.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endParaRPr lang="en-US" smtClean="0"/>
          </a:p>
        </p:txBody>
      </p:sp>
      <p:sp>
        <p:nvSpPr>
          <p:cNvPr id="82947" name="Rectangle 3"/>
          <p:cNvSpPr>
            <a:spLocks noGrp="1" noChangeArrowheads="1"/>
          </p:cNvSpPr>
          <p:nvPr>
            <p:ph type="body" idx="1"/>
          </p:nvPr>
        </p:nvSpPr>
        <p:spPr/>
        <p:txBody>
          <a:bodyPr/>
          <a:lstStyle/>
          <a:p>
            <a:pPr algn="just" rtl="0" eaLnBrk="1" hangingPunct="1"/>
            <a:r>
              <a:rPr lang="en-US" smtClean="0"/>
              <a:t>No recommended prophylaxis; immune globulin not effective.</a:t>
            </a:r>
          </a:p>
          <a:p>
            <a:pPr algn="just" rtl="0" eaLnBrk="1" hangingPunct="1"/>
            <a:r>
              <a:rPr lang="en-US" smtClean="0"/>
              <a:t>Monitor for early infection as therapy may reduce risk of progression to chronic hepatitis.</a:t>
            </a:r>
          </a:p>
          <a:p>
            <a:pPr algn="l" rtl="0" eaLnBrk="1" hangingPunct="1"/>
            <a:endParaRPr lang="en-US"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en-US" smtClean="0"/>
          </a:p>
        </p:txBody>
      </p:sp>
      <p:sp>
        <p:nvSpPr>
          <p:cNvPr id="83971" name="Rectangle 3"/>
          <p:cNvSpPr>
            <a:spLocks noGrp="1" noChangeArrowheads="1"/>
          </p:cNvSpPr>
          <p:nvPr>
            <p:ph type="body" idx="1"/>
          </p:nvPr>
        </p:nvSpPr>
        <p:spPr/>
        <p:txBody>
          <a:bodyPr/>
          <a:lstStyle/>
          <a:p>
            <a:pPr algn="just" rtl="0" eaLnBrk="1" hangingPunct="1"/>
            <a:r>
              <a:rPr lang="en-US" smtClean="0"/>
              <a:t>Risk factors from case control study.</a:t>
            </a:r>
          </a:p>
          <a:p>
            <a:pPr algn="just" rtl="0" eaLnBrk="1" hangingPunct="1"/>
            <a:r>
              <a:rPr lang="en-US" smtClean="0"/>
              <a:t>Needle from artery and veins.</a:t>
            </a:r>
          </a:p>
          <a:p>
            <a:pPr algn="just" rtl="0" eaLnBrk="1" hangingPunct="1"/>
            <a:r>
              <a:rPr lang="en-US" smtClean="0"/>
              <a:t>Deep injury.</a:t>
            </a:r>
          </a:p>
          <a:p>
            <a:pPr algn="just" rtl="0" eaLnBrk="1" hangingPunct="1"/>
            <a:r>
              <a:rPr lang="en-US" smtClean="0"/>
              <a:t>Male HCW.</a:t>
            </a:r>
          </a:p>
          <a:p>
            <a:pPr algn="just" rtl="0" eaLnBrk="1" hangingPunct="1"/>
            <a:r>
              <a:rPr lang="en-US" smtClean="0"/>
              <a:t>Source ≥ 6 million copies/mL. </a:t>
            </a:r>
            <a:endParaRPr lang="en-US" smtClean="0">
              <a:cs typeface="Tahoma"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pPr eaLnBrk="1" hangingPunct="1"/>
            <a:r>
              <a:rPr lang="en-US" sz="3200" smtClean="0"/>
              <a:t>Occupational Risk for HIV Infection</a:t>
            </a:r>
          </a:p>
        </p:txBody>
      </p:sp>
      <p:sp>
        <p:nvSpPr>
          <p:cNvPr id="84995" name="Rectangle 3"/>
          <p:cNvSpPr>
            <a:spLocks noGrp="1" noChangeArrowheads="1"/>
          </p:cNvSpPr>
          <p:nvPr>
            <p:ph type="body" idx="1"/>
          </p:nvPr>
        </p:nvSpPr>
        <p:spPr/>
        <p:txBody>
          <a:bodyPr/>
          <a:lstStyle/>
          <a:p>
            <a:pPr algn="just" rtl="0" eaLnBrk="1" hangingPunct="1"/>
            <a:r>
              <a:rPr lang="en-US" smtClean="0"/>
              <a:t>Approximately 1 in 300-400 needle sticks injuries will transmit HIV.</a:t>
            </a:r>
          </a:p>
          <a:p>
            <a:pPr algn="just" rtl="0" eaLnBrk="1" hangingPunct="1"/>
            <a:r>
              <a:rPr lang="en-US" smtClean="0"/>
              <a:t>Chances increased with large-bore hollow needle</a:t>
            </a:r>
          </a:p>
          <a:p>
            <a:pPr algn="just" rtl="0" eaLnBrk="1" hangingPunct="1"/>
            <a:r>
              <a:rPr lang="en-US" smtClean="0"/>
              <a:t>Wash wounds and flush mucous membranes.</a:t>
            </a:r>
          </a:p>
          <a:p>
            <a:pPr algn="just" rtl="0" eaLnBrk="1" hangingPunct="1"/>
            <a:endParaRPr lang="en-US" smtClean="0"/>
          </a:p>
          <a:p>
            <a:pPr algn="just" rtl="0" eaLnBrk="1" hangingPunct="1"/>
            <a:endParaRPr lang="en-US" smtClean="0"/>
          </a:p>
          <a:p>
            <a:pPr algn="just" rtl="0" eaLnBrk="1" hangingPunct="1"/>
            <a:endParaRPr lang="en-US" smtClean="0"/>
          </a:p>
          <a:p>
            <a:pPr algn="l" rtl="0" eaLnBrk="1" hangingPunct="1"/>
            <a:endParaRPr lang="en-US"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endParaRPr lang="en-US" smtClean="0"/>
          </a:p>
        </p:txBody>
      </p:sp>
      <p:sp>
        <p:nvSpPr>
          <p:cNvPr id="86019" name="Rectangle 3"/>
          <p:cNvSpPr>
            <a:spLocks noGrp="1" noChangeArrowheads="1"/>
          </p:cNvSpPr>
          <p:nvPr>
            <p:ph type="body" idx="1"/>
          </p:nvPr>
        </p:nvSpPr>
        <p:spPr/>
        <p:txBody>
          <a:bodyPr/>
          <a:lstStyle/>
          <a:p>
            <a:pPr algn="just" rtl="0" eaLnBrk="1" hangingPunct="1"/>
            <a:r>
              <a:rPr lang="en-US" smtClean="0"/>
              <a:t>Baseline HIV test, CBC, renal and hepatic tests</a:t>
            </a:r>
          </a:p>
          <a:p>
            <a:pPr algn="just" rtl="0" eaLnBrk="1" hangingPunct="1"/>
            <a:r>
              <a:rPr lang="en-US" smtClean="0"/>
              <a:t>Viral load of source.</a:t>
            </a:r>
          </a:p>
          <a:p>
            <a:pPr algn="just" rtl="0" eaLnBrk="1" hangingPunct="1"/>
            <a:r>
              <a:rPr lang="en-US" smtClean="0"/>
              <a:t>HIV testing should be repeated as follows:</a:t>
            </a:r>
          </a:p>
          <a:p>
            <a:pPr algn="just" rtl="0" eaLnBrk="1" hangingPunct="1">
              <a:buFont typeface="Wingdings" pitchFamily="2" charset="2"/>
              <a:buNone/>
            </a:pPr>
            <a:r>
              <a:rPr lang="en-US" smtClean="0"/>
              <a:t>    3-4 weeks and 3 &amp; 6 months</a:t>
            </a:r>
          </a:p>
          <a:p>
            <a:pPr algn="just" rtl="0" eaLnBrk="1" hangingPunct="1"/>
            <a:r>
              <a:rPr lang="en-US" smtClean="0"/>
              <a:t>PEP should be started within hours</a:t>
            </a:r>
          </a:p>
          <a:p>
            <a:pPr algn="just" rtl="0" eaLnBrk="1" hangingPunct="1"/>
            <a:endParaRPr lang="en-US" smtClean="0"/>
          </a:p>
          <a:p>
            <a:pPr algn="just" rtl="0" eaLnBrk="1" hangingPunct="1"/>
            <a:endParaRPr 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endParaRPr lang="en-US" smtClean="0"/>
          </a:p>
        </p:txBody>
      </p:sp>
      <p:sp>
        <p:nvSpPr>
          <p:cNvPr id="87043" name="Rectangle 3"/>
          <p:cNvSpPr>
            <a:spLocks noGrp="1" noChangeArrowheads="1"/>
          </p:cNvSpPr>
          <p:nvPr>
            <p:ph type="body" idx="1"/>
          </p:nvPr>
        </p:nvSpPr>
        <p:spPr/>
        <p:txBody>
          <a:bodyPr/>
          <a:lstStyle/>
          <a:p>
            <a:pPr algn="l" rtl="0" eaLnBrk="1" hangingPunct="1">
              <a:lnSpc>
                <a:spcPct val="90000"/>
              </a:lnSpc>
            </a:pPr>
            <a:r>
              <a:rPr lang="en-US" smtClean="0"/>
              <a:t>Regimens </a:t>
            </a:r>
          </a:p>
          <a:p>
            <a:pPr algn="l" rtl="0" eaLnBrk="1" hangingPunct="1">
              <a:lnSpc>
                <a:spcPct val="90000"/>
              </a:lnSpc>
            </a:pPr>
            <a:r>
              <a:rPr lang="en-US" smtClean="0"/>
              <a:t>Treat for 4 weeks </a:t>
            </a:r>
          </a:p>
          <a:p>
            <a:pPr algn="l" rtl="0" eaLnBrk="1" hangingPunct="1">
              <a:lnSpc>
                <a:spcPct val="90000"/>
              </a:lnSpc>
            </a:pPr>
            <a:r>
              <a:rPr lang="en-US" smtClean="0"/>
              <a:t>Monitor drug side-effects fortnightly</a:t>
            </a:r>
          </a:p>
          <a:p>
            <a:pPr algn="l" rtl="0" eaLnBrk="1" hangingPunct="1">
              <a:lnSpc>
                <a:spcPct val="90000"/>
              </a:lnSpc>
            </a:pPr>
            <a:r>
              <a:rPr lang="en-US" b="1" u="sng" smtClean="0"/>
              <a:t>Basic regime</a:t>
            </a:r>
          </a:p>
          <a:p>
            <a:pPr algn="l" rtl="0" eaLnBrk="1" hangingPunct="1">
              <a:lnSpc>
                <a:spcPct val="90000"/>
              </a:lnSpc>
            </a:pPr>
            <a:r>
              <a:rPr lang="en-US" smtClean="0"/>
              <a:t>Zidovudine + Lamivudine or Stavudine + Lamivudine</a:t>
            </a:r>
          </a:p>
          <a:p>
            <a:pPr algn="l" rtl="0" eaLnBrk="1" hangingPunct="1">
              <a:lnSpc>
                <a:spcPct val="90000"/>
              </a:lnSpc>
            </a:pPr>
            <a:r>
              <a:rPr lang="en-US" b="1" u="sng" smtClean="0"/>
              <a:t>Expanded regime</a:t>
            </a:r>
            <a:r>
              <a:rPr lang="en-US" smtClean="0"/>
              <a:t> </a:t>
            </a:r>
          </a:p>
          <a:p>
            <a:pPr algn="l" rtl="0" eaLnBrk="1" hangingPunct="1">
              <a:lnSpc>
                <a:spcPct val="90000"/>
              </a:lnSpc>
            </a:pPr>
            <a:r>
              <a:rPr lang="en-US" smtClean="0"/>
              <a:t>Above + Lopinavir + Ritonavir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p:txBody>
          <a:bodyPr/>
          <a:lstStyle/>
          <a:p>
            <a:pPr eaLnBrk="1" hangingPunct="1"/>
            <a:r>
              <a:rPr lang="en-US" smtClean="0"/>
              <a:t>Occupational Risk for T B</a:t>
            </a:r>
          </a:p>
        </p:txBody>
      </p:sp>
      <p:sp>
        <p:nvSpPr>
          <p:cNvPr id="88067" name="Rectangle 3"/>
          <p:cNvSpPr>
            <a:spLocks noGrp="1" noChangeArrowheads="1"/>
          </p:cNvSpPr>
          <p:nvPr>
            <p:ph type="body" idx="1"/>
          </p:nvPr>
        </p:nvSpPr>
        <p:spPr/>
        <p:txBody>
          <a:bodyPr/>
          <a:lstStyle/>
          <a:p>
            <a:pPr algn="just" rtl="0" eaLnBrk="1" hangingPunct="1"/>
            <a:r>
              <a:rPr lang="en-US" smtClean="0"/>
              <a:t>Infection occurs in setting lacking isolation techniques</a:t>
            </a:r>
          </a:p>
          <a:p>
            <a:pPr algn="just" rtl="0" eaLnBrk="1" hangingPunct="1"/>
            <a:r>
              <a:rPr lang="en-US" smtClean="0"/>
              <a:t>These are:</a:t>
            </a:r>
          </a:p>
          <a:p>
            <a:pPr algn="just" rtl="0" eaLnBrk="1" hangingPunct="1"/>
            <a:r>
              <a:rPr lang="en-US" smtClean="0"/>
              <a:t>Absence of negative-pressure ventilation rooms</a:t>
            </a:r>
          </a:p>
          <a:p>
            <a:pPr algn="just" rtl="0" eaLnBrk="1" hangingPunct="1"/>
            <a:r>
              <a:rPr lang="en-US" smtClean="0"/>
              <a:t>Lack of administrative control measures</a:t>
            </a:r>
          </a:p>
          <a:p>
            <a:pPr algn="just" rtl="0" eaLnBrk="1" hangingPunct="1">
              <a:buFont typeface="Wingdings" pitchFamily="2" charset="2"/>
              <a:buNone/>
            </a:pPr>
            <a:endParaRPr lang="en-U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endParaRPr lang="en-US" smtClean="0"/>
          </a:p>
        </p:txBody>
      </p:sp>
      <p:sp>
        <p:nvSpPr>
          <p:cNvPr id="89091" name="Rectangle 3"/>
          <p:cNvSpPr>
            <a:spLocks noGrp="1" noChangeArrowheads="1"/>
          </p:cNvSpPr>
          <p:nvPr>
            <p:ph type="body" idx="1"/>
          </p:nvPr>
        </p:nvSpPr>
        <p:spPr/>
        <p:txBody>
          <a:bodyPr/>
          <a:lstStyle/>
          <a:p>
            <a:pPr algn="l" rtl="0" eaLnBrk="1" hangingPunct="1"/>
            <a:r>
              <a:rPr lang="en-US" smtClean="0"/>
              <a:t>Further recommendations</a:t>
            </a:r>
          </a:p>
          <a:p>
            <a:pPr algn="l" rtl="0" eaLnBrk="1" hangingPunct="1"/>
            <a:r>
              <a:rPr lang="en-US" smtClean="0"/>
              <a:t>Annual and semi-annual PPD testing</a:t>
            </a:r>
          </a:p>
          <a:p>
            <a:pPr algn="l" rtl="0" eaLnBrk="1" hangingPunct="1"/>
            <a:r>
              <a:rPr lang="en-US" smtClean="0"/>
              <a:t>Training and retraining of staff</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Grp="1" noChangeArrowheads="1"/>
          </p:cNvSpPr>
          <p:nvPr>
            <p:ph type="title"/>
          </p:nvPr>
        </p:nvSpPr>
        <p:spPr/>
        <p:txBody>
          <a:bodyPr/>
          <a:lstStyle/>
          <a:p>
            <a:pPr eaLnBrk="1" hangingPunct="1"/>
            <a:endParaRPr lang="en-US" smtClean="0"/>
          </a:p>
        </p:txBody>
      </p:sp>
      <p:sp>
        <p:nvSpPr>
          <p:cNvPr id="90115" name="Rectangle 5"/>
          <p:cNvSpPr>
            <a:spLocks noGrp="1" noChangeArrowheads="1"/>
          </p:cNvSpPr>
          <p:nvPr>
            <p:ph type="body" sz="half" idx="1"/>
          </p:nvPr>
        </p:nvSpPr>
        <p:spPr/>
        <p:txBody>
          <a:bodyPr/>
          <a:lstStyle/>
          <a:p>
            <a:pPr algn="l" rtl="0" eaLnBrk="1" hangingPunct="1">
              <a:lnSpc>
                <a:spcPct val="80000"/>
              </a:lnSpc>
            </a:pPr>
            <a:r>
              <a:rPr lang="en-GB" smtClean="0"/>
              <a:t>An extract from the work book of Dr Fester, aged 24, newly qualified house officer...</a:t>
            </a:r>
          </a:p>
          <a:p>
            <a:pPr algn="l" rtl="0" eaLnBrk="1" hangingPunct="1">
              <a:lnSpc>
                <a:spcPct val="80000"/>
              </a:lnSpc>
            </a:pPr>
            <a:r>
              <a:rPr lang="en-GB" smtClean="0"/>
              <a:t>50 lines as punishment for poor hand hygiene</a:t>
            </a:r>
          </a:p>
          <a:p>
            <a:pPr algn="l" rtl="0" eaLnBrk="1" hangingPunct="1">
              <a:lnSpc>
                <a:spcPct val="80000"/>
              </a:lnSpc>
            </a:pPr>
            <a:endParaRPr lang="en-US" smtClean="0"/>
          </a:p>
        </p:txBody>
      </p:sp>
      <p:sp>
        <p:nvSpPr>
          <p:cNvPr id="90116" name="Rectangle 6"/>
          <p:cNvSpPr>
            <a:spLocks noGrp="1" noChangeArrowheads="1"/>
          </p:cNvSpPr>
          <p:nvPr>
            <p:ph type="body" sz="half" idx="2"/>
          </p:nvPr>
        </p:nvSpPr>
        <p:spPr/>
        <p:txBody>
          <a:bodyPr/>
          <a:lstStyle/>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 </a:t>
            </a:r>
          </a:p>
          <a:p>
            <a:pPr algn="l" rtl="0" eaLnBrk="1" hangingPunct="1">
              <a:lnSpc>
                <a:spcPct val="80000"/>
              </a:lnSpc>
            </a:pPr>
            <a:r>
              <a:rPr lang="en-GB" sz="1200" smtClean="0"/>
              <a:t>I promise to wash my hands between patients...</a:t>
            </a:r>
          </a:p>
          <a:p>
            <a:pPr algn="l" rtl="0" eaLnBrk="1" hangingPunct="1">
              <a:lnSpc>
                <a:spcPct val="80000"/>
              </a:lnSpc>
            </a:pPr>
            <a:endParaRPr lang="en-US" sz="120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lstStyle/>
          <a:p>
            <a:pPr eaLnBrk="1" hangingPunct="1"/>
            <a:endParaRPr lang="en-US" smtClean="0"/>
          </a:p>
        </p:txBody>
      </p:sp>
      <p:sp>
        <p:nvSpPr>
          <p:cNvPr id="91139" name="Rectangle 3"/>
          <p:cNvSpPr>
            <a:spLocks noGrp="1" noChangeArrowheads="1"/>
          </p:cNvSpPr>
          <p:nvPr>
            <p:ph type="body" idx="4294967295"/>
          </p:nvPr>
        </p:nvSpPr>
        <p:spPr>
          <a:xfrm>
            <a:off x="1450975" y="2362200"/>
            <a:ext cx="7693025" cy="3724275"/>
          </a:xfrm>
        </p:spPr>
        <p:txBody>
          <a:bodyPr/>
          <a:lstStyle/>
          <a:p>
            <a:pPr algn="l" rtl="0" eaLnBrk="1" hangingPunct="1"/>
            <a:endParaRPr lang="en-US" smtClean="0"/>
          </a:p>
          <a:p>
            <a:pPr algn="l" rtl="0" eaLnBrk="1" hangingPunct="1"/>
            <a:endParaRPr lang="en-US" smtClean="0"/>
          </a:p>
          <a:p>
            <a:pPr algn="l" rtl="0" eaLnBrk="1" hangingPunct="1"/>
            <a:r>
              <a:rPr lang="en-US" sz="4800" smtClean="0"/>
              <a:t>Thank you</a:t>
            </a:r>
          </a:p>
        </p:txBody>
      </p:sp>
      <p:pic>
        <p:nvPicPr>
          <p:cNvPr id="91140" name="Picture 6" descr="j0301252"/>
          <p:cNvPicPr>
            <a:picLocks noGrp="1" noChangeAspect="1" noChangeArrowheads="1"/>
          </p:cNvPicPr>
          <p:nvPr>
            <p:ph idx="1"/>
          </p:nvPr>
        </p:nvPicPr>
        <p:blipFill>
          <a:blip r:embed="rId3"/>
          <a:srcRect/>
          <a:stretch>
            <a:fillRect/>
          </a:stretch>
        </p:blipFill>
        <p:spPr>
          <a:xfrm>
            <a:off x="5486400" y="3276600"/>
            <a:ext cx="2741613" cy="234473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sp>
        <p:nvSpPr>
          <p:cNvPr id="12291" name="Rectangle 3"/>
          <p:cNvSpPr>
            <a:spLocks noGrp="1" noChangeArrowheads="1"/>
          </p:cNvSpPr>
          <p:nvPr>
            <p:ph type="body" idx="1"/>
          </p:nvPr>
        </p:nvSpPr>
        <p:spPr/>
        <p:txBody>
          <a:bodyPr/>
          <a:lstStyle/>
          <a:p>
            <a:pPr algn="just" rtl="0" eaLnBrk="1" hangingPunct="1"/>
            <a:endParaRPr lang="en-US" smtClean="0"/>
          </a:p>
          <a:p>
            <a:pPr algn="just" rtl="0" eaLnBrk="1" hangingPunct="1"/>
            <a:r>
              <a:rPr lang="en-US" smtClean="0"/>
              <a:t>Then Pathologist doing post mortem died of similar illness having nicked his hand with scalpel. </a:t>
            </a:r>
          </a:p>
          <a:p>
            <a:pPr algn="just" rtl="0" eaLnBrk="1" hangingPunct="1"/>
            <a:r>
              <a:rPr lang="en-US" smtClean="0"/>
              <a:t>Conclusion from infectious materials.</a:t>
            </a:r>
          </a:p>
          <a:p>
            <a:pPr algn="just" rtl="0" eaLnBrk="1" hangingPunct="1">
              <a:buFont typeface="Wingdings" pitchFamily="2" charset="2"/>
              <a:buNone/>
            </a:pPr>
            <a:r>
              <a:rPr lang="en-US" smtClean="0"/>
              <a:t> </a:t>
            </a:r>
          </a:p>
          <a:p>
            <a:pPr algn="l" rtl="0"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mtClean="0"/>
          </a:p>
        </p:txBody>
      </p:sp>
      <p:sp>
        <p:nvSpPr>
          <p:cNvPr id="13315" name="Rectangle 3"/>
          <p:cNvSpPr>
            <a:spLocks noGrp="1" noChangeArrowheads="1"/>
          </p:cNvSpPr>
          <p:nvPr>
            <p:ph type="body" idx="1"/>
          </p:nvPr>
        </p:nvSpPr>
        <p:spPr/>
        <p:txBody>
          <a:bodyPr/>
          <a:lstStyle/>
          <a:p>
            <a:pPr algn="just" rtl="0" eaLnBrk="1" hangingPunct="1"/>
            <a:r>
              <a:rPr lang="en-US" smtClean="0"/>
              <a:t>Hospital staff and students were subsequently ordered to wash their hands with calcium hypochlorite after examining each patients.</a:t>
            </a:r>
          </a:p>
          <a:p>
            <a:pPr algn="just" rtl="0" eaLnBrk="1" hangingPunct="1"/>
            <a:r>
              <a:rPr lang="en-US" smtClean="0"/>
              <a:t>Mortality rate dropped from 11.4% to 1.3% in ward 1— </a:t>
            </a:r>
            <a:r>
              <a:rPr lang="en-US" b="1" u="sng" smtClean="0"/>
              <a:t>decline of 89%.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type="body" idx="1"/>
          </p:nvPr>
        </p:nvSpPr>
        <p:spPr/>
        <p:txBody>
          <a:bodyPr/>
          <a:lstStyle/>
          <a:p>
            <a:pPr algn="just" rtl="0" eaLnBrk="1" hangingPunct="1"/>
            <a:r>
              <a:rPr lang="en-US" smtClean="0"/>
              <a:t>Hand washing also ordered for ward 2, rate </a:t>
            </a:r>
            <a:r>
              <a:rPr lang="en-US" b="1" u="sng" smtClean="0"/>
              <a:t>declined by 52%.</a:t>
            </a:r>
          </a:p>
          <a:p>
            <a:pPr algn="just" rtl="0" eaLnBrk="1" hangingPunct="1"/>
            <a:r>
              <a:rPr lang="en-US" smtClean="0"/>
              <a:t>This clearly demonstrated the spread and prevention of hospital infection</a:t>
            </a:r>
          </a:p>
          <a:p>
            <a:pPr algn="just" rtl="0" eaLnBrk="1" hangingPunct="1"/>
            <a:r>
              <a:rPr lang="en-US" smtClean="0"/>
              <a:t>Ignaz Phillip Semmelweis was later regarded as the Father of Hospital Epidemiology.</a:t>
            </a:r>
          </a:p>
          <a:p>
            <a:pPr algn="l" rtl="0" eaLnBrk="1" hangingPunct="1"/>
            <a:endParaRPr lang="en-US" smtClean="0"/>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760</TotalTime>
  <Words>2418</Words>
  <Application>Microsoft Office PowerPoint</Application>
  <PresentationFormat>On-screen Show (4:3)</PresentationFormat>
  <Paragraphs>398</Paragraphs>
  <Slides>69</Slides>
  <Notes>69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1" baseType="lpstr">
      <vt:lpstr>Capsules</vt:lpstr>
      <vt:lpstr>Document</vt:lpstr>
      <vt:lpstr>Hospital Infections</vt:lpstr>
      <vt:lpstr>Definition</vt:lpstr>
      <vt:lpstr>History </vt:lpstr>
      <vt:lpstr>Slide 4</vt:lpstr>
      <vt:lpstr>Slide 5</vt:lpstr>
      <vt:lpstr>Observation </vt:lpstr>
      <vt:lpstr>Slide 7</vt:lpstr>
      <vt:lpstr>Slide 8</vt:lpstr>
      <vt:lpstr>Slide 9</vt:lpstr>
      <vt:lpstr>Slide 10</vt:lpstr>
      <vt:lpstr>Slide 11</vt:lpstr>
      <vt:lpstr>Slide 12</vt:lpstr>
      <vt:lpstr>Importance of Hosp Infection </vt:lpstr>
      <vt:lpstr>Prolongation of Hospital Stay due to Nosocomial Infections in the USA</vt:lpstr>
      <vt:lpstr>Annual Costs and Benefits of Infection Control Program in a Hypothetical 250-bed Hospital</vt:lpstr>
      <vt:lpstr>Hospital-acquired Infection why worry?</vt:lpstr>
      <vt:lpstr>Slide 17</vt:lpstr>
      <vt:lpstr>Why is hospital-acquired infection different from community-acquired infection?</vt:lpstr>
      <vt:lpstr>Slide 19</vt:lpstr>
      <vt:lpstr>Antibiotic-Resistant Infections</vt:lpstr>
      <vt:lpstr>Slide 21</vt:lpstr>
      <vt:lpstr>Slide 22</vt:lpstr>
      <vt:lpstr>Hand washing </vt:lpstr>
      <vt:lpstr>Slide 24</vt:lpstr>
      <vt:lpstr>Alcohol-based Hand Rubs</vt:lpstr>
      <vt:lpstr>Slide 26</vt:lpstr>
      <vt:lpstr>Slide 27</vt:lpstr>
      <vt:lpstr>Slide 28</vt:lpstr>
      <vt:lpstr>UTI</vt:lpstr>
      <vt:lpstr>NNIS Data (CDC).</vt:lpstr>
      <vt:lpstr>Slide 31</vt:lpstr>
      <vt:lpstr>Pneumonia </vt:lpstr>
      <vt:lpstr>Slide 33</vt:lpstr>
      <vt:lpstr>Slide 34</vt:lpstr>
      <vt:lpstr>Slide 35</vt:lpstr>
      <vt:lpstr>Surgical Site Infections</vt:lpstr>
      <vt:lpstr>Slide 37</vt:lpstr>
      <vt:lpstr>Blood Stream Infections</vt:lpstr>
      <vt:lpstr>Slide 39</vt:lpstr>
      <vt:lpstr>Slide 40</vt:lpstr>
      <vt:lpstr>Slide 41</vt:lpstr>
      <vt:lpstr>Slide 42</vt:lpstr>
      <vt:lpstr>Organization for Infection Control </vt:lpstr>
      <vt:lpstr>Infection Control Programs</vt:lpstr>
      <vt:lpstr>Infection Control   in hospital</vt:lpstr>
      <vt:lpstr>Precautions </vt:lpstr>
      <vt:lpstr>Standard Precautions</vt:lpstr>
      <vt:lpstr>Standard Precautions</vt:lpstr>
      <vt:lpstr>Slide 49</vt:lpstr>
      <vt:lpstr>Airborne precautions</vt:lpstr>
      <vt:lpstr>Slide 51</vt:lpstr>
      <vt:lpstr>Droplet precautions</vt:lpstr>
      <vt:lpstr>Contact precautions</vt:lpstr>
      <vt:lpstr>Slide 54</vt:lpstr>
      <vt:lpstr>Occupational Risk for Hepatitis</vt:lpstr>
      <vt:lpstr>Slide 56</vt:lpstr>
      <vt:lpstr>Slide 57</vt:lpstr>
      <vt:lpstr>Slide 58</vt:lpstr>
      <vt:lpstr>Slide 59</vt:lpstr>
      <vt:lpstr>Hepatitis C exposure</vt:lpstr>
      <vt:lpstr>Slide 61</vt:lpstr>
      <vt:lpstr>Slide 62</vt:lpstr>
      <vt:lpstr>Occupational Risk for HIV Infection</vt:lpstr>
      <vt:lpstr>Slide 64</vt:lpstr>
      <vt:lpstr>Slide 65</vt:lpstr>
      <vt:lpstr>Occupational Risk for T B</vt:lpstr>
      <vt:lpstr>Slide 67</vt:lpstr>
      <vt:lpstr>Slide 68</vt:lpstr>
      <vt:lpstr>Slide 69</vt:lpstr>
    </vt:vector>
  </TitlesOfParts>
  <Company>19/12/2006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dc:title>
  <dc:creator>***</dc:creator>
  <cp:lastModifiedBy>ksupy</cp:lastModifiedBy>
  <cp:revision>111</cp:revision>
  <dcterms:created xsi:type="dcterms:W3CDTF">2007-01-26T10:04:19Z</dcterms:created>
  <dcterms:modified xsi:type="dcterms:W3CDTF">2010-10-30T08:08:57Z</dcterms:modified>
</cp:coreProperties>
</file>