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4" r:id="rId3"/>
    <p:sldId id="296" r:id="rId4"/>
    <p:sldId id="333" r:id="rId5"/>
    <p:sldId id="342" r:id="rId6"/>
    <p:sldId id="341" r:id="rId7"/>
    <p:sldId id="320" r:id="rId8"/>
    <p:sldId id="321" r:id="rId9"/>
    <p:sldId id="335" r:id="rId10"/>
    <p:sldId id="300" r:id="rId11"/>
    <p:sldId id="301" r:id="rId12"/>
    <p:sldId id="298" r:id="rId13"/>
    <p:sldId id="324" r:id="rId14"/>
    <p:sldId id="325" r:id="rId15"/>
    <p:sldId id="326" r:id="rId16"/>
    <p:sldId id="319" r:id="rId17"/>
    <p:sldId id="322" r:id="rId18"/>
    <p:sldId id="343" r:id="rId19"/>
    <p:sldId id="336" r:id="rId20"/>
    <p:sldId id="302" r:id="rId21"/>
    <p:sldId id="303" r:id="rId22"/>
    <p:sldId id="349" r:id="rId23"/>
    <p:sldId id="348" r:id="rId24"/>
    <p:sldId id="306" r:id="rId25"/>
    <p:sldId id="344" r:id="rId26"/>
    <p:sldId id="345" r:id="rId27"/>
    <p:sldId id="346" r:id="rId28"/>
    <p:sldId id="355" r:id="rId29"/>
    <p:sldId id="347" r:id="rId30"/>
    <p:sldId id="307" r:id="rId31"/>
    <p:sldId id="308" r:id="rId32"/>
    <p:sldId id="340" r:id="rId33"/>
    <p:sldId id="312" r:id="rId34"/>
    <p:sldId id="313" r:id="rId35"/>
    <p:sldId id="352" r:id="rId36"/>
    <p:sldId id="353" r:id="rId37"/>
    <p:sldId id="354" r:id="rId38"/>
    <p:sldId id="310" r:id="rId39"/>
    <p:sldId id="314" r:id="rId40"/>
    <p:sldId id="315" r:id="rId41"/>
    <p:sldId id="329" r:id="rId42"/>
    <p:sldId id="350" r:id="rId43"/>
    <p:sldId id="351" r:id="rId44"/>
    <p:sldId id="316" r:id="rId45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6" autoAdjust="0"/>
    <p:restoredTop sz="94728" autoAdjust="0"/>
  </p:normalViewPr>
  <p:slideViewPr>
    <p:cSldViewPr>
      <p:cViewPr varScale="1">
        <p:scale>
          <a:sx n="100" d="100"/>
          <a:sy n="100" d="100"/>
        </p:scale>
        <p:origin x="-3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A7E0DF-B46B-4864-9D74-3320097FF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8806892-A957-479E-9BC5-4B495D07E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8190C-9F1F-4E27-ABDB-B8764E5E08F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504D-03B3-41C3-AA22-4657309AA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AD188-EE8C-4F28-BA00-82BA9BF3B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9264-0A55-458E-B2C3-70BC324B1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12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524000"/>
            <a:ext cx="36957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524000"/>
            <a:ext cx="3695700" cy="222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1100" y="3900488"/>
            <a:ext cx="3695700" cy="222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C1E31-8944-41F0-945A-2DA861925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2701-081E-4B4D-A183-4BEF8E179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9903-29ED-467E-A66A-46E8C2284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9CB9-A71B-4D50-8875-C8528B0DC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B1F3-2540-4CDB-A5D4-8A1405CB9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6A3B-7D93-421C-B786-4B81884A3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2842-8D87-4235-895C-C0C676E08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9828-6FA1-4021-829B-4E3FD331C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CCEA8-C011-4F27-8A18-B3F2E8F5D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238E088-41A5-4D2D-8631-9D50A373A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3" r:id="rId2"/>
    <p:sldLayoutId id="2147483752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53" r:id="rId9"/>
    <p:sldLayoutId id="2147483749" r:id="rId10"/>
    <p:sldLayoutId id="2147483750" r:id="rId11"/>
    <p:sldLayoutId id="214748375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90600" y="838200"/>
            <a:ext cx="7086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Antiepileptic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drugs	</a:t>
            </a:r>
          </a:p>
        </p:txBody>
      </p:sp>
      <p:pic>
        <p:nvPicPr>
          <p:cNvPr id="6147" name="Picture 4" descr="humanlo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43200"/>
            <a:ext cx="30575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924800" cy="609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Tonic-</a:t>
            </a:r>
            <a:r>
              <a:rPr lang="en-US" b="1" dirty="0" err="1" smtClean="0">
                <a:solidFill>
                  <a:srgbClr val="C00000"/>
                </a:solidFill>
              </a:rPr>
              <a:t>clonic</a:t>
            </a:r>
            <a:r>
              <a:rPr lang="en-US" b="1" dirty="0" smtClean="0">
                <a:solidFill>
                  <a:srgbClr val="C00000"/>
                </a:solidFill>
              </a:rPr>
              <a:t> (grand mal) seizures</a:t>
            </a:r>
          </a:p>
        </p:txBody>
      </p:sp>
      <p:pic>
        <p:nvPicPr>
          <p:cNvPr id="11267" name="Picture 3" descr="seiz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61066"/>
            <a:ext cx="5486400" cy="4944533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" name="Picture 2" descr="http://t0.gstatic.com/images?q=tbn:ANd9GcQXMx_k4DirWxV5G1KKGEx6COgFap7VUD-N3vDR2JhBDPMi61s&amp;t=1&amp;usg=__pw17zBnMD0nQP7wvDhLeoj4BDV4=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399" y="1143000"/>
            <a:ext cx="456745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086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Absence seizures</a:t>
            </a:r>
          </a:p>
        </p:txBody>
      </p:sp>
      <p:sp>
        <p:nvSpPr>
          <p:cNvPr id="12291" name="Text Box 2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3733800" cy="5354638"/>
          </a:xfr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1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000" dirty="0" smtClean="0"/>
              <a:t>brief; loss of consciousness accompanied by minimal motor manifestations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000" smtClean="0"/>
              <a:t> </a:t>
            </a:r>
            <a:r>
              <a:rPr lang="en-US" sz="2000" dirty="0" smtClean="0"/>
              <a:t>cessation of an ongoing behavior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000" b="1" u="sng" dirty="0" smtClean="0"/>
              <a:t>full recovery is evident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000" b="1" u="sng" dirty="0" smtClean="0"/>
              <a:t>after 5-15 sec.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1200" i="1" dirty="0" smtClean="0"/>
          </a:p>
        </p:txBody>
      </p:sp>
      <p:pic>
        <p:nvPicPr>
          <p:cNvPr id="12292" name="Picture 3" descr="seiz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4572000" cy="5257800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0960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Partial seizures</a:t>
            </a:r>
          </a:p>
        </p:txBody>
      </p:sp>
      <p:pic>
        <p:nvPicPr>
          <p:cNvPr id="13315" name="Content Placeholder 3" descr="seiz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447800"/>
            <a:ext cx="3363913" cy="4946650"/>
          </a:xfrm>
          <a:noFill/>
          <a:ln w="76200" cmpd="tri">
            <a:solidFill>
              <a:srgbClr val="000066"/>
            </a:solidFill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3400" y="4114800"/>
            <a:ext cx="41148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loss of awareness or contact with the environment, often associated with behavioral or complex motor movements for which the patient is amnesic after the attacks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533400" y="3581400"/>
            <a:ext cx="1268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Complex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33400" y="1981200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consciousness is often preserved. (e.g.deviation of the head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/>
              <a:t>&amp; eyes to one side)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57200" y="1600200"/>
            <a:ext cx="102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316" grpId="0"/>
      <p:bldP spid="13317" grpId="0"/>
      <p:bldP spid="13318" grpId="0"/>
      <p:bldP spid="133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9065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General rules for treatment of epilepsy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438400"/>
            <a:ext cx="8504238" cy="3578225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cs typeface="Times New Roman" pitchFamily="18" charset="0"/>
              </a:rPr>
              <a:t> Antiepileptic drugs suppress but not cure seizures</a:t>
            </a:r>
          </a:p>
          <a:p>
            <a:pPr algn="l" rtl="0" eaLnBrk="1" hangingPunct="1"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/>
            <a:r>
              <a:rPr lang="en-US" dirty="0" smtClean="0">
                <a:cs typeface="Times New Roman" pitchFamily="18" charset="0"/>
              </a:rPr>
              <a:t> Antiepileptic drugs  are indicated  when there is two or more seizures  occurred in short interval  ( 6 m-1y)</a:t>
            </a:r>
          </a:p>
          <a:p>
            <a:pPr algn="l" rtl="0" eaLnBrk="1" hangingPunct="1"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/>
            <a:r>
              <a:rPr lang="en-US" dirty="0" smtClean="0">
                <a:cs typeface="Times New Roman" pitchFamily="18" charset="0"/>
              </a:rPr>
              <a:t> An initial therapeutic aim is to use only one drug    		(</a:t>
            </a:r>
            <a:r>
              <a:rPr lang="en-US" dirty="0" err="1" smtClean="0">
                <a:cs typeface="Times New Roman" pitchFamily="18" charset="0"/>
              </a:rPr>
              <a:t>monotherapy</a:t>
            </a:r>
            <a:r>
              <a:rPr lang="en-US" dirty="0" smtClean="0">
                <a:cs typeface="Times New Roman" pitchFamily="18" charset="0"/>
              </a:rPr>
              <a:t>). </a:t>
            </a:r>
          </a:p>
          <a:p>
            <a:pPr algn="l" rtl="0" eaLnBrk="1" hangingPunct="1">
              <a:buNone/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4001"/>
            <a:ext cx="8504238" cy="4575174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 Drugs are usually  administered  </a:t>
            </a: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orally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 Monitoring plasma drug level is useful 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Triggering  factors can affect seizure control by drugs.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 Sudden withdrawal of drugs should be avoided </a:t>
            </a: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dirty="0" smtClean="0">
                <a:cs typeface="Times New Roman" pitchFamily="18" charset="0"/>
              </a:rPr>
              <a:t>             ( cause status </a:t>
            </a:r>
            <a:r>
              <a:rPr lang="en-US" dirty="0" err="1" smtClean="0">
                <a:cs typeface="Times New Roman" pitchFamily="18" charset="0"/>
              </a:rPr>
              <a:t>epilepticus</a:t>
            </a:r>
            <a:r>
              <a:rPr lang="en-US" smtClean="0">
                <a:cs typeface="Times New Roman" pitchFamily="18" charset="0"/>
              </a:rPr>
              <a:t>)</a:t>
            </a: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hlink"/>
                </a:solidFill>
              </a:rPr>
              <a:t/>
            </a:r>
            <a:br>
              <a:rPr lang="en-US" b="1" dirty="0" smtClean="0">
                <a:solidFill>
                  <a:schemeClr val="hlink"/>
                </a:solidFill>
              </a:rPr>
            </a:br>
            <a:r>
              <a:rPr lang="en-US" b="1" dirty="0" smtClean="0">
                <a:solidFill>
                  <a:schemeClr val="hlink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Withdrawal started 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981199"/>
            <a:ext cx="8504238" cy="4117975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	After seizure –free period of 2-3    or 	more years 			from the last fit.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	Normal neurological examination , Normal EEG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			Relapse rate  is 20-40%.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FFFFCC"/>
                </a:solidFill>
              </a:rPr>
              <a:t>Pathophysiology of Epilepsy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838200"/>
            <a:ext cx="3502479" cy="5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eaLnBrk="1" hangingPunct="1">
              <a:defRPr/>
            </a:pPr>
            <a:r>
              <a:rPr lang="en-US" sz="5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How Drugs Act?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038600" cy="3048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Narrow" pitchFamily="34" charset="0"/>
              </a:rPr>
              <a:t>Blockade of voltage –gated channels (Na</a:t>
            </a:r>
            <a:r>
              <a:rPr lang="en-US" sz="2800" baseline="30000" dirty="0" smtClean="0">
                <a:latin typeface="Arial Narrow" pitchFamily="34" charset="0"/>
              </a:rPr>
              <a:t>+</a:t>
            </a:r>
            <a:r>
              <a:rPr lang="en-US" sz="2800" dirty="0" smtClean="0">
                <a:latin typeface="Arial Narrow" pitchFamily="34" charset="0"/>
              </a:rPr>
              <a:t> or Ca</a:t>
            </a:r>
            <a:r>
              <a:rPr lang="en-US" sz="2800" baseline="30000" dirty="0" smtClean="0">
                <a:latin typeface="Arial Narrow" pitchFamily="34" charset="0"/>
              </a:rPr>
              <a:t>+</a:t>
            </a:r>
            <a:r>
              <a:rPr lang="en-US" sz="2800" dirty="0" smtClean="0">
                <a:latin typeface="Arial Narrow" pitchFamily="34" charset="0"/>
              </a:rPr>
              <a:t>)</a:t>
            </a:r>
          </a:p>
          <a:p>
            <a:pPr eaLnBrk="1" hangingPunct="1">
              <a:buNone/>
            </a:pPr>
            <a:endParaRPr lang="en-US" dirty="0" smtClean="0">
              <a:latin typeface="Arial Narrow" pitchFamily="34" charset="0"/>
            </a:endParaRPr>
          </a:p>
          <a:p>
            <a:pPr eaLnBrk="1" hangingPunct="1"/>
            <a:r>
              <a:rPr lang="en-US" sz="2800" dirty="0" smtClean="0">
                <a:latin typeface="Arial Narrow" pitchFamily="34" charset="0"/>
              </a:rPr>
              <a:t>Enhancement of GABA </a:t>
            </a:r>
          </a:p>
          <a:p>
            <a:pPr eaLnBrk="1" hangingPunct="1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Arial Narrow" pitchFamily="34" charset="0"/>
              </a:rPr>
              <a:t>Or</a:t>
            </a:r>
            <a:r>
              <a:rPr lang="en-US" sz="2800" dirty="0" smtClean="0">
                <a:latin typeface="Arial Narrow" pitchFamily="34" charset="0"/>
              </a:rPr>
              <a:t> interference with </a:t>
            </a:r>
          </a:p>
          <a:p>
            <a:pPr lvl="1" eaLnBrk="1" hangingPunct="1"/>
            <a:r>
              <a:rPr lang="en-US" dirty="0" smtClean="0">
                <a:latin typeface="Arial Narrow" pitchFamily="34" charset="0"/>
              </a:rPr>
              <a:t>Glutamate transmission </a:t>
            </a:r>
            <a:r>
              <a:rPr lang="en-US" dirty="0" smtClean="0">
                <a:solidFill>
                  <a:srgbClr val="FFFFCC"/>
                </a:solidFill>
                <a:latin typeface="Arial Narrow" pitchFamily="34" charset="0"/>
              </a:rPr>
              <a:t>(citatory)</a:t>
            </a:r>
          </a:p>
          <a:p>
            <a:pPr lvl="1" eaLnBrk="1" hangingPunct="1">
              <a:buNone/>
            </a:pPr>
            <a:r>
              <a:rPr lang="en-US" dirty="0" smtClean="0">
                <a:latin typeface="Arial Narrow" pitchFamily="34" charset="0"/>
              </a:rPr>
              <a:t>    </a:t>
            </a:r>
            <a:r>
              <a:rPr lang="en-US" dirty="0" smtClean="0">
                <a:solidFill>
                  <a:srgbClr val="FFFFCC"/>
                </a:solidFill>
                <a:latin typeface="Arial Narrow" pitchFamily="34" charset="0"/>
              </a:rPr>
              <a:t>(inhibitory)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85800"/>
            <a:ext cx="5210175" cy="582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34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ar-EG" smtClean="0">
              <a:ea typeface="Majalla UI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7741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1313688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Classification of antiepileptic drugs 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First-generation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Phenytoin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Carbamazepine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Valproate</a:t>
            </a:r>
            <a:endParaRPr lang="en-US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Second- generation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Lamotrigine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Levitiracetam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Topiramate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Carbamazepine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Pharmacokinetics :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Available </a:t>
            </a:r>
            <a:r>
              <a:rPr lang="en-US" b="1" u="sng" dirty="0" smtClean="0">
                <a:solidFill>
                  <a:srgbClr val="C00000"/>
                </a:solidFill>
              </a:rPr>
              <a:t>only</a:t>
            </a:r>
            <a:r>
              <a:rPr lang="en-US" b="1" dirty="0" smtClean="0"/>
              <a:t> orally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Well absorbed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</a:t>
            </a:r>
            <a:r>
              <a:rPr lang="en-US" b="1" dirty="0" smtClean="0">
                <a:solidFill>
                  <a:srgbClr val="00B0F0"/>
                </a:solidFill>
              </a:rPr>
              <a:t>Strong enzyme inducer including its own </a:t>
            </a:r>
            <a:r>
              <a:rPr lang="en-US" b="1" dirty="0" smtClean="0"/>
              <a:t>		</a:t>
            </a:r>
            <a:r>
              <a:rPr lang="en-US" b="1" dirty="0" smtClean="0">
                <a:solidFill>
                  <a:srgbClr val="00B0F0"/>
                </a:solidFill>
              </a:rPr>
              <a:t>metabolism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Metabolized by the liver to active &amp; inactive       	metabolites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Excreted in urine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3429000" cy="70485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486400" cy="3352800"/>
          </a:xfrm>
        </p:spPr>
        <p:txBody>
          <a:bodyPr>
            <a:normAutofit fontScale="77500" lnSpcReduction="20000"/>
          </a:bodyPr>
          <a:lstStyle/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3200" i="1" dirty="0" smtClean="0"/>
              <a:t>Epilepsy is a chronic medical condition characterized by 2 or more unprovoked seizures.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3200" b="1" i="1" dirty="0" smtClean="0"/>
              <a:t>It is not a disease, it is a syndrome ( what is the difference ).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endParaRPr lang="en-US" dirty="0" smtClean="0"/>
          </a:p>
        </p:txBody>
      </p:sp>
      <p:pic>
        <p:nvPicPr>
          <p:cNvPr id="7172" name="Picture 3" descr="IMAGE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362902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54102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Carbamazepine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920875"/>
            <a:ext cx="41910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Mechanism of action </a:t>
            </a:r>
            <a:endParaRPr lang="en-US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Blockade of Na</a:t>
            </a:r>
            <a:r>
              <a:rPr lang="en-US" baseline="30000" dirty="0" smtClean="0"/>
              <a:t>+</a:t>
            </a:r>
            <a:r>
              <a:rPr lang="en-US" dirty="0" smtClean="0"/>
              <a:t> channels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    reduce the propagation of abnormal impulses in the brain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    inhibit the generation of repetitive  action potential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Inhibit the release of  glutamate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038600" cy="4435475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Therapeutic uses</a:t>
            </a:r>
            <a:r>
              <a:rPr lang="en-US" b="1" dirty="0" smtClean="0"/>
              <a:t>: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Drug of choice in partial seizures.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Tonic-</a:t>
            </a:r>
            <a:r>
              <a:rPr lang="en-US" dirty="0" err="1" smtClean="0"/>
              <a:t>clonic</a:t>
            </a:r>
            <a:r>
              <a:rPr lang="en-US" dirty="0" smtClean="0"/>
              <a:t> seizures (1ry &amp; 2ry generalized) but </a:t>
            </a:r>
            <a:r>
              <a:rPr lang="en-US" b="1" u="sng" dirty="0" smtClean="0">
                <a:solidFill>
                  <a:srgbClr val="C00000"/>
                </a:solidFill>
              </a:rPr>
              <a:t>Not</a:t>
            </a:r>
            <a:r>
              <a:rPr lang="en-US" dirty="0" smtClean="0"/>
              <a:t> in absence seizures.</a:t>
            </a:r>
            <a:r>
              <a:rPr lang="en-US" b="1" dirty="0" smtClean="0"/>
              <a:t>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dirty="0" err="1" smtClean="0"/>
              <a:t>Neuropathic</a:t>
            </a:r>
            <a:r>
              <a:rPr lang="fr-FR" dirty="0" smtClean="0"/>
              <a:t> pain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Mood stabilizer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44196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Side effects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894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GIT upset</a:t>
            </a:r>
            <a:r>
              <a:rPr lang="en-US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Hypersensitivity reactions</a:t>
            </a: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 smtClean="0"/>
              <a:t>Drowziness</a:t>
            </a:r>
            <a:r>
              <a:rPr lang="en-US" b="1" dirty="0" smtClean="0"/>
              <a:t> , ataxia, headache &amp; </a:t>
            </a:r>
            <a:r>
              <a:rPr lang="en-US" b="1" dirty="0" err="1" smtClean="0"/>
              <a:t>diplopia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Blood </a:t>
            </a:r>
            <a:r>
              <a:rPr lang="en-US" b="1" dirty="0" err="1" smtClean="0">
                <a:solidFill>
                  <a:srgbClr val="FF0000"/>
                </a:solidFill>
              </a:rPr>
              <a:t>dyscrasis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Hyponatremia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&amp; water intoxication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 smtClean="0"/>
              <a:t>Teratogenicity</a:t>
            </a:r>
            <a:r>
              <a:rPr lang="en-US" dirty="0" smtClean="0"/>
              <a:t>  ( neural tube defects 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Induction of hepatic P</a:t>
            </a:r>
            <a:r>
              <a:rPr lang="en-US" b="1" baseline="-25000" dirty="0" smtClean="0"/>
              <a:t>450</a:t>
            </a: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b="1" dirty="0" err="1" smtClean="0">
                <a:solidFill>
                  <a:srgbClr val="C00000"/>
                </a:solidFill>
              </a:rPr>
              <a:t>Phenytoin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Pharmacokinetics :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         </a:t>
            </a:r>
            <a:r>
              <a:rPr lang="en-US" b="1" dirty="0" smtClean="0"/>
              <a:t>Well absorbed orally, it is also available as </a:t>
            </a:r>
            <a:r>
              <a:rPr lang="en-US" b="1" u="sng" dirty="0" smtClean="0">
                <a:solidFill>
                  <a:srgbClr val="00B0F0"/>
                </a:solidFill>
              </a:rPr>
              <a:t>iv.</a:t>
            </a:r>
            <a:r>
              <a:rPr lang="en-US" b="1" dirty="0" smtClean="0"/>
              <a:t>  		(for emergency )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00B0F0"/>
                </a:solidFill>
              </a:rPr>
              <a:t>Enzyme inducer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         Metabolized by the liver to inactive     		            metabolites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          Excreted in urine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077200" cy="8191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Phenytoin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Mechanism of action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Blockade of Na</a:t>
            </a:r>
            <a:r>
              <a:rPr lang="en-US" baseline="30000" dirty="0" smtClean="0"/>
              <a:t>+</a:t>
            </a:r>
            <a:r>
              <a:rPr lang="en-US" dirty="0" smtClean="0"/>
              <a:t> channels.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Interfere with the release of excitatory transmitters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Potentiate the action  of  GABA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Therapeutic  uses: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Partial  and 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seizures </a:t>
            </a:r>
            <a:r>
              <a:rPr lang="en-US" b="1" u="sng" dirty="0" smtClean="0">
                <a:solidFill>
                  <a:srgbClr val="C00000"/>
                </a:solidFill>
              </a:rPr>
              <a:t>Not </a:t>
            </a:r>
            <a:r>
              <a:rPr lang="en-US" dirty="0" smtClean="0"/>
              <a:t>in </a:t>
            </a:r>
            <a:r>
              <a:rPr lang="en-US" b="1" dirty="0" smtClean="0"/>
              <a:t> absence seizure</a:t>
            </a:r>
            <a:r>
              <a:rPr lang="en-US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 status </a:t>
            </a:r>
            <a:r>
              <a:rPr lang="en-US" dirty="0" err="1" smtClean="0"/>
              <a:t>epilepticus</a:t>
            </a:r>
            <a:r>
              <a:rPr lang="en-US" dirty="0" smtClean="0"/>
              <a:t>, IV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Cardiac arrhythmias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3505200" cy="81915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Side effects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A )   dose-related  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Nausea or  vomiting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/>
              <a:t>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Neurological like : headache, vertigo, ataxia, </a:t>
            </a:r>
            <a:r>
              <a:rPr lang="en-US" b="1" dirty="0" err="1" smtClean="0"/>
              <a:t>diplopia</a:t>
            </a:r>
            <a:r>
              <a:rPr lang="en-US" b="1" dirty="0" smtClean="0"/>
              <a:t> ,  </a:t>
            </a:r>
            <a:r>
              <a:rPr lang="en-US" b="1" dirty="0" err="1" smtClean="0"/>
              <a:t>nystagmus</a:t>
            </a: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Sedation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B) Non –dose related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Gum hyperplasia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Coarsening of facial features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Hirsutism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Acne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Megaloblastic</a:t>
            </a:r>
            <a:r>
              <a:rPr lang="en-US" b="1" dirty="0" smtClean="0">
                <a:solidFill>
                  <a:srgbClr val="C00000"/>
                </a:solidFill>
              </a:rPr>
              <a:t>  anemia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Osteomalcia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err="1" smtClean="0"/>
              <a:t>Teratogenic</a:t>
            </a:r>
            <a:r>
              <a:rPr lang="en-US" dirty="0" smtClean="0"/>
              <a:t>  effect </a:t>
            </a:r>
          </a:p>
          <a:p>
            <a:r>
              <a:rPr lang="en-US" dirty="0" smtClean="0"/>
              <a:t>Enzyme inducer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C00000"/>
                </a:solidFill>
              </a:rPr>
              <a:t>Sodium </a:t>
            </a:r>
            <a:r>
              <a:rPr lang="en-US" b="1" dirty="0" err="1" smtClean="0">
                <a:solidFill>
                  <a:srgbClr val="C00000"/>
                </a:solidFill>
              </a:rPr>
              <a:t>Valproate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Broad spectrum antiepileptic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Pharmacokinetics :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</a:rPr>
              <a:t>         </a:t>
            </a:r>
            <a:r>
              <a:rPr lang="en-US" b="1" dirty="0" smtClean="0"/>
              <a:t>Available as capsules, Syrup </a:t>
            </a:r>
            <a:r>
              <a:rPr lang="en-US" b="1" dirty="0" smtClean="0">
                <a:solidFill>
                  <a:srgbClr val="C00000"/>
                </a:solidFill>
              </a:rPr>
              <a:t>          </a:t>
            </a:r>
            <a:r>
              <a:rPr lang="en-US" b="1" dirty="0" smtClean="0"/>
              <a:t>Metabolized by the liver ( inactive )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</a:rPr>
              <a:t>            </a:t>
            </a:r>
            <a:r>
              <a:rPr lang="en-US" b="1" dirty="0" smtClean="0">
                <a:solidFill>
                  <a:srgbClr val="7030A0"/>
                </a:solidFill>
              </a:rPr>
              <a:t>Enzyme inhibitor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              Excreted in urine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   Sodium </a:t>
            </a:r>
            <a:r>
              <a:rPr lang="en-US" b="1" dirty="0" err="1" smtClean="0">
                <a:solidFill>
                  <a:srgbClr val="C00000"/>
                </a:solidFill>
              </a:rPr>
              <a:t>valproate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038600" cy="19812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Mechanism of 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Blockade of Na</a:t>
            </a:r>
            <a:r>
              <a:rPr lang="en-US" baseline="30000" dirty="0" smtClean="0"/>
              <a:t>+</a:t>
            </a:r>
            <a:r>
              <a:rPr lang="en-US" dirty="0" smtClean="0"/>
              <a:t> channels.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Inhibits   GABA -</a:t>
            </a:r>
            <a:r>
              <a:rPr lang="en-US" b="1" dirty="0" err="1" smtClean="0">
                <a:solidFill>
                  <a:srgbClr val="C00000"/>
                </a:solidFill>
              </a:rPr>
              <a:t>transaminase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Suppress   glutamate action.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Blocks T-type Ca</a:t>
            </a:r>
            <a:r>
              <a:rPr lang="en-US" b="1" baseline="30000" dirty="0" smtClean="0">
                <a:solidFill>
                  <a:srgbClr val="C00000"/>
                </a:solidFill>
              </a:rPr>
              <a:t>2+</a:t>
            </a:r>
            <a:r>
              <a:rPr lang="en-US" b="1" dirty="0" smtClean="0">
                <a:solidFill>
                  <a:srgbClr val="C00000"/>
                </a:solidFill>
              </a:rPr>
              <a:t> channels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920875"/>
            <a:ext cx="4343400" cy="443388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Therapeutic Uses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[I]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Epilepsy: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It is effective for all forms of epilepsy e.g.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seizures (1</a:t>
            </a:r>
            <a:r>
              <a:rPr lang="en-US" baseline="30000" dirty="0" smtClean="0"/>
              <a:t>ry</a:t>
            </a:r>
            <a:r>
              <a:rPr lang="en-US" dirty="0" smtClean="0"/>
              <a:t> or 2</a:t>
            </a:r>
            <a:r>
              <a:rPr lang="en-US" baseline="30000" dirty="0" smtClean="0"/>
              <a:t>ry</a:t>
            </a:r>
            <a:r>
              <a:rPr lang="en-US" dirty="0" smtClean="0"/>
              <a:t> 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Absence seizures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Complex partial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Myoclonic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Atonic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photosensitive epilepsy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09600" y="4647952"/>
            <a:ext cx="3581400" cy="1692771"/>
          </a:xfrm>
          <a:prstGeom prst="rect">
            <a:avLst/>
          </a:prstGeom>
          <a:noFill/>
          <a:ln w="9525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98475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>
                <a:latin typeface="+mn-lt"/>
                <a:cs typeface="+mn-cs"/>
              </a:rPr>
              <a:t>[II</a:t>
            </a:r>
            <a:r>
              <a:rPr lang="en-US" sz="2200" b="1" dirty="0">
                <a:solidFill>
                  <a:srgbClr val="00B0F0"/>
                </a:solidFill>
                <a:latin typeface="+mn-lt"/>
                <a:cs typeface="+mn-cs"/>
              </a:rPr>
              <a:t>]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Other uses:</a:t>
            </a:r>
          </a:p>
          <a:p>
            <a:pPr>
              <a:buFontTx/>
              <a:buChar char="•"/>
              <a:tabLst>
                <a:tab pos="498475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Bipolar </a:t>
            </a:r>
            <a:r>
              <a:rPr lang="en-US" b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disorder </a:t>
            </a:r>
            <a:endParaRPr lang="en-US" b="1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>
              <a:tabLst>
                <a:tab pos="498475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en-US" sz="1600" b="1" dirty="0"/>
          </a:p>
          <a:p>
            <a:pPr>
              <a:buFontTx/>
              <a:buChar char="•"/>
              <a:tabLst>
                <a:tab pos="498475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Prophylaxis of migraine </a:t>
            </a:r>
            <a:endParaRPr lang="en-US" sz="1600" b="1" dirty="0"/>
          </a:p>
          <a:p>
            <a:pPr>
              <a:buFontTx/>
              <a:buChar char="•"/>
              <a:tabLst>
                <a:tab pos="498475" algn="l"/>
              </a:tabLst>
              <a:defRPr/>
            </a:pP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Lennox-</a:t>
            </a:r>
            <a:r>
              <a:rPr lang="en-US" b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Gastaut</a:t>
            </a: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syndrome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nimBg="1"/>
      <p:bldP spid="4300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 </a:t>
            </a:r>
            <a:r>
              <a:rPr lang="en-US" dirty="0" err="1" smtClean="0"/>
              <a:t>Valporate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Drug of choice in patients have concomitant generalized  tonic-</a:t>
            </a:r>
            <a:r>
              <a:rPr lang="en-US" b="1" dirty="0" err="1" smtClean="0"/>
              <a:t>clonic</a:t>
            </a:r>
            <a:r>
              <a:rPr lang="en-US" b="1" dirty="0" smtClean="0"/>
              <a:t>  seizures and absence seizures</a:t>
            </a:r>
            <a:endParaRPr lang="ar-SA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7315200" cy="81915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Side effects: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C00000"/>
                </a:solidFill>
              </a:rPr>
              <a:t>Weight gain (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</a:t>
            </a:r>
            <a:r>
              <a:rPr lang="en-US" b="1" dirty="0" smtClean="0">
                <a:solidFill>
                  <a:srgbClr val="C00000"/>
                </a:solidFill>
              </a:rPr>
              <a:t>appetite ).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      </a:t>
            </a:r>
            <a:r>
              <a:rPr lang="en-US" b="1" dirty="0" smtClean="0">
                <a:solidFill>
                  <a:srgbClr val="C00000"/>
                </a:solidFill>
              </a:rPr>
              <a:t>Transient hair loss</a:t>
            </a:r>
            <a:r>
              <a:rPr lang="en-US" b="1" dirty="0" smtClean="0"/>
              <a:t>, with re-growth of 						curly   hair					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    Thrombocytopenia 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      </a:t>
            </a:r>
            <a:r>
              <a:rPr lang="en-US" b="1" dirty="0" err="1" smtClean="0">
                <a:solidFill>
                  <a:srgbClr val="C00000"/>
                </a:solidFill>
              </a:rPr>
              <a:t>Hepatotoxicity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       </a:t>
            </a:r>
            <a:r>
              <a:rPr lang="en-US" b="1" dirty="0" err="1" smtClean="0"/>
              <a:t>Teratogenicity</a:t>
            </a:r>
            <a:r>
              <a:rPr lang="en-US" b="1" dirty="0" smtClean="0"/>
              <a:t>  ( </a:t>
            </a:r>
            <a:r>
              <a:rPr lang="en-US" b="1" dirty="0" err="1" smtClean="0"/>
              <a:t>spina</a:t>
            </a:r>
            <a:r>
              <a:rPr lang="en-US" b="1" dirty="0" smtClean="0"/>
              <a:t> bifida)</a:t>
            </a:r>
            <a:r>
              <a:rPr lang="en-US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       Enzyme inhibitor of  P -450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457200"/>
            <a:ext cx="2057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Seizure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609600" y="914400"/>
            <a:ext cx="1362075" cy="2008188"/>
            <a:chOff x="2394" y="2449"/>
            <a:chExt cx="966" cy="1102"/>
          </a:xfrm>
        </p:grpSpPr>
        <p:sp>
          <p:nvSpPr>
            <p:cNvPr id="8197" name="Freeform 4"/>
            <p:cNvSpPr>
              <a:spLocks/>
            </p:cNvSpPr>
            <p:nvPr/>
          </p:nvSpPr>
          <p:spPr bwMode="auto">
            <a:xfrm>
              <a:off x="2394" y="2449"/>
              <a:ext cx="966" cy="1102"/>
            </a:xfrm>
            <a:custGeom>
              <a:avLst/>
              <a:gdLst>
                <a:gd name="T0" fmla="*/ 8 w 1932"/>
                <a:gd name="T1" fmla="*/ 57 h 2202"/>
                <a:gd name="T2" fmla="*/ 10 w 1932"/>
                <a:gd name="T3" fmla="*/ 53 h 2202"/>
                <a:gd name="T4" fmla="*/ 10 w 1932"/>
                <a:gd name="T5" fmla="*/ 48 h 2202"/>
                <a:gd name="T6" fmla="*/ 8 w 1932"/>
                <a:gd name="T7" fmla="*/ 44 h 2202"/>
                <a:gd name="T8" fmla="*/ 5 w 1932"/>
                <a:gd name="T9" fmla="*/ 40 h 2202"/>
                <a:gd name="T10" fmla="*/ 3 w 1932"/>
                <a:gd name="T11" fmla="*/ 36 h 2202"/>
                <a:gd name="T12" fmla="*/ 1 w 1932"/>
                <a:gd name="T13" fmla="*/ 31 h 2202"/>
                <a:gd name="T14" fmla="*/ 0 w 1932"/>
                <a:gd name="T15" fmla="*/ 26 h 2202"/>
                <a:gd name="T16" fmla="*/ 1 w 1932"/>
                <a:gd name="T17" fmla="*/ 20 h 2202"/>
                <a:gd name="T18" fmla="*/ 3 w 1932"/>
                <a:gd name="T19" fmla="*/ 16 h 2202"/>
                <a:gd name="T20" fmla="*/ 5 w 1932"/>
                <a:gd name="T21" fmla="*/ 12 h 2202"/>
                <a:gd name="T22" fmla="*/ 8 w 1932"/>
                <a:gd name="T23" fmla="*/ 8 h 2202"/>
                <a:gd name="T24" fmla="*/ 13 w 1932"/>
                <a:gd name="T25" fmla="*/ 5 h 2202"/>
                <a:gd name="T26" fmla="*/ 19 w 1932"/>
                <a:gd name="T27" fmla="*/ 2 h 2202"/>
                <a:gd name="T28" fmla="*/ 23 w 1932"/>
                <a:gd name="T29" fmla="*/ 1 h 2202"/>
                <a:gd name="T30" fmla="*/ 28 w 1932"/>
                <a:gd name="T31" fmla="*/ 1 h 2202"/>
                <a:gd name="T32" fmla="*/ 33 w 1932"/>
                <a:gd name="T33" fmla="*/ 1 h 2202"/>
                <a:gd name="T34" fmla="*/ 37 w 1932"/>
                <a:gd name="T35" fmla="*/ 1 h 2202"/>
                <a:gd name="T36" fmla="*/ 42 w 1932"/>
                <a:gd name="T37" fmla="*/ 2 h 2202"/>
                <a:gd name="T38" fmla="*/ 45 w 1932"/>
                <a:gd name="T39" fmla="*/ 4 h 2202"/>
                <a:gd name="T40" fmla="*/ 49 w 1932"/>
                <a:gd name="T41" fmla="*/ 7 h 2202"/>
                <a:gd name="T42" fmla="*/ 51 w 1932"/>
                <a:gd name="T43" fmla="*/ 10 h 2202"/>
                <a:gd name="T44" fmla="*/ 54 w 1932"/>
                <a:gd name="T45" fmla="*/ 14 h 2202"/>
                <a:gd name="T46" fmla="*/ 55 w 1932"/>
                <a:gd name="T47" fmla="*/ 18 h 2202"/>
                <a:gd name="T48" fmla="*/ 56 w 1932"/>
                <a:gd name="T49" fmla="*/ 21 h 2202"/>
                <a:gd name="T50" fmla="*/ 57 w 1932"/>
                <a:gd name="T51" fmla="*/ 23 h 2202"/>
                <a:gd name="T52" fmla="*/ 57 w 1932"/>
                <a:gd name="T53" fmla="*/ 25 h 2202"/>
                <a:gd name="T54" fmla="*/ 56 w 1932"/>
                <a:gd name="T55" fmla="*/ 26 h 2202"/>
                <a:gd name="T56" fmla="*/ 55 w 1932"/>
                <a:gd name="T57" fmla="*/ 28 h 2202"/>
                <a:gd name="T58" fmla="*/ 55 w 1932"/>
                <a:gd name="T59" fmla="*/ 30 h 2202"/>
                <a:gd name="T60" fmla="*/ 56 w 1932"/>
                <a:gd name="T61" fmla="*/ 33 h 2202"/>
                <a:gd name="T62" fmla="*/ 58 w 1932"/>
                <a:gd name="T63" fmla="*/ 35 h 2202"/>
                <a:gd name="T64" fmla="*/ 60 w 1932"/>
                <a:gd name="T65" fmla="*/ 37 h 2202"/>
                <a:gd name="T66" fmla="*/ 60 w 1932"/>
                <a:gd name="T67" fmla="*/ 38 h 2202"/>
                <a:gd name="T68" fmla="*/ 60 w 1932"/>
                <a:gd name="T69" fmla="*/ 40 h 2202"/>
                <a:gd name="T70" fmla="*/ 59 w 1932"/>
                <a:gd name="T71" fmla="*/ 41 h 2202"/>
                <a:gd name="T72" fmla="*/ 57 w 1932"/>
                <a:gd name="T73" fmla="*/ 43 h 2202"/>
                <a:gd name="T74" fmla="*/ 57 w 1932"/>
                <a:gd name="T75" fmla="*/ 45 h 2202"/>
                <a:gd name="T76" fmla="*/ 56 w 1932"/>
                <a:gd name="T77" fmla="*/ 46 h 2202"/>
                <a:gd name="T78" fmla="*/ 56 w 1932"/>
                <a:gd name="T79" fmla="*/ 47 h 2202"/>
                <a:gd name="T80" fmla="*/ 55 w 1932"/>
                <a:gd name="T81" fmla="*/ 48 h 2202"/>
                <a:gd name="T82" fmla="*/ 56 w 1932"/>
                <a:gd name="T83" fmla="*/ 49 h 2202"/>
                <a:gd name="T84" fmla="*/ 55 w 1932"/>
                <a:gd name="T85" fmla="*/ 51 h 2202"/>
                <a:gd name="T86" fmla="*/ 54 w 1932"/>
                <a:gd name="T87" fmla="*/ 53 h 2202"/>
                <a:gd name="T88" fmla="*/ 55 w 1932"/>
                <a:gd name="T89" fmla="*/ 56 h 2202"/>
                <a:gd name="T90" fmla="*/ 54 w 1932"/>
                <a:gd name="T91" fmla="*/ 58 h 2202"/>
                <a:gd name="T92" fmla="*/ 52 w 1932"/>
                <a:gd name="T93" fmla="*/ 60 h 2202"/>
                <a:gd name="T94" fmla="*/ 47 w 1932"/>
                <a:gd name="T95" fmla="*/ 60 h 2202"/>
                <a:gd name="T96" fmla="*/ 42 w 1932"/>
                <a:gd name="T97" fmla="*/ 60 h 2202"/>
                <a:gd name="T98" fmla="*/ 40 w 1932"/>
                <a:gd name="T99" fmla="*/ 63 h 2202"/>
                <a:gd name="T100" fmla="*/ 38 w 1932"/>
                <a:gd name="T101" fmla="*/ 67 h 2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2"/>
                <a:gd name="T154" fmla="*/ 0 h 2202"/>
                <a:gd name="T155" fmla="*/ 1932 w 1932"/>
                <a:gd name="T156" fmla="*/ 2202 h 22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2" h="2202">
                  <a:moveTo>
                    <a:pt x="1160" y="2202"/>
                  </a:moveTo>
                  <a:lnTo>
                    <a:pt x="234" y="1853"/>
                  </a:lnTo>
                  <a:lnTo>
                    <a:pt x="252" y="1808"/>
                  </a:lnTo>
                  <a:lnTo>
                    <a:pt x="269" y="1761"/>
                  </a:lnTo>
                  <a:lnTo>
                    <a:pt x="286" y="1716"/>
                  </a:lnTo>
                  <a:lnTo>
                    <a:pt x="297" y="1669"/>
                  </a:lnTo>
                  <a:lnTo>
                    <a:pt x="304" y="1622"/>
                  </a:lnTo>
                  <a:lnTo>
                    <a:pt x="305" y="1577"/>
                  </a:lnTo>
                  <a:lnTo>
                    <a:pt x="300" y="1531"/>
                  </a:lnTo>
                  <a:lnTo>
                    <a:pt x="283" y="1485"/>
                  </a:lnTo>
                  <a:lnTo>
                    <a:pt x="259" y="1436"/>
                  </a:lnTo>
                  <a:lnTo>
                    <a:pt x="234" y="1390"/>
                  </a:lnTo>
                  <a:lnTo>
                    <a:pt x="208" y="1346"/>
                  </a:lnTo>
                  <a:lnTo>
                    <a:pt x="181" y="1302"/>
                  </a:lnTo>
                  <a:lnTo>
                    <a:pt x="155" y="1259"/>
                  </a:lnTo>
                  <a:lnTo>
                    <a:pt x="128" y="1216"/>
                  </a:lnTo>
                  <a:lnTo>
                    <a:pt x="103" y="1172"/>
                  </a:lnTo>
                  <a:lnTo>
                    <a:pt x="78" y="1128"/>
                  </a:lnTo>
                  <a:lnTo>
                    <a:pt x="57" y="1085"/>
                  </a:lnTo>
                  <a:lnTo>
                    <a:pt x="38" y="1036"/>
                  </a:lnTo>
                  <a:lnTo>
                    <a:pt x="23" y="987"/>
                  </a:lnTo>
                  <a:lnTo>
                    <a:pt x="10" y="935"/>
                  </a:lnTo>
                  <a:lnTo>
                    <a:pt x="3" y="880"/>
                  </a:lnTo>
                  <a:lnTo>
                    <a:pt x="0" y="819"/>
                  </a:lnTo>
                  <a:lnTo>
                    <a:pt x="3" y="755"/>
                  </a:lnTo>
                  <a:lnTo>
                    <a:pt x="11" y="684"/>
                  </a:lnTo>
                  <a:lnTo>
                    <a:pt x="25" y="634"/>
                  </a:lnTo>
                  <a:lnTo>
                    <a:pt x="39" y="583"/>
                  </a:lnTo>
                  <a:lnTo>
                    <a:pt x="56" y="536"/>
                  </a:lnTo>
                  <a:lnTo>
                    <a:pt x="75" y="489"/>
                  </a:lnTo>
                  <a:lnTo>
                    <a:pt x="98" y="447"/>
                  </a:lnTo>
                  <a:lnTo>
                    <a:pt x="121" y="404"/>
                  </a:lnTo>
                  <a:lnTo>
                    <a:pt x="151" y="363"/>
                  </a:lnTo>
                  <a:lnTo>
                    <a:pt x="181" y="324"/>
                  </a:lnTo>
                  <a:lnTo>
                    <a:pt x="216" y="287"/>
                  </a:lnTo>
                  <a:lnTo>
                    <a:pt x="255" y="250"/>
                  </a:lnTo>
                  <a:lnTo>
                    <a:pt x="297" y="216"/>
                  </a:lnTo>
                  <a:lnTo>
                    <a:pt x="345" y="183"/>
                  </a:lnTo>
                  <a:lnTo>
                    <a:pt x="397" y="150"/>
                  </a:lnTo>
                  <a:lnTo>
                    <a:pt x="453" y="118"/>
                  </a:lnTo>
                  <a:lnTo>
                    <a:pt x="515" y="89"/>
                  </a:lnTo>
                  <a:lnTo>
                    <a:pt x="581" y="60"/>
                  </a:lnTo>
                  <a:lnTo>
                    <a:pt x="627" y="44"/>
                  </a:lnTo>
                  <a:lnTo>
                    <a:pt x="672" y="30"/>
                  </a:lnTo>
                  <a:lnTo>
                    <a:pt x="720" y="20"/>
                  </a:lnTo>
                  <a:lnTo>
                    <a:pt x="769" y="11"/>
                  </a:lnTo>
                  <a:lnTo>
                    <a:pt x="820" y="5"/>
                  </a:lnTo>
                  <a:lnTo>
                    <a:pt x="870" y="1"/>
                  </a:lnTo>
                  <a:lnTo>
                    <a:pt x="923" y="0"/>
                  </a:lnTo>
                  <a:lnTo>
                    <a:pt x="974" y="0"/>
                  </a:lnTo>
                  <a:lnTo>
                    <a:pt x="1026" y="2"/>
                  </a:lnTo>
                  <a:lnTo>
                    <a:pt x="1077" y="8"/>
                  </a:lnTo>
                  <a:lnTo>
                    <a:pt x="1128" y="15"/>
                  </a:lnTo>
                  <a:lnTo>
                    <a:pt x="1176" y="23"/>
                  </a:lnTo>
                  <a:lnTo>
                    <a:pt x="1224" y="35"/>
                  </a:lnTo>
                  <a:lnTo>
                    <a:pt x="1270" y="48"/>
                  </a:lnTo>
                  <a:lnTo>
                    <a:pt x="1314" y="62"/>
                  </a:lnTo>
                  <a:lnTo>
                    <a:pt x="1356" y="77"/>
                  </a:lnTo>
                  <a:lnTo>
                    <a:pt x="1393" y="95"/>
                  </a:lnTo>
                  <a:lnTo>
                    <a:pt x="1430" y="118"/>
                  </a:lnTo>
                  <a:lnTo>
                    <a:pt x="1467" y="143"/>
                  </a:lnTo>
                  <a:lnTo>
                    <a:pt x="1502" y="170"/>
                  </a:lnTo>
                  <a:lnTo>
                    <a:pt x="1537" y="202"/>
                  </a:lnTo>
                  <a:lnTo>
                    <a:pt x="1570" y="235"/>
                  </a:lnTo>
                  <a:lnTo>
                    <a:pt x="1601" y="271"/>
                  </a:lnTo>
                  <a:lnTo>
                    <a:pt x="1630" y="308"/>
                  </a:lnTo>
                  <a:lnTo>
                    <a:pt x="1658" y="348"/>
                  </a:lnTo>
                  <a:lnTo>
                    <a:pt x="1681" y="389"/>
                  </a:lnTo>
                  <a:lnTo>
                    <a:pt x="1704" y="430"/>
                  </a:lnTo>
                  <a:lnTo>
                    <a:pt x="1723" y="474"/>
                  </a:lnTo>
                  <a:lnTo>
                    <a:pt x="1737" y="518"/>
                  </a:lnTo>
                  <a:lnTo>
                    <a:pt x="1750" y="561"/>
                  </a:lnTo>
                  <a:lnTo>
                    <a:pt x="1758" y="607"/>
                  </a:lnTo>
                  <a:lnTo>
                    <a:pt x="1759" y="643"/>
                  </a:lnTo>
                  <a:lnTo>
                    <a:pt x="1765" y="665"/>
                  </a:lnTo>
                  <a:lnTo>
                    <a:pt x="1771" y="682"/>
                  </a:lnTo>
                  <a:lnTo>
                    <a:pt x="1780" y="701"/>
                  </a:lnTo>
                  <a:lnTo>
                    <a:pt x="1793" y="726"/>
                  </a:lnTo>
                  <a:lnTo>
                    <a:pt x="1801" y="745"/>
                  </a:lnTo>
                  <a:lnTo>
                    <a:pt x="1805" y="760"/>
                  </a:lnTo>
                  <a:lnTo>
                    <a:pt x="1805" y="778"/>
                  </a:lnTo>
                  <a:lnTo>
                    <a:pt x="1801" y="793"/>
                  </a:lnTo>
                  <a:lnTo>
                    <a:pt x="1793" y="808"/>
                  </a:lnTo>
                  <a:lnTo>
                    <a:pt x="1779" y="827"/>
                  </a:lnTo>
                  <a:lnTo>
                    <a:pt x="1766" y="841"/>
                  </a:lnTo>
                  <a:lnTo>
                    <a:pt x="1754" y="858"/>
                  </a:lnTo>
                  <a:lnTo>
                    <a:pt x="1741" y="874"/>
                  </a:lnTo>
                  <a:lnTo>
                    <a:pt x="1730" y="895"/>
                  </a:lnTo>
                  <a:lnTo>
                    <a:pt x="1726" y="915"/>
                  </a:lnTo>
                  <a:lnTo>
                    <a:pt x="1729" y="940"/>
                  </a:lnTo>
                  <a:lnTo>
                    <a:pt x="1741" y="966"/>
                  </a:lnTo>
                  <a:lnTo>
                    <a:pt x="1765" y="1005"/>
                  </a:lnTo>
                  <a:lnTo>
                    <a:pt x="1786" y="1035"/>
                  </a:lnTo>
                  <a:lnTo>
                    <a:pt x="1803" y="1063"/>
                  </a:lnTo>
                  <a:lnTo>
                    <a:pt x="1819" y="1085"/>
                  </a:lnTo>
                  <a:lnTo>
                    <a:pt x="1836" y="1104"/>
                  </a:lnTo>
                  <a:lnTo>
                    <a:pt x="1853" y="1122"/>
                  </a:lnTo>
                  <a:lnTo>
                    <a:pt x="1873" y="1139"/>
                  </a:lnTo>
                  <a:lnTo>
                    <a:pt x="1899" y="1156"/>
                  </a:lnTo>
                  <a:lnTo>
                    <a:pt x="1912" y="1170"/>
                  </a:lnTo>
                  <a:lnTo>
                    <a:pt x="1924" y="1186"/>
                  </a:lnTo>
                  <a:lnTo>
                    <a:pt x="1931" y="1205"/>
                  </a:lnTo>
                  <a:lnTo>
                    <a:pt x="1932" y="1225"/>
                  </a:lnTo>
                  <a:lnTo>
                    <a:pt x="1929" y="1240"/>
                  </a:lnTo>
                  <a:lnTo>
                    <a:pt x="1925" y="1255"/>
                  </a:lnTo>
                  <a:lnTo>
                    <a:pt x="1914" y="1270"/>
                  </a:lnTo>
                  <a:lnTo>
                    <a:pt x="1903" y="1280"/>
                  </a:lnTo>
                  <a:lnTo>
                    <a:pt x="1885" y="1291"/>
                  </a:lnTo>
                  <a:lnTo>
                    <a:pt x="1844" y="1304"/>
                  </a:lnTo>
                  <a:lnTo>
                    <a:pt x="1791" y="1328"/>
                  </a:lnTo>
                  <a:lnTo>
                    <a:pt x="1794" y="1354"/>
                  </a:lnTo>
                  <a:lnTo>
                    <a:pt x="1798" y="1384"/>
                  </a:lnTo>
                  <a:lnTo>
                    <a:pt x="1804" y="1414"/>
                  </a:lnTo>
                  <a:lnTo>
                    <a:pt x="1812" y="1439"/>
                  </a:lnTo>
                  <a:lnTo>
                    <a:pt x="1804" y="1450"/>
                  </a:lnTo>
                  <a:lnTo>
                    <a:pt x="1798" y="1460"/>
                  </a:lnTo>
                  <a:lnTo>
                    <a:pt x="1791" y="1468"/>
                  </a:lnTo>
                  <a:lnTo>
                    <a:pt x="1783" y="1475"/>
                  </a:lnTo>
                  <a:lnTo>
                    <a:pt x="1773" y="1482"/>
                  </a:lnTo>
                  <a:lnTo>
                    <a:pt x="1762" y="1486"/>
                  </a:lnTo>
                  <a:lnTo>
                    <a:pt x="1748" y="1489"/>
                  </a:lnTo>
                  <a:lnTo>
                    <a:pt x="1730" y="1489"/>
                  </a:lnTo>
                  <a:lnTo>
                    <a:pt x="1758" y="1507"/>
                  </a:lnTo>
                  <a:lnTo>
                    <a:pt x="1775" y="1524"/>
                  </a:lnTo>
                  <a:lnTo>
                    <a:pt x="1779" y="1544"/>
                  </a:lnTo>
                  <a:lnTo>
                    <a:pt x="1776" y="1563"/>
                  </a:lnTo>
                  <a:lnTo>
                    <a:pt x="1766" y="1582"/>
                  </a:lnTo>
                  <a:lnTo>
                    <a:pt x="1750" y="1599"/>
                  </a:lnTo>
                  <a:lnTo>
                    <a:pt x="1729" y="1614"/>
                  </a:lnTo>
                  <a:lnTo>
                    <a:pt x="1705" y="1626"/>
                  </a:lnTo>
                  <a:lnTo>
                    <a:pt x="1704" y="1645"/>
                  </a:lnTo>
                  <a:lnTo>
                    <a:pt x="1706" y="1672"/>
                  </a:lnTo>
                  <a:lnTo>
                    <a:pt x="1716" y="1709"/>
                  </a:lnTo>
                  <a:lnTo>
                    <a:pt x="1726" y="1738"/>
                  </a:lnTo>
                  <a:lnTo>
                    <a:pt x="1733" y="1769"/>
                  </a:lnTo>
                  <a:lnTo>
                    <a:pt x="1737" y="1798"/>
                  </a:lnTo>
                  <a:lnTo>
                    <a:pt x="1734" y="1824"/>
                  </a:lnTo>
                  <a:lnTo>
                    <a:pt x="1723" y="1850"/>
                  </a:lnTo>
                  <a:lnTo>
                    <a:pt x="1705" y="1872"/>
                  </a:lnTo>
                  <a:lnTo>
                    <a:pt x="1681" y="1887"/>
                  </a:lnTo>
                  <a:lnTo>
                    <a:pt x="1658" y="1898"/>
                  </a:lnTo>
                  <a:lnTo>
                    <a:pt x="1622" y="1905"/>
                  </a:lnTo>
                  <a:lnTo>
                    <a:pt x="1551" y="1911"/>
                  </a:lnTo>
                  <a:lnTo>
                    <a:pt x="1480" y="1908"/>
                  </a:lnTo>
                  <a:lnTo>
                    <a:pt x="1417" y="1904"/>
                  </a:lnTo>
                  <a:lnTo>
                    <a:pt x="1371" y="1903"/>
                  </a:lnTo>
                  <a:lnTo>
                    <a:pt x="1343" y="1911"/>
                  </a:lnTo>
                  <a:lnTo>
                    <a:pt x="1318" y="1930"/>
                  </a:lnTo>
                  <a:lnTo>
                    <a:pt x="1295" y="1953"/>
                  </a:lnTo>
                  <a:lnTo>
                    <a:pt x="1268" y="1992"/>
                  </a:lnTo>
                  <a:lnTo>
                    <a:pt x="1249" y="2035"/>
                  </a:lnTo>
                  <a:lnTo>
                    <a:pt x="1228" y="2081"/>
                  </a:lnTo>
                  <a:lnTo>
                    <a:pt x="1210" y="2125"/>
                  </a:lnTo>
                  <a:lnTo>
                    <a:pt x="1187" y="2167"/>
                  </a:lnTo>
                  <a:lnTo>
                    <a:pt x="1160" y="2202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198" name="Freeform 5"/>
            <p:cNvSpPr>
              <a:spLocks/>
            </p:cNvSpPr>
            <p:nvPr/>
          </p:nvSpPr>
          <p:spPr bwMode="auto">
            <a:xfrm>
              <a:off x="2610" y="2897"/>
              <a:ext cx="305" cy="536"/>
            </a:xfrm>
            <a:custGeom>
              <a:avLst/>
              <a:gdLst>
                <a:gd name="T0" fmla="*/ 10 w 611"/>
                <a:gd name="T1" fmla="*/ 2 h 1072"/>
                <a:gd name="T2" fmla="*/ 9 w 611"/>
                <a:gd name="T3" fmla="*/ 8 h 1072"/>
                <a:gd name="T4" fmla="*/ 6 w 611"/>
                <a:gd name="T5" fmla="*/ 11 h 1072"/>
                <a:gd name="T6" fmla="*/ 7 w 611"/>
                <a:gd name="T7" fmla="*/ 12 h 1072"/>
                <a:gd name="T8" fmla="*/ 7 w 611"/>
                <a:gd name="T9" fmla="*/ 14 h 1072"/>
                <a:gd name="T10" fmla="*/ 7 w 611"/>
                <a:gd name="T11" fmla="*/ 15 h 1072"/>
                <a:gd name="T12" fmla="*/ 6 w 611"/>
                <a:gd name="T13" fmla="*/ 17 h 1072"/>
                <a:gd name="T14" fmla="*/ 6 w 611"/>
                <a:gd name="T15" fmla="*/ 19 h 1072"/>
                <a:gd name="T16" fmla="*/ 5 w 611"/>
                <a:gd name="T17" fmla="*/ 21 h 1072"/>
                <a:gd name="T18" fmla="*/ 4 w 611"/>
                <a:gd name="T19" fmla="*/ 24 h 1072"/>
                <a:gd name="T20" fmla="*/ 3 w 611"/>
                <a:gd name="T21" fmla="*/ 26 h 1072"/>
                <a:gd name="T22" fmla="*/ 2 w 611"/>
                <a:gd name="T23" fmla="*/ 29 h 1072"/>
                <a:gd name="T24" fmla="*/ 0 w 611"/>
                <a:gd name="T25" fmla="*/ 31 h 1072"/>
                <a:gd name="T26" fmla="*/ 3 w 611"/>
                <a:gd name="T27" fmla="*/ 34 h 1072"/>
                <a:gd name="T28" fmla="*/ 4 w 611"/>
                <a:gd name="T29" fmla="*/ 31 h 1072"/>
                <a:gd name="T30" fmla="*/ 5 w 611"/>
                <a:gd name="T31" fmla="*/ 29 h 1072"/>
                <a:gd name="T32" fmla="*/ 6 w 611"/>
                <a:gd name="T33" fmla="*/ 27 h 1072"/>
                <a:gd name="T34" fmla="*/ 8 w 611"/>
                <a:gd name="T35" fmla="*/ 26 h 1072"/>
                <a:gd name="T36" fmla="*/ 10 w 611"/>
                <a:gd name="T37" fmla="*/ 23 h 1072"/>
                <a:gd name="T38" fmla="*/ 10 w 611"/>
                <a:gd name="T39" fmla="*/ 23 h 1072"/>
                <a:gd name="T40" fmla="*/ 11 w 611"/>
                <a:gd name="T41" fmla="*/ 23 h 1072"/>
                <a:gd name="T42" fmla="*/ 12 w 611"/>
                <a:gd name="T43" fmla="*/ 23 h 1072"/>
                <a:gd name="T44" fmla="*/ 12 w 611"/>
                <a:gd name="T45" fmla="*/ 23 h 1072"/>
                <a:gd name="T46" fmla="*/ 12 w 611"/>
                <a:gd name="T47" fmla="*/ 23 h 1072"/>
                <a:gd name="T48" fmla="*/ 11 w 611"/>
                <a:gd name="T49" fmla="*/ 22 h 1072"/>
                <a:gd name="T50" fmla="*/ 12 w 611"/>
                <a:gd name="T51" fmla="*/ 21 h 1072"/>
                <a:gd name="T52" fmla="*/ 12 w 611"/>
                <a:gd name="T53" fmla="*/ 20 h 1072"/>
                <a:gd name="T54" fmla="*/ 13 w 611"/>
                <a:gd name="T55" fmla="*/ 19 h 1072"/>
                <a:gd name="T56" fmla="*/ 13 w 611"/>
                <a:gd name="T57" fmla="*/ 19 h 1072"/>
                <a:gd name="T58" fmla="*/ 14 w 611"/>
                <a:gd name="T59" fmla="*/ 19 h 1072"/>
                <a:gd name="T60" fmla="*/ 15 w 611"/>
                <a:gd name="T61" fmla="*/ 18 h 1072"/>
                <a:gd name="T62" fmla="*/ 14 w 611"/>
                <a:gd name="T63" fmla="*/ 18 h 1072"/>
                <a:gd name="T64" fmla="*/ 14 w 611"/>
                <a:gd name="T65" fmla="*/ 17 h 1072"/>
                <a:gd name="T66" fmla="*/ 15 w 611"/>
                <a:gd name="T67" fmla="*/ 17 h 1072"/>
                <a:gd name="T68" fmla="*/ 15 w 611"/>
                <a:gd name="T69" fmla="*/ 15 h 1072"/>
                <a:gd name="T70" fmla="*/ 16 w 611"/>
                <a:gd name="T71" fmla="*/ 15 h 1072"/>
                <a:gd name="T72" fmla="*/ 16 w 611"/>
                <a:gd name="T73" fmla="*/ 14 h 1072"/>
                <a:gd name="T74" fmla="*/ 16 w 611"/>
                <a:gd name="T75" fmla="*/ 14 h 1072"/>
                <a:gd name="T76" fmla="*/ 16 w 611"/>
                <a:gd name="T77" fmla="*/ 13 h 1072"/>
                <a:gd name="T78" fmla="*/ 15 w 611"/>
                <a:gd name="T79" fmla="*/ 13 h 1072"/>
                <a:gd name="T80" fmla="*/ 15 w 611"/>
                <a:gd name="T81" fmla="*/ 12 h 1072"/>
                <a:gd name="T82" fmla="*/ 16 w 611"/>
                <a:gd name="T83" fmla="*/ 13 h 1072"/>
                <a:gd name="T84" fmla="*/ 16 w 611"/>
                <a:gd name="T85" fmla="*/ 13 h 1072"/>
                <a:gd name="T86" fmla="*/ 16 w 611"/>
                <a:gd name="T87" fmla="*/ 12 h 1072"/>
                <a:gd name="T88" fmla="*/ 16 w 611"/>
                <a:gd name="T89" fmla="*/ 12 h 1072"/>
                <a:gd name="T90" fmla="*/ 16 w 611"/>
                <a:gd name="T91" fmla="*/ 11 h 1072"/>
                <a:gd name="T92" fmla="*/ 17 w 611"/>
                <a:gd name="T93" fmla="*/ 10 h 1072"/>
                <a:gd name="T94" fmla="*/ 18 w 611"/>
                <a:gd name="T95" fmla="*/ 9 h 1072"/>
                <a:gd name="T96" fmla="*/ 18 w 611"/>
                <a:gd name="T97" fmla="*/ 8 h 1072"/>
                <a:gd name="T98" fmla="*/ 19 w 611"/>
                <a:gd name="T99" fmla="*/ 6 h 1072"/>
                <a:gd name="T100" fmla="*/ 19 w 611"/>
                <a:gd name="T101" fmla="*/ 4 h 1072"/>
                <a:gd name="T102" fmla="*/ 18 w 611"/>
                <a:gd name="T103" fmla="*/ 3 h 1072"/>
                <a:gd name="T104" fmla="*/ 18 w 611"/>
                <a:gd name="T105" fmla="*/ 1 h 10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1"/>
                <a:gd name="T160" fmla="*/ 0 h 1072"/>
                <a:gd name="T161" fmla="*/ 611 w 611"/>
                <a:gd name="T162" fmla="*/ 1072 h 10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1" h="1072">
                  <a:moveTo>
                    <a:pt x="588" y="0"/>
                  </a:moveTo>
                  <a:lnTo>
                    <a:pt x="345" y="89"/>
                  </a:lnTo>
                  <a:lnTo>
                    <a:pt x="270" y="191"/>
                  </a:lnTo>
                  <a:lnTo>
                    <a:pt x="292" y="271"/>
                  </a:lnTo>
                  <a:lnTo>
                    <a:pt x="213" y="361"/>
                  </a:lnTo>
                  <a:lnTo>
                    <a:pt x="220" y="372"/>
                  </a:lnTo>
                  <a:lnTo>
                    <a:pt x="225" y="386"/>
                  </a:lnTo>
                  <a:lnTo>
                    <a:pt x="228" y="407"/>
                  </a:lnTo>
                  <a:lnTo>
                    <a:pt x="229" y="436"/>
                  </a:lnTo>
                  <a:lnTo>
                    <a:pt x="229" y="453"/>
                  </a:lnTo>
                  <a:lnTo>
                    <a:pt x="229" y="474"/>
                  </a:lnTo>
                  <a:lnTo>
                    <a:pt x="228" y="496"/>
                  </a:lnTo>
                  <a:lnTo>
                    <a:pt x="225" y="522"/>
                  </a:lnTo>
                  <a:lnTo>
                    <a:pt x="221" y="551"/>
                  </a:lnTo>
                  <a:lnTo>
                    <a:pt x="214" y="584"/>
                  </a:lnTo>
                  <a:lnTo>
                    <a:pt x="206" y="618"/>
                  </a:lnTo>
                  <a:lnTo>
                    <a:pt x="196" y="656"/>
                  </a:lnTo>
                  <a:lnTo>
                    <a:pt x="183" y="694"/>
                  </a:lnTo>
                  <a:lnTo>
                    <a:pt x="171" y="733"/>
                  </a:lnTo>
                  <a:lnTo>
                    <a:pt x="157" y="772"/>
                  </a:lnTo>
                  <a:lnTo>
                    <a:pt x="140" y="814"/>
                  </a:lnTo>
                  <a:lnTo>
                    <a:pt x="121" y="851"/>
                  </a:lnTo>
                  <a:lnTo>
                    <a:pt x="100" y="891"/>
                  </a:lnTo>
                  <a:lnTo>
                    <a:pt x="79" y="928"/>
                  </a:lnTo>
                  <a:lnTo>
                    <a:pt x="55" y="962"/>
                  </a:lnTo>
                  <a:lnTo>
                    <a:pt x="30" y="998"/>
                  </a:lnTo>
                  <a:lnTo>
                    <a:pt x="0" y="1031"/>
                  </a:lnTo>
                  <a:lnTo>
                    <a:pt x="110" y="1072"/>
                  </a:lnTo>
                  <a:lnTo>
                    <a:pt x="128" y="1036"/>
                  </a:lnTo>
                  <a:lnTo>
                    <a:pt x="147" y="1005"/>
                  </a:lnTo>
                  <a:lnTo>
                    <a:pt x="165" y="975"/>
                  </a:lnTo>
                  <a:lnTo>
                    <a:pt x="183" y="947"/>
                  </a:lnTo>
                  <a:lnTo>
                    <a:pt x="200" y="921"/>
                  </a:lnTo>
                  <a:lnTo>
                    <a:pt x="218" y="895"/>
                  </a:lnTo>
                  <a:lnTo>
                    <a:pt x="239" y="867"/>
                  </a:lnTo>
                  <a:lnTo>
                    <a:pt x="259" y="841"/>
                  </a:lnTo>
                  <a:lnTo>
                    <a:pt x="286" y="807"/>
                  </a:lnTo>
                  <a:lnTo>
                    <a:pt x="323" y="764"/>
                  </a:lnTo>
                  <a:lnTo>
                    <a:pt x="341" y="745"/>
                  </a:lnTo>
                  <a:lnTo>
                    <a:pt x="349" y="745"/>
                  </a:lnTo>
                  <a:lnTo>
                    <a:pt x="359" y="749"/>
                  </a:lnTo>
                  <a:lnTo>
                    <a:pt x="370" y="753"/>
                  </a:lnTo>
                  <a:lnTo>
                    <a:pt x="381" y="757"/>
                  </a:lnTo>
                  <a:lnTo>
                    <a:pt x="392" y="761"/>
                  </a:lnTo>
                  <a:lnTo>
                    <a:pt x="403" y="761"/>
                  </a:lnTo>
                  <a:lnTo>
                    <a:pt x="410" y="760"/>
                  </a:lnTo>
                  <a:lnTo>
                    <a:pt x="412" y="753"/>
                  </a:lnTo>
                  <a:lnTo>
                    <a:pt x="399" y="745"/>
                  </a:lnTo>
                  <a:lnTo>
                    <a:pt x="380" y="733"/>
                  </a:lnTo>
                  <a:lnTo>
                    <a:pt x="360" y="719"/>
                  </a:lnTo>
                  <a:lnTo>
                    <a:pt x="373" y="704"/>
                  </a:lnTo>
                  <a:lnTo>
                    <a:pt x="384" y="689"/>
                  </a:lnTo>
                  <a:lnTo>
                    <a:pt x="396" y="672"/>
                  </a:lnTo>
                  <a:lnTo>
                    <a:pt x="406" y="658"/>
                  </a:lnTo>
                  <a:lnTo>
                    <a:pt x="416" y="646"/>
                  </a:lnTo>
                  <a:lnTo>
                    <a:pt x="424" y="634"/>
                  </a:lnTo>
                  <a:lnTo>
                    <a:pt x="434" y="623"/>
                  </a:lnTo>
                  <a:lnTo>
                    <a:pt x="442" y="612"/>
                  </a:lnTo>
                  <a:lnTo>
                    <a:pt x="462" y="609"/>
                  </a:lnTo>
                  <a:lnTo>
                    <a:pt x="473" y="609"/>
                  </a:lnTo>
                  <a:lnTo>
                    <a:pt x="485" y="610"/>
                  </a:lnTo>
                  <a:lnTo>
                    <a:pt x="498" y="601"/>
                  </a:lnTo>
                  <a:lnTo>
                    <a:pt x="490" y="595"/>
                  </a:lnTo>
                  <a:lnTo>
                    <a:pt x="477" y="591"/>
                  </a:lnTo>
                  <a:lnTo>
                    <a:pt x="452" y="581"/>
                  </a:lnTo>
                  <a:lnTo>
                    <a:pt x="462" y="568"/>
                  </a:lnTo>
                  <a:lnTo>
                    <a:pt x="474" y="552"/>
                  </a:lnTo>
                  <a:lnTo>
                    <a:pt x="488" y="533"/>
                  </a:lnTo>
                  <a:lnTo>
                    <a:pt x="501" y="518"/>
                  </a:lnTo>
                  <a:lnTo>
                    <a:pt x="508" y="508"/>
                  </a:lnTo>
                  <a:lnTo>
                    <a:pt x="513" y="499"/>
                  </a:lnTo>
                  <a:lnTo>
                    <a:pt x="517" y="488"/>
                  </a:lnTo>
                  <a:lnTo>
                    <a:pt x="522" y="477"/>
                  </a:lnTo>
                  <a:lnTo>
                    <a:pt x="523" y="467"/>
                  </a:lnTo>
                  <a:lnTo>
                    <a:pt x="524" y="458"/>
                  </a:lnTo>
                  <a:lnTo>
                    <a:pt x="522" y="448"/>
                  </a:lnTo>
                  <a:lnTo>
                    <a:pt x="517" y="438"/>
                  </a:lnTo>
                  <a:lnTo>
                    <a:pt x="513" y="433"/>
                  </a:lnTo>
                  <a:lnTo>
                    <a:pt x="505" y="426"/>
                  </a:lnTo>
                  <a:lnTo>
                    <a:pt x="498" y="419"/>
                  </a:lnTo>
                  <a:lnTo>
                    <a:pt x="485" y="412"/>
                  </a:lnTo>
                  <a:lnTo>
                    <a:pt x="499" y="415"/>
                  </a:lnTo>
                  <a:lnTo>
                    <a:pt x="513" y="419"/>
                  </a:lnTo>
                  <a:lnTo>
                    <a:pt x="529" y="422"/>
                  </a:lnTo>
                  <a:lnTo>
                    <a:pt x="538" y="425"/>
                  </a:lnTo>
                  <a:lnTo>
                    <a:pt x="541" y="420"/>
                  </a:lnTo>
                  <a:lnTo>
                    <a:pt x="540" y="415"/>
                  </a:lnTo>
                  <a:lnTo>
                    <a:pt x="536" y="412"/>
                  </a:lnTo>
                  <a:lnTo>
                    <a:pt x="524" y="409"/>
                  </a:lnTo>
                  <a:lnTo>
                    <a:pt x="513" y="403"/>
                  </a:lnTo>
                  <a:lnTo>
                    <a:pt x="504" y="396"/>
                  </a:lnTo>
                  <a:lnTo>
                    <a:pt x="524" y="375"/>
                  </a:lnTo>
                  <a:lnTo>
                    <a:pt x="541" y="354"/>
                  </a:lnTo>
                  <a:lnTo>
                    <a:pt x="558" y="335"/>
                  </a:lnTo>
                  <a:lnTo>
                    <a:pt x="572" y="316"/>
                  </a:lnTo>
                  <a:lnTo>
                    <a:pt x="583" y="295"/>
                  </a:lnTo>
                  <a:lnTo>
                    <a:pt x="593" y="277"/>
                  </a:lnTo>
                  <a:lnTo>
                    <a:pt x="600" y="257"/>
                  </a:lnTo>
                  <a:lnTo>
                    <a:pt x="605" y="238"/>
                  </a:lnTo>
                  <a:lnTo>
                    <a:pt x="609" y="211"/>
                  </a:lnTo>
                  <a:lnTo>
                    <a:pt x="611" y="185"/>
                  </a:lnTo>
                  <a:lnTo>
                    <a:pt x="611" y="158"/>
                  </a:lnTo>
                  <a:lnTo>
                    <a:pt x="608" y="130"/>
                  </a:lnTo>
                  <a:lnTo>
                    <a:pt x="605" y="99"/>
                  </a:lnTo>
                  <a:lnTo>
                    <a:pt x="600" y="67"/>
                  </a:lnTo>
                  <a:lnTo>
                    <a:pt x="594" y="3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B0B0B0"/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199" name="Freeform 6"/>
            <p:cNvSpPr>
              <a:spLocks/>
            </p:cNvSpPr>
            <p:nvPr/>
          </p:nvSpPr>
          <p:spPr bwMode="auto">
            <a:xfrm>
              <a:off x="2464" y="2497"/>
              <a:ext cx="760" cy="496"/>
            </a:xfrm>
            <a:custGeom>
              <a:avLst/>
              <a:gdLst>
                <a:gd name="T0" fmla="*/ 2 w 1520"/>
                <a:gd name="T1" fmla="*/ 13 h 992"/>
                <a:gd name="T2" fmla="*/ 1 w 1520"/>
                <a:gd name="T3" fmla="*/ 16 h 992"/>
                <a:gd name="T4" fmla="*/ 1 w 1520"/>
                <a:gd name="T5" fmla="*/ 18 h 992"/>
                <a:gd name="T6" fmla="*/ 0 w 1520"/>
                <a:gd name="T7" fmla="*/ 20 h 992"/>
                <a:gd name="T8" fmla="*/ 1 w 1520"/>
                <a:gd name="T9" fmla="*/ 22 h 992"/>
                <a:gd name="T10" fmla="*/ 1 w 1520"/>
                <a:gd name="T11" fmla="*/ 23 h 992"/>
                <a:gd name="T12" fmla="*/ 1 w 1520"/>
                <a:gd name="T13" fmla="*/ 26 h 992"/>
                <a:gd name="T14" fmla="*/ 3 w 1520"/>
                <a:gd name="T15" fmla="*/ 28 h 992"/>
                <a:gd name="T16" fmla="*/ 6 w 1520"/>
                <a:gd name="T17" fmla="*/ 29 h 992"/>
                <a:gd name="T18" fmla="*/ 9 w 1520"/>
                <a:gd name="T19" fmla="*/ 31 h 992"/>
                <a:gd name="T20" fmla="*/ 12 w 1520"/>
                <a:gd name="T21" fmla="*/ 31 h 992"/>
                <a:gd name="T22" fmla="*/ 14 w 1520"/>
                <a:gd name="T23" fmla="*/ 31 h 992"/>
                <a:gd name="T24" fmla="*/ 17 w 1520"/>
                <a:gd name="T25" fmla="*/ 31 h 992"/>
                <a:gd name="T26" fmla="*/ 18 w 1520"/>
                <a:gd name="T27" fmla="*/ 30 h 992"/>
                <a:gd name="T28" fmla="*/ 20 w 1520"/>
                <a:gd name="T29" fmla="*/ 29 h 992"/>
                <a:gd name="T30" fmla="*/ 21 w 1520"/>
                <a:gd name="T31" fmla="*/ 29 h 992"/>
                <a:gd name="T32" fmla="*/ 23 w 1520"/>
                <a:gd name="T33" fmla="*/ 29 h 992"/>
                <a:gd name="T34" fmla="*/ 24 w 1520"/>
                <a:gd name="T35" fmla="*/ 28 h 992"/>
                <a:gd name="T36" fmla="*/ 25 w 1520"/>
                <a:gd name="T37" fmla="*/ 27 h 992"/>
                <a:gd name="T38" fmla="*/ 26 w 1520"/>
                <a:gd name="T39" fmla="*/ 27 h 992"/>
                <a:gd name="T40" fmla="*/ 28 w 1520"/>
                <a:gd name="T41" fmla="*/ 26 h 992"/>
                <a:gd name="T42" fmla="*/ 31 w 1520"/>
                <a:gd name="T43" fmla="*/ 26 h 992"/>
                <a:gd name="T44" fmla="*/ 35 w 1520"/>
                <a:gd name="T45" fmla="*/ 26 h 992"/>
                <a:gd name="T46" fmla="*/ 37 w 1520"/>
                <a:gd name="T47" fmla="*/ 25 h 992"/>
                <a:gd name="T48" fmla="*/ 39 w 1520"/>
                <a:gd name="T49" fmla="*/ 24 h 992"/>
                <a:gd name="T50" fmla="*/ 41 w 1520"/>
                <a:gd name="T51" fmla="*/ 23 h 992"/>
                <a:gd name="T52" fmla="*/ 42 w 1520"/>
                <a:gd name="T53" fmla="*/ 23 h 992"/>
                <a:gd name="T54" fmla="*/ 43 w 1520"/>
                <a:gd name="T55" fmla="*/ 22 h 992"/>
                <a:gd name="T56" fmla="*/ 44 w 1520"/>
                <a:gd name="T57" fmla="*/ 20 h 992"/>
                <a:gd name="T58" fmla="*/ 45 w 1520"/>
                <a:gd name="T59" fmla="*/ 20 h 992"/>
                <a:gd name="T60" fmla="*/ 47 w 1520"/>
                <a:gd name="T61" fmla="*/ 19 h 992"/>
                <a:gd name="T62" fmla="*/ 48 w 1520"/>
                <a:gd name="T63" fmla="*/ 18 h 992"/>
                <a:gd name="T64" fmla="*/ 48 w 1520"/>
                <a:gd name="T65" fmla="*/ 16 h 992"/>
                <a:gd name="T66" fmla="*/ 48 w 1520"/>
                <a:gd name="T67" fmla="*/ 13 h 992"/>
                <a:gd name="T68" fmla="*/ 46 w 1520"/>
                <a:gd name="T69" fmla="*/ 11 h 992"/>
                <a:gd name="T70" fmla="*/ 45 w 1520"/>
                <a:gd name="T71" fmla="*/ 10 h 992"/>
                <a:gd name="T72" fmla="*/ 44 w 1520"/>
                <a:gd name="T73" fmla="*/ 8 h 992"/>
                <a:gd name="T74" fmla="*/ 43 w 1520"/>
                <a:gd name="T75" fmla="*/ 7 h 992"/>
                <a:gd name="T76" fmla="*/ 41 w 1520"/>
                <a:gd name="T77" fmla="*/ 5 h 992"/>
                <a:gd name="T78" fmla="*/ 39 w 1520"/>
                <a:gd name="T79" fmla="*/ 3 h 992"/>
                <a:gd name="T80" fmla="*/ 36 w 1520"/>
                <a:gd name="T81" fmla="*/ 2 h 992"/>
                <a:gd name="T82" fmla="*/ 33 w 1520"/>
                <a:gd name="T83" fmla="*/ 2 h 992"/>
                <a:gd name="T84" fmla="*/ 29 w 1520"/>
                <a:gd name="T85" fmla="*/ 1 h 992"/>
                <a:gd name="T86" fmla="*/ 26 w 1520"/>
                <a:gd name="T87" fmla="*/ 0 h 992"/>
                <a:gd name="T88" fmla="*/ 24 w 1520"/>
                <a:gd name="T89" fmla="*/ 1 h 992"/>
                <a:gd name="T90" fmla="*/ 21 w 1520"/>
                <a:gd name="T91" fmla="*/ 1 h 992"/>
                <a:gd name="T92" fmla="*/ 17 w 1520"/>
                <a:gd name="T93" fmla="*/ 2 h 992"/>
                <a:gd name="T94" fmla="*/ 14 w 1520"/>
                <a:gd name="T95" fmla="*/ 4 h 992"/>
                <a:gd name="T96" fmla="*/ 12 w 1520"/>
                <a:gd name="T97" fmla="*/ 4 h 992"/>
                <a:gd name="T98" fmla="*/ 11 w 1520"/>
                <a:gd name="T99" fmla="*/ 4 h 992"/>
                <a:gd name="T100" fmla="*/ 10 w 1520"/>
                <a:gd name="T101" fmla="*/ 6 h 992"/>
                <a:gd name="T102" fmla="*/ 7 w 1520"/>
                <a:gd name="T103" fmla="*/ 6 h 992"/>
                <a:gd name="T104" fmla="*/ 6 w 1520"/>
                <a:gd name="T105" fmla="*/ 8 h 992"/>
                <a:gd name="T106" fmla="*/ 6 w 1520"/>
                <a:gd name="T107" fmla="*/ 9 h 992"/>
                <a:gd name="T108" fmla="*/ 3 w 1520"/>
                <a:gd name="T109" fmla="*/ 10 h 992"/>
                <a:gd name="T110" fmla="*/ 3 w 1520"/>
                <a:gd name="T111" fmla="*/ 11 h 9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20"/>
                <a:gd name="T169" fmla="*/ 0 h 992"/>
                <a:gd name="T170" fmla="*/ 1520 w 1520"/>
                <a:gd name="T171" fmla="*/ 992 h 9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20" h="992">
                  <a:moveTo>
                    <a:pt x="98" y="380"/>
                  </a:moveTo>
                  <a:lnTo>
                    <a:pt x="83" y="389"/>
                  </a:lnTo>
                  <a:lnTo>
                    <a:pt x="64" y="408"/>
                  </a:lnTo>
                  <a:lnTo>
                    <a:pt x="49" y="434"/>
                  </a:lnTo>
                  <a:lnTo>
                    <a:pt x="35" y="464"/>
                  </a:lnTo>
                  <a:lnTo>
                    <a:pt x="26" y="495"/>
                  </a:lnTo>
                  <a:lnTo>
                    <a:pt x="21" y="525"/>
                  </a:lnTo>
                  <a:lnTo>
                    <a:pt x="21" y="543"/>
                  </a:lnTo>
                  <a:lnTo>
                    <a:pt x="26" y="561"/>
                  </a:lnTo>
                  <a:lnTo>
                    <a:pt x="12" y="585"/>
                  </a:lnTo>
                  <a:lnTo>
                    <a:pt x="2" y="607"/>
                  </a:lnTo>
                  <a:lnTo>
                    <a:pt x="0" y="629"/>
                  </a:lnTo>
                  <a:lnTo>
                    <a:pt x="0" y="649"/>
                  </a:lnTo>
                  <a:lnTo>
                    <a:pt x="3" y="666"/>
                  </a:lnTo>
                  <a:lnTo>
                    <a:pt x="7" y="683"/>
                  </a:lnTo>
                  <a:lnTo>
                    <a:pt x="9" y="699"/>
                  </a:lnTo>
                  <a:lnTo>
                    <a:pt x="7" y="717"/>
                  </a:lnTo>
                  <a:lnTo>
                    <a:pt x="7" y="732"/>
                  </a:lnTo>
                  <a:lnTo>
                    <a:pt x="12" y="756"/>
                  </a:lnTo>
                  <a:lnTo>
                    <a:pt x="19" y="785"/>
                  </a:lnTo>
                  <a:lnTo>
                    <a:pt x="32" y="814"/>
                  </a:lnTo>
                  <a:lnTo>
                    <a:pt x="51" y="841"/>
                  </a:lnTo>
                  <a:lnTo>
                    <a:pt x="76" y="863"/>
                  </a:lnTo>
                  <a:lnTo>
                    <a:pt x="106" y="880"/>
                  </a:lnTo>
                  <a:lnTo>
                    <a:pt x="144" y="882"/>
                  </a:lnTo>
                  <a:lnTo>
                    <a:pt x="167" y="904"/>
                  </a:lnTo>
                  <a:lnTo>
                    <a:pt x="193" y="926"/>
                  </a:lnTo>
                  <a:lnTo>
                    <a:pt x="218" y="944"/>
                  </a:lnTo>
                  <a:lnTo>
                    <a:pt x="247" y="958"/>
                  </a:lnTo>
                  <a:lnTo>
                    <a:pt x="283" y="970"/>
                  </a:lnTo>
                  <a:lnTo>
                    <a:pt x="323" y="981"/>
                  </a:lnTo>
                  <a:lnTo>
                    <a:pt x="365" y="990"/>
                  </a:lnTo>
                  <a:lnTo>
                    <a:pt x="390" y="991"/>
                  </a:lnTo>
                  <a:lnTo>
                    <a:pt x="415" y="992"/>
                  </a:lnTo>
                  <a:lnTo>
                    <a:pt x="440" y="992"/>
                  </a:lnTo>
                  <a:lnTo>
                    <a:pt x="463" y="991"/>
                  </a:lnTo>
                  <a:lnTo>
                    <a:pt x="483" y="987"/>
                  </a:lnTo>
                  <a:lnTo>
                    <a:pt x="504" y="981"/>
                  </a:lnTo>
                  <a:lnTo>
                    <a:pt x="524" y="976"/>
                  </a:lnTo>
                  <a:lnTo>
                    <a:pt x="540" y="969"/>
                  </a:lnTo>
                  <a:lnTo>
                    <a:pt x="559" y="959"/>
                  </a:lnTo>
                  <a:lnTo>
                    <a:pt x="572" y="948"/>
                  </a:lnTo>
                  <a:lnTo>
                    <a:pt x="586" y="937"/>
                  </a:lnTo>
                  <a:lnTo>
                    <a:pt x="598" y="924"/>
                  </a:lnTo>
                  <a:lnTo>
                    <a:pt x="616" y="915"/>
                  </a:lnTo>
                  <a:lnTo>
                    <a:pt x="635" y="910"/>
                  </a:lnTo>
                  <a:lnTo>
                    <a:pt x="657" y="910"/>
                  </a:lnTo>
                  <a:lnTo>
                    <a:pt x="671" y="907"/>
                  </a:lnTo>
                  <a:lnTo>
                    <a:pt x="689" y="907"/>
                  </a:lnTo>
                  <a:lnTo>
                    <a:pt x="705" y="907"/>
                  </a:lnTo>
                  <a:lnTo>
                    <a:pt x="720" y="907"/>
                  </a:lnTo>
                  <a:lnTo>
                    <a:pt x="734" y="904"/>
                  </a:lnTo>
                  <a:lnTo>
                    <a:pt x="749" y="897"/>
                  </a:lnTo>
                  <a:lnTo>
                    <a:pt x="763" y="891"/>
                  </a:lnTo>
                  <a:lnTo>
                    <a:pt x="777" y="882"/>
                  </a:lnTo>
                  <a:lnTo>
                    <a:pt x="790" y="873"/>
                  </a:lnTo>
                  <a:lnTo>
                    <a:pt x="801" y="864"/>
                  </a:lnTo>
                  <a:lnTo>
                    <a:pt x="815" y="852"/>
                  </a:lnTo>
                  <a:lnTo>
                    <a:pt x="824" y="842"/>
                  </a:lnTo>
                  <a:lnTo>
                    <a:pt x="837" y="834"/>
                  </a:lnTo>
                  <a:lnTo>
                    <a:pt x="866" y="831"/>
                  </a:lnTo>
                  <a:lnTo>
                    <a:pt x="895" y="830"/>
                  </a:lnTo>
                  <a:lnTo>
                    <a:pt x="926" y="827"/>
                  </a:lnTo>
                  <a:lnTo>
                    <a:pt x="957" y="826"/>
                  </a:lnTo>
                  <a:lnTo>
                    <a:pt x="987" y="825"/>
                  </a:lnTo>
                  <a:lnTo>
                    <a:pt x="1016" y="822"/>
                  </a:lnTo>
                  <a:lnTo>
                    <a:pt x="1047" y="819"/>
                  </a:lnTo>
                  <a:lnTo>
                    <a:pt x="1078" y="816"/>
                  </a:lnTo>
                  <a:lnTo>
                    <a:pt x="1105" y="812"/>
                  </a:lnTo>
                  <a:lnTo>
                    <a:pt x="1132" y="807"/>
                  </a:lnTo>
                  <a:lnTo>
                    <a:pt x="1157" y="800"/>
                  </a:lnTo>
                  <a:lnTo>
                    <a:pt x="1181" y="792"/>
                  </a:lnTo>
                  <a:lnTo>
                    <a:pt x="1201" y="782"/>
                  </a:lnTo>
                  <a:lnTo>
                    <a:pt x="1221" y="771"/>
                  </a:lnTo>
                  <a:lnTo>
                    <a:pt x="1236" y="757"/>
                  </a:lnTo>
                  <a:lnTo>
                    <a:pt x="1250" y="741"/>
                  </a:lnTo>
                  <a:lnTo>
                    <a:pt x="1270" y="737"/>
                  </a:lnTo>
                  <a:lnTo>
                    <a:pt x="1288" y="732"/>
                  </a:lnTo>
                  <a:lnTo>
                    <a:pt x="1303" y="727"/>
                  </a:lnTo>
                  <a:lnTo>
                    <a:pt x="1318" y="721"/>
                  </a:lnTo>
                  <a:lnTo>
                    <a:pt x="1332" y="713"/>
                  </a:lnTo>
                  <a:lnTo>
                    <a:pt x="1346" y="704"/>
                  </a:lnTo>
                  <a:lnTo>
                    <a:pt x="1359" y="694"/>
                  </a:lnTo>
                  <a:lnTo>
                    <a:pt x="1370" y="679"/>
                  </a:lnTo>
                  <a:lnTo>
                    <a:pt x="1378" y="664"/>
                  </a:lnTo>
                  <a:lnTo>
                    <a:pt x="1384" y="650"/>
                  </a:lnTo>
                  <a:lnTo>
                    <a:pt x="1391" y="635"/>
                  </a:lnTo>
                  <a:lnTo>
                    <a:pt x="1405" y="640"/>
                  </a:lnTo>
                  <a:lnTo>
                    <a:pt x="1417" y="640"/>
                  </a:lnTo>
                  <a:lnTo>
                    <a:pt x="1427" y="640"/>
                  </a:lnTo>
                  <a:lnTo>
                    <a:pt x="1435" y="638"/>
                  </a:lnTo>
                  <a:lnTo>
                    <a:pt x="1444" y="631"/>
                  </a:lnTo>
                  <a:lnTo>
                    <a:pt x="1488" y="592"/>
                  </a:lnTo>
                  <a:lnTo>
                    <a:pt x="1505" y="573"/>
                  </a:lnTo>
                  <a:lnTo>
                    <a:pt x="1515" y="561"/>
                  </a:lnTo>
                  <a:lnTo>
                    <a:pt x="1517" y="547"/>
                  </a:lnTo>
                  <a:lnTo>
                    <a:pt x="1520" y="529"/>
                  </a:lnTo>
                  <a:lnTo>
                    <a:pt x="1517" y="514"/>
                  </a:lnTo>
                  <a:lnTo>
                    <a:pt x="1508" y="485"/>
                  </a:lnTo>
                  <a:lnTo>
                    <a:pt x="1516" y="463"/>
                  </a:lnTo>
                  <a:lnTo>
                    <a:pt x="1516" y="437"/>
                  </a:lnTo>
                  <a:lnTo>
                    <a:pt x="1512" y="408"/>
                  </a:lnTo>
                  <a:lnTo>
                    <a:pt x="1502" y="382"/>
                  </a:lnTo>
                  <a:lnTo>
                    <a:pt x="1487" y="356"/>
                  </a:lnTo>
                  <a:lnTo>
                    <a:pt x="1469" y="334"/>
                  </a:lnTo>
                  <a:lnTo>
                    <a:pt x="1448" y="319"/>
                  </a:lnTo>
                  <a:lnTo>
                    <a:pt x="1426" y="313"/>
                  </a:lnTo>
                  <a:lnTo>
                    <a:pt x="1420" y="309"/>
                  </a:lnTo>
                  <a:lnTo>
                    <a:pt x="1416" y="287"/>
                  </a:lnTo>
                  <a:lnTo>
                    <a:pt x="1409" y="266"/>
                  </a:lnTo>
                  <a:lnTo>
                    <a:pt x="1395" y="248"/>
                  </a:lnTo>
                  <a:lnTo>
                    <a:pt x="1381" y="232"/>
                  </a:lnTo>
                  <a:lnTo>
                    <a:pt x="1363" y="217"/>
                  </a:lnTo>
                  <a:lnTo>
                    <a:pt x="1346" y="203"/>
                  </a:lnTo>
                  <a:lnTo>
                    <a:pt x="1327" y="192"/>
                  </a:lnTo>
                  <a:lnTo>
                    <a:pt x="1310" y="181"/>
                  </a:lnTo>
                  <a:lnTo>
                    <a:pt x="1291" y="155"/>
                  </a:lnTo>
                  <a:lnTo>
                    <a:pt x="1271" y="132"/>
                  </a:lnTo>
                  <a:lnTo>
                    <a:pt x="1247" y="110"/>
                  </a:lnTo>
                  <a:lnTo>
                    <a:pt x="1221" y="90"/>
                  </a:lnTo>
                  <a:lnTo>
                    <a:pt x="1192" y="74"/>
                  </a:lnTo>
                  <a:lnTo>
                    <a:pt x="1160" y="63"/>
                  </a:lnTo>
                  <a:lnTo>
                    <a:pt x="1128" y="59"/>
                  </a:lnTo>
                  <a:lnTo>
                    <a:pt x="1110" y="59"/>
                  </a:lnTo>
                  <a:lnTo>
                    <a:pt x="1092" y="60"/>
                  </a:lnTo>
                  <a:lnTo>
                    <a:pt x="1041" y="41"/>
                  </a:lnTo>
                  <a:lnTo>
                    <a:pt x="998" y="26"/>
                  </a:lnTo>
                  <a:lnTo>
                    <a:pt x="961" y="15"/>
                  </a:lnTo>
                  <a:lnTo>
                    <a:pt x="930" y="6"/>
                  </a:lnTo>
                  <a:lnTo>
                    <a:pt x="904" y="2"/>
                  </a:lnTo>
                  <a:lnTo>
                    <a:pt x="879" y="0"/>
                  </a:lnTo>
                  <a:lnTo>
                    <a:pt x="842" y="0"/>
                  </a:lnTo>
                  <a:lnTo>
                    <a:pt x="815" y="5"/>
                  </a:lnTo>
                  <a:lnTo>
                    <a:pt x="790" y="12"/>
                  </a:lnTo>
                  <a:lnTo>
                    <a:pt x="762" y="17"/>
                  </a:lnTo>
                  <a:lnTo>
                    <a:pt x="727" y="17"/>
                  </a:lnTo>
                  <a:lnTo>
                    <a:pt x="685" y="17"/>
                  </a:lnTo>
                  <a:lnTo>
                    <a:pt x="645" y="19"/>
                  </a:lnTo>
                  <a:lnTo>
                    <a:pt x="607" y="26"/>
                  </a:lnTo>
                  <a:lnTo>
                    <a:pt x="572" y="34"/>
                  </a:lnTo>
                  <a:lnTo>
                    <a:pt x="540" y="46"/>
                  </a:lnTo>
                  <a:lnTo>
                    <a:pt x="511" y="61"/>
                  </a:lnTo>
                  <a:lnTo>
                    <a:pt x="483" y="79"/>
                  </a:lnTo>
                  <a:lnTo>
                    <a:pt x="457" y="100"/>
                  </a:lnTo>
                  <a:lnTo>
                    <a:pt x="435" y="100"/>
                  </a:lnTo>
                  <a:lnTo>
                    <a:pt x="408" y="100"/>
                  </a:lnTo>
                  <a:lnTo>
                    <a:pt x="382" y="103"/>
                  </a:lnTo>
                  <a:lnTo>
                    <a:pt x="358" y="110"/>
                  </a:lnTo>
                  <a:lnTo>
                    <a:pt x="339" y="118"/>
                  </a:lnTo>
                  <a:lnTo>
                    <a:pt x="323" y="127"/>
                  </a:lnTo>
                  <a:lnTo>
                    <a:pt x="312" y="137"/>
                  </a:lnTo>
                  <a:lnTo>
                    <a:pt x="304" y="149"/>
                  </a:lnTo>
                  <a:lnTo>
                    <a:pt x="298" y="162"/>
                  </a:lnTo>
                  <a:lnTo>
                    <a:pt x="283" y="165"/>
                  </a:lnTo>
                  <a:lnTo>
                    <a:pt x="264" y="173"/>
                  </a:lnTo>
                  <a:lnTo>
                    <a:pt x="241" y="184"/>
                  </a:lnTo>
                  <a:lnTo>
                    <a:pt x="220" y="198"/>
                  </a:lnTo>
                  <a:lnTo>
                    <a:pt x="202" y="211"/>
                  </a:lnTo>
                  <a:lnTo>
                    <a:pt x="187" y="228"/>
                  </a:lnTo>
                  <a:lnTo>
                    <a:pt x="176" y="244"/>
                  </a:lnTo>
                  <a:lnTo>
                    <a:pt x="167" y="258"/>
                  </a:lnTo>
                  <a:lnTo>
                    <a:pt x="165" y="272"/>
                  </a:lnTo>
                  <a:lnTo>
                    <a:pt x="148" y="281"/>
                  </a:lnTo>
                  <a:lnTo>
                    <a:pt x="134" y="291"/>
                  </a:lnTo>
                  <a:lnTo>
                    <a:pt x="122" y="303"/>
                  </a:lnTo>
                  <a:lnTo>
                    <a:pt x="113" y="316"/>
                  </a:lnTo>
                  <a:lnTo>
                    <a:pt x="106" y="331"/>
                  </a:lnTo>
                  <a:lnTo>
                    <a:pt x="101" y="346"/>
                  </a:lnTo>
                  <a:lnTo>
                    <a:pt x="99" y="363"/>
                  </a:lnTo>
                  <a:lnTo>
                    <a:pt x="98" y="380"/>
                  </a:lnTo>
                  <a:close/>
                </a:path>
              </a:pathLst>
            </a:custGeom>
            <a:solidFill>
              <a:srgbClr val="60606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0" name="Freeform 7"/>
            <p:cNvSpPr>
              <a:spLocks/>
            </p:cNvSpPr>
            <p:nvPr/>
          </p:nvSpPr>
          <p:spPr bwMode="auto">
            <a:xfrm>
              <a:off x="2759" y="3028"/>
              <a:ext cx="90" cy="89"/>
            </a:xfrm>
            <a:custGeom>
              <a:avLst/>
              <a:gdLst>
                <a:gd name="T0" fmla="*/ 1 w 178"/>
                <a:gd name="T1" fmla="*/ 5 h 178"/>
                <a:gd name="T2" fmla="*/ 1 w 178"/>
                <a:gd name="T3" fmla="*/ 5 h 178"/>
                <a:gd name="T4" fmla="*/ 2 w 178"/>
                <a:gd name="T5" fmla="*/ 5 h 178"/>
                <a:gd name="T6" fmla="*/ 2 w 178"/>
                <a:gd name="T7" fmla="*/ 5 h 178"/>
                <a:gd name="T8" fmla="*/ 2 w 178"/>
                <a:gd name="T9" fmla="*/ 5 h 178"/>
                <a:gd name="T10" fmla="*/ 3 w 178"/>
                <a:gd name="T11" fmla="*/ 5 h 178"/>
                <a:gd name="T12" fmla="*/ 3 w 178"/>
                <a:gd name="T13" fmla="*/ 5 h 178"/>
                <a:gd name="T14" fmla="*/ 3 w 178"/>
                <a:gd name="T15" fmla="*/ 6 h 178"/>
                <a:gd name="T16" fmla="*/ 3 w 178"/>
                <a:gd name="T17" fmla="*/ 6 h 178"/>
                <a:gd name="T18" fmla="*/ 4 w 178"/>
                <a:gd name="T19" fmla="*/ 6 h 178"/>
                <a:gd name="T20" fmla="*/ 4 w 178"/>
                <a:gd name="T21" fmla="*/ 6 h 178"/>
                <a:gd name="T22" fmla="*/ 4 w 178"/>
                <a:gd name="T23" fmla="*/ 6 h 178"/>
                <a:gd name="T24" fmla="*/ 4 w 178"/>
                <a:gd name="T25" fmla="*/ 6 h 178"/>
                <a:gd name="T26" fmla="*/ 5 w 178"/>
                <a:gd name="T27" fmla="*/ 6 h 178"/>
                <a:gd name="T28" fmla="*/ 5 w 178"/>
                <a:gd name="T29" fmla="*/ 6 h 178"/>
                <a:gd name="T30" fmla="*/ 5 w 178"/>
                <a:gd name="T31" fmla="*/ 6 h 178"/>
                <a:gd name="T32" fmla="*/ 6 w 178"/>
                <a:gd name="T33" fmla="*/ 6 h 178"/>
                <a:gd name="T34" fmla="*/ 6 w 178"/>
                <a:gd name="T35" fmla="*/ 6 h 178"/>
                <a:gd name="T36" fmla="*/ 6 w 178"/>
                <a:gd name="T37" fmla="*/ 6 h 178"/>
                <a:gd name="T38" fmla="*/ 6 w 178"/>
                <a:gd name="T39" fmla="*/ 6 h 178"/>
                <a:gd name="T40" fmla="*/ 6 w 178"/>
                <a:gd name="T41" fmla="*/ 5 h 178"/>
                <a:gd name="T42" fmla="*/ 6 w 178"/>
                <a:gd name="T43" fmla="*/ 5 h 178"/>
                <a:gd name="T44" fmla="*/ 6 w 178"/>
                <a:gd name="T45" fmla="*/ 5 h 178"/>
                <a:gd name="T46" fmla="*/ 6 w 178"/>
                <a:gd name="T47" fmla="*/ 5 h 178"/>
                <a:gd name="T48" fmla="*/ 6 w 178"/>
                <a:gd name="T49" fmla="*/ 5 h 178"/>
                <a:gd name="T50" fmla="*/ 6 w 178"/>
                <a:gd name="T51" fmla="*/ 5 h 178"/>
                <a:gd name="T52" fmla="*/ 6 w 178"/>
                <a:gd name="T53" fmla="*/ 5 h 178"/>
                <a:gd name="T54" fmla="*/ 6 w 178"/>
                <a:gd name="T55" fmla="*/ 3 h 178"/>
                <a:gd name="T56" fmla="*/ 6 w 178"/>
                <a:gd name="T57" fmla="*/ 3 h 178"/>
                <a:gd name="T58" fmla="*/ 6 w 178"/>
                <a:gd name="T59" fmla="*/ 3 h 178"/>
                <a:gd name="T60" fmla="*/ 6 w 178"/>
                <a:gd name="T61" fmla="*/ 3 h 178"/>
                <a:gd name="T62" fmla="*/ 6 w 178"/>
                <a:gd name="T63" fmla="*/ 3 h 178"/>
                <a:gd name="T64" fmla="*/ 6 w 178"/>
                <a:gd name="T65" fmla="*/ 3 h 178"/>
                <a:gd name="T66" fmla="*/ 5 w 178"/>
                <a:gd name="T67" fmla="*/ 3 h 178"/>
                <a:gd name="T68" fmla="*/ 5 w 178"/>
                <a:gd name="T69" fmla="*/ 3 h 178"/>
                <a:gd name="T70" fmla="*/ 5 w 178"/>
                <a:gd name="T71" fmla="*/ 3 h 178"/>
                <a:gd name="T72" fmla="*/ 4 w 178"/>
                <a:gd name="T73" fmla="*/ 3 h 178"/>
                <a:gd name="T74" fmla="*/ 4 w 178"/>
                <a:gd name="T75" fmla="*/ 3 h 178"/>
                <a:gd name="T76" fmla="*/ 4 w 178"/>
                <a:gd name="T77" fmla="*/ 3 h 178"/>
                <a:gd name="T78" fmla="*/ 3 w 178"/>
                <a:gd name="T79" fmla="*/ 3 h 178"/>
                <a:gd name="T80" fmla="*/ 3 w 178"/>
                <a:gd name="T81" fmla="*/ 3 h 178"/>
                <a:gd name="T82" fmla="*/ 3 w 178"/>
                <a:gd name="T83" fmla="*/ 3 h 178"/>
                <a:gd name="T84" fmla="*/ 2 w 178"/>
                <a:gd name="T85" fmla="*/ 1 h 178"/>
                <a:gd name="T86" fmla="*/ 2 w 178"/>
                <a:gd name="T87" fmla="*/ 1 h 178"/>
                <a:gd name="T88" fmla="*/ 2 w 178"/>
                <a:gd name="T89" fmla="*/ 1 h 178"/>
                <a:gd name="T90" fmla="*/ 1 w 178"/>
                <a:gd name="T91" fmla="*/ 1 h 178"/>
                <a:gd name="T92" fmla="*/ 1 w 178"/>
                <a:gd name="T93" fmla="*/ 1 h 178"/>
                <a:gd name="T94" fmla="*/ 1 w 178"/>
                <a:gd name="T95" fmla="*/ 1 h 178"/>
                <a:gd name="T96" fmla="*/ 1 w 178"/>
                <a:gd name="T97" fmla="*/ 1 h 178"/>
                <a:gd name="T98" fmla="*/ 0 w 178"/>
                <a:gd name="T99" fmla="*/ 0 h 1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"/>
                <a:gd name="T151" fmla="*/ 0 h 178"/>
                <a:gd name="T152" fmla="*/ 178 w 178"/>
                <a:gd name="T153" fmla="*/ 178 h 1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" h="178">
                  <a:moveTo>
                    <a:pt x="22" y="150"/>
                  </a:moveTo>
                  <a:lnTo>
                    <a:pt x="31" y="150"/>
                  </a:lnTo>
                  <a:lnTo>
                    <a:pt x="42" y="152"/>
                  </a:lnTo>
                  <a:lnTo>
                    <a:pt x="49" y="153"/>
                  </a:lnTo>
                  <a:lnTo>
                    <a:pt x="57" y="156"/>
                  </a:lnTo>
                  <a:lnTo>
                    <a:pt x="65" y="157"/>
                  </a:lnTo>
                  <a:lnTo>
                    <a:pt x="74" y="160"/>
                  </a:lnTo>
                  <a:lnTo>
                    <a:pt x="81" y="163"/>
                  </a:lnTo>
                  <a:lnTo>
                    <a:pt x="89" y="165"/>
                  </a:lnTo>
                  <a:lnTo>
                    <a:pt x="96" y="168"/>
                  </a:lnTo>
                  <a:lnTo>
                    <a:pt x="104" y="171"/>
                  </a:lnTo>
                  <a:lnTo>
                    <a:pt x="113" y="172"/>
                  </a:lnTo>
                  <a:lnTo>
                    <a:pt x="121" y="175"/>
                  </a:lnTo>
                  <a:lnTo>
                    <a:pt x="129" y="175"/>
                  </a:lnTo>
                  <a:lnTo>
                    <a:pt x="138" y="178"/>
                  </a:lnTo>
                  <a:lnTo>
                    <a:pt x="159" y="178"/>
                  </a:lnTo>
                  <a:lnTo>
                    <a:pt x="161" y="172"/>
                  </a:lnTo>
                  <a:lnTo>
                    <a:pt x="167" y="168"/>
                  </a:lnTo>
                  <a:lnTo>
                    <a:pt x="171" y="164"/>
                  </a:lnTo>
                  <a:lnTo>
                    <a:pt x="174" y="161"/>
                  </a:lnTo>
                  <a:lnTo>
                    <a:pt x="177" y="157"/>
                  </a:lnTo>
                  <a:lnTo>
                    <a:pt x="178" y="153"/>
                  </a:lnTo>
                  <a:lnTo>
                    <a:pt x="178" y="149"/>
                  </a:lnTo>
                  <a:lnTo>
                    <a:pt x="177" y="146"/>
                  </a:lnTo>
                  <a:lnTo>
                    <a:pt x="175" y="142"/>
                  </a:lnTo>
                  <a:lnTo>
                    <a:pt x="171" y="138"/>
                  </a:lnTo>
                  <a:lnTo>
                    <a:pt x="173" y="131"/>
                  </a:lnTo>
                  <a:lnTo>
                    <a:pt x="173" y="125"/>
                  </a:lnTo>
                  <a:lnTo>
                    <a:pt x="171" y="119"/>
                  </a:lnTo>
                  <a:lnTo>
                    <a:pt x="170" y="113"/>
                  </a:lnTo>
                  <a:lnTo>
                    <a:pt x="166" y="110"/>
                  </a:lnTo>
                  <a:lnTo>
                    <a:pt x="163" y="106"/>
                  </a:lnTo>
                  <a:lnTo>
                    <a:pt x="160" y="103"/>
                  </a:lnTo>
                  <a:lnTo>
                    <a:pt x="153" y="101"/>
                  </a:lnTo>
                  <a:lnTo>
                    <a:pt x="146" y="98"/>
                  </a:lnTo>
                  <a:lnTo>
                    <a:pt x="135" y="95"/>
                  </a:lnTo>
                  <a:lnTo>
                    <a:pt x="122" y="91"/>
                  </a:lnTo>
                  <a:lnTo>
                    <a:pt x="111" y="86"/>
                  </a:lnTo>
                  <a:lnTo>
                    <a:pt x="100" y="83"/>
                  </a:lnTo>
                  <a:lnTo>
                    <a:pt x="89" y="77"/>
                  </a:lnTo>
                  <a:lnTo>
                    <a:pt x="76" y="72"/>
                  </a:lnTo>
                  <a:lnTo>
                    <a:pt x="67" y="66"/>
                  </a:lnTo>
                  <a:lnTo>
                    <a:pt x="54" y="61"/>
                  </a:lnTo>
                  <a:lnTo>
                    <a:pt x="44" y="54"/>
                  </a:lnTo>
                  <a:lnTo>
                    <a:pt x="35" y="47"/>
                  </a:lnTo>
                  <a:lnTo>
                    <a:pt x="26" y="39"/>
                  </a:lnTo>
                  <a:lnTo>
                    <a:pt x="18" y="31"/>
                  </a:lnTo>
                  <a:lnTo>
                    <a:pt x="11" y="21"/>
                  </a:lnTo>
                  <a:lnTo>
                    <a:pt x="6" y="13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1" name="Freeform 8"/>
            <p:cNvSpPr>
              <a:spLocks/>
            </p:cNvSpPr>
            <p:nvPr/>
          </p:nvSpPr>
          <p:spPr bwMode="auto">
            <a:xfrm>
              <a:off x="2764" y="3072"/>
              <a:ext cx="80" cy="26"/>
            </a:xfrm>
            <a:custGeom>
              <a:avLst/>
              <a:gdLst>
                <a:gd name="T0" fmla="*/ 0 w 162"/>
                <a:gd name="T1" fmla="*/ 0 h 53"/>
                <a:gd name="T2" fmla="*/ 0 w 162"/>
                <a:gd name="T3" fmla="*/ 0 h 53"/>
                <a:gd name="T4" fmla="*/ 0 w 162"/>
                <a:gd name="T5" fmla="*/ 0 h 53"/>
                <a:gd name="T6" fmla="*/ 0 w 162"/>
                <a:gd name="T7" fmla="*/ 0 h 53"/>
                <a:gd name="T8" fmla="*/ 0 w 162"/>
                <a:gd name="T9" fmla="*/ 0 h 53"/>
                <a:gd name="T10" fmla="*/ 1 w 162"/>
                <a:gd name="T11" fmla="*/ 0 h 53"/>
                <a:gd name="T12" fmla="*/ 1 w 162"/>
                <a:gd name="T13" fmla="*/ 0 h 53"/>
                <a:gd name="T14" fmla="*/ 2 w 162"/>
                <a:gd name="T15" fmla="*/ 0 h 53"/>
                <a:gd name="T16" fmla="*/ 2 w 162"/>
                <a:gd name="T17" fmla="*/ 1 h 53"/>
                <a:gd name="T18" fmla="*/ 2 w 162"/>
                <a:gd name="T19" fmla="*/ 1 h 53"/>
                <a:gd name="T20" fmla="*/ 3 w 162"/>
                <a:gd name="T21" fmla="*/ 1 h 53"/>
                <a:gd name="T22" fmla="*/ 3 w 162"/>
                <a:gd name="T23" fmla="*/ 1 h 53"/>
                <a:gd name="T24" fmla="*/ 3 w 162"/>
                <a:gd name="T25" fmla="*/ 1 h 53"/>
                <a:gd name="T26" fmla="*/ 4 w 162"/>
                <a:gd name="T27" fmla="*/ 1 h 53"/>
                <a:gd name="T28" fmla="*/ 4 w 162"/>
                <a:gd name="T29" fmla="*/ 1 h 53"/>
                <a:gd name="T30" fmla="*/ 4 w 162"/>
                <a:gd name="T31" fmla="*/ 1 h 53"/>
                <a:gd name="T32" fmla="*/ 5 w 162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53"/>
                <a:gd name="T53" fmla="*/ 162 w 162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53">
                  <a:moveTo>
                    <a:pt x="0" y="0"/>
                  </a:moveTo>
                  <a:lnTo>
                    <a:pt x="6" y="2"/>
                  </a:lnTo>
                  <a:lnTo>
                    <a:pt x="13" y="4"/>
                  </a:lnTo>
                  <a:lnTo>
                    <a:pt x="20" y="9"/>
                  </a:lnTo>
                  <a:lnTo>
                    <a:pt x="30" y="13"/>
                  </a:lnTo>
                  <a:lnTo>
                    <a:pt x="39" y="17"/>
                  </a:lnTo>
                  <a:lnTo>
                    <a:pt x="52" y="22"/>
                  </a:lnTo>
                  <a:lnTo>
                    <a:pt x="64" y="28"/>
                  </a:lnTo>
                  <a:lnTo>
                    <a:pt x="75" y="33"/>
                  </a:lnTo>
                  <a:lnTo>
                    <a:pt x="88" y="37"/>
                  </a:lnTo>
                  <a:lnTo>
                    <a:pt x="100" y="43"/>
                  </a:lnTo>
                  <a:lnTo>
                    <a:pt x="112" y="46"/>
                  </a:lnTo>
                  <a:lnTo>
                    <a:pt x="124" y="50"/>
                  </a:lnTo>
                  <a:lnTo>
                    <a:pt x="135" y="51"/>
                  </a:lnTo>
                  <a:lnTo>
                    <a:pt x="145" y="53"/>
                  </a:lnTo>
                  <a:lnTo>
                    <a:pt x="153" y="53"/>
                  </a:lnTo>
                  <a:lnTo>
                    <a:pt x="162" y="51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2" name="Freeform 9"/>
            <p:cNvSpPr>
              <a:spLocks/>
            </p:cNvSpPr>
            <p:nvPr/>
          </p:nvSpPr>
          <p:spPr bwMode="auto">
            <a:xfrm>
              <a:off x="2790" y="3118"/>
              <a:ext cx="77" cy="65"/>
            </a:xfrm>
            <a:custGeom>
              <a:avLst/>
              <a:gdLst>
                <a:gd name="T0" fmla="*/ 0 w 153"/>
                <a:gd name="T1" fmla="*/ 1 h 130"/>
                <a:gd name="T2" fmla="*/ 1 w 153"/>
                <a:gd name="T3" fmla="*/ 1 h 130"/>
                <a:gd name="T4" fmla="*/ 1 w 153"/>
                <a:gd name="T5" fmla="*/ 1 h 130"/>
                <a:gd name="T6" fmla="*/ 1 w 153"/>
                <a:gd name="T7" fmla="*/ 1 h 130"/>
                <a:gd name="T8" fmla="*/ 1 w 153"/>
                <a:gd name="T9" fmla="*/ 1 h 130"/>
                <a:gd name="T10" fmla="*/ 1 w 153"/>
                <a:gd name="T11" fmla="*/ 1 h 130"/>
                <a:gd name="T12" fmla="*/ 1 w 153"/>
                <a:gd name="T13" fmla="*/ 1 h 130"/>
                <a:gd name="T14" fmla="*/ 1 w 153"/>
                <a:gd name="T15" fmla="*/ 1 h 130"/>
                <a:gd name="T16" fmla="*/ 1 w 153"/>
                <a:gd name="T17" fmla="*/ 1 h 130"/>
                <a:gd name="T18" fmla="*/ 2 w 153"/>
                <a:gd name="T19" fmla="*/ 1 h 130"/>
                <a:gd name="T20" fmla="*/ 2 w 153"/>
                <a:gd name="T21" fmla="*/ 1 h 130"/>
                <a:gd name="T22" fmla="*/ 2 w 153"/>
                <a:gd name="T23" fmla="*/ 1 h 130"/>
                <a:gd name="T24" fmla="*/ 2 w 153"/>
                <a:gd name="T25" fmla="*/ 1 h 130"/>
                <a:gd name="T26" fmla="*/ 2 w 153"/>
                <a:gd name="T27" fmla="*/ 1 h 130"/>
                <a:gd name="T28" fmla="*/ 2 w 153"/>
                <a:gd name="T29" fmla="*/ 1 h 130"/>
                <a:gd name="T30" fmla="*/ 2 w 153"/>
                <a:gd name="T31" fmla="*/ 1 h 130"/>
                <a:gd name="T32" fmla="*/ 3 w 153"/>
                <a:gd name="T33" fmla="*/ 1 h 130"/>
                <a:gd name="T34" fmla="*/ 3 w 153"/>
                <a:gd name="T35" fmla="*/ 1 h 130"/>
                <a:gd name="T36" fmla="*/ 3 w 153"/>
                <a:gd name="T37" fmla="*/ 1 h 130"/>
                <a:gd name="T38" fmla="*/ 3 w 153"/>
                <a:gd name="T39" fmla="*/ 1 h 130"/>
                <a:gd name="T40" fmla="*/ 3 w 153"/>
                <a:gd name="T41" fmla="*/ 0 h 130"/>
                <a:gd name="T42" fmla="*/ 3 w 153"/>
                <a:gd name="T43" fmla="*/ 0 h 130"/>
                <a:gd name="T44" fmla="*/ 4 w 153"/>
                <a:gd name="T45" fmla="*/ 0 h 130"/>
                <a:gd name="T46" fmla="*/ 4 w 153"/>
                <a:gd name="T47" fmla="*/ 0 h 130"/>
                <a:gd name="T48" fmla="*/ 4 w 153"/>
                <a:gd name="T49" fmla="*/ 1 h 130"/>
                <a:gd name="T50" fmla="*/ 4 w 153"/>
                <a:gd name="T51" fmla="*/ 1 h 130"/>
                <a:gd name="T52" fmla="*/ 4 w 153"/>
                <a:gd name="T53" fmla="*/ 1 h 130"/>
                <a:gd name="T54" fmla="*/ 4 w 153"/>
                <a:gd name="T55" fmla="*/ 1 h 130"/>
                <a:gd name="T56" fmla="*/ 5 w 153"/>
                <a:gd name="T57" fmla="*/ 1 h 130"/>
                <a:gd name="T58" fmla="*/ 5 w 153"/>
                <a:gd name="T59" fmla="*/ 1 h 130"/>
                <a:gd name="T60" fmla="*/ 5 w 153"/>
                <a:gd name="T61" fmla="*/ 1 h 130"/>
                <a:gd name="T62" fmla="*/ 5 w 153"/>
                <a:gd name="T63" fmla="*/ 1 h 130"/>
                <a:gd name="T64" fmla="*/ 5 w 153"/>
                <a:gd name="T65" fmla="*/ 1 h 130"/>
                <a:gd name="T66" fmla="*/ 5 w 153"/>
                <a:gd name="T67" fmla="*/ 1 h 130"/>
                <a:gd name="T68" fmla="*/ 5 w 153"/>
                <a:gd name="T69" fmla="*/ 1 h 130"/>
                <a:gd name="T70" fmla="*/ 5 w 153"/>
                <a:gd name="T71" fmla="*/ 1 h 130"/>
                <a:gd name="T72" fmla="*/ 5 w 153"/>
                <a:gd name="T73" fmla="*/ 1 h 130"/>
                <a:gd name="T74" fmla="*/ 5 w 153"/>
                <a:gd name="T75" fmla="*/ 1 h 130"/>
                <a:gd name="T76" fmla="*/ 5 w 153"/>
                <a:gd name="T77" fmla="*/ 1 h 130"/>
                <a:gd name="T78" fmla="*/ 5 w 153"/>
                <a:gd name="T79" fmla="*/ 2 h 130"/>
                <a:gd name="T80" fmla="*/ 5 w 153"/>
                <a:gd name="T81" fmla="*/ 2 h 130"/>
                <a:gd name="T82" fmla="*/ 4 w 153"/>
                <a:gd name="T83" fmla="*/ 2 h 130"/>
                <a:gd name="T84" fmla="*/ 4 w 153"/>
                <a:gd name="T85" fmla="*/ 2 h 130"/>
                <a:gd name="T86" fmla="*/ 4 w 153"/>
                <a:gd name="T87" fmla="*/ 3 h 130"/>
                <a:gd name="T88" fmla="*/ 4 w 153"/>
                <a:gd name="T89" fmla="*/ 3 h 130"/>
                <a:gd name="T90" fmla="*/ 4 w 153"/>
                <a:gd name="T91" fmla="*/ 3 h 130"/>
                <a:gd name="T92" fmla="*/ 3 w 153"/>
                <a:gd name="T93" fmla="*/ 3 h 130"/>
                <a:gd name="T94" fmla="*/ 3 w 153"/>
                <a:gd name="T95" fmla="*/ 3 h 130"/>
                <a:gd name="T96" fmla="*/ 3 w 153"/>
                <a:gd name="T97" fmla="*/ 4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30"/>
                <a:gd name="T149" fmla="*/ 153 w 153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30">
                  <a:moveTo>
                    <a:pt x="0" y="58"/>
                  </a:moveTo>
                  <a:lnTo>
                    <a:pt x="3" y="54"/>
                  </a:lnTo>
                  <a:lnTo>
                    <a:pt x="6" y="50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7" y="38"/>
                  </a:lnTo>
                  <a:lnTo>
                    <a:pt x="21" y="33"/>
                  </a:lnTo>
                  <a:lnTo>
                    <a:pt x="24" y="29"/>
                  </a:lnTo>
                  <a:lnTo>
                    <a:pt x="29" y="25"/>
                  </a:lnTo>
                  <a:lnTo>
                    <a:pt x="34" y="22"/>
                  </a:lnTo>
                  <a:lnTo>
                    <a:pt x="38" y="20"/>
                  </a:lnTo>
                  <a:lnTo>
                    <a:pt x="43" y="17"/>
                  </a:lnTo>
                  <a:lnTo>
                    <a:pt x="47" y="13"/>
                  </a:lnTo>
                  <a:lnTo>
                    <a:pt x="53" y="10"/>
                  </a:lnTo>
                  <a:lnTo>
                    <a:pt x="59" y="9"/>
                  </a:lnTo>
                  <a:lnTo>
                    <a:pt x="63" y="6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8" y="2"/>
                  </a:lnTo>
                  <a:lnTo>
                    <a:pt x="85" y="2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3" y="2"/>
                  </a:lnTo>
                  <a:lnTo>
                    <a:pt x="117" y="3"/>
                  </a:lnTo>
                  <a:lnTo>
                    <a:pt x="123" y="5"/>
                  </a:lnTo>
                  <a:lnTo>
                    <a:pt x="128" y="6"/>
                  </a:lnTo>
                  <a:lnTo>
                    <a:pt x="134" y="9"/>
                  </a:lnTo>
                  <a:lnTo>
                    <a:pt x="138" y="11"/>
                  </a:lnTo>
                  <a:lnTo>
                    <a:pt x="144" y="16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3" y="28"/>
                  </a:lnTo>
                  <a:lnTo>
                    <a:pt x="153" y="33"/>
                  </a:lnTo>
                  <a:lnTo>
                    <a:pt x="150" y="40"/>
                  </a:lnTo>
                  <a:lnTo>
                    <a:pt x="148" y="46"/>
                  </a:lnTo>
                  <a:lnTo>
                    <a:pt x="145" y="54"/>
                  </a:lnTo>
                  <a:lnTo>
                    <a:pt x="141" y="60"/>
                  </a:lnTo>
                  <a:lnTo>
                    <a:pt x="135" y="68"/>
                  </a:lnTo>
                  <a:lnTo>
                    <a:pt x="130" y="77"/>
                  </a:lnTo>
                  <a:lnTo>
                    <a:pt x="124" y="84"/>
                  </a:lnTo>
                  <a:lnTo>
                    <a:pt x="117" y="93"/>
                  </a:lnTo>
                  <a:lnTo>
                    <a:pt x="112" y="99"/>
                  </a:lnTo>
                  <a:lnTo>
                    <a:pt x="106" y="108"/>
                  </a:lnTo>
                  <a:lnTo>
                    <a:pt x="99" y="115"/>
                  </a:lnTo>
                  <a:lnTo>
                    <a:pt x="95" y="120"/>
                  </a:lnTo>
                  <a:lnTo>
                    <a:pt x="91" y="126"/>
                  </a:lnTo>
                  <a:lnTo>
                    <a:pt x="86" y="13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3" name="Freeform 10"/>
            <p:cNvSpPr>
              <a:spLocks/>
            </p:cNvSpPr>
            <p:nvPr/>
          </p:nvSpPr>
          <p:spPr bwMode="auto">
            <a:xfrm>
              <a:off x="2794" y="2959"/>
              <a:ext cx="89" cy="36"/>
            </a:xfrm>
            <a:custGeom>
              <a:avLst/>
              <a:gdLst>
                <a:gd name="T0" fmla="*/ 0 w 176"/>
                <a:gd name="T1" fmla="*/ 1 h 72"/>
                <a:gd name="T2" fmla="*/ 0 w 176"/>
                <a:gd name="T3" fmla="*/ 1 h 72"/>
                <a:gd name="T4" fmla="*/ 0 w 176"/>
                <a:gd name="T5" fmla="*/ 1 h 72"/>
                <a:gd name="T6" fmla="*/ 1 w 176"/>
                <a:gd name="T7" fmla="*/ 1 h 72"/>
                <a:gd name="T8" fmla="*/ 1 w 176"/>
                <a:gd name="T9" fmla="*/ 1 h 72"/>
                <a:gd name="T10" fmla="*/ 1 w 176"/>
                <a:gd name="T11" fmla="*/ 1 h 72"/>
                <a:gd name="T12" fmla="*/ 1 w 176"/>
                <a:gd name="T13" fmla="*/ 1 h 72"/>
                <a:gd name="T14" fmla="*/ 1 w 176"/>
                <a:gd name="T15" fmla="*/ 1 h 72"/>
                <a:gd name="T16" fmla="*/ 1 w 176"/>
                <a:gd name="T17" fmla="*/ 1 h 72"/>
                <a:gd name="T18" fmla="*/ 2 w 176"/>
                <a:gd name="T19" fmla="*/ 1 h 72"/>
                <a:gd name="T20" fmla="*/ 2 w 176"/>
                <a:gd name="T21" fmla="*/ 1 h 72"/>
                <a:gd name="T22" fmla="*/ 2 w 176"/>
                <a:gd name="T23" fmla="*/ 1 h 72"/>
                <a:gd name="T24" fmla="*/ 2 w 176"/>
                <a:gd name="T25" fmla="*/ 1 h 72"/>
                <a:gd name="T26" fmla="*/ 3 w 176"/>
                <a:gd name="T27" fmla="*/ 1 h 72"/>
                <a:gd name="T28" fmla="*/ 3 w 176"/>
                <a:gd name="T29" fmla="*/ 1 h 72"/>
                <a:gd name="T30" fmla="*/ 3 w 176"/>
                <a:gd name="T31" fmla="*/ 1 h 72"/>
                <a:gd name="T32" fmla="*/ 4 w 176"/>
                <a:gd name="T33" fmla="*/ 1 h 72"/>
                <a:gd name="T34" fmla="*/ 4 w 176"/>
                <a:gd name="T35" fmla="*/ 1 h 72"/>
                <a:gd name="T36" fmla="*/ 4 w 176"/>
                <a:gd name="T37" fmla="*/ 1 h 72"/>
                <a:gd name="T38" fmla="*/ 4 w 176"/>
                <a:gd name="T39" fmla="*/ 1 h 72"/>
                <a:gd name="T40" fmla="*/ 4 w 176"/>
                <a:gd name="T41" fmla="*/ 1 h 72"/>
                <a:gd name="T42" fmla="*/ 4 w 176"/>
                <a:gd name="T43" fmla="*/ 1 h 72"/>
                <a:gd name="T44" fmla="*/ 5 w 176"/>
                <a:gd name="T45" fmla="*/ 1 h 72"/>
                <a:gd name="T46" fmla="*/ 5 w 176"/>
                <a:gd name="T47" fmla="*/ 0 h 72"/>
                <a:gd name="T48" fmla="*/ 5 w 176"/>
                <a:gd name="T49" fmla="*/ 0 h 72"/>
                <a:gd name="T50" fmla="*/ 5 w 176"/>
                <a:gd name="T51" fmla="*/ 0 h 72"/>
                <a:gd name="T52" fmla="*/ 5 w 176"/>
                <a:gd name="T53" fmla="*/ 1 h 72"/>
                <a:gd name="T54" fmla="*/ 5 w 176"/>
                <a:gd name="T55" fmla="*/ 1 h 72"/>
                <a:gd name="T56" fmla="*/ 6 w 176"/>
                <a:gd name="T57" fmla="*/ 1 h 72"/>
                <a:gd name="T58" fmla="*/ 6 w 176"/>
                <a:gd name="T59" fmla="*/ 1 h 72"/>
                <a:gd name="T60" fmla="*/ 6 w 176"/>
                <a:gd name="T61" fmla="*/ 1 h 72"/>
                <a:gd name="T62" fmla="*/ 6 w 176"/>
                <a:gd name="T63" fmla="*/ 1 h 72"/>
                <a:gd name="T64" fmla="*/ 6 w 176"/>
                <a:gd name="T65" fmla="*/ 1 h 72"/>
                <a:gd name="T66" fmla="*/ 6 w 176"/>
                <a:gd name="T67" fmla="*/ 1 h 72"/>
                <a:gd name="T68" fmla="*/ 6 w 176"/>
                <a:gd name="T69" fmla="*/ 1 h 72"/>
                <a:gd name="T70" fmla="*/ 6 w 176"/>
                <a:gd name="T71" fmla="*/ 1 h 72"/>
                <a:gd name="T72" fmla="*/ 6 w 176"/>
                <a:gd name="T73" fmla="*/ 1 h 72"/>
                <a:gd name="T74" fmla="*/ 6 w 176"/>
                <a:gd name="T75" fmla="*/ 1 h 72"/>
                <a:gd name="T76" fmla="*/ 6 w 176"/>
                <a:gd name="T77" fmla="*/ 1 h 72"/>
                <a:gd name="T78" fmla="*/ 6 w 176"/>
                <a:gd name="T79" fmla="*/ 1 h 72"/>
                <a:gd name="T80" fmla="*/ 6 w 176"/>
                <a:gd name="T81" fmla="*/ 1 h 72"/>
                <a:gd name="T82" fmla="*/ 6 w 176"/>
                <a:gd name="T83" fmla="*/ 1 h 72"/>
                <a:gd name="T84" fmla="*/ 6 w 176"/>
                <a:gd name="T85" fmla="*/ 2 h 72"/>
                <a:gd name="T86" fmla="*/ 6 w 176"/>
                <a:gd name="T87" fmla="*/ 2 h 72"/>
                <a:gd name="T88" fmla="*/ 5 w 176"/>
                <a:gd name="T89" fmla="*/ 2 h 72"/>
                <a:gd name="T90" fmla="*/ 5 w 176"/>
                <a:gd name="T91" fmla="*/ 2 h 72"/>
                <a:gd name="T92" fmla="*/ 5 w 176"/>
                <a:gd name="T93" fmla="*/ 2 h 72"/>
                <a:gd name="T94" fmla="*/ 5 w 176"/>
                <a:gd name="T95" fmla="*/ 2 h 72"/>
                <a:gd name="T96" fmla="*/ 4 w 176"/>
                <a:gd name="T97" fmla="*/ 2 h 72"/>
                <a:gd name="T98" fmla="*/ 3 w 176"/>
                <a:gd name="T99" fmla="*/ 2 h 72"/>
                <a:gd name="T100" fmla="*/ 3 w 176"/>
                <a:gd name="T101" fmla="*/ 2 h 72"/>
                <a:gd name="T102" fmla="*/ 2 w 176"/>
                <a:gd name="T103" fmla="*/ 2 h 72"/>
                <a:gd name="T104" fmla="*/ 2 w 176"/>
                <a:gd name="T105" fmla="*/ 2 h 72"/>
                <a:gd name="T106" fmla="*/ 1 w 176"/>
                <a:gd name="T107" fmla="*/ 2 h 72"/>
                <a:gd name="T108" fmla="*/ 1 w 176"/>
                <a:gd name="T109" fmla="*/ 2 h 72"/>
                <a:gd name="T110" fmla="*/ 1 w 176"/>
                <a:gd name="T111" fmla="*/ 2 h 72"/>
                <a:gd name="T112" fmla="*/ 1 w 176"/>
                <a:gd name="T113" fmla="*/ 2 h 72"/>
                <a:gd name="T114" fmla="*/ 1 w 176"/>
                <a:gd name="T115" fmla="*/ 2 h 72"/>
                <a:gd name="T116" fmla="*/ 1 w 176"/>
                <a:gd name="T117" fmla="*/ 1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6"/>
                <a:gd name="T178" fmla="*/ 0 h 72"/>
                <a:gd name="T179" fmla="*/ 176 w 176"/>
                <a:gd name="T180" fmla="*/ 72 h 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6" h="72">
                  <a:moveTo>
                    <a:pt x="0" y="57"/>
                  </a:move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4" y="27"/>
                  </a:lnTo>
                  <a:lnTo>
                    <a:pt x="8" y="23"/>
                  </a:lnTo>
                  <a:lnTo>
                    <a:pt x="12" y="20"/>
                  </a:lnTo>
                  <a:lnTo>
                    <a:pt x="19" y="17"/>
                  </a:lnTo>
                  <a:lnTo>
                    <a:pt x="26" y="15"/>
                  </a:lnTo>
                  <a:lnTo>
                    <a:pt x="33" y="13"/>
                  </a:lnTo>
                  <a:lnTo>
                    <a:pt x="41" y="13"/>
                  </a:lnTo>
                  <a:lnTo>
                    <a:pt x="50" y="12"/>
                  </a:lnTo>
                  <a:lnTo>
                    <a:pt x="59" y="11"/>
                  </a:lnTo>
                  <a:lnTo>
                    <a:pt x="68" y="11"/>
                  </a:lnTo>
                  <a:lnTo>
                    <a:pt x="77" y="11"/>
                  </a:lnTo>
                  <a:lnTo>
                    <a:pt x="87" y="9"/>
                  </a:lnTo>
                  <a:lnTo>
                    <a:pt x="97" y="8"/>
                  </a:lnTo>
                  <a:lnTo>
                    <a:pt x="103" y="6"/>
                  </a:lnTo>
                  <a:lnTo>
                    <a:pt x="109" y="6"/>
                  </a:lnTo>
                  <a:lnTo>
                    <a:pt x="115" y="5"/>
                  </a:lnTo>
                  <a:lnTo>
                    <a:pt x="121" y="2"/>
                  </a:lnTo>
                  <a:lnTo>
                    <a:pt x="126" y="2"/>
                  </a:lnTo>
                  <a:lnTo>
                    <a:pt x="132" y="1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0" y="1"/>
                  </a:lnTo>
                  <a:lnTo>
                    <a:pt x="155" y="2"/>
                  </a:lnTo>
                  <a:lnTo>
                    <a:pt x="160" y="4"/>
                  </a:lnTo>
                  <a:lnTo>
                    <a:pt x="162" y="8"/>
                  </a:lnTo>
                  <a:lnTo>
                    <a:pt x="167" y="12"/>
                  </a:lnTo>
                  <a:lnTo>
                    <a:pt x="169" y="16"/>
                  </a:lnTo>
                  <a:lnTo>
                    <a:pt x="173" y="23"/>
                  </a:lnTo>
                  <a:lnTo>
                    <a:pt x="173" y="27"/>
                  </a:lnTo>
                  <a:lnTo>
                    <a:pt x="175" y="30"/>
                  </a:lnTo>
                  <a:lnTo>
                    <a:pt x="176" y="34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75" y="45"/>
                  </a:lnTo>
                  <a:lnTo>
                    <a:pt x="175" y="48"/>
                  </a:lnTo>
                  <a:lnTo>
                    <a:pt x="173" y="52"/>
                  </a:lnTo>
                  <a:lnTo>
                    <a:pt x="171" y="57"/>
                  </a:lnTo>
                  <a:lnTo>
                    <a:pt x="168" y="64"/>
                  </a:lnTo>
                  <a:lnTo>
                    <a:pt x="162" y="68"/>
                  </a:lnTo>
                  <a:lnTo>
                    <a:pt x="158" y="70"/>
                  </a:lnTo>
                  <a:lnTo>
                    <a:pt x="153" y="72"/>
                  </a:lnTo>
                  <a:lnTo>
                    <a:pt x="140" y="71"/>
                  </a:lnTo>
                  <a:lnTo>
                    <a:pt x="128" y="71"/>
                  </a:lnTo>
                  <a:lnTo>
                    <a:pt x="109" y="71"/>
                  </a:lnTo>
                  <a:lnTo>
                    <a:pt x="91" y="70"/>
                  </a:lnTo>
                  <a:lnTo>
                    <a:pt x="73" y="71"/>
                  </a:lnTo>
                  <a:lnTo>
                    <a:pt x="55" y="71"/>
                  </a:lnTo>
                  <a:lnTo>
                    <a:pt x="33" y="72"/>
                  </a:lnTo>
                  <a:lnTo>
                    <a:pt x="19" y="72"/>
                  </a:lnTo>
                  <a:lnTo>
                    <a:pt x="13" y="72"/>
                  </a:lnTo>
                  <a:lnTo>
                    <a:pt x="9" y="71"/>
                  </a:lnTo>
                  <a:lnTo>
                    <a:pt x="6" y="68"/>
                  </a:lnTo>
                  <a:lnTo>
                    <a:pt x="4" y="66"/>
                  </a:lnTo>
                  <a:lnTo>
                    <a:pt x="1" y="61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4" name="Freeform 11"/>
            <p:cNvSpPr>
              <a:spLocks/>
            </p:cNvSpPr>
            <p:nvPr/>
          </p:nvSpPr>
          <p:spPr bwMode="auto">
            <a:xfrm>
              <a:off x="2807" y="2997"/>
              <a:ext cx="47" cy="70"/>
            </a:xfrm>
            <a:custGeom>
              <a:avLst/>
              <a:gdLst>
                <a:gd name="T0" fmla="*/ 3 w 94"/>
                <a:gd name="T1" fmla="*/ 0 h 140"/>
                <a:gd name="T2" fmla="*/ 3 w 94"/>
                <a:gd name="T3" fmla="*/ 1 h 140"/>
                <a:gd name="T4" fmla="*/ 3 w 94"/>
                <a:gd name="T5" fmla="*/ 1 h 140"/>
                <a:gd name="T6" fmla="*/ 3 w 94"/>
                <a:gd name="T7" fmla="*/ 1 h 140"/>
                <a:gd name="T8" fmla="*/ 3 w 94"/>
                <a:gd name="T9" fmla="*/ 1 h 140"/>
                <a:gd name="T10" fmla="*/ 3 w 94"/>
                <a:gd name="T11" fmla="*/ 1 h 140"/>
                <a:gd name="T12" fmla="*/ 3 w 94"/>
                <a:gd name="T13" fmla="*/ 1 h 140"/>
                <a:gd name="T14" fmla="*/ 3 w 94"/>
                <a:gd name="T15" fmla="*/ 1 h 140"/>
                <a:gd name="T16" fmla="*/ 3 w 94"/>
                <a:gd name="T17" fmla="*/ 2 h 140"/>
                <a:gd name="T18" fmla="*/ 1 w 94"/>
                <a:gd name="T19" fmla="*/ 2 h 140"/>
                <a:gd name="T20" fmla="*/ 1 w 94"/>
                <a:gd name="T21" fmla="*/ 2 h 140"/>
                <a:gd name="T22" fmla="*/ 1 w 94"/>
                <a:gd name="T23" fmla="*/ 3 h 140"/>
                <a:gd name="T24" fmla="*/ 1 w 94"/>
                <a:gd name="T25" fmla="*/ 3 h 140"/>
                <a:gd name="T26" fmla="*/ 1 w 94"/>
                <a:gd name="T27" fmla="*/ 3 h 140"/>
                <a:gd name="T28" fmla="*/ 1 w 94"/>
                <a:gd name="T29" fmla="*/ 4 h 140"/>
                <a:gd name="T30" fmla="*/ 1 w 94"/>
                <a:gd name="T31" fmla="*/ 4 h 140"/>
                <a:gd name="T32" fmla="*/ 0 w 94"/>
                <a:gd name="T33" fmla="*/ 4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40"/>
                <a:gd name="T53" fmla="*/ 94 w 94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40">
                  <a:moveTo>
                    <a:pt x="84" y="0"/>
                  </a:moveTo>
                  <a:lnTo>
                    <a:pt x="90" y="6"/>
                  </a:lnTo>
                  <a:lnTo>
                    <a:pt x="93" y="12"/>
                  </a:lnTo>
                  <a:lnTo>
                    <a:pt x="94" y="22"/>
                  </a:lnTo>
                  <a:lnTo>
                    <a:pt x="93" y="32"/>
                  </a:lnTo>
                  <a:lnTo>
                    <a:pt x="89" y="41"/>
                  </a:lnTo>
                  <a:lnTo>
                    <a:pt x="83" y="52"/>
                  </a:lnTo>
                  <a:lnTo>
                    <a:pt x="76" y="63"/>
                  </a:lnTo>
                  <a:lnTo>
                    <a:pt x="68" y="74"/>
                  </a:lnTo>
                  <a:lnTo>
                    <a:pt x="61" y="84"/>
                  </a:lnTo>
                  <a:lnTo>
                    <a:pt x="51" y="95"/>
                  </a:lnTo>
                  <a:lnTo>
                    <a:pt x="40" y="105"/>
                  </a:lnTo>
                  <a:lnTo>
                    <a:pt x="30" y="114"/>
                  </a:lnTo>
                  <a:lnTo>
                    <a:pt x="22" y="121"/>
                  </a:lnTo>
                  <a:lnTo>
                    <a:pt x="13" y="129"/>
                  </a:lnTo>
                  <a:lnTo>
                    <a:pt x="7" y="135"/>
                  </a:lnTo>
                  <a:lnTo>
                    <a:pt x="0" y="14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5" name="Freeform 12"/>
            <p:cNvSpPr>
              <a:spLocks/>
            </p:cNvSpPr>
            <p:nvPr/>
          </p:nvSpPr>
          <p:spPr bwMode="auto">
            <a:xfrm>
              <a:off x="2824" y="2997"/>
              <a:ext cx="54" cy="75"/>
            </a:xfrm>
            <a:custGeom>
              <a:avLst/>
              <a:gdLst>
                <a:gd name="T0" fmla="*/ 3 w 108"/>
                <a:gd name="T1" fmla="*/ 0 h 151"/>
                <a:gd name="T2" fmla="*/ 3 w 108"/>
                <a:gd name="T3" fmla="*/ 0 h 151"/>
                <a:gd name="T4" fmla="*/ 3 w 108"/>
                <a:gd name="T5" fmla="*/ 0 h 151"/>
                <a:gd name="T6" fmla="*/ 3 w 108"/>
                <a:gd name="T7" fmla="*/ 1 h 151"/>
                <a:gd name="T8" fmla="*/ 3 w 108"/>
                <a:gd name="T9" fmla="*/ 1 h 151"/>
                <a:gd name="T10" fmla="*/ 3 w 108"/>
                <a:gd name="T11" fmla="*/ 1 h 151"/>
                <a:gd name="T12" fmla="*/ 3 w 108"/>
                <a:gd name="T13" fmla="*/ 2 h 151"/>
                <a:gd name="T14" fmla="*/ 3 w 108"/>
                <a:gd name="T15" fmla="*/ 2 h 151"/>
                <a:gd name="T16" fmla="*/ 3 w 108"/>
                <a:gd name="T17" fmla="*/ 2 h 151"/>
                <a:gd name="T18" fmla="*/ 3 w 108"/>
                <a:gd name="T19" fmla="*/ 3 h 151"/>
                <a:gd name="T20" fmla="*/ 2 w 108"/>
                <a:gd name="T21" fmla="*/ 3 h 151"/>
                <a:gd name="T22" fmla="*/ 2 w 108"/>
                <a:gd name="T23" fmla="*/ 3 h 151"/>
                <a:gd name="T24" fmla="*/ 2 w 108"/>
                <a:gd name="T25" fmla="*/ 4 h 151"/>
                <a:gd name="T26" fmla="*/ 1 w 108"/>
                <a:gd name="T27" fmla="*/ 4 h 151"/>
                <a:gd name="T28" fmla="*/ 1 w 108"/>
                <a:gd name="T29" fmla="*/ 4 h 151"/>
                <a:gd name="T30" fmla="*/ 1 w 108"/>
                <a:gd name="T31" fmla="*/ 4 h 151"/>
                <a:gd name="T32" fmla="*/ 0 w 108"/>
                <a:gd name="T33" fmla="*/ 4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51"/>
                <a:gd name="T53" fmla="*/ 108 w 10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51">
                  <a:moveTo>
                    <a:pt x="98" y="0"/>
                  </a:moveTo>
                  <a:lnTo>
                    <a:pt x="103" y="10"/>
                  </a:lnTo>
                  <a:lnTo>
                    <a:pt x="108" y="22"/>
                  </a:lnTo>
                  <a:lnTo>
                    <a:pt x="108" y="34"/>
                  </a:lnTo>
                  <a:lnTo>
                    <a:pt x="106" y="47"/>
                  </a:lnTo>
                  <a:lnTo>
                    <a:pt x="102" y="58"/>
                  </a:lnTo>
                  <a:lnTo>
                    <a:pt x="98" y="70"/>
                  </a:lnTo>
                  <a:lnTo>
                    <a:pt x="89" y="81"/>
                  </a:lnTo>
                  <a:lnTo>
                    <a:pt x="81" y="92"/>
                  </a:lnTo>
                  <a:lnTo>
                    <a:pt x="71" y="102"/>
                  </a:lnTo>
                  <a:lnTo>
                    <a:pt x="60" y="111"/>
                  </a:lnTo>
                  <a:lnTo>
                    <a:pt x="49" y="121"/>
                  </a:lnTo>
                  <a:lnTo>
                    <a:pt x="39" y="129"/>
                  </a:lnTo>
                  <a:lnTo>
                    <a:pt x="28" y="136"/>
                  </a:lnTo>
                  <a:lnTo>
                    <a:pt x="17" y="142"/>
                  </a:lnTo>
                  <a:lnTo>
                    <a:pt x="9" y="147"/>
                  </a:lnTo>
                  <a:lnTo>
                    <a:pt x="0" y="151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6" name="Freeform 13"/>
            <p:cNvSpPr>
              <a:spLocks/>
            </p:cNvSpPr>
            <p:nvPr/>
          </p:nvSpPr>
          <p:spPr bwMode="auto">
            <a:xfrm>
              <a:off x="2656" y="3203"/>
              <a:ext cx="170" cy="224"/>
            </a:xfrm>
            <a:custGeom>
              <a:avLst/>
              <a:gdLst>
                <a:gd name="T0" fmla="*/ 11 w 338"/>
                <a:gd name="T1" fmla="*/ 0 h 447"/>
                <a:gd name="T2" fmla="*/ 11 w 338"/>
                <a:gd name="T3" fmla="*/ 1 h 447"/>
                <a:gd name="T4" fmla="*/ 10 w 338"/>
                <a:gd name="T5" fmla="*/ 2 h 447"/>
                <a:gd name="T6" fmla="*/ 9 w 338"/>
                <a:gd name="T7" fmla="*/ 3 h 447"/>
                <a:gd name="T8" fmla="*/ 9 w 338"/>
                <a:gd name="T9" fmla="*/ 3 h 447"/>
                <a:gd name="T10" fmla="*/ 8 w 338"/>
                <a:gd name="T11" fmla="*/ 4 h 447"/>
                <a:gd name="T12" fmla="*/ 7 w 338"/>
                <a:gd name="T13" fmla="*/ 5 h 447"/>
                <a:gd name="T14" fmla="*/ 7 w 338"/>
                <a:gd name="T15" fmla="*/ 6 h 447"/>
                <a:gd name="T16" fmla="*/ 6 w 338"/>
                <a:gd name="T17" fmla="*/ 6 h 447"/>
                <a:gd name="T18" fmla="*/ 5 w 338"/>
                <a:gd name="T19" fmla="*/ 7 h 447"/>
                <a:gd name="T20" fmla="*/ 5 w 338"/>
                <a:gd name="T21" fmla="*/ 8 h 447"/>
                <a:gd name="T22" fmla="*/ 4 w 338"/>
                <a:gd name="T23" fmla="*/ 9 h 447"/>
                <a:gd name="T24" fmla="*/ 3 w 338"/>
                <a:gd name="T25" fmla="*/ 10 h 447"/>
                <a:gd name="T26" fmla="*/ 3 w 338"/>
                <a:gd name="T27" fmla="*/ 11 h 447"/>
                <a:gd name="T28" fmla="*/ 2 w 338"/>
                <a:gd name="T29" fmla="*/ 12 h 447"/>
                <a:gd name="T30" fmla="*/ 1 w 338"/>
                <a:gd name="T31" fmla="*/ 13 h 447"/>
                <a:gd name="T32" fmla="*/ 0 w 338"/>
                <a:gd name="T33" fmla="*/ 14 h 4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8"/>
                <a:gd name="T52" fmla="*/ 0 h 447"/>
                <a:gd name="T53" fmla="*/ 338 w 338"/>
                <a:gd name="T54" fmla="*/ 447 h 4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8" h="447">
                  <a:moveTo>
                    <a:pt x="338" y="0"/>
                  </a:moveTo>
                  <a:lnTo>
                    <a:pt x="320" y="23"/>
                  </a:lnTo>
                  <a:lnTo>
                    <a:pt x="299" y="47"/>
                  </a:lnTo>
                  <a:lnTo>
                    <a:pt x="280" y="70"/>
                  </a:lnTo>
                  <a:lnTo>
                    <a:pt x="259" y="93"/>
                  </a:lnTo>
                  <a:lnTo>
                    <a:pt x="239" y="115"/>
                  </a:lnTo>
                  <a:lnTo>
                    <a:pt x="218" y="140"/>
                  </a:lnTo>
                  <a:lnTo>
                    <a:pt x="199" y="165"/>
                  </a:lnTo>
                  <a:lnTo>
                    <a:pt x="178" y="191"/>
                  </a:lnTo>
                  <a:lnTo>
                    <a:pt x="157" y="217"/>
                  </a:lnTo>
                  <a:lnTo>
                    <a:pt x="136" y="245"/>
                  </a:lnTo>
                  <a:lnTo>
                    <a:pt x="114" y="274"/>
                  </a:lnTo>
                  <a:lnTo>
                    <a:pt x="93" y="304"/>
                  </a:lnTo>
                  <a:lnTo>
                    <a:pt x="71" y="335"/>
                  </a:lnTo>
                  <a:lnTo>
                    <a:pt x="49" y="371"/>
                  </a:lnTo>
                  <a:lnTo>
                    <a:pt x="25" y="408"/>
                  </a:lnTo>
                  <a:lnTo>
                    <a:pt x="0" y="447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7" name="Freeform 14"/>
            <p:cNvSpPr>
              <a:spLocks/>
            </p:cNvSpPr>
            <p:nvPr/>
          </p:nvSpPr>
          <p:spPr bwMode="auto">
            <a:xfrm>
              <a:off x="2644" y="3193"/>
              <a:ext cx="159" cy="229"/>
            </a:xfrm>
            <a:custGeom>
              <a:avLst/>
              <a:gdLst>
                <a:gd name="T0" fmla="*/ 0 w 319"/>
                <a:gd name="T1" fmla="*/ 14 h 458"/>
                <a:gd name="T2" fmla="*/ 0 w 319"/>
                <a:gd name="T3" fmla="*/ 14 h 458"/>
                <a:gd name="T4" fmla="*/ 1 w 319"/>
                <a:gd name="T5" fmla="*/ 13 h 458"/>
                <a:gd name="T6" fmla="*/ 1 w 319"/>
                <a:gd name="T7" fmla="*/ 12 h 458"/>
                <a:gd name="T8" fmla="*/ 2 w 319"/>
                <a:gd name="T9" fmla="*/ 11 h 458"/>
                <a:gd name="T10" fmla="*/ 3 w 319"/>
                <a:gd name="T11" fmla="*/ 10 h 458"/>
                <a:gd name="T12" fmla="*/ 3 w 319"/>
                <a:gd name="T13" fmla="*/ 9 h 458"/>
                <a:gd name="T14" fmla="*/ 4 w 319"/>
                <a:gd name="T15" fmla="*/ 7 h 458"/>
                <a:gd name="T16" fmla="*/ 5 w 319"/>
                <a:gd name="T17" fmla="*/ 7 h 458"/>
                <a:gd name="T18" fmla="*/ 5 w 319"/>
                <a:gd name="T19" fmla="*/ 6 h 458"/>
                <a:gd name="T20" fmla="*/ 6 w 319"/>
                <a:gd name="T21" fmla="*/ 5 h 458"/>
                <a:gd name="T22" fmla="*/ 7 w 319"/>
                <a:gd name="T23" fmla="*/ 4 h 458"/>
                <a:gd name="T24" fmla="*/ 7 w 319"/>
                <a:gd name="T25" fmla="*/ 3 h 458"/>
                <a:gd name="T26" fmla="*/ 8 w 319"/>
                <a:gd name="T27" fmla="*/ 2 h 458"/>
                <a:gd name="T28" fmla="*/ 9 w 319"/>
                <a:gd name="T29" fmla="*/ 1 h 458"/>
                <a:gd name="T30" fmla="*/ 9 w 319"/>
                <a:gd name="T31" fmla="*/ 0 h 4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9"/>
                <a:gd name="T49" fmla="*/ 0 h 458"/>
                <a:gd name="T50" fmla="*/ 319 w 319"/>
                <a:gd name="T51" fmla="*/ 458 h 4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9" h="458">
                  <a:moveTo>
                    <a:pt x="0" y="458"/>
                  </a:moveTo>
                  <a:lnTo>
                    <a:pt x="19" y="424"/>
                  </a:lnTo>
                  <a:lnTo>
                    <a:pt x="40" y="391"/>
                  </a:lnTo>
                  <a:lnTo>
                    <a:pt x="60" y="359"/>
                  </a:lnTo>
                  <a:lnTo>
                    <a:pt x="81" y="328"/>
                  </a:lnTo>
                  <a:lnTo>
                    <a:pt x="102" y="297"/>
                  </a:lnTo>
                  <a:lnTo>
                    <a:pt x="122" y="266"/>
                  </a:lnTo>
                  <a:lnTo>
                    <a:pt x="143" y="237"/>
                  </a:lnTo>
                  <a:lnTo>
                    <a:pt x="164" y="207"/>
                  </a:lnTo>
                  <a:lnTo>
                    <a:pt x="184" y="176"/>
                  </a:lnTo>
                  <a:lnTo>
                    <a:pt x="206" y="146"/>
                  </a:lnTo>
                  <a:lnTo>
                    <a:pt x="228" y="119"/>
                  </a:lnTo>
                  <a:lnTo>
                    <a:pt x="250" y="88"/>
                  </a:lnTo>
                  <a:lnTo>
                    <a:pt x="273" y="59"/>
                  </a:lnTo>
                  <a:lnTo>
                    <a:pt x="295" y="29"/>
                  </a:lnTo>
                  <a:lnTo>
                    <a:pt x="319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8" name="Freeform 15"/>
            <p:cNvSpPr>
              <a:spLocks/>
            </p:cNvSpPr>
            <p:nvPr/>
          </p:nvSpPr>
          <p:spPr bwMode="auto">
            <a:xfrm>
              <a:off x="2626" y="3142"/>
              <a:ext cx="120" cy="274"/>
            </a:xfrm>
            <a:custGeom>
              <a:avLst/>
              <a:gdLst>
                <a:gd name="T0" fmla="*/ 0 w 240"/>
                <a:gd name="T1" fmla="*/ 17 h 549"/>
                <a:gd name="T2" fmla="*/ 1 w 240"/>
                <a:gd name="T3" fmla="*/ 15 h 549"/>
                <a:gd name="T4" fmla="*/ 2 w 240"/>
                <a:gd name="T5" fmla="*/ 14 h 549"/>
                <a:gd name="T6" fmla="*/ 3 w 240"/>
                <a:gd name="T7" fmla="*/ 13 h 549"/>
                <a:gd name="T8" fmla="*/ 3 w 240"/>
                <a:gd name="T9" fmla="*/ 12 h 549"/>
                <a:gd name="T10" fmla="*/ 4 w 240"/>
                <a:gd name="T11" fmla="*/ 11 h 549"/>
                <a:gd name="T12" fmla="*/ 5 w 240"/>
                <a:gd name="T13" fmla="*/ 9 h 549"/>
                <a:gd name="T14" fmla="*/ 5 w 240"/>
                <a:gd name="T15" fmla="*/ 8 h 549"/>
                <a:gd name="T16" fmla="*/ 6 w 240"/>
                <a:gd name="T17" fmla="*/ 7 h 549"/>
                <a:gd name="T18" fmla="*/ 6 w 240"/>
                <a:gd name="T19" fmla="*/ 6 h 549"/>
                <a:gd name="T20" fmla="*/ 6 w 240"/>
                <a:gd name="T21" fmla="*/ 5 h 549"/>
                <a:gd name="T22" fmla="*/ 7 w 240"/>
                <a:gd name="T23" fmla="*/ 4 h 549"/>
                <a:gd name="T24" fmla="*/ 7 w 240"/>
                <a:gd name="T25" fmla="*/ 3 h 549"/>
                <a:gd name="T26" fmla="*/ 7 w 240"/>
                <a:gd name="T27" fmla="*/ 2 h 549"/>
                <a:gd name="T28" fmla="*/ 8 w 240"/>
                <a:gd name="T29" fmla="*/ 1 h 549"/>
                <a:gd name="T30" fmla="*/ 8 w 240"/>
                <a:gd name="T31" fmla="*/ 0 h 5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549"/>
                <a:gd name="T50" fmla="*/ 240 w 240"/>
                <a:gd name="T51" fmla="*/ 549 h 5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549">
                  <a:moveTo>
                    <a:pt x="0" y="549"/>
                  </a:moveTo>
                  <a:lnTo>
                    <a:pt x="25" y="509"/>
                  </a:lnTo>
                  <a:lnTo>
                    <a:pt x="51" y="469"/>
                  </a:lnTo>
                  <a:lnTo>
                    <a:pt x="73" y="432"/>
                  </a:lnTo>
                  <a:lnTo>
                    <a:pt x="96" y="392"/>
                  </a:lnTo>
                  <a:lnTo>
                    <a:pt x="114" y="356"/>
                  </a:lnTo>
                  <a:lnTo>
                    <a:pt x="132" y="319"/>
                  </a:lnTo>
                  <a:lnTo>
                    <a:pt x="149" y="283"/>
                  </a:lnTo>
                  <a:lnTo>
                    <a:pt x="164" y="246"/>
                  </a:lnTo>
                  <a:lnTo>
                    <a:pt x="176" y="212"/>
                  </a:lnTo>
                  <a:lnTo>
                    <a:pt x="190" y="176"/>
                  </a:lnTo>
                  <a:lnTo>
                    <a:pt x="202" y="140"/>
                  </a:lnTo>
                  <a:lnTo>
                    <a:pt x="213" y="105"/>
                  </a:lnTo>
                  <a:lnTo>
                    <a:pt x="222" y="70"/>
                  </a:lnTo>
                  <a:lnTo>
                    <a:pt x="232" y="36"/>
                  </a:lnTo>
                  <a:lnTo>
                    <a:pt x="240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9" name="Freeform 16"/>
            <p:cNvSpPr>
              <a:spLocks/>
            </p:cNvSpPr>
            <p:nvPr/>
          </p:nvSpPr>
          <p:spPr bwMode="auto">
            <a:xfrm>
              <a:off x="2658" y="3178"/>
              <a:ext cx="111" cy="203"/>
            </a:xfrm>
            <a:custGeom>
              <a:avLst/>
              <a:gdLst>
                <a:gd name="T0" fmla="*/ 0 w 221"/>
                <a:gd name="T1" fmla="*/ 13 h 406"/>
                <a:gd name="T2" fmla="*/ 1 w 221"/>
                <a:gd name="T3" fmla="*/ 12 h 406"/>
                <a:gd name="T4" fmla="*/ 2 w 221"/>
                <a:gd name="T5" fmla="*/ 11 h 406"/>
                <a:gd name="T6" fmla="*/ 2 w 221"/>
                <a:gd name="T7" fmla="*/ 10 h 406"/>
                <a:gd name="T8" fmla="*/ 3 w 221"/>
                <a:gd name="T9" fmla="*/ 10 h 406"/>
                <a:gd name="T10" fmla="*/ 3 w 221"/>
                <a:gd name="T11" fmla="*/ 9 h 406"/>
                <a:gd name="T12" fmla="*/ 4 w 221"/>
                <a:gd name="T13" fmla="*/ 7 h 406"/>
                <a:gd name="T14" fmla="*/ 4 w 221"/>
                <a:gd name="T15" fmla="*/ 6 h 406"/>
                <a:gd name="T16" fmla="*/ 5 w 221"/>
                <a:gd name="T17" fmla="*/ 6 h 406"/>
                <a:gd name="T18" fmla="*/ 5 w 221"/>
                <a:gd name="T19" fmla="*/ 6 h 406"/>
                <a:gd name="T20" fmla="*/ 5 w 221"/>
                <a:gd name="T21" fmla="*/ 5 h 406"/>
                <a:gd name="T22" fmla="*/ 6 w 221"/>
                <a:gd name="T23" fmla="*/ 3 h 406"/>
                <a:gd name="T24" fmla="*/ 6 w 221"/>
                <a:gd name="T25" fmla="*/ 3 h 406"/>
                <a:gd name="T26" fmla="*/ 7 w 221"/>
                <a:gd name="T27" fmla="*/ 2 h 406"/>
                <a:gd name="T28" fmla="*/ 7 w 221"/>
                <a:gd name="T29" fmla="*/ 1 h 406"/>
                <a:gd name="T30" fmla="*/ 7 w 221"/>
                <a:gd name="T31" fmla="*/ 0 h 4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406"/>
                <a:gd name="T50" fmla="*/ 221 w 221"/>
                <a:gd name="T51" fmla="*/ 406 h 4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406">
                  <a:moveTo>
                    <a:pt x="0" y="406"/>
                  </a:moveTo>
                  <a:lnTo>
                    <a:pt x="18" y="375"/>
                  </a:lnTo>
                  <a:lnTo>
                    <a:pt x="36" y="347"/>
                  </a:lnTo>
                  <a:lnTo>
                    <a:pt x="53" y="318"/>
                  </a:lnTo>
                  <a:lnTo>
                    <a:pt x="71" y="290"/>
                  </a:lnTo>
                  <a:lnTo>
                    <a:pt x="86" y="264"/>
                  </a:lnTo>
                  <a:lnTo>
                    <a:pt x="103" y="237"/>
                  </a:lnTo>
                  <a:lnTo>
                    <a:pt x="117" y="212"/>
                  </a:lnTo>
                  <a:lnTo>
                    <a:pt x="132" y="186"/>
                  </a:lnTo>
                  <a:lnTo>
                    <a:pt x="146" y="161"/>
                  </a:lnTo>
                  <a:lnTo>
                    <a:pt x="160" y="135"/>
                  </a:lnTo>
                  <a:lnTo>
                    <a:pt x="172" y="109"/>
                  </a:lnTo>
                  <a:lnTo>
                    <a:pt x="186" y="83"/>
                  </a:lnTo>
                  <a:lnTo>
                    <a:pt x="197" y="56"/>
                  </a:lnTo>
                  <a:lnTo>
                    <a:pt x="210" y="28"/>
                  </a:lnTo>
                  <a:lnTo>
                    <a:pt x="221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0" name="Freeform 17"/>
            <p:cNvSpPr>
              <a:spLocks/>
            </p:cNvSpPr>
            <p:nvPr/>
          </p:nvSpPr>
          <p:spPr bwMode="auto">
            <a:xfrm>
              <a:off x="2721" y="3080"/>
              <a:ext cx="100" cy="117"/>
            </a:xfrm>
            <a:custGeom>
              <a:avLst/>
              <a:gdLst>
                <a:gd name="T0" fmla="*/ 0 w 199"/>
                <a:gd name="T1" fmla="*/ 0 h 236"/>
                <a:gd name="T2" fmla="*/ 1 w 199"/>
                <a:gd name="T3" fmla="*/ 0 h 236"/>
                <a:gd name="T4" fmla="*/ 1 w 199"/>
                <a:gd name="T5" fmla="*/ 0 h 236"/>
                <a:gd name="T6" fmla="*/ 1 w 199"/>
                <a:gd name="T7" fmla="*/ 1 h 236"/>
                <a:gd name="T8" fmla="*/ 1 w 199"/>
                <a:gd name="T9" fmla="*/ 1 h 236"/>
                <a:gd name="T10" fmla="*/ 1 w 199"/>
                <a:gd name="T11" fmla="*/ 2 h 236"/>
                <a:gd name="T12" fmla="*/ 2 w 199"/>
                <a:gd name="T13" fmla="*/ 2 h 236"/>
                <a:gd name="T14" fmla="*/ 2 w 199"/>
                <a:gd name="T15" fmla="*/ 3 h 236"/>
                <a:gd name="T16" fmla="*/ 2 w 199"/>
                <a:gd name="T17" fmla="*/ 3 h 236"/>
                <a:gd name="T18" fmla="*/ 3 w 199"/>
                <a:gd name="T19" fmla="*/ 4 h 236"/>
                <a:gd name="T20" fmla="*/ 3 w 199"/>
                <a:gd name="T21" fmla="*/ 4 h 236"/>
                <a:gd name="T22" fmla="*/ 3 w 199"/>
                <a:gd name="T23" fmla="*/ 5 h 236"/>
                <a:gd name="T24" fmla="*/ 4 w 199"/>
                <a:gd name="T25" fmla="*/ 5 h 236"/>
                <a:gd name="T26" fmla="*/ 5 w 199"/>
                <a:gd name="T27" fmla="*/ 6 h 236"/>
                <a:gd name="T28" fmla="*/ 5 w 199"/>
                <a:gd name="T29" fmla="*/ 6 h 236"/>
                <a:gd name="T30" fmla="*/ 6 w 199"/>
                <a:gd name="T31" fmla="*/ 7 h 236"/>
                <a:gd name="T32" fmla="*/ 7 w 199"/>
                <a:gd name="T33" fmla="*/ 7 h 2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9"/>
                <a:gd name="T52" fmla="*/ 0 h 236"/>
                <a:gd name="T53" fmla="*/ 199 w 199"/>
                <a:gd name="T54" fmla="*/ 236 h 2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9" h="236">
                  <a:moveTo>
                    <a:pt x="0" y="0"/>
                  </a:moveTo>
                  <a:lnTo>
                    <a:pt x="9" y="14"/>
                  </a:lnTo>
                  <a:lnTo>
                    <a:pt x="13" y="29"/>
                  </a:lnTo>
                  <a:lnTo>
                    <a:pt x="20" y="44"/>
                  </a:lnTo>
                  <a:lnTo>
                    <a:pt x="25" y="61"/>
                  </a:lnTo>
                  <a:lnTo>
                    <a:pt x="31" y="79"/>
                  </a:lnTo>
                  <a:lnTo>
                    <a:pt x="38" y="95"/>
                  </a:lnTo>
                  <a:lnTo>
                    <a:pt x="46" y="112"/>
                  </a:lnTo>
                  <a:lnTo>
                    <a:pt x="56" y="128"/>
                  </a:lnTo>
                  <a:lnTo>
                    <a:pt x="67" y="143"/>
                  </a:lnTo>
                  <a:lnTo>
                    <a:pt x="81" y="159"/>
                  </a:lnTo>
                  <a:lnTo>
                    <a:pt x="96" y="174"/>
                  </a:lnTo>
                  <a:lnTo>
                    <a:pt x="113" y="187"/>
                  </a:lnTo>
                  <a:lnTo>
                    <a:pt x="131" y="200"/>
                  </a:lnTo>
                  <a:lnTo>
                    <a:pt x="152" y="214"/>
                  </a:lnTo>
                  <a:lnTo>
                    <a:pt x="174" y="225"/>
                  </a:lnTo>
                  <a:lnTo>
                    <a:pt x="199" y="236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1" name="Freeform 18"/>
            <p:cNvSpPr>
              <a:spLocks/>
            </p:cNvSpPr>
            <p:nvPr/>
          </p:nvSpPr>
          <p:spPr bwMode="auto">
            <a:xfrm>
              <a:off x="2757" y="3046"/>
              <a:ext cx="76" cy="137"/>
            </a:xfrm>
            <a:custGeom>
              <a:avLst/>
              <a:gdLst>
                <a:gd name="T0" fmla="*/ 0 w 150"/>
                <a:gd name="T1" fmla="*/ 0 h 274"/>
                <a:gd name="T2" fmla="*/ 1 w 150"/>
                <a:gd name="T3" fmla="*/ 1 h 274"/>
                <a:gd name="T4" fmla="*/ 1 w 150"/>
                <a:gd name="T5" fmla="*/ 1 h 274"/>
                <a:gd name="T6" fmla="*/ 1 w 150"/>
                <a:gd name="T7" fmla="*/ 1 h 274"/>
                <a:gd name="T8" fmla="*/ 1 w 150"/>
                <a:gd name="T9" fmla="*/ 2 h 274"/>
                <a:gd name="T10" fmla="*/ 1 w 150"/>
                <a:gd name="T11" fmla="*/ 3 h 274"/>
                <a:gd name="T12" fmla="*/ 1 w 150"/>
                <a:gd name="T13" fmla="*/ 3 h 274"/>
                <a:gd name="T14" fmla="*/ 1 w 150"/>
                <a:gd name="T15" fmla="*/ 4 h 274"/>
                <a:gd name="T16" fmla="*/ 2 w 150"/>
                <a:gd name="T17" fmla="*/ 5 h 274"/>
                <a:gd name="T18" fmla="*/ 2 w 150"/>
                <a:gd name="T19" fmla="*/ 5 h 274"/>
                <a:gd name="T20" fmla="*/ 2 w 150"/>
                <a:gd name="T21" fmla="*/ 6 h 274"/>
                <a:gd name="T22" fmla="*/ 3 w 150"/>
                <a:gd name="T23" fmla="*/ 6 h 274"/>
                <a:gd name="T24" fmla="*/ 3 w 150"/>
                <a:gd name="T25" fmla="*/ 7 h 274"/>
                <a:gd name="T26" fmla="*/ 4 w 150"/>
                <a:gd name="T27" fmla="*/ 7 h 274"/>
                <a:gd name="T28" fmla="*/ 4 w 150"/>
                <a:gd name="T29" fmla="*/ 7 h 274"/>
                <a:gd name="T30" fmla="*/ 5 w 150"/>
                <a:gd name="T31" fmla="*/ 9 h 274"/>
                <a:gd name="T32" fmla="*/ 5 w 150"/>
                <a:gd name="T33" fmla="*/ 9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274"/>
                <a:gd name="T53" fmla="*/ 150 w 150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274">
                  <a:moveTo>
                    <a:pt x="0" y="0"/>
                  </a:moveTo>
                  <a:lnTo>
                    <a:pt x="3" y="21"/>
                  </a:lnTo>
                  <a:lnTo>
                    <a:pt x="5" y="43"/>
                  </a:lnTo>
                  <a:lnTo>
                    <a:pt x="10" y="63"/>
                  </a:lnTo>
                  <a:lnTo>
                    <a:pt x="14" y="84"/>
                  </a:lnTo>
                  <a:lnTo>
                    <a:pt x="19" y="103"/>
                  </a:lnTo>
                  <a:lnTo>
                    <a:pt x="25" y="122"/>
                  </a:lnTo>
                  <a:lnTo>
                    <a:pt x="30" y="142"/>
                  </a:lnTo>
                  <a:lnTo>
                    <a:pt x="39" y="160"/>
                  </a:lnTo>
                  <a:lnTo>
                    <a:pt x="47" y="176"/>
                  </a:lnTo>
                  <a:lnTo>
                    <a:pt x="57" y="193"/>
                  </a:lnTo>
                  <a:lnTo>
                    <a:pt x="68" y="209"/>
                  </a:lnTo>
                  <a:lnTo>
                    <a:pt x="82" y="224"/>
                  </a:lnTo>
                  <a:lnTo>
                    <a:pt x="96" y="238"/>
                  </a:lnTo>
                  <a:lnTo>
                    <a:pt x="111" y="252"/>
                  </a:lnTo>
                  <a:lnTo>
                    <a:pt x="129" y="264"/>
                  </a:lnTo>
                  <a:lnTo>
                    <a:pt x="150" y="274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2" name="Freeform 19"/>
            <p:cNvSpPr>
              <a:spLocks/>
            </p:cNvSpPr>
            <p:nvPr/>
          </p:nvSpPr>
          <p:spPr bwMode="auto">
            <a:xfrm>
              <a:off x="2668" y="2932"/>
              <a:ext cx="42" cy="46"/>
            </a:xfrm>
            <a:custGeom>
              <a:avLst/>
              <a:gdLst>
                <a:gd name="T0" fmla="*/ 3 w 83"/>
                <a:gd name="T1" fmla="*/ 3 h 92"/>
                <a:gd name="T2" fmla="*/ 3 w 83"/>
                <a:gd name="T3" fmla="*/ 3 h 92"/>
                <a:gd name="T4" fmla="*/ 3 w 83"/>
                <a:gd name="T5" fmla="*/ 3 h 92"/>
                <a:gd name="T6" fmla="*/ 2 w 83"/>
                <a:gd name="T7" fmla="*/ 3 h 92"/>
                <a:gd name="T8" fmla="*/ 2 w 83"/>
                <a:gd name="T9" fmla="*/ 3 h 92"/>
                <a:gd name="T10" fmla="*/ 2 w 83"/>
                <a:gd name="T11" fmla="*/ 3 h 92"/>
                <a:gd name="T12" fmla="*/ 2 w 83"/>
                <a:gd name="T13" fmla="*/ 3 h 92"/>
                <a:gd name="T14" fmla="*/ 2 w 83"/>
                <a:gd name="T15" fmla="*/ 1 h 92"/>
                <a:gd name="T16" fmla="*/ 2 w 83"/>
                <a:gd name="T17" fmla="*/ 1 h 92"/>
                <a:gd name="T18" fmla="*/ 2 w 83"/>
                <a:gd name="T19" fmla="*/ 1 h 92"/>
                <a:gd name="T20" fmla="*/ 2 w 83"/>
                <a:gd name="T21" fmla="*/ 1 h 92"/>
                <a:gd name="T22" fmla="*/ 2 w 83"/>
                <a:gd name="T23" fmla="*/ 1 h 92"/>
                <a:gd name="T24" fmla="*/ 2 w 83"/>
                <a:gd name="T25" fmla="*/ 1 h 92"/>
                <a:gd name="T26" fmla="*/ 2 w 83"/>
                <a:gd name="T27" fmla="*/ 1 h 92"/>
                <a:gd name="T28" fmla="*/ 1 w 83"/>
                <a:gd name="T29" fmla="*/ 1 h 92"/>
                <a:gd name="T30" fmla="*/ 1 w 83"/>
                <a:gd name="T31" fmla="*/ 1 h 92"/>
                <a:gd name="T32" fmla="*/ 1 w 83"/>
                <a:gd name="T33" fmla="*/ 1 h 92"/>
                <a:gd name="T34" fmla="*/ 1 w 83"/>
                <a:gd name="T35" fmla="*/ 1 h 92"/>
                <a:gd name="T36" fmla="*/ 1 w 83"/>
                <a:gd name="T37" fmla="*/ 1 h 92"/>
                <a:gd name="T38" fmla="*/ 1 w 83"/>
                <a:gd name="T39" fmla="*/ 1 h 92"/>
                <a:gd name="T40" fmla="*/ 1 w 83"/>
                <a:gd name="T41" fmla="*/ 1 h 92"/>
                <a:gd name="T42" fmla="*/ 1 w 83"/>
                <a:gd name="T43" fmla="*/ 1 h 92"/>
                <a:gd name="T44" fmla="*/ 0 w 83"/>
                <a:gd name="T45" fmla="*/ 1 h 92"/>
                <a:gd name="T46" fmla="*/ 0 w 83"/>
                <a:gd name="T47" fmla="*/ 1 h 92"/>
                <a:gd name="T48" fmla="*/ 0 w 83"/>
                <a:gd name="T49" fmla="*/ 1 h 92"/>
                <a:gd name="T50" fmla="*/ 0 w 83"/>
                <a:gd name="T51" fmla="*/ 1 h 92"/>
                <a:gd name="T52" fmla="*/ 1 w 83"/>
                <a:gd name="T53" fmla="*/ 1 h 92"/>
                <a:gd name="T54" fmla="*/ 1 w 83"/>
                <a:gd name="T55" fmla="*/ 0 h 92"/>
                <a:gd name="T56" fmla="*/ 1 w 83"/>
                <a:gd name="T57" fmla="*/ 1 h 92"/>
                <a:gd name="T58" fmla="*/ 1 w 83"/>
                <a:gd name="T59" fmla="*/ 1 h 92"/>
                <a:gd name="T60" fmla="*/ 1 w 83"/>
                <a:gd name="T61" fmla="*/ 1 h 92"/>
                <a:gd name="T62" fmla="*/ 1 w 83"/>
                <a:gd name="T63" fmla="*/ 1 h 92"/>
                <a:gd name="T64" fmla="*/ 1 w 83"/>
                <a:gd name="T65" fmla="*/ 1 h 92"/>
                <a:gd name="T66" fmla="*/ 1 w 83"/>
                <a:gd name="T67" fmla="*/ 1 h 92"/>
                <a:gd name="T68" fmla="*/ 1 w 83"/>
                <a:gd name="T69" fmla="*/ 1 h 92"/>
                <a:gd name="T70" fmla="*/ 1 w 83"/>
                <a:gd name="T71" fmla="*/ 1 h 92"/>
                <a:gd name="T72" fmla="*/ 1 w 83"/>
                <a:gd name="T73" fmla="*/ 1 h 92"/>
                <a:gd name="T74" fmla="*/ 2 w 83"/>
                <a:gd name="T75" fmla="*/ 1 h 92"/>
                <a:gd name="T76" fmla="*/ 2 w 83"/>
                <a:gd name="T77" fmla="*/ 1 h 92"/>
                <a:gd name="T78" fmla="*/ 2 w 83"/>
                <a:gd name="T79" fmla="*/ 1 h 92"/>
                <a:gd name="T80" fmla="*/ 2 w 83"/>
                <a:gd name="T81" fmla="*/ 1 h 92"/>
                <a:gd name="T82" fmla="*/ 3 w 83"/>
                <a:gd name="T83" fmla="*/ 1 h 92"/>
                <a:gd name="T84" fmla="*/ 3 w 83"/>
                <a:gd name="T85" fmla="*/ 1 h 92"/>
                <a:gd name="T86" fmla="*/ 3 w 83"/>
                <a:gd name="T87" fmla="*/ 1 h 92"/>
                <a:gd name="T88" fmla="*/ 3 w 83"/>
                <a:gd name="T89" fmla="*/ 1 h 92"/>
                <a:gd name="T90" fmla="*/ 3 w 83"/>
                <a:gd name="T91" fmla="*/ 1 h 92"/>
                <a:gd name="T92" fmla="*/ 3 w 83"/>
                <a:gd name="T93" fmla="*/ 1 h 92"/>
                <a:gd name="T94" fmla="*/ 3 w 83"/>
                <a:gd name="T95" fmla="*/ 1 h 92"/>
                <a:gd name="T96" fmla="*/ 3 w 83"/>
                <a:gd name="T97" fmla="*/ 1 h 92"/>
                <a:gd name="T98" fmla="*/ 2 w 83"/>
                <a:gd name="T99" fmla="*/ 1 h 92"/>
                <a:gd name="T100" fmla="*/ 2 w 83"/>
                <a:gd name="T101" fmla="*/ 1 h 92"/>
                <a:gd name="T102" fmla="*/ 2 w 83"/>
                <a:gd name="T103" fmla="*/ 1 h 92"/>
                <a:gd name="T104" fmla="*/ 2 w 83"/>
                <a:gd name="T105" fmla="*/ 1 h 92"/>
                <a:gd name="T106" fmla="*/ 2 w 83"/>
                <a:gd name="T107" fmla="*/ 1 h 92"/>
                <a:gd name="T108" fmla="*/ 2 w 83"/>
                <a:gd name="T109" fmla="*/ 3 h 92"/>
                <a:gd name="T110" fmla="*/ 2 w 83"/>
                <a:gd name="T111" fmla="*/ 3 h 92"/>
                <a:gd name="T112" fmla="*/ 3 w 83"/>
                <a:gd name="T113" fmla="*/ 3 h 92"/>
                <a:gd name="T114" fmla="*/ 3 w 83"/>
                <a:gd name="T115" fmla="*/ 3 h 92"/>
                <a:gd name="T116" fmla="*/ 3 w 83"/>
                <a:gd name="T117" fmla="*/ 3 h 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3"/>
                <a:gd name="T178" fmla="*/ 0 h 92"/>
                <a:gd name="T179" fmla="*/ 83 w 83"/>
                <a:gd name="T180" fmla="*/ 92 h 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3" h="92">
                  <a:moveTo>
                    <a:pt x="83" y="92"/>
                  </a:moveTo>
                  <a:lnTo>
                    <a:pt x="78" y="91"/>
                  </a:lnTo>
                  <a:lnTo>
                    <a:pt x="71" y="87"/>
                  </a:lnTo>
                  <a:lnTo>
                    <a:pt x="64" y="81"/>
                  </a:lnTo>
                  <a:lnTo>
                    <a:pt x="61" y="78"/>
                  </a:lnTo>
                  <a:lnTo>
                    <a:pt x="57" y="73"/>
                  </a:lnTo>
                  <a:lnTo>
                    <a:pt x="54" y="69"/>
                  </a:lnTo>
                  <a:lnTo>
                    <a:pt x="51" y="63"/>
                  </a:lnTo>
                  <a:lnTo>
                    <a:pt x="47" y="56"/>
                  </a:lnTo>
                  <a:lnTo>
                    <a:pt x="44" y="52"/>
                  </a:lnTo>
                  <a:lnTo>
                    <a:pt x="43" y="48"/>
                  </a:lnTo>
                  <a:lnTo>
                    <a:pt x="40" y="43"/>
                  </a:lnTo>
                  <a:lnTo>
                    <a:pt x="36" y="38"/>
                  </a:lnTo>
                  <a:lnTo>
                    <a:pt x="33" y="36"/>
                  </a:lnTo>
                  <a:lnTo>
                    <a:pt x="30" y="34"/>
                  </a:lnTo>
                  <a:lnTo>
                    <a:pt x="26" y="32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19" y="27"/>
                  </a:lnTo>
                  <a:lnTo>
                    <a:pt x="25" y="27"/>
                  </a:lnTo>
                  <a:lnTo>
                    <a:pt x="30" y="27"/>
                  </a:lnTo>
                  <a:lnTo>
                    <a:pt x="37" y="27"/>
                  </a:lnTo>
                  <a:lnTo>
                    <a:pt x="44" y="25"/>
                  </a:lnTo>
                  <a:lnTo>
                    <a:pt x="51" y="22"/>
                  </a:lnTo>
                  <a:lnTo>
                    <a:pt x="58" y="19"/>
                  </a:lnTo>
                  <a:lnTo>
                    <a:pt x="66" y="15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3" y="15"/>
                  </a:lnTo>
                  <a:lnTo>
                    <a:pt x="72" y="19"/>
                  </a:lnTo>
                  <a:lnTo>
                    <a:pt x="69" y="23"/>
                  </a:lnTo>
                  <a:lnTo>
                    <a:pt x="68" y="27"/>
                  </a:lnTo>
                  <a:lnTo>
                    <a:pt x="65" y="32"/>
                  </a:lnTo>
                  <a:lnTo>
                    <a:pt x="61" y="37"/>
                  </a:lnTo>
                  <a:lnTo>
                    <a:pt x="58" y="40"/>
                  </a:lnTo>
                  <a:lnTo>
                    <a:pt x="57" y="48"/>
                  </a:lnTo>
                  <a:lnTo>
                    <a:pt x="57" y="54"/>
                  </a:lnTo>
                  <a:lnTo>
                    <a:pt x="58" y="60"/>
                  </a:lnTo>
                  <a:lnTo>
                    <a:pt x="59" y="66"/>
                  </a:lnTo>
                  <a:lnTo>
                    <a:pt x="64" y="73"/>
                  </a:lnTo>
                  <a:lnTo>
                    <a:pt x="68" y="80"/>
                  </a:lnTo>
                  <a:lnTo>
                    <a:pt x="75" y="85"/>
                  </a:lnTo>
                  <a:lnTo>
                    <a:pt x="83" y="92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3" name="Freeform 20"/>
            <p:cNvSpPr>
              <a:spLocks/>
            </p:cNvSpPr>
            <p:nvPr/>
          </p:nvSpPr>
          <p:spPr bwMode="auto">
            <a:xfrm>
              <a:off x="2788" y="2878"/>
              <a:ext cx="15" cy="55"/>
            </a:xfrm>
            <a:custGeom>
              <a:avLst/>
              <a:gdLst>
                <a:gd name="T0" fmla="*/ 0 w 31"/>
                <a:gd name="T1" fmla="*/ 3 h 112"/>
                <a:gd name="T2" fmla="*/ 0 w 31"/>
                <a:gd name="T3" fmla="*/ 3 h 112"/>
                <a:gd name="T4" fmla="*/ 0 w 31"/>
                <a:gd name="T5" fmla="*/ 3 h 112"/>
                <a:gd name="T6" fmla="*/ 0 w 31"/>
                <a:gd name="T7" fmla="*/ 2 h 112"/>
                <a:gd name="T8" fmla="*/ 0 w 31"/>
                <a:gd name="T9" fmla="*/ 2 h 112"/>
                <a:gd name="T10" fmla="*/ 0 w 31"/>
                <a:gd name="T11" fmla="*/ 2 h 112"/>
                <a:gd name="T12" fmla="*/ 0 w 31"/>
                <a:gd name="T13" fmla="*/ 2 h 112"/>
                <a:gd name="T14" fmla="*/ 0 w 31"/>
                <a:gd name="T15" fmla="*/ 1 h 112"/>
                <a:gd name="T16" fmla="*/ 0 w 31"/>
                <a:gd name="T17" fmla="*/ 1 h 112"/>
                <a:gd name="T18" fmla="*/ 0 w 31"/>
                <a:gd name="T19" fmla="*/ 1 h 112"/>
                <a:gd name="T20" fmla="*/ 0 w 31"/>
                <a:gd name="T21" fmla="*/ 1 h 112"/>
                <a:gd name="T22" fmla="*/ 0 w 31"/>
                <a:gd name="T23" fmla="*/ 1 h 112"/>
                <a:gd name="T24" fmla="*/ 0 w 31"/>
                <a:gd name="T25" fmla="*/ 1 h 112"/>
                <a:gd name="T26" fmla="*/ 0 w 31"/>
                <a:gd name="T27" fmla="*/ 1 h 112"/>
                <a:gd name="T28" fmla="*/ 0 w 31"/>
                <a:gd name="T29" fmla="*/ 0 h 112"/>
                <a:gd name="T30" fmla="*/ 0 w 31"/>
                <a:gd name="T31" fmla="*/ 0 h 112"/>
                <a:gd name="T32" fmla="*/ 0 w 31"/>
                <a:gd name="T33" fmla="*/ 0 h 112"/>
                <a:gd name="T34" fmla="*/ 0 w 31"/>
                <a:gd name="T35" fmla="*/ 0 h 112"/>
                <a:gd name="T36" fmla="*/ 0 w 31"/>
                <a:gd name="T37" fmla="*/ 0 h 112"/>
                <a:gd name="T38" fmla="*/ 0 w 31"/>
                <a:gd name="T39" fmla="*/ 0 h 112"/>
                <a:gd name="T40" fmla="*/ 0 w 31"/>
                <a:gd name="T41" fmla="*/ 0 h 112"/>
                <a:gd name="T42" fmla="*/ 0 w 31"/>
                <a:gd name="T43" fmla="*/ 0 h 112"/>
                <a:gd name="T44" fmla="*/ 0 w 31"/>
                <a:gd name="T45" fmla="*/ 0 h 112"/>
                <a:gd name="T46" fmla="*/ 0 w 31"/>
                <a:gd name="T47" fmla="*/ 0 h 112"/>
                <a:gd name="T48" fmla="*/ 0 w 31"/>
                <a:gd name="T49" fmla="*/ 0 h 112"/>
                <a:gd name="T50" fmla="*/ 0 w 31"/>
                <a:gd name="T51" fmla="*/ 1 h 112"/>
                <a:gd name="T52" fmla="*/ 0 w 31"/>
                <a:gd name="T53" fmla="*/ 1 h 112"/>
                <a:gd name="T54" fmla="*/ 0 w 31"/>
                <a:gd name="T55" fmla="*/ 1 h 112"/>
                <a:gd name="T56" fmla="*/ 0 w 31"/>
                <a:gd name="T57" fmla="*/ 1 h 112"/>
                <a:gd name="T58" fmla="*/ 0 w 31"/>
                <a:gd name="T59" fmla="*/ 2 h 112"/>
                <a:gd name="T60" fmla="*/ 0 w 31"/>
                <a:gd name="T61" fmla="*/ 2 h 112"/>
                <a:gd name="T62" fmla="*/ 0 w 31"/>
                <a:gd name="T63" fmla="*/ 2 h 112"/>
                <a:gd name="T64" fmla="*/ 0 w 31"/>
                <a:gd name="T65" fmla="*/ 2 h 112"/>
                <a:gd name="T66" fmla="*/ 0 w 31"/>
                <a:gd name="T67" fmla="*/ 2 h 112"/>
                <a:gd name="T68" fmla="*/ 0 w 31"/>
                <a:gd name="T69" fmla="*/ 2 h 112"/>
                <a:gd name="T70" fmla="*/ 0 w 31"/>
                <a:gd name="T71" fmla="*/ 3 h 112"/>
                <a:gd name="T72" fmla="*/ 0 w 31"/>
                <a:gd name="T73" fmla="*/ 3 h 112"/>
                <a:gd name="T74" fmla="*/ 0 w 31"/>
                <a:gd name="T75" fmla="*/ 3 h 112"/>
                <a:gd name="T76" fmla="*/ 0 w 31"/>
                <a:gd name="T77" fmla="*/ 3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"/>
                <a:gd name="T118" fmla="*/ 0 h 112"/>
                <a:gd name="T119" fmla="*/ 31 w 31"/>
                <a:gd name="T120" fmla="*/ 112 h 1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" h="112">
                  <a:moveTo>
                    <a:pt x="3" y="112"/>
                  </a:moveTo>
                  <a:lnTo>
                    <a:pt x="7" y="106"/>
                  </a:lnTo>
                  <a:lnTo>
                    <a:pt x="10" y="99"/>
                  </a:lnTo>
                  <a:lnTo>
                    <a:pt x="14" y="94"/>
                  </a:lnTo>
                  <a:lnTo>
                    <a:pt x="17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1" y="64"/>
                  </a:lnTo>
                  <a:lnTo>
                    <a:pt x="19" y="57"/>
                  </a:lnTo>
                  <a:lnTo>
                    <a:pt x="18" y="51"/>
                  </a:lnTo>
                  <a:lnTo>
                    <a:pt x="17" y="46"/>
                  </a:lnTo>
                  <a:lnTo>
                    <a:pt x="13" y="40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9"/>
                  </a:lnTo>
                  <a:lnTo>
                    <a:pt x="1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4" y="17"/>
                  </a:lnTo>
                  <a:lnTo>
                    <a:pt x="18" y="22"/>
                  </a:lnTo>
                  <a:lnTo>
                    <a:pt x="21" y="28"/>
                  </a:lnTo>
                  <a:lnTo>
                    <a:pt x="25" y="35"/>
                  </a:lnTo>
                  <a:lnTo>
                    <a:pt x="26" y="42"/>
                  </a:lnTo>
                  <a:lnTo>
                    <a:pt x="29" y="50"/>
                  </a:lnTo>
                  <a:lnTo>
                    <a:pt x="31" y="57"/>
                  </a:lnTo>
                  <a:lnTo>
                    <a:pt x="31" y="65"/>
                  </a:lnTo>
                  <a:lnTo>
                    <a:pt x="29" y="73"/>
                  </a:lnTo>
                  <a:lnTo>
                    <a:pt x="28" y="79"/>
                  </a:lnTo>
                  <a:lnTo>
                    <a:pt x="25" y="84"/>
                  </a:lnTo>
                  <a:lnTo>
                    <a:pt x="22" y="88"/>
                  </a:lnTo>
                  <a:lnTo>
                    <a:pt x="18" y="94"/>
                  </a:lnTo>
                  <a:lnTo>
                    <a:pt x="17" y="98"/>
                  </a:lnTo>
                  <a:lnTo>
                    <a:pt x="14" y="102"/>
                  </a:lnTo>
                  <a:lnTo>
                    <a:pt x="10" y="108"/>
                  </a:lnTo>
                  <a:lnTo>
                    <a:pt x="3" y="112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4" name="Freeform 21"/>
            <p:cNvSpPr>
              <a:spLocks/>
            </p:cNvSpPr>
            <p:nvPr/>
          </p:nvSpPr>
          <p:spPr bwMode="auto">
            <a:xfrm>
              <a:off x="2708" y="2805"/>
              <a:ext cx="267" cy="77"/>
            </a:xfrm>
            <a:custGeom>
              <a:avLst/>
              <a:gdLst>
                <a:gd name="T0" fmla="*/ 1 w 534"/>
                <a:gd name="T1" fmla="*/ 5 h 154"/>
                <a:gd name="T2" fmla="*/ 1 w 534"/>
                <a:gd name="T3" fmla="*/ 5 h 154"/>
                <a:gd name="T4" fmla="*/ 1 w 534"/>
                <a:gd name="T5" fmla="*/ 5 h 154"/>
                <a:gd name="T6" fmla="*/ 2 w 534"/>
                <a:gd name="T7" fmla="*/ 5 h 154"/>
                <a:gd name="T8" fmla="*/ 2 w 534"/>
                <a:gd name="T9" fmla="*/ 5 h 154"/>
                <a:gd name="T10" fmla="*/ 3 w 534"/>
                <a:gd name="T11" fmla="*/ 5 h 154"/>
                <a:gd name="T12" fmla="*/ 4 w 534"/>
                <a:gd name="T13" fmla="*/ 5 h 154"/>
                <a:gd name="T14" fmla="*/ 5 w 534"/>
                <a:gd name="T15" fmla="*/ 3 h 154"/>
                <a:gd name="T16" fmla="*/ 5 w 534"/>
                <a:gd name="T17" fmla="*/ 3 h 154"/>
                <a:gd name="T18" fmla="*/ 5 w 534"/>
                <a:gd name="T19" fmla="*/ 3 h 154"/>
                <a:gd name="T20" fmla="*/ 6 w 534"/>
                <a:gd name="T21" fmla="*/ 5 h 154"/>
                <a:gd name="T22" fmla="*/ 7 w 534"/>
                <a:gd name="T23" fmla="*/ 5 h 154"/>
                <a:gd name="T24" fmla="*/ 8 w 534"/>
                <a:gd name="T25" fmla="*/ 3 h 154"/>
                <a:gd name="T26" fmla="*/ 9 w 534"/>
                <a:gd name="T27" fmla="*/ 3 h 154"/>
                <a:gd name="T28" fmla="*/ 10 w 534"/>
                <a:gd name="T29" fmla="*/ 2 h 154"/>
                <a:gd name="T30" fmla="*/ 11 w 534"/>
                <a:gd name="T31" fmla="*/ 2 h 154"/>
                <a:gd name="T32" fmla="*/ 13 w 534"/>
                <a:gd name="T33" fmla="*/ 1 h 154"/>
                <a:gd name="T34" fmla="*/ 14 w 534"/>
                <a:gd name="T35" fmla="*/ 1 h 154"/>
                <a:gd name="T36" fmla="*/ 14 w 534"/>
                <a:gd name="T37" fmla="*/ 1 h 154"/>
                <a:gd name="T38" fmla="*/ 15 w 534"/>
                <a:gd name="T39" fmla="*/ 0 h 154"/>
                <a:gd name="T40" fmla="*/ 14 w 534"/>
                <a:gd name="T41" fmla="*/ 1 h 154"/>
                <a:gd name="T42" fmla="*/ 14 w 534"/>
                <a:gd name="T43" fmla="*/ 1 h 154"/>
                <a:gd name="T44" fmla="*/ 14 w 534"/>
                <a:gd name="T45" fmla="*/ 1 h 154"/>
                <a:gd name="T46" fmla="*/ 14 w 534"/>
                <a:gd name="T47" fmla="*/ 1 h 154"/>
                <a:gd name="T48" fmla="*/ 15 w 534"/>
                <a:gd name="T49" fmla="*/ 1 h 154"/>
                <a:gd name="T50" fmla="*/ 15 w 534"/>
                <a:gd name="T51" fmla="*/ 1 h 154"/>
                <a:gd name="T52" fmla="*/ 17 w 534"/>
                <a:gd name="T53" fmla="*/ 1 h 154"/>
                <a:gd name="T54" fmla="*/ 17 w 534"/>
                <a:gd name="T55" fmla="*/ 1 h 154"/>
                <a:gd name="T56" fmla="*/ 15 w 534"/>
                <a:gd name="T57" fmla="*/ 1 h 154"/>
                <a:gd name="T58" fmla="*/ 15 w 534"/>
                <a:gd name="T59" fmla="*/ 1 h 154"/>
                <a:gd name="T60" fmla="*/ 15 w 534"/>
                <a:gd name="T61" fmla="*/ 1 h 154"/>
                <a:gd name="T62" fmla="*/ 14 w 534"/>
                <a:gd name="T63" fmla="*/ 1 h 154"/>
                <a:gd name="T64" fmla="*/ 14 w 534"/>
                <a:gd name="T65" fmla="*/ 1 h 154"/>
                <a:gd name="T66" fmla="*/ 13 w 534"/>
                <a:gd name="T67" fmla="*/ 1 h 154"/>
                <a:gd name="T68" fmla="*/ 12 w 534"/>
                <a:gd name="T69" fmla="*/ 2 h 154"/>
                <a:gd name="T70" fmla="*/ 12 w 534"/>
                <a:gd name="T71" fmla="*/ 2 h 154"/>
                <a:gd name="T72" fmla="*/ 11 w 534"/>
                <a:gd name="T73" fmla="*/ 2 h 154"/>
                <a:gd name="T74" fmla="*/ 11 w 534"/>
                <a:gd name="T75" fmla="*/ 3 h 154"/>
                <a:gd name="T76" fmla="*/ 10 w 534"/>
                <a:gd name="T77" fmla="*/ 3 h 154"/>
                <a:gd name="T78" fmla="*/ 10 w 534"/>
                <a:gd name="T79" fmla="*/ 3 h 154"/>
                <a:gd name="T80" fmla="*/ 9 w 534"/>
                <a:gd name="T81" fmla="*/ 5 h 154"/>
                <a:gd name="T82" fmla="*/ 9 w 534"/>
                <a:gd name="T83" fmla="*/ 5 h 154"/>
                <a:gd name="T84" fmla="*/ 8 w 534"/>
                <a:gd name="T85" fmla="*/ 5 h 154"/>
                <a:gd name="T86" fmla="*/ 7 w 534"/>
                <a:gd name="T87" fmla="*/ 5 h 154"/>
                <a:gd name="T88" fmla="*/ 7 w 534"/>
                <a:gd name="T89" fmla="*/ 5 h 154"/>
                <a:gd name="T90" fmla="*/ 6 w 534"/>
                <a:gd name="T91" fmla="*/ 5 h 154"/>
                <a:gd name="T92" fmla="*/ 5 w 534"/>
                <a:gd name="T93" fmla="*/ 5 h 154"/>
                <a:gd name="T94" fmla="*/ 5 w 534"/>
                <a:gd name="T95" fmla="*/ 5 h 154"/>
                <a:gd name="T96" fmla="*/ 4 w 534"/>
                <a:gd name="T97" fmla="*/ 5 h 154"/>
                <a:gd name="T98" fmla="*/ 4 w 534"/>
                <a:gd name="T99" fmla="*/ 5 h 154"/>
                <a:gd name="T100" fmla="*/ 3 w 534"/>
                <a:gd name="T101" fmla="*/ 5 h 154"/>
                <a:gd name="T102" fmla="*/ 3 w 534"/>
                <a:gd name="T103" fmla="*/ 5 h 154"/>
                <a:gd name="T104" fmla="*/ 2 w 534"/>
                <a:gd name="T105" fmla="*/ 5 h 154"/>
                <a:gd name="T106" fmla="*/ 1 w 534"/>
                <a:gd name="T107" fmla="*/ 5 h 154"/>
                <a:gd name="T108" fmla="*/ 1 w 534"/>
                <a:gd name="T109" fmla="*/ 5 h 154"/>
                <a:gd name="T110" fmla="*/ 1 w 534"/>
                <a:gd name="T111" fmla="*/ 5 h 1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4"/>
                <a:gd name="T169" fmla="*/ 0 h 154"/>
                <a:gd name="T170" fmla="*/ 534 w 534"/>
                <a:gd name="T171" fmla="*/ 154 h 15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4" h="154">
                  <a:moveTo>
                    <a:pt x="0" y="134"/>
                  </a:moveTo>
                  <a:lnTo>
                    <a:pt x="4" y="134"/>
                  </a:lnTo>
                  <a:lnTo>
                    <a:pt x="11" y="137"/>
                  </a:lnTo>
                  <a:lnTo>
                    <a:pt x="19" y="138"/>
                  </a:lnTo>
                  <a:lnTo>
                    <a:pt x="29" y="141"/>
                  </a:lnTo>
                  <a:lnTo>
                    <a:pt x="40" y="144"/>
                  </a:lnTo>
                  <a:lnTo>
                    <a:pt x="53" y="145"/>
                  </a:lnTo>
                  <a:lnTo>
                    <a:pt x="65" y="147"/>
                  </a:lnTo>
                  <a:lnTo>
                    <a:pt x="79" y="148"/>
                  </a:lnTo>
                  <a:lnTo>
                    <a:pt x="92" y="147"/>
                  </a:lnTo>
                  <a:lnTo>
                    <a:pt x="106" y="147"/>
                  </a:lnTo>
                  <a:lnTo>
                    <a:pt x="118" y="144"/>
                  </a:lnTo>
                  <a:lnTo>
                    <a:pt x="131" y="140"/>
                  </a:lnTo>
                  <a:lnTo>
                    <a:pt x="142" y="134"/>
                  </a:lnTo>
                  <a:lnTo>
                    <a:pt x="153" y="126"/>
                  </a:lnTo>
                  <a:lnTo>
                    <a:pt x="163" y="118"/>
                  </a:lnTo>
                  <a:lnTo>
                    <a:pt x="171" y="107"/>
                  </a:lnTo>
                  <a:lnTo>
                    <a:pt x="175" y="111"/>
                  </a:lnTo>
                  <a:lnTo>
                    <a:pt x="179" y="115"/>
                  </a:lnTo>
                  <a:lnTo>
                    <a:pt x="185" y="121"/>
                  </a:lnTo>
                  <a:lnTo>
                    <a:pt x="196" y="125"/>
                  </a:lnTo>
                  <a:lnTo>
                    <a:pt x="210" y="129"/>
                  </a:lnTo>
                  <a:lnTo>
                    <a:pt x="224" y="130"/>
                  </a:lnTo>
                  <a:lnTo>
                    <a:pt x="239" y="129"/>
                  </a:lnTo>
                  <a:lnTo>
                    <a:pt x="255" y="126"/>
                  </a:lnTo>
                  <a:lnTo>
                    <a:pt x="273" y="123"/>
                  </a:lnTo>
                  <a:lnTo>
                    <a:pt x="289" y="119"/>
                  </a:lnTo>
                  <a:lnTo>
                    <a:pt x="308" y="111"/>
                  </a:lnTo>
                  <a:lnTo>
                    <a:pt x="326" y="104"/>
                  </a:lnTo>
                  <a:lnTo>
                    <a:pt x="344" y="94"/>
                  </a:lnTo>
                  <a:lnTo>
                    <a:pt x="362" y="85"/>
                  </a:lnTo>
                  <a:lnTo>
                    <a:pt x="380" y="74"/>
                  </a:lnTo>
                  <a:lnTo>
                    <a:pt x="399" y="63"/>
                  </a:lnTo>
                  <a:lnTo>
                    <a:pt x="419" y="50"/>
                  </a:lnTo>
                  <a:lnTo>
                    <a:pt x="438" y="38"/>
                  </a:lnTo>
                  <a:lnTo>
                    <a:pt x="456" y="24"/>
                  </a:lnTo>
                  <a:lnTo>
                    <a:pt x="465" y="19"/>
                  </a:lnTo>
                  <a:lnTo>
                    <a:pt x="472" y="15"/>
                  </a:lnTo>
                  <a:lnTo>
                    <a:pt x="477" y="8"/>
                  </a:lnTo>
                  <a:lnTo>
                    <a:pt x="483" y="0"/>
                  </a:lnTo>
                  <a:lnTo>
                    <a:pt x="480" y="8"/>
                  </a:lnTo>
                  <a:lnTo>
                    <a:pt x="477" y="15"/>
                  </a:lnTo>
                  <a:lnTo>
                    <a:pt x="473" y="22"/>
                  </a:lnTo>
                  <a:lnTo>
                    <a:pt x="469" y="24"/>
                  </a:lnTo>
                  <a:lnTo>
                    <a:pt x="458" y="33"/>
                  </a:lnTo>
                  <a:lnTo>
                    <a:pt x="454" y="38"/>
                  </a:lnTo>
                  <a:lnTo>
                    <a:pt x="461" y="37"/>
                  </a:lnTo>
                  <a:lnTo>
                    <a:pt x="468" y="35"/>
                  </a:lnTo>
                  <a:lnTo>
                    <a:pt x="475" y="33"/>
                  </a:lnTo>
                  <a:lnTo>
                    <a:pt x="484" y="31"/>
                  </a:lnTo>
                  <a:lnTo>
                    <a:pt x="493" y="27"/>
                  </a:lnTo>
                  <a:lnTo>
                    <a:pt x="505" y="24"/>
                  </a:lnTo>
                  <a:lnTo>
                    <a:pt x="518" y="17"/>
                  </a:lnTo>
                  <a:lnTo>
                    <a:pt x="534" y="8"/>
                  </a:lnTo>
                  <a:lnTo>
                    <a:pt x="527" y="15"/>
                  </a:lnTo>
                  <a:lnTo>
                    <a:pt x="520" y="22"/>
                  </a:lnTo>
                  <a:lnTo>
                    <a:pt x="512" y="27"/>
                  </a:lnTo>
                  <a:lnTo>
                    <a:pt x="505" y="33"/>
                  </a:lnTo>
                  <a:lnTo>
                    <a:pt x="498" y="37"/>
                  </a:lnTo>
                  <a:lnTo>
                    <a:pt x="493" y="39"/>
                  </a:lnTo>
                  <a:lnTo>
                    <a:pt x="487" y="41"/>
                  </a:lnTo>
                  <a:lnTo>
                    <a:pt x="480" y="44"/>
                  </a:lnTo>
                  <a:lnTo>
                    <a:pt x="473" y="44"/>
                  </a:lnTo>
                  <a:lnTo>
                    <a:pt x="465" y="46"/>
                  </a:lnTo>
                  <a:lnTo>
                    <a:pt x="458" y="48"/>
                  </a:lnTo>
                  <a:lnTo>
                    <a:pt x="449" y="50"/>
                  </a:lnTo>
                  <a:lnTo>
                    <a:pt x="440" y="55"/>
                  </a:lnTo>
                  <a:lnTo>
                    <a:pt x="430" y="57"/>
                  </a:lnTo>
                  <a:lnTo>
                    <a:pt x="420" y="61"/>
                  </a:lnTo>
                  <a:lnTo>
                    <a:pt x="412" y="67"/>
                  </a:lnTo>
                  <a:lnTo>
                    <a:pt x="402" y="71"/>
                  </a:lnTo>
                  <a:lnTo>
                    <a:pt x="394" y="77"/>
                  </a:lnTo>
                  <a:lnTo>
                    <a:pt x="384" y="82"/>
                  </a:lnTo>
                  <a:lnTo>
                    <a:pt x="374" y="88"/>
                  </a:lnTo>
                  <a:lnTo>
                    <a:pt x="366" y="94"/>
                  </a:lnTo>
                  <a:lnTo>
                    <a:pt x="358" y="99"/>
                  </a:lnTo>
                  <a:lnTo>
                    <a:pt x="348" y="105"/>
                  </a:lnTo>
                  <a:lnTo>
                    <a:pt x="341" y="111"/>
                  </a:lnTo>
                  <a:lnTo>
                    <a:pt x="334" y="116"/>
                  </a:lnTo>
                  <a:lnTo>
                    <a:pt x="326" y="122"/>
                  </a:lnTo>
                  <a:lnTo>
                    <a:pt x="321" y="125"/>
                  </a:lnTo>
                  <a:lnTo>
                    <a:pt x="314" y="129"/>
                  </a:lnTo>
                  <a:lnTo>
                    <a:pt x="306" y="132"/>
                  </a:lnTo>
                  <a:lnTo>
                    <a:pt x="296" y="134"/>
                  </a:lnTo>
                  <a:lnTo>
                    <a:pt x="285" y="138"/>
                  </a:lnTo>
                  <a:lnTo>
                    <a:pt x="274" y="141"/>
                  </a:lnTo>
                  <a:lnTo>
                    <a:pt x="262" y="144"/>
                  </a:lnTo>
                  <a:lnTo>
                    <a:pt x="249" y="147"/>
                  </a:lnTo>
                  <a:lnTo>
                    <a:pt x="237" y="147"/>
                  </a:lnTo>
                  <a:lnTo>
                    <a:pt x="225" y="149"/>
                  </a:lnTo>
                  <a:lnTo>
                    <a:pt x="211" y="149"/>
                  </a:lnTo>
                  <a:lnTo>
                    <a:pt x="202" y="149"/>
                  </a:lnTo>
                  <a:lnTo>
                    <a:pt x="191" y="148"/>
                  </a:lnTo>
                  <a:lnTo>
                    <a:pt x="182" y="147"/>
                  </a:lnTo>
                  <a:lnTo>
                    <a:pt x="174" y="143"/>
                  </a:lnTo>
                  <a:lnTo>
                    <a:pt x="168" y="138"/>
                  </a:lnTo>
                  <a:lnTo>
                    <a:pt x="164" y="134"/>
                  </a:lnTo>
                  <a:lnTo>
                    <a:pt x="153" y="136"/>
                  </a:lnTo>
                  <a:lnTo>
                    <a:pt x="147" y="141"/>
                  </a:lnTo>
                  <a:lnTo>
                    <a:pt x="139" y="144"/>
                  </a:lnTo>
                  <a:lnTo>
                    <a:pt x="131" y="148"/>
                  </a:lnTo>
                  <a:lnTo>
                    <a:pt x="122" y="151"/>
                  </a:lnTo>
                  <a:lnTo>
                    <a:pt x="113" y="152"/>
                  </a:lnTo>
                  <a:lnTo>
                    <a:pt x="103" y="154"/>
                  </a:lnTo>
                  <a:lnTo>
                    <a:pt x="93" y="154"/>
                  </a:lnTo>
                  <a:lnTo>
                    <a:pt x="82" y="154"/>
                  </a:lnTo>
                  <a:lnTo>
                    <a:pt x="71" y="154"/>
                  </a:lnTo>
                  <a:lnTo>
                    <a:pt x="60" y="151"/>
                  </a:lnTo>
                  <a:lnTo>
                    <a:pt x="47" y="149"/>
                  </a:lnTo>
                  <a:lnTo>
                    <a:pt x="36" y="147"/>
                  </a:lnTo>
                  <a:lnTo>
                    <a:pt x="24" y="143"/>
                  </a:lnTo>
                  <a:lnTo>
                    <a:pt x="11" y="13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5" name="Freeform 22"/>
            <p:cNvSpPr>
              <a:spLocks/>
            </p:cNvSpPr>
            <p:nvPr/>
          </p:nvSpPr>
          <p:spPr bwMode="auto">
            <a:xfrm>
              <a:off x="2931" y="2860"/>
              <a:ext cx="72" cy="25"/>
            </a:xfrm>
            <a:custGeom>
              <a:avLst/>
              <a:gdLst>
                <a:gd name="T0" fmla="*/ 0 w 143"/>
                <a:gd name="T1" fmla="*/ 2 h 49"/>
                <a:gd name="T2" fmla="*/ 1 w 143"/>
                <a:gd name="T3" fmla="*/ 2 h 49"/>
                <a:gd name="T4" fmla="*/ 2 w 143"/>
                <a:gd name="T5" fmla="*/ 2 h 49"/>
                <a:gd name="T6" fmla="*/ 2 w 143"/>
                <a:gd name="T7" fmla="*/ 2 h 49"/>
                <a:gd name="T8" fmla="*/ 3 w 143"/>
                <a:gd name="T9" fmla="*/ 2 h 49"/>
                <a:gd name="T10" fmla="*/ 3 w 143"/>
                <a:gd name="T11" fmla="*/ 1 h 49"/>
                <a:gd name="T12" fmla="*/ 4 w 143"/>
                <a:gd name="T13" fmla="*/ 1 h 49"/>
                <a:gd name="T14" fmla="*/ 4 w 143"/>
                <a:gd name="T15" fmla="*/ 1 h 49"/>
                <a:gd name="T16" fmla="*/ 5 w 143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3"/>
                <a:gd name="T28" fmla="*/ 0 h 49"/>
                <a:gd name="T29" fmla="*/ 143 w 14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3" h="49">
                  <a:moveTo>
                    <a:pt x="0" y="48"/>
                  </a:moveTo>
                  <a:lnTo>
                    <a:pt x="22" y="49"/>
                  </a:lnTo>
                  <a:lnTo>
                    <a:pt x="41" y="49"/>
                  </a:lnTo>
                  <a:lnTo>
                    <a:pt x="60" y="45"/>
                  </a:lnTo>
                  <a:lnTo>
                    <a:pt x="78" y="40"/>
                  </a:lnTo>
                  <a:lnTo>
                    <a:pt x="93" y="32"/>
                  </a:lnTo>
                  <a:lnTo>
                    <a:pt x="110" y="22"/>
                  </a:lnTo>
                  <a:lnTo>
                    <a:pt x="126" y="12"/>
                  </a:lnTo>
                  <a:lnTo>
                    <a:pt x="143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6" name="Freeform 23"/>
            <p:cNvSpPr>
              <a:spLocks/>
            </p:cNvSpPr>
            <p:nvPr/>
          </p:nvSpPr>
          <p:spPr bwMode="auto">
            <a:xfrm>
              <a:off x="3066" y="2824"/>
              <a:ext cx="64" cy="36"/>
            </a:xfrm>
            <a:custGeom>
              <a:avLst/>
              <a:gdLst>
                <a:gd name="T0" fmla="*/ 0 w 128"/>
                <a:gd name="T1" fmla="*/ 2 h 72"/>
                <a:gd name="T2" fmla="*/ 1 w 128"/>
                <a:gd name="T3" fmla="*/ 2 h 72"/>
                <a:gd name="T4" fmla="*/ 1 w 128"/>
                <a:gd name="T5" fmla="*/ 2 h 72"/>
                <a:gd name="T6" fmla="*/ 1 w 128"/>
                <a:gd name="T7" fmla="*/ 2 h 72"/>
                <a:gd name="T8" fmla="*/ 1 w 128"/>
                <a:gd name="T9" fmla="*/ 2 h 72"/>
                <a:gd name="T10" fmla="*/ 1 w 128"/>
                <a:gd name="T11" fmla="*/ 1 h 72"/>
                <a:gd name="T12" fmla="*/ 1 w 128"/>
                <a:gd name="T13" fmla="*/ 1 h 72"/>
                <a:gd name="T14" fmla="*/ 2 w 128"/>
                <a:gd name="T15" fmla="*/ 1 h 72"/>
                <a:gd name="T16" fmla="*/ 2 w 128"/>
                <a:gd name="T17" fmla="*/ 1 h 72"/>
                <a:gd name="T18" fmla="*/ 2 w 128"/>
                <a:gd name="T19" fmla="*/ 1 h 72"/>
                <a:gd name="T20" fmla="*/ 2 w 128"/>
                <a:gd name="T21" fmla="*/ 1 h 72"/>
                <a:gd name="T22" fmla="*/ 2 w 128"/>
                <a:gd name="T23" fmla="*/ 1 h 72"/>
                <a:gd name="T24" fmla="*/ 2 w 128"/>
                <a:gd name="T25" fmla="*/ 1 h 72"/>
                <a:gd name="T26" fmla="*/ 3 w 128"/>
                <a:gd name="T27" fmla="*/ 1 h 72"/>
                <a:gd name="T28" fmla="*/ 3 w 128"/>
                <a:gd name="T29" fmla="*/ 1 h 72"/>
                <a:gd name="T30" fmla="*/ 3 w 128"/>
                <a:gd name="T31" fmla="*/ 1 h 72"/>
                <a:gd name="T32" fmla="*/ 3 w 128"/>
                <a:gd name="T33" fmla="*/ 1 h 72"/>
                <a:gd name="T34" fmla="*/ 3 w 128"/>
                <a:gd name="T35" fmla="*/ 1 h 72"/>
                <a:gd name="T36" fmla="*/ 2 w 128"/>
                <a:gd name="T37" fmla="*/ 1 h 72"/>
                <a:gd name="T38" fmla="*/ 2 w 128"/>
                <a:gd name="T39" fmla="*/ 1 h 72"/>
                <a:gd name="T40" fmla="*/ 2 w 128"/>
                <a:gd name="T41" fmla="*/ 1 h 72"/>
                <a:gd name="T42" fmla="*/ 2 w 128"/>
                <a:gd name="T43" fmla="*/ 1 h 72"/>
                <a:gd name="T44" fmla="*/ 2 w 128"/>
                <a:gd name="T45" fmla="*/ 1 h 72"/>
                <a:gd name="T46" fmla="*/ 2 w 128"/>
                <a:gd name="T47" fmla="*/ 1 h 72"/>
                <a:gd name="T48" fmla="*/ 1 w 128"/>
                <a:gd name="T49" fmla="*/ 1 h 72"/>
                <a:gd name="T50" fmla="*/ 1 w 128"/>
                <a:gd name="T51" fmla="*/ 1 h 72"/>
                <a:gd name="T52" fmla="*/ 1 w 128"/>
                <a:gd name="T53" fmla="*/ 1 h 72"/>
                <a:gd name="T54" fmla="*/ 1 w 128"/>
                <a:gd name="T55" fmla="*/ 1 h 72"/>
                <a:gd name="T56" fmla="*/ 1 w 128"/>
                <a:gd name="T57" fmla="*/ 1 h 72"/>
                <a:gd name="T58" fmla="*/ 1 w 128"/>
                <a:gd name="T59" fmla="*/ 1 h 72"/>
                <a:gd name="T60" fmla="*/ 1 w 128"/>
                <a:gd name="T61" fmla="*/ 0 h 72"/>
                <a:gd name="T62" fmla="*/ 1 w 128"/>
                <a:gd name="T63" fmla="*/ 1 h 72"/>
                <a:gd name="T64" fmla="*/ 1 w 128"/>
                <a:gd name="T65" fmla="*/ 1 h 72"/>
                <a:gd name="T66" fmla="*/ 1 w 128"/>
                <a:gd name="T67" fmla="*/ 1 h 72"/>
                <a:gd name="T68" fmla="*/ 2 w 128"/>
                <a:gd name="T69" fmla="*/ 1 h 72"/>
                <a:gd name="T70" fmla="*/ 2 w 128"/>
                <a:gd name="T71" fmla="*/ 1 h 72"/>
                <a:gd name="T72" fmla="*/ 2 w 128"/>
                <a:gd name="T73" fmla="*/ 1 h 72"/>
                <a:gd name="T74" fmla="*/ 2 w 128"/>
                <a:gd name="T75" fmla="*/ 1 h 72"/>
                <a:gd name="T76" fmla="*/ 2 w 128"/>
                <a:gd name="T77" fmla="*/ 1 h 72"/>
                <a:gd name="T78" fmla="*/ 2 w 128"/>
                <a:gd name="T79" fmla="*/ 1 h 72"/>
                <a:gd name="T80" fmla="*/ 3 w 128"/>
                <a:gd name="T81" fmla="*/ 1 h 72"/>
                <a:gd name="T82" fmla="*/ 3 w 128"/>
                <a:gd name="T83" fmla="*/ 1 h 72"/>
                <a:gd name="T84" fmla="*/ 3 w 128"/>
                <a:gd name="T85" fmla="*/ 1 h 72"/>
                <a:gd name="T86" fmla="*/ 3 w 128"/>
                <a:gd name="T87" fmla="*/ 1 h 72"/>
                <a:gd name="T88" fmla="*/ 3 w 128"/>
                <a:gd name="T89" fmla="*/ 1 h 72"/>
                <a:gd name="T90" fmla="*/ 3 w 128"/>
                <a:gd name="T91" fmla="*/ 1 h 72"/>
                <a:gd name="T92" fmla="*/ 4 w 128"/>
                <a:gd name="T93" fmla="*/ 1 h 72"/>
                <a:gd name="T94" fmla="*/ 3 w 128"/>
                <a:gd name="T95" fmla="*/ 1 h 72"/>
                <a:gd name="T96" fmla="*/ 3 w 128"/>
                <a:gd name="T97" fmla="*/ 1 h 72"/>
                <a:gd name="T98" fmla="*/ 3 w 128"/>
                <a:gd name="T99" fmla="*/ 1 h 72"/>
                <a:gd name="T100" fmla="*/ 3 w 128"/>
                <a:gd name="T101" fmla="*/ 1 h 72"/>
                <a:gd name="T102" fmla="*/ 3 w 128"/>
                <a:gd name="T103" fmla="*/ 1 h 72"/>
                <a:gd name="T104" fmla="*/ 3 w 128"/>
                <a:gd name="T105" fmla="*/ 1 h 72"/>
                <a:gd name="T106" fmla="*/ 2 w 128"/>
                <a:gd name="T107" fmla="*/ 1 h 72"/>
                <a:gd name="T108" fmla="*/ 2 w 128"/>
                <a:gd name="T109" fmla="*/ 1 h 72"/>
                <a:gd name="T110" fmla="*/ 2 w 128"/>
                <a:gd name="T111" fmla="*/ 2 h 72"/>
                <a:gd name="T112" fmla="*/ 1 w 128"/>
                <a:gd name="T113" fmla="*/ 2 h 72"/>
                <a:gd name="T114" fmla="*/ 1 w 128"/>
                <a:gd name="T115" fmla="*/ 2 h 72"/>
                <a:gd name="T116" fmla="*/ 1 w 128"/>
                <a:gd name="T117" fmla="*/ 2 h 72"/>
                <a:gd name="T118" fmla="*/ 1 w 128"/>
                <a:gd name="T119" fmla="*/ 2 h 72"/>
                <a:gd name="T120" fmla="*/ 1 w 128"/>
                <a:gd name="T121" fmla="*/ 2 h 72"/>
                <a:gd name="T122" fmla="*/ 1 w 128"/>
                <a:gd name="T123" fmla="*/ 2 h 72"/>
                <a:gd name="T124" fmla="*/ 0 w 128"/>
                <a:gd name="T125" fmla="*/ 2 h 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8"/>
                <a:gd name="T190" fmla="*/ 0 h 72"/>
                <a:gd name="T191" fmla="*/ 128 w 128"/>
                <a:gd name="T192" fmla="*/ 72 h 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8" h="72">
                  <a:moveTo>
                    <a:pt x="0" y="67"/>
                  </a:moveTo>
                  <a:lnTo>
                    <a:pt x="11" y="67"/>
                  </a:lnTo>
                  <a:lnTo>
                    <a:pt x="21" y="67"/>
                  </a:lnTo>
                  <a:lnTo>
                    <a:pt x="29" y="67"/>
                  </a:lnTo>
                  <a:lnTo>
                    <a:pt x="39" y="65"/>
                  </a:lnTo>
                  <a:lnTo>
                    <a:pt x="48" y="63"/>
                  </a:lnTo>
                  <a:lnTo>
                    <a:pt x="57" y="61"/>
                  </a:lnTo>
                  <a:lnTo>
                    <a:pt x="64" y="58"/>
                  </a:lnTo>
                  <a:lnTo>
                    <a:pt x="72" y="56"/>
                  </a:lnTo>
                  <a:lnTo>
                    <a:pt x="79" y="54"/>
                  </a:lnTo>
                  <a:lnTo>
                    <a:pt x="85" y="50"/>
                  </a:lnTo>
                  <a:lnTo>
                    <a:pt x="89" y="45"/>
                  </a:lnTo>
                  <a:lnTo>
                    <a:pt x="94" y="44"/>
                  </a:lnTo>
                  <a:lnTo>
                    <a:pt x="97" y="40"/>
                  </a:lnTo>
                  <a:lnTo>
                    <a:pt x="100" y="37"/>
                  </a:lnTo>
                  <a:lnTo>
                    <a:pt x="103" y="34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9" y="30"/>
                  </a:lnTo>
                  <a:lnTo>
                    <a:pt x="83" y="30"/>
                  </a:lnTo>
                  <a:lnTo>
                    <a:pt x="78" y="29"/>
                  </a:lnTo>
                  <a:lnTo>
                    <a:pt x="72" y="28"/>
                  </a:lnTo>
                  <a:lnTo>
                    <a:pt x="69" y="26"/>
                  </a:lnTo>
                  <a:lnTo>
                    <a:pt x="65" y="25"/>
                  </a:lnTo>
                  <a:lnTo>
                    <a:pt x="61" y="22"/>
                  </a:lnTo>
                  <a:lnTo>
                    <a:pt x="58" y="19"/>
                  </a:lnTo>
                  <a:lnTo>
                    <a:pt x="55" y="14"/>
                  </a:lnTo>
                  <a:lnTo>
                    <a:pt x="54" y="11"/>
                  </a:lnTo>
                  <a:lnTo>
                    <a:pt x="51" y="8"/>
                  </a:lnTo>
                  <a:lnTo>
                    <a:pt x="50" y="4"/>
                  </a:lnTo>
                  <a:lnTo>
                    <a:pt x="48" y="0"/>
                  </a:lnTo>
                  <a:lnTo>
                    <a:pt x="53" y="6"/>
                  </a:lnTo>
                  <a:lnTo>
                    <a:pt x="57" y="12"/>
                  </a:lnTo>
                  <a:lnTo>
                    <a:pt x="61" y="17"/>
                  </a:lnTo>
                  <a:lnTo>
                    <a:pt x="65" y="19"/>
                  </a:lnTo>
                  <a:lnTo>
                    <a:pt x="71" y="22"/>
                  </a:lnTo>
                  <a:lnTo>
                    <a:pt x="75" y="23"/>
                  </a:lnTo>
                  <a:lnTo>
                    <a:pt x="80" y="25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5" y="26"/>
                  </a:lnTo>
                  <a:lnTo>
                    <a:pt x="111" y="26"/>
                  </a:lnTo>
                  <a:lnTo>
                    <a:pt x="117" y="25"/>
                  </a:lnTo>
                  <a:lnTo>
                    <a:pt x="121" y="23"/>
                  </a:lnTo>
                  <a:lnTo>
                    <a:pt x="128" y="22"/>
                  </a:lnTo>
                  <a:lnTo>
                    <a:pt x="125" y="28"/>
                  </a:lnTo>
                  <a:lnTo>
                    <a:pt x="121" y="33"/>
                  </a:lnTo>
                  <a:lnTo>
                    <a:pt x="117" y="39"/>
                  </a:lnTo>
                  <a:lnTo>
                    <a:pt x="111" y="44"/>
                  </a:lnTo>
                  <a:lnTo>
                    <a:pt x="105" y="48"/>
                  </a:lnTo>
                  <a:lnTo>
                    <a:pt x="97" y="52"/>
                  </a:lnTo>
                  <a:lnTo>
                    <a:pt x="89" y="56"/>
                  </a:lnTo>
                  <a:lnTo>
                    <a:pt x="80" y="61"/>
                  </a:lnTo>
                  <a:lnTo>
                    <a:pt x="71" y="65"/>
                  </a:lnTo>
                  <a:lnTo>
                    <a:pt x="61" y="67"/>
                  </a:lnTo>
                  <a:lnTo>
                    <a:pt x="51" y="69"/>
                  </a:lnTo>
                  <a:lnTo>
                    <a:pt x="41" y="70"/>
                  </a:lnTo>
                  <a:lnTo>
                    <a:pt x="30" y="72"/>
                  </a:lnTo>
                  <a:lnTo>
                    <a:pt x="21" y="70"/>
                  </a:lnTo>
                  <a:lnTo>
                    <a:pt x="9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7" name="Freeform 24"/>
            <p:cNvSpPr>
              <a:spLocks/>
            </p:cNvSpPr>
            <p:nvPr/>
          </p:nvSpPr>
          <p:spPr bwMode="auto">
            <a:xfrm>
              <a:off x="2802" y="2771"/>
              <a:ext cx="7" cy="50"/>
            </a:xfrm>
            <a:custGeom>
              <a:avLst/>
              <a:gdLst>
                <a:gd name="T0" fmla="*/ 1 w 14"/>
                <a:gd name="T1" fmla="*/ 3 h 101"/>
                <a:gd name="T2" fmla="*/ 1 w 14"/>
                <a:gd name="T3" fmla="*/ 2 h 101"/>
                <a:gd name="T4" fmla="*/ 1 w 14"/>
                <a:gd name="T5" fmla="*/ 2 h 101"/>
                <a:gd name="T6" fmla="*/ 1 w 14"/>
                <a:gd name="T7" fmla="*/ 2 h 101"/>
                <a:gd name="T8" fmla="*/ 1 w 14"/>
                <a:gd name="T9" fmla="*/ 2 h 101"/>
                <a:gd name="T10" fmla="*/ 1 w 14"/>
                <a:gd name="T11" fmla="*/ 1 h 101"/>
                <a:gd name="T12" fmla="*/ 1 w 14"/>
                <a:gd name="T13" fmla="*/ 1 h 101"/>
                <a:gd name="T14" fmla="*/ 1 w 14"/>
                <a:gd name="T15" fmla="*/ 1 h 101"/>
                <a:gd name="T16" fmla="*/ 1 w 14"/>
                <a:gd name="T17" fmla="*/ 1 h 101"/>
                <a:gd name="T18" fmla="*/ 1 w 14"/>
                <a:gd name="T19" fmla="*/ 1 h 101"/>
                <a:gd name="T20" fmla="*/ 1 w 14"/>
                <a:gd name="T21" fmla="*/ 1 h 101"/>
                <a:gd name="T22" fmla="*/ 1 w 14"/>
                <a:gd name="T23" fmla="*/ 1 h 101"/>
                <a:gd name="T24" fmla="*/ 0 w 14"/>
                <a:gd name="T25" fmla="*/ 0 h 101"/>
                <a:gd name="T26" fmla="*/ 1 w 14"/>
                <a:gd name="T27" fmla="*/ 0 h 101"/>
                <a:gd name="T28" fmla="*/ 1 w 14"/>
                <a:gd name="T29" fmla="*/ 0 h 101"/>
                <a:gd name="T30" fmla="*/ 1 w 14"/>
                <a:gd name="T31" fmla="*/ 0 h 101"/>
                <a:gd name="T32" fmla="*/ 1 w 14"/>
                <a:gd name="T33" fmla="*/ 0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01"/>
                <a:gd name="T53" fmla="*/ 14 w 14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01">
                  <a:moveTo>
                    <a:pt x="4" y="101"/>
                  </a:moveTo>
                  <a:lnTo>
                    <a:pt x="10" y="88"/>
                  </a:lnTo>
                  <a:lnTo>
                    <a:pt x="12" y="79"/>
                  </a:lnTo>
                  <a:lnTo>
                    <a:pt x="14" y="70"/>
                  </a:lnTo>
                  <a:lnTo>
                    <a:pt x="14" y="65"/>
                  </a:lnTo>
                  <a:lnTo>
                    <a:pt x="12" y="59"/>
                  </a:lnTo>
                  <a:lnTo>
                    <a:pt x="11" y="54"/>
                  </a:lnTo>
                  <a:lnTo>
                    <a:pt x="8" y="50"/>
                  </a:lnTo>
                  <a:lnTo>
                    <a:pt x="5" y="46"/>
                  </a:lnTo>
                  <a:lnTo>
                    <a:pt x="4" y="41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4" y="17"/>
                  </a:lnTo>
                  <a:lnTo>
                    <a:pt x="7" y="10"/>
                  </a:lnTo>
                  <a:lnTo>
                    <a:pt x="14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8" name="Freeform 25"/>
            <p:cNvSpPr>
              <a:spLocks/>
            </p:cNvSpPr>
            <p:nvPr/>
          </p:nvSpPr>
          <p:spPr bwMode="auto">
            <a:xfrm>
              <a:off x="2895" y="2786"/>
              <a:ext cx="6" cy="22"/>
            </a:xfrm>
            <a:custGeom>
              <a:avLst/>
              <a:gdLst>
                <a:gd name="T0" fmla="*/ 0 w 13"/>
                <a:gd name="T1" fmla="*/ 0 h 45"/>
                <a:gd name="T2" fmla="*/ 0 w 13"/>
                <a:gd name="T3" fmla="*/ 0 h 45"/>
                <a:gd name="T4" fmla="*/ 0 w 13"/>
                <a:gd name="T5" fmla="*/ 0 h 45"/>
                <a:gd name="T6" fmla="*/ 0 w 13"/>
                <a:gd name="T7" fmla="*/ 0 h 45"/>
                <a:gd name="T8" fmla="*/ 0 w 13"/>
                <a:gd name="T9" fmla="*/ 0 h 45"/>
                <a:gd name="T10" fmla="*/ 0 w 13"/>
                <a:gd name="T11" fmla="*/ 0 h 45"/>
                <a:gd name="T12" fmla="*/ 0 w 13"/>
                <a:gd name="T13" fmla="*/ 1 h 45"/>
                <a:gd name="T14" fmla="*/ 0 w 13"/>
                <a:gd name="T15" fmla="*/ 1 h 45"/>
                <a:gd name="T16" fmla="*/ 0 w 13"/>
                <a:gd name="T17" fmla="*/ 1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5"/>
                <a:gd name="T29" fmla="*/ 13 w 13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5">
                  <a:moveTo>
                    <a:pt x="3" y="0"/>
                  </a:moveTo>
                  <a:lnTo>
                    <a:pt x="2" y="4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3" y="29"/>
                  </a:lnTo>
                  <a:lnTo>
                    <a:pt x="4" y="34"/>
                  </a:lnTo>
                  <a:lnTo>
                    <a:pt x="9" y="41"/>
                  </a:lnTo>
                  <a:lnTo>
                    <a:pt x="13" y="45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9" name="Freeform 26"/>
            <p:cNvSpPr>
              <a:spLocks/>
            </p:cNvSpPr>
            <p:nvPr/>
          </p:nvSpPr>
          <p:spPr bwMode="auto">
            <a:xfrm>
              <a:off x="2734" y="2727"/>
              <a:ext cx="73" cy="17"/>
            </a:xfrm>
            <a:custGeom>
              <a:avLst/>
              <a:gdLst>
                <a:gd name="T0" fmla="*/ 1 w 146"/>
                <a:gd name="T1" fmla="*/ 0 h 35"/>
                <a:gd name="T2" fmla="*/ 1 w 146"/>
                <a:gd name="T3" fmla="*/ 0 h 35"/>
                <a:gd name="T4" fmla="*/ 1 w 146"/>
                <a:gd name="T5" fmla="*/ 0 h 35"/>
                <a:gd name="T6" fmla="*/ 1 w 146"/>
                <a:gd name="T7" fmla="*/ 0 h 35"/>
                <a:gd name="T8" fmla="*/ 1 w 146"/>
                <a:gd name="T9" fmla="*/ 0 h 35"/>
                <a:gd name="T10" fmla="*/ 1 w 146"/>
                <a:gd name="T11" fmla="*/ 0 h 35"/>
                <a:gd name="T12" fmla="*/ 2 w 146"/>
                <a:gd name="T13" fmla="*/ 0 h 35"/>
                <a:gd name="T14" fmla="*/ 2 w 146"/>
                <a:gd name="T15" fmla="*/ 1 h 35"/>
                <a:gd name="T16" fmla="*/ 2 w 146"/>
                <a:gd name="T17" fmla="*/ 0 h 35"/>
                <a:gd name="T18" fmla="*/ 2 w 146"/>
                <a:gd name="T19" fmla="*/ 0 h 35"/>
                <a:gd name="T20" fmla="*/ 2 w 146"/>
                <a:gd name="T21" fmla="*/ 0 h 35"/>
                <a:gd name="T22" fmla="*/ 2 w 146"/>
                <a:gd name="T23" fmla="*/ 0 h 35"/>
                <a:gd name="T24" fmla="*/ 3 w 146"/>
                <a:gd name="T25" fmla="*/ 0 h 35"/>
                <a:gd name="T26" fmla="*/ 3 w 146"/>
                <a:gd name="T27" fmla="*/ 0 h 35"/>
                <a:gd name="T28" fmla="*/ 3 w 146"/>
                <a:gd name="T29" fmla="*/ 0 h 35"/>
                <a:gd name="T30" fmla="*/ 5 w 146"/>
                <a:gd name="T31" fmla="*/ 0 h 35"/>
                <a:gd name="T32" fmla="*/ 5 w 146"/>
                <a:gd name="T33" fmla="*/ 0 h 35"/>
                <a:gd name="T34" fmla="*/ 5 w 146"/>
                <a:gd name="T35" fmla="*/ 0 h 35"/>
                <a:gd name="T36" fmla="*/ 3 w 146"/>
                <a:gd name="T37" fmla="*/ 0 h 35"/>
                <a:gd name="T38" fmla="*/ 3 w 146"/>
                <a:gd name="T39" fmla="*/ 0 h 35"/>
                <a:gd name="T40" fmla="*/ 3 w 146"/>
                <a:gd name="T41" fmla="*/ 0 h 35"/>
                <a:gd name="T42" fmla="*/ 2 w 146"/>
                <a:gd name="T43" fmla="*/ 0 h 35"/>
                <a:gd name="T44" fmla="*/ 2 w 146"/>
                <a:gd name="T45" fmla="*/ 0 h 35"/>
                <a:gd name="T46" fmla="*/ 2 w 146"/>
                <a:gd name="T47" fmla="*/ 0 h 35"/>
                <a:gd name="T48" fmla="*/ 2 w 146"/>
                <a:gd name="T49" fmla="*/ 0 h 35"/>
                <a:gd name="T50" fmla="*/ 1 w 146"/>
                <a:gd name="T51" fmla="*/ 0 h 35"/>
                <a:gd name="T52" fmla="*/ 1 w 146"/>
                <a:gd name="T53" fmla="*/ 0 h 35"/>
                <a:gd name="T54" fmla="*/ 1 w 146"/>
                <a:gd name="T55" fmla="*/ 0 h 35"/>
                <a:gd name="T56" fmla="*/ 1 w 146"/>
                <a:gd name="T57" fmla="*/ 0 h 35"/>
                <a:gd name="T58" fmla="*/ 1 w 146"/>
                <a:gd name="T59" fmla="*/ 0 h 35"/>
                <a:gd name="T60" fmla="*/ 1 w 146"/>
                <a:gd name="T61" fmla="*/ 0 h 35"/>
                <a:gd name="T62" fmla="*/ 1 w 146"/>
                <a:gd name="T63" fmla="*/ 0 h 35"/>
                <a:gd name="T64" fmla="*/ 0 w 146"/>
                <a:gd name="T65" fmla="*/ 0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6"/>
                <a:gd name="T100" fmla="*/ 0 h 35"/>
                <a:gd name="T101" fmla="*/ 146 w 146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6" h="35">
                  <a:moveTo>
                    <a:pt x="0" y="11"/>
                  </a:moveTo>
                  <a:lnTo>
                    <a:pt x="5" y="11"/>
                  </a:lnTo>
                  <a:lnTo>
                    <a:pt x="11" y="11"/>
                  </a:lnTo>
                  <a:lnTo>
                    <a:pt x="18" y="11"/>
                  </a:lnTo>
                  <a:lnTo>
                    <a:pt x="23" y="10"/>
                  </a:lnTo>
                  <a:lnTo>
                    <a:pt x="29" y="11"/>
                  </a:lnTo>
                  <a:lnTo>
                    <a:pt x="35" y="11"/>
                  </a:lnTo>
                  <a:lnTo>
                    <a:pt x="40" y="13"/>
                  </a:lnTo>
                  <a:lnTo>
                    <a:pt x="46" y="15"/>
                  </a:lnTo>
                  <a:lnTo>
                    <a:pt x="50" y="17"/>
                  </a:lnTo>
                  <a:lnTo>
                    <a:pt x="56" y="18"/>
                  </a:lnTo>
                  <a:lnTo>
                    <a:pt x="58" y="21"/>
                  </a:lnTo>
                  <a:lnTo>
                    <a:pt x="64" y="24"/>
                  </a:lnTo>
                  <a:lnTo>
                    <a:pt x="67" y="26"/>
                  </a:lnTo>
                  <a:lnTo>
                    <a:pt x="71" y="28"/>
                  </a:lnTo>
                  <a:lnTo>
                    <a:pt x="76" y="35"/>
                  </a:lnTo>
                  <a:lnTo>
                    <a:pt x="75" y="29"/>
                  </a:lnTo>
                  <a:lnTo>
                    <a:pt x="74" y="26"/>
                  </a:lnTo>
                  <a:lnTo>
                    <a:pt x="74" y="22"/>
                  </a:lnTo>
                  <a:lnTo>
                    <a:pt x="76" y="19"/>
                  </a:lnTo>
                  <a:lnTo>
                    <a:pt x="79" y="15"/>
                  </a:lnTo>
                  <a:lnTo>
                    <a:pt x="82" y="13"/>
                  </a:lnTo>
                  <a:lnTo>
                    <a:pt x="86" y="11"/>
                  </a:lnTo>
                  <a:lnTo>
                    <a:pt x="92" y="8"/>
                  </a:lnTo>
                  <a:lnTo>
                    <a:pt x="96" y="7"/>
                  </a:lnTo>
                  <a:lnTo>
                    <a:pt x="101" y="4"/>
                  </a:lnTo>
                  <a:lnTo>
                    <a:pt x="107" y="4"/>
                  </a:lnTo>
                  <a:lnTo>
                    <a:pt x="113" y="3"/>
                  </a:lnTo>
                  <a:lnTo>
                    <a:pt x="118" y="3"/>
                  </a:lnTo>
                  <a:lnTo>
                    <a:pt x="124" y="2"/>
                  </a:lnTo>
                  <a:lnTo>
                    <a:pt x="129" y="3"/>
                  </a:lnTo>
                  <a:lnTo>
                    <a:pt x="135" y="3"/>
                  </a:lnTo>
                  <a:lnTo>
                    <a:pt x="140" y="3"/>
                  </a:lnTo>
                  <a:lnTo>
                    <a:pt x="146" y="4"/>
                  </a:lnTo>
                  <a:lnTo>
                    <a:pt x="140" y="3"/>
                  </a:lnTo>
                  <a:lnTo>
                    <a:pt x="135" y="2"/>
                  </a:lnTo>
                  <a:lnTo>
                    <a:pt x="131" y="2"/>
                  </a:lnTo>
                  <a:lnTo>
                    <a:pt x="125" y="0"/>
                  </a:lnTo>
                  <a:lnTo>
                    <a:pt x="120" y="0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99" y="2"/>
                  </a:lnTo>
                  <a:lnTo>
                    <a:pt x="94" y="3"/>
                  </a:lnTo>
                  <a:lnTo>
                    <a:pt x="89" y="4"/>
                  </a:lnTo>
                  <a:lnTo>
                    <a:pt x="85" y="7"/>
                  </a:lnTo>
                  <a:lnTo>
                    <a:pt x="81" y="8"/>
                  </a:lnTo>
                  <a:lnTo>
                    <a:pt x="76" y="11"/>
                  </a:lnTo>
                  <a:lnTo>
                    <a:pt x="72" y="13"/>
                  </a:lnTo>
                  <a:lnTo>
                    <a:pt x="69" y="17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6" y="14"/>
                  </a:lnTo>
                  <a:lnTo>
                    <a:pt x="51" y="13"/>
                  </a:lnTo>
                  <a:lnTo>
                    <a:pt x="47" y="11"/>
                  </a:lnTo>
                  <a:lnTo>
                    <a:pt x="43" y="11"/>
                  </a:lnTo>
                  <a:lnTo>
                    <a:pt x="39" y="11"/>
                  </a:lnTo>
                  <a:lnTo>
                    <a:pt x="35" y="10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0" name="Freeform 27"/>
            <p:cNvSpPr>
              <a:spLocks/>
            </p:cNvSpPr>
            <p:nvPr/>
          </p:nvSpPr>
          <p:spPr bwMode="auto">
            <a:xfrm>
              <a:off x="2695" y="2528"/>
              <a:ext cx="144" cy="46"/>
            </a:xfrm>
            <a:custGeom>
              <a:avLst/>
              <a:gdLst>
                <a:gd name="T0" fmla="*/ 1 w 287"/>
                <a:gd name="T1" fmla="*/ 1 h 94"/>
                <a:gd name="T2" fmla="*/ 1 w 287"/>
                <a:gd name="T3" fmla="*/ 1 h 94"/>
                <a:gd name="T4" fmla="*/ 2 w 287"/>
                <a:gd name="T5" fmla="*/ 1 h 94"/>
                <a:gd name="T6" fmla="*/ 2 w 287"/>
                <a:gd name="T7" fmla="*/ 1 h 94"/>
                <a:gd name="T8" fmla="*/ 2 w 287"/>
                <a:gd name="T9" fmla="*/ 2 h 94"/>
                <a:gd name="T10" fmla="*/ 3 w 287"/>
                <a:gd name="T11" fmla="*/ 2 h 94"/>
                <a:gd name="T12" fmla="*/ 3 w 287"/>
                <a:gd name="T13" fmla="*/ 2 h 94"/>
                <a:gd name="T14" fmla="*/ 3 w 287"/>
                <a:gd name="T15" fmla="*/ 2 h 94"/>
                <a:gd name="T16" fmla="*/ 3 w 287"/>
                <a:gd name="T17" fmla="*/ 1 h 94"/>
                <a:gd name="T18" fmla="*/ 3 w 287"/>
                <a:gd name="T19" fmla="*/ 1 h 94"/>
                <a:gd name="T20" fmla="*/ 4 w 287"/>
                <a:gd name="T21" fmla="*/ 1 h 94"/>
                <a:gd name="T22" fmla="*/ 4 w 287"/>
                <a:gd name="T23" fmla="*/ 1 h 94"/>
                <a:gd name="T24" fmla="*/ 5 w 287"/>
                <a:gd name="T25" fmla="*/ 1 h 94"/>
                <a:gd name="T26" fmla="*/ 5 w 287"/>
                <a:gd name="T27" fmla="*/ 0 h 94"/>
                <a:gd name="T28" fmla="*/ 6 w 287"/>
                <a:gd name="T29" fmla="*/ 0 h 94"/>
                <a:gd name="T30" fmla="*/ 6 w 287"/>
                <a:gd name="T31" fmla="*/ 0 h 94"/>
                <a:gd name="T32" fmla="*/ 7 w 287"/>
                <a:gd name="T33" fmla="*/ 0 h 94"/>
                <a:gd name="T34" fmla="*/ 7 w 287"/>
                <a:gd name="T35" fmla="*/ 0 h 94"/>
                <a:gd name="T36" fmla="*/ 8 w 287"/>
                <a:gd name="T37" fmla="*/ 0 h 94"/>
                <a:gd name="T38" fmla="*/ 9 w 287"/>
                <a:gd name="T39" fmla="*/ 0 h 94"/>
                <a:gd name="T40" fmla="*/ 9 w 287"/>
                <a:gd name="T41" fmla="*/ 0 h 94"/>
                <a:gd name="T42" fmla="*/ 9 w 287"/>
                <a:gd name="T43" fmla="*/ 0 h 94"/>
                <a:gd name="T44" fmla="*/ 9 w 287"/>
                <a:gd name="T45" fmla="*/ 0 h 94"/>
                <a:gd name="T46" fmla="*/ 8 w 287"/>
                <a:gd name="T47" fmla="*/ 0 h 94"/>
                <a:gd name="T48" fmla="*/ 8 w 287"/>
                <a:gd name="T49" fmla="*/ 0 h 94"/>
                <a:gd name="T50" fmla="*/ 7 w 287"/>
                <a:gd name="T51" fmla="*/ 0 h 94"/>
                <a:gd name="T52" fmla="*/ 7 w 287"/>
                <a:gd name="T53" fmla="*/ 0 h 94"/>
                <a:gd name="T54" fmla="*/ 6 w 287"/>
                <a:gd name="T55" fmla="*/ 0 h 94"/>
                <a:gd name="T56" fmla="*/ 6 w 287"/>
                <a:gd name="T57" fmla="*/ 0 h 94"/>
                <a:gd name="T58" fmla="*/ 5 w 287"/>
                <a:gd name="T59" fmla="*/ 0 h 94"/>
                <a:gd name="T60" fmla="*/ 5 w 287"/>
                <a:gd name="T61" fmla="*/ 1 h 94"/>
                <a:gd name="T62" fmla="*/ 4 w 287"/>
                <a:gd name="T63" fmla="*/ 1 h 94"/>
                <a:gd name="T64" fmla="*/ 4 w 287"/>
                <a:gd name="T65" fmla="*/ 1 h 94"/>
                <a:gd name="T66" fmla="*/ 4 w 287"/>
                <a:gd name="T67" fmla="*/ 1 h 94"/>
                <a:gd name="T68" fmla="*/ 3 w 287"/>
                <a:gd name="T69" fmla="*/ 1 h 94"/>
                <a:gd name="T70" fmla="*/ 3 w 287"/>
                <a:gd name="T71" fmla="*/ 1 h 94"/>
                <a:gd name="T72" fmla="*/ 3 w 287"/>
                <a:gd name="T73" fmla="*/ 1 h 94"/>
                <a:gd name="T74" fmla="*/ 3 w 287"/>
                <a:gd name="T75" fmla="*/ 1 h 94"/>
                <a:gd name="T76" fmla="*/ 2 w 287"/>
                <a:gd name="T77" fmla="*/ 1 h 94"/>
                <a:gd name="T78" fmla="*/ 2 w 287"/>
                <a:gd name="T79" fmla="*/ 1 h 94"/>
                <a:gd name="T80" fmla="*/ 2 w 287"/>
                <a:gd name="T81" fmla="*/ 1 h 94"/>
                <a:gd name="T82" fmla="*/ 2 w 287"/>
                <a:gd name="T83" fmla="*/ 1 h 94"/>
                <a:gd name="T84" fmla="*/ 1 w 287"/>
                <a:gd name="T85" fmla="*/ 1 h 94"/>
                <a:gd name="T86" fmla="*/ 0 w 287"/>
                <a:gd name="T87" fmla="*/ 1 h 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7"/>
                <a:gd name="T133" fmla="*/ 0 h 94"/>
                <a:gd name="T134" fmla="*/ 287 w 287"/>
                <a:gd name="T135" fmla="*/ 94 h 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7" h="94">
                  <a:moveTo>
                    <a:pt x="0" y="39"/>
                  </a:moveTo>
                  <a:lnTo>
                    <a:pt x="5" y="40"/>
                  </a:lnTo>
                  <a:lnTo>
                    <a:pt x="22" y="43"/>
                  </a:lnTo>
                  <a:lnTo>
                    <a:pt x="28" y="46"/>
                  </a:lnTo>
                  <a:lnTo>
                    <a:pt x="33" y="49"/>
                  </a:lnTo>
                  <a:lnTo>
                    <a:pt x="40" y="51"/>
                  </a:lnTo>
                  <a:lnTo>
                    <a:pt x="46" y="55"/>
                  </a:lnTo>
                  <a:lnTo>
                    <a:pt x="51" y="60"/>
                  </a:lnTo>
                  <a:lnTo>
                    <a:pt x="56" y="64"/>
                  </a:lnTo>
                  <a:lnTo>
                    <a:pt x="61" y="69"/>
                  </a:lnTo>
                  <a:lnTo>
                    <a:pt x="65" y="73"/>
                  </a:lnTo>
                  <a:lnTo>
                    <a:pt x="68" y="79"/>
                  </a:lnTo>
                  <a:lnTo>
                    <a:pt x="71" y="83"/>
                  </a:lnTo>
                  <a:lnTo>
                    <a:pt x="74" y="94"/>
                  </a:lnTo>
                  <a:lnTo>
                    <a:pt x="79" y="86"/>
                  </a:lnTo>
                  <a:lnTo>
                    <a:pt x="83" y="77"/>
                  </a:lnTo>
                  <a:lnTo>
                    <a:pt x="86" y="69"/>
                  </a:lnTo>
                  <a:lnTo>
                    <a:pt x="89" y="62"/>
                  </a:lnTo>
                  <a:lnTo>
                    <a:pt x="90" y="55"/>
                  </a:lnTo>
                  <a:lnTo>
                    <a:pt x="95" y="51"/>
                  </a:lnTo>
                  <a:lnTo>
                    <a:pt x="99" y="49"/>
                  </a:lnTo>
                  <a:lnTo>
                    <a:pt x="106" y="49"/>
                  </a:lnTo>
                  <a:lnTo>
                    <a:pt x="114" y="46"/>
                  </a:lnTo>
                  <a:lnTo>
                    <a:pt x="121" y="43"/>
                  </a:lnTo>
                  <a:lnTo>
                    <a:pt x="128" y="40"/>
                  </a:lnTo>
                  <a:lnTo>
                    <a:pt x="138" y="36"/>
                  </a:lnTo>
                  <a:lnTo>
                    <a:pt x="149" y="32"/>
                  </a:lnTo>
                  <a:lnTo>
                    <a:pt x="156" y="31"/>
                  </a:lnTo>
                  <a:lnTo>
                    <a:pt x="163" y="29"/>
                  </a:lnTo>
                  <a:lnTo>
                    <a:pt x="172" y="28"/>
                  </a:lnTo>
                  <a:lnTo>
                    <a:pt x="182" y="28"/>
                  </a:lnTo>
                  <a:lnTo>
                    <a:pt x="189" y="28"/>
                  </a:lnTo>
                  <a:lnTo>
                    <a:pt x="195" y="28"/>
                  </a:lnTo>
                  <a:lnTo>
                    <a:pt x="202" y="28"/>
                  </a:lnTo>
                  <a:lnTo>
                    <a:pt x="209" y="28"/>
                  </a:lnTo>
                  <a:lnTo>
                    <a:pt x="217" y="28"/>
                  </a:lnTo>
                  <a:lnTo>
                    <a:pt x="227" y="25"/>
                  </a:lnTo>
                  <a:lnTo>
                    <a:pt x="236" y="21"/>
                  </a:lnTo>
                  <a:lnTo>
                    <a:pt x="248" y="16"/>
                  </a:lnTo>
                  <a:lnTo>
                    <a:pt x="257" y="11"/>
                  </a:lnTo>
                  <a:lnTo>
                    <a:pt x="266" y="6"/>
                  </a:lnTo>
                  <a:lnTo>
                    <a:pt x="275" y="2"/>
                  </a:lnTo>
                  <a:lnTo>
                    <a:pt x="287" y="0"/>
                  </a:lnTo>
                  <a:lnTo>
                    <a:pt x="278" y="0"/>
                  </a:lnTo>
                  <a:lnTo>
                    <a:pt x="273" y="2"/>
                  </a:lnTo>
                  <a:lnTo>
                    <a:pt x="263" y="5"/>
                  </a:lnTo>
                  <a:lnTo>
                    <a:pt x="257" y="6"/>
                  </a:lnTo>
                  <a:lnTo>
                    <a:pt x="248" y="11"/>
                  </a:lnTo>
                  <a:lnTo>
                    <a:pt x="239" y="16"/>
                  </a:lnTo>
                  <a:lnTo>
                    <a:pt x="230" y="20"/>
                  </a:lnTo>
                  <a:lnTo>
                    <a:pt x="218" y="21"/>
                  </a:lnTo>
                  <a:lnTo>
                    <a:pt x="210" y="22"/>
                  </a:lnTo>
                  <a:lnTo>
                    <a:pt x="203" y="22"/>
                  </a:lnTo>
                  <a:lnTo>
                    <a:pt x="198" y="21"/>
                  </a:lnTo>
                  <a:lnTo>
                    <a:pt x="191" y="21"/>
                  </a:lnTo>
                  <a:lnTo>
                    <a:pt x="184" y="21"/>
                  </a:lnTo>
                  <a:lnTo>
                    <a:pt x="175" y="20"/>
                  </a:lnTo>
                  <a:lnTo>
                    <a:pt x="166" y="21"/>
                  </a:lnTo>
                  <a:lnTo>
                    <a:pt x="156" y="21"/>
                  </a:lnTo>
                  <a:lnTo>
                    <a:pt x="146" y="25"/>
                  </a:lnTo>
                  <a:lnTo>
                    <a:pt x="139" y="28"/>
                  </a:lnTo>
                  <a:lnTo>
                    <a:pt x="132" y="32"/>
                  </a:lnTo>
                  <a:lnTo>
                    <a:pt x="128" y="36"/>
                  </a:lnTo>
                  <a:lnTo>
                    <a:pt x="122" y="39"/>
                  </a:lnTo>
                  <a:lnTo>
                    <a:pt x="117" y="42"/>
                  </a:lnTo>
                  <a:lnTo>
                    <a:pt x="111" y="42"/>
                  </a:lnTo>
                  <a:lnTo>
                    <a:pt x="107" y="43"/>
                  </a:lnTo>
                  <a:lnTo>
                    <a:pt x="99" y="42"/>
                  </a:lnTo>
                  <a:lnTo>
                    <a:pt x="92" y="43"/>
                  </a:lnTo>
                  <a:lnTo>
                    <a:pt x="88" y="44"/>
                  </a:lnTo>
                  <a:lnTo>
                    <a:pt x="83" y="49"/>
                  </a:lnTo>
                  <a:lnTo>
                    <a:pt x="81" y="53"/>
                  </a:lnTo>
                  <a:lnTo>
                    <a:pt x="79" y="58"/>
                  </a:lnTo>
                  <a:lnTo>
                    <a:pt x="76" y="62"/>
                  </a:lnTo>
                  <a:lnTo>
                    <a:pt x="75" y="68"/>
                  </a:lnTo>
                  <a:lnTo>
                    <a:pt x="71" y="62"/>
                  </a:lnTo>
                  <a:lnTo>
                    <a:pt x="67" y="58"/>
                  </a:lnTo>
                  <a:lnTo>
                    <a:pt x="64" y="55"/>
                  </a:lnTo>
                  <a:lnTo>
                    <a:pt x="60" y="51"/>
                  </a:lnTo>
                  <a:lnTo>
                    <a:pt x="56" y="50"/>
                  </a:lnTo>
                  <a:lnTo>
                    <a:pt x="51" y="47"/>
                  </a:lnTo>
                  <a:lnTo>
                    <a:pt x="46" y="44"/>
                  </a:lnTo>
                  <a:lnTo>
                    <a:pt x="40" y="43"/>
                  </a:lnTo>
                  <a:lnTo>
                    <a:pt x="36" y="42"/>
                  </a:lnTo>
                  <a:lnTo>
                    <a:pt x="31" y="42"/>
                  </a:lnTo>
                  <a:lnTo>
                    <a:pt x="25" y="40"/>
                  </a:lnTo>
                  <a:lnTo>
                    <a:pt x="15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1" name="Freeform 28"/>
            <p:cNvSpPr>
              <a:spLocks/>
            </p:cNvSpPr>
            <p:nvPr/>
          </p:nvSpPr>
          <p:spPr bwMode="auto">
            <a:xfrm>
              <a:off x="2814" y="2555"/>
              <a:ext cx="29" cy="24"/>
            </a:xfrm>
            <a:custGeom>
              <a:avLst/>
              <a:gdLst>
                <a:gd name="T0" fmla="*/ 1 w 59"/>
                <a:gd name="T1" fmla="*/ 0 h 49"/>
                <a:gd name="T2" fmla="*/ 1 w 59"/>
                <a:gd name="T3" fmla="*/ 0 h 49"/>
                <a:gd name="T4" fmla="*/ 1 w 59"/>
                <a:gd name="T5" fmla="*/ 0 h 49"/>
                <a:gd name="T6" fmla="*/ 1 w 59"/>
                <a:gd name="T7" fmla="*/ 0 h 49"/>
                <a:gd name="T8" fmla="*/ 0 w 59"/>
                <a:gd name="T9" fmla="*/ 0 h 49"/>
                <a:gd name="T10" fmla="*/ 0 w 59"/>
                <a:gd name="T11" fmla="*/ 0 h 49"/>
                <a:gd name="T12" fmla="*/ 0 w 59"/>
                <a:gd name="T13" fmla="*/ 0 h 49"/>
                <a:gd name="T14" fmla="*/ 0 w 59"/>
                <a:gd name="T15" fmla="*/ 0 h 49"/>
                <a:gd name="T16" fmla="*/ 0 w 59"/>
                <a:gd name="T17" fmla="*/ 0 h 49"/>
                <a:gd name="T18" fmla="*/ 0 w 59"/>
                <a:gd name="T19" fmla="*/ 0 h 49"/>
                <a:gd name="T20" fmla="*/ 0 w 59"/>
                <a:gd name="T21" fmla="*/ 0 h 49"/>
                <a:gd name="T22" fmla="*/ 0 w 59"/>
                <a:gd name="T23" fmla="*/ 0 h 49"/>
                <a:gd name="T24" fmla="*/ 0 w 59"/>
                <a:gd name="T25" fmla="*/ 0 h 49"/>
                <a:gd name="T26" fmla="*/ 0 w 59"/>
                <a:gd name="T27" fmla="*/ 0 h 49"/>
                <a:gd name="T28" fmla="*/ 0 w 59"/>
                <a:gd name="T29" fmla="*/ 1 h 49"/>
                <a:gd name="T30" fmla="*/ 0 w 59"/>
                <a:gd name="T31" fmla="*/ 1 h 49"/>
                <a:gd name="T32" fmla="*/ 0 w 59"/>
                <a:gd name="T33" fmla="*/ 1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49"/>
                <a:gd name="T53" fmla="*/ 59 w 59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49">
                  <a:moveTo>
                    <a:pt x="59" y="2"/>
                  </a:moveTo>
                  <a:lnTo>
                    <a:pt x="52" y="0"/>
                  </a:lnTo>
                  <a:lnTo>
                    <a:pt x="46" y="0"/>
                  </a:lnTo>
                  <a:lnTo>
                    <a:pt x="38" y="3"/>
                  </a:lnTo>
                  <a:lnTo>
                    <a:pt x="31" y="6"/>
                  </a:lnTo>
                  <a:lnTo>
                    <a:pt x="24" y="9"/>
                  </a:lnTo>
                  <a:lnTo>
                    <a:pt x="16" y="11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4" y="18"/>
                  </a:lnTo>
                  <a:lnTo>
                    <a:pt x="20" y="21"/>
                  </a:lnTo>
                  <a:lnTo>
                    <a:pt x="24" y="27"/>
                  </a:lnTo>
                  <a:lnTo>
                    <a:pt x="27" y="31"/>
                  </a:lnTo>
                  <a:lnTo>
                    <a:pt x="28" y="36"/>
                  </a:lnTo>
                  <a:lnTo>
                    <a:pt x="30" y="43"/>
                  </a:lnTo>
                  <a:lnTo>
                    <a:pt x="31" y="49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2" name="Freeform 29"/>
            <p:cNvSpPr>
              <a:spLocks/>
            </p:cNvSpPr>
            <p:nvPr/>
          </p:nvSpPr>
          <p:spPr bwMode="auto">
            <a:xfrm>
              <a:off x="3160" y="2765"/>
              <a:ext cx="45" cy="33"/>
            </a:xfrm>
            <a:custGeom>
              <a:avLst/>
              <a:gdLst>
                <a:gd name="T0" fmla="*/ 0 w 92"/>
                <a:gd name="T1" fmla="*/ 1 h 66"/>
                <a:gd name="T2" fmla="*/ 0 w 92"/>
                <a:gd name="T3" fmla="*/ 1 h 66"/>
                <a:gd name="T4" fmla="*/ 0 w 92"/>
                <a:gd name="T5" fmla="*/ 2 h 66"/>
                <a:gd name="T6" fmla="*/ 0 w 92"/>
                <a:gd name="T7" fmla="*/ 2 h 66"/>
                <a:gd name="T8" fmla="*/ 0 w 92"/>
                <a:gd name="T9" fmla="*/ 2 h 66"/>
                <a:gd name="T10" fmla="*/ 1 w 92"/>
                <a:gd name="T11" fmla="*/ 1 h 66"/>
                <a:gd name="T12" fmla="*/ 1 w 92"/>
                <a:gd name="T13" fmla="*/ 1 h 66"/>
                <a:gd name="T14" fmla="*/ 1 w 92"/>
                <a:gd name="T15" fmla="*/ 1 h 66"/>
                <a:gd name="T16" fmla="*/ 1 w 92"/>
                <a:gd name="T17" fmla="*/ 1 h 66"/>
                <a:gd name="T18" fmla="*/ 1 w 92"/>
                <a:gd name="T19" fmla="*/ 1 h 66"/>
                <a:gd name="T20" fmla="*/ 1 w 92"/>
                <a:gd name="T21" fmla="*/ 1 h 66"/>
                <a:gd name="T22" fmla="*/ 2 w 92"/>
                <a:gd name="T23" fmla="*/ 1 h 66"/>
                <a:gd name="T24" fmla="*/ 2 w 92"/>
                <a:gd name="T25" fmla="*/ 1 h 66"/>
                <a:gd name="T26" fmla="*/ 2 w 92"/>
                <a:gd name="T27" fmla="*/ 1 h 66"/>
                <a:gd name="T28" fmla="*/ 2 w 92"/>
                <a:gd name="T29" fmla="*/ 1 h 66"/>
                <a:gd name="T30" fmla="*/ 2 w 92"/>
                <a:gd name="T31" fmla="*/ 1 h 66"/>
                <a:gd name="T32" fmla="*/ 2 w 92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66"/>
                <a:gd name="T53" fmla="*/ 92 w 92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66">
                  <a:moveTo>
                    <a:pt x="0" y="59"/>
                  </a:moveTo>
                  <a:lnTo>
                    <a:pt x="8" y="62"/>
                  </a:lnTo>
                  <a:lnTo>
                    <a:pt x="17" y="64"/>
                  </a:lnTo>
                  <a:lnTo>
                    <a:pt x="24" y="66"/>
                  </a:lnTo>
                  <a:lnTo>
                    <a:pt x="31" y="66"/>
                  </a:lnTo>
                  <a:lnTo>
                    <a:pt x="38" y="63"/>
                  </a:lnTo>
                  <a:lnTo>
                    <a:pt x="42" y="62"/>
                  </a:lnTo>
                  <a:lnTo>
                    <a:pt x="47" y="59"/>
                  </a:lnTo>
                  <a:lnTo>
                    <a:pt x="52" y="55"/>
                  </a:lnTo>
                  <a:lnTo>
                    <a:pt x="57" y="51"/>
                  </a:lnTo>
                  <a:lnTo>
                    <a:pt x="61" y="45"/>
                  </a:lnTo>
                  <a:lnTo>
                    <a:pt x="66" y="40"/>
                  </a:lnTo>
                  <a:lnTo>
                    <a:pt x="71" y="31"/>
                  </a:lnTo>
                  <a:lnTo>
                    <a:pt x="75" y="25"/>
                  </a:lnTo>
                  <a:lnTo>
                    <a:pt x="79" y="18"/>
                  </a:lnTo>
                  <a:lnTo>
                    <a:pt x="86" y="8"/>
                  </a:lnTo>
                  <a:lnTo>
                    <a:pt x="92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3" name="Freeform 30"/>
            <p:cNvSpPr>
              <a:spLocks/>
            </p:cNvSpPr>
            <p:nvPr/>
          </p:nvSpPr>
          <p:spPr bwMode="auto">
            <a:xfrm>
              <a:off x="3035" y="2673"/>
              <a:ext cx="29" cy="73"/>
            </a:xfrm>
            <a:custGeom>
              <a:avLst/>
              <a:gdLst>
                <a:gd name="T0" fmla="*/ 2 w 58"/>
                <a:gd name="T1" fmla="*/ 4 h 147"/>
                <a:gd name="T2" fmla="*/ 2 w 58"/>
                <a:gd name="T3" fmla="*/ 4 h 147"/>
                <a:gd name="T4" fmla="*/ 2 w 58"/>
                <a:gd name="T5" fmla="*/ 3 h 147"/>
                <a:gd name="T6" fmla="*/ 2 w 58"/>
                <a:gd name="T7" fmla="*/ 3 h 147"/>
                <a:gd name="T8" fmla="*/ 2 w 58"/>
                <a:gd name="T9" fmla="*/ 3 h 147"/>
                <a:gd name="T10" fmla="*/ 2 w 58"/>
                <a:gd name="T11" fmla="*/ 3 h 147"/>
                <a:gd name="T12" fmla="*/ 2 w 58"/>
                <a:gd name="T13" fmla="*/ 3 h 147"/>
                <a:gd name="T14" fmla="*/ 2 w 58"/>
                <a:gd name="T15" fmla="*/ 3 h 147"/>
                <a:gd name="T16" fmla="*/ 2 w 58"/>
                <a:gd name="T17" fmla="*/ 3 h 147"/>
                <a:gd name="T18" fmla="*/ 2 w 58"/>
                <a:gd name="T19" fmla="*/ 2 h 147"/>
                <a:gd name="T20" fmla="*/ 2 w 58"/>
                <a:gd name="T21" fmla="*/ 2 h 147"/>
                <a:gd name="T22" fmla="*/ 2 w 58"/>
                <a:gd name="T23" fmla="*/ 2 h 147"/>
                <a:gd name="T24" fmla="*/ 2 w 58"/>
                <a:gd name="T25" fmla="*/ 2 h 147"/>
                <a:gd name="T26" fmla="*/ 2 w 58"/>
                <a:gd name="T27" fmla="*/ 2 h 147"/>
                <a:gd name="T28" fmla="*/ 1 w 58"/>
                <a:gd name="T29" fmla="*/ 2 h 147"/>
                <a:gd name="T30" fmla="*/ 1 w 58"/>
                <a:gd name="T31" fmla="*/ 2 h 147"/>
                <a:gd name="T32" fmla="*/ 1 w 58"/>
                <a:gd name="T33" fmla="*/ 2 h 147"/>
                <a:gd name="T34" fmla="*/ 1 w 58"/>
                <a:gd name="T35" fmla="*/ 1 h 147"/>
                <a:gd name="T36" fmla="*/ 1 w 58"/>
                <a:gd name="T37" fmla="*/ 1 h 147"/>
                <a:gd name="T38" fmla="*/ 1 w 58"/>
                <a:gd name="T39" fmla="*/ 1 h 147"/>
                <a:gd name="T40" fmla="*/ 1 w 58"/>
                <a:gd name="T41" fmla="*/ 1 h 147"/>
                <a:gd name="T42" fmla="*/ 1 w 58"/>
                <a:gd name="T43" fmla="*/ 1 h 147"/>
                <a:gd name="T44" fmla="*/ 1 w 58"/>
                <a:gd name="T45" fmla="*/ 0 h 147"/>
                <a:gd name="T46" fmla="*/ 1 w 58"/>
                <a:gd name="T47" fmla="*/ 0 h 147"/>
                <a:gd name="T48" fmla="*/ 1 w 58"/>
                <a:gd name="T49" fmla="*/ 0 h 147"/>
                <a:gd name="T50" fmla="*/ 0 w 58"/>
                <a:gd name="T51" fmla="*/ 0 h 1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147"/>
                <a:gd name="T80" fmla="*/ 58 w 58"/>
                <a:gd name="T81" fmla="*/ 147 h 1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147">
                  <a:moveTo>
                    <a:pt x="38" y="147"/>
                  </a:moveTo>
                  <a:lnTo>
                    <a:pt x="35" y="136"/>
                  </a:lnTo>
                  <a:lnTo>
                    <a:pt x="33" y="126"/>
                  </a:lnTo>
                  <a:lnTo>
                    <a:pt x="35" y="118"/>
                  </a:lnTo>
                  <a:lnTo>
                    <a:pt x="38" y="111"/>
                  </a:lnTo>
                  <a:lnTo>
                    <a:pt x="42" y="107"/>
                  </a:lnTo>
                  <a:lnTo>
                    <a:pt x="47" y="101"/>
                  </a:lnTo>
                  <a:lnTo>
                    <a:pt x="53" y="99"/>
                  </a:lnTo>
                  <a:lnTo>
                    <a:pt x="56" y="96"/>
                  </a:lnTo>
                  <a:lnTo>
                    <a:pt x="58" y="94"/>
                  </a:lnTo>
                  <a:lnTo>
                    <a:pt x="52" y="92"/>
                  </a:lnTo>
                  <a:lnTo>
                    <a:pt x="46" y="88"/>
                  </a:lnTo>
                  <a:lnTo>
                    <a:pt x="40" y="83"/>
                  </a:lnTo>
                  <a:lnTo>
                    <a:pt x="35" y="79"/>
                  </a:lnTo>
                  <a:lnTo>
                    <a:pt x="31" y="75"/>
                  </a:lnTo>
                  <a:lnTo>
                    <a:pt x="24" y="71"/>
                  </a:lnTo>
                  <a:lnTo>
                    <a:pt x="21" y="64"/>
                  </a:lnTo>
                  <a:lnTo>
                    <a:pt x="15" y="59"/>
                  </a:lnTo>
                  <a:lnTo>
                    <a:pt x="13" y="55"/>
                  </a:lnTo>
                  <a:lnTo>
                    <a:pt x="10" y="48"/>
                  </a:lnTo>
                  <a:lnTo>
                    <a:pt x="7" y="42"/>
                  </a:lnTo>
                  <a:lnTo>
                    <a:pt x="4" y="34"/>
                  </a:lnTo>
                  <a:lnTo>
                    <a:pt x="3" y="27"/>
                  </a:lnTo>
                  <a:lnTo>
                    <a:pt x="1" y="19"/>
                  </a:lnTo>
                  <a:lnTo>
                    <a:pt x="1" y="1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4" name="Freeform 31"/>
            <p:cNvSpPr>
              <a:spLocks/>
            </p:cNvSpPr>
            <p:nvPr/>
          </p:nvSpPr>
          <p:spPr bwMode="auto">
            <a:xfrm>
              <a:off x="3065" y="2717"/>
              <a:ext cx="40" cy="7"/>
            </a:xfrm>
            <a:custGeom>
              <a:avLst/>
              <a:gdLst>
                <a:gd name="T0" fmla="*/ 0 w 81"/>
                <a:gd name="T1" fmla="*/ 1 h 14"/>
                <a:gd name="T2" fmla="*/ 0 w 81"/>
                <a:gd name="T3" fmla="*/ 1 h 14"/>
                <a:gd name="T4" fmla="*/ 0 w 81"/>
                <a:gd name="T5" fmla="*/ 1 h 14"/>
                <a:gd name="T6" fmla="*/ 0 w 81"/>
                <a:gd name="T7" fmla="*/ 1 h 14"/>
                <a:gd name="T8" fmla="*/ 1 w 81"/>
                <a:gd name="T9" fmla="*/ 1 h 14"/>
                <a:gd name="T10" fmla="*/ 1 w 81"/>
                <a:gd name="T11" fmla="*/ 1 h 14"/>
                <a:gd name="T12" fmla="*/ 1 w 81"/>
                <a:gd name="T13" fmla="*/ 1 h 14"/>
                <a:gd name="T14" fmla="*/ 2 w 81"/>
                <a:gd name="T15" fmla="*/ 1 h 14"/>
                <a:gd name="T16" fmla="*/ 2 w 81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14"/>
                <a:gd name="T29" fmla="*/ 81 w 81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14">
                  <a:moveTo>
                    <a:pt x="0" y="5"/>
                  </a:moveTo>
                  <a:lnTo>
                    <a:pt x="8" y="7"/>
                  </a:lnTo>
                  <a:lnTo>
                    <a:pt x="19" y="11"/>
                  </a:lnTo>
                  <a:lnTo>
                    <a:pt x="30" y="12"/>
                  </a:lnTo>
                  <a:lnTo>
                    <a:pt x="42" y="14"/>
                  </a:lnTo>
                  <a:lnTo>
                    <a:pt x="53" y="12"/>
                  </a:lnTo>
                  <a:lnTo>
                    <a:pt x="63" y="11"/>
                  </a:lnTo>
                  <a:lnTo>
                    <a:pt x="72" y="7"/>
                  </a:lnTo>
                  <a:lnTo>
                    <a:pt x="81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5" name="Freeform 32"/>
            <p:cNvSpPr>
              <a:spLocks/>
            </p:cNvSpPr>
            <p:nvPr/>
          </p:nvSpPr>
          <p:spPr bwMode="auto">
            <a:xfrm>
              <a:off x="2979" y="2686"/>
              <a:ext cx="22" cy="48"/>
            </a:xfrm>
            <a:custGeom>
              <a:avLst/>
              <a:gdLst>
                <a:gd name="T0" fmla="*/ 1 w 45"/>
                <a:gd name="T1" fmla="*/ 3 h 96"/>
                <a:gd name="T2" fmla="*/ 1 w 45"/>
                <a:gd name="T3" fmla="*/ 3 h 96"/>
                <a:gd name="T4" fmla="*/ 0 w 45"/>
                <a:gd name="T5" fmla="*/ 3 h 96"/>
                <a:gd name="T6" fmla="*/ 0 w 45"/>
                <a:gd name="T7" fmla="*/ 3 h 96"/>
                <a:gd name="T8" fmla="*/ 0 w 45"/>
                <a:gd name="T9" fmla="*/ 3 h 96"/>
                <a:gd name="T10" fmla="*/ 0 w 45"/>
                <a:gd name="T11" fmla="*/ 3 h 96"/>
                <a:gd name="T12" fmla="*/ 0 w 45"/>
                <a:gd name="T13" fmla="*/ 3 h 96"/>
                <a:gd name="T14" fmla="*/ 0 w 45"/>
                <a:gd name="T15" fmla="*/ 2 h 96"/>
                <a:gd name="T16" fmla="*/ 0 w 45"/>
                <a:gd name="T17" fmla="*/ 2 h 96"/>
                <a:gd name="T18" fmla="*/ 0 w 45"/>
                <a:gd name="T19" fmla="*/ 2 h 96"/>
                <a:gd name="T20" fmla="*/ 0 w 45"/>
                <a:gd name="T21" fmla="*/ 2 h 96"/>
                <a:gd name="T22" fmla="*/ 0 w 45"/>
                <a:gd name="T23" fmla="*/ 2 h 96"/>
                <a:gd name="T24" fmla="*/ 0 w 45"/>
                <a:gd name="T25" fmla="*/ 1 h 96"/>
                <a:gd name="T26" fmla="*/ 0 w 45"/>
                <a:gd name="T27" fmla="*/ 1 h 96"/>
                <a:gd name="T28" fmla="*/ 0 w 45"/>
                <a:gd name="T29" fmla="*/ 1 h 96"/>
                <a:gd name="T30" fmla="*/ 0 w 45"/>
                <a:gd name="T31" fmla="*/ 1 h 96"/>
                <a:gd name="T32" fmla="*/ 0 w 45"/>
                <a:gd name="T33" fmla="*/ 0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96"/>
                <a:gd name="T53" fmla="*/ 45 w 45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96">
                  <a:moveTo>
                    <a:pt x="45" y="96"/>
                  </a:moveTo>
                  <a:lnTo>
                    <a:pt x="38" y="90"/>
                  </a:lnTo>
                  <a:lnTo>
                    <a:pt x="31" y="85"/>
                  </a:lnTo>
                  <a:lnTo>
                    <a:pt x="25" y="81"/>
                  </a:lnTo>
                  <a:lnTo>
                    <a:pt x="21" y="75"/>
                  </a:lnTo>
                  <a:lnTo>
                    <a:pt x="17" y="71"/>
                  </a:lnTo>
                  <a:lnTo>
                    <a:pt x="13" y="66"/>
                  </a:lnTo>
                  <a:lnTo>
                    <a:pt x="10" y="60"/>
                  </a:lnTo>
                  <a:lnTo>
                    <a:pt x="9" y="53"/>
                  </a:lnTo>
                  <a:lnTo>
                    <a:pt x="7" y="48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2" y="23"/>
                  </a:lnTo>
                  <a:lnTo>
                    <a:pt x="2" y="16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6" name="Freeform 33"/>
            <p:cNvSpPr>
              <a:spLocks/>
            </p:cNvSpPr>
            <p:nvPr/>
          </p:nvSpPr>
          <p:spPr bwMode="auto">
            <a:xfrm>
              <a:off x="2862" y="2597"/>
              <a:ext cx="93" cy="37"/>
            </a:xfrm>
            <a:custGeom>
              <a:avLst/>
              <a:gdLst>
                <a:gd name="T0" fmla="*/ 0 w 185"/>
                <a:gd name="T1" fmla="*/ 0 h 75"/>
                <a:gd name="T2" fmla="*/ 1 w 185"/>
                <a:gd name="T3" fmla="*/ 0 h 75"/>
                <a:gd name="T4" fmla="*/ 1 w 185"/>
                <a:gd name="T5" fmla="*/ 0 h 75"/>
                <a:gd name="T6" fmla="*/ 1 w 185"/>
                <a:gd name="T7" fmla="*/ 0 h 75"/>
                <a:gd name="T8" fmla="*/ 1 w 185"/>
                <a:gd name="T9" fmla="*/ 0 h 75"/>
                <a:gd name="T10" fmla="*/ 1 w 185"/>
                <a:gd name="T11" fmla="*/ 0 h 75"/>
                <a:gd name="T12" fmla="*/ 2 w 185"/>
                <a:gd name="T13" fmla="*/ 0 h 75"/>
                <a:gd name="T14" fmla="*/ 2 w 185"/>
                <a:gd name="T15" fmla="*/ 0 h 75"/>
                <a:gd name="T16" fmla="*/ 2 w 185"/>
                <a:gd name="T17" fmla="*/ 0 h 75"/>
                <a:gd name="T18" fmla="*/ 2 w 185"/>
                <a:gd name="T19" fmla="*/ 0 h 75"/>
                <a:gd name="T20" fmla="*/ 2 w 185"/>
                <a:gd name="T21" fmla="*/ 0 h 75"/>
                <a:gd name="T22" fmla="*/ 2 w 185"/>
                <a:gd name="T23" fmla="*/ 0 h 75"/>
                <a:gd name="T24" fmla="*/ 3 w 185"/>
                <a:gd name="T25" fmla="*/ 0 h 75"/>
                <a:gd name="T26" fmla="*/ 3 w 185"/>
                <a:gd name="T27" fmla="*/ 1 h 75"/>
                <a:gd name="T28" fmla="*/ 3 w 185"/>
                <a:gd name="T29" fmla="*/ 1 h 75"/>
                <a:gd name="T30" fmla="*/ 3 w 185"/>
                <a:gd name="T31" fmla="*/ 1 h 75"/>
                <a:gd name="T32" fmla="*/ 3 w 185"/>
                <a:gd name="T33" fmla="*/ 1 h 75"/>
                <a:gd name="T34" fmla="*/ 3 w 185"/>
                <a:gd name="T35" fmla="*/ 1 h 75"/>
                <a:gd name="T36" fmla="*/ 3 w 185"/>
                <a:gd name="T37" fmla="*/ 1 h 75"/>
                <a:gd name="T38" fmla="*/ 4 w 185"/>
                <a:gd name="T39" fmla="*/ 1 h 75"/>
                <a:gd name="T40" fmla="*/ 4 w 185"/>
                <a:gd name="T41" fmla="*/ 1 h 75"/>
                <a:gd name="T42" fmla="*/ 4 w 185"/>
                <a:gd name="T43" fmla="*/ 1 h 75"/>
                <a:gd name="T44" fmla="*/ 4 w 185"/>
                <a:gd name="T45" fmla="*/ 1 h 75"/>
                <a:gd name="T46" fmla="*/ 4 w 185"/>
                <a:gd name="T47" fmla="*/ 1 h 75"/>
                <a:gd name="T48" fmla="*/ 5 w 185"/>
                <a:gd name="T49" fmla="*/ 2 h 75"/>
                <a:gd name="T50" fmla="*/ 5 w 185"/>
                <a:gd name="T51" fmla="*/ 2 h 75"/>
                <a:gd name="T52" fmla="*/ 5 w 185"/>
                <a:gd name="T53" fmla="*/ 2 h 75"/>
                <a:gd name="T54" fmla="*/ 5 w 185"/>
                <a:gd name="T55" fmla="*/ 2 h 75"/>
                <a:gd name="T56" fmla="*/ 5 w 185"/>
                <a:gd name="T57" fmla="*/ 2 h 75"/>
                <a:gd name="T58" fmla="*/ 6 w 185"/>
                <a:gd name="T59" fmla="*/ 2 h 75"/>
                <a:gd name="T60" fmla="*/ 6 w 185"/>
                <a:gd name="T61" fmla="*/ 2 h 75"/>
                <a:gd name="T62" fmla="*/ 6 w 185"/>
                <a:gd name="T63" fmla="*/ 2 h 75"/>
                <a:gd name="T64" fmla="*/ 6 w 185"/>
                <a:gd name="T65" fmla="*/ 2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5"/>
                <a:gd name="T100" fmla="*/ 0 h 75"/>
                <a:gd name="T101" fmla="*/ 185 w 185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5" h="75">
                  <a:moveTo>
                    <a:pt x="0" y="0"/>
                  </a:moveTo>
                  <a:lnTo>
                    <a:pt x="5" y="0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25" y="4"/>
                  </a:lnTo>
                  <a:lnTo>
                    <a:pt x="31" y="6"/>
                  </a:lnTo>
                  <a:lnTo>
                    <a:pt x="36" y="9"/>
                  </a:lnTo>
                  <a:lnTo>
                    <a:pt x="42" y="11"/>
                  </a:lnTo>
                  <a:lnTo>
                    <a:pt x="46" y="14"/>
                  </a:lnTo>
                  <a:lnTo>
                    <a:pt x="51" y="17"/>
                  </a:lnTo>
                  <a:lnTo>
                    <a:pt x="56" y="21"/>
                  </a:lnTo>
                  <a:lnTo>
                    <a:pt x="60" y="24"/>
                  </a:lnTo>
                  <a:lnTo>
                    <a:pt x="65" y="28"/>
                  </a:lnTo>
                  <a:lnTo>
                    <a:pt x="68" y="32"/>
                  </a:lnTo>
                  <a:lnTo>
                    <a:pt x="74" y="36"/>
                  </a:lnTo>
                  <a:lnTo>
                    <a:pt x="79" y="39"/>
                  </a:lnTo>
                  <a:lnTo>
                    <a:pt x="85" y="44"/>
                  </a:lnTo>
                  <a:lnTo>
                    <a:pt x="89" y="46"/>
                  </a:lnTo>
                  <a:lnTo>
                    <a:pt x="95" y="50"/>
                  </a:lnTo>
                  <a:lnTo>
                    <a:pt x="100" y="53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59"/>
                  </a:lnTo>
                  <a:lnTo>
                    <a:pt x="125" y="62"/>
                  </a:lnTo>
                  <a:lnTo>
                    <a:pt x="132" y="64"/>
                  </a:lnTo>
                  <a:lnTo>
                    <a:pt x="138" y="66"/>
                  </a:lnTo>
                  <a:lnTo>
                    <a:pt x="145" y="68"/>
                  </a:lnTo>
                  <a:lnTo>
                    <a:pt x="152" y="69"/>
                  </a:lnTo>
                  <a:lnTo>
                    <a:pt x="159" y="70"/>
                  </a:lnTo>
                  <a:lnTo>
                    <a:pt x="164" y="72"/>
                  </a:lnTo>
                  <a:lnTo>
                    <a:pt x="171" y="72"/>
                  </a:lnTo>
                  <a:lnTo>
                    <a:pt x="178" y="73"/>
                  </a:lnTo>
                  <a:lnTo>
                    <a:pt x="185" y="75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7" name="Freeform 34"/>
            <p:cNvSpPr>
              <a:spLocks/>
            </p:cNvSpPr>
            <p:nvPr/>
          </p:nvSpPr>
          <p:spPr bwMode="auto">
            <a:xfrm>
              <a:off x="2890" y="2588"/>
              <a:ext cx="16" cy="32"/>
            </a:xfrm>
            <a:custGeom>
              <a:avLst/>
              <a:gdLst>
                <a:gd name="T0" fmla="*/ 1 w 32"/>
                <a:gd name="T1" fmla="*/ 2 h 65"/>
                <a:gd name="T2" fmla="*/ 1 w 32"/>
                <a:gd name="T3" fmla="*/ 1 h 65"/>
                <a:gd name="T4" fmla="*/ 1 w 32"/>
                <a:gd name="T5" fmla="*/ 1 h 65"/>
                <a:gd name="T6" fmla="*/ 1 w 32"/>
                <a:gd name="T7" fmla="*/ 1 h 65"/>
                <a:gd name="T8" fmla="*/ 1 w 32"/>
                <a:gd name="T9" fmla="*/ 0 h 65"/>
                <a:gd name="T10" fmla="*/ 1 w 32"/>
                <a:gd name="T11" fmla="*/ 0 h 65"/>
                <a:gd name="T12" fmla="*/ 1 w 32"/>
                <a:gd name="T13" fmla="*/ 0 h 65"/>
                <a:gd name="T14" fmla="*/ 1 w 32"/>
                <a:gd name="T15" fmla="*/ 0 h 65"/>
                <a:gd name="T16" fmla="*/ 0 w 32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5"/>
                <a:gd name="T29" fmla="*/ 32 w 32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5">
                  <a:moveTo>
                    <a:pt x="32" y="65"/>
                  </a:moveTo>
                  <a:lnTo>
                    <a:pt x="31" y="56"/>
                  </a:lnTo>
                  <a:lnTo>
                    <a:pt x="27" y="48"/>
                  </a:lnTo>
                  <a:lnTo>
                    <a:pt x="24" y="40"/>
                  </a:lnTo>
                  <a:lnTo>
                    <a:pt x="21" y="30"/>
                  </a:lnTo>
                  <a:lnTo>
                    <a:pt x="17" y="23"/>
                  </a:lnTo>
                  <a:lnTo>
                    <a:pt x="13" y="15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8" name="Freeform 35"/>
            <p:cNvSpPr>
              <a:spLocks/>
            </p:cNvSpPr>
            <p:nvPr/>
          </p:nvSpPr>
          <p:spPr bwMode="auto">
            <a:xfrm>
              <a:off x="2993" y="2632"/>
              <a:ext cx="212" cy="119"/>
            </a:xfrm>
            <a:custGeom>
              <a:avLst/>
              <a:gdLst>
                <a:gd name="T0" fmla="*/ 0 w 424"/>
                <a:gd name="T1" fmla="*/ 0 h 239"/>
                <a:gd name="T2" fmla="*/ 1 w 424"/>
                <a:gd name="T3" fmla="*/ 0 h 239"/>
                <a:gd name="T4" fmla="*/ 1 w 424"/>
                <a:gd name="T5" fmla="*/ 0 h 239"/>
                <a:gd name="T6" fmla="*/ 2 w 424"/>
                <a:gd name="T7" fmla="*/ 0 h 239"/>
                <a:gd name="T8" fmla="*/ 2 w 424"/>
                <a:gd name="T9" fmla="*/ 0 h 239"/>
                <a:gd name="T10" fmla="*/ 2 w 424"/>
                <a:gd name="T11" fmla="*/ 0 h 239"/>
                <a:gd name="T12" fmla="*/ 3 w 424"/>
                <a:gd name="T13" fmla="*/ 0 h 239"/>
                <a:gd name="T14" fmla="*/ 3 w 424"/>
                <a:gd name="T15" fmla="*/ 0 h 239"/>
                <a:gd name="T16" fmla="*/ 3 w 424"/>
                <a:gd name="T17" fmla="*/ 0 h 239"/>
                <a:gd name="T18" fmla="*/ 3 w 424"/>
                <a:gd name="T19" fmla="*/ 0 h 239"/>
                <a:gd name="T20" fmla="*/ 3 w 424"/>
                <a:gd name="T21" fmla="*/ 0 h 239"/>
                <a:gd name="T22" fmla="*/ 3 w 424"/>
                <a:gd name="T23" fmla="*/ 0 h 239"/>
                <a:gd name="T24" fmla="*/ 5 w 424"/>
                <a:gd name="T25" fmla="*/ 0 h 239"/>
                <a:gd name="T26" fmla="*/ 5 w 424"/>
                <a:gd name="T27" fmla="*/ 0 h 239"/>
                <a:gd name="T28" fmla="*/ 5 w 424"/>
                <a:gd name="T29" fmla="*/ 0 h 239"/>
                <a:gd name="T30" fmla="*/ 5 w 424"/>
                <a:gd name="T31" fmla="*/ 0 h 239"/>
                <a:gd name="T32" fmla="*/ 5 w 424"/>
                <a:gd name="T33" fmla="*/ 0 h 239"/>
                <a:gd name="T34" fmla="*/ 6 w 424"/>
                <a:gd name="T35" fmla="*/ 0 h 239"/>
                <a:gd name="T36" fmla="*/ 6 w 424"/>
                <a:gd name="T37" fmla="*/ 1 h 239"/>
                <a:gd name="T38" fmla="*/ 6 w 424"/>
                <a:gd name="T39" fmla="*/ 1 h 239"/>
                <a:gd name="T40" fmla="*/ 6 w 424"/>
                <a:gd name="T41" fmla="*/ 1 h 239"/>
                <a:gd name="T42" fmla="*/ 6 w 424"/>
                <a:gd name="T43" fmla="*/ 1 h 239"/>
                <a:gd name="T44" fmla="*/ 6 w 424"/>
                <a:gd name="T45" fmla="*/ 1 h 239"/>
                <a:gd name="T46" fmla="*/ 6 w 424"/>
                <a:gd name="T47" fmla="*/ 1 h 239"/>
                <a:gd name="T48" fmla="*/ 7 w 424"/>
                <a:gd name="T49" fmla="*/ 1 h 239"/>
                <a:gd name="T50" fmla="*/ 7 w 424"/>
                <a:gd name="T51" fmla="*/ 1 h 239"/>
                <a:gd name="T52" fmla="*/ 7 w 424"/>
                <a:gd name="T53" fmla="*/ 1 h 239"/>
                <a:gd name="T54" fmla="*/ 7 w 424"/>
                <a:gd name="T55" fmla="*/ 1 h 239"/>
                <a:gd name="T56" fmla="*/ 7 w 424"/>
                <a:gd name="T57" fmla="*/ 1 h 239"/>
                <a:gd name="T58" fmla="*/ 7 w 424"/>
                <a:gd name="T59" fmla="*/ 1 h 239"/>
                <a:gd name="T60" fmla="*/ 9 w 424"/>
                <a:gd name="T61" fmla="*/ 1 h 239"/>
                <a:gd name="T62" fmla="*/ 9 w 424"/>
                <a:gd name="T63" fmla="*/ 1 h 239"/>
                <a:gd name="T64" fmla="*/ 10 w 424"/>
                <a:gd name="T65" fmla="*/ 1 h 239"/>
                <a:gd name="T66" fmla="*/ 10 w 424"/>
                <a:gd name="T67" fmla="*/ 1 h 239"/>
                <a:gd name="T68" fmla="*/ 10 w 424"/>
                <a:gd name="T69" fmla="*/ 2 h 239"/>
                <a:gd name="T70" fmla="*/ 11 w 424"/>
                <a:gd name="T71" fmla="*/ 2 h 239"/>
                <a:gd name="T72" fmla="*/ 11 w 424"/>
                <a:gd name="T73" fmla="*/ 2 h 239"/>
                <a:gd name="T74" fmla="*/ 11 w 424"/>
                <a:gd name="T75" fmla="*/ 2 h 239"/>
                <a:gd name="T76" fmla="*/ 11 w 424"/>
                <a:gd name="T77" fmla="*/ 2 h 239"/>
                <a:gd name="T78" fmla="*/ 11 w 424"/>
                <a:gd name="T79" fmla="*/ 2 h 239"/>
                <a:gd name="T80" fmla="*/ 12 w 424"/>
                <a:gd name="T81" fmla="*/ 3 h 239"/>
                <a:gd name="T82" fmla="*/ 12 w 424"/>
                <a:gd name="T83" fmla="*/ 3 h 239"/>
                <a:gd name="T84" fmla="*/ 12 w 424"/>
                <a:gd name="T85" fmla="*/ 3 h 239"/>
                <a:gd name="T86" fmla="*/ 12 w 424"/>
                <a:gd name="T87" fmla="*/ 3 h 239"/>
                <a:gd name="T88" fmla="*/ 13 w 424"/>
                <a:gd name="T89" fmla="*/ 3 h 239"/>
                <a:gd name="T90" fmla="*/ 13 w 424"/>
                <a:gd name="T91" fmla="*/ 3 h 239"/>
                <a:gd name="T92" fmla="*/ 13 w 424"/>
                <a:gd name="T93" fmla="*/ 4 h 239"/>
                <a:gd name="T94" fmla="*/ 13 w 424"/>
                <a:gd name="T95" fmla="*/ 4 h 239"/>
                <a:gd name="T96" fmla="*/ 13 w 424"/>
                <a:gd name="T97" fmla="*/ 4 h 239"/>
                <a:gd name="T98" fmla="*/ 13 w 424"/>
                <a:gd name="T99" fmla="*/ 4 h 239"/>
                <a:gd name="T100" fmla="*/ 13 w 424"/>
                <a:gd name="T101" fmla="*/ 5 h 239"/>
                <a:gd name="T102" fmla="*/ 13 w 424"/>
                <a:gd name="T103" fmla="*/ 5 h 239"/>
                <a:gd name="T104" fmla="*/ 13 w 424"/>
                <a:gd name="T105" fmla="*/ 5 h 239"/>
                <a:gd name="T106" fmla="*/ 13 w 424"/>
                <a:gd name="T107" fmla="*/ 6 h 239"/>
                <a:gd name="T108" fmla="*/ 13 w 424"/>
                <a:gd name="T109" fmla="*/ 6 h 239"/>
                <a:gd name="T110" fmla="*/ 13 w 424"/>
                <a:gd name="T111" fmla="*/ 6 h 239"/>
                <a:gd name="T112" fmla="*/ 13 w 424"/>
                <a:gd name="T113" fmla="*/ 6 h 239"/>
                <a:gd name="T114" fmla="*/ 13 w 424"/>
                <a:gd name="T115" fmla="*/ 7 h 239"/>
                <a:gd name="T116" fmla="*/ 13 w 424"/>
                <a:gd name="T117" fmla="*/ 7 h 239"/>
                <a:gd name="T118" fmla="*/ 13 w 424"/>
                <a:gd name="T119" fmla="*/ 7 h 2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4"/>
                <a:gd name="T181" fmla="*/ 0 h 239"/>
                <a:gd name="T182" fmla="*/ 424 w 424"/>
                <a:gd name="T183" fmla="*/ 239 h 2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4" h="239">
                  <a:moveTo>
                    <a:pt x="0" y="0"/>
                  </a:moveTo>
                  <a:lnTo>
                    <a:pt x="11" y="3"/>
                  </a:lnTo>
                  <a:lnTo>
                    <a:pt x="23" y="4"/>
                  </a:lnTo>
                  <a:lnTo>
                    <a:pt x="36" y="4"/>
                  </a:lnTo>
                  <a:lnTo>
                    <a:pt x="48" y="6"/>
                  </a:lnTo>
                  <a:lnTo>
                    <a:pt x="61" y="6"/>
                  </a:lnTo>
                  <a:lnTo>
                    <a:pt x="73" y="6"/>
                  </a:lnTo>
                  <a:lnTo>
                    <a:pt x="86" y="6"/>
                  </a:lnTo>
                  <a:lnTo>
                    <a:pt x="98" y="6"/>
                  </a:lnTo>
                  <a:lnTo>
                    <a:pt x="107" y="6"/>
                  </a:lnTo>
                  <a:lnTo>
                    <a:pt x="119" y="8"/>
                  </a:lnTo>
                  <a:lnTo>
                    <a:pt x="125" y="10"/>
                  </a:lnTo>
                  <a:lnTo>
                    <a:pt x="132" y="12"/>
                  </a:lnTo>
                  <a:lnTo>
                    <a:pt x="139" y="15"/>
                  </a:lnTo>
                  <a:lnTo>
                    <a:pt x="146" y="18"/>
                  </a:lnTo>
                  <a:lnTo>
                    <a:pt x="151" y="21"/>
                  </a:lnTo>
                  <a:lnTo>
                    <a:pt x="157" y="25"/>
                  </a:lnTo>
                  <a:lnTo>
                    <a:pt x="162" y="29"/>
                  </a:lnTo>
                  <a:lnTo>
                    <a:pt x="168" y="33"/>
                  </a:lnTo>
                  <a:lnTo>
                    <a:pt x="172" y="37"/>
                  </a:lnTo>
                  <a:lnTo>
                    <a:pt x="175" y="43"/>
                  </a:lnTo>
                  <a:lnTo>
                    <a:pt x="176" y="47"/>
                  </a:lnTo>
                  <a:lnTo>
                    <a:pt x="178" y="54"/>
                  </a:lnTo>
                  <a:lnTo>
                    <a:pt x="185" y="48"/>
                  </a:lnTo>
                  <a:lnTo>
                    <a:pt x="194" y="44"/>
                  </a:lnTo>
                  <a:lnTo>
                    <a:pt x="206" y="41"/>
                  </a:lnTo>
                  <a:lnTo>
                    <a:pt x="217" y="41"/>
                  </a:lnTo>
                  <a:lnTo>
                    <a:pt x="228" y="41"/>
                  </a:lnTo>
                  <a:lnTo>
                    <a:pt x="240" y="43"/>
                  </a:lnTo>
                  <a:lnTo>
                    <a:pt x="253" y="44"/>
                  </a:lnTo>
                  <a:lnTo>
                    <a:pt x="265" y="47"/>
                  </a:lnTo>
                  <a:lnTo>
                    <a:pt x="276" y="51"/>
                  </a:lnTo>
                  <a:lnTo>
                    <a:pt x="289" y="55"/>
                  </a:lnTo>
                  <a:lnTo>
                    <a:pt x="300" y="61"/>
                  </a:lnTo>
                  <a:lnTo>
                    <a:pt x="311" y="66"/>
                  </a:lnTo>
                  <a:lnTo>
                    <a:pt x="321" y="72"/>
                  </a:lnTo>
                  <a:lnTo>
                    <a:pt x="329" y="78"/>
                  </a:lnTo>
                  <a:lnTo>
                    <a:pt x="336" y="85"/>
                  </a:lnTo>
                  <a:lnTo>
                    <a:pt x="343" y="94"/>
                  </a:lnTo>
                  <a:lnTo>
                    <a:pt x="350" y="95"/>
                  </a:lnTo>
                  <a:lnTo>
                    <a:pt x="360" y="99"/>
                  </a:lnTo>
                  <a:lnTo>
                    <a:pt x="367" y="103"/>
                  </a:lnTo>
                  <a:lnTo>
                    <a:pt x="374" y="107"/>
                  </a:lnTo>
                  <a:lnTo>
                    <a:pt x="381" y="114"/>
                  </a:lnTo>
                  <a:lnTo>
                    <a:pt x="386" y="120"/>
                  </a:lnTo>
                  <a:lnTo>
                    <a:pt x="393" y="127"/>
                  </a:lnTo>
                  <a:lnTo>
                    <a:pt x="399" y="133"/>
                  </a:lnTo>
                  <a:lnTo>
                    <a:pt x="405" y="142"/>
                  </a:lnTo>
                  <a:lnTo>
                    <a:pt x="409" y="147"/>
                  </a:lnTo>
                  <a:lnTo>
                    <a:pt x="414" y="157"/>
                  </a:lnTo>
                  <a:lnTo>
                    <a:pt x="421" y="169"/>
                  </a:lnTo>
                  <a:lnTo>
                    <a:pt x="424" y="180"/>
                  </a:lnTo>
                  <a:lnTo>
                    <a:pt x="424" y="190"/>
                  </a:lnTo>
                  <a:lnTo>
                    <a:pt x="424" y="197"/>
                  </a:lnTo>
                  <a:lnTo>
                    <a:pt x="421" y="205"/>
                  </a:lnTo>
                  <a:lnTo>
                    <a:pt x="420" y="215"/>
                  </a:lnTo>
                  <a:lnTo>
                    <a:pt x="416" y="221"/>
                  </a:lnTo>
                  <a:lnTo>
                    <a:pt x="413" y="227"/>
                  </a:lnTo>
                  <a:lnTo>
                    <a:pt x="409" y="234"/>
                  </a:lnTo>
                  <a:lnTo>
                    <a:pt x="406" y="239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9" name="Freeform 36"/>
            <p:cNvSpPr>
              <a:spLocks/>
            </p:cNvSpPr>
            <p:nvPr/>
          </p:nvSpPr>
          <p:spPr bwMode="auto">
            <a:xfrm>
              <a:off x="3090" y="2619"/>
              <a:ext cx="51" cy="7"/>
            </a:xfrm>
            <a:custGeom>
              <a:avLst/>
              <a:gdLst>
                <a:gd name="T0" fmla="*/ 3 w 102"/>
                <a:gd name="T1" fmla="*/ 1 h 14"/>
                <a:gd name="T2" fmla="*/ 3 w 102"/>
                <a:gd name="T3" fmla="*/ 1 h 14"/>
                <a:gd name="T4" fmla="*/ 3 w 102"/>
                <a:gd name="T5" fmla="*/ 1 h 14"/>
                <a:gd name="T6" fmla="*/ 3 w 102"/>
                <a:gd name="T7" fmla="*/ 1 h 14"/>
                <a:gd name="T8" fmla="*/ 3 w 102"/>
                <a:gd name="T9" fmla="*/ 0 h 14"/>
                <a:gd name="T10" fmla="*/ 2 w 102"/>
                <a:gd name="T11" fmla="*/ 1 h 14"/>
                <a:gd name="T12" fmla="*/ 2 w 102"/>
                <a:gd name="T13" fmla="*/ 1 h 14"/>
                <a:gd name="T14" fmla="*/ 2 w 102"/>
                <a:gd name="T15" fmla="*/ 1 h 14"/>
                <a:gd name="T16" fmla="*/ 2 w 102"/>
                <a:gd name="T17" fmla="*/ 1 h 14"/>
                <a:gd name="T18" fmla="*/ 1 w 102"/>
                <a:gd name="T19" fmla="*/ 1 h 14"/>
                <a:gd name="T20" fmla="*/ 1 w 102"/>
                <a:gd name="T21" fmla="*/ 1 h 14"/>
                <a:gd name="T22" fmla="*/ 1 w 102"/>
                <a:gd name="T23" fmla="*/ 1 h 14"/>
                <a:gd name="T24" fmla="*/ 1 w 102"/>
                <a:gd name="T25" fmla="*/ 1 h 14"/>
                <a:gd name="T26" fmla="*/ 1 w 102"/>
                <a:gd name="T27" fmla="*/ 1 h 14"/>
                <a:gd name="T28" fmla="*/ 1 w 102"/>
                <a:gd name="T29" fmla="*/ 1 h 14"/>
                <a:gd name="T30" fmla="*/ 1 w 102"/>
                <a:gd name="T31" fmla="*/ 1 h 14"/>
                <a:gd name="T32" fmla="*/ 0 w 10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14"/>
                <a:gd name="T53" fmla="*/ 102 w 10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14">
                  <a:moveTo>
                    <a:pt x="102" y="7"/>
                  </a:moveTo>
                  <a:lnTo>
                    <a:pt x="93" y="4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5" y="0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0" y="9"/>
                  </a:lnTo>
                  <a:lnTo>
                    <a:pt x="33" y="14"/>
                  </a:lnTo>
                  <a:lnTo>
                    <a:pt x="31" y="11"/>
                  </a:lnTo>
                  <a:lnTo>
                    <a:pt x="26" y="7"/>
                  </a:lnTo>
                  <a:lnTo>
                    <a:pt x="22" y="6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0" y="2"/>
                  </a:lnTo>
                  <a:lnTo>
                    <a:pt x="6" y="2"/>
                  </a:lnTo>
                  <a:lnTo>
                    <a:pt x="0" y="2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0" name="Freeform 37"/>
            <p:cNvSpPr>
              <a:spLocks/>
            </p:cNvSpPr>
            <p:nvPr/>
          </p:nvSpPr>
          <p:spPr bwMode="auto">
            <a:xfrm>
              <a:off x="3011" y="2588"/>
              <a:ext cx="65" cy="21"/>
            </a:xfrm>
            <a:custGeom>
              <a:avLst/>
              <a:gdLst>
                <a:gd name="T0" fmla="*/ 4 w 131"/>
                <a:gd name="T1" fmla="*/ 0 h 43"/>
                <a:gd name="T2" fmla="*/ 3 w 131"/>
                <a:gd name="T3" fmla="*/ 0 h 43"/>
                <a:gd name="T4" fmla="*/ 3 w 131"/>
                <a:gd name="T5" fmla="*/ 0 h 43"/>
                <a:gd name="T6" fmla="*/ 3 w 131"/>
                <a:gd name="T7" fmla="*/ 0 h 43"/>
                <a:gd name="T8" fmla="*/ 3 w 131"/>
                <a:gd name="T9" fmla="*/ 0 h 43"/>
                <a:gd name="T10" fmla="*/ 3 w 131"/>
                <a:gd name="T11" fmla="*/ 0 h 43"/>
                <a:gd name="T12" fmla="*/ 2 w 131"/>
                <a:gd name="T13" fmla="*/ 0 h 43"/>
                <a:gd name="T14" fmla="*/ 2 w 131"/>
                <a:gd name="T15" fmla="*/ 0 h 43"/>
                <a:gd name="T16" fmla="*/ 2 w 131"/>
                <a:gd name="T17" fmla="*/ 0 h 43"/>
                <a:gd name="T18" fmla="*/ 2 w 131"/>
                <a:gd name="T19" fmla="*/ 0 h 43"/>
                <a:gd name="T20" fmla="*/ 2 w 131"/>
                <a:gd name="T21" fmla="*/ 0 h 43"/>
                <a:gd name="T22" fmla="*/ 2 w 131"/>
                <a:gd name="T23" fmla="*/ 0 h 43"/>
                <a:gd name="T24" fmla="*/ 2 w 131"/>
                <a:gd name="T25" fmla="*/ 0 h 43"/>
                <a:gd name="T26" fmla="*/ 2 w 131"/>
                <a:gd name="T27" fmla="*/ 0 h 43"/>
                <a:gd name="T28" fmla="*/ 1 w 131"/>
                <a:gd name="T29" fmla="*/ 1 h 43"/>
                <a:gd name="T30" fmla="*/ 1 w 131"/>
                <a:gd name="T31" fmla="*/ 1 h 43"/>
                <a:gd name="T32" fmla="*/ 1 w 131"/>
                <a:gd name="T33" fmla="*/ 1 h 43"/>
                <a:gd name="T34" fmla="*/ 1 w 131"/>
                <a:gd name="T35" fmla="*/ 1 h 43"/>
                <a:gd name="T36" fmla="*/ 1 w 131"/>
                <a:gd name="T37" fmla="*/ 1 h 43"/>
                <a:gd name="T38" fmla="*/ 1 w 131"/>
                <a:gd name="T39" fmla="*/ 0 h 43"/>
                <a:gd name="T40" fmla="*/ 1 w 131"/>
                <a:gd name="T41" fmla="*/ 0 h 43"/>
                <a:gd name="T42" fmla="*/ 1 w 131"/>
                <a:gd name="T43" fmla="*/ 0 h 43"/>
                <a:gd name="T44" fmla="*/ 1 w 131"/>
                <a:gd name="T45" fmla="*/ 0 h 43"/>
                <a:gd name="T46" fmla="*/ 0 w 131"/>
                <a:gd name="T47" fmla="*/ 0 h 43"/>
                <a:gd name="T48" fmla="*/ 0 w 131"/>
                <a:gd name="T49" fmla="*/ 0 h 43"/>
                <a:gd name="T50" fmla="*/ 0 w 131"/>
                <a:gd name="T51" fmla="*/ 0 h 43"/>
                <a:gd name="T52" fmla="*/ 0 w 131"/>
                <a:gd name="T53" fmla="*/ 0 h 43"/>
                <a:gd name="T54" fmla="*/ 0 w 131"/>
                <a:gd name="T55" fmla="*/ 0 h 43"/>
                <a:gd name="T56" fmla="*/ 0 w 131"/>
                <a:gd name="T57" fmla="*/ 0 h 43"/>
                <a:gd name="T58" fmla="*/ 0 w 131"/>
                <a:gd name="T59" fmla="*/ 1 h 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1"/>
                <a:gd name="T91" fmla="*/ 0 h 43"/>
                <a:gd name="T92" fmla="*/ 131 w 131"/>
                <a:gd name="T93" fmla="*/ 43 h 4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1" h="43">
                  <a:moveTo>
                    <a:pt x="131" y="0"/>
                  </a:moveTo>
                  <a:lnTo>
                    <a:pt x="12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101" y="1"/>
                  </a:lnTo>
                  <a:lnTo>
                    <a:pt x="96" y="3"/>
                  </a:lnTo>
                  <a:lnTo>
                    <a:pt x="91" y="6"/>
                  </a:lnTo>
                  <a:lnTo>
                    <a:pt x="87" y="8"/>
                  </a:lnTo>
                  <a:lnTo>
                    <a:pt x="82" y="11"/>
                  </a:lnTo>
                  <a:lnTo>
                    <a:pt x="80" y="15"/>
                  </a:lnTo>
                  <a:lnTo>
                    <a:pt x="75" y="18"/>
                  </a:lnTo>
                  <a:lnTo>
                    <a:pt x="71" y="22"/>
                  </a:lnTo>
                  <a:lnTo>
                    <a:pt x="69" y="26"/>
                  </a:lnTo>
                  <a:lnTo>
                    <a:pt x="66" y="29"/>
                  </a:lnTo>
                  <a:lnTo>
                    <a:pt x="62" y="34"/>
                  </a:lnTo>
                  <a:lnTo>
                    <a:pt x="59" y="39"/>
                  </a:lnTo>
                  <a:lnTo>
                    <a:pt x="55" y="43"/>
                  </a:lnTo>
                  <a:lnTo>
                    <a:pt x="52" y="39"/>
                  </a:lnTo>
                  <a:lnTo>
                    <a:pt x="48" y="34"/>
                  </a:lnTo>
                  <a:lnTo>
                    <a:pt x="45" y="30"/>
                  </a:lnTo>
                  <a:lnTo>
                    <a:pt x="42" y="29"/>
                  </a:lnTo>
                  <a:lnTo>
                    <a:pt x="38" y="26"/>
                  </a:lnTo>
                  <a:lnTo>
                    <a:pt x="35" y="25"/>
                  </a:lnTo>
                  <a:lnTo>
                    <a:pt x="31" y="23"/>
                  </a:lnTo>
                  <a:lnTo>
                    <a:pt x="25" y="22"/>
                  </a:lnTo>
                  <a:lnTo>
                    <a:pt x="23" y="22"/>
                  </a:lnTo>
                  <a:lnTo>
                    <a:pt x="17" y="22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32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1" name="Freeform 38"/>
            <p:cNvSpPr>
              <a:spLocks/>
            </p:cNvSpPr>
            <p:nvPr/>
          </p:nvSpPr>
          <p:spPr bwMode="auto">
            <a:xfrm>
              <a:off x="2890" y="2513"/>
              <a:ext cx="88" cy="12"/>
            </a:xfrm>
            <a:custGeom>
              <a:avLst/>
              <a:gdLst>
                <a:gd name="T0" fmla="*/ 5 w 177"/>
                <a:gd name="T1" fmla="*/ 0 h 25"/>
                <a:gd name="T2" fmla="*/ 4 w 177"/>
                <a:gd name="T3" fmla="*/ 0 h 25"/>
                <a:gd name="T4" fmla="*/ 4 w 177"/>
                <a:gd name="T5" fmla="*/ 0 h 25"/>
                <a:gd name="T6" fmla="*/ 4 w 177"/>
                <a:gd name="T7" fmla="*/ 0 h 25"/>
                <a:gd name="T8" fmla="*/ 4 w 177"/>
                <a:gd name="T9" fmla="*/ 0 h 25"/>
                <a:gd name="T10" fmla="*/ 4 w 177"/>
                <a:gd name="T11" fmla="*/ 0 h 25"/>
                <a:gd name="T12" fmla="*/ 3 w 177"/>
                <a:gd name="T13" fmla="*/ 0 h 25"/>
                <a:gd name="T14" fmla="*/ 3 w 177"/>
                <a:gd name="T15" fmla="*/ 0 h 25"/>
                <a:gd name="T16" fmla="*/ 3 w 177"/>
                <a:gd name="T17" fmla="*/ 0 h 25"/>
                <a:gd name="T18" fmla="*/ 3 w 177"/>
                <a:gd name="T19" fmla="*/ 0 h 25"/>
                <a:gd name="T20" fmla="*/ 3 w 177"/>
                <a:gd name="T21" fmla="*/ 0 h 25"/>
                <a:gd name="T22" fmla="*/ 3 w 177"/>
                <a:gd name="T23" fmla="*/ 0 h 25"/>
                <a:gd name="T24" fmla="*/ 2 w 177"/>
                <a:gd name="T25" fmla="*/ 0 h 25"/>
                <a:gd name="T26" fmla="*/ 2 w 177"/>
                <a:gd name="T27" fmla="*/ 0 h 25"/>
                <a:gd name="T28" fmla="*/ 2 w 177"/>
                <a:gd name="T29" fmla="*/ 0 h 25"/>
                <a:gd name="T30" fmla="*/ 2 w 177"/>
                <a:gd name="T31" fmla="*/ 0 h 25"/>
                <a:gd name="T32" fmla="*/ 2 w 177"/>
                <a:gd name="T33" fmla="*/ 0 h 25"/>
                <a:gd name="T34" fmla="*/ 1 w 177"/>
                <a:gd name="T35" fmla="*/ 0 h 25"/>
                <a:gd name="T36" fmla="*/ 1 w 177"/>
                <a:gd name="T37" fmla="*/ 0 h 25"/>
                <a:gd name="T38" fmla="*/ 1 w 177"/>
                <a:gd name="T39" fmla="*/ 0 h 25"/>
                <a:gd name="T40" fmla="*/ 1 w 177"/>
                <a:gd name="T41" fmla="*/ 0 h 25"/>
                <a:gd name="T42" fmla="*/ 1 w 177"/>
                <a:gd name="T43" fmla="*/ 0 h 25"/>
                <a:gd name="T44" fmla="*/ 1 w 177"/>
                <a:gd name="T45" fmla="*/ 0 h 25"/>
                <a:gd name="T46" fmla="*/ 1 w 177"/>
                <a:gd name="T47" fmla="*/ 0 h 25"/>
                <a:gd name="T48" fmla="*/ 0 w 177"/>
                <a:gd name="T49" fmla="*/ 0 h 25"/>
                <a:gd name="T50" fmla="*/ 0 w 177"/>
                <a:gd name="T51" fmla="*/ 0 h 25"/>
                <a:gd name="T52" fmla="*/ 0 w 177"/>
                <a:gd name="T53" fmla="*/ 0 h 25"/>
                <a:gd name="T54" fmla="*/ 0 w 177"/>
                <a:gd name="T55" fmla="*/ 0 h 25"/>
                <a:gd name="T56" fmla="*/ 0 w 177"/>
                <a:gd name="T57" fmla="*/ 0 h 25"/>
                <a:gd name="T58" fmla="*/ 0 w 177"/>
                <a:gd name="T59" fmla="*/ 0 h 25"/>
                <a:gd name="T60" fmla="*/ 0 w 177"/>
                <a:gd name="T61" fmla="*/ 0 h 25"/>
                <a:gd name="T62" fmla="*/ 0 w 177"/>
                <a:gd name="T63" fmla="*/ 0 h 25"/>
                <a:gd name="T64" fmla="*/ 1 w 177"/>
                <a:gd name="T65" fmla="*/ 0 h 25"/>
                <a:gd name="T66" fmla="*/ 1 w 177"/>
                <a:gd name="T67" fmla="*/ 0 h 25"/>
                <a:gd name="T68" fmla="*/ 1 w 177"/>
                <a:gd name="T69" fmla="*/ 0 h 25"/>
                <a:gd name="T70" fmla="*/ 1 w 177"/>
                <a:gd name="T71" fmla="*/ 0 h 25"/>
                <a:gd name="T72" fmla="*/ 1 w 177"/>
                <a:gd name="T73" fmla="*/ 0 h 25"/>
                <a:gd name="T74" fmla="*/ 1 w 177"/>
                <a:gd name="T75" fmla="*/ 0 h 25"/>
                <a:gd name="T76" fmla="*/ 2 w 177"/>
                <a:gd name="T77" fmla="*/ 0 h 25"/>
                <a:gd name="T78" fmla="*/ 2 w 177"/>
                <a:gd name="T79" fmla="*/ 0 h 25"/>
                <a:gd name="T80" fmla="*/ 2 w 177"/>
                <a:gd name="T81" fmla="*/ 0 h 25"/>
                <a:gd name="T82" fmla="*/ 2 w 177"/>
                <a:gd name="T83" fmla="*/ 0 h 25"/>
                <a:gd name="T84" fmla="*/ 2 w 177"/>
                <a:gd name="T85" fmla="*/ 0 h 25"/>
                <a:gd name="T86" fmla="*/ 3 w 177"/>
                <a:gd name="T87" fmla="*/ 0 h 25"/>
                <a:gd name="T88" fmla="*/ 3 w 177"/>
                <a:gd name="T89" fmla="*/ 0 h 25"/>
                <a:gd name="T90" fmla="*/ 3 w 177"/>
                <a:gd name="T91" fmla="*/ 0 h 25"/>
                <a:gd name="T92" fmla="*/ 3 w 177"/>
                <a:gd name="T93" fmla="*/ 0 h 25"/>
                <a:gd name="T94" fmla="*/ 3 w 177"/>
                <a:gd name="T95" fmla="*/ 0 h 25"/>
                <a:gd name="T96" fmla="*/ 4 w 177"/>
                <a:gd name="T97" fmla="*/ 0 h 25"/>
                <a:gd name="T98" fmla="*/ 4 w 177"/>
                <a:gd name="T99" fmla="*/ 0 h 25"/>
                <a:gd name="T100" fmla="*/ 4 w 177"/>
                <a:gd name="T101" fmla="*/ 0 h 25"/>
                <a:gd name="T102" fmla="*/ 4 w 177"/>
                <a:gd name="T103" fmla="*/ 0 h 25"/>
                <a:gd name="T104" fmla="*/ 4 w 177"/>
                <a:gd name="T105" fmla="*/ 0 h 25"/>
                <a:gd name="T106" fmla="*/ 5 w 177"/>
                <a:gd name="T107" fmla="*/ 0 h 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7"/>
                <a:gd name="T163" fmla="*/ 0 h 25"/>
                <a:gd name="T164" fmla="*/ 177 w 177"/>
                <a:gd name="T165" fmla="*/ 25 h 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7" h="25">
                  <a:moveTo>
                    <a:pt x="177" y="25"/>
                  </a:moveTo>
                  <a:lnTo>
                    <a:pt x="155" y="24"/>
                  </a:lnTo>
                  <a:lnTo>
                    <a:pt x="149" y="21"/>
                  </a:lnTo>
                  <a:lnTo>
                    <a:pt x="142" y="21"/>
                  </a:lnTo>
                  <a:lnTo>
                    <a:pt x="137" y="19"/>
                  </a:lnTo>
                  <a:lnTo>
                    <a:pt x="131" y="18"/>
                  </a:lnTo>
                  <a:lnTo>
                    <a:pt x="125" y="17"/>
                  </a:lnTo>
                  <a:lnTo>
                    <a:pt x="120" y="14"/>
                  </a:lnTo>
                  <a:lnTo>
                    <a:pt x="114" y="13"/>
                  </a:lnTo>
                  <a:lnTo>
                    <a:pt x="109" y="11"/>
                  </a:lnTo>
                  <a:lnTo>
                    <a:pt x="103" y="8"/>
                  </a:lnTo>
                  <a:lnTo>
                    <a:pt x="98" y="8"/>
                  </a:lnTo>
                  <a:lnTo>
                    <a:pt x="92" y="6"/>
                  </a:lnTo>
                  <a:lnTo>
                    <a:pt x="85" y="4"/>
                  </a:lnTo>
                  <a:lnTo>
                    <a:pt x="81" y="3"/>
                  </a:lnTo>
                  <a:lnTo>
                    <a:pt x="75" y="2"/>
                  </a:lnTo>
                  <a:lnTo>
                    <a:pt x="70" y="2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7" y="6"/>
                  </a:lnTo>
                  <a:lnTo>
                    <a:pt x="21" y="7"/>
                  </a:lnTo>
                  <a:lnTo>
                    <a:pt x="15" y="10"/>
                  </a:lnTo>
                  <a:lnTo>
                    <a:pt x="0" y="21"/>
                  </a:lnTo>
                  <a:lnTo>
                    <a:pt x="9" y="17"/>
                  </a:lnTo>
                  <a:lnTo>
                    <a:pt x="15" y="14"/>
                  </a:lnTo>
                  <a:lnTo>
                    <a:pt x="22" y="11"/>
                  </a:lnTo>
                  <a:lnTo>
                    <a:pt x="27" y="10"/>
                  </a:lnTo>
                  <a:lnTo>
                    <a:pt x="32" y="8"/>
                  </a:lnTo>
                  <a:lnTo>
                    <a:pt x="38" y="8"/>
                  </a:lnTo>
                  <a:lnTo>
                    <a:pt x="43" y="8"/>
                  </a:lnTo>
                  <a:lnTo>
                    <a:pt x="50" y="8"/>
                  </a:lnTo>
                  <a:lnTo>
                    <a:pt x="56" y="8"/>
                  </a:lnTo>
                  <a:lnTo>
                    <a:pt x="63" y="8"/>
                  </a:lnTo>
                  <a:lnTo>
                    <a:pt x="68" y="10"/>
                  </a:lnTo>
                  <a:lnTo>
                    <a:pt x="75" y="11"/>
                  </a:lnTo>
                  <a:lnTo>
                    <a:pt x="82" y="13"/>
                  </a:lnTo>
                  <a:lnTo>
                    <a:pt x="88" y="13"/>
                  </a:lnTo>
                  <a:lnTo>
                    <a:pt x="93" y="14"/>
                  </a:lnTo>
                  <a:lnTo>
                    <a:pt x="100" y="15"/>
                  </a:lnTo>
                  <a:lnTo>
                    <a:pt x="107" y="17"/>
                  </a:lnTo>
                  <a:lnTo>
                    <a:pt x="113" y="18"/>
                  </a:lnTo>
                  <a:lnTo>
                    <a:pt x="120" y="19"/>
                  </a:lnTo>
                  <a:lnTo>
                    <a:pt x="125" y="21"/>
                  </a:lnTo>
                  <a:lnTo>
                    <a:pt x="132" y="21"/>
                  </a:lnTo>
                  <a:lnTo>
                    <a:pt x="138" y="22"/>
                  </a:lnTo>
                  <a:lnTo>
                    <a:pt x="144" y="24"/>
                  </a:lnTo>
                  <a:lnTo>
                    <a:pt x="149" y="25"/>
                  </a:lnTo>
                  <a:lnTo>
                    <a:pt x="159" y="25"/>
                  </a:lnTo>
                  <a:lnTo>
                    <a:pt x="177" y="25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2" name="Freeform 39"/>
            <p:cNvSpPr>
              <a:spLocks/>
            </p:cNvSpPr>
            <p:nvPr/>
          </p:nvSpPr>
          <p:spPr bwMode="auto">
            <a:xfrm>
              <a:off x="2895" y="2541"/>
              <a:ext cx="131" cy="30"/>
            </a:xfrm>
            <a:custGeom>
              <a:avLst/>
              <a:gdLst>
                <a:gd name="T0" fmla="*/ 0 w 262"/>
                <a:gd name="T1" fmla="*/ 0 h 60"/>
                <a:gd name="T2" fmla="*/ 1 w 262"/>
                <a:gd name="T3" fmla="*/ 1 h 60"/>
                <a:gd name="T4" fmla="*/ 1 w 262"/>
                <a:gd name="T5" fmla="*/ 1 h 60"/>
                <a:gd name="T6" fmla="*/ 1 w 262"/>
                <a:gd name="T7" fmla="*/ 1 h 60"/>
                <a:gd name="T8" fmla="*/ 1 w 262"/>
                <a:gd name="T9" fmla="*/ 1 h 60"/>
                <a:gd name="T10" fmla="*/ 1 w 262"/>
                <a:gd name="T11" fmla="*/ 1 h 60"/>
                <a:gd name="T12" fmla="*/ 2 w 262"/>
                <a:gd name="T13" fmla="*/ 1 h 60"/>
                <a:gd name="T14" fmla="*/ 2 w 262"/>
                <a:gd name="T15" fmla="*/ 1 h 60"/>
                <a:gd name="T16" fmla="*/ 2 w 262"/>
                <a:gd name="T17" fmla="*/ 1 h 60"/>
                <a:gd name="T18" fmla="*/ 2 w 262"/>
                <a:gd name="T19" fmla="*/ 1 h 60"/>
                <a:gd name="T20" fmla="*/ 3 w 262"/>
                <a:gd name="T21" fmla="*/ 1 h 60"/>
                <a:gd name="T22" fmla="*/ 3 w 262"/>
                <a:gd name="T23" fmla="*/ 1 h 60"/>
                <a:gd name="T24" fmla="*/ 4 w 262"/>
                <a:gd name="T25" fmla="*/ 1 h 60"/>
                <a:gd name="T26" fmla="*/ 4 w 262"/>
                <a:gd name="T27" fmla="*/ 1 h 60"/>
                <a:gd name="T28" fmla="*/ 5 w 262"/>
                <a:gd name="T29" fmla="*/ 1 h 60"/>
                <a:gd name="T30" fmla="*/ 5 w 262"/>
                <a:gd name="T31" fmla="*/ 1 h 60"/>
                <a:gd name="T32" fmla="*/ 5 w 262"/>
                <a:gd name="T33" fmla="*/ 2 h 60"/>
                <a:gd name="T34" fmla="*/ 6 w 262"/>
                <a:gd name="T35" fmla="*/ 2 h 60"/>
                <a:gd name="T36" fmla="*/ 6 w 262"/>
                <a:gd name="T37" fmla="*/ 2 h 60"/>
                <a:gd name="T38" fmla="*/ 6 w 262"/>
                <a:gd name="T39" fmla="*/ 2 h 60"/>
                <a:gd name="T40" fmla="*/ 7 w 262"/>
                <a:gd name="T41" fmla="*/ 2 h 60"/>
                <a:gd name="T42" fmla="*/ 7 w 262"/>
                <a:gd name="T43" fmla="*/ 2 h 60"/>
                <a:gd name="T44" fmla="*/ 7 w 262"/>
                <a:gd name="T45" fmla="*/ 2 h 60"/>
                <a:gd name="T46" fmla="*/ 7 w 262"/>
                <a:gd name="T47" fmla="*/ 2 h 60"/>
                <a:gd name="T48" fmla="*/ 8 w 262"/>
                <a:gd name="T49" fmla="*/ 2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2"/>
                <a:gd name="T76" fmla="*/ 0 h 60"/>
                <a:gd name="T77" fmla="*/ 262 w 26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2" h="60">
                  <a:moveTo>
                    <a:pt x="0" y="0"/>
                  </a:moveTo>
                  <a:lnTo>
                    <a:pt x="11" y="2"/>
                  </a:lnTo>
                  <a:lnTo>
                    <a:pt x="23" y="4"/>
                  </a:lnTo>
                  <a:lnTo>
                    <a:pt x="35" y="4"/>
                  </a:lnTo>
                  <a:lnTo>
                    <a:pt x="45" y="5"/>
                  </a:lnTo>
                  <a:lnTo>
                    <a:pt x="55" y="5"/>
                  </a:lnTo>
                  <a:lnTo>
                    <a:pt x="66" y="8"/>
                  </a:lnTo>
                  <a:lnTo>
                    <a:pt x="74" y="12"/>
                  </a:lnTo>
                  <a:lnTo>
                    <a:pt x="82" y="19"/>
                  </a:lnTo>
                  <a:lnTo>
                    <a:pt x="95" y="15"/>
                  </a:lnTo>
                  <a:lnTo>
                    <a:pt x="110" y="13"/>
                  </a:lnTo>
                  <a:lnTo>
                    <a:pt x="124" y="13"/>
                  </a:lnTo>
                  <a:lnTo>
                    <a:pt x="141" y="15"/>
                  </a:lnTo>
                  <a:lnTo>
                    <a:pt x="156" y="17"/>
                  </a:lnTo>
                  <a:lnTo>
                    <a:pt x="170" y="23"/>
                  </a:lnTo>
                  <a:lnTo>
                    <a:pt x="180" y="30"/>
                  </a:lnTo>
                  <a:lnTo>
                    <a:pt x="188" y="39"/>
                  </a:lnTo>
                  <a:lnTo>
                    <a:pt x="197" y="39"/>
                  </a:lnTo>
                  <a:lnTo>
                    <a:pt x="206" y="41"/>
                  </a:lnTo>
                  <a:lnTo>
                    <a:pt x="216" y="41"/>
                  </a:lnTo>
                  <a:lnTo>
                    <a:pt x="227" y="44"/>
                  </a:lnTo>
                  <a:lnTo>
                    <a:pt x="237" y="46"/>
                  </a:lnTo>
                  <a:lnTo>
                    <a:pt x="247" y="49"/>
                  </a:lnTo>
                  <a:lnTo>
                    <a:pt x="255" y="55"/>
                  </a:lnTo>
                  <a:lnTo>
                    <a:pt x="262" y="6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3" name="Freeform 40"/>
            <p:cNvSpPr>
              <a:spLocks/>
            </p:cNvSpPr>
            <p:nvPr/>
          </p:nvSpPr>
          <p:spPr bwMode="auto">
            <a:xfrm>
              <a:off x="2522" y="2938"/>
              <a:ext cx="41" cy="25"/>
            </a:xfrm>
            <a:custGeom>
              <a:avLst/>
              <a:gdLst>
                <a:gd name="T0" fmla="*/ 3 w 82"/>
                <a:gd name="T1" fmla="*/ 2 h 50"/>
                <a:gd name="T2" fmla="*/ 3 w 82"/>
                <a:gd name="T3" fmla="*/ 2 h 50"/>
                <a:gd name="T4" fmla="*/ 1 w 82"/>
                <a:gd name="T5" fmla="*/ 1 h 50"/>
                <a:gd name="T6" fmla="*/ 1 w 82"/>
                <a:gd name="T7" fmla="*/ 1 h 50"/>
                <a:gd name="T8" fmla="*/ 1 w 82"/>
                <a:gd name="T9" fmla="*/ 1 h 50"/>
                <a:gd name="T10" fmla="*/ 0 w 82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50"/>
                <a:gd name="T20" fmla="*/ 82 w 82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50">
                  <a:moveTo>
                    <a:pt x="82" y="50"/>
                  </a:moveTo>
                  <a:lnTo>
                    <a:pt x="66" y="40"/>
                  </a:lnTo>
                  <a:lnTo>
                    <a:pt x="48" y="31"/>
                  </a:lnTo>
                  <a:lnTo>
                    <a:pt x="31" y="21"/>
                  </a:lnTo>
                  <a:lnTo>
                    <a:pt x="16" y="1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4" name="Freeform 41"/>
            <p:cNvSpPr>
              <a:spLocks/>
            </p:cNvSpPr>
            <p:nvPr/>
          </p:nvSpPr>
          <p:spPr bwMode="auto">
            <a:xfrm>
              <a:off x="2496" y="2601"/>
              <a:ext cx="108" cy="341"/>
            </a:xfrm>
            <a:custGeom>
              <a:avLst/>
              <a:gdLst>
                <a:gd name="T0" fmla="*/ 5 w 214"/>
                <a:gd name="T1" fmla="*/ 22 h 680"/>
                <a:gd name="T2" fmla="*/ 4 w 214"/>
                <a:gd name="T3" fmla="*/ 21 h 680"/>
                <a:gd name="T4" fmla="*/ 4 w 214"/>
                <a:gd name="T5" fmla="*/ 20 h 680"/>
                <a:gd name="T6" fmla="*/ 3 w 214"/>
                <a:gd name="T7" fmla="*/ 20 h 680"/>
                <a:gd name="T8" fmla="*/ 3 w 214"/>
                <a:gd name="T9" fmla="*/ 19 h 680"/>
                <a:gd name="T10" fmla="*/ 3 w 214"/>
                <a:gd name="T11" fmla="*/ 19 h 680"/>
                <a:gd name="T12" fmla="*/ 3 w 214"/>
                <a:gd name="T13" fmla="*/ 18 h 680"/>
                <a:gd name="T14" fmla="*/ 3 w 214"/>
                <a:gd name="T15" fmla="*/ 18 h 680"/>
                <a:gd name="T16" fmla="*/ 3 w 214"/>
                <a:gd name="T17" fmla="*/ 17 h 680"/>
                <a:gd name="T18" fmla="*/ 2 w 214"/>
                <a:gd name="T19" fmla="*/ 16 h 680"/>
                <a:gd name="T20" fmla="*/ 1 w 214"/>
                <a:gd name="T21" fmla="*/ 15 h 680"/>
                <a:gd name="T22" fmla="*/ 2 w 214"/>
                <a:gd name="T23" fmla="*/ 15 h 680"/>
                <a:gd name="T24" fmla="*/ 2 w 214"/>
                <a:gd name="T25" fmla="*/ 14 h 680"/>
                <a:gd name="T26" fmla="*/ 1 w 214"/>
                <a:gd name="T27" fmla="*/ 14 h 680"/>
                <a:gd name="T28" fmla="*/ 1 w 214"/>
                <a:gd name="T29" fmla="*/ 13 h 680"/>
                <a:gd name="T30" fmla="*/ 1 w 214"/>
                <a:gd name="T31" fmla="*/ 12 h 680"/>
                <a:gd name="T32" fmla="*/ 0 w 214"/>
                <a:gd name="T33" fmla="*/ 11 h 680"/>
                <a:gd name="T34" fmla="*/ 1 w 214"/>
                <a:gd name="T35" fmla="*/ 10 h 680"/>
                <a:gd name="T36" fmla="*/ 1 w 214"/>
                <a:gd name="T37" fmla="*/ 9 h 680"/>
                <a:gd name="T38" fmla="*/ 1 w 214"/>
                <a:gd name="T39" fmla="*/ 9 h 680"/>
                <a:gd name="T40" fmla="*/ 1 w 214"/>
                <a:gd name="T41" fmla="*/ 9 h 680"/>
                <a:gd name="T42" fmla="*/ 2 w 214"/>
                <a:gd name="T43" fmla="*/ 8 h 680"/>
                <a:gd name="T44" fmla="*/ 2 w 214"/>
                <a:gd name="T45" fmla="*/ 7 h 680"/>
                <a:gd name="T46" fmla="*/ 2 w 214"/>
                <a:gd name="T47" fmla="*/ 7 h 680"/>
                <a:gd name="T48" fmla="*/ 3 w 214"/>
                <a:gd name="T49" fmla="*/ 6 h 680"/>
                <a:gd name="T50" fmla="*/ 3 w 214"/>
                <a:gd name="T51" fmla="*/ 5 h 680"/>
                <a:gd name="T52" fmla="*/ 3 w 214"/>
                <a:gd name="T53" fmla="*/ 4 h 680"/>
                <a:gd name="T54" fmla="*/ 4 w 214"/>
                <a:gd name="T55" fmla="*/ 3 h 680"/>
                <a:gd name="T56" fmla="*/ 5 w 214"/>
                <a:gd name="T57" fmla="*/ 2 h 680"/>
                <a:gd name="T58" fmla="*/ 5 w 214"/>
                <a:gd name="T59" fmla="*/ 2 h 680"/>
                <a:gd name="T60" fmla="*/ 6 w 214"/>
                <a:gd name="T61" fmla="*/ 1 h 680"/>
                <a:gd name="T62" fmla="*/ 7 w 214"/>
                <a:gd name="T63" fmla="*/ 1 h 6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4"/>
                <a:gd name="T97" fmla="*/ 0 h 680"/>
                <a:gd name="T98" fmla="*/ 214 w 214"/>
                <a:gd name="T99" fmla="*/ 680 h 6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4" h="680">
                  <a:moveTo>
                    <a:pt x="147" y="680"/>
                  </a:moveTo>
                  <a:lnTo>
                    <a:pt x="139" y="672"/>
                  </a:lnTo>
                  <a:lnTo>
                    <a:pt x="129" y="664"/>
                  </a:lnTo>
                  <a:lnTo>
                    <a:pt x="121" y="657"/>
                  </a:lnTo>
                  <a:lnTo>
                    <a:pt x="111" y="649"/>
                  </a:lnTo>
                  <a:lnTo>
                    <a:pt x="104" y="639"/>
                  </a:lnTo>
                  <a:lnTo>
                    <a:pt x="97" y="631"/>
                  </a:lnTo>
                  <a:lnTo>
                    <a:pt x="90" y="621"/>
                  </a:lnTo>
                  <a:lnTo>
                    <a:pt x="85" y="610"/>
                  </a:lnTo>
                  <a:lnTo>
                    <a:pt x="81" y="603"/>
                  </a:lnTo>
                  <a:lnTo>
                    <a:pt x="78" y="595"/>
                  </a:lnTo>
                  <a:lnTo>
                    <a:pt x="75" y="587"/>
                  </a:lnTo>
                  <a:lnTo>
                    <a:pt x="75" y="577"/>
                  </a:lnTo>
                  <a:lnTo>
                    <a:pt x="75" y="569"/>
                  </a:lnTo>
                  <a:lnTo>
                    <a:pt x="75" y="559"/>
                  </a:lnTo>
                  <a:lnTo>
                    <a:pt x="78" y="551"/>
                  </a:lnTo>
                  <a:lnTo>
                    <a:pt x="82" y="541"/>
                  </a:lnTo>
                  <a:lnTo>
                    <a:pt x="65" y="532"/>
                  </a:lnTo>
                  <a:lnTo>
                    <a:pt x="53" y="518"/>
                  </a:lnTo>
                  <a:lnTo>
                    <a:pt x="42" y="506"/>
                  </a:lnTo>
                  <a:lnTo>
                    <a:pt x="35" y="490"/>
                  </a:lnTo>
                  <a:lnTo>
                    <a:pt x="32" y="478"/>
                  </a:lnTo>
                  <a:lnTo>
                    <a:pt x="33" y="464"/>
                  </a:lnTo>
                  <a:lnTo>
                    <a:pt x="39" y="453"/>
                  </a:lnTo>
                  <a:lnTo>
                    <a:pt x="50" y="445"/>
                  </a:lnTo>
                  <a:lnTo>
                    <a:pt x="37" y="440"/>
                  </a:lnTo>
                  <a:lnTo>
                    <a:pt x="28" y="430"/>
                  </a:lnTo>
                  <a:lnTo>
                    <a:pt x="19" y="418"/>
                  </a:lnTo>
                  <a:lnTo>
                    <a:pt x="12" y="401"/>
                  </a:lnTo>
                  <a:lnTo>
                    <a:pt x="8" y="386"/>
                  </a:lnTo>
                  <a:lnTo>
                    <a:pt x="5" y="368"/>
                  </a:lnTo>
                  <a:lnTo>
                    <a:pt x="3" y="353"/>
                  </a:lnTo>
                  <a:lnTo>
                    <a:pt x="0" y="339"/>
                  </a:lnTo>
                  <a:lnTo>
                    <a:pt x="0" y="330"/>
                  </a:lnTo>
                  <a:lnTo>
                    <a:pt x="1" y="319"/>
                  </a:lnTo>
                  <a:lnTo>
                    <a:pt x="4" y="308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21" y="276"/>
                  </a:lnTo>
                  <a:lnTo>
                    <a:pt x="28" y="270"/>
                  </a:lnTo>
                  <a:lnTo>
                    <a:pt x="37" y="268"/>
                  </a:lnTo>
                  <a:lnTo>
                    <a:pt x="32" y="258"/>
                  </a:lnTo>
                  <a:lnTo>
                    <a:pt x="31" y="247"/>
                  </a:lnTo>
                  <a:lnTo>
                    <a:pt x="35" y="237"/>
                  </a:lnTo>
                  <a:lnTo>
                    <a:pt x="42" y="226"/>
                  </a:lnTo>
                  <a:lnTo>
                    <a:pt x="50" y="215"/>
                  </a:lnTo>
                  <a:lnTo>
                    <a:pt x="58" y="204"/>
                  </a:lnTo>
                  <a:lnTo>
                    <a:pt x="64" y="193"/>
                  </a:lnTo>
                  <a:lnTo>
                    <a:pt x="67" y="181"/>
                  </a:lnTo>
                  <a:lnTo>
                    <a:pt x="68" y="171"/>
                  </a:lnTo>
                  <a:lnTo>
                    <a:pt x="71" y="156"/>
                  </a:lnTo>
                  <a:lnTo>
                    <a:pt x="76" y="140"/>
                  </a:lnTo>
                  <a:lnTo>
                    <a:pt x="85" y="123"/>
                  </a:lnTo>
                  <a:lnTo>
                    <a:pt x="96" y="107"/>
                  </a:lnTo>
                  <a:lnTo>
                    <a:pt x="110" y="93"/>
                  </a:lnTo>
                  <a:lnTo>
                    <a:pt x="127" y="82"/>
                  </a:lnTo>
                  <a:lnTo>
                    <a:pt x="145" y="75"/>
                  </a:lnTo>
                  <a:lnTo>
                    <a:pt x="143" y="64"/>
                  </a:lnTo>
                  <a:lnTo>
                    <a:pt x="146" y="52"/>
                  </a:lnTo>
                  <a:lnTo>
                    <a:pt x="153" y="39"/>
                  </a:lnTo>
                  <a:lnTo>
                    <a:pt x="164" y="27"/>
                  </a:lnTo>
                  <a:lnTo>
                    <a:pt x="175" y="17"/>
                  </a:lnTo>
                  <a:lnTo>
                    <a:pt x="189" y="8"/>
                  </a:lnTo>
                  <a:lnTo>
                    <a:pt x="202" y="2"/>
                  </a:lnTo>
                  <a:lnTo>
                    <a:pt x="214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5" name="Freeform 42"/>
            <p:cNvSpPr>
              <a:spLocks/>
            </p:cNvSpPr>
            <p:nvPr/>
          </p:nvSpPr>
          <p:spPr bwMode="auto">
            <a:xfrm>
              <a:off x="2482" y="2844"/>
              <a:ext cx="39" cy="80"/>
            </a:xfrm>
            <a:custGeom>
              <a:avLst/>
              <a:gdLst>
                <a:gd name="T0" fmla="*/ 0 w 79"/>
                <a:gd name="T1" fmla="*/ 0 h 159"/>
                <a:gd name="T2" fmla="*/ 0 w 79"/>
                <a:gd name="T3" fmla="*/ 1 h 159"/>
                <a:gd name="T4" fmla="*/ 0 w 79"/>
                <a:gd name="T5" fmla="*/ 2 h 159"/>
                <a:gd name="T6" fmla="*/ 0 w 79"/>
                <a:gd name="T7" fmla="*/ 2 h 159"/>
                <a:gd name="T8" fmla="*/ 0 w 79"/>
                <a:gd name="T9" fmla="*/ 2 h 159"/>
                <a:gd name="T10" fmla="*/ 0 w 79"/>
                <a:gd name="T11" fmla="*/ 2 h 159"/>
                <a:gd name="T12" fmla="*/ 0 w 79"/>
                <a:gd name="T13" fmla="*/ 3 h 159"/>
                <a:gd name="T14" fmla="*/ 1 w 79"/>
                <a:gd name="T15" fmla="*/ 3 h 159"/>
                <a:gd name="T16" fmla="*/ 1 w 79"/>
                <a:gd name="T17" fmla="*/ 3 h 159"/>
                <a:gd name="T18" fmla="*/ 1 w 79"/>
                <a:gd name="T19" fmla="*/ 3 h 159"/>
                <a:gd name="T20" fmla="*/ 1 w 79"/>
                <a:gd name="T21" fmla="*/ 3 h 159"/>
                <a:gd name="T22" fmla="*/ 1 w 79"/>
                <a:gd name="T23" fmla="*/ 3 h 159"/>
                <a:gd name="T24" fmla="*/ 2 w 79"/>
                <a:gd name="T25" fmla="*/ 3 h 159"/>
                <a:gd name="T26" fmla="*/ 2 w 79"/>
                <a:gd name="T27" fmla="*/ 3 h 159"/>
                <a:gd name="T28" fmla="*/ 2 w 79"/>
                <a:gd name="T29" fmla="*/ 3 h 159"/>
                <a:gd name="T30" fmla="*/ 2 w 79"/>
                <a:gd name="T31" fmla="*/ 3 h 159"/>
                <a:gd name="T32" fmla="*/ 1 w 79"/>
                <a:gd name="T33" fmla="*/ 3 h 159"/>
                <a:gd name="T34" fmla="*/ 1 w 79"/>
                <a:gd name="T35" fmla="*/ 3 h 159"/>
                <a:gd name="T36" fmla="*/ 1 w 79"/>
                <a:gd name="T37" fmla="*/ 4 h 159"/>
                <a:gd name="T38" fmla="*/ 1 w 79"/>
                <a:gd name="T39" fmla="*/ 4 h 159"/>
                <a:gd name="T40" fmla="*/ 1 w 79"/>
                <a:gd name="T41" fmla="*/ 4 h 159"/>
                <a:gd name="T42" fmla="*/ 1 w 79"/>
                <a:gd name="T43" fmla="*/ 4 h 159"/>
                <a:gd name="T44" fmla="*/ 1 w 79"/>
                <a:gd name="T45" fmla="*/ 5 h 159"/>
                <a:gd name="T46" fmla="*/ 1 w 79"/>
                <a:gd name="T47" fmla="*/ 5 h 159"/>
                <a:gd name="T48" fmla="*/ 2 w 79"/>
                <a:gd name="T49" fmla="*/ 5 h 159"/>
                <a:gd name="T50" fmla="*/ 1 w 79"/>
                <a:gd name="T51" fmla="*/ 5 h 159"/>
                <a:gd name="T52" fmla="*/ 1 w 79"/>
                <a:gd name="T53" fmla="*/ 5 h 159"/>
                <a:gd name="T54" fmla="*/ 1 w 79"/>
                <a:gd name="T55" fmla="*/ 4 h 159"/>
                <a:gd name="T56" fmla="*/ 1 w 79"/>
                <a:gd name="T57" fmla="*/ 4 h 159"/>
                <a:gd name="T58" fmla="*/ 1 w 79"/>
                <a:gd name="T59" fmla="*/ 4 h 159"/>
                <a:gd name="T60" fmla="*/ 1 w 79"/>
                <a:gd name="T61" fmla="*/ 4 h 159"/>
                <a:gd name="T62" fmla="*/ 1 w 79"/>
                <a:gd name="T63" fmla="*/ 3 h 159"/>
                <a:gd name="T64" fmla="*/ 1 w 79"/>
                <a:gd name="T65" fmla="*/ 3 h 159"/>
                <a:gd name="T66" fmla="*/ 1 w 79"/>
                <a:gd name="T67" fmla="*/ 3 h 159"/>
                <a:gd name="T68" fmla="*/ 1 w 79"/>
                <a:gd name="T69" fmla="*/ 3 h 159"/>
                <a:gd name="T70" fmla="*/ 0 w 79"/>
                <a:gd name="T71" fmla="*/ 3 h 159"/>
                <a:gd name="T72" fmla="*/ 0 w 79"/>
                <a:gd name="T73" fmla="*/ 3 h 159"/>
                <a:gd name="T74" fmla="*/ 0 w 79"/>
                <a:gd name="T75" fmla="*/ 3 h 159"/>
                <a:gd name="T76" fmla="*/ 0 w 79"/>
                <a:gd name="T77" fmla="*/ 3 h 159"/>
                <a:gd name="T78" fmla="*/ 0 w 79"/>
                <a:gd name="T79" fmla="*/ 2 h 159"/>
                <a:gd name="T80" fmla="*/ 0 w 79"/>
                <a:gd name="T81" fmla="*/ 2 h 159"/>
                <a:gd name="T82" fmla="*/ 0 w 79"/>
                <a:gd name="T83" fmla="*/ 2 h 159"/>
                <a:gd name="T84" fmla="*/ 0 w 79"/>
                <a:gd name="T85" fmla="*/ 2 h 159"/>
                <a:gd name="T86" fmla="*/ 0 w 79"/>
                <a:gd name="T87" fmla="*/ 1 h 159"/>
                <a:gd name="T88" fmla="*/ 0 w 79"/>
                <a:gd name="T89" fmla="*/ 1 h 159"/>
                <a:gd name="T90" fmla="*/ 0 w 79"/>
                <a:gd name="T91" fmla="*/ 1 h 159"/>
                <a:gd name="T92" fmla="*/ 0 w 79"/>
                <a:gd name="T93" fmla="*/ 1 h 159"/>
                <a:gd name="T94" fmla="*/ 0 w 79"/>
                <a:gd name="T95" fmla="*/ 1 h 159"/>
                <a:gd name="T96" fmla="*/ 0 w 79"/>
                <a:gd name="T97" fmla="*/ 0 h 1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159"/>
                <a:gd name="T149" fmla="*/ 79 w 79"/>
                <a:gd name="T150" fmla="*/ 159 h 1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159">
                  <a:moveTo>
                    <a:pt x="0" y="0"/>
                  </a:moveTo>
                  <a:lnTo>
                    <a:pt x="7" y="22"/>
                  </a:lnTo>
                  <a:lnTo>
                    <a:pt x="14" y="40"/>
                  </a:lnTo>
                  <a:lnTo>
                    <a:pt x="16" y="47"/>
                  </a:lnTo>
                  <a:lnTo>
                    <a:pt x="21" y="54"/>
                  </a:lnTo>
                  <a:lnTo>
                    <a:pt x="23" y="60"/>
                  </a:lnTo>
                  <a:lnTo>
                    <a:pt x="27" y="66"/>
                  </a:lnTo>
                  <a:lnTo>
                    <a:pt x="36" y="73"/>
                  </a:lnTo>
                  <a:lnTo>
                    <a:pt x="41" y="76"/>
                  </a:lnTo>
                  <a:lnTo>
                    <a:pt x="47" y="78"/>
                  </a:lnTo>
                  <a:lnTo>
                    <a:pt x="54" y="81"/>
                  </a:lnTo>
                  <a:lnTo>
                    <a:pt x="61" y="81"/>
                  </a:lnTo>
                  <a:lnTo>
                    <a:pt x="69" y="82"/>
                  </a:lnTo>
                  <a:lnTo>
                    <a:pt x="79" y="82"/>
                  </a:lnTo>
                  <a:lnTo>
                    <a:pt x="75" y="85"/>
                  </a:lnTo>
                  <a:lnTo>
                    <a:pt x="69" y="88"/>
                  </a:lnTo>
                  <a:lnTo>
                    <a:pt x="60" y="92"/>
                  </a:lnTo>
                  <a:lnTo>
                    <a:pt x="53" y="96"/>
                  </a:lnTo>
                  <a:lnTo>
                    <a:pt x="48" y="102"/>
                  </a:lnTo>
                  <a:lnTo>
                    <a:pt x="46" y="110"/>
                  </a:lnTo>
                  <a:lnTo>
                    <a:pt x="47" y="121"/>
                  </a:lnTo>
                  <a:lnTo>
                    <a:pt x="50" y="128"/>
                  </a:lnTo>
                  <a:lnTo>
                    <a:pt x="54" y="137"/>
                  </a:lnTo>
                  <a:lnTo>
                    <a:pt x="58" y="147"/>
                  </a:lnTo>
                  <a:lnTo>
                    <a:pt x="66" y="159"/>
                  </a:lnTo>
                  <a:lnTo>
                    <a:pt x="55" y="147"/>
                  </a:lnTo>
                  <a:lnTo>
                    <a:pt x="46" y="136"/>
                  </a:lnTo>
                  <a:lnTo>
                    <a:pt x="39" y="125"/>
                  </a:lnTo>
                  <a:lnTo>
                    <a:pt x="36" y="115"/>
                  </a:lnTo>
                  <a:lnTo>
                    <a:pt x="34" y="107"/>
                  </a:lnTo>
                  <a:lnTo>
                    <a:pt x="36" y="100"/>
                  </a:lnTo>
                  <a:lnTo>
                    <a:pt x="39" y="95"/>
                  </a:lnTo>
                  <a:lnTo>
                    <a:pt x="46" y="91"/>
                  </a:lnTo>
                  <a:lnTo>
                    <a:pt x="40" y="85"/>
                  </a:lnTo>
                  <a:lnTo>
                    <a:pt x="34" y="82"/>
                  </a:lnTo>
                  <a:lnTo>
                    <a:pt x="29" y="81"/>
                  </a:lnTo>
                  <a:lnTo>
                    <a:pt x="23" y="78"/>
                  </a:lnTo>
                  <a:lnTo>
                    <a:pt x="18" y="74"/>
                  </a:lnTo>
                  <a:lnTo>
                    <a:pt x="14" y="69"/>
                  </a:lnTo>
                  <a:lnTo>
                    <a:pt x="9" y="60"/>
                  </a:lnTo>
                  <a:lnTo>
                    <a:pt x="7" y="48"/>
                  </a:lnTo>
                  <a:lnTo>
                    <a:pt x="7" y="44"/>
                  </a:lnTo>
                  <a:lnTo>
                    <a:pt x="5" y="36"/>
                  </a:lnTo>
                  <a:lnTo>
                    <a:pt x="4" y="29"/>
                  </a:lnTo>
                  <a:lnTo>
                    <a:pt x="4" y="22"/>
                  </a:lnTo>
                  <a:lnTo>
                    <a:pt x="2" y="15"/>
                  </a:lnTo>
                  <a:lnTo>
                    <a:pt x="2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6" name="Freeform 43"/>
            <p:cNvSpPr>
              <a:spLocks/>
            </p:cNvSpPr>
            <p:nvPr/>
          </p:nvSpPr>
          <p:spPr bwMode="auto">
            <a:xfrm>
              <a:off x="2476" y="2777"/>
              <a:ext cx="25" cy="29"/>
            </a:xfrm>
            <a:custGeom>
              <a:avLst/>
              <a:gdLst>
                <a:gd name="T0" fmla="*/ 0 w 50"/>
                <a:gd name="T1" fmla="*/ 0 h 57"/>
                <a:gd name="T2" fmla="*/ 1 w 50"/>
                <a:gd name="T3" fmla="*/ 1 h 57"/>
                <a:gd name="T4" fmla="*/ 1 w 50"/>
                <a:gd name="T5" fmla="*/ 1 h 57"/>
                <a:gd name="T6" fmla="*/ 1 w 50"/>
                <a:gd name="T7" fmla="*/ 1 h 57"/>
                <a:gd name="T8" fmla="*/ 1 w 50"/>
                <a:gd name="T9" fmla="*/ 1 h 57"/>
                <a:gd name="T10" fmla="*/ 1 w 50"/>
                <a:gd name="T11" fmla="*/ 1 h 57"/>
                <a:gd name="T12" fmla="*/ 1 w 50"/>
                <a:gd name="T13" fmla="*/ 1 h 57"/>
                <a:gd name="T14" fmla="*/ 1 w 50"/>
                <a:gd name="T15" fmla="*/ 2 h 57"/>
                <a:gd name="T16" fmla="*/ 1 w 50"/>
                <a:gd name="T17" fmla="*/ 2 h 57"/>
                <a:gd name="T18" fmla="*/ 1 w 50"/>
                <a:gd name="T19" fmla="*/ 2 h 57"/>
                <a:gd name="T20" fmla="*/ 1 w 50"/>
                <a:gd name="T21" fmla="*/ 2 h 57"/>
                <a:gd name="T22" fmla="*/ 1 w 50"/>
                <a:gd name="T23" fmla="*/ 2 h 57"/>
                <a:gd name="T24" fmla="*/ 1 w 50"/>
                <a:gd name="T25" fmla="*/ 2 h 57"/>
                <a:gd name="T26" fmla="*/ 2 w 50"/>
                <a:gd name="T27" fmla="*/ 2 h 57"/>
                <a:gd name="T28" fmla="*/ 2 w 50"/>
                <a:gd name="T29" fmla="*/ 2 h 57"/>
                <a:gd name="T30" fmla="*/ 2 w 50"/>
                <a:gd name="T31" fmla="*/ 2 h 57"/>
                <a:gd name="T32" fmla="*/ 2 w 50"/>
                <a:gd name="T33" fmla="*/ 2 h 57"/>
                <a:gd name="T34" fmla="*/ 2 w 50"/>
                <a:gd name="T35" fmla="*/ 2 h 57"/>
                <a:gd name="T36" fmla="*/ 2 w 50"/>
                <a:gd name="T37" fmla="*/ 2 h 57"/>
                <a:gd name="T38" fmla="*/ 1 w 50"/>
                <a:gd name="T39" fmla="*/ 2 h 57"/>
                <a:gd name="T40" fmla="*/ 1 w 50"/>
                <a:gd name="T41" fmla="*/ 2 h 57"/>
                <a:gd name="T42" fmla="*/ 1 w 50"/>
                <a:gd name="T43" fmla="*/ 2 h 57"/>
                <a:gd name="T44" fmla="*/ 1 w 50"/>
                <a:gd name="T45" fmla="*/ 2 h 57"/>
                <a:gd name="T46" fmla="*/ 1 w 50"/>
                <a:gd name="T47" fmla="*/ 2 h 57"/>
                <a:gd name="T48" fmla="*/ 1 w 50"/>
                <a:gd name="T49" fmla="*/ 2 h 57"/>
                <a:gd name="T50" fmla="*/ 1 w 50"/>
                <a:gd name="T51" fmla="*/ 2 h 57"/>
                <a:gd name="T52" fmla="*/ 1 w 50"/>
                <a:gd name="T53" fmla="*/ 2 h 57"/>
                <a:gd name="T54" fmla="*/ 1 w 50"/>
                <a:gd name="T55" fmla="*/ 1 h 57"/>
                <a:gd name="T56" fmla="*/ 1 w 50"/>
                <a:gd name="T57" fmla="*/ 1 h 57"/>
                <a:gd name="T58" fmla="*/ 1 w 50"/>
                <a:gd name="T59" fmla="*/ 1 h 57"/>
                <a:gd name="T60" fmla="*/ 1 w 50"/>
                <a:gd name="T61" fmla="*/ 1 h 57"/>
                <a:gd name="T62" fmla="*/ 0 w 50"/>
                <a:gd name="T63" fmla="*/ 1 h 57"/>
                <a:gd name="T64" fmla="*/ 0 w 50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57"/>
                <a:gd name="T101" fmla="*/ 50 w 50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57">
                  <a:moveTo>
                    <a:pt x="0" y="0"/>
                  </a:moveTo>
                  <a:lnTo>
                    <a:pt x="1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6" y="19"/>
                  </a:lnTo>
                  <a:lnTo>
                    <a:pt x="8" y="23"/>
                  </a:lnTo>
                  <a:lnTo>
                    <a:pt x="11" y="27"/>
                  </a:lnTo>
                  <a:lnTo>
                    <a:pt x="13" y="33"/>
                  </a:lnTo>
                  <a:lnTo>
                    <a:pt x="16" y="37"/>
                  </a:lnTo>
                  <a:lnTo>
                    <a:pt x="19" y="39"/>
                  </a:lnTo>
                  <a:lnTo>
                    <a:pt x="23" y="44"/>
                  </a:lnTo>
                  <a:lnTo>
                    <a:pt x="26" y="45"/>
                  </a:lnTo>
                  <a:lnTo>
                    <a:pt x="32" y="48"/>
                  </a:lnTo>
                  <a:lnTo>
                    <a:pt x="34" y="49"/>
                  </a:lnTo>
                  <a:lnTo>
                    <a:pt x="38" y="49"/>
                  </a:lnTo>
                  <a:lnTo>
                    <a:pt x="43" y="49"/>
                  </a:lnTo>
                  <a:lnTo>
                    <a:pt x="50" y="49"/>
                  </a:lnTo>
                  <a:lnTo>
                    <a:pt x="43" y="53"/>
                  </a:lnTo>
                  <a:lnTo>
                    <a:pt x="37" y="56"/>
                  </a:lnTo>
                  <a:lnTo>
                    <a:pt x="32" y="57"/>
                  </a:lnTo>
                  <a:lnTo>
                    <a:pt x="27" y="57"/>
                  </a:lnTo>
                  <a:lnTo>
                    <a:pt x="23" y="55"/>
                  </a:lnTo>
                  <a:lnTo>
                    <a:pt x="19" y="52"/>
                  </a:lnTo>
                  <a:lnTo>
                    <a:pt x="16" y="49"/>
                  </a:lnTo>
                  <a:lnTo>
                    <a:pt x="13" y="45"/>
                  </a:lnTo>
                  <a:lnTo>
                    <a:pt x="9" y="39"/>
                  </a:lnTo>
                  <a:lnTo>
                    <a:pt x="8" y="34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7" name="Freeform 44"/>
            <p:cNvSpPr>
              <a:spLocks/>
            </p:cNvSpPr>
            <p:nvPr/>
          </p:nvSpPr>
          <p:spPr bwMode="auto">
            <a:xfrm>
              <a:off x="2513" y="2688"/>
              <a:ext cx="10" cy="11"/>
            </a:xfrm>
            <a:custGeom>
              <a:avLst/>
              <a:gdLst>
                <a:gd name="T0" fmla="*/ 0 w 20"/>
                <a:gd name="T1" fmla="*/ 0 h 22"/>
                <a:gd name="T2" fmla="*/ 1 w 20"/>
                <a:gd name="T3" fmla="*/ 1 h 22"/>
                <a:gd name="T4" fmla="*/ 1 w 20"/>
                <a:gd name="T5" fmla="*/ 1 h 22"/>
                <a:gd name="T6" fmla="*/ 1 w 20"/>
                <a:gd name="T7" fmla="*/ 1 h 22"/>
                <a:gd name="T8" fmla="*/ 1 w 20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0" y="0"/>
                  </a:moveTo>
                  <a:lnTo>
                    <a:pt x="2" y="11"/>
                  </a:lnTo>
                  <a:lnTo>
                    <a:pt x="7" y="16"/>
                  </a:lnTo>
                  <a:lnTo>
                    <a:pt x="14" y="18"/>
                  </a:lnTo>
                  <a:lnTo>
                    <a:pt x="20" y="22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8" name="Freeform 45"/>
            <p:cNvSpPr>
              <a:spLocks/>
            </p:cNvSpPr>
            <p:nvPr/>
          </p:nvSpPr>
          <p:spPr bwMode="auto">
            <a:xfrm>
              <a:off x="2570" y="2638"/>
              <a:ext cx="112" cy="93"/>
            </a:xfrm>
            <a:custGeom>
              <a:avLst/>
              <a:gdLst>
                <a:gd name="T0" fmla="*/ 1 w 224"/>
                <a:gd name="T1" fmla="*/ 0 h 187"/>
                <a:gd name="T2" fmla="*/ 1 w 224"/>
                <a:gd name="T3" fmla="*/ 0 h 187"/>
                <a:gd name="T4" fmla="*/ 1 w 224"/>
                <a:gd name="T5" fmla="*/ 0 h 187"/>
                <a:gd name="T6" fmla="*/ 2 w 224"/>
                <a:gd name="T7" fmla="*/ 0 h 187"/>
                <a:gd name="T8" fmla="*/ 2 w 224"/>
                <a:gd name="T9" fmla="*/ 0 h 187"/>
                <a:gd name="T10" fmla="*/ 2 w 224"/>
                <a:gd name="T11" fmla="*/ 1 h 187"/>
                <a:gd name="T12" fmla="*/ 3 w 224"/>
                <a:gd name="T13" fmla="*/ 2 h 187"/>
                <a:gd name="T14" fmla="*/ 3 w 224"/>
                <a:gd name="T15" fmla="*/ 3 h 187"/>
                <a:gd name="T16" fmla="*/ 4 w 224"/>
                <a:gd name="T17" fmla="*/ 3 h 187"/>
                <a:gd name="T18" fmla="*/ 5 w 224"/>
                <a:gd name="T19" fmla="*/ 3 h 187"/>
                <a:gd name="T20" fmla="*/ 5 w 224"/>
                <a:gd name="T21" fmla="*/ 4 h 187"/>
                <a:gd name="T22" fmla="*/ 5 w 224"/>
                <a:gd name="T23" fmla="*/ 4 h 187"/>
                <a:gd name="T24" fmla="*/ 5 w 224"/>
                <a:gd name="T25" fmla="*/ 5 h 187"/>
                <a:gd name="T26" fmla="*/ 5 w 224"/>
                <a:gd name="T27" fmla="*/ 5 h 187"/>
                <a:gd name="T28" fmla="*/ 6 w 224"/>
                <a:gd name="T29" fmla="*/ 5 h 187"/>
                <a:gd name="T30" fmla="*/ 7 w 224"/>
                <a:gd name="T31" fmla="*/ 5 h 187"/>
                <a:gd name="T32" fmla="*/ 7 w 224"/>
                <a:gd name="T33" fmla="*/ 5 h 187"/>
                <a:gd name="T34" fmla="*/ 7 w 224"/>
                <a:gd name="T35" fmla="*/ 5 h 187"/>
                <a:gd name="T36" fmla="*/ 7 w 224"/>
                <a:gd name="T37" fmla="*/ 5 h 187"/>
                <a:gd name="T38" fmla="*/ 6 w 224"/>
                <a:gd name="T39" fmla="*/ 5 h 187"/>
                <a:gd name="T40" fmla="*/ 6 w 224"/>
                <a:gd name="T41" fmla="*/ 5 h 187"/>
                <a:gd name="T42" fmla="*/ 5 w 224"/>
                <a:gd name="T43" fmla="*/ 4 h 187"/>
                <a:gd name="T44" fmla="*/ 5 w 224"/>
                <a:gd name="T45" fmla="*/ 3 h 187"/>
                <a:gd name="T46" fmla="*/ 5 w 224"/>
                <a:gd name="T47" fmla="*/ 3 h 187"/>
                <a:gd name="T48" fmla="*/ 4 w 224"/>
                <a:gd name="T49" fmla="*/ 3 h 187"/>
                <a:gd name="T50" fmla="*/ 4 w 224"/>
                <a:gd name="T51" fmla="*/ 3 h 187"/>
                <a:gd name="T52" fmla="*/ 3 w 224"/>
                <a:gd name="T53" fmla="*/ 2 h 187"/>
                <a:gd name="T54" fmla="*/ 3 w 224"/>
                <a:gd name="T55" fmla="*/ 2 h 187"/>
                <a:gd name="T56" fmla="*/ 3 w 224"/>
                <a:gd name="T57" fmla="*/ 1 h 187"/>
                <a:gd name="T58" fmla="*/ 3 w 224"/>
                <a:gd name="T59" fmla="*/ 1 h 187"/>
                <a:gd name="T60" fmla="*/ 2 w 224"/>
                <a:gd name="T61" fmla="*/ 0 h 187"/>
                <a:gd name="T62" fmla="*/ 2 w 224"/>
                <a:gd name="T63" fmla="*/ 0 h 187"/>
                <a:gd name="T64" fmla="*/ 1 w 224"/>
                <a:gd name="T65" fmla="*/ 0 h 187"/>
                <a:gd name="T66" fmla="*/ 0 w 224"/>
                <a:gd name="T67" fmla="*/ 0 h 1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4"/>
                <a:gd name="T103" fmla="*/ 0 h 187"/>
                <a:gd name="T104" fmla="*/ 224 w 224"/>
                <a:gd name="T105" fmla="*/ 187 h 1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4" h="187">
                  <a:moveTo>
                    <a:pt x="0" y="5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14" y="3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2" y="7"/>
                  </a:lnTo>
                  <a:lnTo>
                    <a:pt x="37" y="10"/>
                  </a:lnTo>
                  <a:lnTo>
                    <a:pt x="41" y="13"/>
                  </a:lnTo>
                  <a:lnTo>
                    <a:pt x="46" y="22"/>
                  </a:lnTo>
                  <a:lnTo>
                    <a:pt x="51" y="29"/>
                  </a:lnTo>
                  <a:lnTo>
                    <a:pt x="59" y="46"/>
                  </a:lnTo>
                  <a:lnTo>
                    <a:pt x="66" y="61"/>
                  </a:lnTo>
                  <a:lnTo>
                    <a:pt x="73" y="73"/>
                  </a:lnTo>
                  <a:lnTo>
                    <a:pt x="81" y="86"/>
                  </a:lnTo>
                  <a:lnTo>
                    <a:pt x="92" y="97"/>
                  </a:lnTo>
                  <a:lnTo>
                    <a:pt x="109" y="106"/>
                  </a:lnTo>
                  <a:lnTo>
                    <a:pt x="120" y="110"/>
                  </a:lnTo>
                  <a:lnTo>
                    <a:pt x="133" y="115"/>
                  </a:lnTo>
                  <a:lnTo>
                    <a:pt x="141" y="119"/>
                  </a:lnTo>
                  <a:lnTo>
                    <a:pt x="148" y="126"/>
                  </a:lnTo>
                  <a:lnTo>
                    <a:pt x="151" y="132"/>
                  </a:lnTo>
                  <a:lnTo>
                    <a:pt x="153" y="142"/>
                  </a:lnTo>
                  <a:lnTo>
                    <a:pt x="153" y="150"/>
                  </a:lnTo>
                  <a:lnTo>
                    <a:pt x="153" y="157"/>
                  </a:lnTo>
                  <a:lnTo>
                    <a:pt x="153" y="165"/>
                  </a:lnTo>
                  <a:lnTo>
                    <a:pt x="153" y="172"/>
                  </a:lnTo>
                  <a:lnTo>
                    <a:pt x="159" y="171"/>
                  </a:lnTo>
                  <a:lnTo>
                    <a:pt x="166" y="170"/>
                  </a:lnTo>
                  <a:lnTo>
                    <a:pt x="176" y="167"/>
                  </a:lnTo>
                  <a:lnTo>
                    <a:pt x="185" y="165"/>
                  </a:lnTo>
                  <a:lnTo>
                    <a:pt x="194" y="167"/>
                  </a:lnTo>
                  <a:lnTo>
                    <a:pt x="205" y="170"/>
                  </a:lnTo>
                  <a:lnTo>
                    <a:pt x="213" y="176"/>
                  </a:lnTo>
                  <a:lnTo>
                    <a:pt x="224" y="187"/>
                  </a:lnTo>
                  <a:lnTo>
                    <a:pt x="218" y="175"/>
                  </a:lnTo>
                  <a:lnTo>
                    <a:pt x="211" y="168"/>
                  </a:lnTo>
                  <a:lnTo>
                    <a:pt x="202" y="164"/>
                  </a:lnTo>
                  <a:lnTo>
                    <a:pt x="194" y="163"/>
                  </a:lnTo>
                  <a:lnTo>
                    <a:pt x="185" y="163"/>
                  </a:lnTo>
                  <a:lnTo>
                    <a:pt x="177" y="163"/>
                  </a:lnTo>
                  <a:lnTo>
                    <a:pt x="169" y="163"/>
                  </a:lnTo>
                  <a:lnTo>
                    <a:pt x="162" y="163"/>
                  </a:lnTo>
                  <a:lnTo>
                    <a:pt x="159" y="154"/>
                  </a:lnTo>
                  <a:lnTo>
                    <a:pt x="158" y="142"/>
                  </a:lnTo>
                  <a:lnTo>
                    <a:pt x="152" y="127"/>
                  </a:lnTo>
                  <a:lnTo>
                    <a:pt x="147" y="117"/>
                  </a:lnTo>
                  <a:lnTo>
                    <a:pt x="141" y="113"/>
                  </a:lnTo>
                  <a:lnTo>
                    <a:pt x="133" y="109"/>
                  </a:lnTo>
                  <a:lnTo>
                    <a:pt x="124" y="106"/>
                  </a:lnTo>
                  <a:lnTo>
                    <a:pt x="115" y="104"/>
                  </a:lnTo>
                  <a:lnTo>
                    <a:pt x="103" y="101"/>
                  </a:lnTo>
                  <a:lnTo>
                    <a:pt x="96" y="97"/>
                  </a:lnTo>
                  <a:lnTo>
                    <a:pt x="89" y="91"/>
                  </a:lnTo>
                  <a:lnTo>
                    <a:pt x="84" y="86"/>
                  </a:lnTo>
                  <a:lnTo>
                    <a:pt x="80" y="79"/>
                  </a:lnTo>
                  <a:lnTo>
                    <a:pt x="77" y="71"/>
                  </a:lnTo>
                  <a:lnTo>
                    <a:pt x="74" y="62"/>
                  </a:lnTo>
                  <a:lnTo>
                    <a:pt x="70" y="53"/>
                  </a:lnTo>
                  <a:lnTo>
                    <a:pt x="66" y="42"/>
                  </a:lnTo>
                  <a:lnTo>
                    <a:pt x="59" y="29"/>
                  </a:lnTo>
                  <a:lnTo>
                    <a:pt x="53" y="20"/>
                  </a:lnTo>
                  <a:lnTo>
                    <a:pt x="46" y="10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9" name="Freeform 46"/>
            <p:cNvSpPr>
              <a:spLocks/>
            </p:cNvSpPr>
            <p:nvPr/>
          </p:nvSpPr>
          <p:spPr bwMode="auto">
            <a:xfrm>
              <a:off x="2517" y="2735"/>
              <a:ext cx="53" cy="10"/>
            </a:xfrm>
            <a:custGeom>
              <a:avLst/>
              <a:gdLst>
                <a:gd name="T0" fmla="*/ 0 w 107"/>
                <a:gd name="T1" fmla="*/ 0 h 19"/>
                <a:gd name="T2" fmla="*/ 0 w 107"/>
                <a:gd name="T3" fmla="*/ 1 h 19"/>
                <a:gd name="T4" fmla="*/ 0 w 107"/>
                <a:gd name="T5" fmla="*/ 1 h 19"/>
                <a:gd name="T6" fmla="*/ 0 w 107"/>
                <a:gd name="T7" fmla="*/ 1 h 19"/>
                <a:gd name="T8" fmla="*/ 0 w 107"/>
                <a:gd name="T9" fmla="*/ 1 h 19"/>
                <a:gd name="T10" fmla="*/ 1 w 107"/>
                <a:gd name="T11" fmla="*/ 1 h 19"/>
                <a:gd name="T12" fmla="*/ 1 w 107"/>
                <a:gd name="T13" fmla="*/ 1 h 19"/>
                <a:gd name="T14" fmla="*/ 1 w 107"/>
                <a:gd name="T15" fmla="*/ 1 h 19"/>
                <a:gd name="T16" fmla="*/ 1 w 107"/>
                <a:gd name="T17" fmla="*/ 1 h 19"/>
                <a:gd name="T18" fmla="*/ 2 w 107"/>
                <a:gd name="T19" fmla="*/ 1 h 19"/>
                <a:gd name="T20" fmla="*/ 2 w 107"/>
                <a:gd name="T21" fmla="*/ 1 h 19"/>
                <a:gd name="T22" fmla="*/ 2 w 107"/>
                <a:gd name="T23" fmla="*/ 1 h 19"/>
                <a:gd name="T24" fmla="*/ 2 w 107"/>
                <a:gd name="T25" fmla="*/ 1 h 19"/>
                <a:gd name="T26" fmla="*/ 2 w 107"/>
                <a:gd name="T27" fmla="*/ 1 h 19"/>
                <a:gd name="T28" fmla="*/ 3 w 107"/>
                <a:gd name="T29" fmla="*/ 1 h 19"/>
                <a:gd name="T30" fmla="*/ 3 w 107"/>
                <a:gd name="T31" fmla="*/ 1 h 19"/>
                <a:gd name="T32" fmla="*/ 3 w 107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19"/>
                <a:gd name="T53" fmla="*/ 107 w 10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19">
                  <a:moveTo>
                    <a:pt x="0" y="0"/>
                  </a:moveTo>
                  <a:lnTo>
                    <a:pt x="6" y="4"/>
                  </a:lnTo>
                  <a:lnTo>
                    <a:pt x="13" y="7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34" y="8"/>
                  </a:lnTo>
                  <a:lnTo>
                    <a:pt x="42" y="8"/>
                  </a:lnTo>
                  <a:lnTo>
                    <a:pt x="50" y="8"/>
                  </a:lnTo>
                  <a:lnTo>
                    <a:pt x="57" y="7"/>
                  </a:lnTo>
                  <a:lnTo>
                    <a:pt x="66" y="7"/>
                  </a:lnTo>
                  <a:lnTo>
                    <a:pt x="73" y="5"/>
                  </a:lnTo>
                  <a:lnTo>
                    <a:pt x="80" y="5"/>
                  </a:lnTo>
                  <a:lnTo>
                    <a:pt x="87" y="7"/>
                  </a:lnTo>
                  <a:lnTo>
                    <a:pt x="91" y="8"/>
                  </a:lnTo>
                  <a:lnTo>
                    <a:pt x="98" y="11"/>
                  </a:lnTo>
                  <a:lnTo>
                    <a:pt x="103" y="15"/>
                  </a:lnTo>
                  <a:lnTo>
                    <a:pt x="107" y="19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0" name="Freeform 47"/>
            <p:cNvSpPr>
              <a:spLocks/>
            </p:cNvSpPr>
            <p:nvPr/>
          </p:nvSpPr>
          <p:spPr bwMode="auto">
            <a:xfrm>
              <a:off x="2540" y="2803"/>
              <a:ext cx="55" cy="11"/>
            </a:xfrm>
            <a:custGeom>
              <a:avLst/>
              <a:gdLst>
                <a:gd name="T0" fmla="*/ 0 w 112"/>
                <a:gd name="T1" fmla="*/ 0 h 24"/>
                <a:gd name="T2" fmla="*/ 0 w 112"/>
                <a:gd name="T3" fmla="*/ 0 h 24"/>
                <a:gd name="T4" fmla="*/ 0 w 112"/>
                <a:gd name="T5" fmla="*/ 0 h 24"/>
                <a:gd name="T6" fmla="*/ 1 w 112"/>
                <a:gd name="T7" fmla="*/ 0 h 24"/>
                <a:gd name="T8" fmla="*/ 1 w 112"/>
                <a:gd name="T9" fmla="*/ 0 h 24"/>
                <a:gd name="T10" fmla="*/ 1 w 112"/>
                <a:gd name="T11" fmla="*/ 0 h 24"/>
                <a:gd name="T12" fmla="*/ 1 w 112"/>
                <a:gd name="T13" fmla="*/ 0 h 24"/>
                <a:gd name="T14" fmla="*/ 1 w 112"/>
                <a:gd name="T15" fmla="*/ 0 h 24"/>
                <a:gd name="T16" fmla="*/ 2 w 112"/>
                <a:gd name="T17" fmla="*/ 0 h 24"/>
                <a:gd name="T18" fmla="*/ 2 w 112"/>
                <a:gd name="T19" fmla="*/ 0 h 24"/>
                <a:gd name="T20" fmla="*/ 2 w 112"/>
                <a:gd name="T21" fmla="*/ 0 h 24"/>
                <a:gd name="T22" fmla="*/ 2 w 112"/>
                <a:gd name="T23" fmla="*/ 0 h 24"/>
                <a:gd name="T24" fmla="*/ 2 w 112"/>
                <a:gd name="T25" fmla="*/ 0 h 24"/>
                <a:gd name="T26" fmla="*/ 3 w 112"/>
                <a:gd name="T27" fmla="*/ 0 h 24"/>
                <a:gd name="T28" fmla="*/ 3 w 112"/>
                <a:gd name="T29" fmla="*/ 0 h 24"/>
                <a:gd name="T30" fmla="*/ 3 w 112"/>
                <a:gd name="T31" fmla="*/ 0 h 24"/>
                <a:gd name="T32" fmla="*/ 3 w 112"/>
                <a:gd name="T33" fmla="*/ 0 h 24"/>
                <a:gd name="T34" fmla="*/ 3 w 112"/>
                <a:gd name="T35" fmla="*/ 0 h 24"/>
                <a:gd name="T36" fmla="*/ 2 w 112"/>
                <a:gd name="T37" fmla="*/ 0 h 24"/>
                <a:gd name="T38" fmla="*/ 2 w 112"/>
                <a:gd name="T39" fmla="*/ 0 h 24"/>
                <a:gd name="T40" fmla="*/ 2 w 112"/>
                <a:gd name="T41" fmla="*/ 0 h 24"/>
                <a:gd name="T42" fmla="*/ 2 w 112"/>
                <a:gd name="T43" fmla="*/ 0 h 24"/>
                <a:gd name="T44" fmla="*/ 2 w 112"/>
                <a:gd name="T45" fmla="*/ 0 h 24"/>
                <a:gd name="T46" fmla="*/ 1 w 112"/>
                <a:gd name="T47" fmla="*/ 0 h 24"/>
                <a:gd name="T48" fmla="*/ 1 w 112"/>
                <a:gd name="T49" fmla="*/ 0 h 24"/>
                <a:gd name="T50" fmla="*/ 1 w 112"/>
                <a:gd name="T51" fmla="*/ 0 h 24"/>
                <a:gd name="T52" fmla="*/ 0 w 112"/>
                <a:gd name="T53" fmla="*/ 0 h 24"/>
                <a:gd name="T54" fmla="*/ 0 w 112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"/>
                <a:gd name="T85" fmla="*/ 0 h 24"/>
                <a:gd name="T86" fmla="*/ 112 w 112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" h="24">
                  <a:moveTo>
                    <a:pt x="0" y="24"/>
                  </a:moveTo>
                  <a:lnTo>
                    <a:pt x="15" y="22"/>
                  </a:lnTo>
                  <a:lnTo>
                    <a:pt x="25" y="21"/>
                  </a:lnTo>
                  <a:lnTo>
                    <a:pt x="34" y="20"/>
                  </a:lnTo>
                  <a:lnTo>
                    <a:pt x="41" y="16"/>
                  </a:lnTo>
                  <a:lnTo>
                    <a:pt x="49" y="13"/>
                  </a:lnTo>
                  <a:lnTo>
                    <a:pt x="56" y="10"/>
                  </a:lnTo>
                  <a:lnTo>
                    <a:pt x="63" y="7"/>
                  </a:lnTo>
                  <a:lnTo>
                    <a:pt x="70" y="5"/>
                  </a:lnTo>
                  <a:lnTo>
                    <a:pt x="77" y="2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5" y="2"/>
                  </a:lnTo>
                  <a:lnTo>
                    <a:pt x="100" y="5"/>
                  </a:lnTo>
                  <a:lnTo>
                    <a:pt x="106" y="9"/>
                  </a:lnTo>
                  <a:lnTo>
                    <a:pt x="112" y="17"/>
                  </a:lnTo>
                  <a:lnTo>
                    <a:pt x="106" y="14"/>
                  </a:lnTo>
                  <a:lnTo>
                    <a:pt x="99" y="13"/>
                  </a:lnTo>
                  <a:lnTo>
                    <a:pt x="93" y="11"/>
                  </a:lnTo>
                  <a:lnTo>
                    <a:pt x="86" y="11"/>
                  </a:lnTo>
                  <a:lnTo>
                    <a:pt x="79" y="11"/>
                  </a:lnTo>
                  <a:lnTo>
                    <a:pt x="73" y="13"/>
                  </a:lnTo>
                  <a:lnTo>
                    <a:pt x="66" y="14"/>
                  </a:lnTo>
                  <a:lnTo>
                    <a:pt x="54" y="17"/>
                  </a:lnTo>
                  <a:lnTo>
                    <a:pt x="43" y="20"/>
                  </a:lnTo>
                  <a:lnTo>
                    <a:pt x="35" y="21"/>
                  </a:lnTo>
                  <a:lnTo>
                    <a:pt x="25" y="2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1" name="Freeform 48"/>
            <p:cNvSpPr>
              <a:spLocks/>
            </p:cNvSpPr>
            <p:nvPr/>
          </p:nvSpPr>
          <p:spPr bwMode="auto">
            <a:xfrm>
              <a:off x="2608" y="2859"/>
              <a:ext cx="32" cy="103"/>
            </a:xfrm>
            <a:custGeom>
              <a:avLst/>
              <a:gdLst>
                <a:gd name="T0" fmla="*/ 0 w 64"/>
                <a:gd name="T1" fmla="*/ 7 h 205"/>
                <a:gd name="T2" fmla="*/ 1 w 64"/>
                <a:gd name="T3" fmla="*/ 7 h 205"/>
                <a:gd name="T4" fmla="*/ 1 w 64"/>
                <a:gd name="T5" fmla="*/ 6 h 205"/>
                <a:gd name="T6" fmla="*/ 1 w 64"/>
                <a:gd name="T7" fmla="*/ 6 h 205"/>
                <a:gd name="T8" fmla="*/ 1 w 64"/>
                <a:gd name="T9" fmla="*/ 5 h 205"/>
                <a:gd name="T10" fmla="*/ 1 w 64"/>
                <a:gd name="T11" fmla="*/ 5 h 205"/>
                <a:gd name="T12" fmla="*/ 1 w 64"/>
                <a:gd name="T13" fmla="*/ 4 h 205"/>
                <a:gd name="T14" fmla="*/ 1 w 64"/>
                <a:gd name="T15" fmla="*/ 4 h 205"/>
                <a:gd name="T16" fmla="*/ 1 w 64"/>
                <a:gd name="T17" fmla="*/ 3 h 205"/>
                <a:gd name="T18" fmla="*/ 1 w 64"/>
                <a:gd name="T19" fmla="*/ 3 h 205"/>
                <a:gd name="T20" fmla="*/ 1 w 64"/>
                <a:gd name="T21" fmla="*/ 3 h 205"/>
                <a:gd name="T22" fmla="*/ 1 w 64"/>
                <a:gd name="T23" fmla="*/ 2 h 205"/>
                <a:gd name="T24" fmla="*/ 1 w 64"/>
                <a:gd name="T25" fmla="*/ 2 h 205"/>
                <a:gd name="T26" fmla="*/ 2 w 64"/>
                <a:gd name="T27" fmla="*/ 2 h 205"/>
                <a:gd name="T28" fmla="*/ 1 w 64"/>
                <a:gd name="T29" fmla="*/ 1 h 205"/>
                <a:gd name="T30" fmla="*/ 1 w 64"/>
                <a:gd name="T31" fmla="*/ 1 h 205"/>
                <a:gd name="T32" fmla="*/ 1 w 64"/>
                <a:gd name="T33" fmla="*/ 0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205"/>
                <a:gd name="T53" fmla="*/ 64 w 64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205">
                  <a:moveTo>
                    <a:pt x="0" y="205"/>
                  </a:moveTo>
                  <a:lnTo>
                    <a:pt x="14" y="195"/>
                  </a:lnTo>
                  <a:lnTo>
                    <a:pt x="21" y="184"/>
                  </a:lnTo>
                  <a:lnTo>
                    <a:pt x="22" y="169"/>
                  </a:lnTo>
                  <a:lnTo>
                    <a:pt x="22" y="153"/>
                  </a:lnTo>
                  <a:lnTo>
                    <a:pt x="21" y="136"/>
                  </a:lnTo>
                  <a:lnTo>
                    <a:pt x="21" y="120"/>
                  </a:lnTo>
                  <a:lnTo>
                    <a:pt x="22" y="105"/>
                  </a:lnTo>
                  <a:lnTo>
                    <a:pt x="29" y="92"/>
                  </a:lnTo>
                  <a:lnTo>
                    <a:pt x="42" y="80"/>
                  </a:lnTo>
                  <a:lnTo>
                    <a:pt x="51" y="69"/>
                  </a:lnTo>
                  <a:lnTo>
                    <a:pt x="58" y="57"/>
                  </a:lnTo>
                  <a:lnTo>
                    <a:pt x="63" y="46"/>
                  </a:lnTo>
                  <a:lnTo>
                    <a:pt x="64" y="35"/>
                  </a:lnTo>
                  <a:lnTo>
                    <a:pt x="63" y="24"/>
                  </a:lnTo>
                  <a:lnTo>
                    <a:pt x="57" y="13"/>
                  </a:lnTo>
                  <a:lnTo>
                    <a:pt x="49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2" name="Freeform 49"/>
            <p:cNvSpPr>
              <a:spLocks/>
            </p:cNvSpPr>
            <p:nvPr/>
          </p:nvSpPr>
          <p:spPr bwMode="auto">
            <a:xfrm>
              <a:off x="2612" y="2589"/>
              <a:ext cx="259" cy="121"/>
            </a:xfrm>
            <a:custGeom>
              <a:avLst/>
              <a:gdLst>
                <a:gd name="T0" fmla="*/ 1 w 518"/>
                <a:gd name="T1" fmla="*/ 1 h 242"/>
                <a:gd name="T2" fmla="*/ 1 w 518"/>
                <a:gd name="T3" fmla="*/ 1 h 242"/>
                <a:gd name="T4" fmla="*/ 0 w 518"/>
                <a:gd name="T5" fmla="*/ 2 h 242"/>
                <a:gd name="T6" fmla="*/ 1 w 518"/>
                <a:gd name="T7" fmla="*/ 2 h 242"/>
                <a:gd name="T8" fmla="*/ 2 w 518"/>
                <a:gd name="T9" fmla="*/ 3 h 242"/>
                <a:gd name="T10" fmla="*/ 3 w 518"/>
                <a:gd name="T11" fmla="*/ 3 h 242"/>
                <a:gd name="T12" fmla="*/ 3 w 518"/>
                <a:gd name="T13" fmla="*/ 4 h 242"/>
                <a:gd name="T14" fmla="*/ 4 w 518"/>
                <a:gd name="T15" fmla="*/ 4 h 242"/>
                <a:gd name="T16" fmla="*/ 5 w 518"/>
                <a:gd name="T17" fmla="*/ 5 h 242"/>
                <a:gd name="T18" fmla="*/ 7 w 518"/>
                <a:gd name="T19" fmla="*/ 6 h 242"/>
                <a:gd name="T20" fmla="*/ 9 w 518"/>
                <a:gd name="T21" fmla="*/ 6 h 242"/>
                <a:gd name="T22" fmla="*/ 10 w 518"/>
                <a:gd name="T23" fmla="*/ 6 h 242"/>
                <a:gd name="T24" fmla="*/ 10 w 518"/>
                <a:gd name="T25" fmla="*/ 7 h 242"/>
                <a:gd name="T26" fmla="*/ 11 w 518"/>
                <a:gd name="T27" fmla="*/ 7 h 242"/>
                <a:gd name="T28" fmla="*/ 12 w 518"/>
                <a:gd name="T29" fmla="*/ 8 h 242"/>
                <a:gd name="T30" fmla="*/ 13 w 518"/>
                <a:gd name="T31" fmla="*/ 8 h 242"/>
                <a:gd name="T32" fmla="*/ 14 w 518"/>
                <a:gd name="T33" fmla="*/ 8 h 242"/>
                <a:gd name="T34" fmla="*/ 15 w 518"/>
                <a:gd name="T35" fmla="*/ 8 h 242"/>
                <a:gd name="T36" fmla="*/ 15 w 518"/>
                <a:gd name="T37" fmla="*/ 7 h 242"/>
                <a:gd name="T38" fmla="*/ 14 w 518"/>
                <a:gd name="T39" fmla="*/ 8 h 242"/>
                <a:gd name="T40" fmla="*/ 13 w 518"/>
                <a:gd name="T41" fmla="*/ 8 h 242"/>
                <a:gd name="T42" fmla="*/ 12 w 518"/>
                <a:gd name="T43" fmla="*/ 8 h 242"/>
                <a:gd name="T44" fmla="*/ 11 w 518"/>
                <a:gd name="T45" fmla="*/ 7 h 242"/>
                <a:gd name="T46" fmla="*/ 10 w 518"/>
                <a:gd name="T47" fmla="*/ 6 h 242"/>
                <a:gd name="T48" fmla="*/ 9 w 518"/>
                <a:gd name="T49" fmla="*/ 6 h 242"/>
                <a:gd name="T50" fmla="*/ 8 w 518"/>
                <a:gd name="T51" fmla="*/ 6 h 242"/>
                <a:gd name="T52" fmla="*/ 9 w 518"/>
                <a:gd name="T53" fmla="*/ 5 h 242"/>
                <a:gd name="T54" fmla="*/ 10 w 518"/>
                <a:gd name="T55" fmla="*/ 5 h 242"/>
                <a:gd name="T56" fmla="*/ 9 w 518"/>
                <a:gd name="T57" fmla="*/ 5 h 242"/>
                <a:gd name="T58" fmla="*/ 8 w 518"/>
                <a:gd name="T59" fmla="*/ 5 h 242"/>
                <a:gd name="T60" fmla="*/ 7 w 518"/>
                <a:gd name="T61" fmla="*/ 6 h 242"/>
                <a:gd name="T62" fmla="*/ 7 w 518"/>
                <a:gd name="T63" fmla="*/ 5 h 242"/>
                <a:gd name="T64" fmla="*/ 6 w 518"/>
                <a:gd name="T65" fmla="*/ 4 h 242"/>
                <a:gd name="T66" fmla="*/ 5 w 518"/>
                <a:gd name="T67" fmla="*/ 4 h 242"/>
                <a:gd name="T68" fmla="*/ 4 w 518"/>
                <a:gd name="T69" fmla="*/ 3 h 242"/>
                <a:gd name="T70" fmla="*/ 3 w 518"/>
                <a:gd name="T71" fmla="*/ 3 h 242"/>
                <a:gd name="T72" fmla="*/ 3 w 518"/>
                <a:gd name="T73" fmla="*/ 3 h 242"/>
                <a:gd name="T74" fmla="*/ 4 w 518"/>
                <a:gd name="T75" fmla="*/ 2 h 242"/>
                <a:gd name="T76" fmla="*/ 3 w 518"/>
                <a:gd name="T77" fmla="*/ 3 h 242"/>
                <a:gd name="T78" fmla="*/ 2 w 518"/>
                <a:gd name="T79" fmla="*/ 3 h 242"/>
                <a:gd name="T80" fmla="*/ 2 w 518"/>
                <a:gd name="T81" fmla="*/ 2 h 242"/>
                <a:gd name="T82" fmla="*/ 1 w 518"/>
                <a:gd name="T83" fmla="*/ 2 h 242"/>
                <a:gd name="T84" fmla="*/ 1 w 518"/>
                <a:gd name="T85" fmla="*/ 2 h 242"/>
                <a:gd name="T86" fmla="*/ 1 w 518"/>
                <a:gd name="T87" fmla="*/ 1 h 2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18"/>
                <a:gd name="T133" fmla="*/ 0 h 242"/>
                <a:gd name="T134" fmla="*/ 518 w 518"/>
                <a:gd name="T135" fmla="*/ 242 h 2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18" h="242">
                  <a:moveTo>
                    <a:pt x="35" y="0"/>
                  </a:moveTo>
                  <a:lnTo>
                    <a:pt x="29" y="5"/>
                  </a:lnTo>
                  <a:lnTo>
                    <a:pt x="26" y="11"/>
                  </a:lnTo>
                  <a:lnTo>
                    <a:pt x="24" y="16"/>
                  </a:lnTo>
                  <a:lnTo>
                    <a:pt x="22" y="22"/>
                  </a:lnTo>
                  <a:lnTo>
                    <a:pt x="19" y="27"/>
                  </a:lnTo>
                  <a:lnTo>
                    <a:pt x="15" y="31"/>
                  </a:lnTo>
                  <a:lnTo>
                    <a:pt x="10" y="34"/>
                  </a:lnTo>
                  <a:lnTo>
                    <a:pt x="0" y="36"/>
                  </a:lnTo>
                  <a:lnTo>
                    <a:pt x="12" y="37"/>
                  </a:lnTo>
                  <a:lnTo>
                    <a:pt x="25" y="41"/>
                  </a:lnTo>
                  <a:lnTo>
                    <a:pt x="42" y="48"/>
                  </a:lnTo>
                  <a:lnTo>
                    <a:pt x="58" y="55"/>
                  </a:lnTo>
                  <a:lnTo>
                    <a:pt x="74" y="64"/>
                  </a:lnTo>
                  <a:lnTo>
                    <a:pt x="88" y="75"/>
                  </a:lnTo>
                  <a:lnTo>
                    <a:pt x="92" y="80"/>
                  </a:lnTo>
                  <a:lnTo>
                    <a:pt x="96" y="86"/>
                  </a:lnTo>
                  <a:lnTo>
                    <a:pt x="97" y="91"/>
                  </a:lnTo>
                  <a:lnTo>
                    <a:pt x="100" y="97"/>
                  </a:lnTo>
                  <a:lnTo>
                    <a:pt x="107" y="97"/>
                  </a:lnTo>
                  <a:lnTo>
                    <a:pt x="114" y="97"/>
                  </a:lnTo>
                  <a:lnTo>
                    <a:pt x="124" y="99"/>
                  </a:lnTo>
                  <a:lnTo>
                    <a:pt x="135" y="102"/>
                  </a:lnTo>
                  <a:lnTo>
                    <a:pt x="145" y="106"/>
                  </a:lnTo>
                  <a:lnTo>
                    <a:pt x="159" y="114"/>
                  </a:lnTo>
                  <a:lnTo>
                    <a:pt x="175" y="122"/>
                  </a:lnTo>
                  <a:lnTo>
                    <a:pt x="191" y="135"/>
                  </a:lnTo>
                  <a:lnTo>
                    <a:pt x="206" y="147"/>
                  </a:lnTo>
                  <a:lnTo>
                    <a:pt x="221" y="158"/>
                  </a:lnTo>
                  <a:lnTo>
                    <a:pt x="238" y="168"/>
                  </a:lnTo>
                  <a:lnTo>
                    <a:pt x="252" y="177"/>
                  </a:lnTo>
                  <a:lnTo>
                    <a:pt x="268" y="184"/>
                  </a:lnTo>
                  <a:lnTo>
                    <a:pt x="288" y="188"/>
                  </a:lnTo>
                  <a:lnTo>
                    <a:pt x="301" y="191"/>
                  </a:lnTo>
                  <a:lnTo>
                    <a:pt x="312" y="191"/>
                  </a:lnTo>
                  <a:lnTo>
                    <a:pt x="320" y="191"/>
                  </a:lnTo>
                  <a:lnTo>
                    <a:pt x="330" y="194"/>
                  </a:lnTo>
                  <a:lnTo>
                    <a:pt x="339" y="198"/>
                  </a:lnTo>
                  <a:lnTo>
                    <a:pt x="346" y="201"/>
                  </a:lnTo>
                  <a:lnTo>
                    <a:pt x="356" y="206"/>
                  </a:lnTo>
                  <a:lnTo>
                    <a:pt x="366" y="214"/>
                  </a:lnTo>
                  <a:lnTo>
                    <a:pt x="376" y="221"/>
                  </a:lnTo>
                  <a:lnTo>
                    <a:pt x="385" y="228"/>
                  </a:lnTo>
                  <a:lnTo>
                    <a:pt x="395" y="232"/>
                  </a:lnTo>
                  <a:lnTo>
                    <a:pt x="403" y="238"/>
                  </a:lnTo>
                  <a:lnTo>
                    <a:pt x="415" y="240"/>
                  </a:lnTo>
                  <a:lnTo>
                    <a:pt x="424" y="242"/>
                  </a:lnTo>
                  <a:lnTo>
                    <a:pt x="433" y="240"/>
                  </a:lnTo>
                  <a:lnTo>
                    <a:pt x="442" y="239"/>
                  </a:lnTo>
                  <a:lnTo>
                    <a:pt x="454" y="238"/>
                  </a:lnTo>
                  <a:lnTo>
                    <a:pt x="466" y="235"/>
                  </a:lnTo>
                  <a:lnTo>
                    <a:pt x="476" y="232"/>
                  </a:lnTo>
                  <a:lnTo>
                    <a:pt x="487" y="228"/>
                  </a:lnTo>
                  <a:lnTo>
                    <a:pt x="495" y="227"/>
                  </a:lnTo>
                  <a:lnTo>
                    <a:pt x="506" y="224"/>
                  </a:lnTo>
                  <a:lnTo>
                    <a:pt x="518" y="223"/>
                  </a:lnTo>
                  <a:lnTo>
                    <a:pt x="509" y="221"/>
                  </a:lnTo>
                  <a:lnTo>
                    <a:pt x="500" y="223"/>
                  </a:lnTo>
                  <a:lnTo>
                    <a:pt x="490" y="223"/>
                  </a:lnTo>
                  <a:lnTo>
                    <a:pt x="473" y="225"/>
                  </a:lnTo>
                  <a:lnTo>
                    <a:pt x="455" y="229"/>
                  </a:lnTo>
                  <a:lnTo>
                    <a:pt x="440" y="232"/>
                  </a:lnTo>
                  <a:lnTo>
                    <a:pt x="424" y="235"/>
                  </a:lnTo>
                  <a:lnTo>
                    <a:pt x="413" y="235"/>
                  </a:lnTo>
                  <a:lnTo>
                    <a:pt x="403" y="232"/>
                  </a:lnTo>
                  <a:lnTo>
                    <a:pt x="397" y="229"/>
                  </a:lnTo>
                  <a:lnTo>
                    <a:pt x="385" y="223"/>
                  </a:lnTo>
                  <a:lnTo>
                    <a:pt x="374" y="213"/>
                  </a:lnTo>
                  <a:lnTo>
                    <a:pt x="362" y="203"/>
                  </a:lnTo>
                  <a:lnTo>
                    <a:pt x="352" y="194"/>
                  </a:lnTo>
                  <a:lnTo>
                    <a:pt x="338" y="185"/>
                  </a:lnTo>
                  <a:lnTo>
                    <a:pt x="330" y="181"/>
                  </a:lnTo>
                  <a:lnTo>
                    <a:pt x="321" y="180"/>
                  </a:lnTo>
                  <a:lnTo>
                    <a:pt x="309" y="179"/>
                  </a:lnTo>
                  <a:lnTo>
                    <a:pt x="294" y="180"/>
                  </a:lnTo>
                  <a:lnTo>
                    <a:pt x="285" y="179"/>
                  </a:lnTo>
                  <a:lnTo>
                    <a:pt x="281" y="173"/>
                  </a:lnTo>
                  <a:lnTo>
                    <a:pt x="281" y="165"/>
                  </a:lnTo>
                  <a:lnTo>
                    <a:pt x="282" y="158"/>
                  </a:lnTo>
                  <a:lnTo>
                    <a:pt x="288" y="152"/>
                  </a:lnTo>
                  <a:lnTo>
                    <a:pt x="296" y="147"/>
                  </a:lnTo>
                  <a:lnTo>
                    <a:pt x="306" y="141"/>
                  </a:lnTo>
                  <a:lnTo>
                    <a:pt x="317" y="136"/>
                  </a:lnTo>
                  <a:lnTo>
                    <a:pt x="330" y="132"/>
                  </a:lnTo>
                  <a:lnTo>
                    <a:pt x="317" y="133"/>
                  </a:lnTo>
                  <a:lnTo>
                    <a:pt x="306" y="137"/>
                  </a:lnTo>
                  <a:lnTo>
                    <a:pt x="296" y="141"/>
                  </a:lnTo>
                  <a:lnTo>
                    <a:pt x="288" y="147"/>
                  </a:lnTo>
                  <a:lnTo>
                    <a:pt x="280" y="151"/>
                  </a:lnTo>
                  <a:lnTo>
                    <a:pt x="273" y="157"/>
                  </a:lnTo>
                  <a:lnTo>
                    <a:pt x="266" y="162"/>
                  </a:lnTo>
                  <a:lnTo>
                    <a:pt x="256" y="168"/>
                  </a:lnTo>
                  <a:lnTo>
                    <a:pt x="248" y="165"/>
                  </a:lnTo>
                  <a:lnTo>
                    <a:pt x="239" y="161"/>
                  </a:lnTo>
                  <a:lnTo>
                    <a:pt x="232" y="154"/>
                  </a:lnTo>
                  <a:lnTo>
                    <a:pt x="225" y="147"/>
                  </a:lnTo>
                  <a:lnTo>
                    <a:pt x="218" y="139"/>
                  </a:lnTo>
                  <a:lnTo>
                    <a:pt x="210" y="129"/>
                  </a:lnTo>
                  <a:lnTo>
                    <a:pt x="199" y="121"/>
                  </a:lnTo>
                  <a:lnTo>
                    <a:pt x="185" y="114"/>
                  </a:lnTo>
                  <a:lnTo>
                    <a:pt x="177" y="110"/>
                  </a:lnTo>
                  <a:lnTo>
                    <a:pt x="168" y="106"/>
                  </a:lnTo>
                  <a:lnTo>
                    <a:pt x="159" y="103"/>
                  </a:lnTo>
                  <a:lnTo>
                    <a:pt x="150" y="99"/>
                  </a:lnTo>
                  <a:lnTo>
                    <a:pt x="140" y="96"/>
                  </a:lnTo>
                  <a:lnTo>
                    <a:pt x="132" y="95"/>
                  </a:lnTo>
                  <a:lnTo>
                    <a:pt x="122" y="92"/>
                  </a:lnTo>
                  <a:lnTo>
                    <a:pt x="114" y="92"/>
                  </a:lnTo>
                  <a:lnTo>
                    <a:pt x="114" y="86"/>
                  </a:lnTo>
                  <a:lnTo>
                    <a:pt x="114" y="81"/>
                  </a:lnTo>
                  <a:lnTo>
                    <a:pt x="117" y="74"/>
                  </a:lnTo>
                  <a:lnTo>
                    <a:pt x="124" y="67"/>
                  </a:lnTo>
                  <a:lnTo>
                    <a:pt x="128" y="63"/>
                  </a:lnTo>
                  <a:lnTo>
                    <a:pt x="136" y="60"/>
                  </a:lnTo>
                  <a:lnTo>
                    <a:pt x="127" y="62"/>
                  </a:lnTo>
                  <a:lnTo>
                    <a:pt x="120" y="66"/>
                  </a:lnTo>
                  <a:lnTo>
                    <a:pt x="111" y="73"/>
                  </a:lnTo>
                  <a:lnTo>
                    <a:pt x="104" y="80"/>
                  </a:lnTo>
                  <a:lnTo>
                    <a:pt x="100" y="74"/>
                  </a:lnTo>
                  <a:lnTo>
                    <a:pt x="95" y="70"/>
                  </a:lnTo>
                  <a:lnTo>
                    <a:pt x="89" y="64"/>
                  </a:lnTo>
                  <a:lnTo>
                    <a:pt x="82" y="60"/>
                  </a:lnTo>
                  <a:lnTo>
                    <a:pt x="76" y="55"/>
                  </a:lnTo>
                  <a:lnTo>
                    <a:pt x="69" y="52"/>
                  </a:lnTo>
                  <a:lnTo>
                    <a:pt x="64" y="52"/>
                  </a:lnTo>
                  <a:lnTo>
                    <a:pt x="56" y="45"/>
                  </a:lnTo>
                  <a:lnTo>
                    <a:pt x="51" y="42"/>
                  </a:lnTo>
                  <a:lnTo>
                    <a:pt x="46" y="38"/>
                  </a:lnTo>
                  <a:lnTo>
                    <a:pt x="40" y="34"/>
                  </a:lnTo>
                  <a:lnTo>
                    <a:pt x="36" y="27"/>
                  </a:lnTo>
                  <a:lnTo>
                    <a:pt x="32" y="20"/>
                  </a:lnTo>
                  <a:lnTo>
                    <a:pt x="32" y="1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3" name="Freeform 50"/>
            <p:cNvSpPr>
              <a:spLocks/>
            </p:cNvSpPr>
            <p:nvPr/>
          </p:nvSpPr>
          <p:spPr bwMode="auto">
            <a:xfrm>
              <a:off x="2624" y="2752"/>
              <a:ext cx="69" cy="121"/>
            </a:xfrm>
            <a:custGeom>
              <a:avLst/>
              <a:gdLst>
                <a:gd name="T0" fmla="*/ 1 w 138"/>
                <a:gd name="T1" fmla="*/ 0 h 242"/>
                <a:gd name="T2" fmla="*/ 0 w 138"/>
                <a:gd name="T3" fmla="*/ 1 h 242"/>
                <a:gd name="T4" fmla="*/ 1 w 138"/>
                <a:gd name="T5" fmla="*/ 2 h 242"/>
                <a:gd name="T6" fmla="*/ 1 w 138"/>
                <a:gd name="T7" fmla="*/ 3 h 242"/>
                <a:gd name="T8" fmla="*/ 1 w 138"/>
                <a:gd name="T9" fmla="*/ 3 h 242"/>
                <a:gd name="T10" fmla="*/ 1 w 138"/>
                <a:gd name="T11" fmla="*/ 4 h 242"/>
                <a:gd name="T12" fmla="*/ 1 w 138"/>
                <a:gd name="T13" fmla="*/ 4 h 242"/>
                <a:gd name="T14" fmla="*/ 1 w 138"/>
                <a:gd name="T15" fmla="*/ 4 h 242"/>
                <a:gd name="T16" fmla="*/ 1 w 138"/>
                <a:gd name="T17" fmla="*/ 5 h 242"/>
                <a:gd name="T18" fmla="*/ 1 w 138"/>
                <a:gd name="T19" fmla="*/ 5 h 242"/>
                <a:gd name="T20" fmla="*/ 1 w 138"/>
                <a:gd name="T21" fmla="*/ 5 h 242"/>
                <a:gd name="T22" fmla="*/ 1 w 138"/>
                <a:gd name="T23" fmla="*/ 5 h 242"/>
                <a:gd name="T24" fmla="*/ 2 w 138"/>
                <a:gd name="T25" fmla="*/ 5 h 242"/>
                <a:gd name="T26" fmla="*/ 2 w 138"/>
                <a:gd name="T27" fmla="*/ 6 h 242"/>
                <a:gd name="T28" fmla="*/ 2 w 138"/>
                <a:gd name="T29" fmla="*/ 6 h 242"/>
                <a:gd name="T30" fmla="*/ 3 w 138"/>
                <a:gd name="T31" fmla="*/ 6 h 242"/>
                <a:gd name="T32" fmla="*/ 3 w 138"/>
                <a:gd name="T33" fmla="*/ 6 h 242"/>
                <a:gd name="T34" fmla="*/ 4 w 138"/>
                <a:gd name="T35" fmla="*/ 6 h 242"/>
                <a:gd name="T36" fmla="*/ 3 w 138"/>
                <a:gd name="T37" fmla="*/ 6 h 242"/>
                <a:gd name="T38" fmla="*/ 3 w 138"/>
                <a:gd name="T39" fmla="*/ 6 h 242"/>
                <a:gd name="T40" fmla="*/ 3 w 138"/>
                <a:gd name="T41" fmla="*/ 7 h 242"/>
                <a:gd name="T42" fmla="*/ 3 w 138"/>
                <a:gd name="T43" fmla="*/ 7 h 242"/>
                <a:gd name="T44" fmla="*/ 3 w 138"/>
                <a:gd name="T45" fmla="*/ 7 h 242"/>
                <a:gd name="T46" fmla="*/ 3 w 138"/>
                <a:gd name="T47" fmla="*/ 8 h 242"/>
                <a:gd name="T48" fmla="*/ 4 w 138"/>
                <a:gd name="T49" fmla="*/ 8 h 2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242"/>
                <a:gd name="T77" fmla="*/ 138 w 138"/>
                <a:gd name="T78" fmla="*/ 242 h 2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242">
                  <a:moveTo>
                    <a:pt x="6" y="0"/>
                  </a:moveTo>
                  <a:lnTo>
                    <a:pt x="0" y="30"/>
                  </a:lnTo>
                  <a:lnTo>
                    <a:pt x="1" y="51"/>
                  </a:lnTo>
                  <a:lnTo>
                    <a:pt x="3" y="68"/>
                  </a:lnTo>
                  <a:lnTo>
                    <a:pt x="7" y="85"/>
                  </a:lnTo>
                  <a:lnTo>
                    <a:pt x="11" y="100"/>
                  </a:lnTo>
                  <a:lnTo>
                    <a:pt x="17" y="112"/>
                  </a:lnTo>
                  <a:lnTo>
                    <a:pt x="24" y="125"/>
                  </a:lnTo>
                  <a:lnTo>
                    <a:pt x="32" y="134"/>
                  </a:lnTo>
                  <a:lnTo>
                    <a:pt x="40" y="144"/>
                  </a:lnTo>
                  <a:lnTo>
                    <a:pt x="50" y="150"/>
                  </a:lnTo>
                  <a:lnTo>
                    <a:pt x="60" y="155"/>
                  </a:lnTo>
                  <a:lnTo>
                    <a:pt x="71" y="159"/>
                  </a:lnTo>
                  <a:lnTo>
                    <a:pt x="82" y="163"/>
                  </a:lnTo>
                  <a:lnTo>
                    <a:pt x="95" y="165"/>
                  </a:lnTo>
                  <a:lnTo>
                    <a:pt x="109" y="167"/>
                  </a:lnTo>
                  <a:lnTo>
                    <a:pt x="122" y="167"/>
                  </a:lnTo>
                  <a:lnTo>
                    <a:pt x="138" y="169"/>
                  </a:lnTo>
                  <a:lnTo>
                    <a:pt x="125" y="181"/>
                  </a:lnTo>
                  <a:lnTo>
                    <a:pt x="120" y="188"/>
                  </a:lnTo>
                  <a:lnTo>
                    <a:pt x="115" y="196"/>
                  </a:lnTo>
                  <a:lnTo>
                    <a:pt x="114" y="209"/>
                  </a:lnTo>
                  <a:lnTo>
                    <a:pt x="115" y="220"/>
                  </a:lnTo>
                  <a:lnTo>
                    <a:pt x="121" y="228"/>
                  </a:lnTo>
                  <a:lnTo>
                    <a:pt x="136" y="242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4" name="Freeform 51"/>
            <p:cNvSpPr>
              <a:spLocks/>
            </p:cNvSpPr>
            <p:nvPr/>
          </p:nvSpPr>
          <p:spPr bwMode="auto">
            <a:xfrm>
              <a:off x="2614" y="2574"/>
              <a:ext cx="545" cy="240"/>
            </a:xfrm>
            <a:custGeom>
              <a:avLst/>
              <a:gdLst>
                <a:gd name="T0" fmla="*/ 34 w 1090"/>
                <a:gd name="T1" fmla="*/ 15 h 479"/>
                <a:gd name="T2" fmla="*/ 34 w 1090"/>
                <a:gd name="T3" fmla="*/ 14 h 479"/>
                <a:gd name="T4" fmla="*/ 33 w 1090"/>
                <a:gd name="T5" fmla="*/ 13 h 479"/>
                <a:gd name="T6" fmla="*/ 30 w 1090"/>
                <a:gd name="T7" fmla="*/ 13 h 479"/>
                <a:gd name="T8" fmla="*/ 30 w 1090"/>
                <a:gd name="T9" fmla="*/ 13 h 479"/>
                <a:gd name="T10" fmla="*/ 29 w 1090"/>
                <a:gd name="T11" fmla="*/ 12 h 479"/>
                <a:gd name="T12" fmla="*/ 28 w 1090"/>
                <a:gd name="T13" fmla="*/ 11 h 479"/>
                <a:gd name="T14" fmla="*/ 28 w 1090"/>
                <a:gd name="T15" fmla="*/ 11 h 479"/>
                <a:gd name="T16" fmla="*/ 27 w 1090"/>
                <a:gd name="T17" fmla="*/ 11 h 479"/>
                <a:gd name="T18" fmla="*/ 27 w 1090"/>
                <a:gd name="T19" fmla="*/ 11 h 479"/>
                <a:gd name="T20" fmla="*/ 26 w 1090"/>
                <a:gd name="T21" fmla="*/ 11 h 479"/>
                <a:gd name="T22" fmla="*/ 25 w 1090"/>
                <a:gd name="T23" fmla="*/ 11 h 479"/>
                <a:gd name="T24" fmla="*/ 24 w 1090"/>
                <a:gd name="T25" fmla="*/ 11 h 479"/>
                <a:gd name="T26" fmla="*/ 23 w 1090"/>
                <a:gd name="T27" fmla="*/ 10 h 479"/>
                <a:gd name="T28" fmla="*/ 22 w 1090"/>
                <a:gd name="T29" fmla="*/ 10 h 479"/>
                <a:gd name="T30" fmla="*/ 21 w 1090"/>
                <a:gd name="T31" fmla="*/ 10 h 479"/>
                <a:gd name="T32" fmla="*/ 19 w 1090"/>
                <a:gd name="T33" fmla="*/ 10 h 479"/>
                <a:gd name="T34" fmla="*/ 18 w 1090"/>
                <a:gd name="T35" fmla="*/ 10 h 479"/>
                <a:gd name="T36" fmla="*/ 18 w 1090"/>
                <a:gd name="T37" fmla="*/ 9 h 479"/>
                <a:gd name="T38" fmla="*/ 17 w 1090"/>
                <a:gd name="T39" fmla="*/ 8 h 479"/>
                <a:gd name="T40" fmla="*/ 17 w 1090"/>
                <a:gd name="T41" fmla="*/ 8 h 479"/>
                <a:gd name="T42" fmla="*/ 17 w 1090"/>
                <a:gd name="T43" fmla="*/ 7 h 479"/>
                <a:gd name="T44" fmla="*/ 17 w 1090"/>
                <a:gd name="T45" fmla="*/ 6 h 479"/>
                <a:gd name="T46" fmla="*/ 15 w 1090"/>
                <a:gd name="T47" fmla="*/ 5 h 479"/>
                <a:gd name="T48" fmla="*/ 15 w 1090"/>
                <a:gd name="T49" fmla="*/ 5 h 479"/>
                <a:gd name="T50" fmla="*/ 14 w 1090"/>
                <a:gd name="T51" fmla="*/ 5 h 479"/>
                <a:gd name="T52" fmla="*/ 13 w 1090"/>
                <a:gd name="T53" fmla="*/ 4 h 479"/>
                <a:gd name="T54" fmla="*/ 12 w 1090"/>
                <a:gd name="T55" fmla="*/ 4 h 479"/>
                <a:gd name="T56" fmla="*/ 12 w 1090"/>
                <a:gd name="T57" fmla="*/ 4 h 479"/>
                <a:gd name="T58" fmla="*/ 11 w 1090"/>
                <a:gd name="T59" fmla="*/ 4 h 479"/>
                <a:gd name="T60" fmla="*/ 10 w 1090"/>
                <a:gd name="T61" fmla="*/ 4 h 479"/>
                <a:gd name="T62" fmla="*/ 10 w 1090"/>
                <a:gd name="T63" fmla="*/ 4 h 479"/>
                <a:gd name="T64" fmla="*/ 9 w 1090"/>
                <a:gd name="T65" fmla="*/ 3 h 479"/>
                <a:gd name="T66" fmla="*/ 9 w 1090"/>
                <a:gd name="T67" fmla="*/ 3 h 479"/>
                <a:gd name="T68" fmla="*/ 7 w 1090"/>
                <a:gd name="T69" fmla="*/ 3 h 479"/>
                <a:gd name="T70" fmla="*/ 7 w 1090"/>
                <a:gd name="T71" fmla="*/ 2 h 479"/>
                <a:gd name="T72" fmla="*/ 6 w 1090"/>
                <a:gd name="T73" fmla="*/ 1 h 479"/>
                <a:gd name="T74" fmla="*/ 4 w 1090"/>
                <a:gd name="T75" fmla="*/ 1 h 479"/>
                <a:gd name="T76" fmla="*/ 3 w 1090"/>
                <a:gd name="T77" fmla="*/ 1 h 479"/>
                <a:gd name="T78" fmla="*/ 2 w 1090"/>
                <a:gd name="T79" fmla="*/ 0 h 479"/>
                <a:gd name="T80" fmla="*/ 1 w 1090"/>
                <a:gd name="T81" fmla="*/ 1 h 479"/>
                <a:gd name="T82" fmla="*/ 1 w 1090"/>
                <a:gd name="T83" fmla="*/ 1 h 479"/>
                <a:gd name="T84" fmla="*/ 0 w 1090"/>
                <a:gd name="T85" fmla="*/ 1 h 4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0"/>
                <a:gd name="T130" fmla="*/ 0 h 479"/>
                <a:gd name="T131" fmla="*/ 1090 w 1090"/>
                <a:gd name="T132" fmla="*/ 479 h 4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0" h="479">
                  <a:moveTo>
                    <a:pt x="1090" y="479"/>
                  </a:moveTo>
                  <a:lnTo>
                    <a:pt x="1086" y="460"/>
                  </a:lnTo>
                  <a:lnTo>
                    <a:pt x="1077" y="442"/>
                  </a:lnTo>
                  <a:lnTo>
                    <a:pt x="1063" y="427"/>
                  </a:lnTo>
                  <a:lnTo>
                    <a:pt x="1047" y="413"/>
                  </a:lnTo>
                  <a:lnTo>
                    <a:pt x="1029" y="404"/>
                  </a:lnTo>
                  <a:lnTo>
                    <a:pt x="1008" y="396"/>
                  </a:lnTo>
                  <a:lnTo>
                    <a:pt x="987" y="391"/>
                  </a:lnTo>
                  <a:lnTo>
                    <a:pt x="977" y="389"/>
                  </a:lnTo>
                  <a:lnTo>
                    <a:pt x="967" y="389"/>
                  </a:lnTo>
                  <a:lnTo>
                    <a:pt x="953" y="375"/>
                  </a:lnTo>
                  <a:lnTo>
                    <a:pt x="939" y="365"/>
                  </a:lnTo>
                  <a:lnTo>
                    <a:pt x="930" y="357"/>
                  </a:lnTo>
                  <a:lnTo>
                    <a:pt x="919" y="352"/>
                  </a:lnTo>
                  <a:lnTo>
                    <a:pt x="909" y="349"/>
                  </a:lnTo>
                  <a:lnTo>
                    <a:pt x="900" y="347"/>
                  </a:lnTo>
                  <a:lnTo>
                    <a:pt x="891" y="347"/>
                  </a:lnTo>
                  <a:lnTo>
                    <a:pt x="882" y="346"/>
                  </a:lnTo>
                  <a:lnTo>
                    <a:pt x="874" y="347"/>
                  </a:lnTo>
                  <a:lnTo>
                    <a:pt x="864" y="347"/>
                  </a:lnTo>
                  <a:lnTo>
                    <a:pt x="855" y="347"/>
                  </a:lnTo>
                  <a:lnTo>
                    <a:pt x="843" y="346"/>
                  </a:lnTo>
                  <a:lnTo>
                    <a:pt x="832" y="345"/>
                  </a:lnTo>
                  <a:lnTo>
                    <a:pt x="817" y="341"/>
                  </a:lnTo>
                  <a:lnTo>
                    <a:pt x="802" y="335"/>
                  </a:lnTo>
                  <a:lnTo>
                    <a:pt x="784" y="327"/>
                  </a:lnTo>
                  <a:lnTo>
                    <a:pt x="774" y="320"/>
                  </a:lnTo>
                  <a:lnTo>
                    <a:pt x="757" y="320"/>
                  </a:lnTo>
                  <a:lnTo>
                    <a:pt x="740" y="319"/>
                  </a:lnTo>
                  <a:lnTo>
                    <a:pt x="718" y="317"/>
                  </a:lnTo>
                  <a:lnTo>
                    <a:pt x="697" y="314"/>
                  </a:lnTo>
                  <a:lnTo>
                    <a:pt x="676" y="312"/>
                  </a:lnTo>
                  <a:lnTo>
                    <a:pt x="651" y="308"/>
                  </a:lnTo>
                  <a:lnTo>
                    <a:pt x="628" y="302"/>
                  </a:lnTo>
                  <a:lnTo>
                    <a:pt x="612" y="298"/>
                  </a:lnTo>
                  <a:lnTo>
                    <a:pt x="600" y="291"/>
                  </a:lnTo>
                  <a:lnTo>
                    <a:pt x="590" y="283"/>
                  </a:lnTo>
                  <a:lnTo>
                    <a:pt x="580" y="275"/>
                  </a:lnTo>
                  <a:lnTo>
                    <a:pt x="572" y="266"/>
                  </a:lnTo>
                  <a:lnTo>
                    <a:pt x="565" y="254"/>
                  </a:lnTo>
                  <a:lnTo>
                    <a:pt x="561" y="240"/>
                  </a:lnTo>
                  <a:lnTo>
                    <a:pt x="557" y="225"/>
                  </a:lnTo>
                  <a:lnTo>
                    <a:pt x="553" y="211"/>
                  </a:lnTo>
                  <a:lnTo>
                    <a:pt x="548" y="196"/>
                  </a:lnTo>
                  <a:lnTo>
                    <a:pt x="543" y="184"/>
                  </a:lnTo>
                  <a:lnTo>
                    <a:pt x="534" y="174"/>
                  </a:lnTo>
                  <a:lnTo>
                    <a:pt x="521" y="162"/>
                  </a:lnTo>
                  <a:lnTo>
                    <a:pt x="507" y="152"/>
                  </a:lnTo>
                  <a:lnTo>
                    <a:pt x="494" y="149"/>
                  </a:lnTo>
                  <a:lnTo>
                    <a:pt x="480" y="145"/>
                  </a:lnTo>
                  <a:lnTo>
                    <a:pt x="469" y="144"/>
                  </a:lnTo>
                  <a:lnTo>
                    <a:pt x="457" y="140"/>
                  </a:lnTo>
                  <a:lnTo>
                    <a:pt x="444" y="134"/>
                  </a:lnTo>
                  <a:lnTo>
                    <a:pt x="431" y="125"/>
                  </a:lnTo>
                  <a:lnTo>
                    <a:pt x="420" y="116"/>
                  </a:lnTo>
                  <a:lnTo>
                    <a:pt x="409" y="112"/>
                  </a:lnTo>
                  <a:lnTo>
                    <a:pt x="398" y="111"/>
                  </a:lnTo>
                  <a:lnTo>
                    <a:pt x="387" y="112"/>
                  </a:lnTo>
                  <a:lnTo>
                    <a:pt x="376" y="114"/>
                  </a:lnTo>
                  <a:lnTo>
                    <a:pt x="366" y="116"/>
                  </a:lnTo>
                  <a:lnTo>
                    <a:pt x="358" y="116"/>
                  </a:lnTo>
                  <a:lnTo>
                    <a:pt x="349" y="114"/>
                  </a:lnTo>
                  <a:lnTo>
                    <a:pt x="341" y="108"/>
                  </a:lnTo>
                  <a:lnTo>
                    <a:pt x="329" y="101"/>
                  </a:lnTo>
                  <a:lnTo>
                    <a:pt x="316" y="92"/>
                  </a:lnTo>
                  <a:lnTo>
                    <a:pt x="302" y="83"/>
                  </a:lnTo>
                  <a:lnTo>
                    <a:pt x="290" y="78"/>
                  </a:lnTo>
                  <a:lnTo>
                    <a:pt x="276" y="72"/>
                  </a:lnTo>
                  <a:lnTo>
                    <a:pt x="263" y="70"/>
                  </a:lnTo>
                  <a:lnTo>
                    <a:pt x="251" y="72"/>
                  </a:lnTo>
                  <a:lnTo>
                    <a:pt x="241" y="57"/>
                  </a:lnTo>
                  <a:lnTo>
                    <a:pt x="227" y="45"/>
                  </a:lnTo>
                  <a:lnTo>
                    <a:pt x="212" y="38"/>
                  </a:lnTo>
                  <a:lnTo>
                    <a:pt x="194" y="31"/>
                  </a:lnTo>
                  <a:lnTo>
                    <a:pt x="174" y="28"/>
                  </a:lnTo>
                  <a:lnTo>
                    <a:pt x="155" y="26"/>
                  </a:lnTo>
                  <a:lnTo>
                    <a:pt x="135" y="26"/>
                  </a:lnTo>
                  <a:lnTo>
                    <a:pt x="117" y="24"/>
                  </a:lnTo>
                  <a:lnTo>
                    <a:pt x="103" y="6"/>
                  </a:lnTo>
                  <a:lnTo>
                    <a:pt x="84" y="0"/>
                  </a:lnTo>
                  <a:lnTo>
                    <a:pt x="63" y="1"/>
                  </a:lnTo>
                  <a:lnTo>
                    <a:pt x="43" y="4"/>
                  </a:lnTo>
                  <a:lnTo>
                    <a:pt x="25" y="11"/>
                  </a:lnTo>
                  <a:lnTo>
                    <a:pt x="11" y="16"/>
                  </a:lnTo>
                  <a:lnTo>
                    <a:pt x="1" y="16"/>
                  </a:lnTo>
                  <a:lnTo>
                    <a:pt x="0" y="9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5" name="Freeform 52"/>
            <p:cNvSpPr>
              <a:spLocks/>
            </p:cNvSpPr>
            <p:nvPr/>
          </p:nvSpPr>
          <p:spPr bwMode="auto">
            <a:xfrm>
              <a:off x="2532" y="2697"/>
              <a:ext cx="555" cy="108"/>
            </a:xfrm>
            <a:custGeom>
              <a:avLst/>
              <a:gdLst>
                <a:gd name="T0" fmla="*/ 1 w 1110"/>
                <a:gd name="T1" fmla="*/ 1 h 216"/>
                <a:gd name="T2" fmla="*/ 1 w 1110"/>
                <a:gd name="T3" fmla="*/ 1 h 216"/>
                <a:gd name="T4" fmla="*/ 1 w 1110"/>
                <a:gd name="T5" fmla="*/ 1 h 216"/>
                <a:gd name="T6" fmla="*/ 1 w 1110"/>
                <a:gd name="T7" fmla="*/ 1 h 216"/>
                <a:gd name="T8" fmla="*/ 1 w 1110"/>
                <a:gd name="T9" fmla="*/ 2 h 216"/>
                <a:gd name="T10" fmla="*/ 1 w 1110"/>
                <a:gd name="T11" fmla="*/ 2 h 216"/>
                <a:gd name="T12" fmla="*/ 2 w 1110"/>
                <a:gd name="T13" fmla="*/ 2 h 216"/>
                <a:gd name="T14" fmla="*/ 2 w 1110"/>
                <a:gd name="T15" fmla="*/ 2 h 216"/>
                <a:gd name="T16" fmla="*/ 2 w 1110"/>
                <a:gd name="T17" fmla="*/ 2 h 216"/>
                <a:gd name="T18" fmla="*/ 3 w 1110"/>
                <a:gd name="T19" fmla="*/ 3 h 216"/>
                <a:gd name="T20" fmla="*/ 4 w 1110"/>
                <a:gd name="T21" fmla="*/ 3 h 216"/>
                <a:gd name="T22" fmla="*/ 5 w 1110"/>
                <a:gd name="T23" fmla="*/ 3 h 216"/>
                <a:gd name="T24" fmla="*/ 6 w 1110"/>
                <a:gd name="T25" fmla="*/ 5 h 216"/>
                <a:gd name="T26" fmla="*/ 7 w 1110"/>
                <a:gd name="T27" fmla="*/ 6 h 216"/>
                <a:gd name="T28" fmla="*/ 9 w 1110"/>
                <a:gd name="T29" fmla="*/ 6 h 216"/>
                <a:gd name="T30" fmla="*/ 10 w 1110"/>
                <a:gd name="T31" fmla="*/ 6 h 216"/>
                <a:gd name="T32" fmla="*/ 12 w 1110"/>
                <a:gd name="T33" fmla="*/ 7 h 216"/>
                <a:gd name="T34" fmla="*/ 13 w 1110"/>
                <a:gd name="T35" fmla="*/ 6 h 216"/>
                <a:gd name="T36" fmla="*/ 14 w 1110"/>
                <a:gd name="T37" fmla="*/ 6 h 216"/>
                <a:gd name="T38" fmla="*/ 17 w 1110"/>
                <a:gd name="T39" fmla="*/ 6 h 216"/>
                <a:gd name="T40" fmla="*/ 17 w 1110"/>
                <a:gd name="T41" fmla="*/ 6 h 216"/>
                <a:gd name="T42" fmla="*/ 18 w 1110"/>
                <a:gd name="T43" fmla="*/ 6 h 216"/>
                <a:gd name="T44" fmla="*/ 20 w 1110"/>
                <a:gd name="T45" fmla="*/ 5 h 216"/>
                <a:gd name="T46" fmla="*/ 21 w 1110"/>
                <a:gd name="T47" fmla="*/ 5 h 216"/>
                <a:gd name="T48" fmla="*/ 22 w 1110"/>
                <a:gd name="T49" fmla="*/ 6 h 216"/>
                <a:gd name="T50" fmla="*/ 23 w 1110"/>
                <a:gd name="T51" fmla="*/ 5 h 216"/>
                <a:gd name="T52" fmla="*/ 24 w 1110"/>
                <a:gd name="T53" fmla="*/ 5 h 216"/>
                <a:gd name="T54" fmla="*/ 26 w 1110"/>
                <a:gd name="T55" fmla="*/ 5 h 216"/>
                <a:gd name="T56" fmla="*/ 29 w 1110"/>
                <a:gd name="T57" fmla="*/ 5 h 216"/>
                <a:gd name="T58" fmla="*/ 31 w 1110"/>
                <a:gd name="T59" fmla="*/ 6 h 216"/>
                <a:gd name="T60" fmla="*/ 33 w 1110"/>
                <a:gd name="T61" fmla="*/ 6 h 216"/>
                <a:gd name="T62" fmla="*/ 33 w 1110"/>
                <a:gd name="T63" fmla="*/ 7 h 216"/>
                <a:gd name="T64" fmla="*/ 34 w 1110"/>
                <a:gd name="T65" fmla="*/ 7 h 216"/>
                <a:gd name="T66" fmla="*/ 35 w 1110"/>
                <a:gd name="T67" fmla="*/ 6 h 2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0"/>
                <a:gd name="T103" fmla="*/ 0 h 216"/>
                <a:gd name="T104" fmla="*/ 1110 w 1110"/>
                <a:gd name="T105" fmla="*/ 216 h 2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0" h="216">
                  <a:moveTo>
                    <a:pt x="0" y="0"/>
                  </a:moveTo>
                  <a:lnTo>
                    <a:pt x="5" y="4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1" y="12"/>
                  </a:lnTo>
                  <a:lnTo>
                    <a:pt x="26" y="16"/>
                  </a:lnTo>
                  <a:lnTo>
                    <a:pt x="30" y="20"/>
                  </a:lnTo>
                  <a:lnTo>
                    <a:pt x="36" y="26"/>
                  </a:lnTo>
                  <a:lnTo>
                    <a:pt x="42" y="29"/>
                  </a:lnTo>
                  <a:lnTo>
                    <a:pt x="49" y="34"/>
                  </a:lnTo>
                  <a:lnTo>
                    <a:pt x="56" y="37"/>
                  </a:lnTo>
                  <a:lnTo>
                    <a:pt x="60" y="41"/>
                  </a:lnTo>
                  <a:lnTo>
                    <a:pt x="67" y="44"/>
                  </a:lnTo>
                  <a:lnTo>
                    <a:pt x="72" y="44"/>
                  </a:lnTo>
                  <a:lnTo>
                    <a:pt x="79" y="44"/>
                  </a:lnTo>
                  <a:lnTo>
                    <a:pt x="86" y="44"/>
                  </a:lnTo>
                  <a:lnTo>
                    <a:pt x="93" y="41"/>
                  </a:lnTo>
                  <a:lnTo>
                    <a:pt x="94" y="56"/>
                  </a:lnTo>
                  <a:lnTo>
                    <a:pt x="99" y="70"/>
                  </a:lnTo>
                  <a:lnTo>
                    <a:pt x="107" y="79"/>
                  </a:lnTo>
                  <a:lnTo>
                    <a:pt x="118" y="85"/>
                  </a:lnTo>
                  <a:lnTo>
                    <a:pt x="131" y="89"/>
                  </a:lnTo>
                  <a:lnTo>
                    <a:pt x="146" y="93"/>
                  </a:lnTo>
                  <a:lnTo>
                    <a:pt x="165" y="99"/>
                  </a:lnTo>
                  <a:lnTo>
                    <a:pt x="191" y="106"/>
                  </a:lnTo>
                  <a:lnTo>
                    <a:pt x="200" y="130"/>
                  </a:lnTo>
                  <a:lnTo>
                    <a:pt x="214" y="148"/>
                  </a:lnTo>
                  <a:lnTo>
                    <a:pt x="231" y="161"/>
                  </a:lnTo>
                  <a:lnTo>
                    <a:pt x="253" y="172"/>
                  </a:lnTo>
                  <a:lnTo>
                    <a:pt x="278" y="178"/>
                  </a:lnTo>
                  <a:lnTo>
                    <a:pt x="309" y="185"/>
                  </a:lnTo>
                  <a:lnTo>
                    <a:pt x="345" y="192"/>
                  </a:lnTo>
                  <a:lnTo>
                    <a:pt x="387" y="198"/>
                  </a:lnTo>
                  <a:lnTo>
                    <a:pt x="405" y="198"/>
                  </a:lnTo>
                  <a:lnTo>
                    <a:pt x="423" y="195"/>
                  </a:lnTo>
                  <a:lnTo>
                    <a:pt x="440" y="191"/>
                  </a:lnTo>
                  <a:lnTo>
                    <a:pt x="458" y="185"/>
                  </a:lnTo>
                  <a:lnTo>
                    <a:pt x="476" y="183"/>
                  </a:lnTo>
                  <a:lnTo>
                    <a:pt x="497" y="183"/>
                  </a:lnTo>
                  <a:lnTo>
                    <a:pt x="520" y="187"/>
                  </a:lnTo>
                  <a:lnTo>
                    <a:pt x="547" y="198"/>
                  </a:lnTo>
                  <a:lnTo>
                    <a:pt x="562" y="184"/>
                  </a:lnTo>
                  <a:lnTo>
                    <a:pt x="583" y="170"/>
                  </a:lnTo>
                  <a:lnTo>
                    <a:pt x="602" y="162"/>
                  </a:lnTo>
                  <a:lnTo>
                    <a:pt x="626" y="155"/>
                  </a:lnTo>
                  <a:lnTo>
                    <a:pt x="651" y="151"/>
                  </a:lnTo>
                  <a:lnTo>
                    <a:pt x="676" y="154"/>
                  </a:lnTo>
                  <a:lnTo>
                    <a:pt x="694" y="158"/>
                  </a:lnTo>
                  <a:lnTo>
                    <a:pt x="711" y="165"/>
                  </a:lnTo>
                  <a:lnTo>
                    <a:pt x="728" y="174"/>
                  </a:lnTo>
                  <a:lnTo>
                    <a:pt x="747" y="161"/>
                  </a:lnTo>
                  <a:lnTo>
                    <a:pt x="761" y="154"/>
                  </a:lnTo>
                  <a:lnTo>
                    <a:pt x="775" y="150"/>
                  </a:lnTo>
                  <a:lnTo>
                    <a:pt x="792" y="148"/>
                  </a:lnTo>
                  <a:lnTo>
                    <a:pt x="818" y="148"/>
                  </a:lnTo>
                  <a:lnTo>
                    <a:pt x="856" y="150"/>
                  </a:lnTo>
                  <a:lnTo>
                    <a:pt x="893" y="155"/>
                  </a:lnTo>
                  <a:lnTo>
                    <a:pt x="929" y="159"/>
                  </a:lnTo>
                  <a:lnTo>
                    <a:pt x="963" y="162"/>
                  </a:lnTo>
                  <a:lnTo>
                    <a:pt x="994" y="162"/>
                  </a:lnTo>
                  <a:lnTo>
                    <a:pt x="1019" y="163"/>
                  </a:lnTo>
                  <a:lnTo>
                    <a:pt x="1035" y="173"/>
                  </a:lnTo>
                  <a:lnTo>
                    <a:pt x="1044" y="192"/>
                  </a:lnTo>
                  <a:lnTo>
                    <a:pt x="1046" y="216"/>
                  </a:lnTo>
                  <a:lnTo>
                    <a:pt x="1062" y="206"/>
                  </a:lnTo>
                  <a:lnTo>
                    <a:pt x="1078" y="195"/>
                  </a:lnTo>
                  <a:lnTo>
                    <a:pt x="1094" y="187"/>
                  </a:lnTo>
                  <a:lnTo>
                    <a:pt x="1110" y="177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6" name="Freeform 53"/>
            <p:cNvSpPr>
              <a:spLocks/>
            </p:cNvSpPr>
            <p:nvPr/>
          </p:nvSpPr>
          <p:spPr bwMode="auto">
            <a:xfrm>
              <a:off x="2494" y="2920"/>
              <a:ext cx="305" cy="178"/>
            </a:xfrm>
            <a:custGeom>
              <a:avLst/>
              <a:gdLst>
                <a:gd name="T0" fmla="*/ 1 w 611"/>
                <a:gd name="T1" fmla="*/ 1 h 356"/>
                <a:gd name="T2" fmla="*/ 4 w 611"/>
                <a:gd name="T3" fmla="*/ 3 h 356"/>
                <a:gd name="T4" fmla="*/ 9 w 611"/>
                <a:gd name="T5" fmla="*/ 5 h 356"/>
                <a:gd name="T6" fmla="*/ 14 w 611"/>
                <a:gd name="T7" fmla="*/ 3 h 356"/>
                <a:gd name="T8" fmla="*/ 16 w 611"/>
                <a:gd name="T9" fmla="*/ 1 h 356"/>
                <a:gd name="T10" fmla="*/ 18 w 611"/>
                <a:gd name="T11" fmla="*/ 3 h 356"/>
                <a:gd name="T12" fmla="*/ 17 w 611"/>
                <a:gd name="T13" fmla="*/ 3 h 356"/>
                <a:gd name="T14" fmla="*/ 17 w 611"/>
                <a:gd name="T15" fmla="*/ 3 h 356"/>
                <a:gd name="T16" fmla="*/ 16 w 611"/>
                <a:gd name="T17" fmla="*/ 5 h 356"/>
                <a:gd name="T18" fmla="*/ 16 w 611"/>
                <a:gd name="T19" fmla="*/ 5 h 356"/>
                <a:gd name="T20" fmla="*/ 16 w 611"/>
                <a:gd name="T21" fmla="*/ 6 h 356"/>
                <a:gd name="T22" fmla="*/ 16 w 611"/>
                <a:gd name="T23" fmla="*/ 6 h 356"/>
                <a:gd name="T24" fmla="*/ 16 w 611"/>
                <a:gd name="T25" fmla="*/ 7 h 356"/>
                <a:gd name="T26" fmla="*/ 15 w 611"/>
                <a:gd name="T27" fmla="*/ 9 h 356"/>
                <a:gd name="T28" fmla="*/ 14 w 611"/>
                <a:gd name="T29" fmla="*/ 10 h 356"/>
                <a:gd name="T30" fmla="*/ 13 w 611"/>
                <a:gd name="T31" fmla="*/ 11 h 356"/>
                <a:gd name="T32" fmla="*/ 11 w 611"/>
                <a:gd name="T33" fmla="*/ 11 h 356"/>
                <a:gd name="T34" fmla="*/ 9 w 611"/>
                <a:gd name="T35" fmla="*/ 11 h 356"/>
                <a:gd name="T36" fmla="*/ 8 w 611"/>
                <a:gd name="T37" fmla="*/ 11 h 356"/>
                <a:gd name="T38" fmla="*/ 6 w 611"/>
                <a:gd name="T39" fmla="*/ 11 h 356"/>
                <a:gd name="T40" fmla="*/ 4 w 611"/>
                <a:gd name="T41" fmla="*/ 10 h 356"/>
                <a:gd name="T42" fmla="*/ 3 w 611"/>
                <a:gd name="T43" fmla="*/ 9 h 356"/>
                <a:gd name="T44" fmla="*/ 2 w 611"/>
                <a:gd name="T45" fmla="*/ 7 h 356"/>
                <a:gd name="T46" fmla="*/ 1 w 611"/>
                <a:gd name="T47" fmla="*/ 6 h 356"/>
                <a:gd name="T48" fmla="*/ 0 w 611"/>
                <a:gd name="T49" fmla="*/ 5 h 356"/>
                <a:gd name="T50" fmla="*/ 0 w 611"/>
                <a:gd name="T51" fmla="*/ 3 h 356"/>
                <a:gd name="T52" fmla="*/ 0 w 611"/>
                <a:gd name="T53" fmla="*/ 3 h 356"/>
                <a:gd name="T54" fmla="*/ 0 w 611"/>
                <a:gd name="T55" fmla="*/ 3 h 356"/>
                <a:gd name="T56" fmla="*/ 0 w 611"/>
                <a:gd name="T57" fmla="*/ 3 h 356"/>
                <a:gd name="T58" fmla="*/ 0 w 611"/>
                <a:gd name="T59" fmla="*/ 3 h 356"/>
                <a:gd name="T60" fmla="*/ 0 w 611"/>
                <a:gd name="T61" fmla="*/ 1 h 356"/>
                <a:gd name="T62" fmla="*/ 0 w 611"/>
                <a:gd name="T63" fmla="*/ 1 h 356"/>
                <a:gd name="T64" fmla="*/ 0 w 611"/>
                <a:gd name="T65" fmla="*/ 1 h 356"/>
                <a:gd name="T66" fmla="*/ 0 w 611"/>
                <a:gd name="T67" fmla="*/ 1 h 356"/>
                <a:gd name="T68" fmla="*/ 0 w 611"/>
                <a:gd name="T69" fmla="*/ 0 h 3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1"/>
                <a:gd name="T106" fmla="*/ 0 h 356"/>
                <a:gd name="T107" fmla="*/ 611 w 611"/>
                <a:gd name="T108" fmla="*/ 356 h 3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1" h="356">
                  <a:moveTo>
                    <a:pt x="4" y="0"/>
                  </a:moveTo>
                  <a:lnTo>
                    <a:pt x="49" y="27"/>
                  </a:lnTo>
                  <a:lnTo>
                    <a:pt x="88" y="33"/>
                  </a:lnTo>
                  <a:lnTo>
                    <a:pt x="141" y="75"/>
                  </a:lnTo>
                  <a:lnTo>
                    <a:pt x="199" y="108"/>
                  </a:lnTo>
                  <a:lnTo>
                    <a:pt x="301" y="132"/>
                  </a:lnTo>
                  <a:lnTo>
                    <a:pt x="383" y="134"/>
                  </a:lnTo>
                  <a:lnTo>
                    <a:pt x="453" y="125"/>
                  </a:lnTo>
                  <a:lnTo>
                    <a:pt x="501" y="100"/>
                  </a:lnTo>
                  <a:lnTo>
                    <a:pt x="539" y="63"/>
                  </a:lnTo>
                  <a:lnTo>
                    <a:pt x="611" y="49"/>
                  </a:lnTo>
                  <a:lnTo>
                    <a:pt x="589" y="68"/>
                  </a:lnTo>
                  <a:lnTo>
                    <a:pt x="583" y="79"/>
                  </a:lnTo>
                  <a:lnTo>
                    <a:pt x="572" y="92"/>
                  </a:lnTo>
                  <a:lnTo>
                    <a:pt x="560" y="100"/>
                  </a:lnTo>
                  <a:lnTo>
                    <a:pt x="549" y="111"/>
                  </a:lnTo>
                  <a:lnTo>
                    <a:pt x="536" y="127"/>
                  </a:lnTo>
                  <a:lnTo>
                    <a:pt x="531" y="136"/>
                  </a:lnTo>
                  <a:lnTo>
                    <a:pt x="522" y="147"/>
                  </a:lnTo>
                  <a:lnTo>
                    <a:pt x="522" y="159"/>
                  </a:lnTo>
                  <a:lnTo>
                    <a:pt x="525" y="173"/>
                  </a:lnTo>
                  <a:lnTo>
                    <a:pt x="528" y="185"/>
                  </a:lnTo>
                  <a:lnTo>
                    <a:pt x="531" y="197"/>
                  </a:lnTo>
                  <a:lnTo>
                    <a:pt x="531" y="208"/>
                  </a:lnTo>
                  <a:lnTo>
                    <a:pt x="531" y="219"/>
                  </a:lnTo>
                  <a:lnTo>
                    <a:pt x="528" y="230"/>
                  </a:lnTo>
                  <a:lnTo>
                    <a:pt x="522" y="243"/>
                  </a:lnTo>
                  <a:lnTo>
                    <a:pt x="504" y="268"/>
                  </a:lnTo>
                  <a:lnTo>
                    <a:pt x="485" y="290"/>
                  </a:lnTo>
                  <a:lnTo>
                    <a:pt x="464" y="307"/>
                  </a:lnTo>
                  <a:lnTo>
                    <a:pt x="441" y="324"/>
                  </a:lnTo>
                  <a:lnTo>
                    <a:pt x="418" y="336"/>
                  </a:lnTo>
                  <a:lnTo>
                    <a:pt x="393" y="346"/>
                  </a:lnTo>
                  <a:lnTo>
                    <a:pt x="368" y="353"/>
                  </a:lnTo>
                  <a:lnTo>
                    <a:pt x="341" y="356"/>
                  </a:lnTo>
                  <a:lnTo>
                    <a:pt x="315" y="356"/>
                  </a:lnTo>
                  <a:lnTo>
                    <a:pt x="288" y="354"/>
                  </a:lnTo>
                  <a:lnTo>
                    <a:pt x="261" y="347"/>
                  </a:lnTo>
                  <a:lnTo>
                    <a:pt x="234" y="340"/>
                  </a:lnTo>
                  <a:lnTo>
                    <a:pt x="208" y="329"/>
                  </a:lnTo>
                  <a:lnTo>
                    <a:pt x="183" y="316"/>
                  </a:lnTo>
                  <a:lnTo>
                    <a:pt x="156" y="299"/>
                  </a:lnTo>
                  <a:lnTo>
                    <a:pt x="139" y="285"/>
                  </a:lnTo>
                  <a:lnTo>
                    <a:pt x="121" y="270"/>
                  </a:lnTo>
                  <a:lnTo>
                    <a:pt x="103" y="254"/>
                  </a:lnTo>
                  <a:lnTo>
                    <a:pt x="84" y="236"/>
                  </a:lnTo>
                  <a:lnTo>
                    <a:pt x="59" y="208"/>
                  </a:lnTo>
                  <a:lnTo>
                    <a:pt x="35" y="180"/>
                  </a:lnTo>
                  <a:lnTo>
                    <a:pt x="24" y="162"/>
                  </a:lnTo>
                  <a:lnTo>
                    <a:pt x="17" y="149"/>
                  </a:lnTo>
                  <a:lnTo>
                    <a:pt x="11" y="137"/>
                  </a:lnTo>
                  <a:lnTo>
                    <a:pt x="9" y="125"/>
                  </a:lnTo>
                  <a:lnTo>
                    <a:pt x="6" y="115"/>
                  </a:lnTo>
                  <a:lnTo>
                    <a:pt x="4" y="108"/>
                  </a:lnTo>
                  <a:lnTo>
                    <a:pt x="4" y="100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7" y="86"/>
                  </a:lnTo>
                  <a:lnTo>
                    <a:pt x="4" y="79"/>
                  </a:lnTo>
                  <a:lnTo>
                    <a:pt x="6" y="72"/>
                  </a:lnTo>
                  <a:lnTo>
                    <a:pt x="9" y="64"/>
                  </a:lnTo>
                  <a:lnTo>
                    <a:pt x="7" y="60"/>
                  </a:lnTo>
                  <a:lnTo>
                    <a:pt x="7" y="55"/>
                  </a:lnTo>
                  <a:lnTo>
                    <a:pt x="10" y="49"/>
                  </a:lnTo>
                  <a:lnTo>
                    <a:pt x="6" y="42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17"/>
                  </a:lnTo>
                  <a:lnTo>
                    <a:pt x="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0606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7" name="Freeform 54"/>
            <p:cNvSpPr>
              <a:spLocks/>
            </p:cNvSpPr>
            <p:nvPr/>
          </p:nvSpPr>
          <p:spPr bwMode="auto">
            <a:xfrm>
              <a:off x="2501" y="2951"/>
              <a:ext cx="293" cy="83"/>
            </a:xfrm>
            <a:custGeom>
              <a:avLst/>
              <a:gdLst>
                <a:gd name="T0" fmla="*/ 18 w 586"/>
                <a:gd name="T1" fmla="*/ 0 h 166"/>
                <a:gd name="T2" fmla="*/ 18 w 586"/>
                <a:gd name="T3" fmla="*/ 1 h 166"/>
                <a:gd name="T4" fmla="*/ 18 w 586"/>
                <a:gd name="T5" fmla="*/ 1 h 166"/>
                <a:gd name="T6" fmla="*/ 18 w 586"/>
                <a:gd name="T7" fmla="*/ 1 h 166"/>
                <a:gd name="T8" fmla="*/ 18 w 586"/>
                <a:gd name="T9" fmla="*/ 1 h 166"/>
                <a:gd name="T10" fmla="*/ 18 w 586"/>
                <a:gd name="T11" fmla="*/ 1 h 166"/>
                <a:gd name="T12" fmla="*/ 18 w 586"/>
                <a:gd name="T13" fmla="*/ 1 h 166"/>
                <a:gd name="T14" fmla="*/ 18 w 586"/>
                <a:gd name="T15" fmla="*/ 1 h 166"/>
                <a:gd name="T16" fmla="*/ 18 w 586"/>
                <a:gd name="T17" fmla="*/ 1 h 166"/>
                <a:gd name="T18" fmla="*/ 18 w 586"/>
                <a:gd name="T19" fmla="*/ 1 h 166"/>
                <a:gd name="T20" fmla="*/ 18 w 586"/>
                <a:gd name="T21" fmla="*/ 1 h 166"/>
                <a:gd name="T22" fmla="*/ 18 w 586"/>
                <a:gd name="T23" fmla="*/ 1 h 166"/>
                <a:gd name="T24" fmla="*/ 18 w 586"/>
                <a:gd name="T25" fmla="*/ 1 h 166"/>
                <a:gd name="T26" fmla="*/ 18 w 586"/>
                <a:gd name="T27" fmla="*/ 1 h 166"/>
                <a:gd name="T28" fmla="*/ 18 w 586"/>
                <a:gd name="T29" fmla="*/ 1 h 166"/>
                <a:gd name="T30" fmla="*/ 18 w 586"/>
                <a:gd name="T31" fmla="*/ 1 h 166"/>
                <a:gd name="T32" fmla="*/ 18 w 586"/>
                <a:gd name="T33" fmla="*/ 1 h 166"/>
                <a:gd name="T34" fmla="*/ 17 w 586"/>
                <a:gd name="T35" fmla="*/ 1 h 166"/>
                <a:gd name="T36" fmla="*/ 17 w 586"/>
                <a:gd name="T37" fmla="*/ 1 h 166"/>
                <a:gd name="T38" fmla="*/ 17 w 586"/>
                <a:gd name="T39" fmla="*/ 1 h 166"/>
                <a:gd name="T40" fmla="*/ 17 w 586"/>
                <a:gd name="T41" fmla="*/ 1 h 166"/>
                <a:gd name="T42" fmla="*/ 17 w 586"/>
                <a:gd name="T43" fmla="*/ 1 h 166"/>
                <a:gd name="T44" fmla="*/ 17 w 586"/>
                <a:gd name="T45" fmla="*/ 1 h 166"/>
                <a:gd name="T46" fmla="*/ 17 w 586"/>
                <a:gd name="T47" fmla="*/ 1 h 166"/>
                <a:gd name="T48" fmla="*/ 17 w 586"/>
                <a:gd name="T49" fmla="*/ 1 h 166"/>
                <a:gd name="T50" fmla="*/ 17 w 586"/>
                <a:gd name="T51" fmla="*/ 1 h 166"/>
                <a:gd name="T52" fmla="*/ 15 w 586"/>
                <a:gd name="T53" fmla="*/ 3 h 166"/>
                <a:gd name="T54" fmla="*/ 15 w 586"/>
                <a:gd name="T55" fmla="*/ 3 h 166"/>
                <a:gd name="T56" fmla="*/ 15 w 586"/>
                <a:gd name="T57" fmla="*/ 3 h 166"/>
                <a:gd name="T58" fmla="*/ 14 w 586"/>
                <a:gd name="T59" fmla="*/ 3 h 166"/>
                <a:gd name="T60" fmla="*/ 14 w 586"/>
                <a:gd name="T61" fmla="*/ 3 h 166"/>
                <a:gd name="T62" fmla="*/ 13 w 586"/>
                <a:gd name="T63" fmla="*/ 3 h 166"/>
                <a:gd name="T64" fmla="*/ 13 w 586"/>
                <a:gd name="T65" fmla="*/ 3 h 166"/>
                <a:gd name="T66" fmla="*/ 13 w 586"/>
                <a:gd name="T67" fmla="*/ 3 h 166"/>
                <a:gd name="T68" fmla="*/ 12 w 586"/>
                <a:gd name="T69" fmla="*/ 3 h 166"/>
                <a:gd name="T70" fmla="*/ 12 w 586"/>
                <a:gd name="T71" fmla="*/ 3 h 166"/>
                <a:gd name="T72" fmla="*/ 11 w 586"/>
                <a:gd name="T73" fmla="*/ 5 h 166"/>
                <a:gd name="T74" fmla="*/ 11 w 586"/>
                <a:gd name="T75" fmla="*/ 5 h 166"/>
                <a:gd name="T76" fmla="*/ 10 w 586"/>
                <a:gd name="T77" fmla="*/ 5 h 166"/>
                <a:gd name="T78" fmla="*/ 10 w 586"/>
                <a:gd name="T79" fmla="*/ 5 h 166"/>
                <a:gd name="T80" fmla="*/ 9 w 586"/>
                <a:gd name="T81" fmla="*/ 5 h 166"/>
                <a:gd name="T82" fmla="*/ 9 w 586"/>
                <a:gd name="T83" fmla="*/ 5 h 166"/>
                <a:gd name="T84" fmla="*/ 7 w 586"/>
                <a:gd name="T85" fmla="*/ 5 h 166"/>
                <a:gd name="T86" fmla="*/ 6 w 586"/>
                <a:gd name="T87" fmla="*/ 5 h 166"/>
                <a:gd name="T88" fmla="*/ 6 w 586"/>
                <a:gd name="T89" fmla="*/ 5 h 166"/>
                <a:gd name="T90" fmla="*/ 5 w 586"/>
                <a:gd name="T91" fmla="*/ 5 h 166"/>
                <a:gd name="T92" fmla="*/ 5 w 586"/>
                <a:gd name="T93" fmla="*/ 5 h 166"/>
                <a:gd name="T94" fmla="*/ 5 w 586"/>
                <a:gd name="T95" fmla="*/ 5 h 166"/>
                <a:gd name="T96" fmla="*/ 3 w 586"/>
                <a:gd name="T97" fmla="*/ 5 h 166"/>
                <a:gd name="T98" fmla="*/ 2 w 586"/>
                <a:gd name="T99" fmla="*/ 5 h 166"/>
                <a:gd name="T100" fmla="*/ 2 w 586"/>
                <a:gd name="T101" fmla="*/ 5 h 166"/>
                <a:gd name="T102" fmla="*/ 1 w 586"/>
                <a:gd name="T103" fmla="*/ 5 h 166"/>
                <a:gd name="T104" fmla="*/ 1 w 586"/>
                <a:gd name="T105" fmla="*/ 3 h 166"/>
                <a:gd name="T106" fmla="*/ 1 w 586"/>
                <a:gd name="T107" fmla="*/ 3 h 166"/>
                <a:gd name="T108" fmla="*/ 0 w 586"/>
                <a:gd name="T109" fmla="*/ 3 h 1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6"/>
                <a:gd name="T166" fmla="*/ 0 h 166"/>
                <a:gd name="T167" fmla="*/ 586 w 586"/>
                <a:gd name="T168" fmla="*/ 166 h 1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6" h="166">
                  <a:moveTo>
                    <a:pt x="586" y="0"/>
                  </a:moveTo>
                  <a:lnTo>
                    <a:pt x="583" y="1"/>
                  </a:lnTo>
                  <a:lnTo>
                    <a:pt x="581" y="3"/>
                  </a:lnTo>
                  <a:lnTo>
                    <a:pt x="578" y="4"/>
                  </a:lnTo>
                  <a:lnTo>
                    <a:pt x="575" y="7"/>
                  </a:lnTo>
                  <a:lnTo>
                    <a:pt x="574" y="8"/>
                  </a:lnTo>
                  <a:lnTo>
                    <a:pt x="571" y="10"/>
                  </a:lnTo>
                  <a:lnTo>
                    <a:pt x="568" y="12"/>
                  </a:lnTo>
                  <a:lnTo>
                    <a:pt x="565" y="14"/>
                  </a:lnTo>
                  <a:lnTo>
                    <a:pt x="562" y="17"/>
                  </a:lnTo>
                  <a:lnTo>
                    <a:pt x="560" y="18"/>
                  </a:lnTo>
                  <a:lnTo>
                    <a:pt x="556" y="19"/>
                  </a:lnTo>
                  <a:lnTo>
                    <a:pt x="556" y="21"/>
                  </a:lnTo>
                  <a:lnTo>
                    <a:pt x="553" y="23"/>
                  </a:lnTo>
                  <a:lnTo>
                    <a:pt x="550" y="25"/>
                  </a:lnTo>
                  <a:lnTo>
                    <a:pt x="549" y="28"/>
                  </a:lnTo>
                  <a:lnTo>
                    <a:pt x="546" y="29"/>
                  </a:lnTo>
                  <a:lnTo>
                    <a:pt x="543" y="32"/>
                  </a:lnTo>
                  <a:lnTo>
                    <a:pt x="540" y="33"/>
                  </a:lnTo>
                  <a:lnTo>
                    <a:pt x="537" y="37"/>
                  </a:lnTo>
                  <a:lnTo>
                    <a:pt x="536" y="39"/>
                  </a:lnTo>
                  <a:lnTo>
                    <a:pt x="533" y="41"/>
                  </a:lnTo>
                  <a:lnTo>
                    <a:pt x="530" y="43"/>
                  </a:lnTo>
                  <a:lnTo>
                    <a:pt x="528" y="45"/>
                  </a:lnTo>
                  <a:lnTo>
                    <a:pt x="525" y="47"/>
                  </a:lnTo>
                  <a:lnTo>
                    <a:pt x="515" y="56"/>
                  </a:lnTo>
                  <a:lnTo>
                    <a:pt x="504" y="65"/>
                  </a:lnTo>
                  <a:lnTo>
                    <a:pt x="493" y="73"/>
                  </a:lnTo>
                  <a:lnTo>
                    <a:pt x="480" y="81"/>
                  </a:lnTo>
                  <a:lnTo>
                    <a:pt x="468" y="89"/>
                  </a:lnTo>
                  <a:lnTo>
                    <a:pt x="455" y="96"/>
                  </a:lnTo>
                  <a:lnTo>
                    <a:pt x="443" y="102"/>
                  </a:lnTo>
                  <a:lnTo>
                    <a:pt x="430" y="109"/>
                  </a:lnTo>
                  <a:lnTo>
                    <a:pt x="418" y="115"/>
                  </a:lnTo>
                  <a:lnTo>
                    <a:pt x="404" y="121"/>
                  </a:lnTo>
                  <a:lnTo>
                    <a:pt x="393" y="126"/>
                  </a:lnTo>
                  <a:lnTo>
                    <a:pt x="379" y="131"/>
                  </a:lnTo>
                  <a:lnTo>
                    <a:pt x="363" y="135"/>
                  </a:lnTo>
                  <a:lnTo>
                    <a:pt x="347" y="142"/>
                  </a:lnTo>
                  <a:lnTo>
                    <a:pt x="327" y="144"/>
                  </a:lnTo>
                  <a:lnTo>
                    <a:pt x="299" y="150"/>
                  </a:lnTo>
                  <a:lnTo>
                    <a:pt x="273" y="154"/>
                  </a:lnTo>
                  <a:lnTo>
                    <a:pt x="248" y="159"/>
                  </a:lnTo>
                  <a:lnTo>
                    <a:pt x="223" y="164"/>
                  </a:lnTo>
                  <a:lnTo>
                    <a:pt x="199" y="166"/>
                  </a:lnTo>
                  <a:lnTo>
                    <a:pt x="177" y="166"/>
                  </a:lnTo>
                  <a:lnTo>
                    <a:pt x="153" y="166"/>
                  </a:lnTo>
                  <a:lnTo>
                    <a:pt x="132" y="164"/>
                  </a:lnTo>
                  <a:lnTo>
                    <a:pt x="112" y="159"/>
                  </a:lnTo>
                  <a:lnTo>
                    <a:pt x="91" y="153"/>
                  </a:lnTo>
                  <a:lnTo>
                    <a:pt x="71" y="143"/>
                  </a:lnTo>
                  <a:lnTo>
                    <a:pt x="53" y="131"/>
                  </a:lnTo>
                  <a:lnTo>
                    <a:pt x="35" y="115"/>
                  </a:lnTo>
                  <a:lnTo>
                    <a:pt x="18" y="98"/>
                  </a:lnTo>
                  <a:lnTo>
                    <a:pt x="0" y="77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8" name="Freeform 55"/>
            <p:cNvSpPr>
              <a:spLocks/>
            </p:cNvSpPr>
            <p:nvPr/>
          </p:nvSpPr>
          <p:spPr bwMode="auto">
            <a:xfrm>
              <a:off x="2531" y="2995"/>
              <a:ext cx="221" cy="62"/>
            </a:xfrm>
            <a:custGeom>
              <a:avLst/>
              <a:gdLst>
                <a:gd name="T0" fmla="*/ 1 w 442"/>
                <a:gd name="T1" fmla="*/ 3 h 124"/>
                <a:gd name="T2" fmla="*/ 1 w 442"/>
                <a:gd name="T3" fmla="*/ 3 h 124"/>
                <a:gd name="T4" fmla="*/ 2 w 442"/>
                <a:gd name="T5" fmla="*/ 3 h 124"/>
                <a:gd name="T6" fmla="*/ 3 w 442"/>
                <a:gd name="T7" fmla="*/ 4 h 124"/>
                <a:gd name="T8" fmla="*/ 3 w 442"/>
                <a:gd name="T9" fmla="*/ 4 h 124"/>
                <a:gd name="T10" fmla="*/ 5 w 442"/>
                <a:gd name="T11" fmla="*/ 4 h 124"/>
                <a:gd name="T12" fmla="*/ 6 w 442"/>
                <a:gd name="T13" fmla="*/ 4 h 124"/>
                <a:gd name="T14" fmla="*/ 7 w 442"/>
                <a:gd name="T15" fmla="*/ 3 h 124"/>
                <a:gd name="T16" fmla="*/ 7 w 442"/>
                <a:gd name="T17" fmla="*/ 3 h 124"/>
                <a:gd name="T18" fmla="*/ 9 w 442"/>
                <a:gd name="T19" fmla="*/ 3 h 124"/>
                <a:gd name="T20" fmla="*/ 10 w 442"/>
                <a:gd name="T21" fmla="*/ 3 h 124"/>
                <a:gd name="T22" fmla="*/ 10 w 442"/>
                <a:gd name="T23" fmla="*/ 2 h 124"/>
                <a:gd name="T24" fmla="*/ 11 w 442"/>
                <a:gd name="T25" fmla="*/ 2 h 124"/>
                <a:gd name="T26" fmla="*/ 12 w 442"/>
                <a:gd name="T27" fmla="*/ 2 h 124"/>
                <a:gd name="T28" fmla="*/ 13 w 442"/>
                <a:gd name="T29" fmla="*/ 1 h 124"/>
                <a:gd name="T30" fmla="*/ 14 w 442"/>
                <a:gd name="T31" fmla="*/ 1 h 124"/>
                <a:gd name="T32" fmla="*/ 14 w 442"/>
                <a:gd name="T33" fmla="*/ 1 h 124"/>
                <a:gd name="T34" fmla="*/ 14 w 442"/>
                <a:gd name="T35" fmla="*/ 1 h 124"/>
                <a:gd name="T36" fmla="*/ 13 w 442"/>
                <a:gd name="T37" fmla="*/ 2 h 124"/>
                <a:gd name="T38" fmla="*/ 13 w 442"/>
                <a:gd name="T39" fmla="*/ 2 h 124"/>
                <a:gd name="T40" fmla="*/ 12 w 442"/>
                <a:gd name="T41" fmla="*/ 2 h 124"/>
                <a:gd name="T42" fmla="*/ 11 w 442"/>
                <a:gd name="T43" fmla="*/ 3 h 124"/>
                <a:gd name="T44" fmla="*/ 10 w 442"/>
                <a:gd name="T45" fmla="*/ 3 h 124"/>
                <a:gd name="T46" fmla="*/ 9 w 442"/>
                <a:gd name="T47" fmla="*/ 3 h 124"/>
                <a:gd name="T48" fmla="*/ 7 w 442"/>
                <a:gd name="T49" fmla="*/ 4 h 124"/>
                <a:gd name="T50" fmla="*/ 7 w 442"/>
                <a:gd name="T51" fmla="*/ 4 h 124"/>
                <a:gd name="T52" fmla="*/ 6 w 442"/>
                <a:gd name="T53" fmla="*/ 4 h 124"/>
                <a:gd name="T54" fmla="*/ 5 w 442"/>
                <a:gd name="T55" fmla="*/ 4 h 124"/>
                <a:gd name="T56" fmla="*/ 3 w 442"/>
                <a:gd name="T57" fmla="*/ 4 h 124"/>
                <a:gd name="T58" fmla="*/ 3 w 442"/>
                <a:gd name="T59" fmla="*/ 4 h 124"/>
                <a:gd name="T60" fmla="*/ 2 w 442"/>
                <a:gd name="T61" fmla="*/ 4 h 124"/>
                <a:gd name="T62" fmla="*/ 2 w 442"/>
                <a:gd name="T63" fmla="*/ 4 h 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2"/>
                <a:gd name="T97" fmla="*/ 0 h 124"/>
                <a:gd name="T98" fmla="*/ 442 w 442"/>
                <a:gd name="T99" fmla="*/ 124 h 1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2" h="124">
                  <a:moveTo>
                    <a:pt x="0" y="75"/>
                  </a:moveTo>
                  <a:lnTo>
                    <a:pt x="10" y="81"/>
                  </a:lnTo>
                  <a:lnTo>
                    <a:pt x="19" y="86"/>
                  </a:lnTo>
                  <a:lnTo>
                    <a:pt x="28" y="90"/>
                  </a:lnTo>
                  <a:lnTo>
                    <a:pt x="41" y="92"/>
                  </a:lnTo>
                  <a:lnTo>
                    <a:pt x="52" y="95"/>
                  </a:lnTo>
                  <a:lnTo>
                    <a:pt x="64" y="98"/>
                  </a:lnTo>
                  <a:lnTo>
                    <a:pt x="77" y="99"/>
                  </a:lnTo>
                  <a:lnTo>
                    <a:pt x="91" y="102"/>
                  </a:lnTo>
                  <a:lnTo>
                    <a:pt x="105" y="102"/>
                  </a:lnTo>
                  <a:lnTo>
                    <a:pt x="119" y="102"/>
                  </a:lnTo>
                  <a:lnTo>
                    <a:pt x="134" y="101"/>
                  </a:lnTo>
                  <a:lnTo>
                    <a:pt x="149" y="99"/>
                  </a:lnTo>
                  <a:lnTo>
                    <a:pt x="163" y="98"/>
                  </a:lnTo>
                  <a:lnTo>
                    <a:pt x="179" y="97"/>
                  </a:lnTo>
                  <a:lnTo>
                    <a:pt x="195" y="94"/>
                  </a:lnTo>
                  <a:lnTo>
                    <a:pt x="211" y="91"/>
                  </a:lnTo>
                  <a:lnTo>
                    <a:pt x="227" y="87"/>
                  </a:lnTo>
                  <a:lnTo>
                    <a:pt x="243" y="84"/>
                  </a:lnTo>
                  <a:lnTo>
                    <a:pt x="258" y="80"/>
                  </a:lnTo>
                  <a:lnTo>
                    <a:pt x="275" y="76"/>
                  </a:lnTo>
                  <a:lnTo>
                    <a:pt x="289" y="72"/>
                  </a:lnTo>
                  <a:lnTo>
                    <a:pt x="305" y="66"/>
                  </a:lnTo>
                  <a:lnTo>
                    <a:pt x="319" y="61"/>
                  </a:lnTo>
                  <a:lnTo>
                    <a:pt x="336" y="55"/>
                  </a:lnTo>
                  <a:lnTo>
                    <a:pt x="350" y="50"/>
                  </a:lnTo>
                  <a:lnTo>
                    <a:pt x="365" y="43"/>
                  </a:lnTo>
                  <a:lnTo>
                    <a:pt x="379" y="36"/>
                  </a:lnTo>
                  <a:lnTo>
                    <a:pt x="393" y="29"/>
                  </a:lnTo>
                  <a:lnTo>
                    <a:pt x="405" y="22"/>
                  </a:lnTo>
                  <a:lnTo>
                    <a:pt x="418" y="15"/>
                  </a:lnTo>
                  <a:lnTo>
                    <a:pt x="430" y="7"/>
                  </a:lnTo>
                  <a:lnTo>
                    <a:pt x="442" y="0"/>
                  </a:lnTo>
                  <a:lnTo>
                    <a:pt x="439" y="7"/>
                  </a:lnTo>
                  <a:lnTo>
                    <a:pt x="433" y="13"/>
                  </a:lnTo>
                  <a:lnTo>
                    <a:pt x="426" y="20"/>
                  </a:lnTo>
                  <a:lnTo>
                    <a:pt x="419" y="26"/>
                  </a:lnTo>
                  <a:lnTo>
                    <a:pt x="410" y="33"/>
                  </a:lnTo>
                  <a:lnTo>
                    <a:pt x="401" y="39"/>
                  </a:lnTo>
                  <a:lnTo>
                    <a:pt x="389" y="47"/>
                  </a:lnTo>
                  <a:lnTo>
                    <a:pt x="378" y="53"/>
                  </a:lnTo>
                  <a:lnTo>
                    <a:pt x="364" y="59"/>
                  </a:lnTo>
                  <a:lnTo>
                    <a:pt x="351" y="66"/>
                  </a:lnTo>
                  <a:lnTo>
                    <a:pt x="336" y="72"/>
                  </a:lnTo>
                  <a:lnTo>
                    <a:pt x="321" y="77"/>
                  </a:lnTo>
                  <a:lnTo>
                    <a:pt x="305" y="83"/>
                  </a:lnTo>
                  <a:lnTo>
                    <a:pt x="289" y="88"/>
                  </a:lnTo>
                  <a:lnTo>
                    <a:pt x="273" y="94"/>
                  </a:lnTo>
                  <a:lnTo>
                    <a:pt x="257" y="99"/>
                  </a:lnTo>
                  <a:lnTo>
                    <a:pt x="240" y="102"/>
                  </a:lnTo>
                  <a:lnTo>
                    <a:pt x="223" y="106"/>
                  </a:lnTo>
                  <a:lnTo>
                    <a:pt x="206" y="110"/>
                  </a:lnTo>
                  <a:lnTo>
                    <a:pt x="190" y="114"/>
                  </a:lnTo>
                  <a:lnTo>
                    <a:pt x="174" y="117"/>
                  </a:lnTo>
                  <a:lnTo>
                    <a:pt x="158" y="120"/>
                  </a:lnTo>
                  <a:lnTo>
                    <a:pt x="142" y="121"/>
                  </a:lnTo>
                  <a:lnTo>
                    <a:pt x="129" y="123"/>
                  </a:lnTo>
                  <a:lnTo>
                    <a:pt x="113" y="124"/>
                  </a:lnTo>
                  <a:lnTo>
                    <a:pt x="101" y="124"/>
                  </a:lnTo>
                  <a:lnTo>
                    <a:pt x="87" y="124"/>
                  </a:lnTo>
                  <a:lnTo>
                    <a:pt x="76" y="123"/>
                  </a:lnTo>
                  <a:lnTo>
                    <a:pt x="64" y="121"/>
                  </a:lnTo>
                  <a:lnTo>
                    <a:pt x="55" y="120"/>
                  </a:lnTo>
                  <a:lnTo>
                    <a:pt x="46" y="117"/>
                  </a:lnTo>
                  <a:lnTo>
                    <a:pt x="39" y="113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9" name="Freeform 56"/>
            <p:cNvSpPr>
              <a:spLocks/>
            </p:cNvSpPr>
            <p:nvPr/>
          </p:nvSpPr>
          <p:spPr bwMode="auto">
            <a:xfrm>
              <a:off x="2576" y="3008"/>
              <a:ext cx="179" cy="78"/>
            </a:xfrm>
            <a:custGeom>
              <a:avLst/>
              <a:gdLst>
                <a:gd name="T0" fmla="*/ 1 w 358"/>
                <a:gd name="T1" fmla="*/ 4 h 157"/>
                <a:gd name="T2" fmla="*/ 1 w 358"/>
                <a:gd name="T3" fmla="*/ 4 h 157"/>
                <a:gd name="T4" fmla="*/ 1 w 358"/>
                <a:gd name="T5" fmla="*/ 3 h 157"/>
                <a:gd name="T6" fmla="*/ 3 w 358"/>
                <a:gd name="T7" fmla="*/ 3 h 157"/>
                <a:gd name="T8" fmla="*/ 3 w 358"/>
                <a:gd name="T9" fmla="*/ 3 h 157"/>
                <a:gd name="T10" fmla="*/ 3 w 358"/>
                <a:gd name="T11" fmla="*/ 3 h 157"/>
                <a:gd name="T12" fmla="*/ 5 w 358"/>
                <a:gd name="T13" fmla="*/ 3 h 157"/>
                <a:gd name="T14" fmla="*/ 6 w 358"/>
                <a:gd name="T15" fmla="*/ 3 h 157"/>
                <a:gd name="T16" fmla="*/ 6 w 358"/>
                <a:gd name="T17" fmla="*/ 2 h 157"/>
                <a:gd name="T18" fmla="*/ 7 w 358"/>
                <a:gd name="T19" fmla="*/ 2 h 157"/>
                <a:gd name="T20" fmla="*/ 7 w 358"/>
                <a:gd name="T21" fmla="*/ 2 h 157"/>
                <a:gd name="T22" fmla="*/ 9 w 358"/>
                <a:gd name="T23" fmla="*/ 1 h 157"/>
                <a:gd name="T24" fmla="*/ 10 w 358"/>
                <a:gd name="T25" fmla="*/ 1 h 157"/>
                <a:gd name="T26" fmla="*/ 10 w 358"/>
                <a:gd name="T27" fmla="*/ 1 h 157"/>
                <a:gd name="T28" fmla="*/ 11 w 358"/>
                <a:gd name="T29" fmla="*/ 0 h 157"/>
                <a:gd name="T30" fmla="*/ 11 w 358"/>
                <a:gd name="T31" fmla="*/ 0 h 157"/>
                <a:gd name="T32" fmla="*/ 11 w 358"/>
                <a:gd name="T33" fmla="*/ 0 h 157"/>
                <a:gd name="T34" fmla="*/ 11 w 358"/>
                <a:gd name="T35" fmla="*/ 0 h 157"/>
                <a:gd name="T36" fmla="*/ 11 w 358"/>
                <a:gd name="T37" fmla="*/ 1 h 157"/>
                <a:gd name="T38" fmla="*/ 11 w 358"/>
                <a:gd name="T39" fmla="*/ 1 h 157"/>
                <a:gd name="T40" fmla="*/ 10 w 358"/>
                <a:gd name="T41" fmla="*/ 1 h 157"/>
                <a:gd name="T42" fmla="*/ 10 w 358"/>
                <a:gd name="T43" fmla="*/ 2 h 157"/>
                <a:gd name="T44" fmla="*/ 9 w 358"/>
                <a:gd name="T45" fmla="*/ 2 h 157"/>
                <a:gd name="T46" fmla="*/ 7 w 358"/>
                <a:gd name="T47" fmla="*/ 3 h 157"/>
                <a:gd name="T48" fmla="*/ 7 w 358"/>
                <a:gd name="T49" fmla="*/ 3 h 157"/>
                <a:gd name="T50" fmla="*/ 6 w 358"/>
                <a:gd name="T51" fmla="*/ 3 h 157"/>
                <a:gd name="T52" fmla="*/ 6 w 358"/>
                <a:gd name="T53" fmla="*/ 4 h 157"/>
                <a:gd name="T54" fmla="*/ 5 w 358"/>
                <a:gd name="T55" fmla="*/ 4 h 157"/>
                <a:gd name="T56" fmla="*/ 3 w 358"/>
                <a:gd name="T57" fmla="*/ 4 h 157"/>
                <a:gd name="T58" fmla="*/ 3 w 358"/>
                <a:gd name="T59" fmla="*/ 4 h 157"/>
                <a:gd name="T60" fmla="*/ 3 w 358"/>
                <a:gd name="T61" fmla="*/ 4 h 157"/>
                <a:gd name="T62" fmla="*/ 1 w 358"/>
                <a:gd name="T63" fmla="*/ 4 h 1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8"/>
                <a:gd name="T97" fmla="*/ 0 h 157"/>
                <a:gd name="T98" fmla="*/ 358 w 358"/>
                <a:gd name="T99" fmla="*/ 157 h 1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8" h="157">
                  <a:moveTo>
                    <a:pt x="0" y="128"/>
                  </a:moveTo>
                  <a:lnTo>
                    <a:pt x="10" y="128"/>
                  </a:lnTo>
                  <a:lnTo>
                    <a:pt x="19" y="128"/>
                  </a:lnTo>
                  <a:lnTo>
                    <a:pt x="31" y="128"/>
                  </a:lnTo>
                  <a:lnTo>
                    <a:pt x="42" y="127"/>
                  </a:lnTo>
                  <a:lnTo>
                    <a:pt x="53" y="125"/>
                  </a:lnTo>
                  <a:lnTo>
                    <a:pt x="64" y="124"/>
                  </a:lnTo>
                  <a:lnTo>
                    <a:pt x="76" y="121"/>
                  </a:lnTo>
                  <a:lnTo>
                    <a:pt x="89" y="120"/>
                  </a:lnTo>
                  <a:lnTo>
                    <a:pt x="100" y="117"/>
                  </a:lnTo>
                  <a:lnTo>
                    <a:pt x="114" y="114"/>
                  </a:lnTo>
                  <a:lnTo>
                    <a:pt x="125" y="111"/>
                  </a:lnTo>
                  <a:lnTo>
                    <a:pt x="139" y="107"/>
                  </a:lnTo>
                  <a:lnTo>
                    <a:pt x="152" y="105"/>
                  </a:lnTo>
                  <a:lnTo>
                    <a:pt x="164" y="100"/>
                  </a:lnTo>
                  <a:lnTo>
                    <a:pt x="178" y="96"/>
                  </a:lnTo>
                  <a:lnTo>
                    <a:pt x="191" y="92"/>
                  </a:lnTo>
                  <a:lnTo>
                    <a:pt x="203" y="89"/>
                  </a:lnTo>
                  <a:lnTo>
                    <a:pt x="216" y="84"/>
                  </a:lnTo>
                  <a:lnTo>
                    <a:pt x="227" y="80"/>
                  </a:lnTo>
                  <a:lnTo>
                    <a:pt x="239" y="74"/>
                  </a:lnTo>
                  <a:lnTo>
                    <a:pt x="250" y="69"/>
                  </a:lnTo>
                  <a:lnTo>
                    <a:pt x="263" y="63"/>
                  </a:lnTo>
                  <a:lnTo>
                    <a:pt x="274" y="58"/>
                  </a:lnTo>
                  <a:lnTo>
                    <a:pt x="285" y="52"/>
                  </a:lnTo>
                  <a:lnTo>
                    <a:pt x="295" y="47"/>
                  </a:lnTo>
                  <a:lnTo>
                    <a:pt x="305" y="40"/>
                  </a:lnTo>
                  <a:lnTo>
                    <a:pt x="316" y="34"/>
                  </a:lnTo>
                  <a:lnTo>
                    <a:pt x="324" y="28"/>
                  </a:lnTo>
                  <a:lnTo>
                    <a:pt x="334" y="22"/>
                  </a:lnTo>
                  <a:lnTo>
                    <a:pt x="341" y="15"/>
                  </a:lnTo>
                  <a:lnTo>
                    <a:pt x="349" y="8"/>
                  </a:lnTo>
                  <a:lnTo>
                    <a:pt x="356" y="0"/>
                  </a:lnTo>
                  <a:lnTo>
                    <a:pt x="358" y="7"/>
                  </a:lnTo>
                  <a:lnTo>
                    <a:pt x="356" y="12"/>
                  </a:lnTo>
                  <a:lnTo>
                    <a:pt x="353" y="19"/>
                  </a:lnTo>
                  <a:lnTo>
                    <a:pt x="352" y="25"/>
                  </a:lnTo>
                  <a:lnTo>
                    <a:pt x="346" y="32"/>
                  </a:lnTo>
                  <a:lnTo>
                    <a:pt x="342" y="39"/>
                  </a:lnTo>
                  <a:lnTo>
                    <a:pt x="335" y="45"/>
                  </a:lnTo>
                  <a:lnTo>
                    <a:pt x="328" y="52"/>
                  </a:lnTo>
                  <a:lnTo>
                    <a:pt x="319" y="58"/>
                  </a:lnTo>
                  <a:lnTo>
                    <a:pt x="312" y="65"/>
                  </a:lnTo>
                  <a:lnTo>
                    <a:pt x="301" y="72"/>
                  </a:lnTo>
                  <a:lnTo>
                    <a:pt x="291" y="77"/>
                  </a:lnTo>
                  <a:lnTo>
                    <a:pt x="278" y="84"/>
                  </a:lnTo>
                  <a:lnTo>
                    <a:pt x="267" y="89"/>
                  </a:lnTo>
                  <a:lnTo>
                    <a:pt x="255" y="96"/>
                  </a:lnTo>
                  <a:lnTo>
                    <a:pt x="243" y="102"/>
                  </a:lnTo>
                  <a:lnTo>
                    <a:pt x="230" y="107"/>
                  </a:lnTo>
                  <a:lnTo>
                    <a:pt x="217" y="113"/>
                  </a:lnTo>
                  <a:lnTo>
                    <a:pt x="203" y="120"/>
                  </a:lnTo>
                  <a:lnTo>
                    <a:pt x="191" y="124"/>
                  </a:lnTo>
                  <a:lnTo>
                    <a:pt x="177" y="128"/>
                  </a:lnTo>
                  <a:lnTo>
                    <a:pt x="163" y="132"/>
                  </a:lnTo>
                  <a:lnTo>
                    <a:pt x="150" y="136"/>
                  </a:lnTo>
                  <a:lnTo>
                    <a:pt x="136" y="140"/>
                  </a:lnTo>
                  <a:lnTo>
                    <a:pt x="122" y="144"/>
                  </a:lnTo>
                  <a:lnTo>
                    <a:pt x="110" y="146"/>
                  </a:lnTo>
                  <a:lnTo>
                    <a:pt x="97" y="150"/>
                  </a:lnTo>
                  <a:lnTo>
                    <a:pt x="86" y="151"/>
                  </a:lnTo>
                  <a:lnTo>
                    <a:pt x="75" y="154"/>
                  </a:lnTo>
                  <a:lnTo>
                    <a:pt x="64" y="155"/>
                  </a:lnTo>
                  <a:lnTo>
                    <a:pt x="54" y="155"/>
                  </a:lnTo>
                  <a:lnTo>
                    <a:pt x="44" y="157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50" name="Freeform 57"/>
            <p:cNvSpPr>
              <a:spLocks/>
            </p:cNvSpPr>
            <p:nvPr/>
          </p:nvSpPr>
          <p:spPr bwMode="auto">
            <a:xfrm>
              <a:off x="2624" y="3033"/>
              <a:ext cx="129" cy="64"/>
            </a:xfrm>
            <a:custGeom>
              <a:avLst/>
              <a:gdLst>
                <a:gd name="T0" fmla="*/ 0 w 258"/>
                <a:gd name="T1" fmla="*/ 3 h 128"/>
                <a:gd name="T2" fmla="*/ 1 w 258"/>
                <a:gd name="T3" fmla="*/ 3 h 128"/>
                <a:gd name="T4" fmla="*/ 1 w 258"/>
                <a:gd name="T5" fmla="*/ 3 h 128"/>
                <a:gd name="T6" fmla="*/ 2 w 258"/>
                <a:gd name="T7" fmla="*/ 3 h 128"/>
                <a:gd name="T8" fmla="*/ 2 w 258"/>
                <a:gd name="T9" fmla="*/ 3 h 128"/>
                <a:gd name="T10" fmla="*/ 3 w 258"/>
                <a:gd name="T11" fmla="*/ 3 h 128"/>
                <a:gd name="T12" fmla="*/ 3 w 258"/>
                <a:gd name="T13" fmla="*/ 2 h 128"/>
                <a:gd name="T14" fmla="*/ 4 w 258"/>
                <a:gd name="T15" fmla="*/ 2 h 128"/>
                <a:gd name="T16" fmla="*/ 4 w 258"/>
                <a:gd name="T17" fmla="*/ 2 h 128"/>
                <a:gd name="T18" fmla="*/ 5 w 258"/>
                <a:gd name="T19" fmla="*/ 2 h 128"/>
                <a:gd name="T20" fmla="*/ 5 w 258"/>
                <a:gd name="T21" fmla="*/ 1 h 128"/>
                <a:gd name="T22" fmla="*/ 6 w 258"/>
                <a:gd name="T23" fmla="*/ 1 h 128"/>
                <a:gd name="T24" fmla="*/ 6 w 258"/>
                <a:gd name="T25" fmla="*/ 1 h 128"/>
                <a:gd name="T26" fmla="*/ 7 w 258"/>
                <a:gd name="T27" fmla="*/ 1 h 128"/>
                <a:gd name="T28" fmla="*/ 7 w 258"/>
                <a:gd name="T29" fmla="*/ 1 h 128"/>
                <a:gd name="T30" fmla="*/ 7 w 258"/>
                <a:gd name="T31" fmla="*/ 1 h 128"/>
                <a:gd name="T32" fmla="*/ 8 w 258"/>
                <a:gd name="T33" fmla="*/ 0 h 128"/>
                <a:gd name="T34" fmla="*/ 7 w 258"/>
                <a:gd name="T35" fmla="*/ 1 h 128"/>
                <a:gd name="T36" fmla="*/ 7 w 258"/>
                <a:gd name="T37" fmla="*/ 1 h 128"/>
                <a:gd name="T38" fmla="*/ 7 w 258"/>
                <a:gd name="T39" fmla="*/ 1 h 128"/>
                <a:gd name="T40" fmla="*/ 6 w 258"/>
                <a:gd name="T41" fmla="*/ 1 h 128"/>
                <a:gd name="T42" fmla="*/ 6 w 258"/>
                <a:gd name="T43" fmla="*/ 2 h 128"/>
                <a:gd name="T44" fmla="*/ 6 w 258"/>
                <a:gd name="T45" fmla="*/ 2 h 128"/>
                <a:gd name="T46" fmla="*/ 5 w 258"/>
                <a:gd name="T47" fmla="*/ 2 h 128"/>
                <a:gd name="T48" fmla="*/ 5 w 258"/>
                <a:gd name="T49" fmla="*/ 2 h 128"/>
                <a:gd name="T50" fmla="*/ 4 w 258"/>
                <a:gd name="T51" fmla="*/ 3 h 128"/>
                <a:gd name="T52" fmla="*/ 3 w 258"/>
                <a:gd name="T53" fmla="*/ 3 h 128"/>
                <a:gd name="T54" fmla="*/ 3 w 258"/>
                <a:gd name="T55" fmla="*/ 3 h 128"/>
                <a:gd name="T56" fmla="*/ 2 w 258"/>
                <a:gd name="T57" fmla="*/ 3 h 128"/>
                <a:gd name="T58" fmla="*/ 2 w 258"/>
                <a:gd name="T59" fmla="*/ 3 h 128"/>
                <a:gd name="T60" fmla="*/ 1 w 258"/>
                <a:gd name="T61" fmla="*/ 3 h 128"/>
                <a:gd name="T62" fmla="*/ 1 w 258"/>
                <a:gd name="T63" fmla="*/ 4 h 128"/>
                <a:gd name="T64" fmla="*/ 1 w 258"/>
                <a:gd name="T65" fmla="*/ 4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8"/>
                <a:gd name="T100" fmla="*/ 0 h 128"/>
                <a:gd name="T101" fmla="*/ 258 w 258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8" h="128">
                  <a:moveTo>
                    <a:pt x="0" y="118"/>
                  </a:moveTo>
                  <a:lnTo>
                    <a:pt x="22" y="115"/>
                  </a:lnTo>
                  <a:lnTo>
                    <a:pt x="43" y="113"/>
                  </a:lnTo>
                  <a:lnTo>
                    <a:pt x="64" y="109"/>
                  </a:lnTo>
                  <a:lnTo>
                    <a:pt x="83" y="103"/>
                  </a:lnTo>
                  <a:lnTo>
                    <a:pt x="101" y="98"/>
                  </a:lnTo>
                  <a:lnTo>
                    <a:pt x="121" y="89"/>
                  </a:lnTo>
                  <a:lnTo>
                    <a:pt x="139" y="81"/>
                  </a:lnTo>
                  <a:lnTo>
                    <a:pt x="155" y="73"/>
                  </a:lnTo>
                  <a:lnTo>
                    <a:pt x="171" y="65"/>
                  </a:lnTo>
                  <a:lnTo>
                    <a:pt x="186" y="55"/>
                  </a:lnTo>
                  <a:lnTo>
                    <a:pt x="201" y="45"/>
                  </a:lnTo>
                  <a:lnTo>
                    <a:pt x="215" y="36"/>
                  </a:lnTo>
                  <a:lnTo>
                    <a:pt x="226" y="27"/>
                  </a:lnTo>
                  <a:lnTo>
                    <a:pt x="239" y="18"/>
                  </a:lnTo>
                  <a:lnTo>
                    <a:pt x="250" y="8"/>
                  </a:lnTo>
                  <a:lnTo>
                    <a:pt x="258" y="0"/>
                  </a:lnTo>
                  <a:lnTo>
                    <a:pt x="251" y="15"/>
                  </a:lnTo>
                  <a:lnTo>
                    <a:pt x="243" y="27"/>
                  </a:lnTo>
                  <a:lnTo>
                    <a:pt x="232" y="40"/>
                  </a:lnTo>
                  <a:lnTo>
                    <a:pt x="221" y="52"/>
                  </a:lnTo>
                  <a:lnTo>
                    <a:pt x="207" y="65"/>
                  </a:lnTo>
                  <a:lnTo>
                    <a:pt x="192" y="73"/>
                  </a:lnTo>
                  <a:lnTo>
                    <a:pt x="175" y="84"/>
                  </a:lnTo>
                  <a:lnTo>
                    <a:pt x="160" y="92"/>
                  </a:lnTo>
                  <a:lnTo>
                    <a:pt x="143" y="100"/>
                  </a:lnTo>
                  <a:lnTo>
                    <a:pt x="125" y="109"/>
                  </a:lnTo>
                  <a:lnTo>
                    <a:pt x="108" y="114"/>
                  </a:lnTo>
                  <a:lnTo>
                    <a:pt x="93" y="118"/>
                  </a:lnTo>
                  <a:lnTo>
                    <a:pt x="76" y="122"/>
                  </a:lnTo>
                  <a:lnTo>
                    <a:pt x="61" y="125"/>
                  </a:lnTo>
                  <a:lnTo>
                    <a:pt x="47" y="128"/>
                  </a:lnTo>
                  <a:lnTo>
                    <a:pt x="33" y="128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51" name="Freeform 58"/>
            <p:cNvSpPr>
              <a:spLocks/>
            </p:cNvSpPr>
            <p:nvPr/>
          </p:nvSpPr>
          <p:spPr bwMode="auto">
            <a:xfrm>
              <a:off x="2497" y="2966"/>
              <a:ext cx="242" cy="57"/>
            </a:xfrm>
            <a:custGeom>
              <a:avLst/>
              <a:gdLst>
                <a:gd name="T0" fmla="*/ 1 w 483"/>
                <a:gd name="T1" fmla="*/ 1 h 114"/>
                <a:gd name="T2" fmla="*/ 2 w 483"/>
                <a:gd name="T3" fmla="*/ 2 h 114"/>
                <a:gd name="T4" fmla="*/ 2 w 483"/>
                <a:gd name="T5" fmla="*/ 3 h 114"/>
                <a:gd name="T6" fmla="*/ 3 w 483"/>
                <a:gd name="T7" fmla="*/ 3 h 114"/>
                <a:gd name="T8" fmla="*/ 4 w 483"/>
                <a:gd name="T9" fmla="*/ 4 h 114"/>
                <a:gd name="T10" fmla="*/ 5 w 483"/>
                <a:gd name="T11" fmla="*/ 4 h 114"/>
                <a:gd name="T12" fmla="*/ 6 w 483"/>
                <a:gd name="T13" fmla="*/ 4 h 114"/>
                <a:gd name="T14" fmla="*/ 8 w 483"/>
                <a:gd name="T15" fmla="*/ 4 h 114"/>
                <a:gd name="T16" fmla="*/ 9 w 483"/>
                <a:gd name="T17" fmla="*/ 4 h 114"/>
                <a:gd name="T18" fmla="*/ 10 w 483"/>
                <a:gd name="T19" fmla="*/ 4 h 114"/>
                <a:gd name="T20" fmla="*/ 11 w 483"/>
                <a:gd name="T21" fmla="*/ 4 h 114"/>
                <a:gd name="T22" fmla="*/ 12 w 483"/>
                <a:gd name="T23" fmla="*/ 3 h 114"/>
                <a:gd name="T24" fmla="*/ 13 w 483"/>
                <a:gd name="T25" fmla="*/ 3 h 114"/>
                <a:gd name="T26" fmla="*/ 14 w 483"/>
                <a:gd name="T27" fmla="*/ 3 h 114"/>
                <a:gd name="T28" fmla="*/ 15 w 483"/>
                <a:gd name="T29" fmla="*/ 2 h 114"/>
                <a:gd name="T30" fmla="*/ 15 w 483"/>
                <a:gd name="T31" fmla="*/ 2 h 114"/>
                <a:gd name="T32" fmla="*/ 15 w 483"/>
                <a:gd name="T33" fmla="*/ 2 h 114"/>
                <a:gd name="T34" fmla="*/ 14 w 483"/>
                <a:gd name="T35" fmla="*/ 2 h 114"/>
                <a:gd name="T36" fmla="*/ 13 w 483"/>
                <a:gd name="T37" fmla="*/ 3 h 114"/>
                <a:gd name="T38" fmla="*/ 12 w 483"/>
                <a:gd name="T39" fmla="*/ 3 h 114"/>
                <a:gd name="T40" fmla="*/ 11 w 483"/>
                <a:gd name="T41" fmla="*/ 3 h 114"/>
                <a:gd name="T42" fmla="*/ 10 w 483"/>
                <a:gd name="T43" fmla="*/ 3 h 114"/>
                <a:gd name="T44" fmla="*/ 9 w 483"/>
                <a:gd name="T45" fmla="*/ 3 h 114"/>
                <a:gd name="T46" fmla="*/ 8 w 483"/>
                <a:gd name="T47" fmla="*/ 3 h 114"/>
                <a:gd name="T48" fmla="*/ 7 w 483"/>
                <a:gd name="T49" fmla="*/ 3 h 114"/>
                <a:gd name="T50" fmla="*/ 6 w 483"/>
                <a:gd name="T51" fmla="*/ 3 h 114"/>
                <a:gd name="T52" fmla="*/ 5 w 483"/>
                <a:gd name="T53" fmla="*/ 3 h 114"/>
                <a:gd name="T54" fmla="*/ 4 w 483"/>
                <a:gd name="T55" fmla="*/ 3 h 114"/>
                <a:gd name="T56" fmla="*/ 3 w 483"/>
                <a:gd name="T57" fmla="*/ 3 h 114"/>
                <a:gd name="T58" fmla="*/ 2 w 483"/>
                <a:gd name="T59" fmla="*/ 2 h 114"/>
                <a:gd name="T60" fmla="*/ 2 w 483"/>
                <a:gd name="T61" fmla="*/ 2 h 114"/>
                <a:gd name="T62" fmla="*/ 1 w 483"/>
                <a:gd name="T63" fmla="*/ 1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3"/>
                <a:gd name="T97" fmla="*/ 0 h 114"/>
                <a:gd name="T98" fmla="*/ 483 w 483"/>
                <a:gd name="T99" fmla="*/ 114 h 1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3" h="114">
                  <a:moveTo>
                    <a:pt x="0" y="14"/>
                  </a:moveTo>
                  <a:lnTo>
                    <a:pt x="11" y="29"/>
                  </a:lnTo>
                  <a:lnTo>
                    <a:pt x="23" y="42"/>
                  </a:lnTo>
                  <a:lnTo>
                    <a:pt x="35" y="54"/>
                  </a:lnTo>
                  <a:lnTo>
                    <a:pt x="49" y="65"/>
                  </a:lnTo>
                  <a:lnTo>
                    <a:pt x="63" y="74"/>
                  </a:lnTo>
                  <a:lnTo>
                    <a:pt x="78" y="84"/>
                  </a:lnTo>
                  <a:lnTo>
                    <a:pt x="94" y="91"/>
                  </a:lnTo>
                  <a:lnTo>
                    <a:pt x="109" y="96"/>
                  </a:lnTo>
                  <a:lnTo>
                    <a:pt x="126" y="102"/>
                  </a:lnTo>
                  <a:lnTo>
                    <a:pt x="142" y="106"/>
                  </a:lnTo>
                  <a:lnTo>
                    <a:pt x="159" y="109"/>
                  </a:lnTo>
                  <a:lnTo>
                    <a:pt x="176" y="112"/>
                  </a:lnTo>
                  <a:lnTo>
                    <a:pt x="192" y="113"/>
                  </a:lnTo>
                  <a:lnTo>
                    <a:pt x="210" y="114"/>
                  </a:lnTo>
                  <a:lnTo>
                    <a:pt x="227" y="114"/>
                  </a:lnTo>
                  <a:lnTo>
                    <a:pt x="245" y="114"/>
                  </a:lnTo>
                  <a:lnTo>
                    <a:pt x="263" y="113"/>
                  </a:lnTo>
                  <a:lnTo>
                    <a:pt x="280" y="112"/>
                  </a:lnTo>
                  <a:lnTo>
                    <a:pt x="298" y="109"/>
                  </a:lnTo>
                  <a:lnTo>
                    <a:pt x="315" y="105"/>
                  </a:lnTo>
                  <a:lnTo>
                    <a:pt x="331" y="101"/>
                  </a:lnTo>
                  <a:lnTo>
                    <a:pt x="348" y="96"/>
                  </a:lnTo>
                  <a:lnTo>
                    <a:pt x="364" y="92"/>
                  </a:lnTo>
                  <a:lnTo>
                    <a:pt x="380" y="87"/>
                  </a:lnTo>
                  <a:lnTo>
                    <a:pt x="394" y="83"/>
                  </a:lnTo>
                  <a:lnTo>
                    <a:pt x="409" y="77"/>
                  </a:lnTo>
                  <a:lnTo>
                    <a:pt x="423" y="72"/>
                  </a:lnTo>
                  <a:lnTo>
                    <a:pt x="437" y="66"/>
                  </a:lnTo>
                  <a:lnTo>
                    <a:pt x="450" y="59"/>
                  </a:lnTo>
                  <a:lnTo>
                    <a:pt x="461" y="54"/>
                  </a:lnTo>
                  <a:lnTo>
                    <a:pt x="473" y="47"/>
                  </a:lnTo>
                  <a:lnTo>
                    <a:pt x="483" y="42"/>
                  </a:lnTo>
                  <a:lnTo>
                    <a:pt x="464" y="47"/>
                  </a:lnTo>
                  <a:lnTo>
                    <a:pt x="447" y="53"/>
                  </a:lnTo>
                  <a:lnTo>
                    <a:pt x="429" y="57"/>
                  </a:lnTo>
                  <a:lnTo>
                    <a:pt x="411" y="64"/>
                  </a:lnTo>
                  <a:lnTo>
                    <a:pt x="393" y="68"/>
                  </a:lnTo>
                  <a:lnTo>
                    <a:pt x="376" y="72"/>
                  </a:lnTo>
                  <a:lnTo>
                    <a:pt x="359" y="76"/>
                  </a:lnTo>
                  <a:lnTo>
                    <a:pt x="343" y="80"/>
                  </a:lnTo>
                  <a:lnTo>
                    <a:pt x="326" y="83"/>
                  </a:lnTo>
                  <a:lnTo>
                    <a:pt x="311" y="85"/>
                  </a:lnTo>
                  <a:lnTo>
                    <a:pt x="294" y="88"/>
                  </a:lnTo>
                  <a:lnTo>
                    <a:pt x="279" y="91"/>
                  </a:lnTo>
                  <a:lnTo>
                    <a:pt x="263" y="92"/>
                  </a:lnTo>
                  <a:lnTo>
                    <a:pt x="248" y="94"/>
                  </a:lnTo>
                  <a:lnTo>
                    <a:pt x="233" y="94"/>
                  </a:lnTo>
                  <a:lnTo>
                    <a:pt x="219" y="95"/>
                  </a:lnTo>
                  <a:lnTo>
                    <a:pt x="203" y="94"/>
                  </a:lnTo>
                  <a:lnTo>
                    <a:pt x="190" y="92"/>
                  </a:lnTo>
                  <a:lnTo>
                    <a:pt x="174" y="91"/>
                  </a:lnTo>
                  <a:lnTo>
                    <a:pt x="160" y="88"/>
                  </a:lnTo>
                  <a:lnTo>
                    <a:pt x="146" y="84"/>
                  </a:lnTo>
                  <a:lnTo>
                    <a:pt x="132" y="81"/>
                  </a:lnTo>
                  <a:lnTo>
                    <a:pt x="119" y="76"/>
                  </a:lnTo>
                  <a:lnTo>
                    <a:pt x="106" y="72"/>
                  </a:lnTo>
                  <a:lnTo>
                    <a:pt x="92" y="66"/>
                  </a:lnTo>
                  <a:lnTo>
                    <a:pt x="78" y="59"/>
                  </a:lnTo>
                  <a:lnTo>
                    <a:pt x="64" y="51"/>
                  </a:lnTo>
                  <a:lnTo>
                    <a:pt x="52" y="43"/>
                  </a:lnTo>
                  <a:lnTo>
                    <a:pt x="39" y="33"/>
                  </a:lnTo>
                  <a:lnTo>
                    <a:pt x="27" y="22"/>
                  </a:lnTo>
                  <a:lnTo>
                    <a:pt x="13" y="13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52" name="Freeform 59"/>
            <p:cNvSpPr>
              <a:spLocks/>
            </p:cNvSpPr>
            <p:nvPr/>
          </p:nvSpPr>
          <p:spPr bwMode="auto">
            <a:xfrm>
              <a:off x="2498" y="2945"/>
              <a:ext cx="178" cy="59"/>
            </a:xfrm>
            <a:custGeom>
              <a:avLst/>
              <a:gdLst>
                <a:gd name="T0" fmla="*/ 1 w 356"/>
                <a:gd name="T1" fmla="*/ 1 h 118"/>
                <a:gd name="T2" fmla="*/ 1 w 356"/>
                <a:gd name="T3" fmla="*/ 2 h 118"/>
                <a:gd name="T4" fmla="*/ 1 w 356"/>
                <a:gd name="T5" fmla="*/ 2 h 118"/>
                <a:gd name="T6" fmla="*/ 1 w 356"/>
                <a:gd name="T7" fmla="*/ 2 h 118"/>
                <a:gd name="T8" fmla="*/ 3 w 356"/>
                <a:gd name="T9" fmla="*/ 3 h 118"/>
                <a:gd name="T10" fmla="*/ 3 w 356"/>
                <a:gd name="T11" fmla="*/ 3 h 118"/>
                <a:gd name="T12" fmla="*/ 3 w 356"/>
                <a:gd name="T13" fmla="*/ 3 h 118"/>
                <a:gd name="T14" fmla="*/ 3 w 356"/>
                <a:gd name="T15" fmla="*/ 4 h 118"/>
                <a:gd name="T16" fmla="*/ 5 w 356"/>
                <a:gd name="T17" fmla="*/ 4 h 118"/>
                <a:gd name="T18" fmla="*/ 6 w 356"/>
                <a:gd name="T19" fmla="*/ 4 h 118"/>
                <a:gd name="T20" fmla="*/ 6 w 356"/>
                <a:gd name="T21" fmla="*/ 4 h 118"/>
                <a:gd name="T22" fmla="*/ 6 w 356"/>
                <a:gd name="T23" fmla="*/ 4 h 118"/>
                <a:gd name="T24" fmla="*/ 7 w 356"/>
                <a:gd name="T25" fmla="*/ 4 h 118"/>
                <a:gd name="T26" fmla="*/ 9 w 356"/>
                <a:gd name="T27" fmla="*/ 4 h 118"/>
                <a:gd name="T28" fmla="*/ 10 w 356"/>
                <a:gd name="T29" fmla="*/ 4 h 118"/>
                <a:gd name="T30" fmla="*/ 11 w 356"/>
                <a:gd name="T31" fmla="*/ 4 h 118"/>
                <a:gd name="T32" fmla="*/ 11 w 356"/>
                <a:gd name="T33" fmla="*/ 4 h 118"/>
                <a:gd name="T34" fmla="*/ 10 w 356"/>
                <a:gd name="T35" fmla="*/ 4 h 118"/>
                <a:gd name="T36" fmla="*/ 9 w 356"/>
                <a:gd name="T37" fmla="*/ 4 h 118"/>
                <a:gd name="T38" fmla="*/ 9 w 356"/>
                <a:gd name="T39" fmla="*/ 4 h 118"/>
                <a:gd name="T40" fmla="*/ 7 w 356"/>
                <a:gd name="T41" fmla="*/ 4 h 118"/>
                <a:gd name="T42" fmla="*/ 6 w 356"/>
                <a:gd name="T43" fmla="*/ 4 h 118"/>
                <a:gd name="T44" fmla="*/ 6 w 356"/>
                <a:gd name="T45" fmla="*/ 4 h 118"/>
                <a:gd name="T46" fmla="*/ 6 w 356"/>
                <a:gd name="T47" fmla="*/ 3 h 118"/>
                <a:gd name="T48" fmla="*/ 5 w 356"/>
                <a:gd name="T49" fmla="*/ 3 h 118"/>
                <a:gd name="T50" fmla="*/ 3 w 356"/>
                <a:gd name="T51" fmla="*/ 3 h 118"/>
                <a:gd name="T52" fmla="*/ 3 w 356"/>
                <a:gd name="T53" fmla="*/ 3 h 118"/>
                <a:gd name="T54" fmla="*/ 3 w 356"/>
                <a:gd name="T55" fmla="*/ 2 h 118"/>
                <a:gd name="T56" fmla="*/ 2 w 356"/>
                <a:gd name="T57" fmla="*/ 2 h 118"/>
                <a:gd name="T58" fmla="*/ 1 w 356"/>
                <a:gd name="T59" fmla="*/ 1 h 118"/>
                <a:gd name="T60" fmla="*/ 1 w 356"/>
                <a:gd name="T61" fmla="*/ 1 h 118"/>
                <a:gd name="T62" fmla="*/ 1 w 356"/>
                <a:gd name="T63" fmla="*/ 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6"/>
                <a:gd name="T97" fmla="*/ 0 h 118"/>
                <a:gd name="T98" fmla="*/ 356 w 356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6" h="118">
                  <a:moveTo>
                    <a:pt x="2" y="14"/>
                  </a:moveTo>
                  <a:lnTo>
                    <a:pt x="9" y="21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3" y="41"/>
                  </a:lnTo>
                  <a:lnTo>
                    <a:pt x="41" y="47"/>
                  </a:lnTo>
                  <a:lnTo>
                    <a:pt x="48" y="54"/>
                  </a:lnTo>
                  <a:lnTo>
                    <a:pt x="57" y="59"/>
                  </a:lnTo>
                  <a:lnTo>
                    <a:pt x="65" y="66"/>
                  </a:lnTo>
                  <a:lnTo>
                    <a:pt x="73" y="70"/>
                  </a:lnTo>
                  <a:lnTo>
                    <a:pt x="82" y="76"/>
                  </a:lnTo>
                  <a:lnTo>
                    <a:pt x="90" y="81"/>
                  </a:lnTo>
                  <a:lnTo>
                    <a:pt x="98" y="85"/>
                  </a:lnTo>
                  <a:lnTo>
                    <a:pt x="107" y="91"/>
                  </a:lnTo>
                  <a:lnTo>
                    <a:pt x="117" y="95"/>
                  </a:lnTo>
                  <a:lnTo>
                    <a:pt x="126" y="99"/>
                  </a:lnTo>
                  <a:lnTo>
                    <a:pt x="137" y="103"/>
                  </a:lnTo>
                  <a:lnTo>
                    <a:pt x="146" y="106"/>
                  </a:lnTo>
                  <a:lnTo>
                    <a:pt x="157" y="107"/>
                  </a:lnTo>
                  <a:lnTo>
                    <a:pt x="168" y="110"/>
                  </a:lnTo>
                  <a:lnTo>
                    <a:pt x="179" y="113"/>
                  </a:lnTo>
                  <a:lnTo>
                    <a:pt x="190" y="114"/>
                  </a:lnTo>
                  <a:lnTo>
                    <a:pt x="203" y="115"/>
                  </a:lnTo>
                  <a:lnTo>
                    <a:pt x="215" y="117"/>
                  </a:lnTo>
                  <a:lnTo>
                    <a:pt x="229" y="118"/>
                  </a:lnTo>
                  <a:lnTo>
                    <a:pt x="242" y="117"/>
                  </a:lnTo>
                  <a:lnTo>
                    <a:pt x="257" y="117"/>
                  </a:lnTo>
                  <a:lnTo>
                    <a:pt x="272" y="117"/>
                  </a:lnTo>
                  <a:lnTo>
                    <a:pt x="286" y="115"/>
                  </a:lnTo>
                  <a:lnTo>
                    <a:pt x="303" y="114"/>
                  </a:lnTo>
                  <a:lnTo>
                    <a:pt x="320" y="113"/>
                  </a:lnTo>
                  <a:lnTo>
                    <a:pt x="338" y="110"/>
                  </a:lnTo>
                  <a:lnTo>
                    <a:pt x="356" y="107"/>
                  </a:lnTo>
                  <a:lnTo>
                    <a:pt x="341" y="109"/>
                  </a:lnTo>
                  <a:lnTo>
                    <a:pt x="325" y="110"/>
                  </a:lnTo>
                  <a:lnTo>
                    <a:pt x="311" y="110"/>
                  </a:lnTo>
                  <a:lnTo>
                    <a:pt x="297" y="110"/>
                  </a:lnTo>
                  <a:lnTo>
                    <a:pt x="284" y="110"/>
                  </a:lnTo>
                  <a:lnTo>
                    <a:pt x="271" y="110"/>
                  </a:lnTo>
                  <a:lnTo>
                    <a:pt x="257" y="110"/>
                  </a:lnTo>
                  <a:lnTo>
                    <a:pt x="245" y="109"/>
                  </a:lnTo>
                  <a:lnTo>
                    <a:pt x="232" y="107"/>
                  </a:lnTo>
                  <a:lnTo>
                    <a:pt x="221" y="105"/>
                  </a:lnTo>
                  <a:lnTo>
                    <a:pt x="208" y="103"/>
                  </a:lnTo>
                  <a:lnTo>
                    <a:pt x="197" y="100"/>
                  </a:lnTo>
                  <a:lnTo>
                    <a:pt x="185" y="98"/>
                  </a:lnTo>
                  <a:lnTo>
                    <a:pt x="175" y="95"/>
                  </a:lnTo>
                  <a:lnTo>
                    <a:pt x="164" y="91"/>
                  </a:lnTo>
                  <a:lnTo>
                    <a:pt x="153" y="88"/>
                  </a:lnTo>
                  <a:lnTo>
                    <a:pt x="143" y="83"/>
                  </a:lnTo>
                  <a:lnTo>
                    <a:pt x="132" y="80"/>
                  </a:lnTo>
                  <a:lnTo>
                    <a:pt x="122" y="74"/>
                  </a:lnTo>
                  <a:lnTo>
                    <a:pt x="112" y="70"/>
                  </a:lnTo>
                  <a:lnTo>
                    <a:pt x="101" y="65"/>
                  </a:lnTo>
                  <a:lnTo>
                    <a:pt x="92" y="59"/>
                  </a:lnTo>
                  <a:lnTo>
                    <a:pt x="82" y="55"/>
                  </a:lnTo>
                  <a:lnTo>
                    <a:pt x="73" y="50"/>
                  </a:lnTo>
                  <a:lnTo>
                    <a:pt x="64" y="43"/>
                  </a:lnTo>
                  <a:lnTo>
                    <a:pt x="54" y="37"/>
                  </a:lnTo>
                  <a:lnTo>
                    <a:pt x="44" y="30"/>
                  </a:lnTo>
                  <a:lnTo>
                    <a:pt x="34" y="26"/>
                  </a:lnTo>
                  <a:lnTo>
                    <a:pt x="25" y="19"/>
                  </a:lnTo>
                  <a:lnTo>
                    <a:pt x="15" y="14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53" name="Freeform 60"/>
            <p:cNvSpPr>
              <a:spLocks/>
            </p:cNvSpPr>
            <p:nvPr/>
          </p:nvSpPr>
          <p:spPr bwMode="auto">
            <a:xfrm>
              <a:off x="2496" y="2933"/>
              <a:ext cx="146" cy="62"/>
            </a:xfrm>
            <a:custGeom>
              <a:avLst/>
              <a:gdLst>
                <a:gd name="T0" fmla="*/ 0 w 291"/>
                <a:gd name="T1" fmla="*/ 0 h 125"/>
                <a:gd name="T2" fmla="*/ 1 w 291"/>
                <a:gd name="T3" fmla="*/ 0 h 125"/>
                <a:gd name="T4" fmla="*/ 1 w 291"/>
                <a:gd name="T5" fmla="*/ 0 h 125"/>
                <a:gd name="T6" fmla="*/ 2 w 291"/>
                <a:gd name="T7" fmla="*/ 1 h 125"/>
                <a:gd name="T8" fmla="*/ 3 w 291"/>
                <a:gd name="T9" fmla="*/ 1 h 125"/>
                <a:gd name="T10" fmla="*/ 3 w 291"/>
                <a:gd name="T11" fmla="*/ 1 h 125"/>
                <a:gd name="T12" fmla="*/ 4 w 291"/>
                <a:gd name="T13" fmla="*/ 2 h 125"/>
                <a:gd name="T14" fmla="*/ 4 w 291"/>
                <a:gd name="T15" fmla="*/ 2 h 125"/>
                <a:gd name="T16" fmla="*/ 5 w 291"/>
                <a:gd name="T17" fmla="*/ 2 h 125"/>
                <a:gd name="T18" fmla="*/ 5 w 291"/>
                <a:gd name="T19" fmla="*/ 2 h 125"/>
                <a:gd name="T20" fmla="*/ 6 w 291"/>
                <a:gd name="T21" fmla="*/ 3 h 125"/>
                <a:gd name="T22" fmla="*/ 6 w 291"/>
                <a:gd name="T23" fmla="*/ 3 h 125"/>
                <a:gd name="T24" fmla="*/ 7 w 291"/>
                <a:gd name="T25" fmla="*/ 3 h 125"/>
                <a:gd name="T26" fmla="*/ 8 w 291"/>
                <a:gd name="T27" fmla="*/ 3 h 125"/>
                <a:gd name="T28" fmla="*/ 8 w 291"/>
                <a:gd name="T29" fmla="*/ 3 h 125"/>
                <a:gd name="T30" fmla="*/ 9 w 291"/>
                <a:gd name="T31" fmla="*/ 3 h 125"/>
                <a:gd name="T32" fmla="*/ 10 w 291"/>
                <a:gd name="T33" fmla="*/ 3 h 125"/>
                <a:gd name="T34" fmla="*/ 9 w 291"/>
                <a:gd name="T35" fmla="*/ 3 h 125"/>
                <a:gd name="T36" fmla="*/ 8 w 291"/>
                <a:gd name="T37" fmla="*/ 3 h 125"/>
                <a:gd name="T38" fmla="*/ 8 w 291"/>
                <a:gd name="T39" fmla="*/ 3 h 125"/>
                <a:gd name="T40" fmla="*/ 7 w 291"/>
                <a:gd name="T41" fmla="*/ 3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1"/>
                <a:gd name="T64" fmla="*/ 0 h 125"/>
                <a:gd name="T65" fmla="*/ 291 w 291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1" h="125">
                  <a:moveTo>
                    <a:pt x="0" y="0"/>
                  </a:moveTo>
                  <a:lnTo>
                    <a:pt x="17" y="11"/>
                  </a:lnTo>
                  <a:lnTo>
                    <a:pt x="32" y="21"/>
                  </a:lnTo>
                  <a:lnTo>
                    <a:pt x="50" y="32"/>
                  </a:lnTo>
                  <a:lnTo>
                    <a:pt x="67" y="43"/>
                  </a:lnTo>
                  <a:lnTo>
                    <a:pt x="83" y="53"/>
                  </a:lnTo>
                  <a:lnTo>
                    <a:pt x="101" y="65"/>
                  </a:lnTo>
                  <a:lnTo>
                    <a:pt x="120" y="75"/>
                  </a:lnTo>
                  <a:lnTo>
                    <a:pt x="136" y="84"/>
                  </a:lnTo>
                  <a:lnTo>
                    <a:pt x="154" y="94"/>
                  </a:lnTo>
                  <a:lnTo>
                    <a:pt x="172" y="102"/>
                  </a:lnTo>
                  <a:lnTo>
                    <a:pt x="191" y="109"/>
                  </a:lnTo>
                  <a:lnTo>
                    <a:pt x="210" y="116"/>
                  </a:lnTo>
                  <a:lnTo>
                    <a:pt x="230" y="120"/>
                  </a:lnTo>
                  <a:lnTo>
                    <a:pt x="249" y="123"/>
                  </a:lnTo>
                  <a:lnTo>
                    <a:pt x="270" y="125"/>
                  </a:lnTo>
                  <a:lnTo>
                    <a:pt x="291" y="125"/>
                  </a:lnTo>
                  <a:lnTo>
                    <a:pt x="274" y="120"/>
                  </a:lnTo>
                  <a:lnTo>
                    <a:pt x="256" y="113"/>
                  </a:lnTo>
                  <a:lnTo>
                    <a:pt x="239" y="108"/>
                  </a:lnTo>
                  <a:lnTo>
                    <a:pt x="221" y="101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</p:grpSp>
      <p:pic>
        <p:nvPicPr>
          <p:cNvPr id="8196" name="Picture 63" descr="seiz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6400800" cy="41148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1219200" y="609600"/>
            <a:ext cx="3962400" cy="8382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C00000"/>
                </a:solidFill>
              </a:rPr>
              <a:t>Lamotrigine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u="sng" dirty="0" smtClean="0">
                <a:solidFill>
                  <a:srgbClr val="7030A0"/>
                </a:solidFill>
              </a:rPr>
              <a:t>Mechanism of 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Blockade of  Na</a:t>
            </a:r>
            <a:r>
              <a:rPr lang="en-US" baseline="30000" dirty="0" smtClean="0"/>
              <a:t>+</a:t>
            </a:r>
            <a:r>
              <a:rPr lang="en-US" dirty="0" smtClean="0"/>
              <a:t> channels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Inhibits excitatory amino acid  release ( glutamate &amp; </a:t>
            </a:r>
            <a:r>
              <a:rPr lang="en-US" dirty="0" err="1" smtClean="0"/>
              <a:t>aspartate</a:t>
            </a:r>
            <a:r>
              <a:rPr lang="en-US" dirty="0" smtClean="0"/>
              <a:t> 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Inhibitory action on voltage activated Ca++ channels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u="sng" dirty="0" smtClean="0">
                <a:solidFill>
                  <a:srgbClr val="7030A0"/>
                </a:solidFill>
              </a:rPr>
              <a:t>Therapeutic Use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As </a:t>
            </a:r>
            <a:r>
              <a:rPr lang="en-US" b="1" u="sng" dirty="0" smtClean="0">
                <a:solidFill>
                  <a:srgbClr val="C00000"/>
                </a:solidFill>
              </a:rPr>
              <a:t>add-on</a:t>
            </a:r>
            <a:r>
              <a:rPr lang="en-US" dirty="0" smtClean="0"/>
              <a:t> therapy in refractory complex partial seizure or as </a:t>
            </a:r>
            <a:r>
              <a:rPr lang="en-US" b="1" u="sng" dirty="0" err="1" smtClean="0">
                <a:solidFill>
                  <a:srgbClr val="C00000"/>
                </a:solidFill>
              </a:rPr>
              <a:t>monotherapy</a:t>
            </a:r>
            <a:r>
              <a:rPr lang="en-US" dirty="0" smtClean="0"/>
              <a:t> in generalized seizures including absence seizure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Myoclonic</a:t>
            </a:r>
            <a:r>
              <a:rPr lang="en-US" dirty="0" smtClean="0"/>
              <a:t> seizures in children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Lennox-</a:t>
            </a:r>
            <a:r>
              <a:rPr lang="en-US" dirty="0" err="1" smtClean="0"/>
              <a:t>Gastaut</a:t>
            </a:r>
            <a:r>
              <a:rPr lang="en-US" dirty="0" smtClean="0"/>
              <a:t> syndrome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5" grpId="0" build="p"/>
      <p:bldP spid="6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Side effects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Influenza-like symptoms</a:t>
            </a:r>
            <a:r>
              <a:rPr lang="en-US" b="1" dirty="0" smtClean="0"/>
              <a:t>. 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Skin rashes  (may progress to Steven –Johnson syndrome )</a:t>
            </a:r>
          </a:p>
          <a:p>
            <a:pPr eaLnBrk="1" hangingPunct="1"/>
            <a:r>
              <a:rPr lang="en-US" dirty="0" smtClean="0"/>
              <a:t>Somnolence</a:t>
            </a:r>
          </a:p>
          <a:p>
            <a:pPr eaLnBrk="1" hangingPunct="1"/>
            <a:r>
              <a:rPr lang="en-US" dirty="0" smtClean="0"/>
              <a:t>Blurred vision</a:t>
            </a:r>
          </a:p>
          <a:p>
            <a:pPr eaLnBrk="1" hangingPunct="1"/>
            <a:r>
              <a:rPr lang="en-US" dirty="0" err="1" smtClean="0"/>
              <a:t>Diplopia</a:t>
            </a:r>
            <a:endParaRPr lang="en-US" dirty="0" smtClean="0"/>
          </a:p>
          <a:p>
            <a:pPr eaLnBrk="1" hangingPunct="1"/>
            <a:r>
              <a:rPr lang="en-US" dirty="0" smtClean="0"/>
              <a:t>Ataxia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b="1" dirty="0" err="1" smtClean="0">
                <a:solidFill>
                  <a:srgbClr val="C00000"/>
                </a:solidFill>
              </a:rPr>
              <a:t>Levetiracetam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Pharmacokinetics :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        </a:t>
            </a:r>
            <a:r>
              <a:rPr lang="en-US" b="1" dirty="0" smtClean="0"/>
              <a:t>Taken orally ( tablets or solutions)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        </a:t>
            </a:r>
            <a:r>
              <a:rPr lang="en-US" b="1" dirty="0" smtClean="0"/>
              <a:t>Not metabolized  &amp; excreted unchanged in  			urine   					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7030A0"/>
                </a:solidFill>
              </a:rPr>
              <a:t>Does not affect liver enzymes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7030A0"/>
                </a:solidFill>
              </a:rPr>
              <a:t>Drug interactions are  minimal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5715000" cy="89535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C00000"/>
                </a:solidFill>
              </a:rPr>
              <a:t>Levetiracetam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560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Mechanism of action</a:t>
            </a:r>
          </a:p>
          <a:p>
            <a:pPr eaLnBrk="1" hangingPunct="1"/>
            <a:r>
              <a:rPr lang="en-US" dirty="0" smtClean="0"/>
              <a:t>Unknown</a:t>
            </a: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Therapeutic Uses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rgbClr val="7030A0"/>
                </a:solidFill>
              </a:rPr>
              <a:t>Adjunctive therapy in 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Partial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err="1" smtClean="0">
                <a:solidFill>
                  <a:srgbClr val="7030A0"/>
                </a:solidFill>
              </a:rPr>
              <a:t>Monotherapy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</a:rPr>
              <a:t>   </a:t>
            </a:r>
            <a:r>
              <a:rPr lang="en-US" dirty="0" err="1" smtClean="0"/>
              <a:t>Myoclonic</a:t>
            </a:r>
            <a:r>
              <a:rPr lang="en-US" dirty="0" smtClean="0"/>
              <a:t> seizures    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5" name="Picture 4" descr="http://www.knihill.com/img/kep_4.jpg"/>
          <p:cNvPicPr>
            <a:picLocks noChangeAspect="1" noChangeArrowheads="1"/>
          </p:cNvPicPr>
          <p:nvPr/>
        </p:nvPicPr>
        <p:blipFill>
          <a:blip r:embed="rId2" cstate="print"/>
          <a:srcRect l="2685" t="3107" r="67785" b="75145"/>
          <a:stretch>
            <a:fillRect/>
          </a:stretch>
        </p:blipFill>
        <p:spPr bwMode="auto">
          <a:xfrm>
            <a:off x="5584371" y="381000"/>
            <a:ext cx="2035629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6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Side effects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Ataxia</a:t>
            </a:r>
          </a:p>
          <a:p>
            <a:pPr eaLnBrk="1" hangingPunct="1"/>
            <a:r>
              <a:rPr lang="en-US" dirty="0" smtClean="0"/>
              <a:t>Dizziness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Somnolence 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Pin &amp; needles sensation in extremities</a:t>
            </a:r>
          </a:p>
          <a:p>
            <a:pPr eaLnBrk="1" hangingPunct="1"/>
            <a:r>
              <a:rPr lang="en-US" dirty="0" smtClean="0"/>
              <a:t>Blurred vision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cs typeface="Arial" pitchFamily="34" charset="0"/>
              </a:rPr>
              <a:t>Topiramate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l">
              <a:buFont typeface="Wingdings 2" pitchFamily="18" charset="2"/>
              <a:buNone/>
            </a:pPr>
            <a:r>
              <a:rPr lang="en-US" smtClean="0">
                <a:cs typeface="Times New Roman" pitchFamily="18" charset="0"/>
              </a:rPr>
              <a:t>Rapidly absorbed </a:t>
            </a:r>
          </a:p>
          <a:p>
            <a:pPr algn="l">
              <a:buFont typeface="Wingdings 2" pitchFamily="18" charset="2"/>
              <a:buNone/>
            </a:pPr>
            <a:r>
              <a:rPr lang="en-US" smtClean="0">
                <a:cs typeface="Times New Roman" pitchFamily="18" charset="0"/>
              </a:rPr>
              <a:t>Half-life 2 hours </a:t>
            </a:r>
          </a:p>
          <a:p>
            <a:pPr algn="l">
              <a:buFont typeface="Wingdings 2" pitchFamily="18" charset="2"/>
              <a:buNone/>
            </a:pPr>
            <a:r>
              <a:rPr lang="en-US" smtClean="0">
                <a:cs typeface="Times New Roman" pitchFamily="18" charset="0"/>
              </a:rPr>
              <a:t>Linear metabolism in liver </a:t>
            </a:r>
          </a:p>
          <a:p>
            <a:pPr algn="l">
              <a:buFont typeface="Wingdings 2" pitchFamily="18" charset="2"/>
              <a:buNone/>
            </a:pPr>
            <a:r>
              <a:rPr lang="en-US" smtClean="0">
                <a:cs typeface="Times New Roman" pitchFamily="18" charset="0"/>
              </a:rPr>
              <a:t>Excreted by kidney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cs typeface="Arial" pitchFamily="34" charset="0"/>
              </a:rPr>
              <a:t>Clinical Uses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l">
              <a:buFont typeface="Wingdings 2" pitchFamily="18" charset="2"/>
              <a:buNone/>
            </a:pPr>
            <a:r>
              <a:rPr lang="en-US" smtClean="0">
                <a:cs typeface="Times New Roman" pitchFamily="18" charset="0"/>
              </a:rPr>
              <a:t>Has a broad spectrum of activity</a:t>
            </a:r>
          </a:p>
          <a:p>
            <a:pPr algn="l">
              <a:buFont typeface="Wingdings 2" pitchFamily="18" charset="2"/>
              <a:buNone/>
            </a:pPr>
            <a:r>
              <a:rPr lang="en-US" smtClean="0">
                <a:cs typeface="Times New Roman" pitchFamily="18" charset="0"/>
              </a:rPr>
              <a:t>As adjunctive therapy in adult &amp; pediatric patients with refractory partial seizures.</a:t>
            </a:r>
          </a:p>
          <a:p>
            <a:pPr algn="l">
              <a:buFont typeface="Wingdings 2" pitchFamily="18" charset="2"/>
              <a:buNone/>
            </a:pPr>
            <a:r>
              <a:rPr lang="en-US" smtClean="0">
                <a:cs typeface="Times New Roman" pitchFamily="18" charset="0"/>
              </a:rPr>
              <a:t>Monotherapy in generalized tonic-clonic seizures </a:t>
            </a:r>
          </a:p>
          <a:p>
            <a:pPr algn="l">
              <a:buFont typeface="Wingdings 2" pitchFamily="18" charset="2"/>
              <a:buNone/>
            </a:pPr>
            <a:r>
              <a:rPr lang="en-US" smtClean="0">
                <a:cs typeface="Times New Roman" pitchFamily="18" charset="0"/>
              </a:rPr>
              <a:t>In patients with LGS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cs typeface="Arial" pitchFamily="34" charset="0"/>
              </a:rPr>
              <a:t>Adverse effects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l">
              <a:buFont typeface="Wingdings 2" pitchFamily="18" charset="2"/>
              <a:buNone/>
            </a:pPr>
            <a:r>
              <a:rPr lang="en-US" smtClean="0">
                <a:cs typeface="Times New Roman" pitchFamily="18" charset="0"/>
              </a:rPr>
              <a:t>Somnolence</a:t>
            </a:r>
          </a:p>
          <a:p>
            <a:pPr algn="l">
              <a:buFont typeface="Wingdings 2" pitchFamily="18" charset="2"/>
              <a:buNone/>
            </a:pPr>
            <a:r>
              <a:rPr lang="en-US" smtClean="0">
                <a:cs typeface="Times New Roman" pitchFamily="18" charset="0"/>
              </a:rPr>
              <a:t>Dizziness</a:t>
            </a:r>
          </a:p>
          <a:p>
            <a:pPr algn="l">
              <a:buFont typeface="Wingdings 2" pitchFamily="18" charset="2"/>
              <a:buNone/>
            </a:pPr>
            <a:r>
              <a:rPr lang="en-US" smtClean="0">
                <a:cs typeface="Times New Roman" pitchFamily="18" charset="0"/>
              </a:rPr>
              <a:t>Confusion</a:t>
            </a:r>
          </a:p>
          <a:p>
            <a:pPr algn="l">
              <a:buFont typeface="Wingdings 2" pitchFamily="18" charset="2"/>
              <a:buNone/>
            </a:pPr>
            <a:r>
              <a:rPr lang="en-US" smtClean="0">
                <a:cs typeface="Times New Roman" pitchFamily="18" charset="0"/>
              </a:rPr>
              <a:t>Ataxia</a:t>
            </a:r>
          </a:p>
          <a:p>
            <a:pPr algn="l">
              <a:buFont typeface="Wingdings 2" pitchFamily="18" charset="2"/>
              <a:buNone/>
            </a:pPr>
            <a:r>
              <a:rPr lang="en-US" smtClean="0">
                <a:cs typeface="Times New Roman" pitchFamily="18" charset="0"/>
              </a:rPr>
              <a:t>Diplopia</a:t>
            </a:r>
          </a:p>
          <a:p>
            <a:pPr algn="l">
              <a:buFont typeface="Wingdings 2" pitchFamily="18" charset="2"/>
              <a:buNone/>
            </a:pPr>
            <a:r>
              <a:rPr lang="en-US" smtClean="0">
                <a:cs typeface="Times New Roman" pitchFamily="18" charset="0"/>
              </a:rPr>
              <a:t>Weight loss</a:t>
            </a:r>
          </a:p>
          <a:p>
            <a:pPr algn="l">
              <a:buFont typeface="Wingdings 2" pitchFamily="18" charset="2"/>
              <a:buNone/>
            </a:pPr>
            <a:r>
              <a:rPr lang="en-US" smtClean="0">
                <a:cs typeface="Times New Roman" pitchFamily="18" charset="0"/>
              </a:rPr>
              <a:t>Nephrolithiasis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Other </a:t>
            </a:r>
            <a:r>
              <a:rPr lang="en-US" b="1" dirty="0" err="1" smtClean="0">
                <a:solidFill>
                  <a:srgbClr val="C00000"/>
                </a:solidFill>
              </a:rPr>
              <a:t>antiepileptics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Old: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i="1" dirty="0" smtClean="0">
                <a:latin typeface="+mj-lt"/>
              </a:rPr>
              <a:t>Phenobarbital and </a:t>
            </a:r>
            <a:r>
              <a:rPr lang="en-US" i="1" dirty="0" err="1" smtClean="0">
                <a:latin typeface="+mj-lt"/>
              </a:rPr>
              <a:t>Primidone</a:t>
            </a:r>
            <a:endParaRPr lang="en-US" i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i="1" dirty="0" smtClean="0">
                <a:latin typeface="+mj-lt"/>
              </a:rPr>
              <a:t>Benzodiazepines (</a:t>
            </a:r>
            <a:r>
              <a:rPr lang="en-US" i="1" dirty="0" err="1" smtClean="0">
                <a:latin typeface="+mj-lt"/>
              </a:rPr>
              <a:t>e.g.</a:t>
            </a:r>
            <a:r>
              <a:rPr lang="en-US" i="1" dirty="0" err="1" smtClean="0">
                <a:solidFill>
                  <a:srgbClr val="C00000"/>
                </a:solidFill>
                <a:latin typeface="+mj-lt"/>
              </a:rPr>
              <a:t>Diazepam</a:t>
            </a:r>
            <a:r>
              <a:rPr lang="en-US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and </a:t>
            </a:r>
            <a:r>
              <a:rPr lang="en-US" i="1" dirty="0" err="1" smtClean="0">
                <a:solidFill>
                  <a:srgbClr val="C00000"/>
                </a:solidFill>
                <a:latin typeface="+mj-lt"/>
              </a:rPr>
              <a:t>Lorazepam</a:t>
            </a:r>
            <a:r>
              <a:rPr lang="en-US" i="1" dirty="0" smtClean="0">
                <a:solidFill>
                  <a:srgbClr val="C00000"/>
                </a:solidFill>
                <a:latin typeface="+mj-lt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i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/>
              <a:t>New </a:t>
            </a:r>
            <a:r>
              <a:rPr lang="en-US" sz="2800" b="1" dirty="0" err="1" smtClean="0"/>
              <a:t>antiepileptics</a:t>
            </a:r>
            <a:r>
              <a:rPr lang="en-US" sz="2800" b="1" dirty="0" smtClean="0"/>
              <a:t> for adjunctive treatment:</a:t>
            </a:r>
            <a:endParaRPr lang="en-US" sz="2400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i="1" dirty="0" err="1" smtClean="0">
                <a:latin typeface="+mj-lt"/>
              </a:rPr>
              <a:t>Gabapentin</a:t>
            </a:r>
            <a:r>
              <a:rPr lang="en-US" sz="2600" i="1" dirty="0" smtClean="0">
                <a:latin typeface="+mj-lt"/>
              </a:rPr>
              <a:t>, </a:t>
            </a:r>
            <a:r>
              <a:rPr lang="en-US" sz="2600" i="1" dirty="0" err="1" smtClean="0">
                <a:latin typeface="+mj-lt"/>
              </a:rPr>
              <a:t>vigabatrin</a:t>
            </a:r>
            <a:r>
              <a:rPr lang="en-US" sz="2600" i="1" dirty="0" smtClean="0">
                <a:latin typeface="+mj-lt"/>
              </a:rPr>
              <a:t>, </a:t>
            </a:r>
            <a:r>
              <a:rPr lang="en-US" sz="2600" i="1" dirty="0" err="1" smtClean="0">
                <a:latin typeface="+mj-lt"/>
              </a:rPr>
              <a:t>Felbamate</a:t>
            </a:r>
            <a:r>
              <a:rPr lang="en-US" sz="2600" i="1" dirty="0" smtClean="0">
                <a:latin typeface="+mj-lt"/>
              </a:rPr>
              <a:t>, </a:t>
            </a:r>
            <a:r>
              <a:rPr lang="en-US" sz="2600" i="1" dirty="0" err="1" smtClean="0">
                <a:latin typeface="+mj-lt"/>
              </a:rPr>
              <a:t>topiramate</a:t>
            </a:r>
            <a:r>
              <a:rPr lang="en-US" sz="2600" i="1" dirty="0" smtClean="0">
                <a:latin typeface="+mj-lt"/>
              </a:rPr>
              <a:t> and others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i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096963"/>
          <a:ext cx="7543800" cy="4922230"/>
        </p:xfrm>
        <a:graphic>
          <a:graphicData uri="http://schemas.openxmlformats.org/drawingml/2006/table">
            <a:tbl>
              <a:tblPr/>
              <a:tblGrid>
                <a:gridCol w="3719253"/>
                <a:gridCol w="3824547"/>
              </a:tblGrid>
              <a:tr h="58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Type of seizure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Choice among drugs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517">
                <a:tc gridSpan="2"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Partial seizures: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Carbamazepine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or phenytoin or valproate or lamotrigine.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Generalised seizures: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3517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Tonic-clonic (grand mal)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Valproate or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carbamazepine or phenytoin or lamotrigine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759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Myoclonic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Valproate, clonazepam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759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Absence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Ethosuximide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or valproate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759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Atonic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Valproate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6553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</a:rPr>
              <a:t> Drugs used for treatment of Status </a:t>
            </a:r>
            <a:r>
              <a:rPr lang="en-US" sz="4000" b="1" dirty="0" err="1" smtClean="0">
                <a:solidFill>
                  <a:srgbClr val="C00000"/>
                </a:solidFill>
              </a:rPr>
              <a:t>Epilepticus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57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Most seizures stop within 5 minutes. When seizures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follow one another without recovery of consciousness,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it is called “status </a:t>
            </a:r>
            <a:r>
              <a:rPr lang="en-US" dirty="0" err="1" smtClean="0"/>
              <a:t>epilepticus</a:t>
            </a:r>
            <a:r>
              <a:rPr lang="en-US" dirty="0" smtClean="0"/>
              <a:t>”. It has a high mortality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rate .  Death is from </a:t>
            </a:r>
            <a:r>
              <a:rPr lang="en-US" dirty="0" err="1" smtClean="0"/>
              <a:t>cardiorespiratory</a:t>
            </a:r>
            <a:r>
              <a:rPr lang="en-US" dirty="0" smtClean="0"/>
              <a:t> failure.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437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Intravenous   Injection  of 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 smtClean="0"/>
              <a:t>Lorazepam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is the drug of choice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Diazepam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  </a:t>
            </a:r>
            <a:r>
              <a:rPr lang="en-US" b="1" dirty="0" err="1" smtClean="0"/>
              <a:t>Phenytoin</a:t>
            </a: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b="1" dirty="0" err="1" smtClean="0"/>
              <a:t>fosphenytoin</a:t>
            </a: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 </a:t>
            </a:r>
            <a:r>
              <a:rPr lang="en-US" b="1" dirty="0" err="1" smtClean="0"/>
              <a:t>phenobarbital</a:t>
            </a:r>
            <a:r>
              <a:rPr lang="en-US" dirty="0" smtClean="0"/>
              <a:t>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dirty="0" err="1" smtClean="0">
                <a:solidFill>
                  <a:srgbClr val="C00000"/>
                </a:solidFill>
              </a:rPr>
              <a:t>Vagal</a:t>
            </a:r>
            <a:r>
              <a:rPr lang="en-US" dirty="0" smtClean="0">
                <a:solidFill>
                  <a:srgbClr val="C00000"/>
                </a:solidFill>
              </a:rPr>
              <a:t> nerve stimulation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an alternative for patients who have been refractory to multiple drugs .</a:t>
            </a:r>
          </a:p>
          <a:p>
            <a:endParaRPr lang="en-US" dirty="0" smtClean="0"/>
          </a:p>
          <a:p>
            <a:r>
              <a:rPr lang="en-US" dirty="0" smtClean="0"/>
              <a:t>Who are sensitive to the many adverse effects of </a:t>
            </a:r>
            <a:r>
              <a:rPr lang="en-US" dirty="0" err="1" smtClean="0"/>
              <a:t>antiseizure</a:t>
            </a:r>
            <a:r>
              <a:rPr lang="en-US" dirty="0" smtClean="0"/>
              <a:t> drugs </a:t>
            </a:r>
          </a:p>
          <a:p>
            <a:endParaRPr lang="en-US" dirty="0" smtClean="0"/>
          </a:p>
          <a:p>
            <a:r>
              <a:rPr lang="en-US" dirty="0" smtClean="0"/>
              <a:t>It is an expensive procedure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ew Folder\scan0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5943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851648" cy="1295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/>
                </a:solidFill>
              </a:rPr>
              <a:t>Pregnancy &amp; antiepileptic medications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0723" name="Subtitle 6"/>
          <p:cNvSpPr>
            <a:spLocks noGrp="1"/>
          </p:cNvSpPr>
          <p:nvPr>
            <p:ph type="subTitle" idx="1"/>
          </p:nvPr>
        </p:nvSpPr>
        <p:spPr>
          <a:xfrm>
            <a:off x="762000" y="3048000"/>
            <a:ext cx="7854950" cy="2819400"/>
          </a:xfrm>
        </p:spPr>
        <p:txBody>
          <a:bodyPr/>
          <a:lstStyle/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    NO antiepileptic drug is safe in pregnancy.</a:t>
            </a:r>
          </a:p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               Patient has to continue therapy using the least therapeutic doses &amp; least </a:t>
            </a:r>
            <a:r>
              <a:rPr lang="en-US" sz="2200" dirty="0" err="1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teratogenic</a:t>
            </a: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drug. If follow up of pregnancy reveals 		</a:t>
            </a:r>
            <a:r>
              <a:rPr lang="en-US" sz="2200" dirty="0" err="1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teratogenic</a:t>
            </a: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effect, terminate pregnancy.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Etiology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Idiopathic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Symptomatic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Inherited  abnormality in the C.N.S.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Patients are treated chronically with </a:t>
            </a:r>
            <a:r>
              <a:rPr lang="en-US" dirty="0" err="1" smtClean="0"/>
              <a:t>antiseizure</a:t>
            </a:r>
            <a:r>
              <a:rPr lang="en-US" dirty="0" smtClean="0"/>
              <a:t> drugs  or </a:t>
            </a:r>
            <a:r>
              <a:rPr lang="en-US" dirty="0" err="1" smtClean="0"/>
              <a:t>vagal</a:t>
            </a:r>
            <a:r>
              <a:rPr lang="en-US" dirty="0" smtClean="0"/>
              <a:t> nerve stimulation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Tumors</a:t>
            </a:r>
          </a:p>
          <a:p>
            <a:r>
              <a:rPr lang="en-US" dirty="0" smtClean="0"/>
              <a:t>Head injury</a:t>
            </a:r>
          </a:p>
          <a:p>
            <a:r>
              <a:rPr lang="en-US" dirty="0" smtClean="0"/>
              <a:t>Hypoglycemia</a:t>
            </a:r>
          </a:p>
          <a:p>
            <a:r>
              <a:rPr lang="en-US" dirty="0" err="1" smtClean="0"/>
              <a:t>Meningeal</a:t>
            </a:r>
            <a:r>
              <a:rPr lang="en-US" dirty="0" smtClean="0"/>
              <a:t> infections</a:t>
            </a:r>
          </a:p>
          <a:p>
            <a:r>
              <a:rPr lang="en-US" dirty="0" smtClean="0"/>
              <a:t>Drug withdrawal</a:t>
            </a:r>
          </a:p>
          <a:p>
            <a:r>
              <a:rPr lang="en-US" dirty="0" smtClean="0"/>
              <a:t>Photo epilepsy ( by watching TV) </a:t>
            </a:r>
            <a:endParaRPr lang="en-US" dirty="0" smtClean="0"/>
          </a:p>
          <a:p>
            <a:r>
              <a:rPr lang="en-US" dirty="0" smtClean="0"/>
              <a:t>Fever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Triggers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</a:p>
          <a:p>
            <a:endParaRPr lang="en-US" dirty="0" smtClean="0"/>
          </a:p>
          <a:p>
            <a:r>
              <a:rPr lang="en-US" dirty="0" smtClean="0"/>
              <a:t>Stress</a:t>
            </a:r>
          </a:p>
          <a:p>
            <a:endParaRPr lang="en-US" dirty="0" smtClean="0"/>
          </a:p>
          <a:p>
            <a:r>
              <a:rPr lang="en-US" dirty="0" smtClean="0"/>
              <a:t>Sleep deprivation</a:t>
            </a:r>
          </a:p>
          <a:p>
            <a:endParaRPr lang="en-US" dirty="0" smtClean="0"/>
          </a:p>
          <a:p>
            <a:r>
              <a:rPr lang="en-US" dirty="0" smtClean="0"/>
              <a:t>Poor nutrition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228600"/>
          <a:ext cx="8534400" cy="6008370"/>
        </p:xfrm>
        <a:graphic>
          <a:graphicData uri="http://schemas.openxmlformats.org/drawingml/2006/table">
            <a:tbl>
              <a:tblPr/>
              <a:tblGrid>
                <a:gridCol w="162560"/>
                <a:gridCol w="2885440"/>
                <a:gridCol w="5486400"/>
              </a:tblGrid>
              <a:tr h="78105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/>
                        </a:rPr>
                        <a:t>Generalized: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/>
                        </a:rPr>
                        <a:t>                     Both hemispheres </a:t>
                      </a:r>
                      <a:r>
                        <a:rPr lang="en-US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/>
                        </a:rPr>
                        <a:t>+ loss of consciousness. 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171575"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Tonic-</a:t>
                      </a:r>
                      <a:r>
                        <a:rPr lang="en-US" sz="2800" b="1" i="1" dirty="0" err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clonic</a:t>
                      </a:r>
                      <a:r>
                        <a:rPr lang="en-US" sz="2800" b="1" i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(Grand mal</a:t>
                      </a:r>
                      <a:r>
                        <a:rPr lang="en-US" sz="2800" b="1" i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Stiffness (</a:t>
                      </a:r>
                      <a:r>
                        <a:rPr lang="en-US" sz="2400" b="1" i="1" dirty="0" smtClean="0">
                          <a:latin typeface="Arial" pitchFamily="34" charset="0"/>
                          <a:cs typeface="Arial" pitchFamily="34" charset="0"/>
                        </a:rPr>
                        <a:t>15-30 sec)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followed by 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violent contractions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&amp;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relaxation (1-2 minute)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800" b="1" i="1" kern="120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Absence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800" b="1" i="1" kern="120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kumimoji="0" lang="en-US" sz="2800" b="1" i="1" kern="12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(Petit mal)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Brief loss of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consciousness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with minor muscle twitches </a:t>
                      </a:r>
                      <a:endParaRPr lang="en-US" sz="2400" b="1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eye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blinking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Myoclonic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Rhythmic, jerking spasms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Clonic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Spasms of contraction &amp; relaxation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Tonic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Muscle stiffness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Atonic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Sudden loss  of all muscle tone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304800"/>
          <a:ext cx="8458201" cy="6426620"/>
        </p:xfrm>
        <a:graphic>
          <a:graphicData uri="http://schemas.openxmlformats.org/drawingml/2006/table">
            <a:tbl>
              <a:tblPr/>
              <a:tblGrid>
                <a:gridCol w="162560"/>
                <a:gridCol w="1513840"/>
                <a:gridCol w="2286000"/>
                <a:gridCol w="4495801"/>
              </a:tblGrid>
              <a:tr h="62201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Partial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Arise in one 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cerebral 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hemisphere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 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2012">
                <a:tc row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[1]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Simple (consciousness is retained)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Features depend on part of brain affected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02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Motor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Jacksonian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epilepsy)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Jerking, muscle rigidity, spasms, head-turning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026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Sensory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Unusual 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sensations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8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Autonomic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12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Psychologic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Memory or emotional disturbances 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12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[2]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Complex (Altered consciousness)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Automatisms &amp; behavioral changes 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026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[3] 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Secondarily generalized seizure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Begins as partial (simple or complex) and progress into grand mal seizure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1990</TotalTime>
  <Words>1163</Words>
  <Application>Microsoft Office PowerPoint</Application>
  <PresentationFormat>On-screen Show (4:3)</PresentationFormat>
  <Paragraphs>321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Antiepileptic drugs </vt:lpstr>
      <vt:lpstr>Definition</vt:lpstr>
      <vt:lpstr>Seizure</vt:lpstr>
      <vt:lpstr>Slide 4</vt:lpstr>
      <vt:lpstr>               Etiology</vt:lpstr>
      <vt:lpstr>     Triggers</vt:lpstr>
      <vt:lpstr>Slide 7</vt:lpstr>
      <vt:lpstr>Slide 8</vt:lpstr>
      <vt:lpstr>Slide 9</vt:lpstr>
      <vt:lpstr>Tonic-clonic (grand mal) seizures</vt:lpstr>
      <vt:lpstr>Absence seizures</vt:lpstr>
      <vt:lpstr>Partial seizures</vt:lpstr>
      <vt:lpstr>General rules for treatment of epilepsy</vt:lpstr>
      <vt:lpstr>Slide 14</vt:lpstr>
      <vt:lpstr>  Withdrawal started </vt:lpstr>
      <vt:lpstr>Pathophysiology of Epilepsy</vt:lpstr>
      <vt:lpstr>Slide 17</vt:lpstr>
      <vt:lpstr>Classification of antiepileptic drugs </vt:lpstr>
      <vt:lpstr>      Carbamazepine</vt:lpstr>
      <vt:lpstr>Carbamazepine</vt:lpstr>
      <vt:lpstr>Side effects</vt:lpstr>
      <vt:lpstr>     Phenytoin</vt:lpstr>
      <vt:lpstr>Phenytoin </vt:lpstr>
      <vt:lpstr>Side effects</vt:lpstr>
      <vt:lpstr> B) Non –dose related</vt:lpstr>
      <vt:lpstr>   Sodium Valproate Broad spectrum antiepileptic</vt:lpstr>
      <vt:lpstr>      Sodium valproate  </vt:lpstr>
      <vt:lpstr>Sodium Valporate</vt:lpstr>
      <vt:lpstr>Side effects:</vt:lpstr>
      <vt:lpstr>Lamotrigine</vt:lpstr>
      <vt:lpstr>Side effects</vt:lpstr>
      <vt:lpstr>      Levetiracetam</vt:lpstr>
      <vt:lpstr>Levetiracetam</vt:lpstr>
      <vt:lpstr>Side effects</vt:lpstr>
      <vt:lpstr>Topiramate</vt:lpstr>
      <vt:lpstr>Clinical Uses</vt:lpstr>
      <vt:lpstr>Adverse effects</vt:lpstr>
      <vt:lpstr>Other antiepileptics</vt:lpstr>
      <vt:lpstr>Slide 39</vt:lpstr>
      <vt:lpstr> Drugs used for treatment of Status Epilepticus</vt:lpstr>
      <vt:lpstr>Slide 41</vt:lpstr>
      <vt:lpstr>       Vagal nerve stimulation</vt:lpstr>
      <vt:lpstr>Slide 43</vt:lpstr>
      <vt:lpstr>Pregnancy &amp; antiepileptic medications</vt:lpstr>
    </vt:vector>
  </TitlesOfParts>
  <Company>VCU Health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Epilepsy </dc:title>
  <dc:creator>Thom</dc:creator>
  <cp:lastModifiedBy>Ahmed</cp:lastModifiedBy>
  <cp:revision>241</cp:revision>
  <dcterms:created xsi:type="dcterms:W3CDTF">2007-02-13T23:09:22Z</dcterms:created>
  <dcterms:modified xsi:type="dcterms:W3CDTF">2011-02-22T08:49:42Z</dcterms:modified>
</cp:coreProperties>
</file>