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22" r:id="rId2"/>
    <p:sldId id="323" r:id="rId3"/>
    <p:sldId id="324" r:id="rId4"/>
    <p:sldId id="325" r:id="rId5"/>
    <p:sldId id="326" r:id="rId6"/>
    <p:sldId id="327" r:id="rId7"/>
    <p:sldId id="328" r:id="rId8"/>
    <p:sldId id="329" r:id="rId9"/>
    <p:sldId id="330" r:id="rId10"/>
    <p:sldId id="331" r:id="rId11"/>
    <p:sldId id="332" r:id="rId12"/>
    <p:sldId id="333" r:id="rId13"/>
    <p:sldId id="334" r:id="rId14"/>
    <p:sldId id="286" r:id="rId15"/>
    <p:sldId id="302" r:id="rId16"/>
    <p:sldId id="307" r:id="rId17"/>
    <p:sldId id="313" r:id="rId18"/>
    <p:sldId id="338" r:id="rId19"/>
    <p:sldId id="309" r:id="rId20"/>
    <p:sldId id="310" r:id="rId21"/>
    <p:sldId id="312" r:id="rId22"/>
    <p:sldId id="314" r:id="rId23"/>
    <p:sldId id="315" r:id="rId24"/>
    <p:sldId id="316" r:id="rId25"/>
    <p:sldId id="317" r:id="rId26"/>
    <p:sldId id="318" r:id="rId27"/>
    <p:sldId id="320" r:id="rId28"/>
    <p:sldId id="319" r:id="rId29"/>
    <p:sldId id="306" r:id="rId30"/>
    <p:sldId id="321" r:id="rId31"/>
    <p:sldId id="337" r:id="rId32"/>
    <p:sldId id="33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92F6"/>
    <a:srgbClr val="E1F4FF"/>
    <a:srgbClr val="006699"/>
    <a:srgbClr val="FF0066"/>
    <a:srgbClr val="FF5D5D"/>
    <a:srgbClr val="00517A"/>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6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8805E55-BFFF-4432-98A6-B386CA03266A}" type="datetimeFigureOut">
              <a:rPr lang="en-US"/>
              <a:pPr>
                <a:defRPr/>
              </a:pPr>
              <a:t>3/29/2011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02764A1-73CF-4866-B682-374234F67BB7}"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DF6B0F-9F3F-4E86-B458-885B263D5093}" type="datetimeFigureOut">
              <a:rPr lang="en-US"/>
              <a:pPr>
                <a:defRPr/>
              </a:pPr>
              <a:t>3/29/2011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27F614-5756-4D1B-84E9-9D37782E7DA0}"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21D4FD-A0DA-4D0A-A05D-A6FE10131B38}" type="datetimeFigureOut">
              <a:rPr lang="en-US"/>
              <a:pPr>
                <a:defRPr/>
              </a:pPr>
              <a:t>3/29/2011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959311-4254-408A-8EBC-E5301384DE0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292DE1-EAB2-4BB3-816B-1D28AA0C74A5}" type="datetimeFigureOut">
              <a:rPr lang="en-US"/>
              <a:pPr>
                <a:defRPr/>
              </a:pPr>
              <a:t>3/29/2011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176190-5742-44EB-AEA2-E1D9590CA9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AF12D2-F8D0-4D85-B111-22BEC0E3FAD1}" type="datetimeFigureOut">
              <a:rPr lang="en-US"/>
              <a:pPr>
                <a:defRPr/>
              </a:pPr>
              <a:t>3/29/2011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0A4D6D-A1EA-4EFD-9F1A-657D34988A6D}"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E2BE67-B56B-452C-B67B-3564437E209D}" type="datetimeFigureOut">
              <a:rPr lang="en-US"/>
              <a:pPr>
                <a:defRPr/>
              </a:pPr>
              <a:t>3/29/2011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3DB3F-008E-4EDD-A6DF-FD0110696612}"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33B6DD7-108E-4299-98DC-DE32708CC0E9}" type="datetimeFigureOut">
              <a:rPr lang="en-US"/>
              <a:pPr>
                <a:defRPr/>
              </a:pPr>
              <a:t>3/29/2011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14B0BC-EDC0-454C-BA03-83A92ADE03B2}"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451B55-2FD8-4BF8-BDD4-789F0C64DA40}" type="datetimeFigureOut">
              <a:rPr lang="en-US"/>
              <a:pPr>
                <a:defRPr/>
              </a:pPr>
              <a:t>3/29/2011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BD7A60-A1FE-4BBA-AB6B-0478354E85E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5B840F-0060-4E42-9722-843FA82A282F}" type="datetimeFigureOut">
              <a:rPr lang="en-US"/>
              <a:pPr>
                <a:defRPr/>
              </a:pPr>
              <a:t>3/29/2011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E664937-A3A2-43CF-BBCE-E7FC33737C5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31B179-E359-401D-ACA5-8915A5E1D09F}" type="datetimeFigureOut">
              <a:rPr lang="en-US"/>
              <a:pPr>
                <a:defRPr/>
              </a:pPr>
              <a:t>3/29/2011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CB7F39-C915-4F94-90D1-9718EC9F2F2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D5A305-0DB0-4C8D-8CBA-8BDC695B8731}" type="datetimeFigureOut">
              <a:rPr lang="en-US"/>
              <a:pPr>
                <a:defRPr/>
              </a:pPr>
              <a:t>3/29/2011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7F79C7-628A-48FD-ADAD-2E9799D6F60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968D6C-9590-448B-90B3-749F86317120}" type="datetimeFigureOut">
              <a:rPr lang="en-US"/>
              <a:pPr>
                <a:defRPr/>
              </a:pPr>
              <a:t>3/29/2011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CA8D9A-20FE-4E51-BAEF-D678465EFFE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958116-9605-493D-A103-5B70D17EF796}" type="datetimeFigureOut">
              <a:rPr lang="en-US"/>
              <a:pPr>
                <a:defRPr/>
              </a:pPr>
              <a:t>3/29/2011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A1D0E47-8DDD-424F-A31E-13FFE042735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upload.wikimedia.org/wikipedia/commons/7/75/Cortical_spreading_depression.gif"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knol.google.com/k/richard-p-kraig-ph-d-m-d/migraine-mechanisms-and-management/DmMyZecK/pM6GBQ/Figure%201%20(1).jpg" TargetMode="Externa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cdn.pharmacologycorner.com/wp-content/uploads/2009/06/migraine_pathogenesis2.jpg"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javascript:showslide('active','hiddenslidep5se1su3sl2fi1');"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dn.pharmacologycorner.com/wp-content/uploads/2009/06/migraine_clinical_features1.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24"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857224" y="2857496"/>
            <a:ext cx="3714776" cy="3214710"/>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362122" y="642918"/>
            <a:ext cx="8067530" cy="144655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DRUGS USED IN</a:t>
            </a:r>
          </a:p>
          <a:p>
            <a:pPr algn="ctr" fontAlgn="auto">
              <a:spcBef>
                <a:spcPts val="0"/>
              </a:spcBef>
              <a:spcAft>
                <a:spcPts val="0"/>
              </a:spcAft>
              <a:defRPr/>
            </a:pPr>
            <a:r>
              <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HEADACHE AND MIGRAINE</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
        <p:nvSpPr>
          <p:cNvPr id="9" name="Rectangle 8"/>
          <p:cNvSpPr/>
          <p:nvPr/>
        </p:nvSpPr>
        <p:spPr>
          <a:xfrm>
            <a:off x="357158" y="3286124"/>
            <a:ext cx="3714776" cy="3214710"/>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0" descr="memory"/>
          <p:cNvPicPr>
            <a:picLocks noChangeAspect="1" noChangeArrowheads="1"/>
          </p:cNvPicPr>
          <p:nvPr/>
        </p:nvPicPr>
        <p:blipFill>
          <a:blip r:embed="rId2">
            <a:clrChange>
              <a:clrFrom>
                <a:srgbClr val="000000"/>
              </a:clrFrom>
              <a:clrTo>
                <a:srgbClr val="000000">
                  <a:alpha val="0"/>
                </a:srgbClr>
              </a:clrTo>
            </a:clrChange>
            <a:duotone>
              <a:schemeClr val="accent1">
                <a:shade val="45000"/>
                <a:satMod val="135000"/>
              </a:schemeClr>
              <a:prstClr val="white"/>
            </a:duotone>
          </a:blip>
          <a:srcRect l="2126" t="2232" r="2223" b="4018"/>
          <a:stretch>
            <a:fillRect/>
          </a:stretch>
        </p:blipFill>
        <p:spPr bwMode="auto">
          <a:xfrm>
            <a:off x="-71470" y="3857628"/>
            <a:ext cx="3071834" cy="3000372"/>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pic>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extBox 1"/>
          <p:cNvSpPr txBox="1"/>
          <p:nvPr/>
        </p:nvSpPr>
        <p:spPr>
          <a:xfrm>
            <a:off x="304800" y="228600"/>
            <a:ext cx="38862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Causal Theories</a:t>
            </a:r>
          </a:p>
        </p:txBody>
      </p:sp>
      <p:sp>
        <p:nvSpPr>
          <p:cNvPr id="4" name="TextBox 3"/>
          <p:cNvSpPr txBox="1"/>
          <p:nvPr/>
        </p:nvSpPr>
        <p:spPr bwMode="auto">
          <a:xfrm>
            <a:off x="304800" y="914400"/>
            <a:ext cx="13668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Vascular</a:t>
            </a:r>
          </a:p>
        </p:txBody>
      </p:sp>
      <p:sp>
        <p:nvSpPr>
          <p:cNvPr id="5" name="TextBox 4"/>
          <p:cNvSpPr txBox="1"/>
          <p:nvPr/>
        </p:nvSpPr>
        <p:spPr bwMode="auto">
          <a:xfrm>
            <a:off x="304800" y="1600200"/>
            <a:ext cx="387985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Cortical Spreading Depression </a:t>
            </a:r>
          </a:p>
        </p:txBody>
      </p:sp>
      <p:sp>
        <p:nvSpPr>
          <p:cNvPr id="6" name="TextBox 5"/>
          <p:cNvSpPr txBox="1"/>
          <p:nvPr/>
        </p:nvSpPr>
        <p:spPr bwMode="auto">
          <a:xfrm>
            <a:off x="304800" y="2971800"/>
            <a:ext cx="297180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Mediators [ Serotonin ] </a:t>
            </a:r>
          </a:p>
        </p:txBody>
      </p:sp>
      <p:grpSp>
        <p:nvGrpSpPr>
          <p:cNvPr id="7" name="Group 29"/>
          <p:cNvGrpSpPr>
            <a:grpSpLocks/>
          </p:cNvGrpSpPr>
          <p:nvPr/>
        </p:nvGrpSpPr>
        <p:grpSpPr bwMode="auto">
          <a:xfrm>
            <a:off x="6819900" y="38100"/>
            <a:ext cx="2247900" cy="2324100"/>
            <a:chOff x="6819900" y="38100"/>
            <a:chExt cx="2247900" cy="2324100"/>
          </a:xfrm>
        </p:grpSpPr>
        <p:pic>
          <p:nvPicPr>
            <p:cNvPr id="1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9"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20" name="Freeform 19"/>
            <p:cNvSpPr/>
            <p:nvPr/>
          </p:nvSpPr>
          <p:spPr>
            <a:xfrm>
              <a:off x="7237413" y="314325"/>
              <a:ext cx="1754187" cy="1298575"/>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22" name="TextBox 21"/>
          <p:cNvSpPr txBox="1"/>
          <p:nvPr/>
        </p:nvSpPr>
        <p:spPr bwMode="auto">
          <a:xfrm>
            <a:off x="304800" y="2286000"/>
            <a:ext cx="31956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Neurovascular theory ?</a:t>
            </a:r>
          </a:p>
        </p:txBody>
      </p:sp>
      <p:sp>
        <p:nvSpPr>
          <p:cNvPr id="23" name="TextBox 16"/>
          <p:cNvSpPr txBox="1"/>
          <p:nvPr/>
        </p:nvSpPr>
        <p:spPr bwMode="auto">
          <a:xfrm>
            <a:off x="304800" y="5741313"/>
            <a:ext cx="26670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Immunological theory</a:t>
            </a:r>
          </a:p>
        </p:txBody>
      </p:sp>
      <p:sp>
        <p:nvSpPr>
          <p:cNvPr id="24" name="TextBox 16"/>
          <p:cNvSpPr txBox="1"/>
          <p:nvPr/>
        </p:nvSpPr>
        <p:spPr bwMode="auto">
          <a:xfrm>
            <a:off x="304800" y="4396026"/>
            <a:ext cx="35814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err="1">
                <a:solidFill>
                  <a:srgbClr val="7030A0"/>
                </a:solidFill>
                <a:latin typeface="Arial Narrow" pitchFamily="34" charset="0"/>
                <a:cs typeface="+mn-cs"/>
              </a:rPr>
              <a:t>Dopaminergic</a:t>
            </a:r>
            <a:r>
              <a:rPr lang="en-US" sz="2200" b="1" dirty="0">
                <a:solidFill>
                  <a:srgbClr val="7030A0"/>
                </a:solidFill>
                <a:latin typeface="Arial Narrow" pitchFamily="34" charset="0"/>
                <a:cs typeface="+mn-cs"/>
              </a:rPr>
              <a:t> Hypersensitivity</a:t>
            </a:r>
          </a:p>
        </p:txBody>
      </p:sp>
      <p:sp>
        <p:nvSpPr>
          <p:cNvPr id="25" name="TextBox 16"/>
          <p:cNvSpPr txBox="1"/>
          <p:nvPr/>
        </p:nvSpPr>
        <p:spPr bwMode="auto">
          <a:xfrm>
            <a:off x="304800" y="5055513"/>
            <a:ext cx="27432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Magnesium Deficiency</a:t>
            </a:r>
          </a:p>
        </p:txBody>
      </p:sp>
      <p:sp>
        <p:nvSpPr>
          <p:cNvPr id="27" name="TextBox 26"/>
          <p:cNvSpPr txBox="1">
            <a:spLocks noChangeArrowheads="1"/>
          </p:cNvSpPr>
          <p:nvPr/>
        </p:nvSpPr>
        <p:spPr bwMode="auto">
          <a:xfrm>
            <a:off x="228600" y="2105025"/>
            <a:ext cx="8534400" cy="3940175"/>
          </a:xfrm>
          <a:prstGeom prst="rect">
            <a:avLst/>
          </a:prstGeom>
          <a:noFill/>
          <a:ln w="9525">
            <a:noFill/>
            <a:miter lim="800000"/>
            <a:headEnd/>
            <a:tailEnd/>
          </a:ln>
        </p:spPr>
        <p:txBody>
          <a:bodyPr>
            <a:spAutoFit/>
          </a:bodyPr>
          <a:lstStyle/>
          <a:p>
            <a:pPr>
              <a:lnSpc>
                <a:spcPts val="2500"/>
              </a:lnSpc>
            </a:pPr>
            <a:r>
              <a:rPr lang="en-US" sz="2400" b="1">
                <a:latin typeface="Arial Narrow" pitchFamily="34" charset="0"/>
              </a:rPr>
              <a:t>Triggers </a:t>
            </a:r>
          </a:p>
          <a:p>
            <a:pPr>
              <a:lnSpc>
                <a:spcPts val="2500"/>
              </a:lnSpc>
            </a:pPr>
            <a:r>
              <a:rPr lang="en-US" sz="2400" b="1">
                <a:latin typeface="Arial Narrow" pitchFamily="34" charset="0"/>
              </a:rPr>
              <a:t>↓ </a:t>
            </a:r>
          </a:p>
          <a:p>
            <a:pPr>
              <a:lnSpc>
                <a:spcPts val="2500"/>
              </a:lnSpc>
            </a:pPr>
            <a:r>
              <a:rPr lang="en-US" sz="2400" b="1">
                <a:latin typeface="Arial Narrow" pitchFamily="34" charset="0"/>
              </a:rPr>
              <a:t>Release K / glutamates</a:t>
            </a:r>
          </a:p>
          <a:p>
            <a:pPr>
              <a:lnSpc>
                <a:spcPts val="2500"/>
              </a:lnSpc>
            </a:pPr>
            <a:r>
              <a:rPr lang="en-US" sz="2400" b="1">
                <a:latin typeface="Arial Narrow" pitchFamily="34" charset="0"/>
              </a:rPr>
              <a:t>↓ </a:t>
            </a:r>
          </a:p>
          <a:p>
            <a:pPr>
              <a:lnSpc>
                <a:spcPts val="2500"/>
              </a:lnSpc>
            </a:pPr>
            <a:r>
              <a:rPr lang="en-US" sz="2400" b="1">
                <a:latin typeface="Arial Narrow" pitchFamily="34" charset="0"/>
              </a:rPr>
              <a:t>Creates a slowly well-defined depolarizing wave → depolarize adjacent tissues → propagating at a rate of 2-6 mm/min →  vasoconstriction → migraine aura</a:t>
            </a:r>
          </a:p>
          <a:p>
            <a:pPr>
              <a:lnSpc>
                <a:spcPts val="2500"/>
              </a:lnSpc>
            </a:pPr>
            <a:r>
              <a:rPr lang="en-US" sz="2400" b="1">
                <a:latin typeface="Arial Narrow" pitchFamily="34" charset="0"/>
              </a:rPr>
              <a:t>↓ </a:t>
            </a:r>
          </a:p>
          <a:p>
            <a:pPr>
              <a:lnSpc>
                <a:spcPts val="2500"/>
              </a:lnSpc>
            </a:pPr>
            <a:r>
              <a:rPr lang="en-US" sz="2400" b="1">
                <a:latin typeface="Arial Narrow" pitchFamily="34" charset="0"/>
              </a:rPr>
              <a:t>Along its spread H</a:t>
            </a:r>
            <a:r>
              <a:rPr lang="en-US" sz="2400" b="1" baseline="30000">
                <a:latin typeface="Arial Narrow" pitchFamily="34" charset="0"/>
              </a:rPr>
              <a:t>+</a:t>
            </a:r>
            <a:r>
              <a:rPr lang="en-US" sz="2400" b="1">
                <a:latin typeface="Arial Narrow" pitchFamily="34" charset="0"/>
              </a:rPr>
              <a:t> and K</a:t>
            </a:r>
            <a:r>
              <a:rPr lang="en-US" sz="2400" b="1" baseline="30000">
                <a:latin typeface="Arial Narrow" pitchFamily="34" charset="0"/>
              </a:rPr>
              <a:t>+</a:t>
            </a:r>
            <a:r>
              <a:rPr lang="en-US" sz="2400" b="1">
                <a:latin typeface="Arial Narrow" pitchFamily="34" charset="0"/>
              </a:rPr>
              <a:t> ions diffuse to the pia matter → activate C-fiber meningeal nociceptors →release proinflammatory soup of neurochemicals  (CGRP, SP, ….) → activate trigeminovascular complex → vasodilation → migraine headache </a:t>
            </a:r>
          </a:p>
        </p:txBody>
      </p:sp>
      <p:pic>
        <p:nvPicPr>
          <p:cNvPr id="28" name="Picture 2" descr="File:Cortical spreading depression.gif">
            <a:hlinkClick r:id="rId3"/>
          </p:cNvPr>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4876800" y="457200"/>
            <a:ext cx="2809875" cy="2847975"/>
          </a:xfrm>
          <a:prstGeom prst="rect">
            <a:avLst/>
          </a:prstGeom>
          <a:noFill/>
          <a:ln w="9525">
            <a:noFill/>
            <a:miter lim="800000"/>
            <a:headEnd/>
            <a:tailEnd/>
          </a:ln>
        </p:spPr>
      </p:pic>
      <p:pic>
        <p:nvPicPr>
          <p:cNvPr id="29" name="Picture 4" descr="http://knol.google.com/k/-/-/DmMyZecK/pM6GBQ/Figure%201%20%281%29.jpg">
            <a:hlinkClick r:id="rId5"/>
          </p:cNvPr>
          <p:cNvPicPr>
            <a:picLocks noChangeAspect="1" noChangeArrowheads="1"/>
          </p:cNvPicPr>
          <p:nvPr/>
        </p:nvPicPr>
        <p:blipFill>
          <a:blip r:embed="rId6"/>
          <a:srcRect/>
          <a:stretch>
            <a:fillRect/>
          </a:stretch>
        </p:blipFill>
        <p:spPr bwMode="auto">
          <a:xfrm>
            <a:off x="1752600" y="2667000"/>
            <a:ext cx="3825875" cy="3343275"/>
          </a:xfrm>
          <a:prstGeom prst="rect">
            <a:avLst/>
          </a:prstGeom>
          <a:noFill/>
          <a:ln w="9525">
            <a:noFill/>
            <a:miter lim="800000"/>
            <a:headEnd/>
            <a:tailEnd/>
          </a:ln>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nodeType="clickEffect">
                                  <p:stCondLst>
                                    <p:cond delay="0"/>
                                  </p:stCondLst>
                                  <p:childTnLst>
                                    <p:anim calcmode="lin" valueType="num">
                                      <p:cBhvr>
                                        <p:cTn id="6" dur="1000"/>
                                        <p:tgtEl>
                                          <p:spTgt spid="6"/>
                                        </p:tgtEl>
                                        <p:attrNameLst>
                                          <p:attrName>ppt_x</p:attrName>
                                        </p:attrNameLst>
                                      </p:cBhvr>
                                      <p:tavLst>
                                        <p:tav tm="0">
                                          <p:val>
                                            <p:strVal val="ppt_x"/>
                                          </p:val>
                                        </p:tav>
                                        <p:tav tm="100000">
                                          <p:val>
                                            <p:strVal val="ppt_x-.2"/>
                                          </p:val>
                                        </p:tav>
                                      </p:tavLst>
                                    </p:anim>
                                    <p:anim calcmode="lin" valueType="num">
                                      <p:cBhvr>
                                        <p:cTn id="7" dur="1000"/>
                                        <p:tgtEl>
                                          <p:spTgt spid="6"/>
                                        </p:tgtEl>
                                        <p:attrNameLst>
                                          <p:attrName>ppt_y</p:attrName>
                                        </p:attrNameLst>
                                      </p:cBhvr>
                                      <p:tavLst>
                                        <p:tav tm="0">
                                          <p:val>
                                            <p:strVal val="ppt_y"/>
                                          </p:val>
                                        </p:tav>
                                        <p:tav tm="100000">
                                          <p:val>
                                            <p:strVal val="ppt_y"/>
                                          </p:val>
                                        </p:tav>
                                      </p:tavLst>
                                    </p:anim>
                                    <p:animEffect transition="out" filter="fade">
                                      <p:cBhvr>
                                        <p:cTn id="8" dur="1000"/>
                                        <p:tgtEl>
                                          <p:spTgt spid="6"/>
                                        </p:tgtEl>
                                      </p:cBhvr>
                                    </p:animEffect>
                                    <p:set>
                                      <p:cBhvr>
                                        <p:cTn id="9" dur="1" fill="hold">
                                          <p:stCondLst>
                                            <p:cond delay="999"/>
                                          </p:stCondLst>
                                        </p:cTn>
                                        <p:tgtEl>
                                          <p:spTgt spid="6"/>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1000"/>
                                        <p:tgtEl>
                                          <p:spTgt spid="22"/>
                                        </p:tgtEl>
                                        <p:attrNameLst>
                                          <p:attrName>ppt_x</p:attrName>
                                        </p:attrNameLst>
                                      </p:cBhvr>
                                      <p:tavLst>
                                        <p:tav tm="0">
                                          <p:val>
                                            <p:strVal val="ppt_x"/>
                                          </p:val>
                                        </p:tav>
                                        <p:tav tm="100000">
                                          <p:val>
                                            <p:strVal val="ppt_x-.2"/>
                                          </p:val>
                                        </p:tav>
                                      </p:tavLst>
                                    </p:anim>
                                    <p:anim calcmode="lin" valueType="num">
                                      <p:cBhvr>
                                        <p:cTn id="12" dur="1000"/>
                                        <p:tgtEl>
                                          <p:spTgt spid="22"/>
                                        </p:tgtEl>
                                        <p:attrNameLst>
                                          <p:attrName>ppt_y</p:attrName>
                                        </p:attrNameLst>
                                      </p:cBhvr>
                                      <p:tavLst>
                                        <p:tav tm="0">
                                          <p:val>
                                            <p:strVal val="ppt_y"/>
                                          </p:val>
                                        </p:tav>
                                        <p:tav tm="100000">
                                          <p:val>
                                            <p:strVal val="ppt_y"/>
                                          </p:val>
                                        </p:tav>
                                      </p:tavLst>
                                    </p:anim>
                                    <p:animEffect transition="out" filter="fade">
                                      <p:cBhvr>
                                        <p:cTn id="13" dur="1000"/>
                                        <p:tgtEl>
                                          <p:spTgt spid="22"/>
                                        </p:tgtEl>
                                      </p:cBhvr>
                                    </p:animEffect>
                                    <p:set>
                                      <p:cBhvr>
                                        <p:cTn id="14" dur="1" fill="hold">
                                          <p:stCondLst>
                                            <p:cond delay="999"/>
                                          </p:stCondLst>
                                        </p:cTn>
                                        <p:tgtEl>
                                          <p:spTgt spid="22"/>
                                        </p:tgtEl>
                                        <p:attrNameLst>
                                          <p:attrName>style.visibility</p:attrName>
                                        </p:attrNameLst>
                                      </p:cBhvr>
                                      <p:to>
                                        <p:strVal val="hidden"/>
                                      </p:to>
                                    </p:set>
                                  </p:childTnLst>
                                </p:cTn>
                              </p:par>
                              <p:par>
                                <p:cTn id="15" presetID="29" presetClass="exit" presetSubtype="0" fill="hold" nodeType="withEffect">
                                  <p:stCondLst>
                                    <p:cond delay="0"/>
                                  </p:stCondLst>
                                  <p:childTnLst>
                                    <p:anim calcmode="lin" valueType="num">
                                      <p:cBhvr>
                                        <p:cTn id="16" dur="1000"/>
                                        <p:tgtEl>
                                          <p:spTgt spid="23"/>
                                        </p:tgtEl>
                                        <p:attrNameLst>
                                          <p:attrName>ppt_x</p:attrName>
                                        </p:attrNameLst>
                                      </p:cBhvr>
                                      <p:tavLst>
                                        <p:tav tm="0">
                                          <p:val>
                                            <p:strVal val="ppt_x"/>
                                          </p:val>
                                        </p:tav>
                                        <p:tav tm="100000">
                                          <p:val>
                                            <p:strVal val="ppt_x-.2"/>
                                          </p:val>
                                        </p:tav>
                                      </p:tavLst>
                                    </p:anim>
                                    <p:anim calcmode="lin" valueType="num">
                                      <p:cBhvr>
                                        <p:cTn id="17" dur="1000"/>
                                        <p:tgtEl>
                                          <p:spTgt spid="23"/>
                                        </p:tgtEl>
                                        <p:attrNameLst>
                                          <p:attrName>ppt_y</p:attrName>
                                        </p:attrNameLst>
                                      </p:cBhvr>
                                      <p:tavLst>
                                        <p:tav tm="0">
                                          <p:val>
                                            <p:strVal val="ppt_y"/>
                                          </p:val>
                                        </p:tav>
                                        <p:tav tm="100000">
                                          <p:val>
                                            <p:strVal val="ppt_y"/>
                                          </p:val>
                                        </p:tav>
                                      </p:tavLst>
                                    </p:anim>
                                    <p:animEffect transition="out" filter="fade">
                                      <p:cBhvr>
                                        <p:cTn id="18" dur="1000"/>
                                        <p:tgtEl>
                                          <p:spTgt spid="23"/>
                                        </p:tgtEl>
                                      </p:cBhvr>
                                    </p:animEffect>
                                    <p:set>
                                      <p:cBhvr>
                                        <p:cTn id="19" dur="1" fill="hold">
                                          <p:stCondLst>
                                            <p:cond delay="999"/>
                                          </p:stCondLst>
                                        </p:cTn>
                                        <p:tgtEl>
                                          <p:spTgt spid="23"/>
                                        </p:tgtEl>
                                        <p:attrNameLst>
                                          <p:attrName>style.visibility</p:attrName>
                                        </p:attrNameLst>
                                      </p:cBhvr>
                                      <p:to>
                                        <p:strVal val="hidden"/>
                                      </p:to>
                                    </p:set>
                                  </p:childTnLst>
                                </p:cTn>
                              </p:par>
                              <p:par>
                                <p:cTn id="20" presetID="29" presetClass="exit" presetSubtype="0" fill="hold" nodeType="withEffect">
                                  <p:stCondLst>
                                    <p:cond delay="0"/>
                                  </p:stCondLst>
                                  <p:childTnLst>
                                    <p:anim calcmode="lin" valueType="num">
                                      <p:cBhvr>
                                        <p:cTn id="21" dur="1000"/>
                                        <p:tgtEl>
                                          <p:spTgt spid="24"/>
                                        </p:tgtEl>
                                        <p:attrNameLst>
                                          <p:attrName>ppt_x</p:attrName>
                                        </p:attrNameLst>
                                      </p:cBhvr>
                                      <p:tavLst>
                                        <p:tav tm="0">
                                          <p:val>
                                            <p:strVal val="ppt_x"/>
                                          </p:val>
                                        </p:tav>
                                        <p:tav tm="100000">
                                          <p:val>
                                            <p:strVal val="ppt_x-.2"/>
                                          </p:val>
                                        </p:tav>
                                      </p:tavLst>
                                    </p:anim>
                                    <p:anim calcmode="lin" valueType="num">
                                      <p:cBhvr>
                                        <p:cTn id="22" dur="1000"/>
                                        <p:tgtEl>
                                          <p:spTgt spid="24"/>
                                        </p:tgtEl>
                                        <p:attrNameLst>
                                          <p:attrName>ppt_y</p:attrName>
                                        </p:attrNameLst>
                                      </p:cBhvr>
                                      <p:tavLst>
                                        <p:tav tm="0">
                                          <p:val>
                                            <p:strVal val="ppt_y"/>
                                          </p:val>
                                        </p:tav>
                                        <p:tav tm="100000">
                                          <p:val>
                                            <p:strVal val="ppt_y"/>
                                          </p:val>
                                        </p:tav>
                                      </p:tavLst>
                                    </p:anim>
                                    <p:animEffect transition="out" filter="fade">
                                      <p:cBhvr>
                                        <p:cTn id="23" dur="1000"/>
                                        <p:tgtEl>
                                          <p:spTgt spid="24"/>
                                        </p:tgtEl>
                                      </p:cBhvr>
                                    </p:animEffect>
                                    <p:set>
                                      <p:cBhvr>
                                        <p:cTn id="24" dur="1" fill="hold">
                                          <p:stCondLst>
                                            <p:cond delay="999"/>
                                          </p:stCondLst>
                                        </p:cTn>
                                        <p:tgtEl>
                                          <p:spTgt spid="24"/>
                                        </p:tgtEl>
                                        <p:attrNameLst>
                                          <p:attrName>style.visibility</p:attrName>
                                        </p:attrNameLst>
                                      </p:cBhvr>
                                      <p:to>
                                        <p:strVal val="hidden"/>
                                      </p:to>
                                    </p:set>
                                  </p:childTnLst>
                                </p:cTn>
                              </p:par>
                              <p:par>
                                <p:cTn id="25" presetID="29" presetClass="exit" presetSubtype="0" fill="hold" nodeType="withEffect">
                                  <p:stCondLst>
                                    <p:cond delay="0"/>
                                  </p:stCondLst>
                                  <p:childTnLst>
                                    <p:anim calcmode="lin" valueType="num">
                                      <p:cBhvr>
                                        <p:cTn id="26" dur="1000"/>
                                        <p:tgtEl>
                                          <p:spTgt spid="25"/>
                                        </p:tgtEl>
                                        <p:attrNameLst>
                                          <p:attrName>ppt_x</p:attrName>
                                        </p:attrNameLst>
                                      </p:cBhvr>
                                      <p:tavLst>
                                        <p:tav tm="0">
                                          <p:val>
                                            <p:strVal val="ppt_x"/>
                                          </p:val>
                                        </p:tav>
                                        <p:tav tm="100000">
                                          <p:val>
                                            <p:strVal val="ppt_x-.2"/>
                                          </p:val>
                                        </p:tav>
                                      </p:tavLst>
                                    </p:anim>
                                    <p:anim calcmode="lin" valueType="num">
                                      <p:cBhvr>
                                        <p:cTn id="27" dur="1000"/>
                                        <p:tgtEl>
                                          <p:spTgt spid="25"/>
                                        </p:tgtEl>
                                        <p:attrNameLst>
                                          <p:attrName>ppt_y</p:attrName>
                                        </p:attrNameLst>
                                      </p:cBhvr>
                                      <p:tavLst>
                                        <p:tav tm="0">
                                          <p:val>
                                            <p:strVal val="ppt_y"/>
                                          </p:val>
                                        </p:tav>
                                        <p:tav tm="100000">
                                          <p:val>
                                            <p:strVal val="ppt_y"/>
                                          </p:val>
                                        </p:tav>
                                      </p:tavLst>
                                    </p:anim>
                                    <p:animEffect transition="out" filter="fade">
                                      <p:cBhvr>
                                        <p:cTn id="28" dur="1000"/>
                                        <p:tgtEl>
                                          <p:spTgt spid="25"/>
                                        </p:tgtEl>
                                      </p:cBhvr>
                                    </p:animEffect>
                                    <p:set>
                                      <p:cBhvr>
                                        <p:cTn id="29" dur="1" fill="hold">
                                          <p:stCondLst>
                                            <p:cond delay="999"/>
                                          </p:stCondLst>
                                        </p:cTn>
                                        <p:tgtEl>
                                          <p:spTgt spid="25"/>
                                        </p:tgtEl>
                                        <p:attrNameLst>
                                          <p:attrName>style.visibility</p:attrName>
                                        </p:attrNameLst>
                                      </p:cBhvr>
                                      <p:to>
                                        <p:strVal val="hidden"/>
                                      </p:to>
                                    </p:set>
                                  </p:childTnLst>
                                </p:cTn>
                              </p:par>
                              <p:par>
                                <p:cTn id="30" presetID="29" presetClass="exit" presetSubtype="0" fill="hold" nodeType="withEffect">
                                  <p:stCondLst>
                                    <p:cond delay="0"/>
                                  </p:stCondLst>
                                  <p:childTnLst>
                                    <p:anim calcmode="lin" valueType="num">
                                      <p:cBhvr>
                                        <p:cTn id="31" dur="1000"/>
                                        <p:tgtEl>
                                          <p:spTgt spid="4"/>
                                        </p:tgtEl>
                                        <p:attrNameLst>
                                          <p:attrName>ppt_x</p:attrName>
                                        </p:attrNameLst>
                                      </p:cBhvr>
                                      <p:tavLst>
                                        <p:tav tm="0">
                                          <p:val>
                                            <p:strVal val="ppt_x"/>
                                          </p:val>
                                        </p:tav>
                                        <p:tav tm="100000">
                                          <p:val>
                                            <p:strVal val="ppt_x-.2"/>
                                          </p:val>
                                        </p:tav>
                                      </p:tavLst>
                                    </p:anim>
                                    <p:anim calcmode="lin" valueType="num">
                                      <p:cBhvr>
                                        <p:cTn id="32" dur="1000"/>
                                        <p:tgtEl>
                                          <p:spTgt spid="4"/>
                                        </p:tgtEl>
                                        <p:attrNameLst>
                                          <p:attrName>ppt_y</p:attrName>
                                        </p:attrNameLst>
                                      </p:cBhvr>
                                      <p:tavLst>
                                        <p:tav tm="0">
                                          <p:val>
                                            <p:strVal val="ppt_y"/>
                                          </p:val>
                                        </p:tav>
                                        <p:tav tm="100000">
                                          <p:val>
                                            <p:strVal val="ppt_y"/>
                                          </p:val>
                                        </p:tav>
                                      </p:tavLst>
                                    </p:anim>
                                    <p:animEffect transition="out" filter="fade">
                                      <p:cBhvr>
                                        <p:cTn id="33" dur="1000"/>
                                        <p:tgtEl>
                                          <p:spTgt spid="4"/>
                                        </p:tgtEl>
                                      </p:cBhvr>
                                    </p:animEffect>
                                    <p:set>
                                      <p:cBhvr>
                                        <p:cTn id="34" dur="1" fill="hold">
                                          <p:stCondLst>
                                            <p:cond delay="999"/>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iterate type="wd">
                                    <p:tmPct val="10000"/>
                                  </p:iterate>
                                  <p:childTnLst>
                                    <p:set>
                                      <p:cBhvr>
                                        <p:cTn id="38" dur="1" fill="hold">
                                          <p:stCondLst>
                                            <p:cond delay="0"/>
                                          </p:stCondLst>
                                        </p:cTn>
                                        <p:tgtEl>
                                          <p:spTgt spid="27">
                                            <p:txEl>
                                              <p:pRg st="0" end="0"/>
                                            </p:txEl>
                                          </p:spTgt>
                                        </p:tgtEl>
                                        <p:attrNameLst>
                                          <p:attrName>style.visibility</p:attrName>
                                        </p:attrNameLst>
                                      </p:cBhvr>
                                      <p:to>
                                        <p:strVal val="visible"/>
                                      </p:to>
                                    </p:set>
                                    <p:animEffect transition="in" filter="wipe(up)">
                                      <p:cBhvr>
                                        <p:cTn id="39" dur="1000"/>
                                        <p:tgtEl>
                                          <p:spTgt spid="2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iterate type="wd">
                                    <p:tmPct val="10000"/>
                                  </p:iterate>
                                  <p:childTnLst>
                                    <p:set>
                                      <p:cBhvr>
                                        <p:cTn id="43" dur="1" fill="hold">
                                          <p:stCondLst>
                                            <p:cond delay="0"/>
                                          </p:stCondLst>
                                        </p:cTn>
                                        <p:tgtEl>
                                          <p:spTgt spid="27">
                                            <p:txEl>
                                              <p:pRg st="1" end="1"/>
                                            </p:txEl>
                                          </p:spTgt>
                                        </p:tgtEl>
                                        <p:attrNameLst>
                                          <p:attrName>style.visibility</p:attrName>
                                        </p:attrNameLst>
                                      </p:cBhvr>
                                      <p:to>
                                        <p:strVal val="visible"/>
                                      </p:to>
                                    </p:set>
                                    <p:animEffect transition="in" filter="wipe(up)">
                                      <p:cBhvr>
                                        <p:cTn id="44" dur="1000"/>
                                        <p:tgtEl>
                                          <p:spTgt spid="2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iterate type="wd">
                                    <p:tmPct val="10000"/>
                                  </p:iterate>
                                  <p:childTnLst>
                                    <p:set>
                                      <p:cBhvr>
                                        <p:cTn id="48" dur="1" fill="hold">
                                          <p:stCondLst>
                                            <p:cond delay="0"/>
                                          </p:stCondLst>
                                        </p:cTn>
                                        <p:tgtEl>
                                          <p:spTgt spid="27">
                                            <p:txEl>
                                              <p:pRg st="2" end="2"/>
                                            </p:txEl>
                                          </p:spTgt>
                                        </p:tgtEl>
                                        <p:attrNameLst>
                                          <p:attrName>style.visibility</p:attrName>
                                        </p:attrNameLst>
                                      </p:cBhvr>
                                      <p:to>
                                        <p:strVal val="visible"/>
                                      </p:to>
                                    </p:set>
                                    <p:animEffect transition="in" filter="wipe(up)">
                                      <p:cBhvr>
                                        <p:cTn id="49" dur="1000"/>
                                        <p:tgtEl>
                                          <p:spTgt spid="27">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iterate type="wd">
                                    <p:tmPct val="10000"/>
                                  </p:iterate>
                                  <p:childTnLst>
                                    <p:set>
                                      <p:cBhvr>
                                        <p:cTn id="53" dur="1" fill="hold">
                                          <p:stCondLst>
                                            <p:cond delay="0"/>
                                          </p:stCondLst>
                                        </p:cTn>
                                        <p:tgtEl>
                                          <p:spTgt spid="27">
                                            <p:txEl>
                                              <p:pRg st="3" end="3"/>
                                            </p:txEl>
                                          </p:spTgt>
                                        </p:tgtEl>
                                        <p:attrNameLst>
                                          <p:attrName>style.visibility</p:attrName>
                                        </p:attrNameLst>
                                      </p:cBhvr>
                                      <p:to>
                                        <p:strVal val="visible"/>
                                      </p:to>
                                    </p:set>
                                    <p:animEffect transition="in" filter="wipe(up)">
                                      <p:cBhvr>
                                        <p:cTn id="54" dur="1000"/>
                                        <p:tgtEl>
                                          <p:spTgt spid="27">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iterate type="wd">
                                    <p:tmPct val="10000"/>
                                  </p:iterate>
                                  <p:childTnLst>
                                    <p:set>
                                      <p:cBhvr>
                                        <p:cTn id="58" dur="1" fill="hold">
                                          <p:stCondLst>
                                            <p:cond delay="0"/>
                                          </p:stCondLst>
                                        </p:cTn>
                                        <p:tgtEl>
                                          <p:spTgt spid="27">
                                            <p:txEl>
                                              <p:pRg st="4" end="4"/>
                                            </p:txEl>
                                          </p:spTgt>
                                        </p:tgtEl>
                                        <p:attrNameLst>
                                          <p:attrName>style.visibility</p:attrName>
                                        </p:attrNameLst>
                                      </p:cBhvr>
                                      <p:to>
                                        <p:strVal val="visible"/>
                                      </p:to>
                                    </p:set>
                                    <p:animEffect transition="in" filter="wipe(up)">
                                      <p:cBhvr>
                                        <p:cTn id="59" dur="1000"/>
                                        <p:tgtEl>
                                          <p:spTgt spid="27">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iterate type="wd">
                                    <p:tmPct val="10000"/>
                                  </p:iterate>
                                  <p:childTnLst>
                                    <p:set>
                                      <p:cBhvr>
                                        <p:cTn id="63" dur="1" fill="hold">
                                          <p:stCondLst>
                                            <p:cond delay="0"/>
                                          </p:stCondLst>
                                        </p:cTn>
                                        <p:tgtEl>
                                          <p:spTgt spid="27">
                                            <p:txEl>
                                              <p:pRg st="5" end="5"/>
                                            </p:txEl>
                                          </p:spTgt>
                                        </p:tgtEl>
                                        <p:attrNameLst>
                                          <p:attrName>style.visibility</p:attrName>
                                        </p:attrNameLst>
                                      </p:cBhvr>
                                      <p:to>
                                        <p:strVal val="visible"/>
                                      </p:to>
                                    </p:set>
                                    <p:animEffect transition="in" filter="wipe(up)">
                                      <p:cBhvr>
                                        <p:cTn id="64" dur="1000"/>
                                        <p:tgtEl>
                                          <p:spTgt spid="27">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iterate type="wd">
                                    <p:tmPct val="10000"/>
                                  </p:iterate>
                                  <p:childTnLst>
                                    <p:set>
                                      <p:cBhvr>
                                        <p:cTn id="68" dur="1" fill="hold">
                                          <p:stCondLst>
                                            <p:cond delay="0"/>
                                          </p:stCondLst>
                                        </p:cTn>
                                        <p:tgtEl>
                                          <p:spTgt spid="27">
                                            <p:txEl>
                                              <p:pRg st="6" end="6"/>
                                            </p:txEl>
                                          </p:spTgt>
                                        </p:tgtEl>
                                        <p:attrNameLst>
                                          <p:attrName>style.visibility</p:attrName>
                                        </p:attrNameLst>
                                      </p:cBhvr>
                                      <p:to>
                                        <p:strVal val="visible"/>
                                      </p:to>
                                    </p:set>
                                    <p:animEffect transition="in" filter="wipe(up)">
                                      <p:cBhvr>
                                        <p:cTn id="69" dur="1000"/>
                                        <p:tgtEl>
                                          <p:spTgt spid="27">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iterate type="wd">
                                    <p:tmPct val="0"/>
                                  </p:iterate>
                                  <p:childTnLst>
                                    <p:animEffect transition="out" filter="fade">
                                      <p:cBhvr>
                                        <p:cTn id="73" dur="1000"/>
                                        <p:tgtEl>
                                          <p:spTgt spid="27">
                                            <p:txEl>
                                              <p:pRg st="0" end="0"/>
                                            </p:txEl>
                                          </p:spTgt>
                                        </p:tgtEl>
                                      </p:cBhvr>
                                    </p:animEffect>
                                    <p:set>
                                      <p:cBhvr>
                                        <p:cTn id="74" dur="1" fill="hold">
                                          <p:stCondLst>
                                            <p:cond delay="999"/>
                                          </p:stCondLst>
                                        </p:cTn>
                                        <p:tgtEl>
                                          <p:spTgt spid="27">
                                            <p:txEl>
                                              <p:pRg st="0" end="0"/>
                                            </p:txEl>
                                          </p:spTgt>
                                        </p:tgtEl>
                                        <p:attrNameLst>
                                          <p:attrName>style.visibility</p:attrName>
                                        </p:attrNameLst>
                                      </p:cBhvr>
                                      <p:to>
                                        <p:strVal val="hidden"/>
                                      </p:to>
                                    </p:set>
                                  </p:childTnLst>
                                </p:cTn>
                              </p:par>
                              <p:par>
                                <p:cTn id="75" presetID="10" presetClass="exit" presetSubtype="0" fill="hold" grpId="1" nodeType="withEffect">
                                  <p:stCondLst>
                                    <p:cond delay="0"/>
                                  </p:stCondLst>
                                  <p:iterate type="wd">
                                    <p:tmPct val="0"/>
                                  </p:iterate>
                                  <p:childTnLst>
                                    <p:animEffect transition="out" filter="fade">
                                      <p:cBhvr>
                                        <p:cTn id="76" dur="1000"/>
                                        <p:tgtEl>
                                          <p:spTgt spid="27">
                                            <p:txEl>
                                              <p:pRg st="1" end="1"/>
                                            </p:txEl>
                                          </p:spTgt>
                                        </p:tgtEl>
                                      </p:cBhvr>
                                    </p:animEffect>
                                    <p:set>
                                      <p:cBhvr>
                                        <p:cTn id="77" dur="1" fill="hold">
                                          <p:stCondLst>
                                            <p:cond delay="999"/>
                                          </p:stCondLst>
                                        </p:cTn>
                                        <p:tgtEl>
                                          <p:spTgt spid="27">
                                            <p:txEl>
                                              <p:pRg st="1" end="1"/>
                                            </p:txEl>
                                          </p:spTgt>
                                        </p:tgtEl>
                                        <p:attrNameLst>
                                          <p:attrName>style.visibility</p:attrName>
                                        </p:attrNameLst>
                                      </p:cBhvr>
                                      <p:to>
                                        <p:strVal val="hidden"/>
                                      </p:to>
                                    </p:set>
                                  </p:childTnLst>
                                </p:cTn>
                              </p:par>
                              <p:par>
                                <p:cTn id="78" presetID="10" presetClass="exit" presetSubtype="0" fill="hold" grpId="1" nodeType="withEffect">
                                  <p:stCondLst>
                                    <p:cond delay="0"/>
                                  </p:stCondLst>
                                  <p:iterate type="wd">
                                    <p:tmPct val="0"/>
                                  </p:iterate>
                                  <p:childTnLst>
                                    <p:animEffect transition="out" filter="fade">
                                      <p:cBhvr>
                                        <p:cTn id="79" dur="1000"/>
                                        <p:tgtEl>
                                          <p:spTgt spid="27">
                                            <p:txEl>
                                              <p:pRg st="2" end="2"/>
                                            </p:txEl>
                                          </p:spTgt>
                                        </p:tgtEl>
                                      </p:cBhvr>
                                    </p:animEffect>
                                    <p:set>
                                      <p:cBhvr>
                                        <p:cTn id="80" dur="1" fill="hold">
                                          <p:stCondLst>
                                            <p:cond delay="999"/>
                                          </p:stCondLst>
                                        </p:cTn>
                                        <p:tgtEl>
                                          <p:spTgt spid="27">
                                            <p:txEl>
                                              <p:pRg st="2" end="2"/>
                                            </p:txEl>
                                          </p:spTgt>
                                        </p:tgtEl>
                                        <p:attrNameLst>
                                          <p:attrName>style.visibility</p:attrName>
                                        </p:attrNameLst>
                                      </p:cBhvr>
                                      <p:to>
                                        <p:strVal val="hidden"/>
                                      </p:to>
                                    </p:set>
                                  </p:childTnLst>
                                </p:cTn>
                              </p:par>
                              <p:par>
                                <p:cTn id="81" presetID="10" presetClass="exit" presetSubtype="0" fill="hold" grpId="1" nodeType="withEffect">
                                  <p:stCondLst>
                                    <p:cond delay="0"/>
                                  </p:stCondLst>
                                  <p:iterate type="wd">
                                    <p:tmPct val="0"/>
                                  </p:iterate>
                                  <p:childTnLst>
                                    <p:animEffect transition="out" filter="fade">
                                      <p:cBhvr>
                                        <p:cTn id="82" dur="1000"/>
                                        <p:tgtEl>
                                          <p:spTgt spid="27">
                                            <p:txEl>
                                              <p:pRg st="3" end="3"/>
                                            </p:txEl>
                                          </p:spTgt>
                                        </p:tgtEl>
                                      </p:cBhvr>
                                    </p:animEffect>
                                    <p:set>
                                      <p:cBhvr>
                                        <p:cTn id="83" dur="1" fill="hold">
                                          <p:stCondLst>
                                            <p:cond delay="999"/>
                                          </p:stCondLst>
                                        </p:cTn>
                                        <p:tgtEl>
                                          <p:spTgt spid="27">
                                            <p:txEl>
                                              <p:pRg st="3" end="3"/>
                                            </p:txEl>
                                          </p:spTgt>
                                        </p:tgtEl>
                                        <p:attrNameLst>
                                          <p:attrName>style.visibility</p:attrName>
                                        </p:attrNameLst>
                                      </p:cBhvr>
                                      <p:to>
                                        <p:strVal val="hidden"/>
                                      </p:to>
                                    </p:set>
                                  </p:childTnLst>
                                </p:cTn>
                              </p:par>
                              <p:par>
                                <p:cTn id="84" presetID="10" presetClass="exit" presetSubtype="0" fill="hold" grpId="1" nodeType="withEffect">
                                  <p:stCondLst>
                                    <p:cond delay="0"/>
                                  </p:stCondLst>
                                  <p:iterate type="wd">
                                    <p:tmPct val="0"/>
                                  </p:iterate>
                                  <p:childTnLst>
                                    <p:animEffect transition="out" filter="fade">
                                      <p:cBhvr>
                                        <p:cTn id="85" dur="1000"/>
                                        <p:tgtEl>
                                          <p:spTgt spid="27">
                                            <p:txEl>
                                              <p:pRg st="4" end="4"/>
                                            </p:txEl>
                                          </p:spTgt>
                                        </p:tgtEl>
                                      </p:cBhvr>
                                    </p:animEffect>
                                    <p:set>
                                      <p:cBhvr>
                                        <p:cTn id="86" dur="1" fill="hold">
                                          <p:stCondLst>
                                            <p:cond delay="999"/>
                                          </p:stCondLst>
                                        </p:cTn>
                                        <p:tgtEl>
                                          <p:spTgt spid="27">
                                            <p:txEl>
                                              <p:pRg st="4" end="4"/>
                                            </p:txEl>
                                          </p:spTgt>
                                        </p:tgtEl>
                                        <p:attrNameLst>
                                          <p:attrName>style.visibility</p:attrName>
                                        </p:attrNameLst>
                                      </p:cBhvr>
                                      <p:to>
                                        <p:strVal val="hidden"/>
                                      </p:to>
                                    </p:set>
                                  </p:childTnLst>
                                </p:cTn>
                              </p:par>
                              <p:par>
                                <p:cTn id="87" presetID="10" presetClass="exit" presetSubtype="0" fill="hold" grpId="1" nodeType="withEffect">
                                  <p:stCondLst>
                                    <p:cond delay="0"/>
                                  </p:stCondLst>
                                  <p:iterate type="wd">
                                    <p:tmPct val="0"/>
                                  </p:iterate>
                                  <p:childTnLst>
                                    <p:animEffect transition="out" filter="fade">
                                      <p:cBhvr>
                                        <p:cTn id="88" dur="1000"/>
                                        <p:tgtEl>
                                          <p:spTgt spid="27">
                                            <p:txEl>
                                              <p:pRg st="5" end="5"/>
                                            </p:txEl>
                                          </p:spTgt>
                                        </p:tgtEl>
                                      </p:cBhvr>
                                    </p:animEffect>
                                    <p:set>
                                      <p:cBhvr>
                                        <p:cTn id="89" dur="1" fill="hold">
                                          <p:stCondLst>
                                            <p:cond delay="999"/>
                                          </p:stCondLst>
                                        </p:cTn>
                                        <p:tgtEl>
                                          <p:spTgt spid="27">
                                            <p:txEl>
                                              <p:pRg st="5" end="5"/>
                                            </p:txEl>
                                          </p:spTgt>
                                        </p:tgtEl>
                                        <p:attrNameLst>
                                          <p:attrName>style.visibility</p:attrName>
                                        </p:attrNameLst>
                                      </p:cBhvr>
                                      <p:to>
                                        <p:strVal val="hidden"/>
                                      </p:to>
                                    </p:set>
                                  </p:childTnLst>
                                </p:cTn>
                              </p:par>
                              <p:par>
                                <p:cTn id="90" presetID="10" presetClass="exit" presetSubtype="0" fill="hold" grpId="1" nodeType="withEffect">
                                  <p:stCondLst>
                                    <p:cond delay="0"/>
                                  </p:stCondLst>
                                  <p:iterate type="wd">
                                    <p:tmPct val="0"/>
                                  </p:iterate>
                                  <p:childTnLst>
                                    <p:animEffect transition="out" filter="fade">
                                      <p:cBhvr>
                                        <p:cTn id="91" dur="1000"/>
                                        <p:tgtEl>
                                          <p:spTgt spid="27">
                                            <p:txEl>
                                              <p:pRg st="6" end="6"/>
                                            </p:txEl>
                                          </p:spTgt>
                                        </p:tgtEl>
                                      </p:cBhvr>
                                    </p:animEffect>
                                    <p:set>
                                      <p:cBhvr>
                                        <p:cTn id="92" dur="1" fill="hold">
                                          <p:stCondLst>
                                            <p:cond delay="999"/>
                                          </p:stCondLst>
                                        </p:cTn>
                                        <p:tgtEl>
                                          <p:spTgt spid="27">
                                            <p:txEl>
                                              <p:pRg st="6" end="6"/>
                                            </p:txEl>
                                          </p:spTgt>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1000"/>
                                        <p:tgtEl>
                                          <p:spTgt spid="7"/>
                                        </p:tgtEl>
                                      </p:cBhvr>
                                    </p:animEffect>
                                    <p:set>
                                      <p:cBhvr>
                                        <p:cTn id="95" dur="1" fill="hold">
                                          <p:stCondLst>
                                            <p:cond delay="999"/>
                                          </p:stCondLst>
                                        </p:cTn>
                                        <p:tgtEl>
                                          <p:spTgt spid="7"/>
                                        </p:tgtEl>
                                        <p:attrNameLst>
                                          <p:attrName>style.visibility</p:attrName>
                                        </p:attrNameLst>
                                      </p:cBhvr>
                                      <p:to>
                                        <p:strVal val="hidden"/>
                                      </p:to>
                                    </p:set>
                                  </p:childTnLst>
                                </p:cTn>
                              </p:par>
                            </p:childTnLst>
                          </p:cTn>
                        </p:par>
                        <p:par>
                          <p:cTn id="96" fill="hold">
                            <p:stCondLst>
                              <p:cond delay="1000"/>
                            </p:stCondLst>
                            <p:childTnLst>
                              <p:par>
                                <p:cTn id="97" presetID="9" presetClass="entr" presetSubtype="0" fill="hold" nodeType="after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dissolve">
                                      <p:cBhvr>
                                        <p:cTn id="99" dur="500"/>
                                        <p:tgtEl>
                                          <p:spTgt spid="28"/>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12" fill="hold"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strips(downLeft)">
                                      <p:cBhvr>
                                        <p:cTn id="104"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27" grpI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4" name="Picture 43" descr="migraine_pathogenesis">
            <a:hlinkClick r:id="rId2"/>
          </p:cNvP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9600" y="914400"/>
            <a:ext cx="7162800" cy="5791200"/>
          </a:xfrm>
          <a:prstGeom prst="rect">
            <a:avLst/>
          </a:prstGeom>
          <a:noFill/>
          <a:ln w="9525">
            <a:noFill/>
            <a:miter lim="800000"/>
            <a:headEnd/>
            <a:tailEnd/>
          </a:ln>
        </p:spPr>
      </p:pic>
      <p:sp>
        <p:nvSpPr>
          <p:cNvPr id="2" name="TextBox 1"/>
          <p:cNvSpPr txBox="1"/>
          <p:nvPr/>
        </p:nvSpPr>
        <p:spPr>
          <a:xfrm>
            <a:off x="304800" y="228600"/>
            <a:ext cx="38862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Causal Theories</a:t>
            </a:r>
          </a:p>
        </p:txBody>
      </p:sp>
      <p:sp>
        <p:nvSpPr>
          <p:cNvPr id="4" name="TextBox 3"/>
          <p:cNvSpPr txBox="1"/>
          <p:nvPr/>
        </p:nvSpPr>
        <p:spPr bwMode="auto">
          <a:xfrm>
            <a:off x="304800" y="914400"/>
            <a:ext cx="13668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Vascular</a:t>
            </a:r>
          </a:p>
        </p:txBody>
      </p:sp>
      <p:sp>
        <p:nvSpPr>
          <p:cNvPr id="5" name="TextBox 4"/>
          <p:cNvSpPr txBox="1"/>
          <p:nvPr/>
        </p:nvSpPr>
        <p:spPr bwMode="auto">
          <a:xfrm>
            <a:off x="304800" y="1600200"/>
            <a:ext cx="387985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Cortical Spreading Depression </a:t>
            </a:r>
          </a:p>
        </p:txBody>
      </p:sp>
      <p:sp>
        <p:nvSpPr>
          <p:cNvPr id="6" name="TextBox 5"/>
          <p:cNvSpPr txBox="1"/>
          <p:nvPr/>
        </p:nvSpPr>
        <p:spPr bwMode="auto">
          <a:xfrm>
            <a:off x="304800" y="2971800"/>
            <a:ext cx="297180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Mediators [ Serotonin ] </a:t>
            </a:r>
          </a:p>
        </p:txBody>
      </p:sp>
      <p:grpSp>
        <p:nvGrpSpPr>
          <p:cNvPr id="7" name="Group 29"/>
          <p:cNvGrpSpPr>
            <a:grpSpLocks/>
          </p:cNvGrpSpPr>
          <p:nvPr/>
        </p:nvGrpSpPr>
        <p:grpSpPr bwMode="auto">
          <a:xfrm>
            <a:off x="6819900" y="38100"/>
            <a:ext cx="2247900" cy="2324100"/>
            <a:chOff x="6819900" y="38100"/>
            <a:chExt cx="2247900" cy="2324100"/>
          </a:xfrm>
        </p:grpSpPr>
        <p:pic>
          <p:nvPicPr>
            <p:cNvPr id="18" name="Picture 2" descr="C:\Users\Administrator\Pictures\Picture5.jpg"/>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9" name="Picture 2" descr="C:\Users\Administrator\Pictures\Picture5.jpg"/>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20" name="Freeform 19"/>
            <p:cNvSpPr/>
            <p:nvPr/>
          </p:nvSpPr>
          <p:spPr>
            <a:xfrm>
              <a:off x="7237413" y="314325"/>
              <a:ext cx="1754187" cy="1298575"/>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22" name="TextBox 21"/>
          <p:cNvSpPr txBox="1"/>
          <p:nvPr/>
        </p:nvSpPr>
        <p:spPr bwMode="auto">
          <a:xfrm>
            <a:off x="304800" y="2286000"/>
            <a:ext cx="31956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Neurovascular theory ?</a:t>
            </a:r>
          </a:p>
        </p:txBody>
      </p:sp>
      <p:sp>
        <p:nvSpPr>
          <p:cNvPr id="23" name="TextBox 16"/>
          <p:cNvSpPr txBox="1"/>
          <p:nvPr/>
        </p:nvSpPr>
        <p:spPr bwMode="auto">
          <a:xfrm>
            <a:off x="304800" y="5741313"/>
            <a:ext cx="26670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Immunological theory</a:t>
            </a:r>
          </a:p>
        </p:txBody>
      </p:sp>
      <p:sp>
        <p:nvSpPr>
          <p:cNvPr id="24" name="TextBox 16"/>
          <p:cNvSpPr txBox="1"/>
          <p:nvPr/>
        </p:nvSpPr>
        <p:spPr bwMode="auto">
          <a:xfrm>
            <a:off x="304800" y="4396026"/>
            <a:ext cx="35814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err="1">
                <a:solidFill>
                  <a:srgbClr val="7030A0"/>
                </a:solidFill>
                <a:latin typeface="Arial Narrow" pitchFamily="34" charset="0"/>
                <a:cs typeface="+mn-cs"/>
              </a:rPr>
              <a:t>Dopaminergic</a:t>
            </a:r>
            <a:r>
              <a:rPr lang="en-US" sz="2200" b="1" dirty="0">
                <a:solidFill>
                  <a:srgbClr val="7030A0"/>
                </a:solidFill>
                <a:latin typeface="Arial Narrow" pitchFamily="34" charset="0"/>
                <a:cs typeface="+mn-cs"/>
              </a:rPr>
              <a:t> Hypersensitivity</a:t>
            </a:r>
          </a:p>
        </p:txBody>
      </p:sp>
      <p:sp>
        <p:nvSpPr>
          <p:cNvPr id="25" name="TextBox 16"/>
          <p:cNvSpPr txBox="1"/>
          <p:nvPr/>
        </p:nvSpPr>
        <p:spPr bwMode="auto">
          <a:xfrm>
            <a:off x="304800" y="5055513"/>
            <a:ext cx="27432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Magnesium Deficiency</a:t>
            </a:r>
          </a:p>
        </p:txBody>
      </p:sp>
      <p:sp>
        <p:nvSpPr>
          <p:cNvPr id="41" name="Rectangle 40"/>
          <p:cNvSpPr>
            <a:spLocks noChangeArrowheads="1"/>
          </p:cNvSpPr>
          <p:nvPr/>
        </p:nvSpPr>
        <p:spPr bwMode="auto">
          <a:xfrm>
            <a:off x="3276600" y="2819400"/>
            <a:ext cx="720725" cy="369888"/>
          </a:xfrm>
          <a:prstGeom prst="rect">
            <a:avLst/>
          </a:prstGeom>
          <a:solidFill>
            <a:srgbClr val="FF5D5D">
              <a:alpha val="56078"/>
            </a:srgbClr>
          </a:solidFill>
          <a:ln w="9525">
            <a:noFill/>
            <a:miter lim="800000"/>
            <a:headEnd/>
            <a:tailEnd/>
          </a:ln>
        </p:spPr>
        <p:txBody>
          <a:bodyPr wrap="none">
            <a:spAutoFit/>
          </a:bodyPr>
          <a:lstStyle/>
          <a:p>
            <a:r>
              <a:rPr lang="en-US">
                <a:latin typeface="Bernard MT Condensed" pitchFamily="18" charset="0"/>
              </a:rPr>
              <a:t>Step 3</a:t>
            </a:r>
          </a:p>
        </p:txBody>
      </p:sp>
      <p:sp>
        <p:nvSpPr>
          <p:cNvPr id="43" name="Rectangle 42"/>
          <p:cNvSpPr>
            <a:spLocks noChangeArrowheads="1"/>
          </p:cNvSpPr>
          <p:nvPr/>
        </p:nvSpPr>
        <p:spPr bwMode="auto">
          <a:xfrm>
            <a:off x="3581400" y="1066800"/>
            <a:ext cx="720725" cy="369888"/>
          </a:xfrm>
          <a:prstGeom prst="rect">
            <a:avLst/>
          </a:prstGeom>
          <a:solidFill>
            <a:srgbClr val="FF5D5D">
              <a:alpha val="56078"/>
            </a:srgbClr>
          </a:solidFill>
          <a:ln w="9525">
            <a:noFill/>
            <a:miter lim="800000"/>
            <a:headEnd/>
            <a:tailEnd/>
          </a:ln>
        </p:spPr>
        <p:txBody>
          <a:bodyPr wrap="none">
            <a:spAutoFit/>
          </a:bodyPr>
          <a:lstStyle/>
          <a:p>
            <a:r>
              <a:rPr lang="en-US">
                <a:latin typeface="Bernard MT Condensed" pitchFamily="18" charset="0"/>
              </a:rPr>
              <a:t>Step 4</a:t>
            </a:r>
          </a:p>
        </p:txBody>
      </p:sp>
      <p:sp>
        <p:nvSpPr>
          <p:cNvPr id="40" name="Rectangle 39"/>
          <p:cNvSpPr>
            <a:spLocks noChangeArrowheads="1"/>
          </p:cNvSpPr>
          <p:nvPr/>
        </p:nvSpPr>
        <p:spPr bwMode="auto">
          <a:xfrm>
            <a:off x="6394450" y="1839913"/>
            <a:ext cx="692150" cy="369887"/>
          </a:xfrm>
          <a:prstGeom prst="rect">
            <a:avLst/>
          </a:prstGeom>
          <a:solidFill>
            <a:srgbClr val="FF5D5D">
              <a:alpha val="58823"/>
            </a:srgbClr>
          </a:solidFill>
          <a:ln w="9525">
            <a:noFill/>
            <a:miter lim="800000"/>
            <a:headEnd/>
            <a:tailEnd/>
          </a:ln>
        </p:spPr>
        <p:txBody>
          <a:bodyPr wrap="none">
            <a:spAutoFit/>
          </a:bodyPr>
          <a:lstStyle/>
          <a:p>
            <a:r>
              <a:rPr lang="en-US">
                <a:latin typeface="Bernard MT Condensed" pitchFamily="18" charset="0"/>
              </a:rPr>
              <a:t>Step 1</a:t>
            </a:r>
          </a:p>
        </p:txBody>
      </p:sp>
      <p:sp>
        <p:nvSpPr>
          <p:cNvPr id="42" name="Rectangle 41"/>
          <p:cNvSpPr>
            <a:spLocks noChangeArrowheads="1"/>
          </p:cNvSpPr>
          <p:nvPr/>
        </p:nvSpPr>
        <p:spPr bwMode="auto">
          <a:xfrm>
            <a:off x="1524000" y="3962400"/>
            <a:ext cx="720725" cy="369888"/>
          </a:xfrm>
          <a:prstGeom prst="rect">
            <a:avLst/>
          </a:prstGeom>
          <a:solidFill>
            <a:srgbClr val="FF5D5D">
              <a:alpha val="56078"/>
            </a:srgbClr>
          </a:solidFill>
          <a:ln w="9525">
            <a:noFill/>
            <a:miter lim="800000"/>
            <a:headEnd/>
            <a:tailEnd/>
          </a:ln>
        </p:spPr>
        <p:txBody>
          <a:bodyPr wrap="none">
            <a:spAutoFit/>
          </a:bodyPr>
          <a:lstStyle/>
          <a:p>
            <a:r>
              <a:rPr lang="en-US">
                <a:latin typeface="Bernard MT Condensed" pitchFamily="18" charset="0"/>
              </a:rPr>
              <a:t>Step 2</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nodeType="clickEffect">
                                  <p:stCondLst>
                                    <p:cond delay="0"/>
                                  </p:stCondLst>
                                  <p:childTnLst>
                                    <p:anim calcmode="lin" valueType="num">
                                      <p:cBhvr>
                                        <p:cTn id="6" dur="1000"/>
                                        <p:tgtEl>
                                          <p:spTgt spid="6"/>
                                        </p:tgtEl>
                                        <p:attrNameLst>
                                          <p:attrName>ppt_x</p:attrName>
                                        </p:attrNameLst>
                                      </p:cBhvr>
                                      <p:tavLst>
                                        <p:tav tm="0">
                                          <p:val>
                                            <p:strVal val="ppt_x"/>
                                          </p:val>
                                        </p:tav>
                                        <p:tav tm="100000">
                                          <p:val>
                                            <p:strVal val="ppt_x-.2"/>
                                          </p:val>
                                        </p:tav>
                                      </p:tavLst>
                                    </p:anim>
                                    <p:anim calcmode="lin" valueType="num">
                                      <p:cBhvr>
                                        <p:cTn id="7" dur="1000"/>
                                        <p:tgtEl>
                                          <p:spTgt spid="6"/>
                                        </p:tgtEl>
                                        <p:attrNameLst>
                                          <p:attrName>ppt_y</p:attrName>
                                        </p:attrNameLst>
                                      </p:cBhvr>
                                      <p:tavLst>
                                        <p:tav tm="0">
                                          <p:val>
                                            <p:strVal val="ppt_y"/>
                                          </p:val>
                                        </p:tav>
                                        <p:tav tm="100000">
                                          <p:val>
                                            <p:strVal val="ppt_y"/>
                                          </p:val>
                                        </p:tav>
                                      </p:tavLst>
                                    </p:anim>
                                    <p:animEffect transition="out" filter="fade">
                                      <p:cBhvr>
                                        <p:cTn id="8" dur="1000"/>
                                        <p:tgtEl>
                                          <p:spTgt spid="6"/>
                                        </p:tgtEl>
                                      </p:cBhvr>
                                    </p:animEffect>
                                    <p:set>
                                      <p:cBhvr>
                                        <p:cTn id="9" dur="1" fill="hold">
                                          <p:stCondLst>
                                            <p:cond delay="999"/>
                                          </p:stCondLst>
                                        </p:cTn>
                                        <p:tgtEl>
                                          <p:spTgt spid="6"/>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1000"/>
                                        <p:tgtEl>
                                          <p:spTgt spid="23"/>
                                        </p:tgtEl>
                                        <p:attrNameLst>
                                          <p:attrName>ppt_x</p:attrName>
                                        </p:attrNameLst>
                                      </p:cBhvr>
                                      <p:tavLst>
                                        <p:tav tm="0">
                                          <p:val>
                                            <p:strVal val="ppt_x"/>
                                          </p:val>
                                        </p:tav>
                                        <p:tav tm="100000">
                                          <p:val>
                                            <p:strVal val="ppt_x-.2"/>
                                          </p:val>
                                        </p:tav>
                                      </p:tavLst>
                                    </p:anim>
                                    <p:anim calcmode="lin" valueType="num">
                                      <p:cBhvr>
                                        <p:cTn id="12" dur="1000"/>
                                        <p:tgtEl>
                                          <p:spTgt spid="23"/>
                                        </p:tgtEl>
                                        <p:attrNameLst>
                                          <p:attrName>ppt_y</p:attrName>
                                        </p:attrNameLst>
                                      </p:cBhvr>
                                      <p:tavLst>
                                        <p:tav tm="0">
                                          <p:val>
                                            <p:strVal val="ppt_y"/>
                                          </p:val>
                                        </p:tav>
                                        <p:tav tm="100000">
                                          <p:val>
                                            <p:strVal val="ppt_y"/>
                                          </p:val>
                                        </p:tav>
                                      </p:tavLst>
                                    </p:anim>
                                    <p:animEffect transition="out" filter="fade">
                                      <p:cBhvr>
                                        <p:cTn id="13" dur="1000"/>
                                        <p:tgtEl>
                                          <p:spTgt spid="23"/>
                                        </p:tgtEl>
                                      </p:cBhvr>
                                    </p:animEffect>
                                    <p:set>
                                      <p:cBhvr>
                                        <p:cTn id="14" dur="1" fill="hold">
                                          <p:stCondLst>
                                            <p:cond delay="999"/>
                                          </p:stCondLst>
                                        </p:cTn>
                                        <p:tgtEl>
                                          <p:spTgt spid="23"/>
                                        </p:tgtEl>
                                        <p:attrNameLst>
                                          <p:attrName>style.visibility</p:attrName>
                                        </p:attrNameLst>
                                      </p:cBhvr>
                                      <p:to>
                                        <p:strVal val="hidden"/>
                                      </p:to>
                                    </p:set>
                                  </p:childTnLst>
                                </p:cTn>
                              </p:par>
                              <p:par>
                                <p:cTn id="15" presetID="29" presetClass="exit" presetSubtype="0" fill="hold" nodeType="withEffect">
                                  <p:stCondLst>
                                    <p:cond delay="0"/>
                                  </p:stCondLst>
                                  <p:childTnLst>
                                    <p:anim calcmode="lin" valueType="num">
                                      <p:cBhvr>
                                        <p:cTn id="16" dur="1000"/>
                                        <p:tgtEl>
                                          <p:spTgt spid="24"/>
                                        </p:tgtEl>
                                        <p:attrNameLst>
                                          <p:attrName>ppt_x</p:attrName>
                                        </p:attrNameLst>
                                      </p:cBhvr>
                                      <p:tavLst>
                                        <p:tav tm="0">
                                          <p:val>
                                            <p:strVal val="ppt_x"/>
                                          </p:val>
                                        </p:tav>
                                        <p:tav tm="100000">
                                          <p:val>
                                            <p:strVal val="ppt_x-.2"/>
                                          </p:val>
                                        </p:tav>
                                      </p:tavLst>
                                    </p:anim>
                                    <p:anim calcmode="lin" valueType="num">
                                      <p:cBhvr>
                                        <p:cTn id="17" dur="1000"/>
                                        <p:tgtEl>
                                          <p:spTgt spid="24"/>
                                        </p:tgtEl>
                                        <p:attrNameLst>
                                          <p:attrName>ppt_y</p:attrName>
                                        </p:attrNameLst>
                                      </p:cBhvr>
                                      <p:tavLst>
                                        <p:tav tm="0">
                                          <p:val>
                                            <p:strVal val="ppt_y"/>
                                          </p:val>
                                        </p:tav>
                                        <p:tav tm="100000">
                                          <p:val>
                                            <p:strVal val="ppt_y"/>
                                          </p:val>
                                        </p:tav>
                                      </p:tavLst>
                                    </p:anim>
                                    <p:animEffect transition="out" filter="fade">
                                      <p:cBhvr>
                                        <p:cTn id="18" dur="1000"/>
                                        <p:tgtEl>
                                          <p:spTgt spid="24"/>
                                        </p:tgtEl>
                                      </p:cBhvr>
                                    </p:animEffect>
                                    <p:set>
                                      <p:cBhvr>
                                        <p:cTn id="19" dur="1" fill="hold">
                                          <p:stCondLst>
                                            <p:cond delay="999"/>
                                          </p:stCondLst>
                                        </p:cTn>
                                        <p:tgtEl>
                                          <p:spTgt spid="24"/>
                                        </p:tgtEl>
                                        <p:attrNameLst>
                                          <p:attrName>style.visibility</p:attrName>
                                        </p:attrNameLst>
                                      </p:cBhvr>
                                      <p:to>
                                        <p:strVal val="hidden"/>
                                      </p:to>
                                    </p:set>
                                  </p:childTnLst>
                                </p:cTn>
                              </p:par>
                              <p:par>
                                <p:cTn id="20" presetID="29" presetClass="exit" presetSubtype="0" fill="hold" nodeType="withEffect">
                                  <p:stCondLst>
                                    <p:cond delay="0"/>
                                  </p:stCondLst>
                                  <p:childTnLst>
                                    <p:anim calcmode="lin" valueType="num">
                                      <p:cBhvr>
                                        <p:cTn id="21" dur="1000"/>
                                        <p:tgtEl>
                                          <p:spTgt spid="25"/>
                                        </p:tgtEl>
                                        <p:attrNameLst>
                                          <p:attrName>ppt_x</p:attrName>
                                        </p:attrNameLst>
                                      </p:cBhvr>
                                      <p:tavLst>
                                        <p:tav tm="0">
                                          <p:val>
                                            <p:strVal val="ppt_x"/>
                                          </p:val>
                                        </p:tav>
                                        <p:tav tm="100000">
                                          <p:val>
                                            <p:strVal val="ppt_x-.2"/>
                                          </p:val>
                                        </p:tav>
                                      </p:tavLst>
                                    </p:anim>
                                    <p:anim calcmode="lin" valueType="num">
                                      <p:cBhvr>
                                        <p:cTn id="22" dur="1000"/>
                                        <p:tgtEl>
                                          <p:spTgt spid="25"/>
                                        </p:tgtEl>
                                        <p:attrNameLst>
                                          <p:attrName>ppt_y</p:attrName>
                                        </p:attrNameLst>
                                      </p:cBhvr>
                                      <p:tavLst>
                                        <p:tav tm="0">
                                          <p:val>
                                            <p:strVal val="ppt_y"/>
                                          </p:val>
                                        </p:tav>
                                        <p:tav tm="100000">
                                          <p:val>
                                            <p:strVal val="ppt_y"/>
                                          </p:val>
                                        </p:tav>
                                      </p:tavLst>
                                    </p:anim>
                                    <p:animEffect transition="out" filter="fade">
                                      <p:cBhvr>
                                        <p:cTn id="23" dur="1000"/>
                                        <p:tgtEl>
                                          <p:spTgt spid="25"/>
                                        </p:tgtEl>
                                      </p:cBhvr>
                                    </p:animEffect>
                                    <p:set>
                                      <p:cBhvr>
                                        <p:cTn id="24" dur="1" fill="hold">
                                          <p:stCondLst>
                                            <p:cond delay="999"/>
                                          </p:stCondLst>
                                        </p:cTn>
                                        <p:tgtEl>
                                          <p:spTgt spid="25"/>
                                        </p:tgtEl>
                                        <p:attrNameLst>
                                          <p:attrName>style.visibility</p:attrName>
                                        </p:attrNameLst>
                                      </p:cBhvr>
                                      <p:to>
                                        <p:strVal val="hidden"/>
                                      </p:to>
                                    </p:set>
                                  </p:childTnLst>
                                </p:cTn>
                              </p:par>
                              <p:par>
                                <p:cTn id="25" presetID="29" presetClass="exit" presetSubtype="0" fill="hold" nodeType="withEffect">
                                  <p:stCondLst>
                                    <p:cond delay="0"/>
                                  </p:stCondLst>
                                  <p:childTnLst>
                                    <p:anim calcmode="lin" valueType="num">
                                      <p:cBhvr>
                                        <p:cTn id="26" dur="1000"/>
                                        <p:tgtEl>
                                          <p:spTgt spid="4"/>
                                        </p:tgtEl>
                                        <p:attrNameLst>
                                          <p:attrName>ppt_x</p:attrName>
                                        </p:attrNameLst>
                                      </p:cBhvr>
                                      <p:tavLst>
                                        <p:tav tm="0">
                                          <p:val>
                                            <p:strVal val="ppt_x"/>
                                          </p:val>
                                        </p:tav>
                                        <p:tav tm="100000">
                                          <p:val>
                                            <p:strVal val="ppt_x-.2"/>
                                          </p:val>
                                        </p:tav>
                                      </p:tavLst>
                                    </p:anim>
                                    <p:anim calcmode="lin" valueType="num">
                                      <p:cBhvr>
                                        <p:cTn id="27" dur="1000"/>
                                        <p:tgtEl>
                                          <p:spTgt spid="4"/>
                                        </p:tgtEl>
                                        <p:attrNameLst>
                                          <p:attrName>ppt_y</p:attrName>
                                        </p:attrNameLst>
                                      </p:cBhvr>
                                      <p:tavLst>
                                        <p:tav tm="0">
                                          <p:val>
                                            <p:strVal val="ppt_y"/>
                                          </p:val>
                                        </p:tav>
                                        <p:tav tm="100000">
                                          <p:val>
                                            <p:strVal val="ppt_y"/>
                                          </p:val>
                                        </p:tav>
                                      </p:tavLst>
                                    </p:anim>
                                    <p:animEffect transition="out" filter="fade">
                                      <p:cBhvr>
                                        <p:cTn id="28" dur="1000"/>
                                        <p:tgtEl>
                                          <p:spTgt spid="4"/>
                                        </p:tgtEl>
                                      </p:cBhvr>
                                    </p:animEffect>
                                    <p:set>
                                      <p:cBhvr>
                                        <p:cTn id="29" dur="1" fill="hold">
                                          <p:stCondLst>
                                            <p:cond delay="999"/>
                                          </p:stCondLst>
                                        </p:cTn>
                                        <p:tgtEl>
                                          <p:spTgt spid="4"/>
                                        </p:tgtEl>
                                        <p:attrNameLst>
                                          <p:attrName>style.visibility</p:attrName>
                                        </p:attrNameLst>
                                      </p:cBhvr>
                                      <p:to>
                                        <p:strVal val="hidden"/>
                                      </p:to>
                                    </p:set>
                                  </p:childTnLst>
                                </p:cTn>
                              </p:par>
                              <p:par>
                                <p:cTn id="30" presetID="29" presetClass="exit" presetSubtype="0" fill="hold" nodeType="withEffect">
                                  <p:stCondLst>
                                    <p:cond delay="0"/>
                                  </p:stCondLst>
                                  <p:childTnLst>
                                    <p:anim calcmode="lin" valueType="num">
                                      <p:cBhvr>
                                        <p:cTn id="31" dur="1000"/>
                                        <p:tgtEl>
                                          <p:spTgt spid="5"/>
                                        </p:tgtEl>
                                        <p:attrNameLst>
                                          <p:attrName>ppt_x</p:attrName>
                                        </p:attrNameLst>
                                      </p:cBhvr>
                                      <p:tavLst>
                                        <p:tav tm="0">
                                          <p:val>
                                            <p:strVal val="ppt_x"/>
                                          </p:val>
                                        </p:tav>
                                        <p:tav tm="100000">
                                          <p:val>
                                            <p:strVal val="ppt_x-.2"/>
                                          </p:val>
                                        </p:tav>
                                      </p:tavLst>
                                    </p:anim>
                                    <p:anim calcmode="lin" valueType="num">
                                      <p:cBhvr>
                                        <p:cTn id="32" dur="1000"/>
                                        <p:tgtEl>
                                          <p:spTgt spid="5"/>
                                        </p:tgtEl>
                                        <p:attrNameLst>
                                          <p:attrName>ppt_y</p:attrName>
                                        </p:attrNameLst>
                                      </p:cBhvr>
                                      <p:tavLst>
                                        <p:tav tm="0">
                                          <p:val>
                                            <p:strVal val="ppt_y"/>
                                          </p:val>
                                        </p:tav>
                                        <p:tav tm="100000">
                                          <p:val>
                                            <p:strVal val="ppt_y"/>
                                          </p:val>
                                        </p:tav>
                                      </p:tavLst>
                                    </p:anim>
                                    <p:animEffect transition="out" filter="fade">
                                      <p:cBhvr>
                                        <p:cTn id="33" dur="1000"/>
                                        <p:tgtEl>
                                          <p:spTgt spid="5"/>
                                        </p:tgtEl>
                                      </p:cBhvr>
                                    </p:animEffect>
                                    <p:set>
                                      <p:cBhvr>
                                        <p:cTn id="34" dur="1" fill="hold">
                                          <p:stCondLst>
                                            <p:cond delay="999"/>
                                          </p:stCondLst>
                                        </p:cTn>
                                        <p:tgtEl>
                                          <p:spTgt spid="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1000"/>
                                        <p:tgtEl>
                                          <p:spTgt spid="22"/>
                                        </p:tgtEl>
                                      </p:cBhvr>
                                    </p:animEffect>
                                    <p:set>
                                      <p:cBhvr>
                                        <p:cTn id="39" dur="1" fill="hold">
                                          <p:stCondLst>
                                            <p:cond delay="999"/>
                                          </p:stCondLst>
                                        </p:cTn>
                                        <p:tgtEl>
                                          <p:spTgt spid="22"/>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7"/>
                                        </p:tgtEl>
                                      </p:cBhvr>
                                    </p:animEffect>
                                    <p:set>
                                      <p:cBhvr>
                                        <p:cTn id="42" dur="1" fill="hold">
                                          <p:stCondLst>
                                            <p:cond delay="999"/>
                                          </p:stCondLst>
                                        </p:cTn>
                                        <p:tgtEl>
                                          <p:spTgt spid="7"/>
                                        </p:tgtEl>
                                        <p:attrNameLst>
                                          <p:attrName>style.visibility</p:attrName>
                                        </p:attrNameLst>
                                      </p:cBhvr>
                                      <p:to>
                                        <p:strVal val="hidden"/>
                                      </p:to>
                                    </p:set>
                                  </p:childTnLst>
                                </p:cTn>
                              </p:par>
                              <p:par>
                                <p:cTn id="43" presetID="9"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dissolve">
                                      <p:cBhvr>
                                        <p:cTn id="45" dur="500"/>
                                        <p:tgtEl>
                                          <p:spTgt spid="44"/>
                                        </p:tgtEl>
                                      </p:cBhvr>
                                    </p:animEffect>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1000"/>
                                        <p:tgtEl>
                                          <p:spTgt spid="40"/>
                                        </p:tgtEl>
                                      </p:cBhvr>
                                    </p:animEffect>
                                    <p:anim calcmode="lin" valueType="num">
                                      <p:cBhvr>
                                        <p:cTn id="51" dur="1000" fill="hold"/>
                                        <p:tgtEl>
                                          <p:spTgt spid="40"/>
                                        </p:tgtEl>
                                        <p:attrNameLst>
                                          <p:attrName>ppt_x</p:attrName>
                                        </p:attrNameLst>
                                      </p:cBhvr>
                                      <p:tavLst>
                                        <p:tav tm="0">
                                          <p:val>
                                            <p:strVal val="#ppt_x"/>
                                          </p:val>
                                        </p:tav>
                                        <p:tav tm="100000">
                                          <p:val>
                                            <p:strVal val="#ppt_x"/>
                                          </p:val>
                                        </p:tav>
                                      </p:tavLst>
                                    </p:anim>
                                    <p:anim calcmode="lin" valueType="num">
                                      <p:cBhvr>
                                        <p:cTn id="5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1000"/>
                                        <p:tgtEl>
                                          <p:spTgt spid="42"/>
                                        </p:tgtEl>
                                      </p:cBhvr>
                                    </p:animEffect>
                                    <p:anim calcmode="lin" valueType="num">
                                      <p:cBhvr>
                                        <p:cTn id="58" dur="1000" fill="hold"/>
                                        <p:tgtEl>
                                          <p:spTgt spid="42"/>
                                        </p:tgtEl>
                                        <p:attrNameLst>
                                          <p:attrName>ppt_x</p:attrName>
                                        </p:attrNameLst>
                                      </p:cBhvr>
                                      <p:tavLst>
                                        <p:tav tm="0">
                                          <p:val>
                                            <p:strVal val="#ppt_x"/>
                                          </p:val>
                                        </p:tav>
                                        <p:tav tm="100000">
                                          <p:val>
                                            <p:strVal val="#ppt_x"/>
                                          </p:val>
                                        </p:tav>
                                      </p:tavLst>
                                    </p:anim>
                                    <p:anim calcmode="lin" valueType="num">
                                      <p:cBhvr>
                                        <p:cTn id="5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1000"/>
                                        <p:tgtEl>
                                          <p:spTgt spid="43"/>
                                        </p:tgtEl>
                                      </p:cBhvr>
                                    </p:animEffect>
                                    <p:anim calcmode="lin" valueType="num">
                                      <p:cBhvr>
                                        <p:cTn id="72" dur="1000" fill="hold"/>
                                        <p:tgtEl>
                                          <p:spTgt spid="43"/>
                                        </p:tgtEl>
                                        <p:attrNameLst>
                                          <p:attrName>ppt_x</p:attrName>
                                        </p:attrNameLst>
                                      </p:cBhvr>
                                      <p:tavLst>
                                        <p:tav tm="0">
                                          <p:val>
                                            <p:strVal val="#ppt_x"/>
                                          </p:val>
                                        </p:tav>
                                        <p:tav tm="100000">
                                          <p:val>
                                            <p:strVal val="#ppt_x"/>
                                          </p:val>
                                        </p:tav>
                                      </p:tavLst>
                                    </p:anim>
                                    <p:anim calcmode="lin" valueType="num">
                                      <p:cBhvr>
                                        <p:cTn id="7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3" grpId="0" animBg="1"/>
      <p:bldP spid="40"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1" name="Picture 20" descr="http://www.ncbi.nlm.nih.gov/corecgi/tileshop/tileshop.fcgi?p=PMC3&amp;id=449017&amp;s=22&amp;r=1&amp;c=1"/>
          <p:cNvPicPr>
            <a:picLocks noChangeAspect="1" noChangeArrowheads="1"/>
          </p:cNvPicPr>
          <p:nvPr/>
        </p:nvPicPr>
        <p:blipFill>
          <a:blip r:embed="rId2">
            <a:clrChange>
              <a:clrFrom>
                <a:srgbClr val="FFFFFF"/>
              </a:clrFrom>
              <a:clrTo>
                <a:srgbClr val="FFFFFF">
                  <a:alpha val="0"/>
                </a:srgbClr>
              </a:clrTo>
            </a:clrChange>
            <a:lum bright="-20000" contrast="40000"/>
          </a:blip>
          <a:srcRect l="1843" t="4256" r="1324" b="4256"/>
          <a:stretch>
            <a:fillRect/>
          </a:stretch>
        </p:blipFill>
        <p:spPr bwMode="auto">
          <a:xfrm>
            <a:off x="609600" y="3429000"/>
            <a:ext cx="8001000" cy="3276600"/>
          </a:xfrm>
          <a:prstGeom prst="rect">
            <a:avLst/>
          </a:prstGeom>
          <a:noFill/>
          <a:ln w="9525">
            <a:noFill/>
            <a:miter lim="800000"/>
            <a:headEnd/>
            <a:tailEnd/>
          </a:ln>
        </p:spPr>
      </p:pic>
      <p:sp>
        <p:nvSpPr>
          <p:cNvPr id="2" name="TextBox 1"/>
          <p:cNvSpPr txBox="1"/>
          <p:nvPr/>
        </p:nvSpPr>
        <p:spPr>
          <a:xfrm>
            <a:off x="304800" y="228600"/>
            <a:ext cx="38862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Causal Theories</a:t>
            </a:r>
          </a:p>
        </p:txBody>
      </p:sp>
      <p:sp>
        <p:nvSpPr>
          <p:cNvPr id="4" name="TextBox 3"/>
          <p:cNvSpPr txBox="1"/>
          <p:nvPr/>
        </p:nvSpPr>
        <p:spPr bwMode="auto">
          <a:xfrm>
            <a:off x="304800" y="914400"/>
            <a:ext cx="13668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Vascular</a:t>
            </a:r>
          </a:p>
        </p:txBody>
      </p:sp>
      <p:sp>
        <p:nvSpPr>
          <p:cNvPr id="5" name="TextBox 4"/>
          <p:cNvSpPr txBox="1"/>
          <p:nvPr/>
        </p:nvSpPr>
        <p:spPr bwMode="auto">
          <a:xfrm>
            <a:off x="304800" y="1600200"/>
            <a:ext cx="387985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Cortical Spreading Depression </a:t>
            </a:r>
          </a:p>
        </p:txBody>
      </p:sp>
      <p:sp>
        <p:nvSpPr>
          <p:cNvPr id="6" name="TextBox 5"/>
          <p:cNvSpPr txBox="1"/>
          <p:nvPr/>
        </p:nvSpPr>
        <p:spPr bwMode="auto">
          <a:xfrm>
            <a:off x="304800" y="2971800"/>
            <a:ext cx="297180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Mediators [ Serotonin ] </a:t>
            </a:r>
          </a:p>
        </p:txBody>
      </p:sp>
      <p:sp>
        <p:nvSpPr>
          <p:cNvPr id="11" name="TextBox 10"/>
          <p:cNvSpPr txBox="1">
            <a:spLocks noChangeArrowheads="1"/>
          </p:cNvSpPr>
          <p:nvPr/>
        </p:nvSpPr>
        <p:spPr bwMode="auto">
          <a:xfrm>
            <a:off x="4495800" y="646113"/>
            <a:ext cx="2895600" cy="954087"/>
          </a:xfrm>
          <a:prstGeom prst="rect">
            <a:avLst/>
          </a:prstGeom>
          <a:noFill/>
          <a:ln w="9525">
            <a:noFill/>
            <a:miter lim="800000"/>
            <a:headEnd/>
            <a:tailEnd/>
          </a:ln>
        </p:spPr>
        <p:txBody>
          <a:bodyPr>
            <a:spAutoFit/>
          </a:bodyPr>
          <a:lstStyle/>
          <a:p>
            <a:r>
              <a:rPr lang="en-US" sz="2800">
                <a:latin typeface="Bernard MT Condensed" pitchFamily="18" charset="0"/>
              </a:rPr>
              <a:t>Which is Pry </a:t>
            </a:r>
          </a:p>
          <a:p>
            <a:r>
              <a:rPr lang="en-US" sz="2800">
                <a:latin typeface="Bernard MT Condensed" pitchFamily="18" charset="0"/>
              </a:rPr>
              <a:t>Which is secondary</a:t>
            </a:r>
          </a:p>
        </p:txBody>
      </p:sp>
      <p:sp>
        <p:nvSpPr>
          <p:cNvPr id="17" name="Rectangle 16"/>
          <p:cNvSpPr/>
          <p:nvPr/>
        </p:nvSpPr>
        <p:spPr>
          <a:xfrm>
            <a:off x="7239000" y="2133600"/>
            <a:ext cx="1600200" cy="58477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3200" dirty="0">
                <a:solidFill>
                  <a:srgbClr val="7030A0"/>
                </a:solidFill>
                <a:latin typeface="Bernard MT Condensed" pitchFamily="18" charset="0"/>
                <a:cs typeface="+mn-cs"/>
              </a:rPr>
              <a:t>UNIFYING</a:t>
            </a:r>
          </a:p>
        </p:txBody>
      </p:sp>
      <p:pic>
        <p:nvPicPr>
          <p:cNvPr id="18"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9"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20" name="Freeform 19"/>
          <p:cNvSpPr/>
          <p:nvPr/>
        </p:nvSpPr>
        <p:spPr>
          <a:xfrm>
            <a:off x="7237413" y="314325"/>
            <a:ext cx="1754187" cy="1298575"/>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2" name="TextBox 21"/>
          <p:cNvSpPr txBox="1"/>
          <p:nvPr/>
        </p:nvSpPr>
        <p:spPr bwMode="auto">
          <a:xfrm>
            <a:off x="304800" y="2286000"/>
            <a:ext cx="31956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Neurovascular theory ?</a:t>
            </a:r>
          </a:p>
        </p:txBody>
      </p:sp>
      <p:sp>
        <p:nvSpPr>
          <p:cNvPr id="23" name="TextBox 16"/>
          <p:cNvSpPr txBox="1"/>
          <p:nvPr/>
        </p:nvSpPr>
        <p:spPr bwMode="auto">
          <a:xfrm>
            <a:off x="304800" y="5741313"/>
            <a:ext cx="26670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Immunological theory</a:t>
            </a:r>
          </a:p>
        </p:txBody>
      </p:sp>
      <p:sp>
        <p:nvSpPr>
          <p:cNvPr id="24" name="TextBox 16"/>
          <p:cNvSpPr txBox="1"/>
          <p:nvPr/>
        </p:nvSpPr>
        <p:spPr bwMode="auto">
          <a:xfrm>
            <a:off x="304800" y="4396026"/>
            <a:ext cx="35814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err="1">
                <a:solidFill>
                  <a:srgbClr val="7030A0"/>
                </a:solidFill>
                <a:latin typeface="Arial Narrow" pitchFamily="34" charset="0"/>
                <a:cs typeface="+mn-cs"/>
              </a:rPr>
              <a:t>Dopaminergic</a:t>
            </a:r>
            <a:r>
              <a:rPr lang="en-US" sz="2200" b="1" dirty="0">
                <a:solidFill>
                  <a:srgbClr val="7030A0"/>
                </a:solidFill>
                <a:latin typeface="Arial Narrow" pitchFamily="34" charset="0"/>
                <a:cs typeface="+mn-cs"/>
              </a:rPr>
              <a:t> Hypersensitivity</a:t>
            </a:r>
          </a:p>
        </p:txBody>
      </p:sp>
      <p:sp>
        <p:nvSpPr>
          <p:cNvPr id="25" name="TextBox 16"/>
          <p:cNvSpPr txBox="1"/>
          <p:nvPr/>
        </p:nvSpPr>
        <p:spPr bwMode="auto">
          <a:xfrm>
            <a:off x="304800" y="5055513"/>
            <a:ext cx="27432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Magnesium Deficiency</a:t>
            </a:r>
          </a:p>
        </p:txBody>
      </p:sp>
      <p:sp>
        <p:nvSpPr>
          <p:cNvPr id="16" name="TextBox 15"/>
          <p:cNvSpPr txBox="1">
            <a:spLocks noChangeArrowheads="1"/>
          </p:cNvSpPr>
          <p:nvPr/>
        </p:nvSpPr>
        <p:spPr bwMode="auto">
          <a:xfrm>
            <a:off x="381000" y="3581400"/>
            <a:ext cx="8001000" cy="1570038"/>
          </a:xfrm>
          <a:prstGeom prst="rect">
            <a:avLst/>
          </a:prstGeom>
          <a:noFill/>
          <a:ln w="9525">
            <a:noFill/>
            <a:miter lim="800000"/>
            <a:headEnd/>
            <a:tailEnd/>
          </a:ln>
        </p:spPr>
        <p:txBody>
          <a:bodyPr>
            <a:spAutoFit/>
          </a:bodyPr>
          <a:lstStyle/>
          <a:p>
            <a:r>
              <a:rPr lang="en-US" sz="2400" b="1">
                <a:latin typeface="Arial Narrow" pitchFamily="34" charset="0"/>
              </a:rPr>
              <a:t>As a mediator; 5HT  is released by platelets upon activation</a:t>
            </a:r>
          </a:p>
          <a:p>
            <a:r>
              <a:rPr lang="en-US" sz="2400" b="1">
                <a:latin typeface="Arial Narrow" pitchFamily="34" charset="0"/>
              </a:rPr>
              <a:t>As a neurotransmitter; 5HT controls mood, pain sensation,  sleep, as well as dilation and constriction of intra and extra cranial blood vessels </a:t>
            </a:r>
          </a:p>
        </p:txBody>
      </p:sp>
      <p:sp>
        <p:nvSpPr>
          <p:cNvPr id="26" name="TextBox 25"/>
          <p:cNvSpPr txBox="1">
            <a:spLocks noChangeArrowheads="1"/>
          </p:cNvSpPr>
          <p:nvPr/>
        </p:nvSpPr>
        <p:spPr bwMode="auto">
          <a:xfrm>
            <a:off x="228600" y="762000"/>
            <a:ext cx="8915400" cy="2678113"/>
          </a:xfrm>
          <a:prstGeom prst="rect">
            <a:avLst/>
          </a:prstGeom>
          <a:noFill/>
          <a:ln w="9525">
            <a:noFill/>
            <a:miter lim="800000"/>
            <a:headEnd/>
            <a:tailEnd/>
          </a:ln>
        </p:spPr>
        <p:txBody>
          <a:bodyPr>
            <a:spAutoFit/>
          </a:bodyPr>
          <a:lstStyle/>
          <a:p>
            <a:r>
              <a:rPr lang="en-US" sz="2400" b="1">
                <a:latin typeface="Arial Narrow" pitchFamily="34" charset="0"/>
              </a:rPr>
              <a:t>Triggers </a:t>
            </a:r>
          </a:p>
          <a:p>
            <a:r>
              <a:rPr lang="en-US" sz="2400" b="1">
                <a:latin typeface="Arial Narrow" pitchFamily="34" charset="0"/>
              </a:rPr>
              <a:t>↓</a:t>
            </a:r>
          </a:p>
          <a:p>
            <a:r>
              <a:rPr lang="en-US" sz="2400" b="1">
                <a:latin typeface="Arial Narrow" pitchFamily="34" charset="0"/>
              </a:rPr>
              <a:t>↑ Vascular reactivity  → focal hypoperfusion → transient </a:t>
            </a:r>
          </a:p>
          <a:p>
            <a:r>
              <a:rPr lang="en-US" sz="2400" b="1">
                <a:latin typeface="Arial Narrow" pitchFamily="34" charset="0"/>
              </a:rPr>
              <a:t>ischemia → CPD → vasoconstriction →aura</a:t>
            </a:r>
          </a:p>
          <a:p>
            <a:r>
              <a:rPr lang="en-US" sz="2400" b="1">
                <a:latin typeface="Arial Narrow" pitchFamily="34" charset="0"/>
              </a:rPr>
              <a:t>↓</a:t>
            </a:r>
          </a:p>
          <a:p>
            <a:r>
              <a:rPr lang="en-US" sz="2400" b="1">
                <a:latin typeface="Arial Narrow" pitchFamily="34" charset="0"/>
              </a:rPr>
              <a:t>Focal release of of vasoactive substances → sterile  </a:t>
            </a:r>
          </a:p>
          <a:p>
            <a:r>
              <a:rPr lang="en-US" sz="2400" b="1">
                <a:latin typeface="Arial Narrow" pitchFamily="34" charset="0"/>
              </a:rPr>
              <a:t>inflammation → activation of trigeminovascular complex →headache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23"/>
                                        </p:tgtEl>
                                      </p:cBhvr>
                                    </p:animEffect>
                                    <p:set>
                                      <p:cBhvr>
                                        <p:cTn id="7" dur="1" fill="hold">
                                          <p:stCondLst>
                                            <p:cond delay="1999"/>
                                          </p:stCondLst>
                                        </p:cTn>
                                        <p:tgtEl>
                                          <p:spTgt spid="2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24"/>
                                        </p:tgtEl>
                                      </p:cBhvr>
                                    </p:animEffect>
                                    <p:set>
                                      <p:cBhvr>
                                        <p:cTn id="10" dur="1" fill="hold">
                                          <p:stCondLst>
                                            <p:cond delay="1999"/>
                                          </p:stCondLst>
                                        </p:cTn>
                                        <p:tgtEl>
                                          <p:spTgt spid="24"/>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25"/>
                                        </p:tgtEl>
                                      </p:cBhvr>
                                    </p:animEffect>
                                    <p:set>
                                      <p:cBhvr>
                                        <p:cTn id="13" dur="1" fill="hold">
                                          <p:stCondLst>
                                            <p:cond delay="1999"/>
                                          </p:stCondLst>
                                        </p:cTn>
                                        <p:tgtEl>
                                          <p:spTgt spid="25"/>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2000"/>
                                        <p:tgtEl>
                                          <p:spTgt spid="4"/>
                                        </p:tgtEl>
                                      </p:cBhvr>
                                    </p:animEffect>
                                    <p:set>
                                      <p:cBhvr>
                                        <p:cTn id="16" dur="1" fill="hold">
                                          <p:stCondLst>
                                            <p:cond delay="1999"/>
                                          </p:stCondLst>
                                        </p:cTn>
                                        <p:tgtEl>
                                          <p:spTgt spid="4"/>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2000"/>
                                        <p:tgtEl>
                                          <p:spTgt spid="5"/>
                                        </p:tgtEl>
                                      </p:cBhvr>
                                    </p:animEffect>
                                    <p:set>
                                      <p:cBhvr>
                                        <p:cTn id="19" dur="1" fill="hold">
                                          <p:stCondLst>
                                            <p:cond delay="1999"/>
                                          </p:stCondLst>
                                        </p:cTn>
                                        <p:tgtEl>
                                          <p:spTgt spid="5"/>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2000"/>
                                        <p:tgtEl>
                                          <p:spTgt spid="22"/>
                                        </p:tgtEl>
                                      </p:cBhvr>
                                    </p:animEffect>
                                    <p:set>
                                      <p:cBhvr>
                                        <p:cTn id="22" dur="1" fill="hold">
                                          <p:stCondLst>
                                            <p:cond delay="1999"/>
                                          </p:stCondLst>
                                        </p:cTn>
                                        <p:tgtEl>
                                          <p:spTgt spid="2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trips(downRight)">
                                      <p:cBhvr>
                                        <p:cTn id="27" dur="10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33" dur="10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34" dur="10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
                                          </p:val>
                                        </p:tav>
                                        <p:tav tm="100000">
                                          <p:val>
                                            <p:strVal val="#ppt_y"/>
                                          </p:val>
                                        </p:tav>
                                      </p:tavLst>
                                    </p:anim>
                                  </p:childTnLst>
                                </p:cTn>
                              </p:par>
                              <p:par>
                                <p:cTn id="36" presetID="10" presetClass="exit" presetSubtype="0" fill="hold" nodeType="withEffect">
                                  <p:stCondLst>
                                    <p:cond delay="0"/>
                                  </p:stCondLst>
                                  <p:childTnLst>
                                    <p:animEffect transition="out" filter="fade">
                                      <p:cBhvr>
                                        <p:cTn id="37" dur="2000"/>
                                        <p:tgtEl>
                                          <p:spTgt spid="6"/>
                                        </p:tgtEl>
                                      </p:cBhvr>
                                    </p:animEffect>
                                    <p:set>
                                      <p:cBhvr>
                                        <p:cTn id="38" dur="1" fill="hold">
                                          <p:stCondLst>
                                            <p:cond delay="19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10" presetClass="exit" presetSubtype="0" fill="hold" grpId="1" nodeType="withEffect">
                                  <p:stCondLst>
                                    <p:cond delay="0"/>
                                  </p:stCondLst>
                                  <p:childTnLst>
                                    <p:animEffect transition="out" filter="fade">
                                      <p:cBhvr>
                                        <p:cTn id="47" dur="1000"/>
                                        <p:tgtEl>
                                          <p:spTgt spid="11"/>
                                        </p:tgtEl>
                                      </p:cBhvr>
                                    </p:animEffect>
                                    <p:set>
                                      <p:cBhvr>
                                        <p:cTn id="48" dur="1" fill="hold">
                                          <p:stCondLst>
                                            <p:cond delay="999"/>
                                          </p:stCondLst>
                                        </p:cTn>
                                        <p:tgtEl>
                                          <p:spTgt spid="1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dissolve">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6"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5781" name="Picture 5" descr="C:\Users\Administrator\Pictures\migraine.jpg"/>
          <p:cNvPicPr>
            <a:picLocks noChangeAspect="1" noChangeArrowheads="1"/>
          </p:cNvPicPr>
          <p:nvPr/>
        </p:nvPicPr>
        <p:blipFill>
          <a:blip r:embed="rId2">
            <a:clrChange>
              <a:clrFrom>
                <a:srgbClr val="FFFFFF"/>
              </a:clrFrom>
              <a:clrTo>
                <a:srgbClr val="FFFFFF">
                  <a:alpha val="0"/>
                </a:srgbClr>
              </a:clrTo>
            </a:clrChange>
            <a:lum bright="-10000" contrast="20000"/>
          </a:blip>
          <a:srcRect l="4828" t="3391" r="2231" b="3391"/>
          <a:stretch>
            <a:fillRect/>
          </a:stretch>
        </p:blipFill>
        <p:spPr bwMode="auto">
          <a:xfrm>
            <a:off x="838200" y="1301750"/>
            <a:ext cx="6172200" cy="4408488"/>
          </a:xfrm>
          <a:prstGeom prst="rect">
            <a:avLst/>
          </a:prstGeom>
          <a:noFill/>
          <a:ln w="9525">
            <a:noFill/>
            <a:miter lim="800000"/>
            <a:headEnd/>
            <a:tailEnd/>
          </a:ln>
        </p:spPr>
      </p:pic>
      <p:sp>
        <p:nvSpPr>
          <p:cNvPr id="8" name="TextBox 7"/>
          <p:cNvSpPr txBox="1">
            <a:spLocks noChangeArrowheads="1"/>
          </p:cNvSpPr>
          <p:nvPr/>
        </p:nvSpPr>
        <p:spPr bwMode="auto">
          <a:xfrm>
            <a:off x="3810000" y="2514600"/>
            <a:ext cx="4724400" cy="461963"/>
          </a:xfrm>
          <a:prstGeom prst="rect">
            <a:avLst/>
          </a:prstGeom>
          <a:noFill/>
          <a:ln w="9525">
            <a:noFill/>
            <a:miter lim="800000"/>
            <a:headEnd/>
            <a:tailEnd/>
          </a:ln>
        </p:spPr>
        <p:txBody>
          <a:bodyPr>
            <a:spAutoFit/>
          </a:bodyPr>
          <a:lstStyle/>
          <a:p>
            <a:r>
              <a:rPr lang="en-US" sz="2400" b="1">
                <a:latin typeface="Arial Narrow" pitchFamily="34" charset="0"/>
              </a:rPr>
              <a:t>No pathophysiological consequence</a:t>
            </a:r>
          </a:p>
        </p:txBody>
      </p:sp>
      <p:sp>
        <p:nvSpPr>
          <p:cNvPr id="9" name="TextBox 8"/>
          <p:cNvSpPr txBox="1">
            <a:spLocks noChangeArrowheads="1"/>
          </p:cNvSpPr>
          <p:nvPr/>
        </p:nvSpPr>
        <p:spPr bwMode="auto">
          <a:xfrm>
            <a:off x="4114800" y="4033838"/>
            <a:ext cx="4419600" cy="461962"/>
          </a:xfrm>
          <a:prstGeom prst="rect">
            <a:avLst/>
          </a:prstGeom>
          <a:noFill/>
          <a:ln w="9525">
            <a:noFill/>
            <a:miter lim="800000"/>
            <a:headEnd/>
            <a:tailEnd/>
          </a:ln>
        </p:spPr>
        <p:txBody>
          <a:bodyPr>
            <a:spAutoFit/>
          </a:bodyPr>
          <a:lstStyle/>
          <a:p>
            <a:r>
              <a:rPr lang="en-US" sz="2400" b="1">
                <a:latin typeface="Arial Narrow" pitchFamily="34" charset="0"/>
              </a:rPr>
              <a:t>Transiently occlude to initiate CSD</a:t>
            </a:r>
          </a:p>
        </p:txBody>
      </p:sp>
      <p:sp>
        <p:nvSpPr>
          <p:cNvPr id="10" name="TextBox 9"/>
          <p:cNvSpPr txBox="1">
            <a:spLocks noChangeArrowheads="1"/>
          </p:cNvSpPr>
          <p:nvPr/>
        </p:nvSpPr>
        <p:spPr bwMode="auto">
          <a:xfrm>
            <a:off x="1676400" y="5715000"/>
            <a:ext cx="6858000" cy="461963"/>
          </a:xfrm>
          <a:prstGeom prst="rect">
            <a:avLst/>
          </a:prstGeom>
          <a:noFill/>
          <a:ln w="9525">
            <a:noFill/>
            <a:miter lim="800000"/>
            <a:headEnd/>
            <a:tailEnd/>
          </a:ln>
        </p:spPr>
        <p:txBody>
          <a:bodyPr>
            <a:spAutoFit/>
          </a:bodyPr>
          <a:lstStyle/>
          <a:p>
            <a:r>
              <a:rPr lang="en-US" sz="2400" b="1">
                <a:latin typeface="Arial Narrow" pitchFamily="34" charset="0"/>
              </a:rPr>
              <a:t>Prolonged occlusion  will cause tissue microinfarction</a:t>
            </a:r>
          </a:p>
        </p:txBody>
      </p:sp>
      <p:sp>
        <p:nvSpPr>
          <p:cNvPr id="12" name="TextBox 11"/>
          <p:cNvSpPr txBox="1"/>
          <p:nvPr/>
        </p:nvSpPr>
        <p:spPr>
          <a:xfrm>
            <a:off x="304800" y="228600"/>
            <a:ext cx="38862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Causal Theories</a:t>
            </a:r>
          </a:p>
        </p:txBody>
      </p:sp>
      <p:grpSp>
        <p:nvGrpSpPr>
          <p:cNvPr id="75786" name="Group 12"/>
          <p:cNvGrpSpPr>
            <a:grpSpLocks/>
          </p:cNvGrpSpPr>
          <p:nvPr/>
        </p:nvGrpSpPr>
        <p:grpSpPr bwMode="auto">
          <a:xfrm>
            <a:off x="6819900" y="38100"/>
            <a:ext cx="2247900" cy="2324100"/>
            <a:chOff x="6819900" y="38100"/>
            <a:chExt cx="2247900" cy="2324100"/>
          </a:xfrm>
        </p:grpSpPr>
        <p:pic>
          <p:nvPicPr>
            <p:cNvPr id="14"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5"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16" name="Freeform 15"/>
            <p:cNvSpPr/>
            <p:nvPr/>
          </p:nvSpPr>
          <p:spPr>
            <a:xfrm>
              <a:off x="7237413" y="314325"/>
              <a:ext cx="1754187" cy="1298575"/>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17" name="Rectangle 16"/>
          <p:cNvSpPr/>
          <p:nvPr/>
        </p:nvSpPr>
        <p:spPr>
          <a:xfrm>
            <a:off x="4495800" y="177225"/>
            <a:ext cx="1600200" cy="58477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3200" dirty="0">
                <a:solidFill>
                  <a:srgbClr val="7030A0"/>
                </a:solidFill>
                <a:latin typeface="Bernard MT Condensed" pitchFamily="18" charset="0"/>
                <a:cs typeface="+mn-cs"/>
              </a:rPr>
              <a:t>UNIFYING</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350" y="635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4" name="TextBox 16"/>
          <p:cNvSpPr txBox="1">
            <a:spLocks noChangeArrowheads="1"/>
          </p:cNvSpPr>
          <p:nvPr/>
        </p:nvSpPr>
        <p:spPr bwMode="auto">
          <a:xfrm>
            <a:off x="3048000" y="3429000"/>
            <a:ext cx="5410200" cy="1570038"/>
          </a:xfrm>
          <a:prstGeom prst="rect">
            <a:avLst/>
          </a:prstGeom>
          <a:noFill/>
          <a:ln w="9525">
            <a:noFill/>
            <a:miter lim="800000"/>
            <a:headEnd/>
            <a:tailEnd/>
          </a:ln>
        </p:spPr>
        <p:txBody>
          <a:bodyPr>
            <a:spAutoFit/>
          </a:bodyPr>
          <a:lstStyle/>
          <a:p>
            <a:r>
              <a:rPr lang="en-US" sz="2400" b="1">
                <a:latin typeface="Arial Narrow" pitchFamily="34" charset="0"/>
              </a:rPr>
              <a:t>They specifically target pathways of migraine by </a:t>
            </a:r>
            <a:r>
              <a:rPr lang="en-US" sz="2400" b="1">
                <a:latin typeface="Arial Narrow" pitchFamily="34" charset="0"/>
                <a:sym typeface="Wingdings" pitchFamily="2" charset="2"/>
              </a:rPr>
              <a:t> </a:t>
            </a:r>
            <a:r>
              <a:rPr lang="en-US" sz="2400" b="1">
                <a:latin typeface="Calibri" pitchFamily="34" charset="0"/>
              </a:rPr>
              <a:t>meningeal dilatation &amp; </a:t>
            </a:r>
            <a:r>
              <a:rPr lang="en-US" sz="2400" b="1">
                <a:latin typeface="Arial Narrow" pitchFamily="34" charset="0"/>
                <a:sym typeface="Wingdings" pitchFamily="2" charset="2"/>
              </a:rPr>
              <a:t> </a:t>
            </a:r>
            <a:r>
              <a:rPr lang="en-US" sz="2400" b="1">
                <a:latin typeface="Calibri" pitchFamily="34" charset="0"/>
              </a:rPr>
              <a:t>neural activation via</a:t>
            </a:r>
            <a:r>
              <a:rPr lang="en-US" sz="2400" b="1">
                <a:latin typeface="Arial Narrow" pitchFamily="34" charset="0"/>
              </a:rPr>
              <a:t> 5HT</a:t>
            </a:r>
            <a:r>
              <a:rPr lang="en-US" sz="2400" b="1" baseline="-25000">
                <a:latin typeface="Arial Narrow" pitchFamily="34" charset="0"/>
              </a:rPr>
              <a:t>1 </a:t>
            </a:r>
            <a:r>
              <a:rPr lang="en-US" sz="2400" b="1">
                <a:latin typeface="Arial Narrow" pitchFamily="34" charset="0"/>
              </a:rPr>
              <a:t>agonism </a:t>
            </a:r>
            <a:r>
              <a:rPr lang="en-US" sz="2400" b="1">
                <a:latin typeface="Arial Narrow" pitchFamily="34" charset="0"/>
                <a:sym typeface="Wingdings" pitchFamily="2" charset="2"/>
              </a:rPr>
              <a:t> i.e. </a:t>
            </a:r>
            <a:r>
              <a:rPr lang="en-US" sz="2400" b="1">
                <a:latin typeface="Arial Narrow" pitchFamily="34" charset="0"/>
              </a:rPr>
              <a:t>stopping headache as it is evolving.  </a:t>
            </a:r>
          </a:p>
        </p:txBody>
      </p:sp>
      <p:sp>
        <p:nvSpPr>
          <p:cNvPr id="11276" name="TextBox 12"/>
          <p:cNvSpPr txBox="1">
            <a:spLocks noChangeArrowheads="1"/>
          </p:cNvSpPr>
          <p:nvPr/>
        </p:nvSpPr>
        <p:spPr bwMode="auto">
          <a:xfrm>
            <a:off x="3048000" y="4927600"/>
            <a:ext cx="6019800" cy="1262063"/>
          </a:xfrm>
          <a:prstGeom prst="rect">
            <a:avLst/>
          </a:prstGeom>
          <a:noFill/>
          <a:ln w="9525">
            <a:noFill/>
            <a:miter lim="800000"/>
            <a:headEnd/>
            <a:tailEnd/>
          </a:ln>
        </p:spPr>
        <p:txBody>
          <a:bodyPr>
            <a:spAutoFit/>
          </a:bodyPr>
          <a:lstStyle/>
          <a:p>
            <a:r>
              <a:rPr lang="en-US" sz="2400" b="1">
                <a:latin typeface="Arial Narrow" pitchFamily="34" charset="0"/>
              </a:rPr>
              <a:t>Abortive medications </a:t>
            </a:r>
            <a:r>
              <a:rPr lang="en-US" sz="2800" b="1">
                <a:latin typeface="Bernard MT Condensed" pitchFamily="18" charset="0"/>
              </a:rPr>
              <a:t>&gt; </a:t>
            </a:r>
            <a:r>
              <a:rPr lang="en-US" sz="2400" b="1">
                <a:latin typeface="Arial Narrow" pitchFamily="34" charset="0"/>
              </a:rPr>
              <a:t>effective if taken early, losing effectiveness once the attack has begun</a:t>
            </a:r>
          </a:p>
          <a:p>
            <a:r>
              <a:rPr lang="en-US" sz="2400">
                <a:solidFill>
                  <a:srgbClr val="0070C0"/>
                </a:solidFill>
                <a:latin typeface="Bernard MT Condensed" pitchFamily="18" charset="0"/>
              </a:rPr>
              <a:t>So they must be rapidly acting</a:t>
            </a:r>
          </a:p>
        </p:txBody>
      </p:sp>
      <p:sp>
        <p:nvSpPr>
          <p:cNvPr id="11277" name="TextBox 15"/>
          <p:cNvSpPr txBox="1">
            <a:spLocks noChangeArrowheads="1"/>
          </p:cNvSpPr>
          <p:nvPr/>
        </p:nvSpPr>
        <p:spPr bwMode="auto">
          <a:xfrm>
            <a:off x="0" y="3456906"/>
            <a:ext cx="2667000" cy="2678113"/>
          </a:xfrm>
          <a:prstGeom prst="rect">
            <a:avLst/>
          </a:prstGeom>
          <a:noFill/>
          <a:ln w="9525">
            <a:noFill/>
            <a:miter lim="800000"/>
            <a:headEnd/>
            <a:tailEnd/>
          </a:ln>
        </p:spPr>
        <p:txBody>
          <a:bodyPr>
            <a:spAutoFit/>
          </a:bodyPr>
          <a:lstStyle/>
          <a:p>
            <a:pPr algn="ctr"/>
            <a:r>
              <a:rPr lang="en-US" sz="2400" b="1" dirty="0">
                <a:latin typeface="Arial Narrow" pitchFamily="34" charset="0"/>
              </a:rPr>
              <a:t>Non-specifically  target individual symptoms                i.e. alleviating</a:t>
            </a:r>
          </a:p>
          <a:p>
            <a:pPr algn="ctr"/>
            <a:r>
              <a:rPr lang="en-US" sz="2400" b="1" dirty="0">
                <a:latin typeface="Arial Narrow" pitchFamily="34" charset="0"/>
              </a:rPr>
              <a:t>pain, emesis and associated symptoms </a:t>
            </a:r>
          </a:p>
        </p:txBody>
      </p:sp>
      <p:sp>
        <p:nvSpPr>
          <p:cNvPr id="20" name="TextBox 19"/>
          <p:cNvSpPr txBox="1"/>
          <p:nvPr/>
        </p:nvSpPr>
        <p:spPr>
          <a:xfrm>
            <a:off x="304800" y="6172200"/>
            <a:ext cx="1981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rgbClr val="006699"/>
                </a:solidFill>
                <a:latin typeface="Bernard MT Condensed" pitchFamily="18" charset="0"/>
              </a:rPr>
              <a:t>Mild-Moderate</a:t>
            </a:r>
          </a:p>
        </p:txBody>
      </p:sp>
      <p:sp>
        <p:nvSpPr>
          <p:cNvPr id="21" name="TextBox 20"/>
          <p:cNvSpPr txBox="1"/>
          <p:nvPr/>
        </p:nvSpPr>
        <p:spPr>
          <a:xfrm>
            <a:off x="3124200" y="6248400"/>
            <a:ext cx="2438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rgbClr val="006699"/>
                </a:solidFill>
                <a:latin typeface="Bernard MT Condensed" pitchFamily="18" charset="0"/>
              </a:rPr>
              <a:t>Severe/ Disabling</a:t>
            </a:r>
          </a:p>
        </p:txBody>
      </p:sp>
      <p:grpSp>
        <p:nvGrpSpPr>
          <p:cNvPr id="18" name="Group 17"/>
          <p:cNvGrpSpPr>
            <a:grpSpLocks/>
          </p:cNvGrpSpPr>
          <p:nvPr/>
        </p:nvGrpSpPr>
        <p:grpSpPr bwMode="auto">
          <a:xfrm>
            <a:off x="1500188" y="533400"/>
            <a:ext cx="6143625" cy="354013"/>
            <a:chOff x="1643042" y="1577171"/>
            <a:chExt cx="6143668" cy="353219"/>
          </a:xfrm>
        </p:grpSpPr>
        <p:cxnSp>
          <p:nvCxnSpPr>
            <p:cNvPr id="19" name="Straight Connector 18"/>
            <p:cNvCxnSpPr/>
            <p:nvPr/>
          </p:nvCxnSpPr>
          <p:spPr>
            <a:xfrm rot="5400000">
              <a:off x="4507278" y="1738731"/>
              <a:ext cx="324708" cy="1587"/>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589" name="Straight Connector 21"/>
            <p:cNvCxnSpPr>
              <a:cxnSpLocks noChangeShapeType="1"/>
            </p:cNvCxnSpPr>
            <p:nvPr/>
          </p:nvCxnSpPr>
          <p:spPr bwMode="auto">
            <a:xfrm>
              <a:off x="1643042" y="1928802"/>
              <a:ext cx="6143668" cy="1588"/>
            </a:xfrm>
            <a:prstGeom prst="line">
              <a:avLst/>
            </a:prstGeom>
            <a:noFill/>
            <a:ln w="57150" algn="ctr">
              <a:solidFill>
                <a:srgbClr val="000000"/>
              </a:solidFill>
              <a:round/>
              <a:headEnd/>
              <a:tailEnd/>
            </a:ln>
          </p:spPr>
        </p:cxnSp>
      </p:grpSp>
      <p:sp>
        <p:nvSpPr>
          <p:cNvPr id="23" name="TextBox 22"/>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27" name="Group 26"/>
          <p:cNvGrpSpPr>
            <a:grpSpLocks/>
          </p:cNvGrpSpPr>
          <p:nvPr/>
        </p:nvGrpSpPr>
        <p:grpSpPr bwMode="auto">
          <a:xfrm>
            <a:off x="5257800" y="876300"/>
            <a:ext cx="3352800" cy="647700"/>
            <a:chOff x="5257800" y="876837"/>
            <a:chExt cx="3352800" cy="647163"/>
          </a:xfrm>
        </p:grpSpPr>
        <p:sp>
          <p:nvSpPr>
            <p:cNvPr id="17" name="TextBox 16"/>
            <p:cNvSpPr txBox="1"/>
            <p:nvPr/>
          </p:nvSpPr>
          <p:spPr>
            <a:xfrm>
              <a:off x="5257800" y="1143000"/>
              <a:ext cx="3352800" cy="3810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PREVENT RECURRENCE</a:t>
              </a:r>
            </a:p>
          </p:txBody>
        </p:sp>
        <p:sp>
          <p:nvSpPr>
            <p:cNvPr id="24" name="Down Arrow 23"/>
            <p:cNvSpPr/>
            <p:nvPr/>
          </p:nvSpPr>
          <p:spPr>
            <a:xfrm>
              <a:off x="7467600" y="876837"/>
              <a:ext cx="228600" cy="22841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6" name="Group 25"/>
          <p:cNvGrpSpPr>
            <a:grpSpLocks/>
          </p:cNvGrpSpPr>
          <p:nvPr/>
        </p:nvGrpSpPr>
        <p:grpSpPr bwMode="auto">
          <a:xfrm>
            <a:off x="457200" y="876300"/>
            <a:ext cx="2362200" cy="647700"/>
            <a:chOff x="457200" y="876837"/>
            <a:chExt cx="2362200" cy="647163"/>
          </a:xfrm>
        </p:grpSpPr>
        <p:sp>
          <p:nvSpPr>
            <p:cNvPr id="16" name="TextBox 15"/>
            <p:cNvSpPr txBox="1"/>
            <p:nvPr/>
          </p:nvSpPr>
          <p:spPr>
            <a:xfrm>
              <a:off x="457200" y="1143000"/>
              <a:ext cx="2362200" cy="3810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25" name="Down Arrow 24"/>
            <p:cNvSpPr/>
            <p:nvPr/>
          </p:nvSpPr>
          <p:spPr>
            <a:xfrm>
              <a:off x="1371600" y="876837"/>
              <a:ext cx="228600" cy="22841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8" name="TextBox 27"/>
          <p:cNvSpPr txBox="1"/>
          <p:nvPr/>
        </p:nvSpPr>
        <p:spPr>
          <a:xfrm>
            <a:off x="3048000" y="2057400"/>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29" name="TextBox 28"/>
          <p:cNvSpPr txBox="1"/>
          <p:nvPr/>
        </p:nvSpPr>
        <p:spPr>
          <a:xfrm>
            <a:off x="609600" y="2057400"/>
            <a:ext cx="15240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RESCUE THERAPY</a:t>
            </a:r>
          </a:p>
        </p:txBody>
      </p:sp>
      <p:sp>
        <p:nvSpPr>
          <p:cNvPr id="30" name="TextBox 17"/>
          <p:cNvSpPr txBox="1">
            <a:spLocks noChangeArrowheads="1"/>
          </p:cNvSpPr>
          <p:nvPr/>
        </p:nvSpPr>
        <p:spPr bwMode="auto">
          <a:xfrm>
            <a:off x="76200" y="1524000"/>
            <a:ext cx="2362200" cy="461963"/>
          </a:xfrm>
          <a:prstGeom prst="rect">
            <a:avLst/>
          </a:prstGeom>
          <a:noFill/>
          <a:ln w="9525">
            <a:noFill/>
            <a:miter lim="800000"/>
            <a:headEnd/>
            <a:tailEnd/>
          </a:ln>
        </p:spPr>
        <p:txBody>
          <a:bodyPr>
            <a:spAutoFit/>
          </a:bodyPr>
          <a:lstStyle/>
          <a:p>
            <a:r>
              <a:rPr lang="en-US" sz="2400" b="1" dirty="0">
                <a:latin typeface="Arial Narrow" pitchFamily="34" charset="0"/>
              </a:rPr>
              <a:t>Controls attack. </a:t>
            </a:r>
          </a:p>
        </p:txBody>
      </p:sp>
      <p:grpSp>
        <p:nvGrpSpPr>
          <p:cNvPr id="37" name="Group 36"/>
          <p:cNvGrpSpPr>
            <a:grpSpLocks/>
          </p:cNvGrpSpPr>
          <p:nvPr/>
        </p:nvGrpSpPr>
        <p:grpSpPr bwMode="auto">
          <a:xfrm>
            <a:off x="2743200" y="1511300"/>
            <a:ext cx="279400" cy="990600"/>
            <a:chOff x="2743201" y="1511656"/>
            <a:chExt cx="279041" cy="990066"/>
          </a:xfrm>
        </p:grpSpPr>
        <p:sp>
          <p:nvSpPr>
            <p:cNvPr id="32" name="Down Arrow 31"/>
            <p:cNvSpPr/>
            <p:nvPr/>
          </p:nvSpPr>
          <p:spPr>
            <a:xfrm rot="16200000">
              <a:off x="2793850" y="2273330"/>
              <a:ext cx="228477" cy="22830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4" name="Straight Connector 33"/>
            <p:cNvCxnSpPr/>
            <p:nvPr/>
          </p:nvCxnSpPr>
          <p:spPr>
            <a:xfrm rot="5400000">
              <a:off x="2268001" y="1986856"/>
              <a:ext cx="951987" cy="158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a:grpSpLocks/>
          </p:cNvGrpSpPr>
          <p:nvPr/>
        </p:nvGrpSpPr>
        <p:grpSpPr bwMode="auto">
          <a:xfrm>
            <a:off x="2209800" y="1511300"/>
            <a:ext cx="230188" cy="990600"/>
            <a:chOff x="1981200" y="1524000"/>
            <a:chExt cx="230189" cy="990600"/>
          </a:xfrm>
        </p:grpSpPr>
        <p:sp>
          <p:nvSpPr>
            <p:cNvPr id="31" name="Down Arrow 30"/>
            <p:cNvSpPr/>
            <p:nvPr/>
          </p:nvSpPr>
          <p:spPr>
            <a:xfrm rot="5400000">
              <a:off x="1981200" y="2286000"/>
              <a:ext cx="228600" cy="22860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Connector 34"/>
            <p:cNvCxnSpPr/>
            <p:nvPr/>
          </p:nvCxnSpPr>
          <p:spPr>
            <a:xfrm rot="5400000">
              <a:off x="1734345" y="1999456"/>
              <a:ext cx="9525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Down Arrow 37"/>
          <p:cNvSpPr/>
          <p:nvPr/>
        </p:nvSpPr>
        <p:spPr>
          <a:xfrm>
            <a:off x="191037" y="3048000"/>
            <a:ext cx="2057400" cy="533400"/>
          </a:xfrm>
          <a:prstGeom prst="downArrow">
            <a:avLst>
              <a:gd name="adj1" fmla="val 587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Down Arrow 38"/>
          <p:cNvSpPr/>
          <p:nvPr/>
        </p:nvSpPr>
        <p:spPr>
          <a:xfrm>
            <a:off x="2985753" y="3048000"/>
            <a:ext cx="2057400" cy="533400"/>
          </a:xfrm>
          <a:prstGeom prst="downArrow">
            <a:avLst>
              <a:gd name="adj1" fmla="val 587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Down Arrow 39"/>
          <p:cNvSpPr/>
          <p:nvPr/>
        </p:nvSpPr>
        <p:spPr>
          <a:xfrm>
            <a:off x="1066800" y="3048000"/>
            <a:ext cx="2057400" cy="533400"/>
          </a:xfrm>
          <a:prstGeom prst="downArrow">
            <a:avLst>
              <a:gd name="adj1" fmla="val 587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1000"/>
                                        <p:tgtEl>
                                          <p:spTgt spid="18"/>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up)">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1000"/>
                                        <p:tgtEl>
                                          <p:spTgt spid="27"/>
                                        </p:tgtEl>
                                      </p:cBhvr>
                                    </p:animEffect>
                                    <p:set>
                                      <p:cBhvr>
                                        <p:cTn id="28" dur="1" fill="hold">
                                          <p:stCondLst>
                                            <p:cond delay="999"/>
                                          </p:stCondLst>
                                        </p:cTn>
                                        <p:tgtEl>
                                          <p:spTgt spid="27"/>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1000"/>
                                        <p:tgtEl>
                                          <p:spTgt spid="30"/>
                                        </p:tgtEl>
                                      </p:cBhvr>
                                    </p:animEffect>
                                    <p:set>
                                      <p:cBhvr>
                                        <p:cTn id="31" dur="1" fill="hold">
                                          <p:stCondLst>
                                            <p:cond delay="999"/>
                                          </p:stCondLst>
                                        </p:cTn>
                                        <p:tgtEl>
                                          <p:spTgt spid="30"/>
                                        </p:tgtEl>
                                        <p:attrNameLst>
                                          <p:attrName>style.visibility</p:attrName>
                                        </p:attrNameLst>
                                      </p:cBhvr>
                                      <p:to>
                                        <p:strVal val="hidden"/>
                                      </p:to>
                                    </p:set>
                                  </p:childTnLst>
                                </p:cTn>
                              </p:par>
                            </p:childTnLst>
                          </p:cTn>
                        </p:par>
                        <p:par>
                          <p:cTn id="32" fill="hold">
                            <p:stCondLst>
                              <p:cond delay="1000"/>
                            </p:stCondLst>
                            <p:childTnLst>
                              <p:par>
                                <p:cTn id="33" presetID="18" presetClass="entr" presetSubtype="12" fill="hold"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strips(downLeft)">
                                      <p:cBhvr>
                                        <p:cTn id="35" dur="1000"/>
                                        <p:tgtEl>
                                          <p:spTgt spid="36"/>
                                        </p:tgtEl>
                                      </p:cBhvr>
                                    </p:animEffect>
                                  </p:childTnLst>
                                </p:cTn>
                              </p:par>
                              <p:par>
                                <p:cTn id="36" presetID="18" presetClass="entr" presetSubtype="6" fill="hold"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strips(downRight)">
                                      <p:cBhvr>
                                        <p:cTn id="38" dur="1000"/>
                                        <p:tgtEl>
                                          <p:spTgt spid="37"/>
                                        </p:tgtEl>
                                      </p:cBhvr>
                                    </p:animEffect>
                                  </p:childTnLst>
                                </p:cTn>
                              </p:par>
                            </p:childTnLst>
                          </p:cTn>
                        </p:par>
                        <p:par>
                          <p:cTn id="39" fill="hold">
                            <p:stCondLst>
                              <p:cond delay="2000"/>
                            </p:stCondLst>
                            <p:childTnLst>
                              <p:par>
                                <p:cTn id="40" presetID="22" presetClass="entr" presetSubtype="2"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right)">
                                      <p:cBhvr>
                                        <p:cTn id="42" dur="1000"/>
                                        <p:tgtEl>
                                          <p:spTgt spid="29"/>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10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1277"/>
                                        </p:tgtEl>
                                        <p:attrNameLst>
                                          <p:attrName>style.visibility</p:attrName>
                                        </p:attrNameLst>
                                      </p:cBhvr>
                                      <p:to>
                                        <p:strVal val="visible"/>
                                      </p:to>
                                    </p:set>
                                    <p:animEffect transition="in" filter="wipe(up)">
                                      <p:cBhvr>
                                        <p:cTn id="50" dur="1000"/>
                                        <p:tgtEl>
                                          <p:spTgt spid="11277"/>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grpId="0" nodeType="clickEffect">
                                  <p:stCondLst>
                                    <p:cond delay="0"/>
                                  </p:stCondLst>
                                  <p:childTnLst>
                                    <p:set>
                                      <p:cBhvr>
                                        <p:cTn id="54" dur="1" fill="hold">
                                          <p:stCondLst>
                                            <p:cond delay="0"/>
                                          </p:stCondLst>
                                        </p:cTn>
                                        <p:tgtEl>
                                          <p:spTgt spid="11274"/>
                                        </p:tgtEl>
                                        <p:attrNameLst>
                                          <p:attrName>style.visibility</p:attrName>
                                        </p:attrNameLst>
                                      </p:cBhvr>
                                      <p:to>
                                        <p:strVal val="visible"/>
                                      </p:to>
                                    </p:set>
                                    <p:animEffect transition="in" filter="strips(downRight)">
                                      <p:cBhvr>
                                        <p:cTn id="55" dur="1000"/>
                                        <p:tgtEl>
                                          <p:spTgt spid="11274"/>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6" fill="hold" grpId="0" nodeType="clickEffect">
                                  <p:stCondLst>
                                    <p:cond delay="0"/>
                                  </p:stCondLst>
                                  <p:childTnLst>
                                    <p:set>
                                      <p:cBhvr>
                                        <p:cTn id="59" dur="1" fill="hold">
                                          <p:stCondLst>
                                            <p:cond delay="0"/>
                                          </p:stCondLst>
                                        </p:cTn>
                                        <p:tgtEl>
                                          <p:spTgt spid="11276"/>
                                        </p:tgtEl>
                                        <p:attrNameLst>
                                          <p:attrName>style.visibility</p:attrName>
                                        </p:attrNameLst>
                                      </p:cBhvr>
                                      <p:to>
                                        <p:strVal val="visible"/>
                                      </p:to>
                                    </p:set>
                                    <p:animEffect transition="in" filter="strips(downRight)">
                                      <p:cBhvr>
                                        <p:cTn id="60" dur="1000"/>
                                        <p:tgtEl>
                                          <p:spTgt spid="11276"/>
                                        </p:tgtEl>
                                      </p:cBhvr>
                                    </p:animEffect>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1000"/>
                                        <p:tgtEl>
                                          <p:spTgt spid="38"/>
                                        </p:tgtEl>
                                      </p:cBhvr>
                                    </p:animEffect>
                                    <p:anim calcmode="lin" valueType="num">
                                      <p:cBhvr>
                                        <p:cTn id="66" dur="1000" fill="hold"/>
                                        <p:tgtEl>
                                          <p:spTgt spid="38"/>
                                        </p:tgtEl>
                                        <p:attrNameLst>
                                          <p:attrName>ppt_x</p:attrName>
                                        </p:attrNameLst>
                                      </p:cBhvr>
                                      <p:tavLst>
                                        <p:tav tm="0">
                                          <p:val>
                                            <p:strVal val="#ppt_x"/>
                                          </p:val>
                                        </p:tav>
                                        <p:tav tm="100000">
                                          <p:val>
                                            <p:strVal val="#ppt_x"/>
                                          </p:val>
                                        </p:tav>
                                      </p:tavLst>
                                    </p:anim>
                                    <p:anim calcmode="lin" valueType="num">
                                      <p:cBhvr>
                                        <p:cTn id="67" dur="1000" fill="hold"/>
                                        <p:tgtEl>
                                          <p:spTgt spid="38"/>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42" presetClass="path" presetSubtype="0" accel="50000" decel="50000" fill="hold" grpId="1" nodeType="afterEffect">
                                  <p:stCondLst>
                                    <p:cond delay="0"/>
                                  </p:stCondLst>
                                  <p:childTnLst>
                                    <p:animMotion origin="layout" path="M 0 0  L 0 0.33302  E" pathEditMode="relative" ptsTypes="">
                                      <p:cBhvr>
                                        <p:cTn id="70" dur="2000" fill="hold"/>
                                        <p:tgtEl>
                                          <p:spTgt spid="38"/>
                                        </p:tgtEl>
                                        <p:attrNameLst>
                                          <p:attrName>ppt_x</p:attrName>
                                          <p:attrName>ppt_y</p:attrName>
                                        </p:attrNameLst>
                                      </p:cBhvr>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par>
                          <p:cTn id="71" fill="hold">
                            <p:stCondLst>
                              <p:cond delay="3000"/>
                            </p:stCondLst>
                            <p:childTnLst>
                              <p:par>
                                <p:cTn id="72" presetID="47"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1000"/>
                                        <p:tgtEl>
                                          <p:spTgt spid="20"/>
                                        </p:tgtEl>
                                      </p:cBhvr>
                                    </p:animEffect>
                                    <p:anim calcmode="lin" valueType="num">
                                      <p:cBhvr>
                                        <p:cTn id="75" dur="1000" fill="hold"/>
                                        <p:tgtEl>
                                          <p:spTgt spid="20"/>
                                        </p:tgtEl>
                                        <p:attrNameLst>
                                          <p:attrName>ppt_x</p:attrName>
                                        </p:attrNameLst>
                                      </p:cBhvr>
                                      <p:tavLst>
                                        <p:tav tm="0">
                                          <p:val>
                                            <p:strVal val="#ppt_x"/>
                                          </p:val>
                                        </p:tav>
                                        <p:tav tm="100000">
                                          <p:val>
                                            <p:strVal val="#ppt_x"/>
                                          </p:val>
                                        </p:tav>
                                      </p:tavLst>
                                    </p:anim>
                                    <p:anim calcmode="lin" valueType="num">
                                      <p:cBhvr>
                                        <p:cTn id="7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8" presetClass="entr" presetSubtype="12" fill="hold" grpId="0" nodeType="click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strips(downLeft)">
                                      <p:cBhvr>
                                        <p:cTn id="81" dur="1000"/>
                                        <p:tgtEl>
                                          <p:spTgt spid="40"/>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wipe(up)">
                                      <p:cBhvr>
                                        <p:cTn id="84" dur="1000"/>
                                        <p:tgtEl>
                                          <p:spTgt spid="39"/>
                                        </p:tgtEl>
                                      </p:cBhvr>
                                    </p:animEffect>
                                  </p:childTnLst>
                                </p:cTn>
                              </p:par>
                            </p:childTnLst>
                          </p:cTn>
                        </p:par>
                        <p:par>
                          <p:cTn id="85" fill="hold">
                            <p:stCondLst>
                              <p:cond delay="1000"/>
                            </p:stCondLst>
                            <p:childTnLst>
                              <p:par>
                                <p:cTn id="86" presetID="0" presetClass="path" presetSubtype="0" accel="50000" decel="50000" fill="hold" grpId="1" nodeType="afterEffect">
                                  <p:stCondLst>
                                    <p:cond delay="0"/>
                                  </p:stCondLst>
                                  <p:childTnLst>
                                    <p:animMotion origin="layout" path="M 3.33333E-6 3.78353E-6 L 0.20416 0.32747 " pathEditMode="relative" rAng="0" ptsTypes="AA">
                                      <p:cBhvr>
                                        <p:cTn id="87" dur="2000" fill="hold"/>
                                        <p:tgtEl>
                                          <p:spTgt spid="40"/>
                                        </p:tgtEl>
                                        <p:attrNameLst>
                                          <p:attrName>ppt_x</p:attrName>
                                          <p:attrName>ppt_y</p:attrName>
                                        </p:attrNameLst>
                                      </p:cBhvr>
                                      <p:rCtr x="102" y="164"/>
                                    </p:animMotion>
                                  </p:childTnLst>
                                  <p:subTnLst>
                                    <p:set>
                                      <p:cBhvr override="childStyle">
                                        <p:cTn dur="1" fill="hold" display="0" masterRel="sameClick" afterEffect="1">
                                          <p:stCondLst>
                                            <p:cond evt="end" delay="0">
                                              <p:tn val="86"/>
                                            </p:cond>
                                          </p:stCondLst>
                                        </p:cTn>
                                        <p:tgtEl>
                                          <p:spTgt spid="40"/>
                                        </p:tgtEl>
                                        <p:attrNameLst>
                                          <p:attrName>style.visibility</p:attrName>
                                        </p:attrNameLst>
                                      </p:cBhvr>
                                      <p:to>
                                        <p:strVal val="hidden"/>
                                      </p:to>
                                    </p:set>
                                  </p:subTnLst>
                                </p:cTn>
                              </p:par>
                              <p:par>
                                <p:cTn id="88" presetID="42" presetClass="path" presetSubtype="0" accel="50000" decel="50000" fill="hold" grpId="1" nodeType="withEffect">
                                  <p:stCondLst>
                                    <p:cond delay="0"/>
                                  </p:stCondLst>
                                  <p:childTnLst>
                                    <p:animMotion origin="layout" path="M 0 0  L 0 0.33302  E" pathEditMode="relative" ptsTypes="">
                                      <p:cBhvr>
                                        <p:cTn id="89" dur="2000" fill="hold"/>
                                        <p:tgtEl>
                                          <p:spTgt spid="39"/>
                                        </p:tgtEl>
                                        <p:attrNameLst>
                                          <p:attrName>ppt_x</p:attrName>
                                          <p:attrName>ppt_y</p:attrName>
                                        </p:attrNameLst>
                                      </p:cBhvr>
                                    </p:animMotion>
                                  </p:childTnLst>
                                  <p:subTnLst>
                                    <p:set>
                                      <p:cBhvr override="childStyle">
                                        <p:cTn dur="1" fill="hold" display="0" masterRel="sameClick" afterEffect="1">
                                          <p:stCondLst>
                                            <p:cond evt="end" delay="0">
                                              <p:tn val="88"/>
                                            </p:cond>
                                          </p:stCondLst>
                                        </p:cTn>
                                        <p:tgtEl>
                                          <p:spTgt spid="39"/>
                                        </p:tgtEl>
                                        <p:attrNameLst>
                                          <p:attrName>style.visibility</p:attrName>
                                        </p:attrNameLst>
                                      </p:cBhvr>
                                      <p:to>
                                        <p:strVal val="hidden"/>
                                      </p:to>
                                    </p:set>
                                  </p:subTnLst>
                                </p:cTn>
                              </p:par>
                            </p:childTnLst>
                          </p:cTn>
                        </p:par>
                        <p:par>
                          <p:cTn id="90" fill="hold">
                            <p:stCondLst>
                              <p:cond delay="3000"/>
                            </p:stCondLst>
                            <p:childTnLst>
                              <p:par>
                                <p:cTn id="91" presetID="47" presetClass="entr" presetSubtype="0" fill="hold" grpId="0" nodeType="after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fade">
                                      <p:cBhvr>
                                        <p:cTn id="93" dur="1000"/>
                                        <p:tgtEl>
                                          <p:spTgt spid="21"/>
                                        </p:tgtEl>
                                      </p:cBhvr>
                                    </p:animEffect>
                                    <p:anim calcmode="lin" valueType="num">
                                      <p:cBhvr>
                                        <p:cTn id="94" dur="1000" fill="hold"/>
                                        <p:tgtEl>
                                          <p:spTgt spid="21"/>
                                        </p:tgtEl>
                                        <p:attrNameLst>
                                          <p:attrName>ppt_x</p:attrName>
                                        </p:attrNameLst>
                                      </p:cBhvr>
                                      <p:tavLst>
                                        <p:tav tm="0">
                                          <p:val>
                                            <p:strVal val="#ppt_x"/>
                                          </p:val>
                                        </p:tav>
                                        <p:tav tm="100000">
                                          <p:val>
                                            <p:strVal val="#ppt_x"/>
                                          </p:val>
                                        </p:tav>
                                      </p:tavLst>
                                    </p:anim>
                                    <p:anim calcmode="lin" valueType="num">
                                      <p:cBhvr>
                                        <p:cTn id="9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P spid="11276" grpId="0"/>
      <p:bldP spid="11277" grpId="0"/>
      <p:bldP spid="20" grpId="0" animBg="1"/>
      <p:bldP spid="21" grpId="0" animBg="1"/>
      <p:bldP spid="28" grpId="0" animBg="1"/>
      <p:bldP spid="29" grpId="0" animBg="1"/>
      <p:bldP spid="30" grpId="0"/>
      <p:bldP spid="30" grpId="1"/>
      <p:bldP spid="38" grpId="0" animBg="1"/>
      <p:bldP spid="38" grpId="1" animBg="1"/>
      <p:bldP spid="39" grpId="0" animBg="1"/>
      <p:bldP spid="39" grpId="1" animBg="1"/>
      <p:bldP spid="40" grpId="0" animBg="1"/>
      <p:bldP spid="4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01" name="TextBox 15"/>
          <p:cNvSpPr txBox="1">
            <a:spLocks noChangeArrowheads="1"/>
          </p:cNvSpPr>
          <p:nvPr/>
        </p:nvSpPr>
        <p:spPr bwMode="auto">
          <a:xfrm>
            <a:off x="304800" y="2667000"/>
            <a:ext cx="2057400" cy="461963"/>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Analgesics</a:t>
            </a:r>
          </a:p>
        </p:txBody>
      </p:sp>
      <p:sp>
        <p:nvSpPr>
          <p:cNvPr id="16" name="TextBox 15"/>
          <p:cNvSpPr txBox="1">
            <a:spLocks noChangeArrowheads="1"/>
          </p:cNvSpPr>
          <p:nvPr/>
        </p:nvSpPr>
        <p:spPr bwMode="auto">
          <a:xfrm>
            <a:off x="762000" y="3208338"/>
            <a:ext cx="2057400" cy="460375"/>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Antiemetics</a:t>
            </a:r>
          </a:p>
        </p:txBody>
      </p:sp>
      <p:sp>
        <p:nvSpPr>
          <p:cNvPr id="17" name="TextBox 16"/>
          <p:cNvSpPr txBox="1">
            <a:spLocks noChangeArrowheads="1"/>
          </p:cNvSpPr>
          <p:nvPr/>
        </p:nvSpPr>
        <p:spPr bwMode="auto">
          <a:xfrm>
            <a:off x="1295400" y="3741738"/>
            <a:ext cx="2438400" cy="830262"/>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Others</a:t>
            </a:r>
          </a:p>
          <a:p>
            <a:r>
              <a:rPr lang="en-US" sz="2400" b="1">
                <a:latin typeface="Arial Narrow" pitchFamily="34" charset="0"/>
              </a:rPr>
              <a:t>     </a:t>
            </a:r>
            <a:r>
              <a:rPr lang="en-US" sz="2400" b="1" i="1">
                <a:latin typeface="Arial Narrow" pitchFamily="34" charset="0"/>
              </a:rPr>
              <a:t>Steroids </a:t>
            </a:r>
          </a:p>
        </p:txBody>
      </p:sp>
      <p:sp>
        <p:nvSpPr>
          <p:cNvPr id="19" name="TextBox 15"/>
          <p:cNvSpPr txBox="1">
            <a:spLocks noChangeArrowheads="1"/>
          </p:cNvSpPr>
          <p:nvPr/>
        </p:nvSpPr>
        <p:spPr bwMode="auto">
          <a:xfrm>
            <a:off x="4267200" y="1752600"/>
            <a:ext cx="4876800" cy="1743075"/>
          </a:xfrm>
          <a:prstGeom prst="rect">
            <a:avLst/>
          </a:prstGeom>
          <a:noFill/>
          <a:ln w="9525">
            <a:noFill/>
            <a:miter lim="800000"/>
            <a:headEnd/>
            <a:tailEnd/>
          </a:ln>
        </p:spPr>
        <p:txBody>
          <a:bodyPr>
            <a:spAutoFit/>
          </a:bodyPr>
          <a:lstStyle/>
          <a:p>
            <a:pPr>
              <a:lnSpc>
                <a:spcPts val="2600"/>
              </a:lnSpc>
              <a:buFont typeface="Wingdings" pitchFamily="2" charset="2"/>
              <a:buChar char="è"/>
            </a:pPr>
            <a:r>
              <a:rPr lang="en-US" sz="2400" b="1">
                <a:latin typeface="Arial Narrow" pitchFamily="34" charset="0"/>
              </a:rPr>
              <a:t>5HT</a:t>
            </a:r>
            <a:r>
              <a:rPr lang="en-US" sz="2400" b="1" baseline="-25000">
                <a:latin typeface="Arial Narrow" pitchFamily="34" charset="0"/>
              </a:rPr>
              <a:t>1</a:t>
            </a:r>
            <a:r>
              <a:rPr lang="en-US" sz="2400" b="1">
                <a:latin typeface="Arial Narrow" pitchFamily="34" charset="0"/>
              </a:rPr>
              <a:t> </a:t>
            </a:r>
          </a:p>
          <a:p>
            <a:pPr>
              <a:lnSpc>
                <a:spcPts val="2600"/>
              </a:lnSpc>
              <a:buFontTx/>
              <a:buBlip>
                <a:blip r:embed="rId2"/>
              </a:buBlip>
            </a:pPr>
            <a:r>
              <a:rPr lang="en-US" sz="2400" b="1">
                <a:latin typeface="Arial Narrow" pitchFamily="34" charset="0"/>
              </a:rPr>
              <a:t>  agonists</a:t>
            </a:r>
            <a:r>
              <a:rPr lang="en-US" sz="2400" b="1">
                <a:latin typeface="Arial Narrow" pitchFamily="34" charset="0"/>
                <a:sym typeface="Wingdings" pitchFamily="2" charset="2"/>
              </a:rPr>
              <a:t> 	              TRIPTANS</a:t>
            </a:r>
          </a:p>
          <a:p>
            <a:pPr>
              <a:lnSpc>
                <a:spcPts val="2600"/>
              </a:lnSpc>
            </a:pPr>
            <a:r>
              <a:rPr lang="en-US" sz="2400" b="1">
                <a:latin typeface="Arial Narrow" pitchFamily="34" charset="0"/>
                <a:sym typeface="Wingdings" pitchFamily="2" charset="2"/>
              </a:rPr>
              <a:t>      &gt; selective</a:t>
            </a:r>
          </a:p>
          <a:p>
            <a:pPr>
              <a:lnSpc>
                <a:spcPts val="2600"/>
              </a:lnSpc>
              <a:buFontTx/>
              <a:buBlip>
                <a:blip r:embed="rId2"/>
              </a:buBlip>
            </a:pPr>
            <a:r>
              <a:rPr lang="en-US" sz="2400" b="1">
                <a:latin typeface="Arial Narrow" pitchFamily="34" charset="0"/>
              </a:rPr>
              <a:t> partial agonists</a:t>
            </a:r>
            <a:r>
              <a:rPr lang="en-US" sz="2400" b="1">
                <a:latin typeface="Arial Narrow" pitchFamily="34" charset="0"/>
                <a:sym typeface="Wingdings" pitchFamily="2" charset="2"/>
              </a:rPr>
              <a:t> 	 ERGOTS</a:t>
            </a:r>
          </a:p>
          <a:p>
            <a:pPr>
              <a:lnSpc>
                <a:spcPts val="2600"/>
              </a:lnSpc>
            </a:pPr>
            <a:r>
              <a:rPr lang="en-US" sz="2400" b="1">
                <a:latin typeface="Arial Narrow" pitchFamily="34" charset="0"/>
                <a:sym typeface="Wingdings" pitchFamily="2" charset="2"/>
              </a:rPr>
              <a:t>      non-selective</a:t>
            </a:r>
            <a:r>
              <a:rPr lang="en-US" sz="2400" b="1">
                <a:latin typeface="Arial Narrow" pitchFamily="34" charset="0"/>
              </a:rPr>
              <a:t> </a:t>
            </a:r>
          </a:p>
        </p:txBody>
      </p:sp>
      <p:grpSp>
        <p:nvGrpSpPr>
          <p:cNvPr id="24584" name="Group 26"/>
          <p:cNvGrpSpPr>
            <a:grpSpLocks/>
          </p:cNvGrpSpPr>
          <p:nvPr/>
        </p:nvGrpSpPr>
        <p:grpSpPr bwMode="auto">
          <a:xfrm>
            <a:off x="457200" y="876300"/>
            <a:ext cx="2362200" cy="673100"/>
            <a:chOff x="457200" y="876837"/>
            <a:chExt cx="2362200" cy="671847"/>
          </a:xfrm>
        </p:grpSpPr>
        <p:sp>
          <p:nvSpPr>
            <p:cNvPr id="28" name="TextBox 27"/>
            <p:cNvSpPr txBox="1"/>
            <p:nvPr/>
          </p:nvSpPr>
          <p:spPr>
            <a:xfrm>
              <a:off x="457200" y="1091484"/>
              <a:ext cx="2362200" cy="4572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29" name="Down Arrow 28"/>
            <p:cNvSpPr/>
            <p:nvPr/>
          </p:nvSpPr>
          <p:spPr>
            <a:xfrm>
              <a:off x="1371600" y="876837"/>
              <a:ext cx="228600" cy="228174"/>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0" name="TextBox 29"/>
          <p:cNvSpPr txBox="1"/>
          <p:nvPr/>
        </p:nvSpPr>
        <p:spPr>
          <a:xfrm>
            <a:off x="2667000" y="1676400"/>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31" name="TextBox 30"/>
          <p:cNvSpPr txBox="1"/>
          <p:nvPr/>
        </p:nvSpPr>
        <p:spPr>
          <a:xfrm>
            <a:off x="457200" y="1676400"/>
            <a:ext cx="15240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RESCUE THERAPY</a:t>
            </a:r>
          </a:p>
        </p:txBody>
      </p:sp>
      <p:grpSp>
        <p:nvGrpSpPr>
          <p:cNvPr id="24587" name="Group 44"/>
          <p:cNvGrpSpPr>
            <a:grpSpLocks/>
          </p:cNvGrpSpPr>
          <p:nvPr/>
        </p:nvGrpSpPr>
        <p:grpSpPr bwMode="auto">
          <a:xfrm>
            <a:off x="1981200" y="1511300"/>
            <a:ext cx="660400" cy="622300"/>
            <a:chOff x="1981200" y="1511656"/>
            <a:chExt cx="660041" cy="990600"/>
          </a:xfrm>
        </p:grpSpPr>
        <p:grpSp>
          <p:nvGrpSpPr>
            <p:cNvPr id="24607" name="Group 32"/>
            <p:cNvGrpSpPr>
              <a:grpSpLocks/>
            </p:cNvGrpSpPr>
            <p:nvPr/>
          </p:nvGrpSpPr>
          <p:grpSpPr bwMode="auto">
            <a:xfrm>
              <a:off x="2362200" y="1511656"/>
              <a:ext cx="279041" cy="990066"/>
              <a:chOff x="2743201" y="1511656"/>
              <a:chExt cx="279041" cy="990066"/>
            </a:xfrm>
          </p:grpSpPr>
          <p:sp>
            <p:nvSpPr>
              <p:cNvPr id="34" name="Down Arrow 33"/>
              <p:cNvSpPr/>
              <p:nvPr/>
            </p:nvSpPr>
            <p:spPr>
              <a:xfrm rot="16200000">
                <a:off x="2793024" y="2273038"/>
                <a:ext cx="229960" cy="22847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Connector 34"/>
              <p:cNvCxnSpPr/>
              <p:nvPr/>
            </p:nvCxnSpPr>
            <p:spPr>
              <a:xfrm rot="5400000">
                <a:off x="2267440" y="1987210"/>
                <a:ext cx="952694" cy="158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08" name="Group 35"/>
            <p:cNvGrpSpPr>
              <a:grpSpLocks/>
            </p:cNvGrpSpPr>
            <p:nvPr/>
          </p:nvGrpSpPr>
          <p:grpSpPr bwMode="auto">
            <a:xfrm>
              <a:off x="1981200" y="1511656"/>
              <a:ext cx="230189" cy="990600"/>
              <a:chOff x="1981200" y="1524000"/>
              <a:chExt cx="230189" cy="990600"/>
            </a:xfrm>
          </p:grpSpPr>
          <p:sp>
            <p:nvSpPr>
              <p:cNvPr id="37" name="Down Arrow 36"/>
              <p:cNvSpPr/>
              <p:nvPr/>
            </p:nvSpPr>
            <p:spPr>
              <a:xfrm rot="5400000">
                <a:off x="1981721" y="2286646"/>
                <a:ext cx="227434" cy="22847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Connector 37"/>
              <p:cNvCxnSpPr/>
              <p:nvPr/>
            </p:nvCxnSpPr>
            <p:spPr>
              <a:xfrm rot="5400000">
                <a:off x="1734122" y="1999554"/>
                <a:ext cx="952695" cy="158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4588" name="Group 46"/>
          <p:cNvGrpSpPr>
            <a:grpSpLocks/>
          </p:cNvGrpSpPr>
          <p:nvPr/>
        </p:nvGrpSpPr>
        <p:grpSpPr bwMode="auto">
          <a:xfrm>
            <a:off x="1409700" y="533400"/>
            <a:ext cx="3124200" cy="325438"/>
            <a:chOff x="1409163" y="533400"/>
            <a:chExt cx="3124200" cy="325103"/>
          </a:xfrm>
        </p:grpSpPr>
        <p:cxnSp>
          <p:nvCxnSpPr>
            <p:cNvPr id="22" name="Straight Connector 21"/>
            <p:cNvCxnSpPr/>
            <p:nvPr/>
          </p:nvCxnSpPr>
          <p:spPr>
            <a:xfrm rot="5400000">
              <a:off x="4332712" y="695952"/>
              <a:ext cx="325103" cy="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09163" y="837886"/>
              <a:ext cx="3124200" cy="15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6" name="Picture 3"/>
          <p:cNvPicPr>
            <a:picLocks noChangeAspect="1" noChangeArrowheads="1"/>
          </p:cNvPicPr>
          <p:nvPr/>
        </p:nvPicPr>
        <p:blipFill>
          <a:blip r:embed="rId3">
            <a:clrChange>
              <a:clrFrom>
                <a:srgbClr val="FFFFFF"/>
              </a:clrFrom>
              <a:clrTo>
                <a:srgbClr val="FFFFFF">
                  <a:alpha val="0"/>
                </a:srgbClr>
              </a:clrTo>
            </a:clrChange>
            <a:lum bright="-20000" contrast="10000"/>
          </a:blip>
          <a:srcRect/>
          <a:stretch>
            <a:fillRect/>
          </a:stretch>
        </p:blipFill>
        <p:spPr bwMode="auto">
          <a:xfrm>
            <a:off x="2894013" y="3429000"/>
            <a:ext cx="6173787" cy="3429000"/>
          </a:xfrm>
          <a:prstGeom prst="rect">
            <a:avLst/>
          </a:prstGeom>
          <a:noFill/>
          <a:ln w="9525">
            <a:noFill/>
            <a:miter lim="800000"/>
            <a:headEnd/>
            <a:tailEnd/>
          </a:ln>
        </p:spPr>
      </p:pic>
      <p:sp>
        <p:nvSpPr>
          <p:cNvPr id="20" name="TextBox 15"/>
          <p:cNvSpPr txBox="1">
            <a:spLocks noChangeArrowheads="1"/>
          </p:cNvSpPr>
          <p:nvPr/>
        </p:nvSpPr>
        <p:spPr bwMode="auto">
          <a:xfrm>
            <a:off x="4229100" y="1295400"/>
            <a:ext cx="3733800" cy="461963"/>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CGRP antagonists</a:t>
            </a:r>
          </a:p>
        </p:txBody>
      </p:sp>
      <p:sp>
        <p:nvSpPr>
          <p:cNvPr id="26" name="TextBox 25"/>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24594"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66" name="Oval 65"/>
          <p:cNvSpPr/>
          <p:nvPr/>
        </p:nvSpPr>
        <p:spPr>
          <a:xfrm>
            <a:off x="6808788" y="1812925"/>
            <a:ext cx="2209800" cy="1458913"/>
          </a:xfrm>
          <a:prstGeom prst="ellipse">
            <a:avLst/>
          </a:prstGeom>
          <a:noFill/>
          <a:ln w="5715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5" name="Group 74"/>
          <p:cNvGrpSpPr>
            <a:grpSpLocks/>
          </p:cNvGrpSpPr>
          <p:nvPr/>
        </p:nvGrpSpPr>
        <p:grpSpPr bwMode="auto">
          <a:xfrm>
            <a:off x="6527800" y="3305175"/>
            <a:ext cx="1905000" cy="914400"/>
            <a:chOff x="6527442" y="3305580"/>
            <a:chExt cx="1905000" cy="914400"/>
          </a:xfrm>
        </p:grpSpPr>
        <p:sp>
          <p:nvSpPr>
            <p:cNvPr id="67" name="Arc 66"/>
            <p:cNvSpPr/>
            <p:nvPr/>
          </p:nvSpPr>
          <p:spPr>
            <a:xfrm>
              <a:off x="6527442" y="3305580"/>
              <a:ext cx="1905000" cy="914400"/>
            </a:xfrm>
            <a:prstGeom prst="arc">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0" name="Straight Connector 69"/>
            <p:cNvCxnSpPr/>
            <p:nvPr/>
          </p:nvCxnSpPr>
          <p:spPr>
            <a:xfrm>
              <a:off x="6806842" y="3311930"/>
              <a:ext cx="685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oup 73"/>
          <p:cNvGrpSpPr>
            <a:grpSpLocks/>
          </p:cNvGrpSpPr>
          <p:nvPr/>
        </p:nvGrpSpPr>
        <p:grpSpPr bwMode="auto">
          <a:xfrm>
            <a:off x="3352800" y="2667000"/>
            <a:ext cx="1905000" cy="2286000"/>
            <a:chOff x="3352800" y="2667000"/>
            <a:chExt cx="1905000" cy="2286000"/>
          </a:xfrm>
        </p:grpSpPr>
        <p:sp>
          <p:nvSpPr>
            <p:cNvPr id="68" name="Arc 67"/>
            <p:cNvSpPr/>
            <p:nvPr/>
          </p:nvSpPr>
          <p:spPr>
            <a:xfrm flipH="1">
              <a:off x="3352800" y="2667000"/>
              <a:ext cx="1905000" cy="2286000"/>
            </a:xfrm>
            <a:prstGeom prst="arc">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1" name="Straight Connector 70"/>
            <p:cNvCxnSpPr/>
            <p:nvPr/>
          </p:nvCxnSpPr>
          <p:spPr>
            <a:xfrm>
              <a:off x="4267200" y="2667000"/>
              <a:ext cx="457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01"/>
                                        </p:tgtEl>
                                        <p:attrNameLst>
                                          <p:attrName>style.visibility</p:attrName>
                                        </p:attrNameLst>
                                      </p:cBhvr>
                                      <p:to>
                                        <p:strVal val="visible"/>
                                      </p:to>
                                    </p:set>
                                    <p:animEffect transition="in" filter="wipe(left)">
                                      <p:cBhvr>
                                        <p:cTn id="7" dur="1000"/>
                                        <p:tgtEl>
                                          <p:spTgt spid="1230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1000"/>
                                        <p:tgtEl>
                                          <p:spTgt spid="16"/>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10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type="wd">
                                    <p:tmPct val="10000"/>
                                  </p:iterate>
                                  <p:childTnLst>
                                    <p:set>
                                      <p:cBhvr>
                                        <p:cTn id="19" dur="1" fill="hold">
                                          <p:stCondLst>
                                            <p:cond delay="0"/>
                                          </p:stCondLst>
                                        </p:cTn>
                                        <p:tgtEl>
                                          <p:spTgt spid="19">
                                            <p:txEl>
                                              <p:pRg st="0" end="0"/>
                                            </p:txEl>
                                          </p:spTgt>
                                        </p:tgtEl>
                                        <p:attrNameLst>
                                          <p:attrName>style.visibility</p:attrName>
                                        </p:attrNameLst>
                                      </p:cBhvr>
                                      <p:to>
                                        <p:strVal val="visible"/>
                                      </p:to>
                                    </p:set>
                                    <p:animEffect transition="in" filter="wipe(left)">
                                      <p:cBhvr>
                                        <p:cTn id="20" dur="1000"/>
                                        <p:tgtEl>
                                          <p:spTgt spid="19">
                                            <p:txEl>
                                              <p:pRg st="0" end="0"/>
                                            </p:txEl>
                                          </p:spTgt>
                                        </p:tgtEl>
                                      </p:cBhvr>
                                    </p:animEffect>
                                  </p:childTnLst>
                                </p:cTn>
                              </p:par>
                              <p:par>
                                <p:cTn id="21" presetID="22" presetClass="entr" presetSubtype="8" fill="hold" grpId="0" nodeType="withEffect">
                                  <p:stCondLst>
                                    <p:cond delay="0"/>
                                  </p:stCondLst>
                                  <p:iterate type="wd">
                                    <p:tmPct val="10000"/>
                                  </p:iterate>
                                  <p:childTnLst>
                                    <p:set>
                                      <p:cBhvr>
                                        <p:cTn id="22" dur="1" fill="hold">
                                          <p:stCondLst>
                                            <p:cond delay="0"/>
                                          </p:stCondLst>
                                        </p:cTn>
                                        <p:tgtEl>
                                          <p:spTgt spid="19">
                                            <p:txEl>
                                              <p:pRg st="1" end="1"/>
                                            </p:txEl>
                                          </p:spTgt>
                                        </p:tgtEl>
                                        <p:attrNameLst>
                                          <p:attrName>style.visibility</p:attrName>
                                        </p:attrNameLst>
                                      </p:cBhvr>
                                      <p:to>
                                        <p:strVal val="visible"/>
                                      </p:to>
                                    </p:set>
                                    <p:animEffect transition="in" filter="wipe(left)">
                                      <p:cBhvr>
                                        <p:cTn id="23" dur="1000"/>
                                        <p:tgtEl>
                                          <p:spTgt spid="19">
                                            <p:txEl>
                                              <p:pRg st="1" end="1"/>
                                            </p:txEl>
                                          </p:spTgt>
                                        </p:tgtEl>
                                      </p:cBhvr>
                                    </p:animEffect>
                                  </p:childTnLst>
                                </p:cTn>
                              </p:par>
                              <p:par>
                                <p:cTn id="24" presetID="22" presetClass="entr" presetSubtype="8" fill="hold" grpId="0" nodeType="withEffect">
                                  <p:stCondLst>
                                    <p:cond delay="0"/>
                                  </p:stCondLst>
                                  <p:iterate type="wd">
                                    <p:tmPct val="10000"/>
                                  </p:iterate>
                                  <p:childTnLst>
                                    <p:set>
                                      <p:cBhvr>
                                        <p:cTn id="25" dur="1" fill="hold">
                                          <p:stCondLst>
                                            <p:cond delay="0"/>
                                          </p:stCondLst>
                                        </p:cTn>
                                        <p:tgtEl>
                                          <p:spTgt spid="19">
                                            <p:txEl>
                                              <p:pRg st="2" end="2"/>
                                            </p:txEl>
                                          </p:spTgt>
                                        </p:tgtEl>
                                        <p:attrNameLst>
                                          <p:attrName>style.visibility</p:attrName>
                                        </p:attrNameLst>
                                      </p:cBhvr>
                                      <p:to>
                                        <p:strVal val="visible"/>
                                      </p:to>
                                    </p:set>
                                    <p:animEffect transition="in" filter="wipe(left)">
                                      <p:cBhvr>
                                        <p:cTn id="26" dur="1000"/>
                                        <p:tgtEl>
                                          <p:spTgt spid="19">
                                            <p:txEl>
                                              <p:pRg st="2" end="2"/>
                                            </p:txEl>
                                          </p:spTgt>
                                        </p:tgtEl>
                                      </p:cBhvr>
                                    </p:animEffect>
                                  </p:childTnLst>
                                </p:cTn>
                              </p:par>
                              <p:par>
                                <p:cTn id="27" presetID="22" presetClass="entr" presetSubtype="8" fill="hold" grpId="0" nodeType="withEffect">
                                  <p:stCondLst>
                                    <p:cond delay="0"/>
                                  </p:stCondLst>
                                  <p:iterate type="wd">
                                    <p:tmPct val="10000"/>
                                  </p:iterate>
                                  <p:childTnLst>
                                    <p:set>
                                      <p:cBhvr>
                                        <p:cTn id="28" dur="1" fill="hold">
                                          <p:stCondLst>
                                            <p:cond delay="0"/>
                                          </p:stCondLst>
                                        </p:cTn>
                                        <p:tgtEl>
                                          <p:spTgt spid="19">
                                            <p:txEl>
                                              <p:pRg st="3" end="3"/>
                                            </p:txEl>
                                          </p:spTgt>
                                        </p:tgtEl>
                                        <p:attrNameLst>
                                          <p:attrName>style.visibility</p:attrName>
                                        </p:attrNameLst>
                                      </p:cBhvr>
                                      <p:to>
                                        <p:strVal val="visible"/>
                                      </p:to>
                                    </p:set>
                                    <p:animEffect transition="in" filter="wipe(left)">
                                      <p:cBhvr>
                                        <p:cTn id="29" dur="1000"/>
                                        <p:tgtEl>
                                          <p:spTgt spid="19">
                                            <p:txEl>
                                              <p:pRg st="3" end="3"/>
                                            </p:txEl>
                                          </p:spTgt>
                                        </p:tgtEl>
                                      </p:cBhvr>
                                    </p:animEffect>
                                  </p:childTnLst>
                                </p:cTn>
                              </p:par>
                              <p:par>
                                <p:cTn id="30" presetID="22" presetClass="entr" presetSubtype="8" fill="hold" grpId="0" nodeType="withEffect">
                                  <p:stCondLst>
                                    <p:cond delay="0"/>
                                  </p:stCondLst>
                                  <p:iterate type="wd">
                                    <p:tmPct val="10000"/>
                                  </p:iterate>
                                  <p:childTnLst>
                                    <p:set>
                                      <p:cBhvr>
                                        <p:cTn id="31" dur="1" fill="hold">
                                          <p:stCondLst>
                                            <p:cond delay="0"/>
                                          </p:stCondLst>
                                        </p:cTn>
                                        <p:tgtEl>
                                          <p:spTgt spid="19">
                                            <p:txEl>
                                              <p:pRg st="4" end="4"/>
                                            </p:txEl>
                                          </p:spTgt>
                                        </p:tgtEl>
                                        <p:attrNameLst>
                                          <p:attrName>style.visibility</p:attrName>
                                        </p:attrNameLst>
                                      </p:cBhvr>
                                      <p:to>
                                        <p:strVal val="visible"/>
                                      </p:to>
                                    </p:set>
                                    <p:animEffect transition="in" filter="wipe(left)">
                                      <p:cBhvr>
                                        <p:cTn id="32" dur="1000"/>
                                        <p:tgtEl>
                                          <p:spTgt spid="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dissolve">
                                      <p:cBhvr>
                                        <p:cTn id="37" dur="1000"/>
                                        <p:tgtEl>
                                          <p:spTgt spid="46"/>
                                        </p:tgtEl>
                                      </p:cBhvr>
                                    </p:animEffect>
                                  </p:childTnLst>
                                </p:cTn>
                              </p:par>
                            </p:childTnLst>
                          </p:cTn>
                        </p:par>
                        <p:par>
                          <p:cTn id="38" fill="hold">
                            <p:stCondLst>
                              <p:cond delay="1000"/>
                            </p:stCondLst>
                            <p:childTnLst>
                              <p:par>
                                <p:cTn id="39" presetID="18" presetClass="entr" presetSubtype="12"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strips(downLeft)">
                                      <p:cBhvr>
                                        <p:cTn id="41" dur="1000"/>
                                        <p:tgtEl>
                                          <p:spTgt spid="74"/>
                                        </p:tgtEl>
                                      </p:cBhvr>
                                    </p:animEffect>
                                  </p:childTnLst>
                                </p:cTn>
                              </p:par>
                              <p:par>
                                <p:cTn id="42" presetID="18" presetClass="entr" presetSubtype="6" fill="hold" nodeType="with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strips(downRight)">
                                      <p:cBhvr>
                                        <p:cTn id="44" dur="1000"/>
                                        <p:tgtEl>
                                          <p:spTgt spid="7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10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heel(1)">
                                      <p:cBhvr>
                                        <p:cTn id="54" dur="2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p:bldP spid="16" grpId="0"/>
      <p:bldP spid="17" grpId="0"/>
      <p:bldP spid="19" grpId="0" build="allAtOnce"/>
      <p:bldP spid="20" grpId="0"/>
      <p:bldP spid="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4" name="TextBox 15"/>
          <p:cNvSpPr txBox="1">
            <a:spLocks noChangeArrowheads="1"/>
          </p:cNvSpPr>
          <p:nvPr/>
        </p:nvSpPr>
        <p:spPr bwMode="auto">
          <a:xfrm>
            <a:off x="0" y="2667000"/>
            <a:ext cx="2057400" cy="461963"/>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Analgesics</a:t>
            </a:r>
          </a:p>
        </p:txBody>
      </p:sp>
      <p:sp>
        <p:nvSpPr>
          <p:cNvPr id="25606" name="TextBox 15"/>
          <p:cNvSpPr txBox="1">
            <a:spLocks noChangeArrowheads="1"/>
          </p:cNvSpPr>
          <p:nvPr/>
        </p:nvSpPr>
        <p:spPr bwMode="auto">
          <a:xfrm>
            <a:off x="4648200" y="990600"/>
            <a:ext cx="2133600" cy="752475"/>
          </a:xfrm>
          <a:prstGeom prst="rect">
            <a:avLst/>
          </a:prstGeom>
          <a:noFill/>
          <a:ln w="9525">
            <a:noFill/>
            <a:miter lim="800000"/>
            <a:headEnd/>
            <a:tailEnd/>
          </a:ln>
        </p:spPr>
        <p:txBody>
          <a:bodyPr>
            <a:spAutoFit/>
          </a:bodyPr>
          <a:lstStyle/>
          <a:p>
            <a:pPr>
              <a:lnSpc>
                <a:spcPts val="2600"/>
              </a:lnSpc>
            </a:pPr>
            <a:r>
              <a:rPr lang="en-US" sz="2400" b="1">
                <a:latin typeface="Arial Narrow" pitchFamily="34" charset="0"/>
                <a:sym typeface="Wingdings" pitchFamily="2" charset="2"/>
              </a:rPr>
              <a:t>  TRIPTANS</a:t>
            </a:r>
          </a:p>
          <a:p>
            <a:pPr>
              <a:lnSpc>
                <a:spcPts val="2600"/>
              </a:lnSpc>
            </a:pPr>
            <a:r>
              <a:rPr lang="en-US" sz="2400" b="1">
                <a:latin typeface="Arial Narrow" pitchFamily="34" charset="0"/>
                <a:sym typeface="Wingdings" pitchFamily="2" charset="2"/>
              </a:rPr>
              <a:t>  ERGOTS</a:t>
            </a:r>
          </a:p>
        </p:txBody>
      </p:sp>
      <p:sp>
        <p:nvSpPr>
          <p:cNvPr id="30" name="TextBox 29"/>
          <p:cNvSpPr txBox="1"/>
          <p:nvPr/>
        </p:nvSpPr>
        <p:spPr>
          <a:xfrm>
            <a:off x="3048000" y="914400"/>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31" name="TextBox 30"/>
          <p:cNvSpPr txBox="1"/>
          <p:nvPr/>
        </p:nvSpPr>
        <p:spPr>
          <a:xfrm>
            <a:off x="457200" y="1676400"/>
            <a:ext cx="15240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RESCUE THERAPY</a:t>
            </a:r>
          </a:p>
        </p:txBody>
      </p:sp>
      <p:sp>
        <p:nvSpPr>
          <p:cNvPr id="34" name="Down Arrow 33"/>
          <p:cNvSpPr/>
          <p:nvPr/>
        </p:nvSpPr>
        <p:spPr>
          <a:xfrm rot="16200000">
            <a:off x="2864644" y="1097756"/>
            <a:ext cx="104775" cy="50006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5610" name="Group 35"/>
          <p:cNvGrpSpPr>
            <a:grpSpLocks/>
          </p:cNvGrpSpPr>
          <p:nvPr/>
        </p:nvGrpSpPr>
        <p:grpSpPr bwMode="auto">
          <a:xfrm>
            <a:off x="1981200" y="1511300"/>
            <a:ext cx="230188" cy="622300"/>
            <a:chOff x="1981200" y="1524000"/>
            <a:chExt cx="230189" cy="990600"/>
          </a:xfrm>
        </p:grpSpPr>
        <p:sp>
          <p:nvSpPr>
            <p:cNvPr id="37" name="Down Arrow 36"/>
            <p:cNvSpPr/>
            <p:nvPr/>
          </p:nvSpPr>
          <p:spPr>
            <a:xfrm rot="5400000">
              <a:off x="1981783" y="2286583"/>
              <a:ext cx="227434" cy="22860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Connector 37"/>
            <p:cNvCxnSpPr/>
            <p:nvPr/>
          </p:nvCxnSpPr>
          <p:spPr>
            <a:xfrm rot="5400000">
              <a:off x="1734247" y="1999554"/>
              <a:ext cx="952695"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sp>
        <p:nvSpPr>
          <p:cNvPr id="48" name="TextBox 15"/>
          <p:cNvSpPr txBox="1">
            <a:spLocks noChangeArrowheads="1"/>
          </p:cNvSpPr>
          <p:nvPr/>
        </p:nvSpPr>
        <p:spPr bwMode="auto">
          <a:xfrm>
            <a:off x="2971800" y="2794000"/>
            <a:ext cx="4876800" cy="2246769"/>
          </a:xfrm>
          <a:prstGeom prst="rect">
            <a:avLst/>
          </a:prstGeom>
          <a:noFill/>
          <a:ln w="9525">
            <a:noFill/>
            <a:miter lim="800000"/>
            <a:headEnd/>
            <a:tailEnd/>
          </a:ln>
        </p:spPr>
        <p:txBody>
          <a:bodyPr>
            <a:spAutoFit/>
          </a:bodyPr>
          <a:lstStyle/>
          <a:p>
            <a:pPr>
              <a:buClr>
                <a:srgbClr val="0092F6"/>
              </a:buClr>
              <a:buFont typeface="Wingdings" pitchFamily="2" charset="2"/>
              <a:buChar char="Ø"/>
            </a:pPr>
            <a:r>
              <a:rPr lang="en-US" sz="2400" b="1" dirty="0">
                <a:latin typeface="Arial Narrow" pitchFamily="34" charset="0"/>
              </a:rPr>
              <a:t>NSAIDs / Aspirin</a:t>
            </a:r>
          </a:p>
          <a:p>
            <a:pPr>
              <a:buClr>
                <a:srgbClr val="0092F6"/>
              </a:buClr>
            </a:pPr>
            <a:r>
              <a:rPr lang="en-US" sz="2400" b="1" dirty="0">
                <a:latin typeface="Arial Narrow" pitchFamily="34" charset="0"/>
              </a:rPr>
              <a:t>                  &lt; Acetaminophen</a:t>
            </a:r>
          </a:p>
          <a:p>
            <a:pPr>
              <a:buClr>
                <a:srgbClr val="0092F6"/>
              </a:buClr>
              <a:buFont typeface="Wingdings" pitchFamily="2" charset="2"/>
              <a:buChar char="Ø"/>
            </a:pPr>
            <a:endParaRPr lang="en-US" sz="1000" b="1" dirty="0">
              <a:latin typeface="Arial Narrow" pitchFamily="34" charset="0"/>
            </a:endParaRPr>
          </a:p>
          <a:p>
            <a:pPr>
              <a:buClr>
                <a:srgbClr val="0092F6"/>
              </a:buClr>
              <a:buFont typeface="Wingdings" pitchFamily="2" charset="2"/>
              <a:buChar char="Ø"/>
            </a:pPr>
            <a:endParaRPr lang="en-US" sz="1000" b="1" dirty="0">
              <a:latin typeface="Arial Narrow" pitchFamily="34" charset="0"/>
            </a:endParaRPr>
          </a:p>
          <a:p>
            <a:pPr>
              <a:buClr>
                <a:srgbClr val="0092F6"/>
              </a:buClr>
              <a:buFont typeface="Wingdings" pitchFamily="2" charset="2"/>
              <a:buChar char="Ø"/>
            </a:pPr>
            <a:r>
              <a:rPr lang="en-US" sz="2400" b="1" dirty="0" err="1" smtClean="0">
                <a:latin typeface="Arial Narrow" pitchFamily="34" charset="0"/>
              </a:rPr>
              <a:t>Opioid</a:t>
            </a:r>
            <a:r>
              <a:rPr lang="en-US" sz="2400" b="1" dirty="0">
                <a:latin typeface="Arial Narrow" pitchFamily="34" charset="0"/>
              </a:rPr>
              <a:t>: </a:t>
            </a:r>
            <a:r>
              <a:rPr lang="en-US" sz="2400" b="1" dirty="0">
                <a:latin typeface="Symbol" pitchFamily="18" charset="2"/>
              </a:rPr>
              <a:t>m</a:t>
            </a:r>
            <a:r>
              <a:rPr lang="en-US" sz="2400" b="1" dirty="0">
                <a:latin typeface="Arial Narrow" pitchFamily="34" charset="0"/>
              </a:rPr>
              <a:t> agonist;  </a:t>
            </a:r>
            <a:r>
              <a:rPr lang="en-US" sz="2400" b="1" dirty="0" err="1">
                <a:latin typeface="Arial Narrow" pitchFamily="34" charset="0"/>
              </a:rPr>
              <a:t>tramadol</a:t>
            </a:r>
            <a:r>
              <a:rPr lang="en-US" sz="2400" b="1" dirty="0">
                <a:latin typeface="Arial Narrow" pitchFamily="34" charset="0"/>
              </a:rPr>
              <a:t>                      </a:t>
            </a:r>
            <a:br>
              <a:rPr lang="en-US" sz="2400" b="1" dirty="0">
                <a:latin typeface="Arial Narrow" pitchFamily="34" charset="0"/>
              </a:rPr>
            </a:br>
            <a:r>
              <a:rPr lang="en-US" sz="2400" b="1" dirty="0">
                <a:latin typeface="Arial Narrow" pitchFamily="34" charset="0"/>
              </a:rPr>
              <a:t>                         </a:t>
            </a:r>
            <a:r>
              <a:rPr lang="en-US" sz="2200" b="1" i="1" dirty="0">
                <a:latin typeface="Arial Narrow" pitchFamily="34" charset="0"/>
              </a:rPr>
              <a:t>act on 5HT &amp; NE receptors</a:t>
            </a:r>
          </a:p>
          <a:p>
            <a:pPr>
              <a:buClr>
                <a:srgbClr val="0092F6"/>
              </a:buClr>
              <a:buFont typeface="Wingdings" pitchFamily="2" charset="2"/>
              <a:buChar char="Ø"/>
            </a:pPr>
            <a:r>
              <a:rPr lang="en-US" sz="2400" b="1" dirty="0">
                <a:latin typeface="Arial Narrow" pitchFamily="34" charset="0"/>
              </a:rPr>
              <a:t>Sedatives; </a:t>
            </a:r>
            <a:r>
              <a:rPr lang="en-US" sz="2400" b="1" dirty="0" err="1" smtClean="0">
                <a:latin typeface="Arial Narrow" pitchFamily="34" charset="0"/>
              </a:rPr>
              <a:t>butalbital</a:t>
            </a:r>
            <a:endParaRPr lang="en-US" sz="2400" b="1" dirty="0">
              <a:latin typeface="Arial Narrow" pitchFamily="34" charset="0"/>
            </a:endParaRPr>
          </a:p>
        </p:txBody>
      </p:sp>
      <p:sp>
        <p:nvSpPr>
          <p:cNvPr id="51" name="Right Arrow 50"/>
          <p:cNvSpPr/>
          <p:nvPr/>
        </p:nvSpPr>
        <p:spPr>
          <a:xfrm>
            <a:off x="2133600" y="2819400"/>
            <a:ext cx="533400" cy="3048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5616"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28" name="TextBox 27"/>
          <p:cNvSpPr txBox="1"/>
          <p:nvPr/>
        </p:nvSpPr>
        <p:spPr>
          <a:xfrm>
            <a:off x="457200" y="990600"/>
            <a:ext cx="2362200" cy="5334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39" name="Bent-Up Arrow 38"/>
          <p:cNvSpPr/>
          <p:nvPr/>
        </p:nvSpPr>
        <p:spPr>
          <a:xfrm flipH="1" flipV="1">
            <a:off x="1981200" y="355600"/>
            <a:ext cx="914400" cy="635000"/>
          </a:xfrm>
          <a:prstGeom prst="bentUpArrow">
            <a:avLst/>
          </a:prstGeom>
          <a:gradFill flip="none" rotWithShape="0">
            <a:gsLst>
              <a:gs pos="0">
                <a:srgbClr val="03D4A8"/>
              </a:gs>
              <a:gs pos="25000">
                <a:srgbClr val="21D6E0"/>
              </a:gs>
              <a:gs pos="75000">
                <a:srgbClr val="0087E6"/>
              </a:gs>
              <a:gs pos="100000">
                <a:srgbClr val="005CB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par>
                          <p:cTn id="8" fill="hold">
                            <p:stCondLst>
                              <p:cond delay="1000"/>
                            </p:stCondLst>
                            <p:childTnLst>
                              <p:par>
                                <p:cTn id="9" presetID="22" presetClass="entr" presetSubtype="8" fill="hold" grpId="0" nodeType="afterEffect">
                                  <p:stCondLst>
                                    <p:cond delay="1000"/>
                                  </p:stCondLst>
                                  <p:iterate type="wd">
                                    <p:tmPct val="10000"/>
                                  </p:iterate>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wipe(left)">
                                      <p:cBhvr>
                                        <p:cTn id="11" dur="1000"/>
                                        <p:tgtEl>
                                          <p:spTgt spid="48">
                                            <p:txEl>
                                              <p:pRg st="0" end="0"/>
                                            </p:txEl>
                                          </p:spTgt>
                                        </p:tgtEl>
                                      </p:cBhvr>
                                    </p:animEffect>
                                  </p:childTnLst>
                                </p:cTn>
                              </p:par>
                            </p:childTnLst>
                          </p:cTn>
                        </p:par>
                        <p:par>
                          <p:cTn id="12" fill="hold">
                            <p:stCondLst>
                              <p:cond delay="3200"/>
                            </p:stCondLst>
                            <p:childTnLst>
                              <p:par>
                                <p:cTn id="13" presetID="22" presetClass="entr" presetSubtype="8" fill="hold" grpId="0" nodeType="afterEffect">
                                  <p:stCondLst>
                                    <p:cond delay="1000"/>
                                  </p:stCondLst>
                                  <p:iterate type="wd">
                                    <p:tmPct val="10000"/>
                                  </p:iterate>
                                  <p:childTnLst>
                                    <p:set>
                                      <p:cBhvr>
                                        <p:cTn id="14" dur="1" fill="hold">
                                          <p:stCondLst>
                                            <p:cond delay="0"/>
                                          </p:stCondLst>
                                        </p:cTn>
                                        <p:tgtEl>
                                          <p:spTgt spid="48">
                                            <p:txEl>
                                              <p:pRg st="1" end="1"/>
                                            </p:txEl>
                                          </p:spTgt>
                                        </p:tgtEl>
                                        <p:attrNameLst>
                                          <p:attrName>style.visibility</p:attrName>
                                        </p:attrNameLst>
                                      </p:cBhvr>
                                      <p:to>
                                        <p:strVal val="visible"/>
                                      </p:to>
                                    </p:set>
                                    <p:animEffect transition="in" filter="wipe(left)">
                                      <p:cBhvr>
                                        <p:cTn id="15" dur="1000"/>
                                        <p:tgtEl>
                                          <p:spTgt spid="48">
                                            <p:txEl>
                                              <p:pRg st="1" end="1"/>
                                            </p:txEl>
                                          </p:spTgt>
                                        </p:tgtEl>
                                      </p:cBhvr>
                                    </p:animEffect>
                                  </p:childTnLst>
                                </p:cTn>
                              </p:par>
                            </p:childTnLst>
                          </p:cTn>
                        </p:par>
                        <p:par>
                          <p:cTn id="16" fill="hold">
                            <p:stCondLst>
                              <p:cond delay="5400"/>
                            </p:stCondLst>
                            <p:childTnLst>
                              <p:par>
                                <p:cTn id="17" presetID="22" presetClass="entr" presetSubtype="8" fill="hold" grpId="0" nodeType="afterEffect">
                                  <p:stCondLst>
                                    <p:cond delay="1000"/>
                                  </p:stCondLst>
                                  <p:iterate type="wd">
                                    <p:tmPct val="10000"/>
                                  </p:iterate>
                                  <p:childTnLst>
                                    <p:set>
                                      <p:cBhvr>
                                        <p:cTn id="18" dur="1" fill="hold">
                                          <p:stCondLst>
                                            <p:cond delay="0"/>
                                          </p:stCondLst>
                                        </p:cTn>
                                        <p:tgtEl>
                                          <p:spTgt spid="48">
                                            <p:txEl>
                                              <p:pRg st="4" end="4"/>
                                            </p:txEl>
                                          </p:spTgt>
                                        </p:tgtEl>
                                        <p:attrNameLst>
                                          <p:attrName>style.visibility</p:attrName>
                                        </p:attrNameLst>
                                      </p:cBhvr>
                                      <p:to>
                                        <p:strVal val="visible"/>
                                      </p:to>
                                    </p:set>
                                    <p:animEffect transition="in" filter="wipe(left)">
                                      <p:cBhvr>
                                        <p:cTn id="19" dur="1000"/>
                                        <p:tgtEl>
                                          <p:spTgt spid="48">
                                            <p:txEl>
                                              <p:pRg st="4" end="4"/>
                                            </p:txEl>
                                          </p:spTgt>
                                        </p:tgtEl>
                                      </p:cBhvr>
                                    </p:animEffect>
                                  </p:childTnLst>
                                </p:cTn>
                              </p:par>
                            </p:childTnLst>
                          </p:cTn>
                        </p:par>
                        <p:par>
                          <p:cTn id="20" fill="hold">
                            <p:stCondLst>
                              <p:cond delay="8600"/>
                            </p:stCondLst>
                            <p:childTnLst>
                              <p:par>
                                <p:cTn id="21" presetID="22" presetClass="entr" presetSubtype="8" fill="hold" grpId="0" nodeType="afterEffect">
                                  <p:stCondLst>
                                    <p:cond delay="1000"/>
                                  </p:stCondLst>
                                  <p:iterate type="wd">
                                    <p:tmPct val="10000"/>
                                  </p:iterate>
                                  <p:childTnLst>
                                    <p:set>
                                      <p:cBhvr>
                                        <p:cTn id="22" dur="1" fill="hold">
                                          <p:stCondLst>
                                            <p:cond delay="0"/>
                                          </p:stCondLst>
                                        </p:cTn>
                                        <p:tgtEl>
                                          <p:spTgt spid="48">
                                            <p:txEl>
                                              <p:pRg st="5" end="5"/>
                                            </p:txEl>
                                          </p:spTgt>
                                        </p:tgtEl>
                                        <p:attrNameLst>
                                          <p:attrName>style.visibility</p:attrName>
                                        </p:attrNameLst>
                                      </p:cBhvr>
                                      <p:to>
                                        <p:strVal val="visible"/>
                                      </p:to>
                                    </p:set>
                                    <p:animEffect transition="in" filter="wipe(left)">
                                      <p:cBhvr>
                                        <p:cTn id="23" dur="1000"/>
                                        <p:tgtEl>
                                          <p:spTgt spid="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uild="p"/>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28" name="TextBox 15"/>
          <p:cNvSpPr txBox="1">
            <a:spLocks noChangeArrowheads="1"/>
          </p:cNvSpPr>
          <p:nvPr/>
        </p:nvSpPr>
        <p:spPr bwMode="auto">
          <a:xfrm>
            <a:off x="0" y="2667000"/>
            <a:ext cx="2057400" cy="461963"/>
          </a:xfrm>
          <a:prstGeom prst="rect">
            <a:avLst/>
          </a:prstGeom>
          <a:noFill/>
          <a:ln w="9525">
            <a:noFill/>
            <a:miter lim="800000"/>
            <a:headEnd/>
            <a:tailEnd/>
          </a:ln>
        </p:spPr>
        <p:txBody>
          <a:bodyPr>
            <a:spAutoFit/>
          </a:bodyPr>
          <a:lstStyle/>
          <a:p>
            <a:r>
              <a:rPr lang="en-US" sz="2400" b="1">
                <a:latin typeface="Arial Narrow" pitchFamily="34" charset="0"/>
                <a:sym typeface="Wingdings" pitchFamily="2" charset="2"/>
              </a:rPr>
              <a:t> </a:t>
            </a:r>
            <a:r>
              <a:rPr lang="en-US" sz="2400" b="1">
                <a:latin typeface="Arial Narrow" pitchFamily="34" charset="0"/>
              </a:rPr>
              <a:t>Antiemetics</a:t>
            </a:r>
          </a:p>
        </p:txBody>
      </p:sp>
      <p:sp>
        <p:nvSpPr>
          <p:cNvPr id="26629" name="TextBox 15"/>
          <p:cNvSpPr txBox="1">
            <a:spLocks noChangeArrowheads="1"/>
          </p:cNvSpPr>
          <p:nvPr/>
        </p:nvSpPr>
        <p:spPr bwMode="auto">
          <a:xfrm>
            <a:off x="4648200" y="990600"/>
            <a:ext cx="2133600" cy="752475"/>
          </a:xfrm>
          <a:prstGeom prst="rect">
            <a:avLst/>
          </a:prstGeom>
          <a:noFill/>
          <a:ln w="9525">
            <a:noFill/>
            <a:miter lim="800000"/>
            <a:headEnd/>
            <a:tailEnd/>
          </a:ln>
        </p:spPr>
        <p:txBody>
          <a:bodyPr>
            <a:spAutoFit/>
          </a:bodyPr>
          <a:lstStyle/>
          <a:p>
            <a:pPr>
              <a:lnSpc>
                <a:spcPts val="2600"/>
              </a:lnSpc>
            </a:pPr>
            <a:r>
              <a:rPr lang="en-US" sz="2400" b="1">
                <a:latin typeface="Arial Narrow" pitchFamily="34" charset="0"/>
                <a:sym typeface="Wingdings" pitchFamily="2" charset="2"/>
              </a:rPr>
              <a:t>  TRIPTANS</a:t>
            </a:r>
          </a:p>
          <a:p>
            <a:pPr>
              <a:lnSpc>
                <a:spcPts val="2600"/>
              </a:lnSpc>
            </a:pPr>
            <a:r>
              <a:rPr lang="en-US" sz="2400" b="1">
                <a:latin typeface="Arial Narrow" pitchFamily="34" charset="0"/>
                <a:sym typeface="Wingdings" pitchFamily="2" charset="2"/>
              </a:rPr>
              <a:t>  ERGOTS</a:t>
            </a:r>
          </a:p>
        </p:txBody>
      </p:sp>
      <p:sp>
        <p:nvSpPr>
          <p:cNvPr id="30" name="TextBox 29"/>
          <p:cNvSpPr txBox="1"/>
          <p:nvPr/>
        </p:nvSpPr>
        <p:spPr>
          <a:xfrm>
            <a:off x="3048000" y="914400"/>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31" name="TextBox 30"/>
          <p:cNvSpPr txBox="1"/>
          <p:nvPr/>
        </p:nvSpPr>
        <p:spPr>
          <a:xfrm>
            <a:off x="457200" y="1676400"/>
            <a:ext cx="15240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RESCUE THERAPY</a:t>
            </a:r>
          </a:p>
        </p:txBody>
      </p:sp>
      <p:sp>
        <p:nvSpPr>
          <p:cNvPr id="34" name="Down Arrow 33"/>
          <p:cNvSpPr/>
          <p:nvPr/>
        </p:nvSpPr>
        <p:spPr>
          <a:xfrm rot="16200000">
            <a:off x="2864644" y="1097756"/>
            <a:ext cx="104775" cy="50006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35"/>
          <p:cNvGrpSpPr>
            <a:grpSpLocks/>
          </p:cNvGrpSpPr>
          <p:nvPr/>
        </p:nvGrpSpPr>
        <p:grpSpPr bwMode="auto">
          <a:xfrm>
            <a:off x="1981200" y="1511300"/>
            <a:ext cx="230188" cy="622300"/>
            <a:chOff x="1981200" y="1524000"/>
            <a:chExt cx="230189" cy="990600"/>
          </a:xfrm>
        </p:grpSpPr>
        <p:sp>
          <p:nvSpPr>
            <p:cNvPr id="37" name="Down Arrow 36"/>
            <p:cNvSpPr/>
            <p:nvPr/>
          </p:nvSpPr>
          <p:spPr>
            <a:xfrm rot="5400000">
              <a:off x="1981783" y="2286583"/>
              <a:ext cx="227434" cy="22860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Connector 37"/>
            <p:cNvCxnSpPr/>
            <p:nvPr/>
          </p:nvCxnSpPr>
          <p:spPr>
            <a:xfrm rot="5400000">
              <a:off x="1734247" y="1999554"/>
              <a:ext cx="952695"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26637"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28" name="TextBox 27"/>
          <p:cNvSpPr txBox="1"/>
          <p:nvPr/>
        </p:nvSpPr>
        <p:spPr>
          <a:xfrm>
            <a:off x="457200" y="990600"/>
            <a:ext cx="2362200" cy="5334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39" name="Bent-Up Arrow 38"/>
          <p:cNvSpPr/>
          <p:nvPr/>
        </p:nvSpPr>
        <p:spPr>
          <a:xfrm flipH="1" flipV="1">
            <a:off x="1981200" y="355600"/>
            <a:ext cx="914400" cy="635000"/>
          </a:xfrm>
          <a:prstGeom prst="bentUpArrow">
            <a:avLst/>
          </a:prstGeom>
          <a:gradFill flip="none" rotWithShape="0">
            <a:gsLst>
              <a:gs pos="0">
                <a:srgbClr val="03D4A8"/>
              </a:gs>
              <a:gs pos="25000">
                <a:srgbClr val="21D6E0"/>
              </a:gs>
              <a:gs pos="75000">
                <a:srgbClr val="0087E6"/>
              </a:gs>
              <a:gs pos="100000">
                <a:srgbClr val="005CB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extBox 39"/>
          <p:cNvSpPr txBox="1"/>
          <p:nvPr/>
        </p:nvSpPr>
        <p:spPr bwMode="auto">
          <a:xfrm>
            <a:off x="2482850" y="5797550"/>
            <a:ext cx="2033588" cy="460375"/>
          </a:xfrm>
          <a:prstGeom prst="rect">
            <a:avLst/>
          </a:prstGeom>
          <a:noFill/>
          <a:ln w="28575">
            <a:noFill/>
          </a:ln>
          <a:effectLst>
            <a:outerShdw blurRad="50800" dist="50800" dir="5400000" sx="94000" sy="94000" algn="ctr" rotWithShape="0">
              <a:srgbClr val="66FFFF"/>
            </a:outerShdw>
          </a:effectLst>
        </p:spPr>
        <p:txBody>
          <a:bodyPr>
            <a:spAutoFit/>
          </a:bodyPr>
          <a:lstStyle/>
          <a:p>
            <a:pPr>
              <a:defRPr/>
            </a:pPr>
            <a:r>
              <a:rPr lang="en-US" sz="2400" b="1" dirty="0">
                <a:solidFill>
                  <a:srgbClr val="2E31B8"/>
                </a:solidFill>
                <a:latin typeface="Arial Narrow" pitchFamily="34" charset="0"/>
              </a:rPr>
              <a:t>H</a:t>
            </a:r>
            <a:r>
              <a:rPr lang="en-US" sz="2400" b="1" baseline="-25000" dirty="0">
                <a:solidFill>
                  <a:srgbClr val="2E31B8"/>
                </a:solidFill>
                <a:latin typeface="Arial Narrow" pitchFamily="34" charset="0"/>
              </a:rPr>
              <a:t>1 </a:t>
            </a:r>
            <a:r>
              <a:rPr lang="en-US" sz="2400" b="1" dirty="0">
                <a:solidFill>
                  <a:srgbClr val="2E31B8"/>
                </a:solidFill>
                <a:latin typeface="Arial Narrow" pitchFamily="34" charset="0"/>
              </a:rPr>
              <a:t>antagonist</a:t>
            </a:r>
          </a:p>
        </p:txBody>
      </p:sp>
      <p:sp>
        <p:nvSpPr>
          <p:cNvPr id="41" name="Text Box 14"/>
          <p:cNvSpPr txBox="1">
            <a:spLocks noChangeArrowheads="1"/>
          </p:cNvSpPr>
          <p:nvPr/>
        </p:nvSpPr>
        <p:spPr bwMode="auto">
          <a:xfrm>
            <a:off x="2482850" y="6216650"/>
            <a:ext cx="1479550" cy="412750"/>
          </a:xfrm>
          <a:prstGeom prst="rect">
            <a:avLst/>
          </a:prstGeom>
          <a:noFill/>
          <a:ln w="9525">
            <a:noFill/>
            <a:miter lim="800000"/>
            <a:headEnd/>
            <a:tailEnd/>
          </a:ln>
        </p:spPr>
        <p:txBody>
          <a:bodyPr>
            <a:spAutoFit/>
          </a:bodyPr>
          <a:lstStyle/>
          <a:p>
            <a:pPr>
              <a:lnSpc>
                <a:spcPts val="2500"/>
              </a:lnSpc>
            </a:pPr>
            <a:r>
              <a:rPr lang="en-US" sz="2400" b="1">
                <a:latin typeface="Arial Narrow" pitchFamily="34" charset="0"/>
              </a:rPr>
              <a:t>Meclizine</a:t>
            </a:r>
          </a:p>
        </p:txBody>
      </p:sp>
      <p:sp>
        <p:nvSpPr>
          <p:cNvPr id="42" name="TextBox 41"/>
          <p:cNvSpPr txBox="1"/>
          <p:nvPr/>
        </p:nvSpPr>
        <p:spPr bwMode="auto">
          <a:xfrm>
            <a:off x="2438400" y="3575050"/>
            <a:ext cx="2146300" cy="461963"/>
          </a:xfrm>
          <a:prstGeom prst="rect">
            <a:avLst/>
          </a:prstGeom>
          <a:noFill/>
          <a:ln w="28575">
            <a:noFill/>
          </a:ln>
          <a:effectLst>
            <a:outerShdw blurRad="50800" dist="50800" dir="5400000" sx="94000" sy="94000" algn="ctr" rotWithShape="0">
              <a:srgbClr val="66FFFF"/>
            </a:outerShdw>
          </a:effectLst>
        </p:spPr>
        <p:txBody>
          <a:bodyPr>
            <a:spAutoFit/>
          </a:bodyPr>
          <a:lstStyle/>
          <a:p>
            <a:pPr>
              <a:defRPr/>
            </a:pPr>
            <a:r>
              <a:rPr lang="en-US" sz="2400" b="1" i="1" dirty="0" err="1">
                <a:solidFill>
                  <a:srgbClr val="2E31B8"/>
                </a:solidFill>
                <a:latin typeface="Arial Narrow" pitchFamily="34" charset="0"/>
              </a:rPr>
              <a:t>Phenothiazines</a:t>
            </a:r>
            <a:endParaRPr lang="en-US" sz="2400" b="1" i="1" dirty="0">
              <a:solidFill>
                <a:srgbClr val="2E31B8"/>
              </a:solidFill>
              <a:latin typeface="Arial Narrow" pitchFamily="34" charset="0"/>
            </a:endParaRPr>
          </a:p>
        </p:txBody>
      </p:sp>
      <p:sp>
        <p:nvSpPr>
          <p:cNvPr id="43" name="Rectangle 19"/>
          <p:cNvSpPr>
            <a:spLocks noChangeArrowheads="1"/>
          </p:cNvSpPr>
          <p:nvPr/>
        </p:nvSpPr>
        <p:spPr bwMode="auto">
          <a:xfrm>
            <a:off x="2482850" y="3994150"/>
            <a:ext cx="2317750" cy="733425"/>
          </a:xfrm>
          <a:prstGeom prst="rect">
            <a:avLst/>
          </a:prstGeom>
          <a:noFill/>
          <a:ln w="9525">
            <a:noFill/>
            <a:miter lim="800000"/>
            <a:headEnd/>
            <a:tailEnd/>
          </a:ln>
        </p:spPr>
        <p:txBody>
          <a:bodyPr wrap="none" anchor="ctr">
            <a:spAutoFit/>
          </a:bodyPr>
          <a:lstStyle/>
          <a:p>
            <a:pPr>
              <a:lnSpc>
                <a:spcPts val="2500"/>
              </a:lnSpc>
            </a:pPr>
            <a:r>
              <a:rPr lang="en-US" sz="2400" b="1">
                <a:latin typeface="Arial Narrow" pitchFamily="34" charset="0"/>
              </a:rPr>
              <a:t>Prochlorperazine </a:t>
            </a:r>
          </a:p>
          <a:p>
            <a:pPr>
              <a:lnSpc>
                <a:spcPts val="2500"/>
              </a:lnSpc>
            </a:pPr>
            <a:r>
              <a:rPr lang="en-US" sz="2400" b="1">
                <a:latin typeface="Arial Narrow" pitchFamily="34" charset="0"/>
              </a:rPr>
              <a:t>Promethazine </a:t>
            </a:r>
          </a:p>
        </p:txBody>
      </p:sp>
      <p:sp>
        <p:nvSpPr>
          <p:cNvPr id="45" name="Rectangle 44"/>
          <p:cNvSpPr>
            <a:spLocks noChangeArrowheads="1"/>
          </p:cNvSpPr>
          <p:nvPr/>
        </p:nvSpPr>
        <p:spPr bwMode="auto">
          <a:xfrm>
            <a:off x="2482850" y="2924175"/>
            <a:ext cx="2851150" cy="733425"/>
          </a:xfrm>
          <a:prstGeom prst="rect">
            <a:avLst/>
          </a:prstGeom>
          <a:noFill/>
          <a:ln w="9525">
            <a:noFill/>
            <a:miter lim="800000"/>
            <a:headEnd/>
            <a:tailEnd/>
          </a:ln>
        </p:spPr>
        <p:txBody>
          <a:bodyPr>
            <a:spAutoFit/>
          </a:bodyPr>
          <a:lstStyle/>
          <a:p>
            <a:pPr>
              <a:lnSpc>
                <a:spcPts val="2500"/>
              </a:lnSpc>
            </a:pPr>
            <a:r>
              <a:rPr lang="en-US" sz="2400" b="1">
                <a:latin typeface="Arial Narrow" pitchFamily="34" charset="0"/>
              </a:rPr>
              <a:t>Metoclopramide </a:t>
            </a:r>
            <a:r>
              <a:rPr lang="en-US" sz="2400" b="1">
                <a:solidFill>
                  <a:srgbClr val="FF0066"/>
                </a:solidFill>
                <a:latin typeface="Calibri" pitchFamily="34" charset="0"/>
                <a:sym typeface="Wingdings 2" pitchFamily="18" charset="2"/>
              </a:rPr>
              <a:t></a:t>
            </a:r>
            <a:endParaRPr lang="en-US" sz="2400">
              <a:solidFill>
                <a:srgbClr val="FF0066"/>
              </a:solidFill>
              <a:latin typeface="Arial Narrow" pitchFamily="34" charset="0"/>
            </a:endParaRPr>
          </a:p>
          <a:p>
            <a:pPr>
              <a:lnSpc>
                <a:spcPts val="2500"/>
              </a:lnSpc>
            </a:pPr>
            <a:r>
              <a:rPr lang="en-US" sz="2400" b="1">
                <a:latin typeface="Arial Narrow" pitchFamily="34" charset="0"/>
              </a:rPr>
              <a:t>Domperidone </a:t>
            </a:r>
            <a:r>
              <a:rPr lang="en-US" sz="2400" b="1">
                <a:solidFill>
                  <a:srgbClr val="FF0066"/>
                </a:solidFill>
                <a:latin typeface="Calibri" pitchFamily="34" charset="0"/>
                <a:sym typeface="Wingdings 2" pitchFamily="18" charset="2"/>
              </a:rPr>
              <a:t></a:t>
            </a:r>
            <a:endParaRPr lang="en-US" sz="2400">
              <a:solidFill>
                <a:srgbClr val="FF0066"/>
              </a:solidFill>
              <a:latin typeface="Arial Narrow" pitchFamily="34" charset="0"/>
            </a:endParaRPr>
          </a:p>
        </p:txBody>
      </p:sp>
      <p:sp>
        <p:nvSpPr>
          <p:cNvPr id="47" name="TextBox 46"/>
          <p:cNvSpPr txBox="1"/>
          <p:nvPr/>
        </p:nvSpPr>
        <p:spPr bwMode="auto">
          <a:xfrm>
            <a:off x="2481263" y="2463800"/>
            <a:ext cx="2928937" cy="461963"/>
          </a:xfrm>
          <a:prstGeom prst="rect">
            <a:avLst/>
          </a:prstGeom>
          <a:noFill/>
          <a:ln w="28575">
            <a:noFill/>
          </a:ln>
          <a:effectLst>
            <a:outerShdw blurRad="50800" dist="50800" dir="5400000" sx="94000" sy="94000" algn="ctr" rotWithShape="0">
              <a:srgbClr val="66FFFF"/>
            </a:outerShdw>
          </a:effectLst>
        </p:spPr>
        <p:txBody>
          <a:bodyPr>
            <a:spAutoFit/>
          </a:bodyPr>
          <a:lstStyle/>
          <a:p>
            <a:pPr>
              <a:defRPr/>
            </a:pPr>
            <a:r>
              <a:rPr lang="en-US" sz="2400" b="1" dirty="0">
                <a:solidFill>
                  <a:srgbClr val="2E31B8"/>
                </a:solidFill>
                <a:latin typeface="Arial Narrow" pitchFamily="34" charset="0"/>
              </a:rPr>
              <a:t>Dopamine Antagonists</a:t>
            </a:r>
          </a:p>
        </p:txBody>
      </p:sp>
      <p:sp>
        <p:nvSpPr>
          <p:cNvPr id="49" name="TextBox 16"/>
          <p:cNvSpPr txBox="1"/>
          <p:nvPr/>
        </p:nvSpPr>
        <p:spPr bwMode="auto">
          <a:xfrm>
            <a:off x="2482850" y="4686300"/>
            <a:ext cx="2362200" cy="461963"/>
          </a:xfrm>
          <a:prstGeom prst="rect">
            <a:avLst/>
          </a:prstGeom>
          <a:noFill/>
          <a:ln w="28575">
            <a:noFill/>
          </a:ln>
          <a:effectLst>
            <a:outerShdw blurRad="50800" dist="50800" dir="5400000" sx="94000" sy="94000" algn="ctr" rotWithShape="0">
              <a:srgbClr val="66FFFF"/>
            </a:outerShdw>
          </a:effectLst>
        </p:spPr>
        <p:txBody>
          <a:bodyPr>
            <a:spAutoFit/>
          </a:bodyPr>
          <a:lstStyle/>
          <a:p>
            <a:pPr>
              <a:defRPr/>
            </a:pPr>
            <a:r>
              <a:rPr lang="en-US" sz="2400" b="1" dirty="0">
                <a:solidFill>
                  <a:srgbClr val="2E31B8"/>
                </a:solidFill>
                <a:latin typeface="Arial Narrow" pitchFamily="34" charset="0"/>
              </a:rPr>
              <a:t>5HT</a:t>
            </a:r>
            <a:r>
              <a:rPr lang="en-US" sz="2400" b="1" baseline="-25000" dirty="0">
                <a:solidFill>
                  <a:srgbClr val="2E31B8"/>
                </a:solidFill>
                <a:latin typeface="Arial Narrow" pitchFamily="34" charset="0"/>
              </a:rPr>
              <a:t>3</a:t>
            </a:r>
            <a:r>
              <a:rPr lang="en-US" sz="2400" b="1" dirty="0">
                <a:solidFill>
                  <a:srgbClr val="2E31B8"/>
                </a:solidFill>
                <a:latin typeface="Arial Narrow" pitchFamily="34" charset="0"/>
              </a:rPr>
              <a:t> antagonists</a:t>
            </a:r>
          </a:p>
        </p:txBody>
      </p:sp>
      <p:sp>
        <p:nvSpPr>
          <p:cNvPr id="50" name="Rectangle 17"/>
          <p:cNvSpPr>
            <a:spLocks noChangeArrowheads="1"/>
          </p:cNvSpPr>
          <p:nvPr/>
        </p:nvSpPr>
        <p:spPr bwMode="auto">
          <a:xfrm>
            <a:off x="2482850" y="5105400"/>
            <a:ext cx="2622550" cy="733425"/>
          </a:xfrm>
          <a:prstGeom prst="rect">
            <a:avLst/>
          </a:prstGeom>
          <a:noFill/>
          <a:ln w="9525">
            <a:noFill/>
            <a:miter lim="800000"/>
            <a:headEnd/>
            <a:tailEnd/>
          </a:ln>
        </p:spPr>
        <p:txBody>
          <a:bodyPr anchor="ctr">
            <a:spAutoFit/>
          </a:bodyPr>
          <a:lstStyle/>
          <a:p>
            <a:pPr>
              <a:lnSpc>
                <a:spcPts val="2500"/>
              </a:lnSpc>
            </a:pPr>
            <a:r>
              <a:rPr lang="en-US" sz="2400" b="1" dirty="0" err="1" smtClean="0">
                <a:latin typeface="Arial Narrow" pitchFamily="34" charset="0"/>
              </a:rPr>
              <a:t>Ondansetron</a:t>
            </a:r>
            <a:r>
              <a:rPr lang="en-US" sz="2400" b="1" dirty="0" smtClean="0">
                <a:latin typeface="Arial Narrow" pitchFamily="34" charset="0"/>
              </a:rPr>
              <a:t> </a:t>
            </a:r>
            <a:r>
              <a:rPr lang="en-US" sz="2400" b="1" dirty="0">
                <a:solidFill>
                  <a:srgbClr val="FF0066"/>
                </a:solidFill>
                <a:latin typeface="Calibri" pitchFamily="34" charset="0"/>
                <a:sym typeface="Wingdings 2" pitchFamily="18" charset="2"/>
              </a:rPr>
              <a:t></a:t>
            </a:r>
            <a:endParaRPr lang="en-US" sz="2400" b="1" dirty="0">
              <a:latin typeface="Arial Narrow" pitchFamily="34" charset="0"/>
            </a:endParaRPr>
          </a:p>
          <a:p>
            <a:pPr>
              <a:lnSpc>
                <a:spcPts val="2500"/>
              </a:lnSpc>
            </a:pPr>
            <a:r>
              <a:rPr lang="en-US" sz="2400" b="1" dirty="0" err="1">
                <a:latin typeface="Arial Narrow" pitchFamily="34" charset="0"/>
              </a:rPr>
              <a:t>Granisetron</a:t>
            </a:r>
            <a:r>
              <a:rPr lang="en-US" sz="2400" b="1" dirty="0">
                <a:latin typeface="Arial Narrow" pitchFamily="34" charset="0"/>
              </a:rPr>
              <a:t>  </a:t>
            </a:r>
            <a:r>
              <a:rPr lang="en-US" sz="2400" b="1" dirty="0">
                <a:solidFill>
                  <a:srgbClr val="FF0066"/>
                </a:solidFill>
                <a:latin typeface="Calibri" pitchFamily="34" charset="0"/>
                <a:sym typeface="Wingdings 2" pitchFamily="18" charset="2"/>
              </a:rPr>
              <a:t></a:t>
            </a:r>
            <a:endParaRPr lang="en-US" sz="2400" dirty="0">
              <a:solidFill>
                <a:srgbClr val="FF0066"/>
              </a:solidFill>
              <a:latin typeface="Arial Narrow" pitchFamily="34" charset="0"/>
            </a:endParaRPr>
          </a:p>
        </p:txBody>
      </p:sp>
      <p:sp>
        <p:nvSpPr>
          <p:cNvPr id="53" name="Text Box 13"/>
          <p:cNvSpPr txBox="1">
            <a:spLocks noChangeArrowheads="1"/>
          </p:cNvSpPr>
          <p:nvPr/>
        </p:nvSpPr>
        <p:spPr bwMode="auto">
          <a:xfrm>
            <a:off x="5476875" y="5895975"/>
            <a:ext cx="2143125" cy="733425"/>
          </a:xfrm>
          <a:prstGeom prst="rect">
            <a:avLst/>
          </a:prstGeom>
          <a:noFill/>
          <a:ln>
            <a:noFill/>
          </a:ln>
          <a:effectLst/>
        </p:spPr>
        <p:txBody>
          <a:bodyPr>
            <a:spAutoFit/>
          </a:bodyPr>
          <a:lstStyle/>
          <a:p>
            <a:pPr>
              <a:lnSpc>
                <a:spcPts val="2500"/>
              </a:lnSpc>
              <a:defRPr/>
            </a:pPr>
            <a:r>
              <a:rPr lang="en-US" sz="2400" b="1" i="1" dirty="0">
                <a:solidFill>
                  <a:srgbClr val="0092F6"/>
                </a:solidFill>
                <a:effectLst>
                  <a:outerShdw blurRad="25400" dist="38100" dir="600000" algn="tl">
                    <a:srgbClr val="000000"/>
                  </a:outerShdw>
                </a:effectLst>
                <a:latin typeface="Arial Narrow" pitchFamily="34" charset="0"/>
              </a:rPr>
              <a:t>Antihistamine + </a:t>
            </a:r>
            <a:r>
              <a:rPr lang="en-US" sz="2400" b="1" i="1" dirty="0" err="1">
                <a:solidFill>
                  <a:srgbClr val="0092F6"/>
                </a:solidFill>
                <a:effectLst>
                  <a:outerShdw blurRad="25400" dist="38100" dir="600000" algn="tl">
                    <a:srgbClr val="000000"/>
                  </a:outerShdw>
                </a:effectLst>
                <a:latin typeface="Arial Narrow" pitchFamily="34" charset="0"/>
              </a:rPr>
              <a:t>Anticholinergic</a:t>
            </a:r>
            <a:r>
              <a:rPr lang="en-US" sz="2400" b="1" i="1" dirty="0">
                <a:solidFill>
                  <a:srgbClr val="0092F6"/>
                </a:solidFill>
                <a:effectLst>
                  <a:outerShdw blurRad="25400" dist="38100" dir="600000" algn="tl">
                    <a:srgbClr val="000000"/>
                  </a:outerShdw>
                </a:effectLst>
                <a:latin typeface="Arial Narrow" pitchFamily="34" charset="0"/>
              </a:rPr>
              <a:t> </a:t>
            </a:r>
          </a:p>
        </p:txBody>
      </p:sp>
      <p:sp>
        <p:nvSpPr>
          <p:cNvPr id="56" name="Rectangle 55"/>
          <p:cNvSpPr/>
          <p:nvPr/>
        </p:nvSpPr>
        <p:spPr>
          <a:xfrm>
            <a:off x="5410200" y="3886200"/>
            <a:ext cx="3048000" cy="733425"/>
          </a:xfrm>
          <a:prstGeom prst="rect">
            <a:avLst/>
          </a:prstGeom>
          <a:noFill/>
          <a:ln>
            <a:noFill/>
          </a:ln>
          <a:effectLst/>
        </p:spPr>
        <p:txBody>
          <a:bodyPr>
            <a:spAutoFit/>
          </a:bodyPr>
          <a:lstStyle/>
          <a:p>
            <a:pPr>
              <a:lnSpc>
                <a:spcPts val="2500"/>
              </a:lnSpc>
              <a:defRPr/>
            </a:pPr>
            <a:r>
              <a:rPr lang="en-US" sz="2400" b="1" i="1" dirty="0">
                <a:solidFill>
                  <a:srgbClr val="0092F6"/>
                </a:solidFill>
                <a:effectLst>
                  <a:outerShdw blurRad="25400" dist="38100" dir="600000" algn="tl">
                    <a:srgbClr val="000000"/>
                  </a:outerShdw>
                </a:effectLst>
                <a:latin typeface="Arial Narrow" pitchFamily="34" charset="0"/>
              </a:rPr>
              <a:t>Dopamine antagonists </a:t>
            </a:r>
          </a:p>
          <a:p>
            <a:pPr>
              <a:lnSpc>
                <a:spcPts val="2500"/>
              </a:lnSpc>
              <a:defRPr/>
            </a:pPr>
            <a:r>
              <a:rPr lang="en-US" sz="2400" b="1" i="1" u="sng" dirty="0">
                <a:solidFill>
                  <a:srgbClr val="0092F6"/>
                </a:solidFill>
                <a:effectLst>
                  <a:outerShdw blurRad="25400" dist="38100" dir="600000" algn="tl">
                    <a:srgbClr val="000000"/>
                  </a:outerShdw>
                </a:effectLst>
                <a:latin typeface="Arial Narrow" pitchFamily="34" charset="0"/>
              </a:rPr>
              <a:t>+ Sedation</a:t>
            </a:r>
          </a:p>
        </p:txBody>
      </p:sp>
      <p:sp>
        <p:nvSpPr>
          <p:cNvPr id="60" name="Rectangle 59"/>
          <p:cNvSpPr/>
          <p:nvPr/>
        </p:nvSpPr>
        <p:spPr>
          <a:xfrm>
            <a:off x="5305425" y="3016250"/>
            <a:ext cx="3000375" cy="412750"/>
          </a:xfrm>
          <a:prstGeom prst="rect">
            <a:avLst/>
          </a:prstGeom>
          <a:noFill/>
          <a:ln>
            <a:noFill/>
          </a:ln>
          <a:effectLst/>
        </p:spPr>
        <p:txBody>
          <a:bodyPr>
            <a:spAutoFit/>
          </a:bodyPr>
          <a:lstStyle/>
          <a:p>
            <a:pPr>
              <a:lnSpc>
                <a:spcPts val="2500"/>
              </a:lnSpc>
              <a:defRPr/>
            </a:pPr>
            <a:r>
              <a:rPr lang="en-US" sz="2400" b="1" i="1" dirty="0">
                <a:solidFill>
                  <a:srgbClr val="0092F6"/>
                </a:solidFill>
                <a:effectLst>
                  <a:outerShdw blurRad="25400" dist="38100" dir="600000" algn="tl">
                    <a:srgbClr val="000000"/>
                  </a:outerShdw>
                </a:effectLst>
                <a:latin typeface="Arial Narrow" pitchFamily="34" charset="0"/>
              </a:rPr>
              <a:t> + </a:t>
            </a:r>
            <a:r>
              <a:rPr lang="en-US" sz="2400" b="1" i="1" u="sng" dirty="0">
                <a:solidFill>
                  <a:srgbClr val="0092F6"/>
                </a:solidFill>
                <a:effectLst>
                  <a:outerShdw blurRad="25400" dist="38100" dir="600000" algn="tl">
                    <a:srgbClr val="000000"/>
                  </a:outerShdw>
                </a:effectLst>
                <a:latin typeface="Arial Narrow" pitchFamily="34" charset="0"/>
              </a:rPr>
              <a:t>Gastro-</a:t>
            </a:r>
            <a:r>
              <a:rPr lang="en-US" sz="2400" b="1" i="1" u="sng" dirty="0" err="1">
                <a:solidFill>
                  <a:srgbClr val="0092F6"/>
                </a:solidFill>
                <a:effectLst>
                  <a:outerShdw blurRad="25400" dist="38100" dir="600000" algn="tl">
                    <a:srgbClr val="000000"/>
                  </a:outerShdw>
                </a:effectLst>
                <a:latin typeface="Arial Narrow" pitchFamily="34" charset="0"/>
              </a:rPr>
              <a:t>prokinetic</a:t>
            </a:r>
            <a:r>
              <a:rPr lang="en-US" sz="2400" b="1" i="1" u="sng" dirty="0">
                <a:solidFill>
                  <a:srgbClr val="0092F6"/>
                </a:solidFill>
                <a:effectLst>
                  <a:outerShdw blurRad="25400" dist="38100" dir="600000" algn="tl">
                    <a:srgbClr val="000000"/>
                  </a:outerShdw>
                </a:effectLst>
                <a:latin typeface="Arial Narrow" pitchFamily="34" charset="0"/>
              </a:rPr>
              <a:t> </a:t>
            </a:r>
          </a:p>
        </p:txBody>
      </p:sp>
      <p:sp>
        <p:nvSpPr>
          <p:cNvPr id="64" name="TextBox 63"/>
          <p:cNvSpPr txBox="1">
            <a:spLocks noChangeArrowheads="1"/>
          </p:cNvSpPr>
          <p:nvPr/>
        </p:nvSpPr>
        <p:spPr bwMode="auto">
          <a:xfrm>
            <a:off x="5334000" y="1828800"/>
            <a:ext cx="2590800" cy="769938"/>
          </a:xfrm>
          <a:prstGeom prst="rect">
            <a:avLst/>
          </a:prstGeom>
          <a:noFill/>
          <a:ln w="9525">
            <a:noFill/>
            <a:miter lim="800000"/>
            <a:headEnd/>
            <a:tailEnd/>
          </a:ln>
        </p:spPr>
        <p:txBody>
          <a:bodyPr>
            <a:spAutoFit/>
          </a:bodyPr>
          <a:lstStyle/>
          <a:p>
            <a:r>
              <a:rPr lang="en-US" sz="2200" b="1" i="1">
                <a:latin typeface="Arial Narrow" pitchFamily="34" charset="0"/>
                <a:sym typeface="Wingdings" pitchFamily="2" charset="2"/>
              </a:rPr>
              <a:t>↑ Absorption</a:t>
            </a:r>
          </a:p>
          <a:p>
            <a:r>
              <a:rPr lang="en-US" sz="2200" b="1" i="1">
                <a:latin typeface="Arial Narrow" pitchFamily="34" charset="0"/>
                <a:sym typeface="Wingdings" pitchFamily="2" charset="2"/>
              </a:rPr>
              <a:t>+ oral bioavailability</a:t>
            </a:r>
            <a:endParaRPr lang="en-US" sz="2200" b="1" i="1">
              <a:latin typeface="Arial Narrow" pitchFamily="34" charset="0"/>
            </a:endParaRPr>
          </a:p>
        </p:txBody>
      </p:sp>
      <p:sp>
        <p:nvSpPr>
          <p:cNvPr id="65" name="Arc 64"/>
          <p:cNvSpPr/>
          <p:nvPr/>
        </p:nvSpPr>
        <p:spPr>
          <a:xfrm>
            <a:off x="6096000" y="1447800"/>
            <a:ext cx="990600" cy="1295400"/>
          </a:xfrm>
          <a:prstGeom prst="arc">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1" name="Straight Arrow Connector 70"/>
          <p:cNvCxnSpPr/>
          <p:nvPr/>
        </p:nvCxnSpPr>
        <p:spPr>
          <a:xfrm rot="5400000" flipH="1" flipV="1">
            <a:off x="6135688" y="2781300"/>
            <a:ext cx="379412" cy="1588"/>
          </a:xfrm>
          <a:prstGeom prst="straightConnector1">
            <a:avLst/>
          </a:prstGeom>
          <a:ln w="38100">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74" name="Right Arrow 73"/>
          <p:cNvSpPr/>
          <p:nvPr/>
        </p:nvSpPr>
        <p:spPr>
          <a:xfrm>
            <a:off x="1981200" y="2781300"/>
            <a:ext cx="533400" cy="3048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1000"/>
                                  </p:stCondLst>
                                  <p:childTnLst>
                                    <p:set>
                                      <p:cBhvr>
                                        <p:cTn id="6" dur="1" fill="hold">
                                          <p:stCondLst>
                                            <p:cond delay="0"/>
                                          </p:stCondLst>
                                        </p:cTn>
                                        <p:tgtEl>
                                          <p:spTgt spid="47"/>
                                        </p:tgtEl>
                                        <p:attrNameLst>
                                          <p:attrName>style.visibility</p:attrName>
                                        </p:attrNameLst>
                                      </p:cBhvr>
                                      <p:to>
                                        <p:strVal val="visible"/>
                                      </p:to>
                                    </p:set>
                                    <p:anim calcmode="lin" valueType="num">
                                      <p:cBhvr>
                                        <p:cTn id="7" dur="1000" fill="hold"/>
                                        <p:tgtEl>
                                          <p:spTgt spid="47"/>
                                        </p:tgtEl>
                                        <p:attrNameLst>
                                          <p:attrName>ppt_x</p:attrName>
                                        </p:attrNameLst>
                                      </p:cBhvr>
                                      <p:tavLst>
                                        <p:tav tm="0">
                                          <p:val>
                                            <p:strVal val="#ppt_x-.2"/>
                                          </p:val>
                                        </p:tav>
                                        <p:tav tm="100000">
                                          <p:val>
                                            <p:strVal val="#ppt_x"/>
                                          </p:val>
                                        </p:tav>
                                      </p:tavLst>
                                    </p:anim>
                                    <p:anim calcmode="lin" valueType="num">
                                      <p:cBhvr>
                                        <p:cTn id="8" dur="1000" fill="hold"/>
                                        <p:tgtEl>
                                          <p:spTgt spid="47"/>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
                                        </p:tgtEl>
                                      </p:cBhvr>
                                    </p:animEffect>
                                  </p:childTnLst>
                                </p:cTn>
                              </p:par>
                            </p:childTnLst>
                          </p:cTn>
                        </p:par>
                        <p:par>
                          <p:cTn id="10" fill="hold">
                            <p:stCondLst>
                              <p:cond delay="2000"/>
                            </p:stCondLst>
                            <p:childTnLst>
                              <p:par>
                                <p:cTn id="11" presetID="22" presetClass="entr" presetSubtype="1" fill="hold" grpId="0" nodeType="afterEffect">
                                  <p:stCondLst>
                                    <p:cond delay="1000"/>
                                  </p:stCondLst>
                                  <p:childTnLst>
                                    <p:set>
                                      <p:cBhvr>
                                        <p:cTn id="12" dur="1" fill="hold">
                                          <p:stCondLst>
                                            <p:cond delay="0"/>
                                          </p:stCondLst>
                                        </p:cTn>
                                        <p:tgtEl>
                                          <p:spTgt spid="45"/>
                                        </p:tgtEl>
                                        <p:attrNameLst>
                                          <p:attrName>style.visibility</p:attrName>
                                        </p:attrNameLst>
                                      </p:cBhvr>
                                      <p:to>
                                        <p:strVal val="visible"/>
                                      </p:to>
                                    </p:set>
                                    <p:animEffect transition="in" filter="wipe(up)">
                                      <p:cBhvr>
                                        <p:cTn id="13" dur="1000"/>
                                        <p:tgtEl>
                                          <p:spTgt spid="45"/>
                                        </p:tgtEl>
                                      </p:cBhvr>
                                    </p:animEffect>
                                  </p:childTnLst>
                                </p:cTn>
                              </p:par>
                            </p:childTnLst>
                          </p:cTn>
                        </p:par>
                        <p:par>
                          <p:cTn id="14" fill="hold">
                            <p:stCondLst>
                              <p:cond delay="4000"/>
                            </p:stCondLst>
                            <p:childTnLst>
                              <p:par>
                                <p:cTn id="15" presetID="22" presetClass="entr" presetSubtype="8" fill="hold" grpId="0" nodeType="afterEffect">
                                  <p:stCondLst>
                                    <p:cond delay="1000"/>
                                  </p:stCondLst>
                                  <p:childTnLst>
                                    <p:set>
                                      <p:cBhvr>
                                        <p:cTn id="16" dur="1" fill="hold">
                                          <p:stCondLst>
                                            <p:cond delay="0"/>
                                          </p:stCondLst>
                                        </p:cTn>
                                        <p:tgtEl>
                                          <p:spTgt spid="60"/>
                                        </p:tgtEl>
                                        <p:attrNameLst>
                                          <p:attrName>style.visibility</p:attrName>
                                        </p:attrNameLst>
                                      </p:cBhvr>
                                      <p:to>
                                        <p:strVal val="visible"/>
                                      </p:to>
                                    </p:set>
                                    <p:animEffect transition="in" filter="wipe(left)">
                                      <p:cBhvr>
                                        <p:cTn id="17" dur="10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1000" fill="hold"/>
                                        <p:tgtEl>
                                          <p:spTgt spid="42"/>
                                        </p:tgtEl>
                                        <p:attrNameLst>
                                          <p:attrName>ppt_x</p:attrName>
                                        </p:attrNameLst>
                                      </p:cBhvr>
                                      <p:tavLst>
                                        <p:tav tm="0">
                                          <p:val>
                                            <p:strVal val="#ppt_x-.2"/>
                                          </p:val>
                                        </p:tav>
                                        <p:tav tm="100000">
                                          <p:val>
                                            <p:strVal val="#ppt_x"/>
                                          </p:val>
                                        </p:tav>
                                      </p:tavLst>
                                    </p:anim>
                                    <p:anim calcmode="lin" valueType="num">
                                      <p:cBhvr>
                                        <p:cTn id="23" dur="10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4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up)">
                                      <p:cBhvr>
                                        <p:cTn id="28" dur="1000"/>
                                        <p:tgtEl>
                                          <p:spTgt spid="43"/>
                                        </p:tgtEl>
                                      </p:cBhvr>
                                    </p:animEffect>
                                  </p:childTnLst>
                                </p:cTn>
                              </p:par>
                            </p:childTnLst>
                          </p:cTn>
                        </p:par>
                        <p:par>
                          <p:cTn id="29" fill="hold">
                            <p:stCondLst>
                              <p:cond delay="6000"/>
                            </p:stCondLst>
                            <p:childTnLst>
                              <p:par>
                                <p:cTn id="30" presetID="22" presetClass="entr" presetSubtype="8"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left)">
                                      <p:cBhvr>
                                        <p:cTn id="32" dur="1000"/>
                                        <p:tgtEl>
                                          <p:spTgt spid="56"/>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1000" fill="hold"/>
                                        <p:tgtEl>
                                          <p:spTgt spid="49"/>
                                        </p:tgtEl>
                                        <p:attrNameLst>
                                          <p:attrName>ppt_x</p:attrName>
                                        </p:attrNameLst>
                                      </p:cBhvr>
                                      <p:tavLst>
                                        <p:tav tm="0">
                                          <p:val>
                                            <p:strVal val="#ppt_x-.2"/>
                                          </p:val>
                                        </p:tav>
                                        <p:tav tm="100000">
                                          <p:val>
                                            <p:strVal val="#ppt_x"/>
                                          </p:val>
                                        </p:tav>
                                      </p:tavLst>
                                    </p:anim>
                                    <p:anim calcmode="lin" valueType="num">
                                      <p:cBhvr>
                                        <p:cTn id="38"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39" dur="1000"/>
                                        <p:tgtEl>
                                          <p:spTgt spid="49"/>
                                        </p:tgtEl>
                                      </p:cBhvr>
                                    </p:animEffect>
                                  </p:childTnLst>
                                </p:cTn>
                              </p:par>
                            </p:childTnLst>
                          </p:cTn>
                        </p:par>
                        <p:par>
                          <p:cTn id="40" fill="hold">
                            <p:stCondLst>
                              <p:cond delay="1000"/>
                            </p:stCondLst>
                            <p:childTnLst>
                              <p:par>
                                <p:cTn id="41" presetID="22" presetClass="entr" presetSubtype="1" fill="hold" grpId="0" nodeType="afterEffect">
                                  <p:stCondLst>
                                    <p:cond delay="1000"/>
                                  </p:stCondLst>
                                  <p:childTnLst>
                                    <p:set>
                                      <p:cBhvr>
                                        <p:cTn id="42" dur="1" fill="hold">
                                          <p:stCondLst>
                                            <p:cond delay="0"/>
                                          </p:stCondLst>
                                        </p:cTn>
                                        <p:tgtEl>
                                          <p:spTgt spid="50"/>
                                        </p:tgtEl>
                                        <p:attrNameLst>
                                          <p:attrName>style.visibility</p:attrName>
                                        </p:attrNameLst>
                                      </p:cBhvr>
                                      <p:to>
                                        <p:strVal val="visible"/>
                                      </p:to>
                                    </p:set>
                                    <p:animEffect transition="in" filter="wipe(up)">
                                      <p:cBhvr>
                                        <p:cTn id="43" dur="10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1000" fill="hold"/>
                                        <p:tgtEl>
                                          <p:spTgt spid="40"/>
                                        </p:tgtEl>
                                        <p:attrNameLst>
                                          <p:attrName>ppt_x</p:attrName>
                                        </p:attrNameLst>
                                      </p:cBhvr>
                                      <p:tavLst>
                                        <p:tav tm="0">
                                          <p:val>
                                            <p:strVal val="#ppt_x-.2"/>
                                          </p:val>
                                        </p:tav>
                                        <p:tav tm="100000">
                                          <p:val>
                                            <p:strVal val="#ppt_x"/>
                                          </p:val>
                                        </p:tav>
                                      </p:tavLst>
                                    </p:anim>
                                    <p:anim calcmode="lin" valueType="num">
                                      <p:cBhvr>
                                        <p:cTn id="49"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50" dur="1000"/>
                                        <p:tgtEl>
                                          <p:spTgt spid="40"/>
                                        </p:tgtEl>
                                      </p:cBhvr>
                                    </p:animEffect>
                                  </p:childTnLst>
                                </p:cTn>
                              </p:par>
                            </p:childTnLst>
                          </p:cTn>
                        </p:par>
                        <p:par>
                          <p:cTn id="51" fill="hold">
                            <p:stCondLst>
                              <p:cond delay="1000"/>
                            </p:stCondLst>
                            <p:childTnLst>
                              <p:par>
                                <p:cTn id="52" presetID="22" presetClass="entr" presetSubtype="8" fill="hold" grpId="0" nodeType="afterEffect">
                                  <p:stCondLst>
                                    <p:cond delay="1000"/>
                                  </p:stCondLst>
                                  <p:childTnLst>
                                    <p:set>
                                      <p:cBhvr>
                                        <p:cTn id="53" dur="1" fill="hold">
                                          <p:stCondLst>
                                            <p:cond delay="0"/>
                                          </p:stCondLst>
                                        </p:cTn>
                                        <p:tgtEl>
                                          <p:spTgt spid="41"/>
                                        </p:tgtEl>
                                        <p:attrNameLst>
                                          <p:attrName>style.visibility</p:attrName>
                                        </p:attrNameLst>
                                      </p:cBhvr>
                                      <p:to>
                                        <p:strVal val="visible"/>
                                      </p:to>
                                    </p:set>
                                    <p:animEffect transition="in" filter="wipe(left)">
                                      <p:cBhvr>
                                        <p:cTn id="54" dur="1000"/>
                                        <p:tgtEl>
                                          <p:spTgt spid="41"/>
                                        </p:tgtEl>
                                      </p:cBhvr>
                                    </p:animEffect>
                                  </p:childTnLst>
                                </p:cTn>
                              </p:par>
                            </p:childTnLst>
                          </p:cTn>
                        </p:par>
                        <p:par>
                          <p:cTn id="55" fill="hold">
                            <p:stCondLst>
                              <p:cond delay="3000"/>
                            </p:stCondLst>
                            <p:childTnLst>
                              <p:par>
                                <p:cTn id="56" presetID="22" presetClass="entr" presetSubtype="8" fill="hold" grpId="0" nodeType="afterEffect">
                                  <p:stCondLst>
                                    <p:cond delay="1000"/>
                                  </p:stCondLst>
                                  <p:childTnLst>
                                    <p:set>
                                      <p:cBhvr>
                                        <p:cTn id="57" dur="1" fill="hold">
                                          <p:stCondLst>
                                            <p:cond delay="0"/>
                                          </p:stCondLst>
                                        </p:cTn>
                                        <p:tgtEl>
                                          <p:spTgt spid="53"/>
                                        </p:tgtEl>
                                        <p:attrNameLst>
                                          <p:attrName>style.visibility</p:attrName>
                                        </p:attrNameLst>
                                      </p:cBhvr>
                                      <p:to>
                                        <p:strVal val="visible"/>
                                      </p:to>
                                    </p:set>
                                    <p:animEffect transition="in" filter="wipe(left)">
                                      <p:cBhvr>
                                        <p:cTn id="58" dur="1000"/>
                                        <p:tgtEl>
                                          <p:spTgt spid="5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wipe(down)">
                                      <p:cBhvr>
                                        <p:cTn id="63" dur="1000"/>
                                        <p:tgtEl>
                                          <p:spTgt spid="71"/>
                                        </p:tgtEl>
                                      </p:cBhvr>
                                    </p:animEffect>
                                  </p:childTnLst>
                                </p:cTn>
                              </p:par>
                            </p:childTnLst>
                          </p:cTn>
                        </p:par>
                        <p:par>
                          <p:cTn id="64" fill="hold">
                            <p:stCondLst>
                              <p:cond delay="1000"/>
                            </p:stCondLst>
                            <p:childTnLst>
                              <p:par>
                                <p:cTn id="65" presetID="22" presetClass="entr" presetSubtype="4"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down)">
                                      <p:cBhvr>
                                        <p:cTn id="67" dur="1000"/>
                                        <p:tgtEl>
                                          <p:spTgt spid="64"/>
                                        </p:tgtEl>
                                      </p:cBhvr>
                                    </p:animEffect>
                                  </p:childTnLst>
                                </p:cTn>
                              </p:par>
                            </p:childTnLst>
                          </p:cTn>
                        </p:par>
                        <p:par>
                          <p:cTn id="68" fill="hold">
                            <p:stCondLst>
                              <p:cond delay="2000"/>
                            </p:stCondLst>
                            <p:childTnLst>
                              <p:par>
                                <p:cTn id="69" presetID="18" presetClass="entr" presetSubtype="9"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strips(upLeft)">
                                      <p:cBhvr>
                                        <p:cTn id="71"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5" grpId="0"/>
      <p:bldP spid="47" grpId="0"/>
      <p:bldP spid="49" grpId="0"/>
      <p:bldP spid="50" grpId="0"/>
      <p:bldP spid="53" grpId="0"/>
      <p:bldP spid="56" grpId="0"/>
      <p:bldP spid="60"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2"/>
          <p:cNvGrpSpPr>
            <a:grpSpLocks/>
          </p:cNvGrpSpPr>
          <p:nvPr/>
        </p:nvGrpSpPr>
        <p:grpSpPr bwMode="auto">
          <a:xfrm>
            <a:off x="609600" y="533400"/>
            <a:ext cx="8229600" cy="5943600"/>
            <a:chOff x="1066800" y="1275688"/>
            <a:chExt cx="6607173" cy="4744112"/>
          </a:xfrm>
        </p:grpSpPr>
        <p:pic>
          <p:nvPicPr>
            <p:cNvPr id="4" name="Picture 2" descr="C:\Users\Administrator\Pictures\Picture1.png"/>
            <p:cNvPicPr>
              <a:picLocks noChangeAspect="1" noChangeArrowheads="1"/>
            </p:cNvPicPr>
            <p:nvPr/>
          </p:nvPicPr>
          <p:blipFill>
            <a:blip r:embed="rId2">
              <a:lum bright="-10000" contrast="20000"/>
            </a:blip>
            <a:srcRect/>
            <a:stretch>
              <a:fillRect/>
            </a:stretch>
          </p:blipFill>
          <p:spPr bwMode="auto">
            <a:xfrm>
              <a:off x="1066800" y="1275688"/>
              <a:ext cx="4801270" cy="4744112"/>
            </a:xfrm>
            <a:prstGeom prst="rect">
              <a:avLst/>
            </a:prstGeom>
            <a:noFill/>
            <a:ln w="9525">
              <a:noFill/>
              <a:miter lim="800000"/>
              <a:headEnd/>
              <a:tailEnd/>
            </a:ln>
          </p:spPr>
        </p:pic>
        <p:sp>
          <p:nvSpPr>
            <p:cNvPr id="5" name="Rectangle 77"/>
            <p:cNvSpPr>
              <a:spLocks noChangeArrowheads="1"/>
            </p:cNvSpPr>
            <p:nvPr/>
          </p:nvSpPr>
          <p:spPr bwMode="auto">
            <a:xfrm>
              <a:off x="4822827" y="2209800"/>
              <a:ext cx="2851146" cy="1054135"/>
            </a:xfrm>
            <a:prstGeom prst="rect">
              <a:avLst/>
            </a:prstGeom>
            <a:noFill/>
            <a:ln w="9525">
              <a:noFill/>
              <a:miter lim="800000"/>
              <a:headEnd/>
              <a:tailEnd/>
            </a:ln>
          </p:spPr>
          <p:txBody>
            <a:bodyPr>
              <a:spAutoFit/>
            </a:bodyPr>
            <a:lstStyle/>
            <a:p>
              <a:pPr>
                <a:lnSpc>
                  <a:spcPts val="2500"/>
                </a:lnSpc>
              </a:pPr>
              <a:r>
                <a:rPr lang="en-US" sz="2200">
                  <a:solidFill>
                    <a:srgbClr val="0092F6"/>
                  </a:solidFill>
                  <a:latin typeface="Bernard MT Condensed" pitchFamily="18" charset="0"/>
                </a:rPr>
                <a:t>Prokinetics;</a:t>
              </a:r>
            </a:p>
            <a:p>
              <a:pPr>
                <a:lnSpc>
                  <a:spcPts val="2500"/>
                </a:lnSpc>
              </a:pPr>
              <a:r>
                <a:rPr lang="en-US" sz="2200" b="1">
                  <a:latin typeface="Arial Narrow" pitchFamily="34" charset="0"/>
                </a:rPr>
                <a:t>Metoclopramide </a:t>
              </a:r>
              <a:r>
                <a:rPr lang="en-US" sz="2200" b="1">
                  <a:solidFill>
                    <a:srgbClr val="FF0066"/>
                  </a:solidFill>
                  <a:latin typeface="Arial Narrow" pitchFamily="34" charset="0"/>
                  <a:sym typeface="Wingdings 2" pitchFamily="18" charset="2"/>
                </a:rPr>
                <a:t></a:t>
              </a:r>
              <a:endParaRPr lang="en-US" sz="2200">
                <a:solidFill>
                  <a:srgbClr val="FF0066"/>
                </a:solidFill>
                <a:latin typeface="Arial Narrow" pitchFamily="34" charset="0"/>
              </a:endParaRPr>
            </a:p>
            <a:p>
              <a:pPr>
                <a:lnSpc>
                  <a:spcPts val="2500"/>
                </a:lnSpc>
              </a:pPr>
              <a:r>
                <a:rPr lang="en-US" sz="2200" b="1">
                  <a:latin typeface="Arial Narrow" pitchFamily="34" charset="0"/>
                </a:rPr>
                <a:t>Domperidone </a:t>
              </a:r>
              <a:r>
                <a:rPr lang="en-US" sz="2200" b="1">
                  <a:solidFill>
                    <a:srgbClr val="FF0066"/>
                  </a:solidFill>
                  <a:latin typeface="Arial Narrow" pitchFamily="34" charset="0"/>
                  <a:sym typeface="Wingdings 2" pitchFamily="18" charset="2"/>
                </a:rPr>
                <a:t></a:t>
              </a:r>
              <a:endParaRPr lang="en-US" sz="2200">
                <a:solidFill>
                  <a:srgbClr val="FF0066"/>
                </a:solidFill>
                <a:latin typeface="Arial Narrow"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25758"/>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TextBox 79"/>
          <p:cNvSpPr txBox="1"/>
          <p:nvPr/>
        </p:nvSpPr>
        <p:spPr>
          <a:xfrm>
            <a:off x="381000" y="1321158"/>
            <a:ext cx="15240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RESCUE THERAPY</a:t>
            </a:r>
          </a:p>
        </p:txBody>
      </p:sp>
      <p:sp>
        <p:nvSpPr>
          <p:cNvPr id="30" name="TextBox 29"/>
          <p:cNvSpPr txBox="1"/>
          <p:nvPr/>
        </p:nvSpPr>
        <p:spPr>
          <a:xfrm>
            <a:off x="2971800" y="711558"/>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26" name="TextBox 25"/>
          <p:cNvSpPr txBox="1"/>
          <p:nvPr/>
        </p:nvSpPr>
        <p:spPr>
          <a:xfrm>
            <a:off x="2933700" y="76200"/>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27656"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39" name="Bent-Up Arrow 38"/>
          <p:cNvSpPr/>
          <p:nvPr/>
        </p:nvSpPr>
        <p:spPr>
          <a:xfrm flipH="1" flipV="1">
            <a:off x="1981200" y="228958"/>
            <a:ext cx="914400" cy="406400"/>
          </a:xfrm>
          <a:prstGeom prst="bentUpArrow">
            <a:avLst>
              <a:gd name="adj1" fmla="val 34498"/>
              <a:gd name="adj2" fmla="val 25000"/>
              <a:gd name="adj3" fmla="val 31333"/>
            </a:avLst>
          </a:prstGeom>
          <a:gradFill flip="none" rotWithShape="0">
            <a:gsLst>
              <a:gs pos="0">
                <a:srgbClr val="03D4A8"/>
              </a:gs>
              <a:gs pos="25000">
                <a:srgbClr val="21D6E0"/>
              </a:gs>
              <a:gs pos="75000">
                <a:srgbClr val="0087E6"/>
              </a:gs>
              <a:gs pos="100000">
                <a:srgbClr val="005CB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a:spLocks noChangeArrowheads="1"/>
          </p:cNvSpPr>
          <p:nvPr/>
        </p:nvSpPr>
        <p:spPr bwMode="auto">
          <a:xfrm>
            <a:off x="228600" y="2819400"/>
            <a:ext cx="8716963" cy="461963"/>
          </a:xfrm>
          <a:prstGeom prst="rect">
            <a:avLst/>
          </a:prstGeom>
          <a:noFill/>
          <a:ln w="9525">
            <a:noFill/>
            <a:miter lim="800000"/>
            <a:headEnd/>
            <a:tailEnd/>
          </a:ln>
        </p:spPr>
        <p:txBody>
          <a:bodyPr wrap="none">
            <a:spAutoFit/>
          </a:bodyPr>
          <a:lstStyle/>
          <a:p>
            <a:r>
              <a:rPr lang="en-US" sz="2400" b="1" dirty="0">
                <a:latin typeface="Arial Narrow" pitchFamily="34" charset="0"/>
                <a:cs typeface="Times New Roman" pitchFamily="18" charset="0"/>
              </a:rPr>
              <a:t>Product of </a:t>
            </a:r>
            <a:r>
              <a:rPr lang="en-US" sz="2400" b="1" i="1" dirty="0" err="1">
                <a:solidFill>
                  <a:srgbClr val="002060"/>
                </a:solidFill>
                <a:latin typeface="Arial Narrow" pitchFamily="34" charset="0"/>
              </a:rPr>
              <a:t>Claviceps</a:t>
            </a:r>
            <a:r>
              <a:rPr lang="en-US" sz="2400" b="1" i="1" dirty="0">
                <a:solidFill>
                  <a:srgbClr val="002060"/>
                </a:solidFill>
                <a:latin typeface="Arial Narrow" pitchFamily="34" charset="0"/>
              </a:rPr>
              <a:t> </a:t>
            </a:r>
            <a:r>
              <a:rPr lang="en-US" sz="2400" b="1" i="1" dirty="0" err="1">
                <a:solidFill>
                  <a:srgbClr val="002060"/>
                </a:solidFill>
                <a:latin typeface="Arial Narrow" pitchFamily="34" charset="0"/>
              </a:rPr>
              <a:t>purpurea</a:t>
            </a:r>
            <a:r>
              <a:rPr lang="en-US" sz="2400" b="1" i="1" dirty="0">
                <a:solidFill>
                  <a:srgbClr val="002060"/>
                </a:solidFill>
                <a:latin typeface="Arial Narrow" pitchFamily="34" charset="0"/>
              </a:rPr>
              <a:t>; </a:t>
            </a:r>
            <a:r>
              <a:rPr lang="en-US" sz="2400" b="1" dirty="0">
                <a:latin typeface="Arial Narrow" pitchFamily="34" charset="0"/>
              </a:rPr>
              <a:t>a </a:t>
            </a:r>
            <a:r>
              <a:rPr lang="en-US" sz="2400" b="1" dirty="0" err="1">
                <a:latin typeface="Arial Narrow" pitchFamily="34" charset="0"/>
              </a:rPr>
              <a:t>fungs</a:t>
            </a:r>
            <a:r>
              <a:rPr lang="en-US" sz="2400" b="1" dirty="0">
                <a:latin typeface="Arial Narrow" pitchFamily="34" charset="0"/>
              </a:rPr>
              <a:t>  growing on rye &amp; other grains</a:t>
            </a:r>
          </a:p>
        </p:txBody>
      </p:sp>
      <p:sp>
        <p:nvSpPr>
          <p:cNvPr id="46" name="Rectangle 45"/>
          <p:cNvSpPr/>
          <p:nvPr/>
        </p:nvSpPr>
        <p:spPr>
          <a:xfrm>
            <a:off x="4572000" y="940158"/>
            <a:ext cx="2514600" cy="425450"/>
          </a:xfrm>
          <a:prstGeom prst="rect">
            <a:avLst/>
          </a:prstGeom>
          <a:effectLst>
            <a:outerShdw blurRad="38100" dist="25400" dir="2400000" algn="ctr" rotWithShape="0">
              <a:srgbClr val="66FFFF"/>
            </a:outerShdw>
          </a:effectLst>
        </p:spPr>
        <p:txBody>
          <a:bodyPr>
            <a:spAutoFit/>
          </a:bodyPr>
          <a:lstStyle/>
          <a:p>
            <a:pPr>
              <a:lnSpc>
                <a:spcPts val="2600"/>
              </a:lnSpc>
              <a:defRPr/>
            </a:pPr>
            <a:r>
              <a:rPr lang="en-US" sz="2400" dirty="0">
                <a:latin typeface="Bernard MT Condensed" pitchFamily="18" charset="0"/>
              </a:rPr>
              <a:t>5HT</a:t>
            </a:r>
            <a:r>
              <a:rPr lang="en-US" sz="2400" baseline="-25000" dirty="0">
                <a:latin typeface="Bernard MT Condensed" pitchFamily="18" charset="0"/>
              </a:rPr>
              <a:t>1</a:t>
            </a:r>
            <a:r>
              <a:rPr lang="en-US" sz="2400" dirty="0">
                <a:latin typeface="Bernard MT Condensed" pitchFamily="18" charset="0"/>
              </a:rPr>
              <a:t> Agonists</a:t>
            </a:r>
            <a:r>
              <a:rPr lang="en-US" sz="2400" dirty="0">
                <a:latin typeface="Bernard MT Condensed" pitchFamily="18" charset="0"/>
                <a:sym typeface="Wingdings"/>
              </a:rPr>
              <a:t> </a:t>
            </a:r>
            <a:endParaRPr lang="en-US" sz="2400" dirty="0">
              <a:latin typeface="Bernard MT Condensed" pitchFamily="18" charset="0"/>
            </a:endParaRPr>
          </a:p>
        </p:txBody>
      </p:sp>
      <p:sp>
        <p:nvSpPr>
          <p:cNvPr id="27661" name="Rectangle 66"/>
          <p:cNvSpPr>
            <a:spLocks noChangeArrowheads="1"/>
          </p:cNvSpPr>
          <p:nvPr/>
        </p:nvSpPr>
        <p:spPr bwMode="auto">
          <a:xfrm>
            <a:off x="381000" y="3289280"/>
            <a:ext cx="8610600" cy="3493264"/>
          </a:xfrm>
          <a:prstGeom prst="rect">
            <a:avLst/>
          </a:prstGeom>
          <a:noFill/>
          <a:ln w="9525">
            <a:noFill/>
            <a:miter lim="800000"/>
            <a:headEnd/>
            <a:tailEnd/>
          </a:ln>
        </p:spPr>
        <p:txBody>
          <a:bodyPr>
            <a:spAutoFit/>
          </a:bodyPr>
          <a:lstStyle/>
          <a:p>
            <a:pPr>
              <a:lnSpc>
                <a:spcPts val="2600"/>
              </a:lnSpc>
            </a:pPr>
            <a:r>
              <a:rPr lang="en-US" sz="2600" b="1" dirty="0">
                <a:latin typeface="Arial Narrow" pitchFamily="34" charset="0"/>
                <a:sym typeface="Wingdings" pitchFamily="2" charset="2"/>
              </a:rPr>
              <a:t>Non-Selective</a:t>
            </a:r>
            <a:r>
              <a:rPr lang="en-US" sz="2400" b="1" dirty="0">
                <a:latin typeface="Arial Narrow" pitchFamily="34" charset="0"/>
                <a:sym typeface="Wingdings" pitchFamily="2" charset="2"/>
              </a:rPr>
              <a:t> </a:t>
            </a:r>
          </a:p>
          <a:p>
            <a:r>
              <a:rPr lang="en-US" sz="2600" b="1" dirty="0" err="1">
                <a:latin typeface="Arial Narrow" pitchFamily="34" charset="0"/>
                <a:sym typeface="Wingdings" pitchFamily="2" charset="2"/>
              </a:rPr>
              <a:t>Agonism</a:t>
            </a:r>
            <a:r>
              <a:rPr lang="en-US" sz="2600" b="1" dirty="0">
                <a:latin typeface="Arial Narrow" pitchFamily="34" charset="0"/>
                <a:sym typeface="Wingdings" pitchFamily="2" charset="2"/>
              </a:rPr>
              <a:t> at 5HT</a:t>
            </a:r>
            <a:r>
              <a:rPr lang="en-US" sz="2600" b="1" baseline="-25000" dirty="0">
                <a:latin typeface="Arial Narrow" pitchFamily="34" charset="0"/>
                <a:sym typeface="Wingdings" pitchFamily="2" charset="2"/>
              </a:rPr>
              <a:t>1</a:t>
            </a:r>
            <a:r>
              <a:rPr lang="en-US" sz="2600" b="1" dirty="0">
                <a:latin typeface="Arial Narrow" pitchFamily="34" charset="0"/>
                <a:sym typeface="Wingdings" pitchFamily="2" charset="2"/>
              </a:rPr>
              <a:t> receptors </a:t>
            </a:r>
            <a:endParaRPr lang="en-US" sz="2600" dirty="0"/>
          </a:p>
          <a:p>
            <a:r>
              <a:rPr lang="en-US" sz="2400" b="1" dirty="0">
                <a:latin typeface="Arial Narrow" pitchFamily="34" charset="0"/>
              </a:rPr>
              <a:t>At </a:t>
            </a:r>
            <a:r>
              <a:rPr lang="en-US" sz="2400" b="1" dirty="0" err="1">
                <a:latin typeface="Arial Narrow" pitchFamily="34" charset="0"/>
              </a:rPr>
              <a:t>presynaptic</a:t>
            </a:r>
            <a:r>
              <a:rPr lang="en-US" sz="2400" b="1" dirty="0">
                <a:latin typeface="Arial Narrow" pitchFamily="34" charset="0"/>
              </a:rPr>
              <a:t> trigeminal nerve endings</a:t>
            </a:r>
            <a:r>
              <a:rPr lang="en-US" sz="2400" b="1" dirty="0">
                <a:latin typeface="Calibri" pitchFamily="34" charset="0"/>
              </a:rPr>
              <a:t>→</a:t>
            </a:r>
          </a:p>
          <a:p>
            <a:r>
              <a:rPr lang="en-US" sz="2400" b="1" dirty="0">
                <a:latin typeface="Calibri" pitchFamily="34" charset="0"/>
              </a:rPr>
              <a:t>	↓</a:t>
            </a:r>
            <a:r>
              <a:rPr lang="en-US" sz="2400" b="1" dirty="0">
                <a:latin typeface="Arial Narrow" pitchFamily="34" charset="0"/>
              </a:rPr>
              <a:t>release of </a:t>
            </a:r>
            <a:r>
              <a:rPr lang="en-US" sz="2400" b="1" dirty="0" err="1">
                <a:latin typeface="Arial Narrow" pitchFamily="34" charset="0"/>
              </a:rPr>
              <a:t>vasodilating</a:t>
            </a:r>
            <a:r>
              <a:rPr lang="en-US" sz="2400" b="1" dirty="0">
                <a:latin typeface="Arial Narrow" pitchFamily="34" charset="0"/>
              </a:rPr>
              <a:t> peptides </a:t>
            </a:r>
          </a:p>
          <a:p>
            <a:r>
              <a:rPr lang="en-US" sz="2400" b="1" dirty="0">
                <a:latin typeface="Calibri" pitchFamily="34" charset="0"/>
              </a:rPr>
              <a:t>	↓</a:t>
            </a:r>
            <a:r>
              <a:rPr lang="en-US" sz="2400" b="1" dirty="0">
                <a:latin typeface="Arial Narrow" pitchFamily="34" charset="0"/>
              </a:rPr>
              <a:t>excessive firing of these nerve endings</a:t>
            </a:r>
          </a:p>
          <a:p>
            <a:r>
              <a:rPr lang="en-US" sz="2400" b="1" dirty="0">
                <a:latin typeface="Arial Narrow" pitchFamily="34" charset="0"/>
              </a:rPr>
              <a:t>At blood vessels </a:t>
            </a:r>
            <a:r>
              <a:rPr lang="en-US" sz="2400" b="1" dirty="0">
                <a:latin typeface="Calibri" pitchFamily="34" charset="0"/>
              </a:rPr>
              <a:t>→ ↓</a:t>
            </a:r>
            <a:r>
              <a:rPr lang="en-US" sz="2400" b="1" dirty="0" err="1">
                <a:latin typeface="Arial Narrow" pitchFamily="34" charset="0"/>
              </a:rPr>
              <a:t>vasodilation</a:t>
            </a:r>
            <a:r>
              <a:rPr lang="en-US" sz="2400" b="1" dirty="0">
                <a:latin typeface="Arial Narrow" pitchFamily="34" charset="0"/>
              </a:rPr>
              <a:t> &amp; stretching of the pain endings </a:t>
            </a:r>
            <a:r>
              <a:rPr lang="en-US" sz="2400" b="1" dirty="0" smtClean="0">
                <a:latin typeface="Arial Narrow" pitchFamily="34" charset="0"/>
              </a:rPr>
              <a:t> </a:t>
            </a:r>
            <a:r>
              <a:rPr lang="en-US" sz="2400" b="1" dirty="0">
                <a:latin typeface="Arial Narrow" pitchFamily="34" charset="0"/>
              </a:rPr>
              <a:t/>
            </a:r>
            <a:br>
              <a:rPr lang="en-US" sz="2400" b="1" dirty="0">
                <a:latin typeface="Arial Narrow" pitchFamily="34" charset="0"/>
              </a:rPr>
            </a:br>
            <a:r>
              <a:rPr lang="en-US" sz="2400" b="1" dirty="0">
                <a:latin typeface="Arial Narrow" pitchFamily="34" charset="0"/>
              </a:rPr>
              <a:t>                                   ↓ transmitter release in the </a:t>
            </a:r>
            <a:r>
              <a:rPr lang="en-US" sz="2400" b="1" dirty="0" err="1">
                <a:latin typeface="Arial Narrow" pitchFamily="34" charset="0"/>
              </a:rPr>
              <a:t>perivascular</a:t>
            </a:r>
            <a:r>
              <a:rPr lang="en-US" sz="2400" b="1" dirty="0">
                <a:latin typeface="Arial Narrow" pitchFamily="34" charset="0"/>
              </a:rPr>
              <a:t> space.</a:t>
            </a:r>
            <a:r>
              <a:rPr lang="en-US" sz="2400" dirty="0">
                <a:latin typeface="Arial Narrow" pitchFamily="34" charset="0"/>
              </a:rPr>
              <a:t> </a:t>
            </a:r>
            <a:endParaRPr lang="en-US" sz="2400" dirty="0">
              <a:latin typeface="Arial Narrow" pitchFamily="34" charset="0"/>
              <a:sym typeface="Wingdings" pitchFamily="2" charset="2"/>
            </a:endParaRPr>
          </a:p>
          <a:p>
            <a:pPr>
              <a:lnSpc>
                <a:spcPts val="2600"/>
              </a:lnSpc>
              <a:spcBef>
                <a:spcPts val="1200"/>
              </a:spcBef>
            </a:pPr>
            <a:r>
              <a:rPr lang="en-US" sz="2600" b="1" dirty="0" smtClean="0">
                <a:latin typeface="Arial Narrow" pitchFamily="34" charset="0"/>
                <a:cs typeface="Times New Roman" pitchFamily="18" charset="0"/>
              </a:rPr>
              <a:t>Partial </a:t>
            </a:r>
            <a:r>
              <a:rPr lang="en-US" sz="2600" b="1" dirty="0">
                <a:latin typeface="Arial Narrow" pitchFamily="34" charset="0"/>
                <a:cs typeface="Times New Roman" pitchFamily="18" charset="0"/>
              </a:rPr>
              <a:t>agonist effect on </a:t>
            </a:r>
            <a:r>
              <a:rPr lang="el-GR" sz="2600" b="1" dirty="0">
                <a:latin typeface="Arial Narrow" pitchFamily="34" charset="0"/>
                <a:cs typeface="Times New Roman" pitchFamily="18" charset="0"/>
              </a:rPr>
              <a:t>α</a:t>
            </a:r>
            <a:r>
              <a:rPr lang="en-US" sz="2600" b="1" dirty="0">
                <a:latin typeface="Arial Narrow" pitchFamily="34" charset="0"/>
                <a:cs typeface="Times New Roman" pitchFamily="18" charset="0"/>
              </a:rPr>
              <a:t>-</a:t>
            </a:r>
            <a:r>
              <a:rPr lang="en-US" sz="2600" b="1" dirty="0" err="1">
                <a:latin typeface="Arial Narrow" pitchFamily="34" charset="0"/>
                <a:cs typeface="Times New Roman" pitchFamily="18" charset="0"/>
              </a:rPr>
              <a:t>adrenoceptors</a:t>
            </a:r>
            <a:r>
              <a:rPr lang="en-US" sz="2400" b="1" dirty="0">
                <a:latin typeface="Calibri" pitchFamily="34" charset="0"/>
              </a:rPr>
              <a:t> → </a:t>
            </a:r>
            <a:r>
              <a:rPr lang="en-US" sz="2600" b="1" dirty="0">
                <a:latin typeface="Arial Narrow" pitchFamily="34" charset="0"/>
              </a:rPr>
              <a:t>vasoconstriction </a:t>
            </a:r>
          </a:p>
          <a:p>
            <a:pPr>
              <a:lnSpc>
                <a:spcPts val="2600"/>
              </a:lnSpc>
            </a:pPr>
            <a:r>
              <a:rPr lang="en-US" sz="2600" b="1" dirty="0">
                <a:latin typeface="Arial Narrow" pitchFamily="34" charset="0"/>
              </a:rPr>
              <a:t>Antagonist to some </a:t>
            </a:r>
            <a:r>
              <a:rPr lang="en-US" sz="2600" b="1" dirty="0" err="1">
                <a:latin typeface="Arial Narrow" pitchFamily="34" charset="0"/>
              </a:rPr>
              <a:t>dopaminergic</a:t>
            </a:r>
            <a:r>
              <a:rPr lang="en-US" sz="2600" b="1" dirty="0">
                <a:latin typeface="Arial Narrow" pitchFamily="34" charset="0"/>
              </a:rPr>
              <a:t>  &amp; </a:t>
            </a:r>
            <a:r>
              <a:rPr lang="en-US" sz="2600" b="1" dirty="0" err="1">
                <a:latin typeface="Arial Narrow" pitchFamily="34" charset="0"/>
              </a:rPr>
              <a:t>serotonergic</a:t>
            </a:r>
            <a:r>
              <a:rPr lang="en-US" sz="2600" b="1" dirty="0">
                <a:latin typeface="Arial Narrow" pitchFamily="34" charset="0"/>
              </a:rPr>
              <a:t> receptors </a:t>
            </a:r>
          </a:p>
        </p:txBody>
      </p:sp>
      <p:sp>
        <p:nvSpPr>
          <p:cNvPr id="28" name="TextBox 27"/>
          <p:cNvSpPr txBox="1"/>
          <p:nvPr/>
        </p:nvSpPr>
        <p:spPr>
          <a:xfrm>
            <a:off x="381000" y="711558"/>
            <a:ext cx="2438400" cy="5334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grpSp>
        <p:nvGrpSpPr>
          <p:cNvPr id="18" name="Group 17"/>
          <p:cNvGrpSpPr/>
          <p:nvPr/>
        </p:nvGrpSpPr>
        <p:grpSpPr>
          <a:xfrm>
            <a:off x="304800" y="1676400"/>
            <a:ext cx="2667000" cy="1187450"/>
            <a:chOff x="304800" y="1676400"/>
            <a:chExt cx="2667000" cy="1187450"/>
          </a:xfrm>
        </p:grpSpPr>
        <p:sp>
          <p:nvSpPr>
            <p:cNvPr id="19" name="TextBox 15"/>
            <p:cNvSpPr txBox="1">
              <a:spLocks noChangeArrowheads="1"/>
            </p:cNvSpPr>
            <p:nvPr/>
          </p:nvSpPr>
          <p:spPr bwMode="auto">
            <a:xfrm>
              <a:off x="304800" y="2438400"/>
              <a:ext cx="1371600" cy="425450"/>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10800000" scaled="1"/>
              <a:tileRect/>
            </a:gradFill>
            <a:ln w="9525">
              <a:solidFill>
                <a:srgbClr val="FF66FF"/>
              </a:solidFill>
              <a:miter lim="800000"/>
              <a:headEnd/>
              <a:tailEnd/>
            </a:ln>
            <a:effectLst>
              <a:outerShdw blurRad="50800" dist="38100" dir="2700000" algn="tl" rotWithShape="0">
                <a:srgbClr val="0070C0"/>
              </a:outerShdw>
            </a:effectLst>
          </p:spPr>
          <p:txBody>
            <a:bodyPr>
              <a:spAutoFit/>
            </a:bodyPr>
            <a:lstStyle/>
            <a:p>
              <a:pPr>
                <a:lnSpc>
                  <a:spcPts val="2600"/>
                </a:lnSpc>
                <a:defRPr/>
              </a:pPr>
              <a:r>
                <a:rPr lang="en-US" sz="2400" b="1" dirty="0">
                  <a:latin typeface="Arial Narrow" pitchFamily="34" charset="0"/>
                  <a:sym typeface="Wingdings"/>
                </a:rPr>
                <a:t> ERGOTS</a:t>
              </a:r>
            </a:p>
          </p:txBody>
        </p:sp>
        <p:cxnSp>
          <p:nvCxnSpPr>
            <p:cNvPr id="17" name="Straight Arrow Connector 16"/>
            <p:cNvCxnSpPr/>
            <p:nvPr/>
          </p:nvCxnSpPr>
          <p:spPr>
            <a:xfrm rot="10800000" flipV="1">
              <a:off x="1676400" y="1676400"/>
              <a:ext cx="12954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xit" presetSubtype="6" fill="hold" grpId="0" nodeType="afterEffect">
                                  <p:stCondLst>
                                    <p:cond delay="0"/>
                                  </p:stCondLst>
                                  <p:childTnLst>
                                    <p:animEffect transition="out" filter="strips(downRight)">
                                      <p:cBhvr>
                                        <p:cTn id="6" dur="1000"/>
                                        <p:tgtEl>
                                          <p:spTgt spid="80"/>
                                        </p:tgtEl>
                                      </p:cBhvr>
                                    </p:animEffect>
                                    <p:set>
                                      <p:cBhvr>
                                        <p:cTn id="7" dur="1" fill="hold">
                                          <p:stCondLst>
                                            <p:cond delay="999"/>
                                          </p:stCondLst>
                                        </p:cTn>
                                        <p:tgtEl>
                                          <p:spTgt spid="80"/>
                                        </p:tgtEl>
                                        <p:attrNameLst>
                                          <p:attrName>style.visibility</p:attrName>
                                        </p:attrNameLst>
                                      </p:cBhvr>
                                      <p:to>
                                        <p:strVal val="hidden"/>
                                      </p:to>
                                    </p:set>
                                  </p:childTnLst>
                                </p:cTn>
                              </p:par>
                              <p:par>
                                <p:cTn id="8" presetID="18" presetClass="entr" presetSubtype="6"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strips(downRight)">
                                      <p:cBhvr>
                                        <p:cTn id="10" dur="1000"/>
                                        <p:tgtEl>
                                          <p:spTgt spid="30"/>
                                        </p:tgtEl>
                                      </p:cBhvr>
                                    </p:animEffect>
                                  </p:childTnLst>
                                </p:cTn>
                              </p:par>
                            </p:childTnLst>
                          </p:cTn>
                        </p:par>
                        <p:par>
                          <p:cTn id="11" fill="hold">
                            <p:stCondLst>
                              <p:cond delay="1000"/>
                            </p:stCondLst>
                            <p:childTnLst>
                              <p:par>
                                <p:cTn id="12" presetID="29" presetClass="entr" presetSubtype="0" fill="hold" grpId="0" nodeType="afterEffect">
                                  <p:stCondLst>
                                    <p:cond delay="1000"/>
                                  </p:stCondLst>
                                  <p:childTnLst>
                                    <p:set>
                                      <p:cBhvr>
                                        <p:cTn id="13" dur="1" fill="hold">
                                          <p:stCondLst>
                                            <p:cond delay="0"/>
                                          </p:stCondLst>
                                        </p:cTn>
                                        <p:tgtEl>
                                          <p:spTgt spid="46"/>
                                        </p:tgtEl>
                                        <p:attrNameLst>
                                          <p:attrName>style.visibility</p:attrName>
                                        </p:attrNameLst>
                                      </p:cBhvr>
                                      <p:to>
                                        <p:strVal val="visible"/>
                                      </p:to>
                                    </p:set>
                                    <p:anim calcmode="lin" valueType="num">
                                      <p:cBhvr>
                                        <p:cTn id="14" dur="1000" fill="hold"/>
                                        <p:tgtEl>
                                          <p:spTgt spid="46"/>
                                        </p:tgtEl>
                                        <p:attrNameLst>
                                          <p:attrName>ppt_x</p:attrName>
                                        </p:attrNameLst>
                                      </p:cBhvr>
                                      <p:tavLst>
                                        <p:tav tm="0">
                                          <p:val>
                                            <p:strVal val="#ppt_x-.2"/>
                                          </p:val>
                                        </p:tav>
                                        <p:tav tm="100000">
                                          <p:val>
                                            <p:strVal val="#ppt_x"/>
                                          </p:val>
                                        </p:tav>
                                      </p:tavLst>
                                    </p:anim>
                                    <p:anim calcmode="lin" valueType="num">
                                      <p:cBhvr>
                                        <p:cTn id="15" dur="1000" fill="hold"/>
                                        <p:tgtEl>
                                          <p:spTgt spid="4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6"/>
                                        </p:tgtEl>
                                      </p:cBhvr>
                                    </p:animEffect>
                                  </p:childTnLst>
                                </p:cTn>
                              </p:par>
                            </p:childTnLst>
                          </p:cTn>
                        </p:par>
                        <p:par>
                          <p:cTn id="17" fill="hold">
                            <p:stCondLst>
                              <p:cond delay="3000"/>
                            </p:stCondLst>
                            <p:childTnLst>
                              <p:par>
                                <p:cTn id="18" presetID="18" presetClass="entr" presetSubtype="12"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strips(downLeft)">
                                      <p:cBhvr>
                                        <p:cTn id="20" dur="10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left)">
                                      <p:cBhvr>
                                        <p:cTn id="25" dur="1000"/>
                                        <p:tgtEl>
                                          <p:spTgt spid="4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7661">
                                            <p:txEl>
                                              <p:pRg st="0" end="0"/>
                                            </p:txEl>
                                          </p:spTgt>
                                        </p:tgtEl>
                                        <p:attrNameLst>
                                          <p:attrName>style.visibility</p:attrName>
                                        </p:attrNameLst>
                                      </p:cBhvr>
                                      <p:to>
                                        <p:strVal val="visible"/>
                                      </p:to>
                                    </p:set>
                                    <p:animEffect transition="in" filter="wipe(left)">
                                      <p:cBhvr>
                                        <p:cTn id="30" dur="1000"/>
                                        <p:tgtEl>
                                          <p:spTgt spid="2766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7661">
                                            <p:txEl>
                                              <p:pRg st="1" end="1"/>
                                            </p:txEl>
                                          </p:spTgt>
                                        </p:tgtEl>
                                        <p:attrNameLst>
                                          <p:attrName>style.visibility</p:attrName>
                                        </p:attrNameLst>
                                      </p:cBhvr>
                                      <p:to>
                                        <p:strVal val="visible"/>
                                      </p:to>
                                    </p:set>
                                    <p:animEffect transition="in" filter="wipe(left)">
                                      <p:cBhvr>
                                        <p:cTn id="35" dur="1000"/>
                                        <p:tgtEl>
                                          <p:spTgt spid="27661">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27661">
                                            <p:txEl>
                                              <p:pRg st="2" end="2"/>
                                            </p:txEl>
                                          </p:spTgt>
                                        </p:tgtEl>
                                        <p:attrNameLst>
                                          <p:attrName>style.visibility</p:attrName>
                                        </p:attrNameLst>
                                      </p:cBhvr>
                                      <p:to>
                                        <p:strVal val="visible"/>
                                      </p:to>
                                    </p:set>
                                    <p:animEffect transition="in" filter="wipe(left)">
                                      <p:cBhvr>
                                        <p:cTn id="40" dur="1000"/>
                                        <p:tgtEl>
                                          <p:spTgt spid="27661">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27661">
                                            <p:txEl>
                                              <p:pRg st="3" end="3"/>
                                            </p:txEl>
                                          </p:spTgt>
                                        </p:tgtEl>
                                        <p:attrNameLst>
                                          <p:attrName>style.visibility</p:attrName>
                                        </p:attrNameLst>
                                      </p:cBhvr>
                                      <p:to>
                                        <p:strVal val="visible"/>
                                      </p:to>
                                    </p:set>
                                    <p:animEffect transition="in" filter="wipe(left)">
                                      <p:cBhvr>
                                        <p:cTn id="45" dur="1000"/>
                                        <p:tgtEl>
                                          <p:spTgt spid="27661">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7661">
                                            <p:txEl>
                                              <p:pRg st="4" end="4"/>
                                            </p:txEl>
                                          </p:spTgt>
                                        </p:tgtEl>
                                        <p:attrNameLst>
                                          <p:attrName>style.visibility</p:attrName>
                                        </p:attrNameLst>
                                      </p:cBhvr>
                                      <p:to>
                                        <p:strVal val="visible"/>
                                      </p:to>
                                    </p:set>
                                    <p:animEffect transition="in" filter="wipe(left)">
                                      <p:cBhvr>
                                        <p:cTn id="50" dur="1000"/>
                                        <p:tgtEl>
                                          <p:spTgt spid="27661">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7661">
                                            <p:txEl>
                                              <p:pRg st="5" end="5"/>
                                            </p:txEl>
                                          </p:spTgt>
                                        </p:tgtEl>
                                        <p:attrNameLst>
                                          <p:attrName>style.visibility</p:attrName>
                                        </p:attrNameLst>
                                      </p:cBhvr>
                                      <p:to>
                                        <p:strVal val="visible"/>
                                      </p:to>
                                    </p:set>
                                    <p:animEffect transition="in" filter="wipe(left)">
                                      <p:cBhvr>
                                        <p:cTn id="55" dur="1000"/>
                                        <p:tgtEl>
                                          <p:spTgt spid="27661">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27661">
                                            <p:txEl>
                                              <p:pRg st="6" end="6"/>
                                            </p:txEl>
                                          </p:spTgt>
                                        </p:tgtEl>
                                        <p:attrNameLst>
                                          <p:attrName>style.visibility</p:attrName>
                                        </p:attrNameLst>
                                      </p:cBhvr>
                                      <p:to>
                                        <p:strVal val="visible"/>
                                      </p:to>
                                    </p:set>
                                    <p:animEffect transition="in" filter="wipe(left)">
                                      <p:cBhvr>
                                        <p:cTn id="60" dur="1000"/>
                                        <p:tgtEl>
                                          <p:spTgt spid="27661">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27661">
                                            <p:txEl>
                                              <p:pRg st="7" end="7"/>
                                            </p:txEl>
                                          </p:spTgt>
                                        </p:tgtEl>
                                        <p:attrNameLst>
                                          <p:attrName>style.visibility</p:attrName>
                                        </p:attrNameLst>
                                      </p:cBhvr>
                                      <p:to>
                                        <p:strVal val="visible"/>
                                      </p:to>
                                    </p:set>
                                    <p:animEffect transition="in" filter="wipe(left)">
                                      <p:cBhvr>
                                        <p:cTn id="65" dur="1000"/>
                                        <p:tgtEl>
                                          <p:spTgt spid="2766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30" grpId="0" animBg="1"/>
      <p:bldP spid="44" grpId="0"/>
      <p:bldP spid="46" grpId="0"/>
      <p:bldP spid="276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Horizontal Scroll 5"/>
          <p:cNvSpPr/>
          <p:nvPr/>
        </p:nvSpPr>
        <p:spPr>
          <a:xfrm>
            <a:off x="0" y="1500174"/>
            <a:ext cx="9144000" cy="4429156"/>
          </a:xfrm>
          <a:prstGeom prst="horizontalScroll">
            <a:avLst/>
          </a:prstGeom>
          <a:gradFill flip="none" rotWithShape="1">
            <a:gsLst>
              <a:gs pos="44000">
                <a:srgbClr val="4F81BD">
                  <a:alpha val="18000"/>
                </a:srgbClr>
              </a:gs>
              <a:gs pos="50000">
                <a:schemeClr val="accent6">
                  <a:lumMod val="20000"/>
                  <a:lumOff val="80000"/>
                </a:schemeClr>
              </a:gs>
              <a:gs pos="100000">
                <a:schemeClr val="bg1">
                  <a:alpha val="23000"/>
                </a:schemeClr>
              </a:gs>
            </a:gsLst>
            <a:path path="rect">
              <a:fillToRect l="100000" b="100000"/>
            </a:path>
            <a:tileRect t="-100000" r="-100000"/>
          </a:gradFill>
          <a:ln w="9525">
            <a:solidFill>
              <a:srgbClr val="4274B0"/>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520" name="Content Placeholder 2"/>
          <p:cNvSpPr>
            <a:spLocks noGrp="1"/>
          </p:cNvSpPr>
          <p:nvPr>
            <p:ph idx="4294967295"/>
          </p:nvPr>
        </p:nvSpPr>
        <p:spPr>
          <a:xfrm>
            <a:off x="628650" y="2219325"/>
            <a:ext cx="8229600" cy="3114675"/>
          </a:xfrm>
        </p:spPr>
        <p:txBody>
          <a:bodyPr/>
          <a:lstStyle/>
          <a:p>
            <a:pPr>
              <a:buFont typeface="Arial" charset="0"/>
              <a:buBlip>
                <a:blip r:embed="rId2"/>
              </a:buBlip>
            </a:pPr>
            <a:r>
              <a:rPr lang="en-US" b="1" smtClean="0">
                <a:latin typeface="Arial Narrow" pitchFamily="34" charset="0"/>
              </a:rPr>
              <a:t> </a:t>
            </a:r>
            <a:r>
              <a:rPr lang="en-US" sz="2600" b="1" smtClean="0">
                <a:latin typeface="Arial Narrow" pitchFamily="34" charset="0"/>
                <a:cs typeface="Times New Roman" pitchFamily="18" charset="0"/>
              </a:rPr>
              <a:t>Differentiate between types of headache regarding their symptoms, signs and pathophysiology.</a:t>
            </a:r>
          </a:p>
          <a:p>
            <a:pPr>
              <a:buFont typeface="Arial" charset="0"/>
              <a:buBlip>
                <a:blip r:embed="rId2"/>
              </a:buBlip>
            </a:pPr>
            <a:r>
              <a:rPr lang="en-US" sz="2600" b="1" smtClean="0">
                <a:latin typeface="Arial Narrow" pitchFamily="34" charset="0"/>
                <a:cs typeface="Times New Roman" pitchFamily="18" charset="0"/>
              </a:rPr>
              <a:t> Recognize drugs used to prevent migraine</a:t>
            </a:r>
          </a:p>
          <a:p>
            <a:pPr>
              <a:buFont typeface="Arial" charset="0"/>
              <a:buBlip>
                <a:blip r:embed="rId2"/>
              </a:buBlip>
            </a:pPr>
            <a:r>
              <a:rPr lang="en-US" sz="2600" b="1" smtClean="0">
                <a:latin typeface="Arial Narrow" pitchFamily="34" charset="0"/>
                <a:cs typeface="Times New Roman" pitchFamily="18" charset="0"/>
              </a:rPr>
              <a:t>Identify drugs used to rescue and abort migraine</a:t>
            </a:r>
          </a:p>
          <a:p>
            <a:pPr>
              <a:buFont typeface="Arial" charset="0"/>
              <a:buBlip>
                <a:blip r:embed="rId2"/>
              </a:buBlip>
            </a:pPr>
            <a:r>
              <a:rPr lang="en-US" sz="2600" b="1" smtClean="0">
                <a:latin typeface="Arial Narrow" pitchFamily="34" charset="0"/>
                <a:cs typeface="Times New Roman" pitchFamily="18" charset="0"/>
              </a:rPr>
              <a:t> Elaborate on the pharmacokinetics, dynamic and toxic profile of some of these drugs.</a:t>
            </a:r>
          </a:p>
        </p:txBody>
      </p:sp>
      <p:sp>
        <p:nvSpPr>
          <p:cNvPr id="7" name="Rectangle 6"/>
          <p:cNvSpPr/>
          <p:nvPr/>
        </p:nvSpPr>
        <p:spPr>
          <a:xfrm>
            <a:off x="432796" y="571480"/>
            <a:ext cx="885755" cy="584775"/>
          </a:xfrm>
          <a:prstGeom prst="rect">
            <a:avLst/>
          </a:prstGeom>
          <a:solidFill>
            <a:schemeClr val="tx2">
              <a:lumMod val="60000"/>
              <a:lumOff val="40000"/>
            </a:schemeClr>
          </a:solidFill>
        </p:spPr>
        <p:txBody>
          <a:bodyPr wrap="none">
            <a:spAutoFit/>
          </a:bodyPr>
          <a:lstStyle/>
          <a:p>
            <a:pPr algn="ctr" fontAlgn="auto">
              <a:spcBef>
                <a:spcPts val="0"/>
              </a:spcBef>
              <a:spcAft>
                <a:spcPts val="0"/>
              </a:spcAft>
              <a:defRPr/>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ILOs</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endParaRPr>
          </a:p>
        </p:txBody>
      </p:sp>
    </p:spTree>
  </p:cSld>
  <p:clrMapOvr>
    <a:masterClrMapping/>
  </p:clrMapOvr>
  <p:transition spd="med">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4" name="TextBox 63"/>
          <p:cNvSpPr txBox="1">
            <a:spLocks noChangeArrowheads="1"/>
          </p:cNvSpPr>
          <p:nvPr/>
        </p:nvSpPr>
        <p:spPr bwMode="auto">
          <a:xfrm>
            <a:off x="1752600" y="309562"/>
            <a:ext cx="3200400" cy="452438"/>
          </a:xfrm>
          <a:prstGeom prst="rect">
            <a:avLst/>
          </a:prstGeom>
          <a:noFill/>
          <a:ln w="9525">
            <a:noFill/>
            <a:miter lim="800000"/>
            <a:headEnd/>
            <a:tailEnd/>
          </a:ln>
          <a:effectLst>
            <a:outerShdw blurRad="38100" dist="25400" dir="2400000" algn="ctr" rotWithShape="0">
              <a:srgbClr val="66FFFF"/>
            </a:outerShdw>
          </a:effectLst>
        </p:spPr>
        <p:txBody>
          <a:bodyPr>
            <a:spAutoFit/>
          </a:bodyPr>
          <a:lstStyle/>
          <a:p>
            <a:pPr>
              <a:lnSpc>
                <a:spcPct val="90000"/>
              </a:lnSpc>
              <a:buFont typeface="Wingdings" pitchFamily="2" charset="2"/>
              <a:buNone/>
              <a:defRPr/>
            </a:pPr>
            <a:r>
              <a:rPr lang="en-US" sz="2400" dirty="0">
                <a:latin typeface="Bernard MT Condensed" pitchFamily="18" charset="0"/>
                <a:cs typeface="Times New Roman" pitchFamily="18" charset="0"/>
              </a:rPr>
              <a:t>Ergotamine </a:t>
            </a:r>
            <a:r>
              <a:rPr lang="en-US" sz="2400" dirty="0" err="1">
                <a:latin typeface="Bernard MT Condensed" pitchFamily="18" charset="0"/>
                <a:cs typeface="Times New Roman" pitchFamily="18" charset="0"/>
              </a:rPr>
              <a:t>tartarate</a:t>
            </a:r>
            <a:r>
              <a:rPr lang="en-US" sz="2600" b="1" dirty="0">
                <a:latin typeface="Arial Narrow" pitchFamily="34" charset="0"/>
                <a:cs typeface="Times New Roman" pitchFamily="18" charset="0"/>
              </a:rPr>
              <a:t>	</a:t>
            </a:r>
            <a:endParaRPr lang="en-US" sz="2600" b="1" i="1" dirty="0">
              <a:latin typeface="Arial Narrow" pitchFamily="34" charset="0"/>
            </a:endParaRPr>
          </a:p>
        </p:txBody>
      </p:sp>
      <p:sp>
        <p:nvSpPr>
          <p:cNvPr id="28677" name="TextBox 15"/>
          <p:cNvSpPr txBox="1">
            <a:spLocks noChangeArrowheads="1"/>
          </p:cNvSpPr>
          <p:nvPr/>
        </p:nvSpPr>
        <p:spPr bwMode="auto">
          <a:xfrm>
            <a:off x="228600" y="304800"/>
            <a:ext cx="1371600" cy="425450"/>
          </a:xfrm>
          <a:prstGeom prst="rect">
            <a:avLst/>
          </a:prstGeom>
          <a:gradFill rotWithShape="1">
            <a:gsLst>
              <a:gs pos="0">
                <a:srgbClr val="97FFFF"/>
              </a:gs>
              <a:gs pos="50000">
                <a:srgbClr val="BFFFFF"/>
              </a:gs>
              <a:gs pos="100000">
                <a:srgbClr val="DFFFFF"/>
              </a:gs>
            </a:gsLst>
            <a:lin ang="10800000" scaled="1"/>
          </a:gradFill>
          <a:ln w="9525">
            <a:solidFill>
              <a:srgbClr val="FF66FF"/>
            </a:solidFill>
            <a:miter lim="800000"/>
            <a:headEnd/>
            <a:tailEnd/>
          </a:ln>
        </p:spPr>
        <p:txBody>
          <a:bodyPr>
            <a:spAutoFit/>
          </a:bodyPr>
          <a:lstStyle/>
          <a:p>
            <a:pPr>
              <a:lnSpc>
                <a:spcPts val="2600"/>
              </a:lnSpc>
            </a:pPr>
            <a:r>
              <a:rPr lang="en-US" sz="2400" b="1">
                <a:latin typeface="Arial Narrow" pitchFamily="34" charset="0"/>
                <a:sym typeface="Wingdings" pitchFamily="2" charset="2"/>
              </a:rPr>
              <a:t> ERGOTS</a:t>
            </a:r>
          </a:p>
        </p:txBody>
      </p:sp>
      <p:sp>
        <p:nvSpPr>
          <p:cNvPr id="28678" name="TextBox 75"/>
          <p:cNvSpPr txBox="1">
            <a:spLocks noChangeArrowheads="1"/>
          </p:cNvSpPr>
          <p:nvPr/>
        </p:nvSpPr>
        <p:spPr bwMode="auto">
          <a:xfrm>
            <a:off x="228600" y="896938"/>
            <a:ext cx="8763000" cy="1089025"/>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Oral absorption	Incomplete (erratic) + slow </a:t>
            </a:r>
            <a:r>
              <a:rPr lang="en-US" sz="2400">
                <a:latin typeface="Arial Narrow" pitchFamily="34" charset="0"/>
              </a:rPr>
              <a:t>→</a:t>
            </a:r>
            <a:r>
              <a:rPr lang="en-US" sz="2400" b="1">
                <a:latin typeface="Arial Narrow" pitchFamily="34" charset="0"/>
                <a:cs typeface="Times New Roman" pitchFamily="18" charset="0"/>
              </a:rPr>
              <a:t> low bioavailability Sublingual 		Low bioavailability</a:t>
            </a:r>
          </a:p>
          <a:p>
            <a:pPr>
              <a:lnSpc>
                <a:spcPct val="90000"/>
              </a:lnSpc>
              <a:buFont typeface="Wingdings" pitchFamily="2" charset="2"/>
              <a:buNone/>
            </a:pPr>
            <a:r>
              <a:rPr lang="en-US" sz="2400" b="1">
                <a:latin typeface="Arial Narrow" pitchFamily="34" charset="0"/>
                <a:cs typeface="Times New Roman" pitchFamily="18" charset="0"/>
              </a:rPr>
              <a:t>Rectal suppository 	Better bioavailability</a:t>
            </a:r>
          </a:p>
        </p:txBody>
      </p:sp>
      <p:sp>
        <p:nvSpPr>
          <p:cNvPr id="28679" name="Rectangle 26"/>
          <p:cNvSpPr>
            <a:spLocks noChangeArrowheads="1"/>
          </p:cNvSpPr>
          <p:nvPr/>
        </p:nvSpPr>
        <p:spPr bwMode="auto">
          <a:xfrm>
            <a:off x="228600" y="1981200"/>
            <a:ext cx="8763000" cy="1089025"/>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Elimination 		Extensive  hepatic 1</a:t>
            </a:r>
            <a:r>
              <a:rPr lang="en-US" sz="2400" b="1" baseline="30000">
                <a:latin typeface="Arial Narrow" pitchFamily="34" charset="0"/>
                <a:cs typeface="Times New Roman" pitchFamily="18" charset="0"/>
              </a:rPr>
              <a:t>st</a:t>
            </a:r>
            <a:r>
              <a:rPr lang="en-US" sz="2400" b="1">
                <a:latin typeface="Arial Narrow" pitchFamily="34" charset="0"/>
                <a:cs typeface="Times New Roman" pitchFamily="18" charset="0"/>
              </a:rPr>
              <a:t> pass metabolism</a:t>
            </a:r>
          </a:p>
          <a:p>
            <a:pPr>
              <a:lnSpc>
                <a:spcPct val="90000"/>
              </a:lnSpc>
              <a:buFont typeface="Wingdings" pitchFamily="2" charset="2"/>
              <a:buNone/>
            </a:pPr>
            <a:r>
              <a:rPr lang="en-US" sz="2400" b="1">
                <a:latin typeface="Arial Narrow" pitchFamily="34" charset="0"/>
                <a:cs typeface="Times New Roman" pitchFamily="18" charset="0"/>
              </a:rPr>
              <a:t>Excretion		90% of metabolites in bile</a:t>
            </a:r>
          </a:p>
          <a:p>
            <a:pPr>
              <a:lnSpc>
                <a:spcPct val="90000"/>
              </a:lnSpc>
            </a:pPr>
            <a:r>
              <a:rPr lang="en-US" sz="2400" b="1">
                <a:latin typeface="Arial Narrow" pitchFamily="34" charset="0"/>
                <a:cs typeface="Times New Roman" pitchFamily="18" charset="0"/>
              </a:rPr>
              <a:t>			</a:t>
            </a:r>
            <a:r>
              <a:rPr lang="en-US" sz="2400" b="1">
                <a:latin typeface="Arial Narrow" pitchFamily="34" charset="0"/>
              </a:rPr>
              <a:t>Traces unmetabolized → in urine and feces</a:t>
            </a:r>
          </a:p>
        </p:txBody>
      </p:sp>
      <p:sp>
        <p:nvSpPr>
          <p:cNvPr id="28680" name="Rectangle 31"/>
          <p:cNvSpPr>
            <a:spLocks noChangeArrowheads="1"/>
          </p:cNvSpPr>
          <p:nvPr/>
        </p:nvSpPr>
        <p:spPr bwMode="auto">
          <a:xfrm>
            <a:off x="228600" y="3048000"/>
            <a:ext cx="8153400" cy="830263"/>
          </a:xfrm>
          <a:prstGeom prst="rect">
            <a:avLst/>
          </a:prstGeom>
          <a:noFill/>
          <a:ln w="9525">
            <a:noFill/>
            <a:miter lim="800000"/>
            <a:headEnd/>
            <a:tailEnd/>
          </a:ln>
        </p:spPr>
        <p:txBody>
          <a:bodyPr>
            <a:spAutoFit/>
          </a:bodyPr>
          <a:lstStyle/>
          <a:p>
            <a:r>
              <a:rPr lang="en-US" sz="2400" b="1">
                <a:latin typeface="Arial Narrow" pitchFamily="34" charset="0"/>
              </a:rPr>
              <a:t>Despite t</a:t>
            </a:r>
            <a:r>
              <a:rPr lang="en-US" sz="2400" b="1" baseline="-25000">
                <a:latin typeface="Arial Narrow" pitchFamily="34" charset="0"/>
              </a:rPr>
              <a:t>1/2</a:t>
            </a:r>
            <a:r>
              <a:rPr lang="en-US" sz="2400" b="1">
                <a:latin typeface="Arial Narrow" pitchFamily="34" charset="0"/>
              </a:rPr>
              <a:t> nearly 2 hours, ergotamine produces vasoconstriction </a:t>
            </a:r>
            <a:r>
              <a:rPr lang="en-US" sz="2400" b="1">
                <a:latin typeface="Calibri" pitchFamily="34" charset="0"/>
              </a:rPr>
              <a:t>→</a:t>
            </a:r>
            <a:r>
              <a:rPr lang="en-US" sz="2400" b="1">
                <a:latin typeface="Arial Narrow" pitchFamily="34" charset="0"/>
              </a:rPr>
              <a:t> 24 hours or longer due to </a:t>
            </a:r>
            <a:r>
              <a:rPr lang="en-US" sz="2400" b="1">
                <a:latin typeface="Arial Narrow" pitchFamily="34" charset="0"/>
                <a:cs typeface="Times New Roman" pitchFamily="18" charset="0"/>
              </a:rPr>
              <a:t>high and long tissue binding ability.</a:t>
            </a:r>
            <a:endParaRPr lang="en-US" sz="2400" b="1">
              <a:latin typeface="Arial Narrow" pitchFamily="34" charset="0"/>
            </a:endParaRPr>
          </a:p>
        </p:txBody>
      </p:sp>
      <p:sp>
        <p:nvSpPr>
          <p:cNvPr id="28681" name="TextBox 32"/>
          <p:cNvSpPr txBox="1">
            <a:spLocks noChangeArrowheads="1"/>
          </p:cNvSpPr>
          <p:nvPr/>
        </p:nvSpPr>
        <p:spPr bwMode="auto">
          <a:xfrm>
            <a:off x="228600" y="5037138"/>
            <a:ext cx="8382000" cy="830262"/>
          </a:xfrm>
          <a:prstGeom prst="rect">
            <a:avLst/>
          </a:prstGeom>
          <a:noFill/>
          <a:ln w="9525">
            <a:noFill/>
            <a:miter lim="800000"/>
            <a:headEnd/>
            <a:tailEnd/>
          </a:ln>
        </p:spPr>
        <p:txBody>
          <a:bodyPr>
            <a:spAutoFit/>
          </a:bodyPr>
          <a:lstStyle/>
          <a:p>
            <a:r>
              <a:rPr lang="en-US" sz="2400" b="1">
                <a:latin typeface="Arial Narrow" pitchFamily="34" charset="0"/>
              </a:rPr>
              <a:t>Dihydroergotamine is eliminated more rapidly than ergotamine, presumably due to its rapid hepatic clearance</a:t>
            </a:r>
          </a:p>
        </p:txBody>
      </p:sp>
      <p:sp>
        <p:nvSpPr>
          <p:cNvPr id="35" name="Rectangle 34"/>
          <p:cNvSpPr/>
          <p:nvPr/>
        </p:nvSpPr>
        <p:spPr>
          <a:xfrm>
            <a:off x="1714500" y="4576763"/>
            <a:ext cx="2476500" cy="425450"/>
          </a:xfrm>
          <a:prstGeom prst="rect">
            <a:avLst/>
          </a:prstGeom>
          <a:effectLst>
            <a:outerShdw blurRad="38100" dist="25400" dir="2400000" algn="ctr" rotWithShape="0">
              <a:srgbClr val="66FFFF"/>
            </a:outerShdw>
          </a:effectLst>
        </p:spPr>
        <p:txBody>
          <a:bodyPr wrap="none">
            <a:spAutoFit/>
          </a:bodyPr>
          <a:lstStyle/>
          <a:p>
            <a:pPr>
              <a:lnSpc>
                <a:spcPct val="90000"/>
              </a:lnSpc>
              <a:buFont typeface="Wingdings" pitchFamily="2" charset="2"/>
              <a:buNone/>
              <a:defRPr/>
            </a:pPr>
            <a:r>
              <a:rPr lang="en-US" sz="2400" dirty="0" err="1">
                <a:latin typeface="Bernard MT Condensed" pitchFamily="18" charset="0"/>
                <a:cs typeface="Times New Roman" pitchFamily="18" charset="0"/>
              </a:rPr>
              <a:t>Dihydroergotamine</a:t>
            </a:r>
            <a:endParaRPr lang="en-US" sz="2400" i="1" dirty="0">
              <a:latin typeface="Bernard MT Condensed" pitchFamily="18" charset="0"/>
            </a:endParaRPr>
          </a:p>
        </p:txBody>
      </p:sp>
      <p:sp>
        <p:nvSpPr>
          <p:cNvPr id="28683" name="TextBox 35"/>
          <p:cNvSpPr txBox="1">
            <a:spLocks noChangeArrowheads="1"/>
          </p:cNvSpPr>
          <p:nvPr/>
        </p:nvSpPr>
        <p:spPr bwMode="auto">
          <a:xfrm>
            <a:off x="228600" y="3913188"/>
            <a:ext cx="8839200" cy="430212"/>
          </a:xfrm>
          <a:prstGeom prst="rect">
            <a:avLst/>
          </a:prstGeom>
          <a:noFill/>
          <a:ln w="9525">
            <a:noFill/>
            <a:miter lim="800000"/>
            <a:headEnd/>
            <a:tailEnd/>
          </a:ln>
        </p:spPr>
        <p:txBody>
          <a:bodyPr>
            <a:spAutoFit/>
          </a:bodyPr>
          <a:lstStyle/>
          <a:p>
            <a:r>
              <a:rPr lang="en-US" sz="2200" b="1" i="1">
                <a:latin typeface="Arial Narrow" pitchFamily="34" charset="0"/>
              </a:rPr>
              <a:t>Present in → oral, sublingual, rectal suppository, inhaler and injectable  forms</a:t>
            </a:r>
          </a:p>
        </p:txBody>
      </p:sp>
      <p:sp>
        <p:nvSpPr>
          <p:cNvPr id="28684" name="TextBox 36"/>
          <p:cNvSpPr txBox="1">
            <a:spLocks noChangeArrowheads="1"/>
          </p:cNvSpPr>
          <p:nvPr/>
        </p:nvSpPr>
        <p:spPr bwMode="auto">
          <a:xfrm>
            <a:off x="228600" y="5867400"/>
            <a:ext cx="8458200" cy="430213"/>
          </a:xfrm>
          <a:prstGeom prst="rect">
            <a:avLst/>
          </a:prstGeom>
          <a:noFill/>
          <a:ln w="9525">
            <a:noFill/>
            <a:miter lim="800000"/>
            <a:headEnd/>
            <a:tailEnd/>
          </a:ln>
        </p:spPr>
        <p:txBody>
          <a:bodyPr>
            <a:spAutoFit/>
          </a:bodyPr>
          <a:lstStyle/>
          <a:p>
            <a:r>
              <a:rPr lang="en-US" sz="2200" b="1" i="1">
                <a:latin typeface="Arial Narrow" pitchFamily="34" charset="0"/>
              </a:rPr>
              <a:t>Present in → nasal spray, inhaler and injectable forms  </a:t>
            </a:r>
          </a:p>
        </p:txBody>
      </p:sp>
      <p:sp>
        <p:nvSpPr>
          <p:cNvPr id="28685" name="TextBox 15"/>
          <p:cNvSpPr txBox="1">
            <a:spLocks noChangeArrowheads="1"/>
          </p:cNvSpPr>
          <p:nvPr/>
        </p:nvSpPr>
        <p:spPr bwMode="auto">
          <a:xfrm>
            <a:off x="228600" y="4576763"/>
            <a:ext cx="1371600" cy="425450"/>
          </a:xfrm>
          <a:prstGeom prst="rect">
            <a:avLst/>
          </a:prstGeom>
          <a:gradFill rotWithShape="1">
            <a:gsLst>
              <a:gs pos="0">
                <a:srgbClr val="97FFFF"/>
              </a:gs>
              <a:gs pos="50000">
                <a:srgbClr val="BFFFFF"/>
              </a:gs>
              <a:gs pos="100000">
                <a:srgbClr val="DFFFFF"/>
              </a:gs>
            </a:gsLst>
            <a:lin ang="10800000" scaled="1"/>
          </a:gradFill>
          <a:ln w="9525">
            <a:solidFill>
              <a:srgbClr val="FF66FF"/>
            </a:solidFill>
            <a:miter lim="800000"/>
            <a:headEnd/>
            <a:tailEnd/>
          </a:ln>
        </p:spPr>
        <p:txBody>
          <a:bodyPr>
            <a:spAutoFit/>
          </a:bodyPr>
          <a:lstStyle/>
          <a:p>
            <a:pPr>
              <a:lnSpc>
                <a:spcPts val="2600"/>
              </a:lnSpc>
            </a:pPr>
            <a:r>
              <a:rPr lang="en-US" sz="2400" b="1">
                <a:latin typeface="Arial Narrow" pitchFamily="34" charset="0"/>
                <a:sym typeface="Wingdings" pitchFamily="2" charset="2"/>
              </a:rPr>
              <a:t> ERGOTS</a:t>
            </a:r>
          </a:p>
        </p:txBody>
      </p:sp>
      <p:grpSp>
        <p:nvGrpSpPr>
          <p:cNvPr id="15" name="Group 14"/>
          <p:cNvGrpSpPr/>
          <p:nvPr/>
        </p:nvGrpSpPr>
        <p:grpSpPr>
          <a:xfrm>
            <a:off x="7162800" y="4292600"/>
            <a:ext cx="1676400" cy="660400"/>
            <a:chOff x="7162800" y="4114800"/>
            <a:chExt cx="1676400" cy="660400"/>
          </a:xfrm>
        </p:grpSpPr>
        <p:sp>
          <p:nvSpPr>
            <p:cNvPr id="28686" name="TextBox 15"/>
            <p:cNvSpPr txBox="1">
              <a:spLocks noChangeArrowheads="1"/>
            </p:cNvSpPr>
            <p:nvPr/>
          </p:nvSpPr>
          <p:spPr bwMode="auto">
            <a:xfrm>
              <a:off x="7543800" y="4343400"/>
              <a:ext cx="1295400" cy="431800"/>
            </a:xfrm>
            <a:prstGeom prst="rect">
              <a:avLst/>
            </a:prstGeom>
            <a:gradFill rotWithShape="1">
              <a:gsLst>
                <a:gs pos="0">
                  <a:srgbClr val="97FFFF"/>
                </a:gs>
                <a:gs pos="50000">
                  <a:srgbClr val="BFFFFF"/>
                </a:gs>
                <a:gs pos="100000">
                  <a:srgbClr val="DFFFFF"/>
                </a:gs>
              </a:gsLst>
              <a:lin ang="10800000" scaled="1"/>
            </a:gradFill>
            <a:ln w="9525">
              <a:solidFill>
                <a:srgbClr val="FF66FF"/>
              </a:solidFill>
              <a:miter lim="800000"/>
              <a:headEnd/>
              <a:tailEnd/>
            </a:ln>
          </p:spPr>
          <p:txBody>
            <a:bodyPr>
              <a:spAutoFit/>
            </a:bodyPr>
            <a:lstStyle/>
            <a:p>
              <a:pPr>
                <a:lnSpc>
                  <a:spcPts val="2600"/>
                </a:lnSpc>
              </a:pPr>
              <a:r>
                <a:rPr lang="en-US" sz="2400" b="1" dirty="0">
                  <a:latin typeface="Arial Narrow" pitchFamily="34" charset="0"/>
                  <a:sym typeface="Wingdings" pitchFamily="2" charset="2"/>
                </a:rPr>
                <a:t> Caffeine</a:t>
              </a:r>
            </a:p>
          </p:txBody>
        </p:sp>
        <p:sp>
          <p:nvSpPr>
            <p:cNvPr id="28688" name="Line 16"/>
            <p:cNvSpPr>
              <a:spLocks noChangeShapeType="1"/>
            </p:cNvSpPr>
            <p:nvPr/>
          </p:nvSpPr>
          <p:spPr bwMode="auto">
            <a:xfrm flipH="1" flipV="1">
              <a:off x="7162800" y="4114800"/>
              <a:ext cx="393879" cy="228600"/>
            </a:xfrm>
            <a:prstGeom prst="line">
              <a:avLst/>
            </a:prstGeom>
            <a:noFill/>
            <a:ln w="38100">
              <a:solidFill>
                <a:schemeClr val="tx1"/>
              </a:solidFill>
              <a:round/>
              <a:headEnd/>
              <a:tailEnd type="triangle" w="med" len="med"/>
            </a:ln>
            <a:effectLst/>
          </p:spPr>
          <p:txBody>
            <a:bodyPr/>
            <a:lstStyle/>
            <a:p>
              <a:endParaRPr lang="en-US"/>
            </a:p>
          </p:txBody>
        </p: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8678"/>
                                        </p:tgtEl>
                                        <p:attrNameLst>
                                          <p:attrName>style.visibility</p:attrName>
                                        </p:attrNameLst>
                                      </p:cBhvr>
                                      <p:to>
                                        <p:strVal val="visible"/>
                                      </p:to>
                                    </p:set>
                                    <p:animEffect transition="in" filter="wipe(left)">
                                      <p:cBhvr>
                                        <p:cTn id="14" dur="1000"/>
                                        <p:tgtEl>
                                          <p:spTgt spid="2867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8679"/>
                                        </p:tgtEl>
                                        <p:attrNameLst>
                                          <p:attrName>style.visibility</p:attrName>
                                        </p:attrNameLst>
                                      </p:cBhvr>
                                      <p:to>
                                        <p:strVal val="visible"/>
                                      </p:to>
                                    </p:set>
                                    <p:animEffect transition="in" filter="wipe(left)">
                                      <p:cBhvr>
                                        <p:cTn id="19" dur="1000"/>
                                        <p:tgtEl>
                                          <p:spTgt spid="2867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8680"/>
                                        </p:tgtEl>
                                        <p:attrNameLst>
                                          <p:attrName>style.visibility</p:attrName>
                                        </p:attrNameLst>
                                      </p:cBhvr>
                                      <p:to>
                                        <p:strVal val="visible"/>
                                      </p:to>
                                    </p:set>
                                    <p:animEffect transition="in" filter="wipe(left)">
                                      <p:cBhvr>
                                        <p:cTn id="24" dur="1000"/>
                                        <p:tgtEl>
                                          <p:spTgt spid="2868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8683"/>
                                        </p:tgtEl>
                                        <p:attrNameLst>
                                          <p:attrName>style.visibility</p:attrName>
                                        </p:attrNameLst>
                                      </p:cBhvr>
                                      <p:to>
                                        <p:strVal val="visible"/>
                                      </p:to>
                                    </p:set>
                                    <p:animEffect transition="in" filter="wipe(left)">
                                      <p:cBhvr>
                                        <p:cTn id="29" dur="1000"/>
                                        <p:tgtEl>
                                          <p:spTgt spid="28683"/>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9"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upLeft)">
                                      <p:cBhvr>
                                        <p:cTn id="34" dur="1000"/>
                                        <p:tgtEl>
                                          <p:spTgt spid="15"/>
                                        </p:tgtEl>
                                      </p:cBhvr>
                                    </p:animEffect>
                                  </p:childTnLst>
                                </p:cTn>
                              </p:par>
                              <p:par>
                                <p:cTn id="35" presetID="0" presetClass="path" presetSubtype="0" accel="50000" decel="50000" fill="hold" nodeType="withEffect">
                                  <p:stCondLst>
                                    <p:cond delay="0"/>
                                  </p:stCondLst>
                                  <p:childTnLst>
                                    <p:animMotion origin="layout" path="M 3.33333E-6 3.05273E-6 L -0.55834 3.05273E-6 " pathEditMode="relative" ptsTypes="AA">
                                      <p:cBhvr>
                                        <p:cTn id="36" dur="2000" fill="hold"/>
                                        <p:tgtEl>
                                          <p:spTgt spid="15"/>
                                        </p:tgtEl>
                                        <p:attrNameLst>
                                          <p:attrName>ppt_x</p:attrName>
                                          <p:attrName>ppt_y</p:attrName>
                                        </p:attrNameLst>
                                      </p:cBhvr>
                                    </p:animMotion>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28685"/>
                                        </p:tgtEl>
                                        <p:attrNameLst>
                                          <p:attrName>style.visibility</p:attrName>
                                        </p:attrNameLst>
                                      </p:cBhvr>
                                      <p:to>
                                        <p:strVal val="visible"/>
                                      </p:to>
                                    </p:set>
                                    <p:animEffect transition="in" filter="strips(downRight)">
                                      <p:cBhvr>
                                        <p:cTn id="41" dur="1000"/>
                                        <p:tgtEl>
                                          <p:spTgt spid="28685"/>
                                        </p:tgtEl>
                                      </p:cBhvr>
                                    </p:animEffect>
                                  </p:childTnLst>
                                </p:cTn>
                              </p:par>
                              <p:par>
                                <p:cTn id="42" presetID="17" presetClass="exit" presetSubtype="10" fill="hold" nodeType="withEffect">
                                  <p:stCondLst>
                                    <p:cond delay="0"/>
                                  </p:stCondLst>
                                  <p:childTnLst>
                                    <p:anim calcmode="lin" valueType="num">
                                      <p:cBhvr>
                                        <p:cTn id="43" dur="1000"/>
                                        <p:tgtEl>
                                          <p:spTgt spid="15"/>
                                        </p:tgtEl>
                                        <p:attrNameLst>
                                          <p:attrName>ppt_w</p:attrName>
                                        </p:attrNameLst>
                                      </p:cBhvr>
                                      <p:tavLst>
                                        <p:tav tm="0">
                                          <p:val>
                                            <p:strVal val="ppt_w"/>
                                          </p:val>
                                        </p:tav>
                                        <p:tav tm="100000">
                                          <p:val>
                                            <p:fltVal val="0"/>
                                          </p:val>
                                        </p:tav>
                                      </p:tavLst>
                                    </p:anim>
                                    <p:anim calcmode="lin" valueType="num">
                                      <p:cBhvr>
                                        <p:cTn id="44" dur="1000"/>
                                        <p:tgtEl>
                                          <p:spTgt spid="15"/>
                                        </p:tgtEl>
                                        <p:attrNameLst>
                                          <p:attrName>ppt_h</p:attrName>
                                        </p:attrNameLst>
                                      </p:cBhvr>
                                      <p:tavLst>
                                        <p:tav tm="0">
                                          <p:val>
                                            <p:strVal val="ppt_h"/>
                                          </p:val>
                                        </p:tav>
                                        <p:tav tm="100000">
                                          <p:val>
                                            <p:strVal val="ppt_h"/>
                                          </p:val>
                                        </p:tav>
                                      </p:tavLst>
                                    </p:anim>
                                    <p:set>
                                      <p:cBhvr>
                                        <p:cTn id="45" dur="1" fill="hold">
                                          <p:stCondLst>
                                            <p:cond delay="999"/>
                                          </p:stCondLst>
                                        </p:cTn>
                                        <p:tgtEl>
                                          <p:spTgt spid="15"/>
                                        </p:tgtEl>
                                        <p:attrNameLst>
                                          <p:attrName>style.visibility</p:attrName>
                                        </p:attrNameLst>
                                      </p:cBhvr>
                                      <p:to>
                                        <p:strVal val="hidden"/>
                                      </p:to>
                                    </p:set>
                                  </p:childTnLst>
                                </p:cTn>
                              </p:par>
                            </p:childTnLst>
                          </p:cTn>
                        </p:par>
                        <p:par>
                          <p:cTn id="46" fill="hold">
                            <p:stCondLst>
                              <p:cond delay="1000"/>
                            </p:stCondLst>
                            <p:childTnLst>
                              <p:par>
                                <p:cTn id="47" presetID="29" presetClass="entr" presetSubtype="0" fill="hold" grpId="0" nodeType="afterEffect">
                                  <p:stCondLst>
                                    <p:cond delay="1000"/>
                                  </p:stCondLst>
                                  <p:childTnLst>
                                    <p:set>
                                      <p:cBhvr>
                                        <p:cTn id="48" dur="1" fill="hold">
                                          <p:stCondLst>
                                            <p:cond delay="0"/>
                                          </p:stCondLst>
                                        </p:cTn>
                                        <p:tgtEl>
                                          <p:spTgt spid="35"/>
                                        </p:tgtEl>
                                        <p:attrNameLst>
                                          <p:attrName>style.visibility</p:attrName>
                                        </p:attrNameLst>
                                      </p:cBhvr>
                                      <p:to>
                                        <p:strVal val="visible"/>
                                      </p:to>
                                    </p:set>
                                    <p:anim calcmode="lin" valueType="num">
                                      <p:cBhvr>
                                        <p:cTn id="49" dur="1000" fill="hold"/>
                                        <p:tgtEl>
                                          <p:spTgt spid="35"/>
                                        </p:tgtEl>
                                        <p:attrNameLst>
                                          <p:attrName>ppt_x</p:attrName>
                                        </p:attrNameLst>
                                      </p:cBhvr>
                                      <p:tavLst>
                                        <p:tav tm="0">
                                          <p:val>
                                            <p:strVal val="#ppt_x-.2"/>
                                          </p:val>
                                        </p:tav>
                                        <p:tav tm="100000">
                                          <p:val>
                                            <p:strVal val="#ppt_x"/>
                                          </p:val>
                                        </p:tav>
                                      </p:tavLst>
                                    </p:anim>
                                    <p:anim calcmode="lin" valueType="num">
                                      <p:cBhvr>
                                        <p:cTn id="50" dur="1000" fill="hold"/>
                                        <p:tgtEl>
                                          <p:spTgt spid="35"/>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8681"/>
                                        </p:tgtEl>
                                        <p:attrNameLst>
                                          <p:attrName>style.visibility</p:attrName>
                                        </p:attrNameLst>
                                      </p:cBhvr>
                                      <p:to>
                                        <p:strVal val="visible"/>
                                      </p:to>
                                    </p:set>
                                    <p:animEffect transition="in" filter="wipe(left)">
                                      <p:cBhvr>
                                        <p:cTn id="56" dur="1000"/>
                                        <p:tgtEl>
                                          <p:spTgt spid="28681"/>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8684"/>
                                        </p:tgtEl>
                                        <p:attrNameLst>
                                          <p:attrName>style.visibility</p:attrName>
                                        </p:attrNameLst>
                                      </p:cBhvr>
                                      <p:to>
                                        <p:strVal val="visible"/>
                                      </p:to>
                                    </p:set>
                                    <p:animEffect transition="in" filter="wipe(left)">
                                      <p:cBhvr>
                                        <p:cTn id="59" dur="10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28678" grpId="0"/>
      <p:bldP spid="28679" grpId="0"/>
      <p:bldP spid="28680" grpId="0"/>
      <p:bldP spid="28681" grpId="0"/>
      <p:bldP spid="35" grpId="0"/>
      <p:bldP spid="28683" grpId="0"/>
      <p:bldP spid="28684" grpId="0"/>
      <p:bldP spid="2868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1143000"/>
            <a:ext cx="1752600" cy="464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701" name="TextBox 15"/>
          <p:cNvSpPr txBox="1">
            <a:spLocks noChangeArrowheads="1"/>
          </p:cNvSpPr>
          <p:nvPr/>
        </p:nvSpPr>
        <p:spPr bwMode="auto">
          <a:xfrm>
            <a:off x="228600" y="304800"/>
            <a:ext cx="1371600" cy="425450"/>
          </a:xfrm>
          <a:prstGeom prst="rect">
            <a:avLst/>
          </a:prstGeom>
          <a:gradFill rotWithShape="1">
            <a:gsLst>
              <a:gs pos="0">
                <a:srgbClr val="97FFFF"/>
              </a:gs>
              <a:gs pos="50000">
                <a:srgbClr val="BFFFFF"/>
              </a:gs>
              <a:gs pos="100000">
                <a:srgbClr val="DFFFFF"/>
              </a:gs>
            </a:gsLst>
            <a:lin ang="10800000" scaled="1"/>
          </a:gradFill>
          <a:ln w="9525">
            <a:solidFill>
              <a:srgbClr val="FF66FF"/>
            </a:solidFill>
            <a:miter lim="800000"/>
            <a:headEnd/>
            <a:tailEnd/>
          </a:ln>
        </p:spPr>
        <p:txBody>
          <a:bodyPr>
            <a:spAutoFit/>
          </a:bodyPr>
          <a:lstStyle/>
          <a:p>
            <a:pPr>
              <a:lnSpc>
                <a:spcPts val="2600"/>
              </a:lnSpc>
            </a:pPr>
            <a:r>
              <a:rPr lang="en-US" sz="2400" b="1">
                <a:latin typeface="Arial Narrow" pitchFamily="34" charset="0"/>
                <a:sym typeface="Wingdings" pitchFamily="2" charset="2"/>
              </a:rPr>
              <a:t> ERGOTS</a:t>
            </a:r>
          </a:p>
        </p:txBody>
      </p:sp>
      <p:sp>
        <p:nvSpPr>
          <p:cNvPr id="29702" name="Rectangle 18"/>
          <p:cNvSpPr>
            <a:spLocks noChangeArrowheads="1"/>
          </p:cNvSpPr>
          <p:nvPr/>
        </p:nvSpPr>
        <p:spPr bwMode="auto">
          <a:xfrm>
            <a:off x="381000" y="1295400"/>
            <a:ext cx="8610600" cy="1492250"/>
          </a:xfrm>
          <a:prstGeom prst="rect">
            <a:avLst/>
          </a:prstGeom>
          <a:solidFill>
            <a:srgbClr val="E1F4FF">
              <a:alpha val="45882"/>
            </a:srgbClr>
          </a:solidFill>
          <a:ln w="9525">
            <a:noFill/>
            <a:miter lim="800000"/>
            <a:headEnd/>
            <a:tailEnd/>
          </a:ln>
        </p:spPr>
        <p:txBody>
          <a:bodyPr>
            <a:spAutoFit/>
          </a:bodyPr>
          <a:lstStyle/>
          <a:p>
            <a:r>
              <a:rPr lang="en-US" sz="2400" b="1">
                <a:latin typeface="Arial Narrow" pitchFamily="34" charset="0"/>
                <a:cs typeface="Times New Roman" pitchFamily="18" charset="0"/>
              </a:rPr>
              <a:t>They are only  used to abort the attacks </a:t>
            </a:r>
            <a:r>
              <a:rPr lang="en-US" sz="2000" b="1">
                <a:latin typeface="Arial Narrow" pitchFamily="34" charset="0"/>
                <a:cs typeface="Times New Roman" pitchFamily="18" charset="0"/>
              </a:rPr>
              <a:t>[ </a:t>
            </a:r>
            <a:r>
              <a:rPr lang="en-US" sz="2000" b="1" i="1">
                <a:latin typeface="Arial Narrow" pitchFamily="34" charset="0"/>
                <a:cs typeface="Times New Roman" pitchFamily="18" charset="0"/>
              </a:rPr>
              <a:t>Exception </a:t>
            </a:r>
            <a:r>
              <a:rPr lang="en-US" sz="2000" b="1" i="1">
                <a:latin typeface="Arial Narrow" pitchFamily="34" charset="0"/>
              </a:rPr>
              <a:t>Dihydroergotamine can be given for severe, recurrent attacks </a:t>
            </a:r>
            <a:r>
              <a:rPr lang="en-US" sz="2000" b="1">
                <a:latin typeface="Arial Narrow" pitchFamily="34" charset="0"/>
              </a:rPr>
              <a:t>]</a:t>
            </a:r>
            <a:endParaRPr lang="en-US" sz="2000" b="1" i="1">
              <a:latin typeface="Arial Narrow" pitchFamily="34" charset="0"/>
            </a:endParaRPr>
          </a:p>
          <a:p>
            <a:r>
              <a:rPr lang="en-US" sz="2400" b="1">
                <a:latin typeface="Arial Narrow" pitchFamily="34" charset="0"/>
                <a:cs typeface="Times New Roman" pitchFamily="18" charset="0"/>
              </a:rPr>
              <a:t>Their use is restricted to patients with frequent, moderate attack or infrequent but severe attacks.</a:t>
            </a:r>
          </a:p>
        </p:txBody>
      </p:sp>
      <p:sp>
        <p:nvSpPr>
          <p:cNvPr id="20" name="Rectangle 19"/>
          <p:cNvSpPr>
            <a:spLocks noChangeArrowheads="1"/>
          </p:cNvSpPr>
          <p:nvPr/>
        </p:nvSpPr>
        <p:spPr bwMode="auto">
          <a:xfrm>
            <a:off x="228600" y="838200"/>
            <a:ext cx="1485900" cy="425450"/>
          </a:xfrm>
          <a:prstGeom prst="rect">
            <a:avLst/>
          </a:prstGeom>
          <a:solidFill>
            <a:srgbClr val="C5EDE9"/>
          </a:solidFill>
          <a:ln w="28575">
            <a:solidFill>
              <a:schemeClr val="bg1"/>
            </a:solidFill>
            <a:miter lim="800000"/>
            <a:headEnd/>
            <a:tailEnd/>
          </a:ln>
        </p:spPr>
        <p:txBody>
          <a:bodyPr wrap="none">
            <a:spAutoFit/>
          </a:bodyPr>
          <a:lstStyle/>
          <a:p>
            <a:pPr>
              <a:lnSpc>
                <a:spcPct val="90000"/>
              </a:lnSpc>
            </a:pPr>
            <a:r>
              <a:rPr lang="en-US" sz="2400">
                <a:solidFill>
                  <a:schemeClr val="tx2"/>
                </a:solidFill>
                <a:latin typeface="Bernard MT Condensed" pitchFamily="18" charset="0"/>
              </a:rPr>
              <a:t>Indications</a:t>
            </a:r>
          </a:p>
        </p:txBody>
      </p:sp>
      <p:sp>
        <p:nvSpPr>
          <p:cNvPr id="21" name="Rectangle 20"/>
          <p:cNvSpPr>
            <a:spLocks noChangeArrowheads="1"/>
          </p:cNvSpPr>
          <p:nvPr/>
        </p:nvSpPr>
        <p:spPr bwMode="auto">
          <a:xfrm>
            <a:off x="228600" y="2927350"/>
            <a:ext cx="790575" cy="449263"/>
          </a:xfrm>
          <a:prstGeom prst="rect">
            <a:avLst/>
          </a:prstGeom>
          <a:solidFill>
            <a:srgbClr val="C5EDE9"/>
          </a:solidFill>
          <a:ln w="28575">
            <a:solidFill>
              <a:schemeClr val="bg1"/>
            </a:solidFill>
            <a:miter lim="800000"/>
            <a:headEnd/>
            <a:tailEnd/>
          </a:ln>
        </p:spPr>
        <p:txBody>
          <a:bodyPr wrap="none">
            <a:spAutoFit/>
          </a:bodyPr>
          <a:lstStyle/>
          <a:p>
            <a:pPr>
              <a:lnSpc>
                <a:spcPct val="90000"/>
              </a:lnSpc>
            </a:pPr>
            <a:r>
              <a:rPr lang="en-US" sz="2400">
                <a:solidFill>
                  <a:schemeClr val="tx2"/>
                </a:solidFill>
                <a:latin typeface="Bernard MT Condensed" pitchFamily="18" charset="0"/>
              </a:rPr>
              <a:t>ADRs</a:t>
            </a:r>
          </a:p>
        </p:txBody>
      </p:sp>
      <p:sp>
        <p:nvSpPr>
          <p:cNvPr id="29705" name="TextBox 22"/>
          <p:cNvSpPr txBox="1">
            <a:spLocks noChangeArrowheads="1"/>
          </p:cNvSpPr>
          <p:nvPr/>
        </p:nvSpPr>
        <p:spPr bwMode="auto">
          <a:xfrm>
            <a:off x="228600" y="3432175"/>
            <a:ext cx="8382000" cy="3121025"/>
          </a:xfrm>
          <a:prstGeom prst="rect">
            <a:avLst/>
          </a:prstGeom>
          <a:noFill/>
          <a:ln w="9525">
            <a:noFill/>
            <a:miter lim="800000"/>
            <a:headEnd/>
            <a:tailEnd/>
          </a:ln>
        </p:spPr>
        <p:txBody>
          <a:bodyPr>
            <a:spAutoFit/>
          </a:bodyPr>
          <a:lstStyle/>
          <a:p>
            <a:pPr marL="342900" indent="-342900">
              <a:lnSpc>
                <a:spcPct val="90000"/>
              </a:lnSpc>
              <a:spcBef>
                <a:spcPct val="20000"/>
              </a:spcBef>
              <a:buFontTx/>
              <a:buBlip>
                <a:blip r:embed="rId2"/>
              </a:buBlip>
            </a:pPr>
            <a:r>
              <a:rPr lang="en-US" sz="2400" b="1">
                <a:latin typeface="Arial Narrow" pitchFamily="34" charset="0"/>
              </a:rPr>
              <a:t>Nausea ,vomiting , abdominal pain and diarrhea</a:t>
            </a:r>
          </a:p>
          <a:p>
            <a:pPr marL="342900" indent="-342900">
              <a:lnSpc>
                <a:spcPct val="90000"/>
              </a:lnSpc>
              <a:spcBef>
                <a:spcPct val="20000"/>
              </a:spcBef>
              <a:buFontTx/>
              <a:buBlip>
                <a:blip r:embed="rId2"/>
              </a:buBlip>
            </a:pPr>
            <a:r>
              <a:rPr lang="en-US" sz="2400" b="1">
                <a:latin typeface="Arial Narrow" pitchFamily="34" charset="0"/>
              </a:rPr>
              <a:t>Feeling of cold and numbness of limbs, tingling</a:t>
            </a:r>
          </a:p>
          <a:p>
            <a:pPr marL="342900" indent="-342900">
              <a:lnSpc>
                <a:spcPct val="90000"/>
              </a:lnSpc>
              <a:spcBef>
                <a:spcPct val="20000"/>
              </a:spcBef>
              <a:buFontTx/>
              <a:buBlip>
                <a:blip r:embed="rId2"/>
              </a:buBlip>
            </a:pPr>
            <a:r>
              <a:rPr lang="en-US" sz="2400" b="1">
                <a:latin typeface="Arial Narrow" pitchFamily="34" charset="0"/>
              </a:rPr>
              <a:t>Pericardial distress, anginal pain due to coronary spasm, and disturbed cardiac rhythm ( tachycardia or bradycardia )</a:t>
            </a:r>
          </a:p>
          <a:p>
            <a:pPr marL="342900" indent="-342900">
              <a:lnSpc>
                <a:spcPct val="90000"/>
              </a:lnSpc>
              <a:spcBef>
                <a:spcPct val="20000"/>
              </a:spcBef>
              <a:buFontTx/>
              <a:buBlip>
                <a:blip r:embed="rId2"/>
              </a:buBlip>
            </a:pPr>
            <a:r>
              <a:rPr lang="en-US" sz="2400" b="1">
                <a:latin typeface="Arial Narrow" pitchFamily="34" charset="0"/>
              </a:rPr>
              <a:t>Prolong use </a:t>
            </a:r>
            <a:r>
              <a:rPr lang="en-US" sz="2400" b="1">
                <a:latin typeface="Calibri" pitchFamily="34" charset="0"/>
              </a:rPr>
              <a:t>→</a:t>
            </a:r>
            <a:r>
              <a:rPr lang="en-US" sz="2400" b="1">
                <a:latin typeface="Arial Narrow" pitchFamily="34" charset="0"/>
              </a:rPr>
              <a:t> rebound headache due to vasodilatation  followed by  vasoconstriction.</a:t>
            </a:r>
          </a:p>
          <a:p>
            <a:pPr marL="342900" indent="-342900">
              <a:lnSpc>
                <a:spcPct val="90000"/>
              </a:lnSpc>
              <a:spcBef>
                <a:spcPct val="20000"/>
              </a:spcBef>
              <a:buFontTx/>
              <a:buBlip>
                <a:blip r:embed="rId2"/>
              </a:buBlip>
            </a:pPr>
            <a:r>
              <a:rPr lang="en-US" sz="2400" b="1">
                <a:latin typeface="Arial Narrow" pitchFamily="34" charset="0"/>
              </a:rPr>
              <a:t>Prolong use and high dose </a:t>
            </a:r>
            <a:r>
              <a:rPr lang="en-US" sz="2400" b="1">
                <a:latin typeface="Calibri" pitchFamily="34" charset="0"/>
              </a:rPr>
              <a:t>→</a:t>
            </a:r>
            <a:r>
              <a:rPr lang="en-US" sz="2400" b="1">
                <a:latin typeface="Arial Narrow" pitchFamily="34" charset="0"/>
              </a:rPr>
              <a:t> paraesthesia &amp; gangrene</a:t>
            </a:r>
          </a:p>
          <a:p>
            <a:pPr marL="342900" indent="-342900">
              <a:lnSpc>
                <a:spcPct val="90000"/>
              </a:lnSpc>
              <a:spcBef>
                <a:spcPct val="20000"/>
              </a:spcBef>
              <a:buFontTx/>
              <a:buBlip>
                <a:blip r:embed="rId2"/>
              </a:buBlip>
            </a:pPr>
            <a:r>
              <a:rPr lang="en-US" sz="2400" b="1">
                <a:latin typeface="Arial Narrow" pitchFamily="34" charset="0"/>
                <a:cs typeface="Times New Roman" pitchFamily="18" charset="0"/>
              </a:rPr>
              <a:t>Hallucination.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par>
                          <p:cTn id="10" fill="hold">
                            <p:stCondLst>
                              <p:cond delay="1000"/>
                            </p:stCondLst>
                            <p:childTnLst>
                              <p:par>
                                <p:cTn id="11" presetID="3" presetClass="entr" presetSubtype="5" fill="hold" grpId="0" nodeType="afterEffect">
                                  <p:stCondLst>
                                    <p:cond delay="0"/>
                                  </p:stCondLst>
                                  <p:childTnLst>
                                    <p:set>
                                      <p:cBhvr>
                                        <p:cTn id="12" dur="1" fill="hold">
                                          <p:stCondLst>
                                            <p:cond delay="0"/>
                                          </p:stCondLst>
                                        </p:cTn>
                                        <p:tgtEl>
                                          <p:spTgt spid="29702"/>
                                        </p:tgtEl>
                                        <p:attrNameLst>
                                          <p:attrName>style.visibility</p:attrName>
                                        </p:attrNameLst>
                                      </p:cBhvr>
                                      <p:to>
                                        <p:strVal val="visible"/>
                                      </p:to>
                                    </p:set>
                                    <p:animEffect transition="in" filter="blinds(vertical)">
                                      <p:cBhvr>
                                        <p:cTn id="13" dur="1000"/>
                                        <p:tgtEl>
                                          <p:spTgt spid="29702"/>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1000" fill="hold"/>
                                        <p:tgtEl>
                                          <p:spTgt spid="21"/>
                                        </p:tgtEl>
                                        <p:attrNameLst>
                                          <p:attrName>ppt_x</p:attrName>
                                        </p:attrNameLst>
                                      </p:cBhvr>
                                      <p:tavLst>
                                        <p:tav tm="0">
                                          <p:val>
                                            <p:strVal val="#ppt_x-.2"/>
                                          </p:val>
                                        </p:tav>
                                        <p:tav tm="100000">
                                          <p:val>
                                            <p:strVal val="#ppt_x"/>
                                          </p:val>
                                        </p:tav>
                                      </p:tavLst>
                                    </p:anim>
                                    <p:anim calcmode="lin" valueType="num">
                                      <p:cBhvr>
                                        <p:cTn id="1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0" dur="10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29705">
                                            <p:txEl>
                                              <p:pRg st="0" end="0"/>
                                            </p:txEl>
                                          </p:spTgt>
                                        </p:tgtEl>
                                        <p:attrNameLst>
                                          <p:attrName>style.visibility</p:attrName>
                                        </p:attrNameLst>
                                      </p:cBhvr>
                                      <p:to>
                                        <p:strVal val="visible"/>
                                      </p:to>
                                    </p:set>
                                    <p:animEffect transition="in" filter="wipe(left)">
                                      <p:cBhvr>
                                        <p:cTn id="25" dur="1000"/>
                                        <p:tgtEl>
                                          <p:spTgt spid="2970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9705">
                                            <p:txEl>
                                              <p:pRg st="1" end="1"/>
                                            </p:txEl>
                                          </p:spTgt>
                                        </p:tgtEl>
                                        <p:attrNameLst>
                                          <p:attrName>style.visibility</p:attrName>
                                        </p:attrNameLst>
                                      </p:cBhvr>
                                      <p:to>
                                        <p:strVal val="visible"/>
                                      </p:to>
                                    </p:set>
                                    <p:animEffect transition="in" filter="wipe(left)">
                                      <p:cBhvr>
                                        <p:cTn id="30" dur="1000"/>
                                        <p:tgtEl>
                                          <p:spTgt spid="2970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9705">
                                            <p:txEl>
                                              <p:pRg st="2" end="2"/>
                                            </p:txEl>
                                          </p:spTgt>
                                        </p:tgtEl>
                                        <p:attrNameLst>
                                          <p:attrName>style.visibility</p:attrName>
                                        </p:attrNameLst>
                                      </p:cBhvr>
                                      <p:to>
                                        <p:strVal val="visible"/>
                                      </p:to>
                                    </p:set>
                                    <p:animEffect transition="in" filter="wipe(left)">
                                      <p:cBhvr>
                                        <p:cTn id="35" dur="1000"/>
                                        <p:tgtEl>
                                          <p:spTgt spid="2970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29705">
                                            <p:txEl>
                                              <p:pRg st="3" end="3"/>
                                            </p:txEl>
                                          </p:spTgt>
                                        </p:tgtEl>
                                        <p:attrNameLst>
                                          <p:attrName>style.visibility</p:attrName>
                                        </p:attrNameLst>
                                      </p:cBhvr>
                                      <p:to>
                                        <p:strVal val="visible"/>
                                      </p:to>
                                    </p:set>
                                    <p:animEffect transition="in" filter="wipe(left)">
                                      <p:cBhvr>
                                        <p:cTn id="40" dur="1000"/>
                                        <p:tgtEl>
                                          <p:spTgt spid="2970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29705">
                                            <p:txEl>
                                              <p:pRg st="4" end="4"/>
                                            </p:txEl>
                                          </p:spTgt>
                                        </p:tgtEl>
                                        <p:attrNameLst>
                                          <p:attrName>style.visibility</p:attrName>
                                        </p:attrNameLst>
                                      </p:cBhvr>
                                      <p:to>
                                        <p:strVal val="visible"/>
                                      </p:to>
                                    </p:set>
                                    <p:animEffect transition="in" filter="wipe(left)">
                                      <p:cBhvr>
                                        <p:cTn id="45" dur="1000"/>
                                        <p:tgtEl>
                                          <p:spTgt spid="2970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9705">
                                            <p:txEl>
                                              <p:pRg st="5" end="5"/>
                                            </p:txEl>
                                          </p:spTgt>
                                        </p:tgtEl>
                                        <p:attrNameLst>
                                          <p:attrName>style.visibility</p:attrName>
                                        </p:attrNameLst>
                                      </p:cBhvr>
                                      <p:to>
                                        <p:strVal val="visible"/>
                                      </p:to>
                                    </p:set>
                                    <p:animEffect transition="in" filter="wipe(left)">
                                      <p:cBhvr>
                                        <p:cTn id="50" dur="1000"/>
                                        <p:tgtEl>
                                          <p:spTgt spid="297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0" grpId="0" animBg="1"/>
      <p:bldP spid="21" grpId="0" animBg="1"/>
      <p:bldP spid="2970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0724" name="Group 12"/>
          <p:cNvGrpSpPr>
            <a:grpSpLocks/>
          </p:cNvGrpSpPr>
          <p:nvPr/>
        </p:nvGrpSpPr>
        <p:grpSpPr bwMode="auto">
          <a:xfrm>
            <a:off x="6781800" y="38100"/>
            <a:ext cx="2057400" cy="1866900"/>
            <a:chOff x="6819900" y="38100"/>
            <a:chExt cx="2247900" cy="2324100"/>
          </a:xfrm>
        </p:grpSpPr>
        <p:pic>
          <p:nvPicPr>
            <p:cNvPr id="5"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6"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7" name="Freeform 6"/>
            <p:cNvSpPr/>
            <p:nvPr/>
          </p:nvSpPr>
          <p:spPr>
            <a:xfrm>
              <a:off x="7237913" y="314779"/>
              <a:ext cx="1753570" cy="1298414"/>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8" name="Rectangle 7"/>
          <p:cNvSpPr>
            <a:spLocks noChangeArrowheads="1"/>
          </p:cNvSpPr>
          <p:nvPr/>
        </p:nvSpPr>
        <p:spPr bwMode="auto">
          <a:xfrm>
            <a:off x="304800" y="914400"/>
            <a:ext cx="2239963" cy="461963"/>
          </a:xfrm>
          <a:prstGeom prst="rect">
            <a:avLst/>
          </a:prstGeom>
          <a:solidFill>
            <a:srgbClr val="C5EDE9"/>
          </a:solidFill>
          <a:ln w="28575">
            <a:solidFill>
              <a:schemeClr val="bg1"/>
            </a:solidFill>
            <a:miter lim="800000"/>
            <a:headEnd/>
            <a:tailEnd/>
          </a:ln>
        </p:spPr>
        <p:txBody>
          <a:bodyPr wrap="none">
            <a:spAutoFit/>
          </a:bodyPr>
          <a:lstStyle/>
          <a:p>
            <a:pPr algn="ctr"/>
            <a:r>
              <a:rPr lang="en-US" sz="2400">
                <a:latin typeface="Bernard MT Condensed" pitchFamily="18" charset="0"/>
              </a:rPr>
              <a:t>Contraindications</a:t>
            </a:r>
          </a:p>
        </p:txBody>
      </p:sp>
      <p:sp>
        <p:nvSpPr>
          <p:cNvPr id="30727" name="TextBox 15"/>
          <p:cNvSpPr txBox="1">
            <a:spLocks noChangeArrowheads="1"/>
          </p:cNvSpPr>
          <p:nvPr/>
        </p:nvSpPr>
        <p:spPr bwMode="auto">
          <a:xfrm>
            <a:off x="228600" y="304800"/>
            <a:ext cx="1371600" cy="425450"/>
          </a:xfrm>
          <a:prstGeom prst="rect">
            <a:avLst/>
          </a:prstGeom>
          <a:gradFill rotWithShape="1">
            <a:gsLst>
              <a:gs pos="0">
                <a:srgbClr val="97FFFF"/>
              </a:gs>
              <a:gs pos="50000">
                <a:srgbClr val="BFFFFF"/>
              </a:gs>
              <a:gs pos="100000">
                <a:srgbClr val="DFFFFF"/>
              </a:gs>
            </a:gsLst>
            <a:lin ang="10800000" scaled="1"/>
          </a:gradFill>
          <a:ln w="9525">
            <a:solidFill>
              <a:srgbClr val="FF66FF"/>
            </a:solidFill>
            <a:miter lim="800000"/>
            <a:headEnd/>
            <a:tailEnd/>
          </a:ln>
        </p:spPr>
        <p:txBody>
          <a:bodyPr>
            <a:spAutoFit/>
          </a:bodyPr>
          <a:lstStyle/>
          <a:p>
            <a:pPr>
              <a:lnSpc>
                <a:spcPts val="2600"/>
              </a:lnSpc>
            </a:pPr>
            <a:r>
              <a:rPr lang="en-US" sz="2400" b="1">
                <a:latin typeface="Arial Narrow" pitchFamily="34" charset="0"/>
                <a:sym typeface="Wingdings" pitchFamily="2" charset="2"/>
              </a:rPr>
              <a:t> ERGOTS</a:t>
            </a:r>
          </a:p>
        </p:txBody>
      </p:sp>
      <p:sp>
        <p:nvSpPr>
          <p:cNvPr id="30728" name="Rectangle 3"/>
          <p:cNvSpPr txBox="1">
            <a:spLocks noRot="1" noChangeArrowheads="1"/>
          </p:cNvSpPr>
          <p:nvPr/>
        </p:nvSpPr>
        <p:spPr bwMode="auto">
          <a:xfrm>
            <a:off x="301625" y="1419225"/>
            <a:ext cx="8540750" cy="3505200"/>
          </a:xfrm>
          <a:prstGeom prst="rect">
            <a:avLst/>
          </a:prstGeom>
          <a:noFill/>
          <a:ln w="9525">
            <a:noFill/>
            <a:miter lim="800000"/>
            <a:headEnd/>
            <a:tailEnd/>
          </a:ln>
        </p:spPr>
        <p:txBody>
          <a:bodyPr>
            <a:spAutoFit/>
          </a:bodyPr>
          <a:lstStyle/>
          <a:p>
            <a:pPr marL="342900" indent="-342900">
              <a:lnSpc>
                <a:spcPct val="80000"/>
              </a:lnSpc>
              <a:spcBef>
                <a:spcPct val="20000"/>
              </a:spcBef>
              <a:buFontTx/>
              <a:buBlip>
                <a:blip r:embed="rId3"/>
              </a:buBlip>
            </a:pPr>
            <a:r>
              <a:rPr lang="en-US" sz="2600" b="1">
                <a:latin typeface="Arial Narrow" pitchFamily="34" charset="0"/>
              </a:rPr>
              <a:t>Pregnancy; fetal distress and miscarriage</a:t>
            </a:r>
          </a:p>
          <a:p>
            <a:pPr marL="342900" indent="-342900">
              <a:lnSpc>
                <a:spcPct val="80000"/>
              </a:lnSpc>
              <a:spcBef>
                <a:spcPct val="20000"/>
              </a:spcBef>
              <a:buFont typeface="Arial" charset="0"/>
              <a:buBlip>
                <a:blip r:embed="rId3"/>
              </a:buBlip>
            </a:pPr>
            <a:r>
              <a:rPr lang="en-US" sz="2600" b="1">
                <a:latin typeface="Arial Narrow" pitchFamily="34" charset="0"/>
              </a:rPr>
              <a:t>Peripheral and coronary vascular diseases</a:t>
            </a:r>
          </a:p>
          <a:p>
            <a:pPr marL="342900" indent="-342900">
              <a:lnSpc>
                <a:spcPct val="80000"/>
              </a:lnSpc>
              <a:spcBef>
                <a:spcPct val="20000"/>
              </a:spcBef>
              <a:buFont typeface="Arial" charset="0"/>
              <a:buBlip>
                <a:blip r:embed="rId3"/>
              </a:buBlip>
            </a:pPr>
            <a:r>
              <a:rPr lang="en-US" sz="2600" b="1">
                <a:latin typeface="Arial Narrow" pitchFamily="34" charset="0"/>
              </a:rPr>
              <a:t>Hypertension</a:t>
            </a:r>
          </a:p>
          <a:p>
            <a:pPr marL="342900" indent="-342900">
              <a:lnSpc>
                <a:spcPct val="80000"/>
              </a:lnSpc>
              <a:spcBef>
                <a:spcPct val="20000"/>
              </a:spcBef>
              <a:buFont typeface="Arial" charset="0"/>
              <a:buBlip>
                <a:blip r:embed="rId3"/>
              </a:buBlip>
            </a:pPr>
            <a:r>
              <a:rPr lang="en-US" sz="2600" b="1">
                <a:latin typeface="Arial Narrow" pitchFamily="34" charset="0"/>
              </a:rPr>
              <a:t>Liver and kidney diseases</a:t>
            </a:r>
          </a:p>
          <a:p>
            <a:pPr marL="342900" indent="-342900">
              <a:lnSpc>
                <a:spcPct val="80000"/>
              </a:lnSpc>
              <a:spcBef>
                <a:spcPct val="20000"/>
              </a:spcBef>
              <a:buFontTx/>
              <a:buBlip>
                <a:blip r:embed="rId3"/>
              </a:buBlip>
            </a:pPr>
            <a:r>
              <a:rPr lang="en-US" sz="2600" b="1">
                <a:latin typeface="Arial Narrow" pitchFamily="34" charset="0"/>
              </a:rPr>
              <a:t>Fever, sepsis</a:t>
            </a:r>
          </a:p>
          <a:p>
            <a:pPr marL="342900" indent="-342900">
              <a:lnSpc>
                <a:spcPct val="80000"/>
              </a:lnSpc>
              <a:spcBef>
                <a:spcPct val="20000"/>
              </a:spcBef>
              <a:buFont typeface="Arial" charset="0"/>
              <a:buBlip>
                <a:blip r:embed="rId3"/>
              </a:buBlip>
            </a:pPr>
            <a:r>
              <a:rPr lang="en-US" sz="2600" b="1">
                <a:latin typeface="Arial Narrow" pitchFamily="34" charset="0"/>
              </a:rPr>
              <a:t>For prophylaxis of migraine.</a:t>
            </a:r>
          </a:p>
          <a:p>
            <a:pPr marL="342900" indent="-342900">
              <a:lnSpc>
                <a:spcPct val="80000"/>
              </a:lnSpc>
              <a:spcBef>
                <a:spcPct val="20000"/>
              </a:spcBef>
              <a:buFont typeface="Arial" charset="0"/>
              <a:buBlip>
                <a:blip r:embed="rId3"/>
              </a:buBlip>
            </a:pPr>
            <a:r>
              <a:rPr lang="en-US" sz="2600" b="1">
                <a:latin typeface="Arial Narrow" pitchFamily="34" charset="0"/>
              </a:rPr>
              <a:t>In concurrent use with triptans( at least 6 hrs from last dose of tryptans or 24 hrs from stopping ergotamine)</a:t>
            </a:r>
          </a:p>
          <a:p>
            <a:pPr marL="342900" indent="-342900">
              <a:lnSpc>
                <a:spcPct val="80000"/>
              </a:lnSpc>
              <a:spcBef>
                <a:spcPct val="20000"/>
              </a:spcBef>
              <a:buFont typeface="Arial" charset="0"/>
              <a:buBlip>
                <a:blip r:embed="rId3"/>
              </a:buBlip>
            </a:pPr>
            <a:r>
              <a:rPr lang="en-US" sz="2600" b="1">
                <a:latin typeface="Arial Narrow" pitchFamily="34" charset="0"/>
              </a:rPr>
              <a:t>In concurrent use with </a:t>
            </a:r>
            <a:r>
              <a:rPr lang="el-GR" sz="2600" b="1">
                <a:latin typeface="Arial Narrow" pitchFamily="34" charset="0"/>
              </a:rPr>
              <a:t>β</a:t>
            </a:r>
            <a:r>
              <a:rPr lang="en-US" sz="2600" b="1">
                <a:latin typeface="Arial Narrow" pitchFamily="34" charset="0"/>
              </a:rPr>
              <a:t>-blockers	</a:t>
            </a:r>
            <a:endParaRPr lang="el-GR" sz="2600" b="1">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type="wd">
                                    <p:tmPct val="10000"/>
                                  </p:iterate>
                                  <p:childTnLst>
                                    <p:set>
                                      <p:cBhvr>
                                        <p:cTn id="13" dur="1" fill="hold">
                                          <p:stCondLst>
                                            <p:cond delay="0"/>
                                          </p:stCondLst>
                                        </p:cTn>
                                        <p:tgtEl>
                                          <p:spTgt spid="30728">
                                            <p:txEl>
                                              <p:pRg st="0" end="0"/>
                                            </p:txEl>
                                          </p:spTgt>
                                        </p:tgtEl>
                                        <p:attrNameLst>
                                          <p:attrName>style.visibility</p:attrName>
                                        </p:attrNameLst>
                                      </p:cBhvr>
                                      <p:to>
                                        <p:strVal val="visible"/>
                                      </p:to>
                                    </p:set>
                                    <p:animEffect transition="in" filter="wipe(left)">
                                      <p:cBhvr>
                                        <p:cTn id="14" dur="1000"/>
                                        <p:tgtEl>
                                          <p:spTgt spid="3072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728">
                                            <p:txEl>
                                              <p:pRg st="1" end="1"/>
                                            </p:txEl>
                                          </p:spTgt>
                                        </p:tgtEl>
                                        <p:attrNameLst>
                                          <p:attrName>style.visibility</p:attrName>
                                        </p:attrNameLst>
                                      </p:cBhvr>
                                      <p:to>
                                        <p:strVal val="visible"/>
                                      </p:to>
                                    </p:set>
                                    <p:animEffect transition="in" filter="wipe(left)">
                                      <p:cBhvr>
                                        <p:cTn id="19" dur="1000"/>
                                        <p:tgtEl>
                                          <p:spTgt spid="3072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0728">
                                            <p:txEl>
                                              <p:pRg st="2" end="2"/>
                                            </p:txEl>
                                          </p:spTgt>
                                        </p:tgtEl>
                                        <p:attrNameLst>
                                          <p:attrName>style.visibility</p:attrName>
                                        </p:attrNameLst>
                                      </p:cBhvr>
                                      <p:to>
                                        <p:strVal val="visible"/>
                                      </p:to>
                                    </p:set>
                                    <p:animEffect transition="in" filter="wipe(left)">
                                      <p:cBhvr>
                                        <p:cTn id="24" dur="1000"/>
                                        <p:tgtEl>
                                          <p:spTgt spid="3072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728">
                                            <p:txEl>
                                              <p:pRg st="3" end="3"/>
                                            </p:txEl>
                                          </p:spTgt>
                                        </p:tgtEl>
                                        <p:attrNameLst>
                                          <p:attrName>style.visibility</p:attrName>
                                        </p:attrNameLst>
                                      </p:cBhvr>
                                      <p:to>
                                        <p:strVal val="visible"/>
                                      </p:to>
                                    </p:set>
                                    <p:animEffect transition="in" filter="wipe(left)">
                                      <p:cBhvr>
                                        <p:cTn id="29" dur="1000"/>
                                        <p:tgtEl>
                                          <p:spTgt spid="3072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0728">
                                            <p:txEl>
                                              <p:pRg st="4" end="4"/>
                                            </p:txEl>
                                          </p:spTgt>
                                        </p:tgtEl>
                                        <p:attrNameLst>
                                          <p:attrName>style.visibility</p:attrName>
                                        </p:attrNameLst>
                                      </p:cBhvr>
                                      <p:to>
                                        <p:strVal val="visible"/>
                                      </p:to>
                                    </p:set>
                                    <p:animEffect transition="in" filter="wipe(left)">
                                      <p:cBhvr>
                                        <p:cTn id="34" dur="1000"/>
                                        <p:tgtEl>
                                          <p:spTgt spid="3072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0728">
                                            <p:txEl>
                                              <p:pRg st="5" end="5"/>
                                            </p:txEl>
                                          </p:spTgt>
                                        </p:tgtEl>
                                        <p:attrNameLst>
                                          <p:attrName>style.visibility</p:attrName>
                                        </p:attrNameLst>
                                      </p:cBhvr>
                                      <p:to>
                                        <p:strVal val="visible"/>
                                      </p:to>
                                    </p:set>
                                    <p:animEffect transition="in" filter="wipe(left)">
                                      <p:cBhvr>
                                        <p:cTn id="39" dur="1000"/>
                                        <p:tgtEl>
                                          <p:spTgt spid="30728">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0728">
                                            <p:txEl>
                                              <p:pRg st="6" end="6"/>
                                            </p:txEl>
                                          </p:spTgt>
                                        </p:tgtEl>
                                        <p:attrNameLst>
                                          <p:attrName>style.visibility</p:attrName>
                                        </p:attrNameLst>
                                      </p:cBhvr>
                                      <p:to>
                                        <p:strVal val="visible"/>
                                      </p:to>
                                    </p:set>
                                    <p:animEffect transition="in" filter="wipe(left)">
                                      <p:cBhvr>
                                        <p:cTn id="44" dur="1000"/>
                                        <p:tgtEl>
                                          <p:spTgt spid="3072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0728">
                                            <p:txEl>
                                              <p:pRg st="7" end="7"/>
                                            </p:txEl>
                                          </p:spTgt>
                                        </p:tgtEl>
                                        <p:attrNameLst>
                                          <p:attrName>style.visibility</p:attrName>
                                        </p:attrNameLst>
                                      </p:cBhvr>
                                      <p:to>
                                        <p:strVal val="visible"/>
                                      </p:to>
                                    </p:set>
                                    <p:animEffect transition="in" filter="wipe(left)">
                                      <p:cBhvr>
                                        <p:cTn id="49" dur="1000"/>
                                        <p:tgtEl>
                                          <p:spTgt spid="307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072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25758"/>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TextBox 29"/>
          <p:cNvSpPr txBox="1"/>
          <p:nvPr/>
        </p:nvSpPr>
        <p:spPr>
          <a:xfrm>
            <a:off x="2971800" y="838200"/>
            <a:ext cx="1600200" cy="990600"/>
          </a:xfrm>
          <a:prstGeom prst="rect">
            <a:avLst/>
          </a:prstGeom>
          <a:gradFill>
            <a:gsLst>
              <a:gs pos="35000">
                <a:schemeClr val="bg1"/>
              </a:gs>
              <a:gs pos="57000">
                <a:schemeClr val="accent6">
                  <a:lumMod val="20000"/>
                  <a:lumOff val="80000"/>
                </a:schemeClr>
              </a:gs>
              <a:gs pos="92000">
                <a:schemeClr val="accent1">
                  <a:lumMod val="20000"/>
                  <a:lumOff val="80000"/>
                </a:schemeClr>
              </a:gs>
              <a:gs pos="100000">
                <a:srgbClr val="E1F4FF"/>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0070C0"/>
                </a:solidFill>
                <a:latin typeface="Arial Narrow" pitchFamily="34" charset="0"/>
              </a:rPr>
              <a:t>ABORTIVE THERAPY</a:t>
            </a:r>
          </a:p>
        </p:txBody>
      </p:sp>
      <p:sp>
        <p:nvSpPr>
          <p:cNvPr id="26" name="TextBox 25"/>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31752"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39" name="Bent-Up Arrow 38"/>
          <p:cNvSpPr/>
          <p:nvPr/>
        </p:nvSpPr>
        <p:spPr>
          <a:xfrm flipH="1" flipV="1">
            <a:off x="1981200" y="355600"/>
            <a:ext cx="914400" cy="406400"/>
          </a:xfrm>
          <a:prstGeom prst="bentUpArrow">
            <a:avLst>
              <a:gd name="adj1" fmla="val 34498"/>
              <a:gd name="adj2" fmla="val 25000"/>
              <a:gd name="adj3" fmla="val 31333"/>
            </a:avLst>
          </a:prstGeom>
          <a:gradFill flip="none" rotWithShape="0">
            <a:gsLst>
              <a:gs pos="0">
                <a:srgbClr val="03D4A8"/>
              </a:gs>
              <a:gs pos="25000">
                <a:srgbClr val="21D6E0"/>
              </a:gs>
              <a:gs pos="75000">
                <a:srgbClr val="0087E6"/>
              </a:gs>
              <a:gs pos="100000">
                <a:srgbClr val="005CB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5"/>
          <p:cNvSpPr txBox="1">
            <a:spLocks noChangeArrowheads="1"/>
          </p:cNvSpPr>
          <p:nvPr/>
        </p:nvSpPr>
        <p:spPr bwMode="auto">
          <a:xfrm>
            <a:off x="355600" y="1447800"/>
            <a:ext cx="1778000" cy="466725"/>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10800000" scaled="1"/>
            <a:tileRect/>
          </a:gradFill>
          <a:ln w="9525">
            <a:solidFill>
              <a:srgbClr val="FF66FF"/>
            </a:solidFill>
            <a:miter lim="800000"/>
            <a:headEnd/>
            <a:tailEnd/>
          </a:ln>
          <a:effectLst>
            <a:outerShdw blurRad="50800" dist="38100" dir="2700000" algn="tl" rotWithShape="0">
              <a:srgbClr val="0070C0"/>
            </a:outerShdw>
          </a:effectLst>
        </p:spPr>
        <p:txBody>
          <a:bodyPr>
            <a:spAutoFit/>
          </a:bodyPr>
          <a:lstStyle/>
          <a:p>
            <a:r>
              <a:rPr lang="en-US" sz="2400" b="1">
                <a:latin typeface="Arial Narrow" pitchFamily="34" charset="0"/>
                <a:sym typeface="Wingdings" pitchFamily="2" charset="2"/>
              </a:rPr>
              <a:t> TRIPTANES</a:t>
            </a:r>
          </a:p>
        </p:txBody>
      </p:sp>
      <p:sp>
        <p:nvSpPr>
          <p:cNvPr id="31755" name="Rectangle 45"/>
          <p:cNvSpPr>
            <a:spLocks noChangeArrowheads="1"/>
          </p:cNvSpPr>
          <p:nvPr/>
        </p:nvSpPr>
        <p:spPr bwMode="auto">
          <a:xfrm>
            <a:off x="4572000" y="1066800"/>
            <a:ext cx="2514600" cy="425450"/>
          </a:xfrm>
          <a:prstGeom prst="rect">
            <a:avLst/>
          </a:prstGeom>
          <a:noFill/>
          <a:ln w="9525">
            <a:noFill/>
            <a:miter lim="800000"/>
            <a:headEnd/>
            <a:tailEnd/>
          </a:ln>
        </p:spPr>
        <p:txBody>
          <a:bodyPr>
            <a:spAutoFit/>
          </a:bodyPr>
          <a:lstStyle/>
          <a:p>
            <a:pPr>
              <a:lnSpc>
                <a:spcPts val="2600"/>
              </a:lnSpc>
            </a:pPr>
            <a:r>
              <a:rPr lang="en-US" sz="2400">
                <a:latin typeface="Bernard MT Condensed" pitchFamily="18" charset="0"/>
              </a:rPr>
              <a:t>5HT</a:t>
            </a:r>
            <a:r>
              <a:rPr lang="en-US" sz="2400" baseline="-25000">
                <a:latin typeface="Bernard MT Condensed" pitchFamily="18" charset="0"/>
              </a:rPr>
              <a:t>1</a:t>
            </a:r>
            <a:r>
              <a:rPr lang="en-US" sz="2400">
                <a:latin typeface="Bernard MT Condensed" pitchFamily="18" charset="0"/>
              </a:rPr>
              <a:t> Agonists</a:t>
            </a:r>
            <a:r>
              <a:rPr lang="en-US" sz="2400">
                <a:latin typeface="Bernard MT Condensed" pitchFamily="18" charset="0"/>
                <a:sym typeface="Wingdings" pitchFamily="2" charset="2"/>
              </a:rPr>
              <a:t> </a:t>
            </a:r>
            <a:endParaRPr lang="en-US" sz="2400">
              <a:latin typeface="Bernard MT Condensed" pitchFamily="18" charset="0"/>
            </a:endParaRPr>
          </a:p>
        </p:txBody>
      </p:sp>
      <p:sp>
        <p:nvSpPr>
          <p:cNvPr id="31756" name="Rectangle 66"/>
          <p:cNvSpPr>
            <a:spLocks noChangeArrowheads="1"/>
          </p:cNvSpPr>
          <p:nvPr/>
        </p:nvSpPr>
        <p:spPr bwMode="auto">
          <a:xfrm>
            <a:off x="381000" y="3140075"/>
            <a:ext cx="8534400" cy="3336925"/>
          </a:xfrm>
          <a:prstGeom prst="rect">
            <a:avLst/>
          </a:prstGeom>
          <a:noFill/>
          <a:ln w="9525">
            <a:noFill/>
            <a:miter lim="800000"/>
            <a:headEnd/>
            <a:tailEnd/>
          </a:ln>
        </p:spPr>
        <p:txBody>
          <a:bodyPr>
            <a:spAutoFit/>
          </a:bodyPr>
          <a:lstStyle/>
          <a:p>
            <a:pPr>
              <a:lnSpc>
                <a:spcPts val="2600"/>
              </a:lnSpc>
            </a:pPr>
            <a:r>
              <a:rPr lang="en-US" sz="2600" b="1">
                <a:latin typeface="Arial Narrow" pitchFamily="34" charset="0"/>
                <a:sym typeface="Wingdings" pitchFamily="2" charset="2"/>
              </a:rPr>
              <a:t>Selective</a:t>
            </a:r>
            <a:r>
              <a:rPr lang="en-US" sz="2400" b="1">
                <a:latin typeface="Arial Narrow" pitchFamily="34" charset="0"/>
                <a:sym typeface="Wingdings" pitchFamily="2" charset="2"/>
              </a:rPr>
              <a:t> </a:t>
            </a:r>
          </a:p>
          <a:p>
            <a:r>
              <a:rPr lang="en-US" sz="2600" b="1">
                <a:latin typeface="Arial Narrow" pitchFamily="34" charset="0"/>
                <a:sym typeface="Wingdings" pitchFamily="2" charset="2"/>
              </a:rPr>
              <a:t>Agonism at 5HT</a:t>
            </a:r>
            <a:r>
              <a:rPr lang="en-US" sz="2600" b="1" baseline="-25000">
                <a:latin typeface="Arial Narrow" pitchFamily="34" charset="0"/>
                <a:sym typeface="Wingdings" pitchFamily="2" charset="2"/>
              </a:rPr>
              <a:t>1</a:t>
            </a:r>
            <a:r>
              <a:rPr lang="en-US" sz="2600" b="1">
                <a:latin typeface="Arial Narrow" pitchFamily="34" charset="0"/>
                <a:sym typeface="Wingdings" pitchFamily="2" charset="2"/>
              </a:rPr>
              <a:t> receptors </a:t>
            </a:r>
            <a:endParaRPr lang="en-US" sz="2600"/>
          </a:p>
          <a:p>
            <a:r>
              <a:rPr lang="en-US" sz="2400" b="1">
                <a:latin typeface="Arial Narrow" pitchFamily="34" charset="0"/>
              </a:rPr>
              <a:t>At presynaptic trigeminal nerve endings</a:t>
            </a:r>
            <a:r>
              <a:rPr lang="en-US" sz="2400" b="1">
                <a:latin typeface="Calibri" pitchFamily="34" charset="0"/>
              </a:rPr>
              <a:t>→</a:t>
            </a:r>
          </a:p>
          <a:p>
            <a:r>
              <a:rPr lang="en-US" sz="2400" b="1">
                <a:latin typeface="Calibri" pitchFamily="34" charset="0"/>
              </a:rPr>
              <a:t>	↓</a:t>
            </a:r>
            <a:r>
              <a:rPr lang="en-US" sz="2400" b="1">
                <a:latin typeface="Arial Narrow" pitchFamily="34" charset="0"/>
              </a:rPr>
              <a:t>release of vasodilating peptides </a:t>
            </a:r>
          </a:p>
          <a:p>
            <a:r>
              <a:rPr lang="en-US" sz="2400" b="1">
                <a:latin typeface="Calibri" pitchFamily="34" charset="0"/>
              </a:rPr>
              <a:t>	↓</a:t>
            </a:r>
            <a:r>
              <a:rPr lang="en-US" sz="2400" b="1">
                <a:latin typeface="Arial Narrow" pitchFamily="34" charset="0"/>
              </a:rPr>
              <a:t>excessive firing of these nerve endings</a:t>
            </a:r>
          </a:p>
          <a:p>
            <a:r>
              <a:rPr lang="en-US" sz="2400" b="1">
                <a:latin typeface="Arial Narrow" pitchFamily="34" charset="0"/>
              </a:rPr>
              <a:t>At </a:t>
            </a:r>
            <a:r>
              <a:rPr lang="en-US" sz="2600" b="1">
                <a:latin typeface="Arial Narrow" pitchFamily="34" charset="0"/>
                <a:cs typeface="Times New Roman" pitchFamily="18" charset="0"/>
              </a:rPr>
              <a:t>meningeal , dural , cerebral vessels </a:t>
            </a:r>
            <a:r>
              <a:rPr lang="en-US" sz="2400" b="1">
                <a:latin typeface="Calibri" pitchFamily="34" charset="0"/>
              </a:rPr>
              <a:t>→ ↓</a:t>
            </a:r>
            <a:r>
              <a:rPr lang="en-US" sz="2400" b="1">
                <a:latin typeface="Arial Narrow" pitchFamily="34" charset="0"/>
              </a:rPr>
              <a:t>vasodilation &amp; stretching of the pain endings. </a:t>
            </a:r>
            <a:endParaRPr lang="en-US" sz="2400" b="1">
              <a:latin typeface="Arial Narrow" pitchFamily="34" charset="0"/>
              <a:sym typeface="Wingdings" pitchFamily="2" charset="2"/>
            </a:endParaRPr>
          </a:p>
          <a:p>
            <a:pPr>
              <a:lnSpc>
                <a:spcPts val="2600"/>
              </a:lnSpc>
            </a:pPr>
            <a:endParaRPr lang="en-US" sz="1200" b="1">
              <a:latin typeface="Arial Narrow" pitchFamily="34" charset="0"/>
              <a:cs typeface="Times New Roman" pitchFamily="18" charset="0"/>
            </a:endParaRPr>
          </a:p>
          <a:p>
            <a:pPr>
              <a:lnSpc>
                <a:spcPts val="2600"/>
              </a:lnSpc>
            </a:pPr>
            <a:r>
              <a:rPr lang="en-US" sz="2600" b="1">
                <a:latin typeface="Arial Narrow" pitchFamily="34" charset="0"/>
                <a:cs typeface="Times New Roman" pitchFamily="18" charset="0"/>
              </a:rPr>
              <a:t>No </a:t>
            </a:r>
            <a:r>
              <a:rPr lang="el-GR" sz="2600" b="1">
                <a:latin typeface="Arial Narrow" pitchFamily="34" charset="0"/>
                <a:cs typeface="Times New Roman" pitchFamily="18" charset="0"/>
              </a:rPr>
              <a:t>α</a:t>
            </a:r>
            <a:r>
              <a:rPr lang="en-US" sz="2600" b="1" baseline="-25000">
                <a:latin typeface="Arial Narrow" pitchFamily="34" charset="0"/>
                <a:cs typeface="Times New Roman" pitchFamily="18" charset="0"/>
              </a:rPr>
              <a:t>1</a:t>
            </a:r>
            <a:r>
              <a:rPr lang="en-US" sz="2600" b="1">
                <a:latin typeface="Arial Narrow" pitchFamily="34" charset="0"/>
                <a:cs typeface="Times New Roman" pitchFamily="18" charset="0"/>
              </a:rPr>
              <a:t>, </a:t>
            </a:r>
            <a:r>
              <a:rPr lang="el-GR" sz="2600" b="1">
                <a:latin typeface="Arial Narrow" pitchFamily="34" charset="0"/>
                <a:cs typeface="Times New Roman" pitchFamily="18" charset="0"/>
              </a:rPr>
              <a:t>α</a:t>
            </a:r>
            <a:r>
              <a:rPr lang="en-US" sz="2600" b="1" baseline="-25000">
                <a:latin typeface="Arial Narrow" pitchFamily="34" charset="0"/>
                <a:cs typeface="Times New Roman" pitchFamily="18" charset="0"/>
              </a:rPr>
              <a:t>2</a:t>
            </a:r>
            <a:r>
              <a:rPr lang="en-US" sz="2600" b="1">
                <a:latin typeface="Arial Narrow" pitchFamily="34" charset="0"/>
                <a:cs typeface="Times New Roman" pitchFamily="18" charset="0"/>
              </a:rPr>
              <a:t>, </a:t>
            </a:r>
            <a:r>
              <a:rPr lang="el-GR" sz="2600" b="1">
                <a:latin typeface="Arial Narrow" pitchFamily="34" charset="0"/>
                <a:cs typeface="Times New Roman" pitchFamily="18" charset="0"/>
              </a:rPr>
              <a:t>β</a:t>
            </a:r>
            <a:r>
              <a:rPr lang="en-US" sz="2600" b="1">
                <a:latin typeface="Arial Narrow" pitchFamily="34" charset="0"/>
                <a:cs typeface="Times New Roman" pitchFamily="18" charset="0"/>
              </a:rPr>
              <a:t> –adrenergic , dopamine or muscarinic receptors.</a:t>
            </a:r>
            <a:r>
              <a:rPr lang="en-US" sz="2800">
                <a:latin typeface="Times New Roman" pitchFamily="18" charset="0"/>
                <a:cs typeface="Times New Roman" pitchFamily="18" charset="0"/>
              </a:rPr>
              <a:t> </a:t>
            </a:r>
            <a:endParaRPr lang="en-US" sz="2600" b="1">
              <a:latin typeface="Arial Narrow" pitchFamily="34" charset="0"/>
            </a:endParaRPr>
          </a:p>
        </p:txBody>
      </p:sp>
      <p:sp>
        <p:nvSpPr>
          <p:cNvPr id="28" name="TextBox 27"/>
          <p:cNvSpPr txBox="1"/>
          <p:nvPr/>
        </p:nvSpPr>
        <p:spPr>
          <a:xfrm>
            <a:off x="381000" y="838200"/>
            <a:ext cx="2438400" cy="5334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31760" name="TextBox 7"/>
          <p:cNvSpPr txBox="1">
            <a:spLocks noChangeArrowheads="1"/>
          </p:cNvSpPr>
          <p:nvPr/>
        </p:nvSpPr>
        <p:spPr bwMode="auto">
          <a:xfrm>
            <a:off x="304800" y="1981200"/>
            <a:ext cx="5486400" cy="885825"/>
          </a:xfrm>
          <a:prstGeom prst="rect">
            <a:avLst/>
          </a:prstGeom>
          <a:noFill/>
          <a:ln w="9525">
            <a:noFill/>
            <a:miter lim="800000"/>
            <a:headEnd/>
            <a:tailEnd/>
          </a:ln>
        </p:spPr>
        <p:txBody>
          <a:bodyPr>
            <a:spAutoFit/>
          </a:bodyPr>
          <a:lstStyle/>
          <a:p>
            <a:r>
              <a:rPr lang="en-US" sz="2600" b="1">
                <a:latin typeface="Arial Narrow" pitchFamily="34" charset="0"/>
              </a:rPr>
              <a:t>sumatriptan, rizatriptan, zolmitriptan, naratriptan, eletriptan &amp; frovatriptan…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
                                  </p:iterate>
                                  <p:childTnLst>
                                    <p:set>
                                      <p:cBhvr>
                                        <p:cTn id="6" dur="1" fill="hold">
                                          <p:stCondLst>
                                            <p:cond delay="0"/>
                                          </p:stCondLst>
                                        </p:cTn>
                                        <p:tgtEl>
                                          <p:spTgt spid="31756">
                                            <p:txEl>
                                              <p:pRg st="0" end="0"/>
                                            </p:txEl>
                                          </p:spTgt>
                                        </p:tgtEl>
                                        <p:attrNameLst>
                                          <p:attrName>style.visibility</p:attrName>
                                        </p:attrNameLst>
                                      </p:cBhvr>
                                      <p:to>
                                        <p:strVal val="visible"/>
                                      </p:to>
                                    </p:set>
                                    <p:animEffect transition="in" filter="wipe(up)">
                                      <p:cBhvr>
                                        <p:cTn id="7" dur="1000"/>
                                        <p:tgtEl>
                                          <p:spTgt spid="317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wd">
                                    <p:tmPct val="10000"/>
                                  </p:iterate>
                                  <p:childTnLst>
                                    <p:set>
                                      <p:cBhvr>
                                        <p:cTn id="11" dur="1" fill="hold">
                                          <p:stCondLst>
                                            <p:cond delay="0"/>
                                          </p:stCondLst>
                                        </p:cTn>
                                        <p:tgtEl>
                                          <p:spTgt spid="31756">
                                            <p:txEl>
                                              <p:pRg st="1" end="1"/>
                                            </p:txEl>
                                          </p:spTgt>
                                        </p:tgtEl>
                                        <p:attrNameLst>
                                          <p:attrName>style.visibility</p:attrName>
                                        </p:attrNameLst>
                                      </p:cBhvr>
                                      <p:to>
                                        <p:strVal val="visible"/>
                                      </p:to>
                                    </p:set>
                                    <p:animEffect transition="in" filter="wipe(up)">
                                      <p:cBhvr>
                                        <p:cTn id="12" dur="1000"/>
                                        <p:tgtEl>
                                          <p:spTgt spid="317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wd">
                                    <p:tmPct val="10000"/>
                                  </p:iterate>
                                  <p:childTnLst>
                                    <p:set>
                                      <p:cBhvr>
                                        <p:cTn id="16" dur="1" fill="hold">
                                          <p:stCondLst>
                                            <p:cond delay="0"/>
                                          </p:stCondLst>
                                        </p:cTn>
                                        <p:tgtEl>
                                          <p:spTgt spid="31756">
                                            <p:txEl>
                                              <p:pRg st="2" end="2"/>
                                            </p:txEl>
                                          </p:spTgt>
                                        </p:tgtEl>
                                        <p:attrNameLst>
                                          <p:attrName>style.visibility</p:attrName>
                                        </p:attrNameLst>
                                      </p:cBhvr>
                                      <p:to>
                                        <p:strVal val="visible"/>
                                      </p:to>
                                    </p:set>
                                    <p:animEffect transition="in" filter="wipe(up)">
                                      <p:cBhvr>
                                        <p:cTn id="17" dur="1000"/>
                                        <p:tgtEl>
                                          <p:spTgt spid="317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wd">
                                    <p:tmPct val="10000"/>
                                  </p:iterate>
                                  <p:childTnLst>
                                    <p:set>
                                      <p:cBhvr>
                                        <p:cTn id="21" dur="1" fill="hold">
                                          <p:stCondLst>
                                            <p:cond delay="0"/>
                                          </p:stCondLst>
                                        </p:cTn>
                                        <p:tgtEl>
                                          <p:spTgt spid="31756">
                                            <p:txEl>
                                              <p:pRg st="3" end="3"/>
                                            </p:txEl>
                                          </p:spTgt>
                                        </p:tgtEl>
                                        <p:attrNameLst>
                                          <p:attrName>style.visibility</p:attrName>
                                        </p:attrNameLst>
                                      </p:cBhvr>
                                      <p:to>
                                        <p:strVal val="visible"/>
                                      </p:to>
                                    </p:set>
                                    <p:animEffect transition="in" filter="wipe(up)">
                                      <p:cBhvr>
                                        <p:cTn id="22" dur="1000"/>
                                        <p:tgtEl>
                                          <p:spTgt spid="317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iterate type="wd">
                                    <p:tmPct val="10000"/>
                                  </p:iterate>
                                  <p:childTnLst>
                                    <p:set>
                                      <p:cBhvr>
                                        <p:cTn id="26" dur="1" fill="hold">
                                          <p:stCondLst>
                                            <p:cond delay="0"/>
                                          </p:stCondLst>
                                        </p:cTn>
                                        <p:tgtEl>
                                          <p:spTgt spid="31756">
                                            <p:txEl>
                                              <p:pRg st="4" end="4"/>
                                            </p:txEl>
                                          </p:spTgt>
                                        </p:tgtEl>
                                        <p:attrNameLst>
                                          <p:attrName>style.visibility</p:attrName>
                                        </p:attrNameLst>
                                      </p:cBhvr>
                                      <p:to>
                                        <p:strVal val="visible"/>
                                      </p:to>
                                    </p:set>
                                    <p:animEffect transition="in" filter="wipe(up)">
                                      <p:cBhvr>
                                        <p:cTn id="27" dur="1000"/>
                                        <p:tgtEl>
                                          <p:spTgt spid="317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wd">
                                    <p:tmPct val="10000"/>
                                  </p:iterate>
                                  <p:childTnLst>
                                    <p:set>
                                      <p:cBhvr>
                                        <p:cTn id="31" dur="1" fill="hold">
                                          <p:stCondLst>
                                            <p:cond delay="0"/>
                                          </p:stCondLst>
                                        </p:cTn>
                                        <p:tgtEl>
                                          <p:spTgt spid="31756">
                                            <p:txEl>
                                              <p:pRg st="5" end="5"/>
                                            </p:txEl>
                                          </p:spTgt>
                                        </p:tgtEl>
                                        <p:attrNameLst>
                                          <p:attrName>style.visibility</p:attrName>
                                        </p:attrNameLst>
                                      </p:cBhvr>
                                      <p:to>
                                        <p:strVal val="visible"/>
                                      </p:to>
                                    </p:set>
                                    <p:animEffect transition="in" filter="wipe(up)">
                                      <p:cBhvr>
                                        <p:cTn id="32" dur="1000"/>
                                        <p:tgtEl>
                                          <p:spTgt spid="3175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iterate type="wd">
                                    <p:tmPct val="10000"/>
                                  </p:iterate>
                                  <p:childTnLst>
                                    <p:set>
                                      <p:cBhvr>
                                        <p:cTn id="36" dur="1" fill="hold">
                                          <p:stCondLst>
                                            <p:cond delay="0"/>
                                          </p:stCondLst>
                                        </p:cTn>
                                        <p:tgtEl>
                                          <p:spTgt spid="31756">
                                            <p:txEl>
                                              <p:pRg st="7" end="7"/>
                                            </p:txEl>
                                          </p:spTgt>
                                        </p:tgtEl>
                                        <p:attrNameLst>
                                          <p:attrName>style.visibility</p:attrName>
                                        </p:attrNameLst>
                                      </p:cBhvr>
                                      <p:to>
                                        <p:strVal val="visible"/>
                                      </p:to>
                                    </p:set>
                                    <p:animEffect transition="in" filter="wipe(up)">
                                      <p:cBhvr>
                                        <p:cTn id="37" dur="1000"/>
                                        <p:tgtEl>
                                          <p:spTgt spid="317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2772" name="Group 12"/>
          <p:cNvGrpSpPr>
            <a:grpSpLocks/>
          </p:cNvGrpSpPr>
          <p:nvPr/>
        </p:nvGrpSpPr>
        <p:grpSpPr bwMode="auto">
          <a:xfrm>
            <a:off x="6781800" y="38100"/>
            <a:ext cx="2286000" cy="2171700"/>
            <a:chOff x="6819900" y="38100"/>
            <a:chExt cx="2247900" cy="2324100"/>
          </a:xfrm>
        </p:grpSpPr>
        <p:pic>
          <p:nvPicPr>
            <p:cNvPr id="57"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5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59" name="Freeform 58"/>
            <p:cNvSpPr/>
            <p:nvPr/>
          </p:nvSpPr>
          <p:spPr>
            <a:xfrm>
              <a:off x="7236699" y="315022"/>
              <a:ext cx="1754611" cy="1297962"/>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19" name="TextBox 15"/>
          <p:cNvSpPr txBox="1">
            <a:spLocks noChangeArrowheads="1"/>
          </p:cNvSpPr>
          <p:nvPr/>
        </p:nvSpPr>
        <p:spPr bwMode="auto">
          <a:xfrm>
            <a:off x="228600" y="295275"/>
            <a:ext cx="1905000" cy="466725"/>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10800000" scaled="1"/>
            <a:tileRect/>
          </a:gradFill>
          <a:ln w="9525">
            <a:solidFill>
              <a:srgbClr val="FF66FF"/>
            </a:solidFill>
            <a:miter lim="800000"/>
            <a:headEnd/>
            <a:tailEnd/>
          </a:ln>
          <a:effectLst>
            <a:outerShdw blurRad="50800" dist="38100" dir="2700000" algn="tl" rotWithShape="0">
              <a:srgbClr val="0070C0"/>
            </a:outerShdw>
          </a:effectLst>
        </p:spPr>
        <p:txBody>
          <a:bodyPr>
            <a:spAutoFit/>
          </a:bodyPr>
          <a:lstStyle/>
          <a:p>
            <a:r>
              <a:rPr lang="en-US" sz="2400" b="1">
                <a:latin typeface="Arial Narrow" pitchFamily="34" charset="0"/>
                <a:sym typeface="Wingdings" pitchFamily="2" charset="2"/>
              </a:rPr>
              <a:t> TRIPTANES</a:t>
            </a:r>
          </a:p>
        </p:txBody>
      </p:sp>
      <p:sp>
        <p:nvSpPr>
          <p:cNvPr id="32775" name="TextBox 17"/>
          <p:cNvSpPr txBox="1">
            <a:spLocks noChangeArrowheads="1"/>
          </p:cNvSpPr>
          <p:nvPr/>
        </p:nvSpPr>
        <p:spPr bwMode="auto">
          <a:xfrm>
            <a:off x="304800" y="1447800"/>
            <a:ext cx="8763000" cy="1422400"/>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Oral absorption	low bioavailability </a:t>
            </a:r>
          </a:p>
          <a:p>
            <a:pPr>
              <a:lnSpc>
                <a:spcPct val="90000"/>
              </a:lnSpc>
              <a:buFont typeface="Wingdings" pitchFamily="2" charset="2"/>
              <a:buNone/>
            </a:pPr>
            <a:r>
              <a:rPr lang="en-US" sz="2400" b="1">
                <a:latin typeface="Arial Narrow" pitchFamily="34" charset="0"/>
                <a:cs typeface="Times New Roman" pitchFamily="18" charset="0"/>
              </a:rPr>
              <a:t>Subcutaneously 	high bioavailability 97% </a:t>
            </a:r>
          </a:p>
          <a:p>
            <a:pPr>
              <a:lnSpc>
                <a:spcPct val="90000"/>
              </a:lnSpc>
              <a:buFont typeface="Wingdings" pitchFamily="2" charset="2"/>
              <a:buNone/>
            </a:pPr>
            <a:r>
              <a:rPr lang="en-US" sz="2400" b="1">
                <a:latin typeface="Arial Narrow" pitchFamily="34" charset="0"/>
                <a:cs typeface="Times New Roman" pitchFamily="18" charset="0"/>
              </a:rPr>
              <a:t>			</a:t>
            </a:r>
            <a:r>
              <a:rPr lang="en-US" sz="2400" b="1">
                <a:latin typeface="Calibri" pitchFamily="34" charset="0"/>
              </a:rPr>
              <a:t>→ peak plasma concentration → 2 min.</a:t>
            </a:r>
          </a:p>
          <a:p>
            <a:pPr>
              <a:lnSpc>
                <a:spcPct val="90000"/>
              </a:lnSpc>
              <a:buFont typeface="Wingdings" pitchFamily="2" charset="2"/>
              <a:buNone/>
            </a:pPr>
            <a:r>
              <a:rPr lang="en-US" sz="2400" b="1">
                <a:latin typeface="Calibri" pitchFamily="34" charset="0"/>
              </a:rPr>
              <a:t>			→</a:t>
            </a:r>
            <a:r>
              <a:rPr lang="en-US" sz="2400" b="1">
                <a:latin typeface="Arial Narrow" pitchFamily="34" charset="0"/>
              </a:rPr>
              <a:t> t</a:t>
            </a:r>
            <a:r>
              <a:rPr lang="en-US" sz="2400" b="1" baseline="-25000">
                <a:latin typeface="Arial Narrow" pitchFamily="34" charset="0"/>
              </a:rPr>
              <a:t>1/2</a:t>
            </a:r>
            <a:r>
              <a:rPr lang="en-US" sz="2400" b="1">
                <a:latin typeface="Arial Narrow" pitchFamily="34" charset="0"/>
              </a:rPr>
              <a:t> nearly 2 hours</a:t>
            </a:r>
            <a:r>
              <a:rPr lang="en-US" sz="2400" b="1">
                <a:latin typeface="Arial Narrow" pitchFamily="34" charset="0"/>
                <a:cs typeface="Times New Roman" pitchFamily="18" charset="0"/>
              </a:rPr>
              <a:t> </a:t>
            </a:r>
          </a:p>
        </p:txBody>
      </p:sp>
      <p:sp>
        <p:nvSpPr>
          <p:cNvPr id="32776" name="Rectangle 19"/>
          <p:cNvSpPr>
            <a:spLocks noChangeArrowheads="1"/>
          </p:cNvSpPr>
          <p:nvPr/>
        </p:nvSpPr>
        <p:spPr bwMode="auto">
          <a:xfrm>
            <a:off x="228600" y="2824163"/>
            <a:ext cx="8763000" cy="757237"/>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Metabolized		in liver</a:t>
            </a:r>
          </a:p>
          <a:p>
            <a:pPr>
              <a:lnSpc>
                <a:spcPct val="90000"/>
              </a:lnSpc>
              <a:buFont typeface="Wingdings" pitchFamily="2" charset="2"/>
              <a:buNone/>
            </a:pPr>
            <a:r>
              <a:rPr lang="en-US" sz="2400" b="1">
                <a:latin typeface="Arial Narrow" pitchFamily="34" charset="0"/>
                <a:cs typeface="Times New Roman" pitchFamily="18" charset="0"/>
              </a:rPr>
              <a:t>Excretion		its metabolites in urine </a:t>
            </a:r>
            <a:endParaRPr lang="en-US" sz="2400" b="1">
              <a:latin typeface="Arial Narrow" pitchFamily="34" charset="0"/>
            </a:endParaRPr>
          </a:p>
        </p:txBody>
      </p:sp>
      <p:sp>
        <p:nvSpPr>
          <p:cNvPr id="32777" name="TextBox 21"/>
          <p:cNvSpPr txBox="1">
            <a:spLocks noChangeArrowheads="1"/>
          </p:cNvSpPr>
          <p:nvPr/>
        </p:nvSpPr>
        <p:spPr bwMode="auto">
          <a:xfrm>
            <a:off x="228600" y="3581400"/>
            <a:ext cx="5562600" cy="427038"/>
          </a:xfrm>
          <a:prstGeom prst="rect">
            <a:avLst/>
          </a:prstGeom>
          <a:noFill/>
          <a:ln w="9525">
            <a:noFill/>
            <a:miter lim="800000"/>
            <a:headEnd/>
            <a:tailEnd/>
          </a:ln>
        </p:spPr>
        <p:txBody>
          <a:bodyPr>
            <a:spAutoFit/>
          </a:bodyPr>
          <a:lstStyle/>
          <a:p>
            <a:r>
              <a:rPr lang="en-US" sz="2200" b="1" i="1">
                <a:latin typeface="Arial Narrow" pitchFamily="34" charset="0"/>
              </a:rPr>
              <a:t>Present in →nasal spray, and injectable  forms</a:t>
            </a:r>
          </a:p>
        </p:txBody>
      </p:sp>
      <p:sp>
        <p:nvSpPr>
          <p:cNvPr id="25" name="Rectangle 24"/>
          <p:cNvSpPr/>
          <p:nvPr/>
        </p:nvSpPr>
        <p:spPr>
          <a:xfrm>
            <a:off x="304800" y="914400"/>
            <a:ext cx="1728788" cy="461963"/>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SUMATRIPTAN</a:t>
            </a:r>
          </a:p>
        </p:txBody>
      </p:sp>
      <p:sp>
        <p:nvSpPr>
          <p:cNvPr id="33" name="Rectangle 32"/>
          <p:cNvSpPr/>
          <p:nvPr/>
        </p:nvSpPr>
        <p:spPr>
          <a:xfrm>
            <a:off x="304800" y="4267200"/>
            <a:ext cx="1847850" cy="457200"/>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ZOLMITRIPTAN</a:t>
            </a:r>
          </a:p>
        </p:txBody>
      </p:sp>
      <p:sp>
        <p:nvSpPr>
          <p:cNvPr id="34" name="Rectangle 33"/>
          <p:cNvSpPr/>
          <p:nvPr/>
        </p:nvSpPr>
        <p:spPr>
          <a:xfrm>
            <a:off x="304800" y="5410200"/>
            <a:ext cx="1754188" cy="461963"/>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NARATRIPTAN</a:t>
            </a:r>
          </a:p>
        </p:txBody>
      </p:sp>
      <p:sp>
        <p:nvSpPr>
          <p:cNvPr id="32781" name="TextBox 34"/>
          <p:cNvSpPr txBox="1">
            <a:spLocks noChangeArrowheads="1"/>
          </p:cNvSpPr>
          <p:nvPr/>
        </p:nvSpPr>
        <p:spPr bwMode="auto">
          <a:xfrm>
            <a:off x="2133600" y="5362575"/>
            <a:ext cx="5181600" cy="427038"/>
          </a:xfrm>
          <a:prstGeom prst="rect">
            <a:avLst/>
          </a:prstGeom>
          <a:noFill/>
          <a:ln w="9525">
            <a:noFill/>
            <a:miter lim="800000"/>
            <a:headEnd/>
            <a:tailEnd/>
          </a:ln>
        </p:spPr>
        <p:txBody>
          <a:bodyPr>
            <a:spAutoFit/>
          </a:bodyPr>
          <a:lstStyle/>
          <a:p>
            <a:r>
              <a:rPr lang="en-US" sz="2200" b="1" i="1">
                <a:latin typeface="Arial Narrow" pitchFamily="34" charset="0"/>
              </a:rPr>
              <a:t>Present in addition  → + Oral preparations</a:t>
            </a:r>
          </a:p>
        </p:txBody>
      </p:sp>
      <p:sp>
        <p:nvSpPr>
          <p:cNvPr id="32782" name="TextBox 36"/>
          <p:cNvSpPr txBox="1">
            <a:spLocks noChangeArrowheads="1"/>
          </p:cNvSpPr>
          <p:nvPr/>
        </p:nvSpPr>
        <p:spPr bwMode="auto">
          <a:xfrm>
            <a:off x="381000" y="5867400"/>
            <a:ext cx="8763000" cy="420688"/>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Oral bioavailability 70%, peaks after 2 hrs &amp; </a:t>
            </a:r>
            <a:r>
              <a:rPr lang="en-US" sz="2400" b="1">
                <a:latin typeface="Arial Narrow" pitchFamily="34" charset="0"/>
              </a:rPr>
              <a:t>t</a:t>
            </a:r>
            <a:r>
              <a:rPr lang="en-US" sz="2400" b="1" baseline="-25000">
                <a:latin typeface="Arial Narrow" pitchFamily="34" charset="0"/>
              </a:rPr>
              <a:t>1/2</a:t>
            </a:r>
            <a:r>
              <a:rPr lang="en-US" sz="2400" b="1">
                <a:latin typeface="Arial Narrow" pitchFamily="34" charset="0"/>
              </a:rPr>
              <a:t> nearly 6 hours</a:t>
            </a:r>
            <a:r>
              <a:rPr lang="en-US" sz="2400" b="1">
                <a:latin typeface="Arial Narrow" pitchFamily="34" charset="0"/>
                <a:cs typeface="Times New Roman" pitchFamily="18" charset="0"/>
              </a:rPr>
              <a:t> </a:t>
            </a:r>
          </a:p>
        </p:txBody>
      </p:sp>
      <p:sp>
        <p:nvSpPr>
          <p:cNvPr id="32783" name="TextBox 37"/>
          <p:cNvSpPr txBox="1">
            <a:spLocks noChangeArrowheads="1"/>
          </p:cNvSpPr>
          <p:nvPr/>
        </p:nvSpPr>
        <p:spPr bwMode="auto">
          <a:xfrm>
            <a:off x="381000" y="4724400"/>
            <a:ext cx="8763000" cy="420688"/>
          </a:xfrm>
          <a:prstGeom prst="rect">
            <a:avLst/>
          </a:prstGeom>
          <a:noFill/>
          <a:ln w="9525">
            <a:noFill/>
            <a:miter lim="800000"/>
            <a:headEnd/>
            <a:tailEnd/>
          </a:ln>
        </p:spPr>
        <p:txBody>
          <a:bodyPr>
            <a:spAutoFit/>
          </a:bodyPr>
          <a:lstStyle/>
          <a:p>
            <a:pPr>
              <a:lnSpc>
                <a:spcPct val="90000"/>
              </a:lnSpc>
              <a:buFont typeface="Wingdings" pitchFamily="2" charset="2"/>
              <a:buNone/>
            </a:pPr>
            <a:r>
              <a:rPr lang="en-US" sz="2400" b="1">
                <a:latin typeface="Arial Narrow" pitchFamily="34" charset="0"/>
                <a:cs typeface="Times New Roman" pitchFamily="18" charset="0"/>
              </a:rPr>
              <a:t>Oral bioavailability 40%, peaks after 2 hrs &amp; </a:t>
            </a:r>
            <a:r>
              <a:rPr lang="en-US" sz="2400" b="1">
                <a:latin typeface="Arial Narrow" pitchFamily="34" charset="0"/>
              </a:rPr>
              <a:t>t</a:t>
            </a:r>
            <a:r>
              <a:rPr lang="en-US" sz="2400" b="1" baseline="-25000">
                <a:latin typeface="Arial Narrow" pitchFamily="34" charset="0"/>
              </a:rPr>
              <a:t>1/2</a:t>
            </a:r>
            <a:r>
              <a:rPr lang="en-US" sz="2400" b="1">
                <a:latin typeface="Arial Narrow" pitchFamily="34" charset="0"/>
              </a:rPr>
              <a:t> nearly 3 hours</a:t>
            </a:r>
            <a:r>
              <a:rPr lang="en-US" sz="2400" b="1">
                <a:latin typeface="Arial Narrow" pitchFamily="34" charset="0"/>
                <a:cs typeface="Times New Roman" pitchFamily="18" charset="0"/>
              </a:rPr>
              <a:t> </a:t>
            </a:r>
          </a:p>
        </p:txBody>
      </p:sp>
      <p:sp>
        <p:nvSpPr>
          <p:cNvPr id="32788" name="TextBox 21"/>
          <p:cNvSpPr txBox="1">
            <a:spLocks noChangeArrowheads="1"/>
          </p:cNvSpPr>
          <p:nvPr/>
        </p:nvSpPr>
        <p:spPr bwMode="auto">
          <a:xfrm>
            <a:off x="2209800" y="4286250"/>
            <a:ext cx="6172200" cy="427038"/>
          </a:xfrm>
          <a:prstGeom prst="rect">
            <a:avLst/>
          </a:prstGeom>
          <a:noFill/>
          <a:ln w="9525">
            <a:noFill/>
            <a:miter lim="800000"/>
            <a:headEnd/>
            <a:tailEnd/>
          </a:ln>
        </p:spPr>
        <p:txBody>
          <a:bodyPr>
            <a:spAutoFit/>
          </a:bodyPr>
          <a:lstStyle/>
          <a:p>
            <a:r>
              <a:rPr lang="en-US" sz="2200" b="1" i="1">
                <a:latin typeface="Arial Narrow" pitchFamily="34" charset="0"/>
              </a:rPr>
              <a:t>Present in →nasal spray, and injectable  forms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775"/>
                                        </p:tgtEl>
                                        <p:attrNameLst>
                                          <p:attrName>style.visibility</p:attrName>
                                        </p:attrNameLst>
                                      </p:cBhvr>
                                      <p:to>
                                        <p:strVal val="visible"/>
                                      </p:to>
                                    </p:set>
                                    <p:animEffect transition="in" filter="wipe(left)">
                                      <p:cBhvr>
                                        <p:cTn id="7" dur="1000"/>
                                        <p:tgtEl>
                                          <p:spTgt spid="327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6"/>
                                        </p:tgtEl>
                                        <p:attrNameLst>
                                          <p:attrName>style.visibility</p:attrName>
                                        </p:attrNameLst>
                                      </p:cBhvr>
                                      <p:to>
                                        <p:strVal val="visible"/>
                                      </p:to>
                                    </p:set>
                                    <p:animEffect transition="in" filter="wipe(left)">
                                      <p:cBhvr>
                                        <p:cTn id="12" dur="1000"/>
                                        <p:tgtEl>
                                          <p:spTgt spid="327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7"/>
                                        </p:tgtEl>
                                        <p:attrNameLst>
                                          <p:attrName>style.visibility</p:attrName>
                                        </p:attrNameLst>
                                      </p:cBhvr>
                                      <p:to>
                                        <p:strVal val="visible"/>
                                      </p:to>
                                    </p:set>
                                    <p:animEffect transition="in" filter="wipe(left)">
                                      <p:cBhvr>
                                        <p:cTn id="17" dur="1000"/>
                                        <p:tgtEl>
                                          <p:spTgt spid="327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1000"/>
                                        <p:tgtEl>
                                          <p:spTgt spid="33"/>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32788"/>
                                        </p:tgtEl>
                                        <p:attrNameLst>
                                          <p:attrName>style.visibility</p:attrName>
                                        </p:attrNameLst>
                                      </p:cBhvr>
                                      <p:to>
                                        <p:strVal val="visible"/>
                                      </p:to>
                                    </p:set>
                                    <p:animEffect transition="in" filter="wipe(left)">
                                      <p:cBhvr>
                                        <p:cTn id="26" dur="1000"/>
                                        <p:tgtEl>
                                          <p:spTgt spid="32788"/>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32783"/>
                                        </p:tgtEl>
                                        <p:attrNameLst>
                                          <p:attrName>style.visibility</p:attrName>
                                        </p:attrNameLst>
                                      </p:cBhvr>
                                      <p:to>
                                        <p:strVal val="visible"/>
                                      </p:to>
                                    </p:set>
                                    <p:animEffect transition="in" filter="wipe(left)">
                                      <p:cBhvr>
                                        <p:cTn id="30" dur="1000"/>
                                        <p:tgtEl>
                                          <p:spTgt spid="3278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1000"/>
                                        <p:tgtEl>
                                          <p:spTgt spid="34"/>
                                        </p:tgtEl>
                                      </p:cBhvr>
                                    </p:animEffect>
                                  </p:childTnLst>
                                </p:cTn>
                              </p:par>
                            </p:childTnLst>
                          </p:cTn>
                        </p:par>
                        <p:par>
                          <p:cTn id="36" fill="hold">
                            <p:stCondLst>
                              <p:cond delay="1000"/>
                            </p:stCondLst>
                            <p:childTnLst>
                              <p:par>
                                <p:cTn id="37" presetID="18" presetClass="entr" presetSubtype="6" fill="hold" grpId="0" nodeType="afterEffect">
                                  <p:stCondLst>
                                    <p:cond delay="0"/>
                                  </p:stCondLst>
                                  <p:childTnLst>
                                    <p:set>
                                      <p:cBhvr>
                                        <p:cTn id="38" dur="1" fill="hold">
                                          <p:stCondLst>
                                            <p:cond delay="0"/>
                                          </p:stCondLst>
                                        </p:cTn>
                                        <p:tgtEl>
                                          <p:spTgt spid="32781"/>
                                        </p:tgtEl>
                                        <p:attrNameLst>
                                          <p:attrName>style.visibility</p:attrName>
                                        </p:attrNameLst>
                                      </p:cBhvr>
                                      <p:to>
                                        <p:strVal val="visible"/>
                                      </p:to>
                                    </p:set>
                                    <p:animEffect transition="in" filter="strips(downRight)">
                                      <p:cBhvr>
                                        <p:cTn id="39" dur="1000"/>
                                        <p:tgtEl>
                                          <p:spTgt spid="32781"/>
                                        </p:tgtEl>
                                      </p:cBhvr>
                                    </p:animEffect>
                                  </p:childTnLst>
                                </p:cTn>
                              </p:par>
                            </p:childTnLst>
                          </p:cTn>
                        </p:par>
                        <p:par>
                          <p:cTn id="40" fill="hold">
                            <p:stCondLst>
                              <p:cond delay="2000"/>
                            </p:stCondLst>
                            <p:childTnLst>
                              <p:par>
                                <p:cTn id="41" presetID="18" presetClass="entr" presetSubtype="6" fill="hold" grpId="0" nodeType="afterEffect">
                                  <p:stCondLst>
                                    <p:cond delay="0"/>
                                  </p:stCondLst>
                                  <p:childTnLst>
                                    <p:set>
                                      <p:cBhvr>
                                        <p:cTn id="42" dur="1" fill="hold">
                                          <p:stCondLst>
                                            <p:cond delay="0"/>
                                          </p:stCondLst>
                                        </p:cTn>
                                        <p:tgtEl>
                                          <p:spTgt spid="32782"/>
                                        </p:tgtEl>
                                        <p:attrNameLst>
                                          <p:attrName>style.visibility</p:attrName>
                                        </p:attrNameLst>
                                      </p:cBhvr>
                                      <p:to>
                                        <p:strVal val="visible"/>
                                      </p:to>
                                    </p:set>
                                    <p:animEffect transition="in" filter="strips(downRight)">
                                      <p:cBhvr>
                                        <p:cTn id="43" dur="10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p:bldP spid="32776" grpId="0"/>
      <p:bldP spid="32777" grpId="0"/>
      <p:bldP spid="33" grpId="0"/>
      <p:bldP spid="34" grpId="0"/>
      <p:bldP spid="32781" grpId="0"/>
      <p:bldP spid="32782" grpId="0"/>
      <p:bldP spid="32783" grpId="0"/>
      <p:bldP spid="3278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1143000"/>
            <a:ext cx="1752600" cy="464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821" name="Rectangle 18"/>
          <p:cNvSpPr>
            <a:spLocks noChangeArrowheads="1"/>
          </p:cNvSpPr>
          <p:nvPr/>
        </p:nvSpPr>
        <p:spPr bwMode="auto">
          <a:xfrm>
            <a:off x="381000" y="1371600"/>
            <a:ext cx="8610600" cy="1200150"/>
          </a:xfrm>
          <a:prstGeom prst="rect">
            <a:avLst/>
          </a:prstGeom>
          <a:solidFill>
            <a:srgbClr val="E1F4FF">
              <a:alpha val="45882"/>
            </a:srgbClr>
          </a:solidFill>
          <a:ln w="9525">
            <a:noFill/>
            <a:miter lim="800000"/>
            <a:headEnd/>
            <a:tailEnd/>
          </a:ln>
        </p:spPr>
        <p:txBody>
          <a:bodyPr>
            <a:spAutoFit/>
          </a:bodyPr>
          <a:lstStyle/>
          <a:p>
            <a:pPr>
              <a:buFontTx/>
              <a:buBlip>
                <a:blip r:embed="rId2"/>
              </a:buBlip>
            </a:pPr>
            <a:r>
              <a:rPr lang="en-US" sz="2400" b="1">
                <a:latin typeface="Arial Narrow" pitchFamily="34" charset="0"/>
                <a:cs typeface="Times New Roman" pitchFamily="18" charset="0"/>
              </a:rPr>
              <a:t> To abort attacks in patients with frequent, moderate </a:t>
            </a:r>
          </a:p>
          <a:p>
            <a:r>
              <a:rPr lang="en-US" sz="2400" b="1">
                <a:latin typeface="Arial Narrow" pitchFamily="34" charset="0"/>
                <a:cs typeface="Times New Roman" pitchFamily="18" charset="0"/>
              </a:rPr>
              <a:t>    or infrequent but severe attacks.</a:t>
            </a:r>
          </a:p>
          <a:p>
            <a:pPr>
              <a:buFontTx/>
              <a:buBlip>
                <a:blip r:embed="rId2"/>
              </a:buBlip>
            </a:pPr>
            <a:r>
              <a:rPr lang="en-US" sz="2400" b="1">
                <a:latin typeface="Arial Narrow" pitchFamily="34" charset="0"/>
                <a:cs typeface="Times New Roman" pitchFamily="18" charset="0"/>
              </a:rPr>
              <a:t> In cluster headache</a:t>
            </a:r>
          </a:p>
        </p:txBody>
      </p:sp>
      <p:sp>
        <p:nvSpPr>
          <p:cNvPr id="20" name="Rectangle 19"/>
          <p:cNvSpPr>
            <a:spLocks noChangeArrowheads="1"/>
          </p:cNvSpPr>
          <p:nvPr/>
        </p:nvSpPr>
        <p:spPr bwMode="auto">
          <a:xfrm>
            <a:off x="381000" y="838200"/>
            <a:ext cx="1485900" cy="425450"/>
          </a:xfrm>
          <a:prstGeom prst="rect">
            <a:avLst/>
          </a:prstGeom>
          <a:solidFill>
            <a:srgbClr val="C5EDE9"/>
          </a:solidFill>
          <a:ln w="28575">
            <a:solidFill>
              <a:schemeClr val="bg1"/>
            </a:solidFill>
            <a:miter lim="800000"/>
            <a:headEnd/>
            <a:tailEnd/>
          </a:ln>
        </p:spPr>
        <p:txBody>
          <a:bodyPr wrap="none">
            <a:spAutoFit/>
          </a:bodyPr>
          <a:lstStyle/>
          <a:p>
            <a:pPr>
              <a:lnSpc>
                <a:spcPct val="90000"/>
              </a:lnSpc>
            </a:pPr>
            <a:r>
              <a:rPr lang="en-US" sz="2400">
                <a:solidFill>
                  <a:schemeClr val="tx2"/>
                </a:solidFill>
                <a:latin typeface="Bernard MT Condensed" pitchFamily="18" charset="0"/>
              </a:rPr>
              <a:t>Indications</a:t>
            </a:r>
          </a:p>
        </p:txBody>
      </p:sp>
      <p:sp>
        <p:nvSpPr>
          <p:cNvPr id="21" name="Rectangle 20"/>
          <p:cNvSpPr>
            <a:spLocks noChangeArrowheads="1"/>
          </p:cNvSpPr>
          <p:nvPr/>
        </p:nvSpPr>
        <p:spPr bwMode="auto">
          <a:xfrm>
            <a:off x="381000" y="2667000"/>
            <a:ext cx="790575" cy="449263"/>
          </a:xfrm>
          <a:prstGeom prst="rect">
            <a:avLst/>
          </a:prstGeom>
          <a:solidFill>
            <a:srgbClr val="C5EDE9"/>
          </a:solidFill>
          <a:ln w="28575">
            <a:solidFill>
              <a:schemeClr val="bg1"/>
            </a:solidFill>
            <a:miter lim="800000"/>
            <a:headEnd/>
            <a:tailEnd/>
          </a:ln>
        </p:spPr>
        <p:txBody>
          <a:bodyPr wrap="none">
            <a:spAutoFit/>
          </a:bodyPr>
          <a:lstStyle/>
          <a:p>
            <a:pPr>
              <a:lnSpc>
                <a:spcPct val="90000"/>
              </a:lnSpc>
            </a:pPr>
            <a:r>
              <a:rPr lang="en-US" sz="2400">
                <a:solidFill>
                  <a:schemeClr val="tx2"/>
                </a:solidFill>
                <a:latin typeface="Bernard MT Condensed" pitchFamily="18" charset="0"/>
              </a:rPr>
              <a:t>ADRs</a:t>
            </a:r>
          </a:p>
        </p:txBody>
      </p:sp>
      <p:sp>
        <p:nvSpPr>
          <p:cNvPr id="34824" name="TextBox 22"/>
          <p:cNvSpPr txBox="1">
            <a:spLocks noChangeArrowheads="1"/>
          </p:cNvSpPr>
          <p:nvPr/>
        </p:nvSpPr>
        <p:spPr bwMode="auto">
          <a:xfrm>
            <a:off x="381000" y="3200400"/>
            <a:ext cx="8382000" cy="1187450"/>
          </a:xfrm>
          <a:prstGeom prst="rect">
            <a:avLst/>
          </a:prstGeom>
          <a:noFill/>
          <a:ln w="9525">
            <a:noFill/>
            <a:miter lim="800000"/>
            <a:headEnd/>
            <a:tailEnd/>
          </a:ln>
        </p:spPr>
        <p:txBody>
          <a:bodyPr>
            <a:spAutoFit/>
          </a:bodyPr>
          <a:lstStyle/>
          <a:p>
            <a:pPr>
              <a:buFontTx/>
              <a:buBlip>
                <a:blip r:embed="rId2"/>
              </a:buBlip>
            </a:pPr>
            <a:r>
              <a:rPr lang="en-US" sz="2400" b="1">
                <a:latin typeface="Arial Narrow" pitchFamily="34" charset="0"/>
                <a:cs typeface="Times New Roman" pitchFamily="18" charset="0"/>
              </a:rPr>
              <a:t> Mild pain and burning sensation at the site of injection.</a:t>
            </a:r>
          </a:p>
          <a:p>
            <a:pPr>
              <a:buFontTx/>
              <a:buBlip>
                <a:blip r:embed="rId2"/>
              </a:buBlip>
            </a:pPr>
            <a:r>
              <a:rPr lang="en-US" sz="2400" b="1">
                <a:latin typeface="Arial Narrow" pitchFamily="34" charset="0"/>
                <a:cs typeface="Times New Roman" pitchFamily="18" charset="0"/>
              </a:rPr>
              <a:t> Paraesthesia, tingling ,warmth, heaviness</a:t>
            </a:r>
          </a:p>
          <a:p>
            <a:pPr>
              <a:buFontTx/>
              <a:buBlip>
                <a:blip r:embed="rId2"/>
              </a:buBlip>
            </a:pPr>
            <a:r>
              <a:rPr lang="en-US" sz="2400" b="1">
                <a:latin typeface="Arial Narrow" pitchFamily="34" charset="0"/>
                <a:cs typeface="Times New Roman" pitchFamily="18" charset="0"/>
              </a:rPr>
              <a:t> Flushing / Dizziness</a:t>
            </a:r>
          </a:p>
        </p:txBody>
      </p:sp>
      <p:grpSp>
        <p:nvGrpSpPr>
          <p:cNvPr id="34825" name="Group 12"/>
          <p:cNvGrpSpPr>
            <a:grpSpLocks/>
          </p:cNvGrpSpPr>
          <p:nvPr/>
        </p:nvGrpSpPr>
        <p:grpSpPr bwMode="auto">
          <a:xfrm>
            <a:off x="6781800" y="342900"/>
            <a:ext cx="2057400" cy="1866900"/>
            <a:chOff x="6819900" y="38100"/>
            <a:chExt cx="2247900" cy="2324100"/>
          </a:xfrm>
        </p:grpSpPr>
        <p:pic>
          <p:nvPicPr>
            <p:cNvPr id="25"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26" name="Picture 2" descr="C:\Users\Administrator\Pictures\Picture5.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27" name="Freeform 26"/>
            <p:cNvSpPr/>
            <p:nvPr/>
          </p:nvSpPr>
          <p:spPr>
            <a:xfrm>
              <a:off x="7237913" y="314779"/>
              <a:ext cx="1753570" cy="1298414"/>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13" name="TextBox 15"/>
          <p:cNvSpPr txBox="1">
            <a:spLocks noChangeArrowheads="1"/>
          </p:cNvSpPr>
          <p:nvPr/>
        </p:nvSpPr>
        <p:spPr bwMode="auto">
          <a:xfrm>
            <a:off x="381000" y="228600"/>
            <a:ext cx="1905000" cy="466725"/>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10800000" scaled="1"/>
            <a:tileRect/>
          </a:gradFill>
          <a:ln w="9525">
            <a:solidFill>
              <a:srgbClr val="FF66FF"/>
            </a:solidFill>
            <a:miter lim="800000"/>
            <a:headEnd/>
            <a:tailEnd/>
          </a:ln>
          <a:effectLst>
            <a:outerShdw blurRad="50800" dist="38100" dir="2700000" algn="tl" rotWithShape="0">
              <a:srgbClr val="0070C0"/>
            </a:outerShdw>
          </a:effectLst>
        </p:spPr>
        <p:txBody>
          <a:bodyPr>
            <a:spAutoFit/>
          </a:bodyPr>
          <a:lstStyle/>
          <a:p>
            <a:r>
              <a:rPr lang="en-US" sz="2400" b="1">
                <a:latin typeface="Arial Narrow" pitchFamily="34" charset="0"/>
                <a:sym typeface="Wingdings" pitchFamily="2" charset="2"/>
              </a:rPr>
              <a:t> TRIPTANES</a:t>
            </a:r>
          </a:p>
        </p:txBody>
      </p:sp>
      <p:sp>
        <p:nvSpPr>
          <p:cNvPr id="34827" name="TextBox 14"/>
          <p:cNvSpPr txBox="1">
            <a:spLocks noChangeArrowheads="1"/>
          </p:cNvSpPr>
          <p:nvPr/>
        </p:nvSpPr>
        <p:spPr bwMode="auto">
          <a:xfrm>
            <a:off x="381000" y="4419600"/>
            <a:ext cx="6629400" cy="1552575"/>
          </a:xfrm>
          <a:prstGeom prst="rect">
            <a:avLst/>
          </a:prstGeom>
          <a:noFill/>
          <a:ln w="9525">
            <a:noFill/>
            <a:miter lim="800000"/>
            <a:headEnd/>
            <a:tailEnd/>
          </a:ln>
        </p:spPr>
        <p:txBody>
          <a:bodyPr>
            <a:spAutoFit/>
          </a:bodyPr>
          <a:lstStyle/>
          <a:p>
            <a:pPr>
              <a:buFontTx/>
              <a:buBlip>
                <a:blip r:embed="rId2"/>
              </a:buBlip>
            </a:pPr>
            <a:r>
              <a:rPr lang="en-US" sz="2400" b="1">
                <a:latin typeface="Arial Narrow" pitchFamily="34" charset="0"/>
                <a:cs typeface="Times New Roman" pitchFamily="18" charset="0"/>
              </a:rPr>
              <a:t> Vasospasm</a:t>
            </a:r>
          </a:p>
          <a:p>
            <a:pPr>
              <a:buFontTx/>
              <a:buBlip>
                <a:blip r:embed="rId2"/>
              </a:buBlip>
            </a:pPr>
            <a:r>
              <a:rPr lang="en-US" sz="2400" b="1">
                <a:latin typeface="Arial Narrow" pitchFamily="34" charset="0"/>
                <a:cs typeface="Times New Roman" pitchFamily="18" charset="0"/>
              </a:rPr>
              <a:t> Ischemic heart; Angina  → M.I</a:t>
            </a:r>
          </a:p>
          <a:p>
            <a:pPr>
              <a:buFontTx/>
              <a:buBlip>
                <a:blip r:embed="rId2"/>
              </a:buBlip>
            </a:pPr>
            <a:r>
              <a:rPr lang="en-US" sz="2400" b="1">
                <a:latin typeface="Arial Narrow" pitchFamily="34" charset="0"/>
                <a:cs typeface="Times New Roman" pitchFamily="18" charset="0"/>
              </a:rPr>
              <a:t> Hypertension</a:t>
            </a:r>
          </a:p>
          <a:p>
            <a:pPr>
              <a:buFontTx/>
              <a:buBlip>
                <a:blip r:embed="rId2"/>
              </a:buBlip>
            </a:pPr>
            <a:r>
              <a:rPr lang="en-US" sz="2400" b="1">
                <a:latin typeface="Arial Narrow" pitchFamily="34" charset="0"/>
                <a:cs typeface="Times New Roman" pitchFamily="18" charset="0"/>
              </a:rPr>
              <a:t> Arrhythmias </a:t>
            </a:r>
          </a:p>
        </p:txBody>
      </p:sp>
      <p:sp>
        <p:nvSpPr>
          <p:cNvPr id="16" name="Rectangle 15"/>
          <p:cNvSpPr/>
          <p:nvPr/>
        </p:nvSpPr>
        <p:spPr>
          <a:xfrm>
            <a:off x="5334000" y="5105400"/>
            <a:ext cx="1847850" cy="457200"/>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ZOLMITRIPTAN</a:t>
            </a:r>
          </a:p>
        </p:txBody>
      </p:sp>
      <p:sp>
        <p:nvSpPr>
          <p:cNvPr id="34829" name="Rectangle 23"/>
          <p:cNvSpPr>
            <a:spLocks noChangeArrowheads="1"/>
          </p:cNvSpPr>
          <p:nvPr/>
        </p:nvSpPr>
        <p:spPr bwMode="auto">
          <a:xfrm>
            <a:off x="5181600" y="5562600"/>
            <a:ext cx="3581400" cy="749300"/>
          </a:xfrm>
          <a:prstGeom prst="rect">
            <a:avLst/>
          </a:prstGeom>
          <a:noFill/>
          <a:ln w="9525">
            <a:noFill/>
            <a:miter lim="800000"/>
            <a:headEnd/>
            <a:tailEnd/>
          </a:ln>
        </p:spPr>
        <p:txBody>
          <a:bodyPr>
            <a:spAutoFit/>
          </a:bodyPr>
          <a:lstStyle/>
          <a:p>
            <a:pPr>
              <a:lnSpc>
                <a:spcPct val="90000"/>
              </a:lnSpc>
              <a:buFontTx/>
              <a:buBlip>
                <a:blip r:embed="rId2"/>
              </a:buBlip>
            </a:pPr>
            <a:r>
              <a:rPr lang="en-US" sz="2400" b="1">
                <a:latin typeface="Arial Narrow" pitchFamily="34" charset="0"/>
                <a:cs typeface="Times New Roman" pitchFamily="18" charset="0"/>
              </a:rPr>
              <a:t>Chest  &amp; neck tightness</a:t>
            </a:r>
          </a:p>
          <a:p>
            <a:pPr>
              <a:lnSpc>
                <a:spcPct val="90000"/>
              </a:lnSpc>
              <a:buFontTx/>
              <a:buBlip>
                <a:blip r:embed="rId2"/>
              </a:buBlip>
            </a:pPr>
            <a:r>
              <a:rPr lang="en-US" sz="2400" b="1">
                <a:latin typeface="Arial Narrow" pitchFamily="34" charset="0"/>
                <a:cs typeface="Times New Roman" pitchFamily="18" charset="0"/>
              </a:rPr>
              <a:t> Somnolence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34821"/>
                                        </p:tgtEl>
                                        <p:attrNameLst>
                                          <p:attrName>style.visibility</p:attrName>
                                        </p:attrNameLst>
                                      </p:cBhvr>
                                      <p:to>
                                        <p:strVal val="visible"/>
                                      </p:to>
                                    </p:set>
                                    <p:animEffect transition="in" filter="strips(downRight)">
                                      <p:cBhvr>
                                        <p:cTn id="14" dur="1000"/>
                                        <p:tgtEl>
                                          <p:spTgt spid="34821"/>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1000" fill="hold"/>
                                        <p:tgtEl>
                                          <p:spTgt spid="21"/>
                                        </p:tgtEl>
                                        <p:attrNameLst>
                                          <p:attrName>ppt_x</p:attrName>
                                        </p:attrNameLst>
                                      </p:cBhvr>
                                      <p:tavLst>
                                        <p:tav tm="0">
                                          <p:val>
                                            <p:strVal val="#ppt_x-.2"/>
                                          </p:val>
                                        </p:tav>
                                        <p:tav tm="100000">
                                          <p:val>
                                            <p:strVal val="#ppt_x"/>
                                          </p:val>
                                        </p:tav>
                                      </p:tavLst>
                                    </p:anim>
                                    <p:anim calcmode="lin" valueType="num">
                                      <p:cBhvr>
                                        <p:cTn id="20"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4824"/>
                                        </p:tgtEl>
                                        <p:attrNameLst>
                                          <p:attrName>style.visibility</p:attrName>
                                        </p:attrNameLst>
                                      </p:cBhvr>
                                      <p:to>
                                        <p:strVal val="visible"/>
                                      </p:to>
                                    </p:set>
                                    <p:animEffect transition="in" filter="strips(downRight)">
                                      <p:cBhvr>
                                        <p:cTn id="26" dur="1000"/>
                                        <p:tgtEl>
                                          <p:spTgt spid="34824"/>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4827"/>
                                        </p:tgtEl>
                                        <p:attrNameLst>
                                          <p:attrName>style.visibility</p:attrName>
                                        </p:attrNameLst>
                                      </p:cBhvr>
                                      <p:to>
                                        <p:strVal val="visible"/>
                                      </p:to>
                                    </p:set>
                                    <p:animEffect transition="in" filter="strips(downRight)">
                                      <p:cBhvr>
                                        <p:cTn id="31" dur="1000"/>
                                        <p:tgtEl>
                                          <p:spTgt spid="34827"/>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strips(downRight)">
                                      <p:cBhvr>
                                        <p:cTn id="36" dur="1000"/>
                                        <p:tgtEl>
                                          <p:spTgt spid="16"/>
                                        </p:tgtEl>
                                      </p:cBhvr>
                                    </p:animEffect>
                                  </p:childTnLst>
                                </p:cTn>
                              </p:par>
                              <p:par>
                                <p:cTn id="37" presetID="18" presetClass="entr" presetSubtype="6" fill="hold" grpId="0" nodeType="withEffect">
                                  <p:stCondLst>
                                    <p:cond delay="0"/>
                                  </p:stCondLst>
                                  <p:childTnLst>
                                    <p:set>
                                      <p:cBhvr>
                                        <p:cTn id="38" dur="1" fill="hold">
                                          <p:stCondLst>
                                            <p:cond delay="0"/>
                                          </p:stCondLst>
                                        </p:cTn>
                                        <p:tgtEl>
                                          <p:spTgt spid="34829"/>
                                        </p:tgtEl>
                                        <p:attrNameLst>
                                          <p:attrName>style.visibility</p:attrName>
                                        </p:attrNameLst>
                                      </p:cBhvr>
                                      <p:to>
                                        <p:strVal val="visible"/>
                                      </p:to>
                                    </p:set>
                                    <p:animEffect transition="in" filter="strips(downRight)">
                                      <p:cBhvr>
                                        <p:cTn id="39" dur="10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p:bldP spid="20" grpId="0" animBg="1"/>
      <p:bldP spid="21" grpId="0" animBg="1"/>
      <p:bldP spid="34824" grpId="0"/>
      <p:bldP spid="34827" grpId="0"/>
      <p:bldP spid="16" grpId="0"/>
      <p:bldP spid="3482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5844" name="Group 12"/>
          <p:cNvGrpSpPr>
            <a:grpSpLocks/>
          </p:cNvGrpSpPr>
          <p:nvPr/>
        </p:nvGrpSpPr>
        <p:grpSpPr bwMode="auto">
          <a:xfrm>
            <a:off x="6781800" y="38100"/>
            <a:ext cx="2057400" cy="1866900"/>
            <a:chOff x="6819900" y="38100"/>
            <a:chExt cx="2247900" cy="2324100"/>
          </a:xfrm>
        </p:grpSpPr>
        <p:pic>
          <p:nvPicPr>
            <p:cNvPr id="5"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6"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7" name="Freeform 6"/>
            <p:cNvSpPr/>
            <p:nvPr/>
          </p:nvSpPr>
          <p:spPr>
            <a:xfrm>
              <a:off x="7237913" y="314779"/>
              <a:ext cx="1753570" cy="1298414"/>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8" name="Rectangle 7"/>
          <p:cNvSpPr>
            <a:spLocks noChangeArrowheads="1"/>
          </p:cNvSpPr>
          <p:nvPr/>
        </p:nvSpPr>
        <p:spPr bwMode="auto">
          <a:xfrm>
            <a:off x="304800" y="863600"/>
            <a:ext cx="2239963" cy="460375"/>
          </a:xfrm>
          <a:prstGeom prst="rect">
            <a:avLst/>
          </a:prstGeom>
          <a:solidFill>
            <a:srgbClr val="C5EDE9"/>
          </a:solidFill>
          <a:ln w="28575">
            <a:solidFill>
              <a:schemeClr val="bg1"/>
            </a:solidFill>
            <a:miter lim="800000"/>
            <a:headEnd/>
            <a:tailEnd/>
          </a:ln>
        </p:spPr>
        <p:txBody>
          <a:bodyPr wrap="none">
            <a:spAutoFit/>
          </a:bodyPr>
          <a:lstStyle/>
          <a:p>
            <a:pPr algn="ctr"/>
            <a:r>
              <a:rPr lang="en-US" sz="2400">
                <a:latin typeface="Bernard MT Condensed" pitchFamily="18" charset="0"/>
              </a:rPr>
              <a:t>Contraindications</a:t>
            </a:r>
          </a:p>
        </p:txBody>
      </p:sp>
      <p:sp>
        <p:nvSpPr>
          <p:cNvPr id="10" name="Rectangle 3"/>
          <p:cNvSpPr txBox="1">
            <a:spLocks noRot="1" noChangeArrowheads="1"/>
          </p:cNvSpPr>
          <p:nvPr/>
        </p:nvSpPr>
        <p:spPr>
          <a:xfrm>
            <a:off x="301625" y="1370013"/>
            <a:ext cx="8540750" cy="2473325"/>
          </a:xfrm>
          <a:prstGeom prst="rect">
            <a:avLst/>
          </a:prstGeom>
        </p:spPr>
        <p:txBody>
          <a:bodyPr>
            <a:spAutoFit/>
          </a:bodyPr>
          <a:lstStyle/>
          <a:p>
            <a:pPr>
              <a:buFontTx/>
              <a:buBlip>
                <a:blip r:embed="rId3"/>
              </a:buBlip>
            </a:pPr>
            <a:r>
              <a:rPr lang="en-US" sz="2600" b="1">
                <a:latin typeface="Arial Narrow" pitchFamily="34" charset="0"/>
              </a:rPr>
              <a:t>  Peripheral vasospastic diseases</a:t>
            </a:r>
          </a:p>
          <a:p>
            <a:pPr>
              <a:lnSpc>
                <a:spcPct val="80000"/>
              </a:lnSpc>
              <a:spcBef>
                <a:spcPct val="20000"/>
              </a:spcBef>
              <a:buFont typeface="Arial" charset="0"/>
              <a:buBlip>
                <a:blip r:embed="rId3"/>
              </a:buBlip>
            </a:pPr>
            <a:r>
              <a:rPr lang="en-US" sz="2600" b="1">
                <a:latin typeface="Arial Narrow" pitchFamily="34" charset="0"/>
              </a:rPr>
              <a:t> Uncontrolled hypertension</a:t>
            </a:r>
          </a:p>
          <a:p>
            <a:pPr>
              <a:lnSpc>
                <a:spcPct val="80000"/>
              </a:lnSpc>
              <a:spcBef>
                <a:spcPct val="20000"/>
              </a:spcBef>
              <a:buFont typeface="Arial" charset="0"/>
              <a:buBlip>
                <a:blip r:embed="rId3"/>
              </a:buBlip>
            </a:pPr>
            <a:r>
              <a:rPr lang="en-US" sz="2600" b="1">
                <a:latin typeface="Arial Narrow" pitchFamily="34" charset="0"/>
              </a:rPr>
              <a:t> History of ischemia</a:t>
            </a:r>
          </a:p>
          <a:p>
            <a:pPr>
              <a:lnSpc>
                <a:spcPct val="80000"/>
              </a:lnSpc>
              <a:spcBef>
                <a:spcPct val="20000"/>
              </a:spcBef>
              <a:buFont typeface="Arial" charset="0"/>
              <a:buBlip>
                <a:blip r:embed="rId3"/>
              </a:buBlip>
            </a:pPr>
            <a:r>
              <a:rPr lang="en-US" sz="2600" b="1">
                <a:latin typeface="Arial Narrow" pitchFamily="34" charset="0"/>
              </a:rPr>
              <a:t> Cerebrovascular disorders</a:t>
            </a:r>
          </a:p>
          <a:p>
            <a:pPr>
              <a:lnSpc>
                <a:spcPct val="80000"/>
              </a:lnSpc>
              <a:spcBef>
                <a:spcPct val="20000"/>
              </a:spcBef>
              <a:buFont typeface="Arial" charset="0"/>
              <a:buBlip>
                <a:blip r:embed="rId3"/>
              </a:buBlip>
            </a:pPr>
            <a:r>
              <a:rPr lang="en-US" sz="2600" b="1">
                <a:latin typeface="Arial Narrow" pitchFamily="34" charset="0"/>
              </a:rPr>
              <a:t> In concurrent use with ergots or others inducing vasospasm	</a:t>
            </a:r>
          </a:p>
          <a:p>
            <a:pPr>
              <a:lnSpc>
                <a:spcPct val="80000"/>
              </a:lnSpc>
              <a:spcBef>
                <a:spcPct val="20000"/>
              </a:spcBef>
              <a:buFont typeface="Arial" charset="0"/>
              <a:buBlip>
                <a:blip r:embed="rId3"/>
              </a:buBlip>
            </a:pPr>
            <a:r>
              <a:rPr lang="en-US" sz="2600" b="1">
                <a:latin typeface="Arial Narrow" pitchFamily="34" charset="0"/>
              </a:rPr>
              <a:t> In concurrent use with MAO Is, lithium, SSRIs, ….</a:t>
            </a:r>
            <a:r>
              <a:rPr lang="en-US" sz="2600" b="1">
                <a:latin typeface="Calibri" pitchFamily="34" charset="0"/>
              </a:rPr>
              <a:t>→</a:t>
            </a:r>
            <a:r>
              <a:rPr lang="en-US" sz="2600" b="1">
                <a:latin typeface="Arial Narrow" pitchFamily="34" charset="0"/>
              </a:rPr>
              <a:t>(5HT) </a:t>
            </a:r>
            <a:endParaRPr lang="el-GR" sz="2600" b="1">
              <a:latin typeface="Arial Narrow" pitchFamily="34" charset="0"/>
            </a:endParaRPr>
          </a:p>
        </p:txBody>
      </p:sp>
      <p:sp>
        <p:nvSpPr>
          <p:cNvPr id="35849" name="Rectangle 3"/>
          <p:cNvSpPr txBox="1">
            <a:spLocks noRot="1" noChangeArrowheads="1"/>
          </p:cNvSpPr>
          <p:nvPr/>
        </p:nvSpPr>
        <p:spPr bwMode="auto">
          <a:xfrm>
            <a:off x="304800" y="4724400"/>
            <a:ext cx="8540750" cy="492125"/>
          </a:xfrm>
          <a:prstGeom prst="rect">
            <a:avLst/>
          </a:prstGeom>
          <a:noFill/>
          <a:ln w="9525">
            <a:noFill/>
            <a:miter lim="800000"/>
            <a:headEnd/>
            <a:tailEnd/>
          </a:ln>
        </p:spPr>
        <p:txBody>
          <a:bodyPr>
            <a:spAutoFit/>
          </a:bodyPr>
          <a:lstStyle/>
          <a:p>
            <a:pPr>
              <a:buFontTx/>
              <a:buBlip>
                <a:blip r:embed="rId3"/>
              </a:buBlip>
            </a:pPr>
            <a:r>
              <a:rPr lang="en-US" sz="2600" b="1">
                <a:latin typeface="Arial Narrow" pitchFamily="34" charset="0"/>
              </a:rPr>
              <a:t>  Renal or hepatic impairment</a:t>
            </a:r>
            <a:endParaRPr lang="el-GR" sz="2600" b="1">
              <a:latin typeface="Arial Narrow" pitchFamily="34" charset="0"/>
            </a:endParaRPr>
          </a:p>
        </p:txBody>
      </p:sp>
      <p:sp>
        <p:nvSpPr>
          <p:cNvPr id="15" name="Rectangle 14"/>
          <p:cNvSpPr/>
          <p:nvPr/>
        </p:nvSpPr>
        <p:spPr>
          <a:xfrm>
            <a:off x="6172200" y="4114800"/>
            <a:ext cx="2730500" cy="457200"/>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RIZO &amp; ZOLMITRIPTAN</a:t>
            </a:r>
          </a:p>
        </p:txBody>
      </p:sp>
      <p:sp>
        <p:nvSpPr>
          <p:cNvPr id="16" name="Rectangle 15"/>
          <p:cNvSpPr/>
          <p:nvPr/>
        </p:nvSpPr>
        <p:spPr>
          <a:xfrm>
            <a:off x="4800600" y="4775200"/>
            <a:ext cx="2717800" cy="457200"/>
          </a:xfrm>
          <a:prstGeom prst="rect">
            <a:avLst/>
          </a:prstGeom>
          <a:effectLst>
            <a:outerShdw blurRad="50800" dist="50800" dir="5400000" algn="ctr" rotWithShape="0">
              <a:srgbClr val="66FFFF"/>
            </a:outerShdw>
          </a:effectLst>
        </p:spPr>
        <p:txBody>
          <a:bodyPr wrap="none">
            <a:spAutoFit/>
          </a:bodyPr>
          <a:lstStyle/>
          <a:p>
            <a:pPr>
              <a:defRPr/>
            </a:pPr>
            <a:r>
              <a:rPr lang="en-US" sz="2400" dirty="0">
                <a:effectLst>
                  <a:outerShdw blurRad="38100" dist="38100" dir="2700000" algn="tl">
                    <a:srgbClr val="000000">
                      <a:alpha val="43137"/>
                    </a:srgbClr>
                  </a:outerShdw>
                </a:effectLst>
                <a:latin typeface="Bernard MT Condensed" pitchFamily="18" charset="0"/>
              </a:rPr>
              <a:t>NARA &gt; RIZOTRYPTAN</a:t>
            </a:r>
          </a:p>
        </p:txBody>
      </p:sp>
      <p:sp>
        <p:nvSpPr>
          <p:cNvPr id="35856" name="AutoShape 16"/>
          <p:cNvSpPr>
            <a:spLocks noChangeArrowheads="1"/>
          </p:cNvSpPr>
          <p:nvPr/>
        </p:nvSpPr>
        <p:spPr bwMode="auto">
          <a:xfrm>
            <a:off x="8153400" y="3657600"/>
            <a:ext cx="457200" cy="381000"/>
          </a:xfrm>
          <a:prstGeom prst="downArrow">
            <a:avLst>
              <a:gd name="adj1" fmla="val 50000"/>
              <a:gd name="adj2" fmla="val 25000"/>
            </a:avLst>
          </a:prstGeom>
          <a:gradFill rotWithShape="1">
            <a:gsLst>
              <a:gs pos="0">
                <a:schemeClr val="accent1"/>
              </a:gs>
              <a:gs pos="100000">
                <a:srgbClr val="66FFFF"/>
              </a:gs>
            </a:gsLst>
            <a:lin ang="5400000" scaled="1"/>
          </a:gradFill>
          <a:ln w="9525">
            <a:solidFill>
              <a:schemeClr val="tx1"/>
            </a:solidFill>
            <a:miter lim="800000"/>
            <a:headEnd/>
            <a:tailEnd/>
          </a:ln>
          <a:effectLst/>
        </p:spPr>
        <p:txBody>
          <a:bodyPr vert="eaVert" wrap="none" anchor="ctr"/>
          <a:lstStyle/>
          <a:p>
            <a:endParaRPr lang="en-US"/>
          </a:p>
        </p:txBody>
      </p:sp>
      <p:sp>
        <p:nvSpPr>
          <p:cNvPr id="35857" name="AutoShape 17"/>
          <p:cNvSpPr>
            <a:spLocks noChangeArrowheads="1"/>
          </p:cNvSpPr>
          <p:nvPr/>
        </p:nvSpPr>
        <p:spPr bwMode="auto">
          <a:xfrm>
            <a:off x="4495800" y="4800600"/>
            <a:ext cx="304800" cy="381000"/>
          </a:xfrm>
          <a:prstGeom prst="rightArrow">
            <a:avLst>
              <a:gd name="adj1" fmla="val 50000"/>
              <a:gd name="adj2" fmla="val 25000"/>
            </a:avLst>
          </a:prstGeom>
          <a:gradFill rotWithShape="1">
            <a:gsLst>
              <a:gs pos="0">
                <a:schemeClr val="accent1"/>
              </a:gs>
              <a:gs pos="100000">
                <a:srgbClr val="66FFFF"/>
              </a:gs>
            </a:gsLst>
            <a:lin ang="0" scaled="1"/>
          </a:gradFill>
          <a:ln w="9525">
            <a:solidFill>
              <a:schemeClr val="tx1"/>
            </a:solidFill>
            <a:miter lim="800000"/>
            <a:headEnd/>
            <a:tailEnd/>
          </a:ln>
          <a:effectLst/>
        </p:spPr>
        <p:txBody>
          <a:bodyPr wrap="none" anchor="ctr"/>
          <a:lstStyle/>
          <a:p>
            <a:endParaRPr lang="en-US"/>
          </a:p>
        </p:txBody>
      </p:sp>
      <p:sp>
        <p:nvSpPr>
          <p:cNvPr id="13" name="TextBox 15"/>
          <p:cNvSpPr txBox="1">
            <a:spLocks noChangeArrowheads="1"/>
          </p:cNvSpPr>
          <p:nvPr/>
        </p:nvSpPr>
        <p:spPr bwMode="auto">
          <a:xfrm>
            <a:off x="381000" y="228600"/>
            <a:ext cx="1905000" cy="466725"/>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10800000" scaled="1"/>
            <a:tileRect/>
          </a:gradFill>
          <a:ln w="9525">
            <a:solidFill>
              <a:srgbClr val="FF66FF"/>
            </a:solidFill>
            <a:miter lim="800000"/>
            <a:headEnd/>
            <a:tailEnd/>
          </a:ln>
          <a:effectLst>
            <a:outerShdw blurRad="50800" dist="38100" dir="2700000" algn="tl" rotWithShape="0">
              <a:srgbClr val="0070C0"/>
            </a:outerShdw>
          </a:effectLst>
        </p:spPr>
        <p:txBody>
          <a:bodyPr>
            <a:spAutoFit/>
          </a:bodyPr>
          <a:lstStyle/>
          <a:p>
            <a:r>
              <a:rPr lang="en-US" sz="2400" b="1">
                <a:latin typeface="Arial Narrow" pitchFamily="34" charset="0"/>
                <a:sym typeface="Wingdings" pitchFamily="2" charset="2"/>
              </a:rPr>
              <a:t> TRIPTANES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type="wd">
                                    <p:tmPct val="10000"/>
                                  </p:iterate>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wipe(left)">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wipe(left)">
                                      <p:cBhvr>
                                        <p:cTn id="19" dur="1000"/>
                                        <p:tgtEl>
                                          <p:spTgt spid="1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wipe(left)">
                                      <p:cBhvr>
                                        <p:cTn id="24" dur="1000"/>
                                        <p:tgtEl>
                                          <p:spTgt spid="1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wipe(left)">
                                      <p:cBhvr>
                                        <p:cTn id="29" dur="1000"/>
                                        <p:tgtEl>
                                          <p:spTgt spid="1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wipe(left)">
                                      <p:cBhvr>
                                        <p:cTn id="34" dur="1000"/>
                                        <p:tgtEl>
                                          <p:spTgt spid="10">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10">
                                            <p:txEl>
                                              <p:pRg st="5" end="5"/>
                                            </p:txEl>
                                          </p:spTgt>
                                        </p:tgtEl>
                                        <p:attrNameLst>
                                          <p:attrName>style.visibility</p:attrName>
                                        </p:attrNameLst>
                                      </p:cBhvr>
                                      <p:to>
                                        <p:strVal val="visible"/>
                                      </p:to>
                                    </p:set>
                                    <p:animEffect transition="in" filter="wipe(left)">
                                      <p:cBhvr>
                                        <p:cTn id="39" dur="1000"/>
                                        <p:tgtEl>
                                          <p:spTgt spid="10">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5856"/>
                                        </p:tgtEl>
                                        <p:attrNameLst>
                                          <p:attrName>style.visibility</p:attrName>
                                        </p:attrNameLst>
                                      </p:cBhvr>
                                      <p:to>
                                        <p:strVal val="visible"/>
                                      </p:to>
                                    </p:set>
                                    <p:animEffect transition="in" filter="wipe(up)">
                                      <p:cBhvr>
                                        <p:cTn id="44" dur="1000"/>
                                        <p:tgtEl>
                                          <p:spTgt spid="35856"/>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10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5849"/>
                                        </p:tgtEl>
                                        <p:attrNameLst>
                                          <p:attrName>style.visibility</p:attrName>
                                        </p:attrNameLst>
                                      </p:cBhvr>
                                      <p:to>
                                        <p:strVal val="visible"/>
                                      </p:to>
                                    </p:set>
                                    <p:animEffect transition="in" filter="wipe(left)">
                                      <p:cBhvr>
                                        <p:cTn id="53" dur="1000"/>
                                        <p:tgtEl>
                                          <p:spTgt spid="35849"/>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35857"/>
                                        </p:tgtEl>
                                        <p:attrNameLst>
                                          <p:attrName>style.visibility</p:attrName>
                                        </p:attrNameLst>
                                      </p:cBhvr>
                                      <p:to>
                                        <p:strVal val="visible"/>
                                      </p:to>
                                    </p:set>
                                    <p:animEffect transition="in" filter="wipe(left)">
                                      <p:cBhvr>
                                        <p:cTn id="57" dur="1000"/>
                                        <p:tgtEl>
                                          <p:spTgt spid="35857"/>
                                        </p:tgtEl>
                                      </p:cBhvr>
                                    </p:animEffect>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left)">
                                      <p:cBhvr>
                                        <p:cTn id="6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build="p"/>
      <p:bldP spid="35849" grpId="0"/>
      <p:bldP spid="15" grpId="0"/>
      <p:bldP spid="16" grpId="0"/>
      <p:bldP spid="35856" grpId="0" animBg="1"/>
      <p:bldP spid="3585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2229" name="Picture 1" descr="(Enlarge Slide)">
            <a:hlinkClick r:id="rId2"/>
          </p:cNvPr>
          <p:cNvPicPr>
            <a:picLocks noChangeAspect="1" noChangeArrowheads="1"/>
          </p:cNvPicPr>
          <p:nvPr/>
        </p:nvPicPr>
        <p:blipFill>
          <a:blip r:embed="rId3"/>
          <a:srcRect l="5479" t="20967" r="8220"/>
          <a:stretch>
            <a:fillRect/>
          </a:stretch>
        </p:blipFill>
        <p:spPr bwMode="auto">
          <a:xfrm>
            <a:off x="1981200" y="762000"/>
            <a:ext cx="4800600" cy="3733800"/>
          </a:xfrm>
          <a:prstGeom prst="rect">
            <a:avLst/>
          </a:prstGeom>
          <a:noFill/>
          <a:ln w="9525">
            <a:noFill/>
            <a:miter lim="800000"/>
            <a:headEnd/>
            <a:tailEnd/>
          </a:ln>
        </p:spPr>
      </p:pic>
      <p:sp>
        <p:nvSpPr>
          <p:cNvPr id="52230" name="TextBox 9"/>
          <p:cNvSpPr txBox="1">
            <a:spLocks noChangeArrowheads="1"/>
          </p:cNvSpPr>
          <p:nvPr/>
        </p:nvSpPr>
        <p:spPr bwMode="auto">
          <a:xfrm>
            <a:off x="233363" y="4892675"/>
            <a:ext cx="8610600" cy="822325"/>
          </a:xfrm>
          <a:prstGeom prst="rect">
            <a:avLst/>
          </a:prstGeom>
          <a:noFill/>
          <a:ln w="9525">
            <a:noFill/>
            <a:miter lim="800000"/>
            <a:headEnd/>
            <a:tailEnd/>
          </a:ln>
        </p:spPr>
        <p:txBody>
          <a:bodyPr>
            <a:spAutoFit/>
          </a:bodyPr>
          <a:lstStyle/>
          <a:p>
            <a:r>
              <a:rPr lang="en-US" sz="2400" b="1">
                <a:latin typeface="Arial Narrow" pitchFamily="34" charset="0"/>
              </a:rPr>
              <a:t>Injectable sumatriptan reaches T</a:t>
            </a:r>
            <a:r>
              <a:rPr lang="en-US" sz="2400" b="1" baseline="-25000">
                <a:latin typeface="Arial Narrow" pitchFamily="34" charset="0"/>
              </a:rPr>
              <a:t>max</a:t>
            </a:r>
            <a:r>
              <a:rPr lang="en-US" sz="2400" b="1">
                <a:latin typeface="Arial Narrow" pitchFamily="34" charset="0"/>
              </a:rPr>
              <a:t> the fastest followed by DHE nasal spray and rizatriptan</a:t>
            </a:r>
          </a:p>
        </p:txBody>
      </p:sp>
      <p:sp>
        <p:nvSpPr>
          <p:cNvPr id="52231" name="TextBox 11"/>
          <p:cNvSpPr txBox="1">
            <a:spLocks noChangeArrowheads="1"/>
          </p:cNvSpPr>
          <p:nvPr/>
        </p:nvSpPr>
        <p:spPr bwMode="auto">
          <a:xfrm>
            <a:off x="261938" y="5807075"/>
            <a:ext cx="8458200" cy="822325"/>
          </a:xfrm>
          <a:prstGeom prst="rect">
            <a:avLst/>
          </a:prstGeom>
          <a:noFill/>
          <a:ln w="9525">
            <a:noFill/>
            <a:miter lim="800000"/>
            <a:headEnd/>
            <a:tailEnd/>
          </a:ln>
        </p:spPr>
        <p:txBody>
          <a:bodyPr>
            <a:spAutoFit/>
          </a:bodyPr>
          <a:lstStyle/>
          <a:p>
            <a:r>
              <a:rPr lang="en-US" sz="2400" b="1">
                <a:latin typeface="Arial Narrow" pitchFamily="34" charset="0"/>
              </a:rPr>
              <a:t>DHE nasal spray, naratriptan, eletriptan, and frovatriptan have lower recurrence rates </a:t>
            </a:r>
          </a:p>
        </p:txBody>
      </p:sp>
      <p:sp>
        <p:nvSpPr>
          <p:cNvPr id="52232" name="Rectangle 8"/>
          <p:cNvSpPr>
            <a:spLocks noChangeArrowheads="1"/>
          </p:cNvSpPr>
          <p:nvPr/>
        </p:nvSpPr>
        <p:spPr bwMode="auto">
          <a:xfrm>
            <a:off x="381000" y="228600"/>
            <a:ext cx="7848600" cy="466725"/>
          </a:xfrm>
          <a:prstGeom prst="rect">
            <a:avLst/>
          </a:prstGeom>
          <a:gradFill rotWithShape="1">
            <a:gsLst>
              <a:gs pos="0">
                <a:srgbClr val="97FFFF"/>
              </a:gs>
              <a:gs pos="50000">
                <a:srgbClr val="BFFFFF"/>
              </a:gs>
              <a:gs pos="100000">
                <a:srgbClr val="DFFFFF"/>
              </a:gs>
            </a:gsLst>
            <a:lin ang="10800000" scaled="1"/>
          </a:gradFill>
          <a:ln w="9525" algn="ctr">
            <a:solidFill>
              <a:srgbClr val="FF66FF"/>
            </a:solidFill>
            <a:miter lim="800000"/>
            <a:headEnd/>
            <a:tailEnd/>
          </a:ln>
          <a:effectLst>
            <a:outerShdw dist="38100" dir="2700000" algn="tl" rotWithShape="0">
              <a:srgbClr val="0070C0"/>
            </a:outerShdw>
          </a:effectLst>
        </p:spPr>
        <p:txBody>
          <a:bodyPr>
            <a:spAutoFit/>
          </a:bodyPr>
          <a:lstStyle/>
          <a:p>
            <a:r>
              <a:rPr lang="en-US" sz="2400" b="1">
                <a:latin typeface="Arial Narrow" pitchFamily="34" charset="0"/>
              </a:rPr>
              <a:t>DECIDING WHETHER BETTER WITH A TIYPTAN OR WITH DHE.</a:t>
            </a:r>
          </a:p>
        </p:txBody>
      </p:sp>
      <p:sp>
        <p:nvSpPr>
          <p:cNvPr id="52233" name="TextBox 3"/>
          <p:cNvSpPr txBox="1">
            <a:spLocks noChangeArrowheads="1"/>
          </p:cNvSpPr>
          <p:nvPr/>
        </p:nvSpPr>
        <p:spPr bwMode="auto">
          <a:xfrm>
            <a:off x="381000" y="838200"/>
            <a:ext cx="8153400" cy="822325"/>
          </a:xfrm>
          <a:prstGeom prst="rect">
            <a:avLst/>
          </a:prstGeom>
          <a:noFill/>
          <a:ln w="9525" algn="ctr">
            <a:noFill/>
            <a:miter lim="800000"/>
            <a:headEnd/>
            <a:tailEnd/>
          </a:ln>
          <a:effectLst/>
        </p:spPr>
        <p:txBody>
          <a:bodyPr>
            <a:spAutoFit/>
          </a:bodyPr>
          <a:lstStyle/>
          <a:p>
            <a:r>
              <a:rPr lang="en-US" sz="2400" b="1">
                <a:latin typeface="Arial Narrow" pitchFamily="34" charset="0"/>
              </a:rPr>
              <a:t>For patients with headache episodes lasting 2 or 3 days at a time, DHE is often the optimal choice because it has an extremely t</a:t>
            </a:r>
            <a:r>
              <a:rPr lang="en-US" sz="2400" b="1" baseline="-25000">
                <a:latin typeface="Arial Narrow" pitchFamily="34" charset="0"/>
              </a:rPr>
              <a:t>1/2</a:t>
            </a:r>
          </a:p>
        </p:txBody>
      </p:sp>
      <p:sp>
        <p:nvSpPr>
          <p:cNvPr id="52234" name="TextBox 4"/>
          <p:cNvSpPr txBox="1">
            <a:spLocks noChangeArrowheads="1"/>
          </p:cNvSpPr>
          <p:nvPr/>
        </p:nvSpPr>
        <p:spPr bwMode="auto">
          <a:xfrm>
            <a:off x="414338" y="1752600"/>
            <a:ext cx="8043862" cy="822325"/>
          </a:xfrm>
          <a:prstGeom prst="rect">
            <a:avLst/>
          </a:prstGeom>
          <a:noFill/>
          <a:ln w="9525" algn="ctr">
            <a:noFill/>
            <a:miter lim="800000"/>
            <a:headEnd/>
            <a:tailEnd/>
          </a:ln>
          <a:effectLst/>
        </p:spPr>
        <p:txBody>
          <a:bodyPr>
            <a:spAutoFit/>
          </a:bodyPr>
          <a:lstStyle/>
          <a:p>
            <a:r>
              <a:rPr lang="en-US" sz="2400" b="1">
                <a:latin typeface="Arial Narrow" pitchFamily="34" charset="0"/>
              </a:rPr>
              <a:t>For patients with migraines a day or less and need rapid relief of pain, tryptans are often a better choice</a:t>
            </a:r>
          </a:p>
        </p:txBody>
      </p:sp>
      <p:sp>
        <p:nvSpPr>
          <p:cNvPr id="52235" name="TextBox 4"/>
          <p:cNvSpPr txBox="1">
            <a:spLocks noChangeArrowheads="1"/>
          </p:cNvSpPr>
          <p:nvPr/>
        </p:nvSpPr>
        <p:spPr bwMode="auto">
          <a:xfrm>
            <a:off x="1066800" y="4419600"/>
            <a:ext cx="6934200" cy="457200"/>
          </a:xfrm>
          <a:prstGeom prst="rect">
            <a:avLst/>
          </a:prstGeom>
          <a:noFill/>
          <a:ln w="9525" algn="ctr">
            <a:noFill/>
            <a:miter lim="800000"/>
            <a:headEnd/>
            <a:tailEnd/>
          </a:ln>
          <a:effectLst/>
        </p:spPr>
        <p:txBody>
          <a:bodyPr>
            <a:spAutoFit/>
          </a:bodyPr>
          <a:lstStyle/>
          <a:p>
            <a:r>
              <a:rPr lang="en-US" sz="2400" b="1">
                <a:solidFill>
                  <a:srgbClr val="000099"/>
                </a:solidFill>
                <a:latin typeface="Arial Narrow" pitchFamily="34" charset="0"/>
              </a:rPr>
              <a:t>The form of drug preparation could influence the choice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33"/>
                                        </p:tgtEl>
                                        <p:attrNameLst>
                                          <p:attrName>style.visibility</p:attrName>
                                        </p:attrNameLst>
                                      </p:cBhvr>
                                      <p:to>
                                        <p:strVal val="visible"/>
                                      </p:to>
                                    </p:set>
                                    <p:animEffect transition="in" filter="strips(downRight)">
                                      <p:cBhvr>
                                        <p:cTn id="7" dur="1000"/>
                                        <p:tgtEl>
                                          <p:spTgt spid="5223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34"/>
                                        </p:tgtEl>
                                        <p:attrNameLst>
                                          <p:attrName>style.visibility</p:attrName>
                                        </p:attrNameLst>
                                      </p:cBhvr>
                                      <p:to>
                                        <p:strVal val="visible"/>
                                      </p:to>
                                    </p:set>
                                    <p:animEffect transition="in" filter="strips(downRight)">
                                      <p:cBhvr>
                                        <p:cTn id="12" dur="1000"/>
                                        <p:tgtEl>
                                          <p:spTgt spid="5223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2229"/>
                                        </p:tgtEl>
                                        <p:attrNameLst>
                                          <p:attrName>style.visibility</p:attrName>
                                        </p:attrNameLst>
                                      </p:cBhvr>
                                      <p:to>
                                        <p:strVal val="visible"/>
                                      </p:to>
                                    </p:set>
                                    <p:animEffect transition="in" filter="dissolve">
                                      <p:cBhvr>
                                        <p:cTn id="17" dur="500"/>
                                        <p:tgtEl>
                                          <p:spTgt spid="52229"/>
                                        </p:tgtEl>
                                      </p:cBhvr>
                                    </p:animEffect>
                                  </p:childTnLst>
                                </p:cTn>
                              </p:par>
                            </p:childTnLst>
                          </p:cTn>
                        </p:par>
                        <p:par>
                          <p:cTn id="18" fill="hold">
                            <p:stCondLst>
                              <p:cond delay="500"/>
                            </p:stCondLst>
                            <p:childTnLst>
                              <p:par>
                                <p:cTn id="19" presetID="20" presetClass="entr" presetSubtype="0" fill="hold" grpId="0" nodeType="afterEffect">
                                  <p:stCondLst>
                                    <p:cond delay="0"/>
                                  </p:stCondLst>
                                  <p:childTnLst>
                                    <p:set>
                                      <p:cBhvr>
                                        <p:cTn id="20" dur="1" fill="hold">
                                          <p:stCondLst>
                                            <p:cond delay="0"/>
                                          </p:stCondLst>
                                        </p:cTn>
                                        <p:tgtEl>
                                          <p:spTgt spid="52235"/>
                                        </p:tgtEl>
                                        <p:attrNameLst>
                                          <p:attrName>style.visibility</p:attrName>
                                        </p:attrNameLst>
                                      </p:cBhvr>
                                      <p:to>
                                        <p:strVal val="visible"/>
                                      </p:to>
                                    </p:set>
                                    <p:animEffect transition="in" filter="wedge">
                                      <p:cBhvr>
                                        <p:cTn id="21" dur="2000"/>
                                        <p:tgtEl>
                                          <p:spTgt spid="52235"/>
                                        </p:tgtEl>
                                      </p:cBhvr>
                                    </p:animEffect>
                                  </p:childTnLst>
                                </p:cTn>
                              </p:par>
                              <p:par>
                                <p:cTn id="22" presetID="10" presetClass="exit" presetSubtype="0" fill="hold" grpId="1" nodeType="withEffect">
                                  <p:stCondLst>
                                    <p:cond delay="0"/>
                                  </p:stCondLst>
                                  <p:childTnLst>
                                    <p:animEffect transition="out" filter="fade">
                                      <p:cBhvr>
                                        <p:cTn id="23" dur="1000"/>
                                        <p:tgtEl>
                                          <p:spTgt spid="52234"/>
                                        </p:tgtEl>
                                      </p:cBhvr>
                                    </p:animEffect>
                                    <p:set>
                                      <p:cBhvr>
                                        <p:cTn id="24" dur="1" fill="hold">
                                          <p:stCondLst>
                                            <p:cond delay="999"/>
                                          </p:stCondLst>
                                        </p:cTn>
                                        <p:tgtEl>
                                          <p:spTgt spid="5223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1000"/>
                                        <p:tgtEl>
                                          <p:spTgt spid="52233"/>
                                        </p:tgtEl>
                                      </p:cBhvr>
                                    </p:animEffect>
                                    <p:set>
                                      <p:cBhvr>
                                        <p:cTn id="27" dur="1" fill="hold">
                                          <p:stCondLst>
                                            <p:cond delay="999"/>
                                          </p:stCondLst>
                                        </p:cTn>
                                        <p:tgtEl>
                                          <p:spTgt spid="5223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wipe(up)">
                                      <p:cBhvr>
                                        <p:cTn id="32" dur="1000"/>
                                        <p:tgtEl>
                                          <p:spTgt spid="522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2231"/>
                                        </p:tgtEl>
                                        <p:attrNameLst>
                                          <p:attrName>style.visibility</p:attrName>
                                        </p:attrNameLst>
                                      </p:cBhvr>
                                      <p:to>
                                        <p:strVal val="visible"/>
                                      </p:to>
                                    </p:set>
                                    <p:animEffect transition="in" filter="wipe(up)">
                                      <p:cBhvr>
                                        <p:cTn id="37" dur="10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p:bldP spid="52231" grpId="0"/>
      <p:bldP spid="52233" grpId="0"/>
      <p:bldP spid="52233" grpId="1"/>
      <p:bldP spid="52234" grpId="0"/>
      <p:bldP spid="52234" grpId="1"/>
      <p:bldP spid="5223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1205" name="Group 1"/>
          <p:cNvGrpSpPr>
            <a:grpSpLocks/>
          </p:cNvGrpSpPr>
          <p:nvPr/>
        </p:nvGrpSpPr>
        <p:grpSpPr bwMode="auto">
          <a:xfrm>
            <a:off x="304800" y="2438400"/>
            <a:ext cx="8162925" cy="4038600"/>
            <a:chOff x="0" y="533400"/>
            <a:chExt cx="8162803" cy="4038600"/>
          </a:xfrm>
        </p:grpSpPr>
        <p:pic>
          <p:nvPicPr>
            <p:cNvPr id="3" name="Picture 10" descr="http://img.medscape.com/fullsize/migrated/editorial/clinupdates/2000/313/marcus/tu05.fig06.jpg"/>
            <p:cNvPicPr>
              <a:picLocks noChangeAspect="1" noChangeArrowheads="1"/>
            </p:cNvPicPr>
            <p:nvPr/>
          </p:nvPicPr>
          <p:blipFill>
            <a:blip r:embed="rId2" cstate="print">
              <a:duotone>
                <a:schemeClr val="accent1">
                  <a:shade val="45000"/>
                  <a:satMod val="135000"/>
                </a:schemeClr>
                <a:prstClr val="white"/>
              </a:duotone>
            </a:blip>
            <a:srcRect t="9211" b="60526"/>
            <a:stretch>
              <a:fillRect/>
            </a:stretch>
          </p:blipFill>
          <p:spPr bwMode="auto">
            <a:xfrm>
              <a:off x="0" y="533400"/>
              <a:ext cx="8162803" cy="1752600"/>
            </a:xfrm>
            <a:prstGeom prst="rect">
              <a:avLst/>
            </a:prstGeom>
            <a:noFill/>
            <a:ln w="9525">
              <a:noFill/>
              <a:miter lim="800000"/>
              <a:headEnd/>
              <a:tailEnd/>
            </a:ln>
          </p:spPr>
        </p:pic>
        <p:pic>
          <p:nvPicPr>
            <p:cNvPr id="4" name="Picture 10" descr="http://img.medscape.com/fullsize/migrated/editorial/clinupdates/2000/313/marcus/tu05.fig06.jpg"/>
            <p:cNvPicPr>
              <a:picLocks noChangeAspect="1" noChangeArrowheads="1"/>
            </p:cNvPicPr>
            <p:nvPr/>
          </p:nvPicPr>
          <p:blipFill>
            <a:blip r:embed="rId2" cstate="print">
              <a:duotone>
                <a:schemeClr val="accent1">
                  <a:shade val="45000"/>
                  <a:satMod val="135000"/>
                </a:schemeClr>
                <a:prstClr val="white"/>
              </a:duotone>
            </a:blip>
            <a:srcRect t="46052" b="14474"/>
            <a:stretch>
              <a:fillRect/>
            </a:stretch>
          </p:blipFill>
          <p:spPr bwMode="auto">
            <a:xfrm>
              <a:off x="0" y="2286000"/>
              <a:ext cx="8162803" cy="2286000"/>
            </a:xfrm>
            <a:prstGeom prst="rect">
              <a:avLst/>
            </a:prstGeom>
            <a:noFill/>
            <a:ln w="9525">
              <a:noFill/>
              <a:miter lim="800000"/>
              <a:headEnd/>
              <a:tailEnd/>
            </a:ln>
          </p:spPr>
        </p:pic>
      </p:grpSp>
      <p:sp>
        <p:nvSpPr>
          <p:cNvPr id="51208" name="TextBox 8"/>
          <p:cNvSpPr txBox="1">
            <a:spLocks noChangeArrowheads="1"/>
          </p:cNvSpPr>
          <p:nvPr/>
        </p:nvSpPr>
        <p:spPr bwMode="auto">
          <a:xfrm>
            <a:off x="457200" y="685800"/>
            <a:ext cx="8153400" cy="885825"/>
          </a:xfrm>
          <a:prstGeom prst="rect">
            <a:avLst/>
          </a:prstGeom>
          <a:noFill/>
          <a:ln w="9525">
            <a:noFill/>
            <a:miter lim="800000"/>
            <a:headEnd/>
            <a:tailEnd/>
          </a:ln>
        </p:spPr>
        <p:txBody>
          <a:bodyPr>
            <a:spAutoFit/>
          </a:bodyPr>
          <a:lstStyle/>
          <a:p>
            <a:pPr>
              <a:buFontTx/>
              <a:buBlip>
                <a:blip r:embed="rId3"/>
              </a:buBlip>
            </a:pPr>
            <a:r>
              <a:rPr lang="en-US" sz="2600" b="1">
                <a:latin typeface="Arial Narrow" pitchFamily="34" charset="0"/>
              </a:rPr>
              <a:t>Differences in the time to peak blood concentration T</a:t>
            </a:r>
            <a:r>
              <a:rPr lang="en-US" sz="2600" b="1" baseline="-25000">
                <a:latin typeface="Arial Narrow" pitchFamily="34" charset="0"/>
              </a:rPr>
              <a:t>max</a:t>
            </a:r>
            <a:r>
              <a:rPr lang="en-US" sz="2600" b="1">
                <a:latin typeface="Arial Narrow" pitchFamily="34" charset="0"/>
              </a:rPr>
              <a:t>, </a:t>
            </a:r>
            <a:br>
              <a:rPr lang="en-US" sz="2600" b="1">
                <a:latin typeface="Arial Narrow" pitchFamily="34" charset="0"/>
              </a:rPr>
            </a:br>
            <a:r>
              <a:rPr lang="en-US" sz="2600" b="1">
                <a:latin typeface="Arial Narrow" pitchFamily="34" charset="0"/>
              </a:rPr>
              <a:t>    equates with faster relief of head pain. </a:t>
            </a:r>
          </a:p>
        </p:txBody>
      </p:sp>
      <p:sp>
        <p:nvSpPr>
          <p:cNvPr id="8" name="Oval 7"/>
          <p:cNvSpPr/>
          <p:nvPr/>
        </p:nvSpPr>
        <p:spPr>
          <a:xfrm>
            <a:off x="4876800" y="3619500"/>
            <a:ext cx="838200" cy="685800"/>
          </a:xfrm>
          <a:prstGeom prst="ellipse">
            <a:avLst/>
          </a:prstGeom>
          <a:noFill/>
          <a:ln w="571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7021513" y="5029200"/>
            <a:ext cx="609600" cy="533400"/>
          </a:xfrm>
          <a:prstGeom prst="ellipse">
            <a:avLst/>
          </a:prstGeom>
          <a:noFill/>
          <a:ln w="571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7048500" y="5473700"/>
            <a:ext cx="609600" cy="533400"/>
          </a:xfrm>
          <a:prstGeom prst="ellipse">
            <a:avLst/>
          </a:prstGeom>
          <a:noFill/>
          <a:ln w="571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7062788" y="5943600"/>
            <a:ext cx="609600" cy="533400"/>
          </a:xfrm>
          <a:prstGeom prst="ellipse">
            <a:avLst/>
          </a:prstGeom>
          <a:noFill/>
          <a:ln w="571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13" name="TextBox 8"/>
          <p:cNvSpPr txBox="1">
            <a:spLocks noChangeArrowheads="1"/>
          </p:cNvSpPr>
          <p:nvPr/>
        </p:nvSpPr>
        <p:spPr bwMode="auto">
          <a:xfrm>
            <a:off x="457200" y="1524000"/>
            <a:ext cx="8153400" cy="885825"/>
          </a:xfrm>
          <a:prstGeom prst="rect">
            <a:avLst/>
          </a:prstGeom>
          <a:noFill/>
          <a:ln w="9525">
            <a:noFill/>
            <a:miter lim="800000"/>
            <a:headEnd/>
            <a:tailEnd/>
          </a:ln>
        </p:spPr>
        <p:txBody>
          <a:bodyPr>
            <a:spAutoFit/>
          </a:bodyPr>
          <a:lstStyle/>
          <a:p>
            <a:pPr>
              <a:buFontTx/>
              <a:buBlip>
                <a:blip r:embed="rId3"/>
              </a:buBlip>
            </a:pPr>
            <a:r>
              <a:rPr lang="en-US" sz="2600" b="1">
                <a:latin typeface="Arial Narrow" pitchFamily="34" charset="0"/>
              </a:rPr>
              <a:t>Differences in t</a:t>
            </a:r>
            <a:r>
              <a:rPr lang="en-US" sz="2600" b="1" baseline="-25000">
                <a:latin typeface="Arial Narrow" pitchFamily="34" charset="0"/>
              </a:rPr>
              <a:t>1/2</a:t>
            </a:r>
            <a:r>
              <a:rPr lang="en-US" sz="2600" b="1">
                <a:latin typeface="Arial Narrow" pitchFamily="34" charset="0"/>
              </a:rPr>
              <a:t> </a:t>
            </a:r>
            <a:r>
              <a:rPr lang="en-US" sz="2600" b="1">
                <a:latin typeface="Calibri" pitchFamily="34" charset="0"/>
              </a:rPr>
              <a:t>→ </a:t>
            </a:r>
            <a:r>
              <a:rPr lang="en-US" sz="2600" b="1">
                <a:latin typeface="Arial Narrow" pitchFamily="34" charset="0"/>
              </a:rPr>
              <a:t>a clinical effect in terms of recurrence </a:t>
            </a:r>
            <a:br>
              <a:rPr lang="en-US" sz="2600" b="1">
                <a:latin typeface="Arial Narrow" pitchFamily="34" charset="0"/>
              </a:rPr>
            </a:br>
            <a:r>
              <a:rPr lang="en-US" sz="2600" b="1">
                <a:latin typeface="Arial Narrow" pitchFamily="34" charset="0"/>
              </a:rPr>
              <a:t>    of headache </a:t>
            </a:r>
          </a:p>
        </p:txBody>
      </p:sp>
      <p:sp>
        <p:nvSpPr>
          <p:cNvPr id="51214" name="TextBox 6"/>
          <p:cNvSpPr txBox="1">
            <a:spLocks noChangeArrowheads="1"/>
          </p:cNvSpPr>
          <p:nvPr/>
        </p:nvSpPr>
        <p:spPr bwMode="auto">
          <a:xfrm>
            <a:off x="304800" y="228600"/>
            <a:ext cx="3200400" cy="466725"/>
          </a:xfrm>
          <a:prstGeom prst="rect">
            <a:avLst/>
          </a:prstGeom>
          <a:gradFill rotWithShape="1">
            <a:gsLst>
              <a:gs pos="0">
                <a:srgbClr val="97FFFF"/>
              </a:gs>
              <a:gs pos="50000">
                <a:srgbClr val="BFFFFF"/>
              </a:gs>
              <a:gs pos="100000">
                <a:srgbClr val="DFFFFF"/>
              </a:gs>
            </a:gsLst>
            <a:lin ang="10800000" scaled="1"/>
          </a:gradFill>
          <a:ln w="9525" algn="ctr">
            <a:solidFill>
              <a:srgbClr val="FF66FF"/>
            </a:solidFill>
            <a:miter lim="800000"/>
            <a:headEnd/>
            <a:tailEnd/>
          </a:ln>
          <a:effectLst>
            <a:outerShdw dist="38100" dir="2700000" algn="tl" rotWithShape="0">
              <a:srgbClr val="0070C0"/>
            </a:outerShdw>
          </a:effectLst>
        </p:spPr>
        <p:txBody>
          <a:bodyPr>
            <a:spAutoFit/>
          </a:bodyPr>
          <a:lstStyle/>
          <a:p>
            <a:r>
              <a:rPr lang="en-US" sz="2400" b="1">
                <a:latin typeface="Arial Narrow" pitchFamily="34" charset="0"/>
              </a:rPr>
              <a:t>CHOOSING A TRIPTANS </a:t>
            </a:r>
          </a:p>
        </p:txBody>
      </p:sp>
      <p:sp>
        <p:nvSpPr>
          <p:cNvPr id="51215" name="TextBox 5"/>
          <p:cNvSpPr txBox="1">
            <a:spLocks noChangeArrowheads="1"/>
          </p:cNvSpPr>
          <p:nvPr/>
        </p:nvSpPr>
        <p:spPr bwMode="auto">
          <a:xfrm>
            <a:off x="304800" y="3048000"/>
            <a:ext cx="8572500" cy="822325"/>
          </a:xfrm>
          <a:prstGeom prst="rect">
            <a:avLst/>
          </a:prstGeom>
          <a:noFill/>
          <a:ln w="9525">
            <a:noFill/>
            <a:miter lim="800000"/>
            <a:headEnd/>
            <a:tailEnd/>
          </a:ln>
        </p:spPr>
        <p:txBody>
          <a:bodyPr>
            <a:spAutoFit/>
          </a:bodyPr>
          <a:lstStyle/>
          <a:p>
            <a:r>
              <a:rPr lang="en-US" sz="2400" b="1">
                <a:latin typeface="Arial Narrow" pitchFamily="34" charset="0"/>
              </a:rPr>
              <a:t>For extremely fast relief within 15 min. injectable sumatriptan is the only choice. </a:t>
            </a:r>
          </a:p>
        </p:txBody>
      </p:sp>
      <p:sp>
        <p:nvSpPr>
          <p:cNvPr id="51216" name="TextBox 7"/>
          <p:cNvSpPr txBox="1">
            <a:spLocks noChangeArrowheads="1"/>
          </p:cNvSpPr>
          <p:nvPr/>
        </p:nvSpPr>
        <p:spPr bwMode="auto">
          <a:xfrm>
            <a:off x="287338" y="3978275"/>
            <a:ext cx="8856662" cy="822325"/>
          </a:xfrm>
          <a:prstGeom prst="rect">
            <a:avLst/>
          </a:prstGeom>
          <a:noFill/>
          <a:ln w="9525">
            <a:noFill/>
            <a:miter lim="800000"/>
            <a:headEnd/>
            <a:tailEnd/>
          </a:ln>
        </p:spPr>
        <p:txBody>
          <a:bodyPr>
            <a:spAutoFit/>
          </a:bodyPr>
          <a:lstStyle/>
          <a:p>
            <a:r>
              <a:rPr lang="en-US" sz="2400" b="1">
                <a:latin typeface="Arial Narrow" pitchFamily="34" charset="0"/>
              </a:rPr>
              <a:t>If onset could start within a couple of hrs, oral rizatriptan, zolmitriptan, eletriptan, or sumatriptan nasal spray are appropriate choices</a:t>
            </a:r>
          </a:p>
        </p:txBody>
      </p:sp>
      <p:sp>
        <p:nvSpPr>
          <p:cNvPr id="51217" name="TextBox 8"/>
          <p:cNvSpPr txBox="1">
            <a:spLocks noChangeArrowheads="1"/>
          </p:cNvSpPr>
          <p:nvPr/>
        </p:nvSpPr>
        <p:spPr bwMode="auto">
          <a:xfrm>
            <a:off x="304800" y="5029200"/>
            <a:ext cx="8458200" cy="1187450"/>
          </a:xfrm>
          <a:prstGeom prst="rect">
            <a:avLst/>
          </a:prstGeom>
          <a:noFill/>
          <a:ln w="9525">
            <a:noFill/>
            <a:miter lim="800000"/>
            <a:headEnd/>
            <a:tailEnd/>
          </a:ln>
        </p:spPr>
        <p:txBody>
          <a:bodyPr>
            <a:spAutoFit/>
          </a:bodyPr>
          <a:lstStyle/>
          <a:p>
            <a:r>
              <a:rPr lang="en-US" sz="2400" b="1">
                <a:latin typeface="Arial Narrow" pitchFamily="34" charset="0"/>
              </a:rPr>
              <a:t>If expected re-dosing is needed &amp; / or recurrence of headache Naratriptan , frovatriptan, have slower onset, fewer side effects, and a lower recurrence rate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08"/>
                                        </p:tgtEl>
                                        <p:attrNameLst>
                                          <p:attrName>style.visibility</p:attrName>
                                        </p:attrNameLst>
                                      </p:cBhvr>
                                      <p:to>
                                        <p:strVal val="visible"/>
                                      </p:to>
                                    </p:set>
                                    <p:animEffect transition="in" filter="wipe(left)">
                                      <p:cBhvr>
                                        <p:cTn id="7" dur="500"/>
                                        <p:tgtEl>
                                          <p:spTgt spid="512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205"/>
                                        </p:tgtEl>
                                        <p:attrNameLst>
                                          <p:attrName>style.visibility</p:attrName>
                                        </p:attrNameLst>
                                      </p:cBhvr>
                                      <p:to>
                                        <p:strVal val="visible"/>
                                      </p:to>
                                    </p:set>
                                    <p:animEffect transition="in" filter="dissolve">
                                      <p:cBhvr>
                                        <p:cTn id="12" dur="500"/>
                                        <p:tgtEl>
                                          <p:spTgt spid="51205"/>
                                        </p:tgtEl>
                                      </p:cBhvr>
                                    </p:animEffect>
                                  </p:childTnLst>
                                </p:cTn>
                              </p:par>
                            </p:childTnLst>
                          </p:cTn>
                        </p:par>
                        <p:par>
                          <p:cTn id="13" fill="hold">
                            <p:stCondLst>
                              <p:cond delay="500"/>
                            </p:stCondLst>
                            <p:childTnLst>
                              <p:par>
                                <p:cTn id="14" presetID="21" presetClass="entr" presetSubtype="1" fill="hold" nodeType="afterEffect">
                                  <p:stCondLst>
                                    <p:cond delay="100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1213"/>
                                        </p:tgtEl>
                                        <p:attrNameLst>
                                          <p:attrName>style.visibility</p:attrName>
                                        </p:attrNameLst>
                                      </p:cBhvr>
                                      <p:to>
                                        <p:strVal val="visible"/>
                                      </p:to>
                                    </p:set>
                                    <p:animEffect transition="in" filter="wipe(left)">
                                      <p:cBhvr>
                                        <p:cTn id="21" dur="500"/>
                                        <p:tgtEl>
                                          <p:spTgt spid="51213"/>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500"/>
                                        <p:tgtEl>
                                          <p:spTgt spid="9"/>
                                        </p:tgtEl>
                                      </p:cBhvr>
                                    </p:animEffect>
                                  </p:childTnLst>
                                </p:cTn>
                              </p:par>
                            </p:childTnLst>
                          </p:cTn>
                        </p:par>
                        <p:par>
                          <p:cTn id="27" fill="hold">
                            <p:stCondLst>
                              <p:cond delay="500"/>
                            </p:stCondLst>
                            <p:childTnLst>
                              <p:par>
                                <p:cTn id="28" presetID="21" presetClass="entr" presetSubtype="1"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heel(1)">
                                      <p:cBhvr>
                                        <p:cTn id="30" dur="500"/>
                                        <p:tgtEl>
                                          <p:spTgt spid="10"/>
                                        </p:tgtEl>
                                      </p:cBhvr>
                                    </p:animEffect>
                                  </p:childTnLst>
                                </p:cTn>
                              </p:par>
                            </p:childTnLst>
                          </p:cTn>
                        </p:par>
                        <p:par>
                          <p:cTn id="31" fill="hold">
                            <p:stCondLst>
                              <p:cond delay="1000"/>
                            </p:stCondLst>
                            <p:childTnLst>
                              <p:par>
                                <p:cTn id="32" presetID="21" presetClass="entr" presetSubtype="1"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xit" presetSubtype="10" fill="hold" nodeType="clickEffect">
                                  <p:stCondLst>
                                    <p:cond delay="0"/>
                                  </p:stCondLst>
                                  <p:childTnLst>
                                    <p:animEffect transition="out" filter="checkerboard(across)">
                                      <p:cBhvr>
                                        <p:cTn id="38" dur="500"/>
                                        <p:tgtEl>
                                          <p:spTgt spid="51205"/>
                                        </p:tgtEl>
                                      </p:cBhvr>
                                    </p:animEffect>
                                    <p:set>
                                      <p:cBhvr>
                                        <p:cTn id="39" dur="1" fill="hold">
                                          <p:stCondLst>
                                            <p:cond delay="499"/>
                                          </p:stCondLst>
                                        </p:cTn>
                                        <p:tgtEl>
                                          <p:spTgt spid="51205"/>
                                        </p:tgtEl>
                                        <p:attrNameLst>
                                          <p:attrName>style.visibility</p:attrName>
                                        </p:attrNameLst>
                                      </p:cBhvr>
                                      <p:to>
                                        <p:strVal val="hidden"/>
                                      </p:to>
                                    </p:set>
                                  </p:childTnLst>
                                </p:cTn>
                              </p:par>
                              <p:par>
                                <p:cTn id="40" presetID="5" presetClass="exit" presetSubtype="10" fill="hold" nodeType="withEffect">
                                  <p:stCondLst>
                                    <p:cond delay="0"/>
                                  </p:stCondLst>
                                  <p:childTnLst>
                                    <p:animEffect transition="out" filter="checkerboard(across)">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par>
                                <p:cTn id="43" presetID="5" presetClass="exit" presetSubtype="10" fill="hold" nodeType="withEffect">
                                  <p:stCondLst>
                                    <p:cond delay="0"/>
                                  </p:stCondLst>
                                  <p:childTnLst>
                                    <p:animEffect transition="out" filter="checkerboard(across)">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par>
                                <p:cTn id="46" presetID="5" presetClass="exit" presetSubtype="10" fill="hold" nodeType="withEffect">
                                  <p:stCondLst>
                                    <p:cond delay="0"/>
                                  </p:stCondLst>
                                  <p:childTnLst>
                                    <p:animEffect transition="out" filter="checkerboard(across)">
                                      <p:cBhvr>
                                        <p:cTn id="47" dur="500"/>
                                        <p:tgtEl>
                                          <p:spTgt spid="10"/>
                                        </p:tgtEl>
                                      </p:cBhvr>
                                    </p:animEffect>
                                    <p:set>
                                      <p:cBhvr>
                                        <p:cTn id="48" dur="1" fill="hold">
                                          <p:stCondLst>
                                            <p:cond delay="499"/>
                                          </p:stCondLst>
                                        </p:cTn>
                                        <p:tgtEl>
                                          <p:spTgt spid="10"/>
                                        </p:tgtEl>
                                        <p:attrNameLst>
                                          <p:attrName>style.visibility</p:attrName>
                                        </p:attrNameLst>
                                      </p:cBhvr>
                                      <p:to>
                                        <p:strVal val="hidden"/>
                                      </p:to>
                                    </p:set>
                                  </p:childTnLst>
                                </p:cTn>
                              </p:par>
                              <p:par>
                                <p:cTn id="49" presetID="5" presetClass="exit" presetSubtype="10" fill="hold" nodeType="withEffect">
                                  <p:stCondLst>
                                    <p:cond delay="0"/>
                                  </p:stCondLst>
                                  <p:childTnLst>
                                    <p:animEffect transition="out" filter="checkerboard(across)">
                                      <p:cBhvr>
                                        <p:cTn id="50" dur="500"/>
                                        <p:tgtEl>
                                          <p:spTgt spid="11"/>
                                        </p:tgtEl>
                                      </p:cBhvr>
                                    </p:animEffect>
                                    <p:set>
                                      <p:cBhvr>
                                        <p:cTn id="51" dur="1" fill="hold">
                                          <p:stCondLst>
                                            <p:cond delay="499"/>
                                          </p:stCondLst>
                                        </p:cTn>
                                        <p:tgtEl>
                                          <p:spTgt spid="11"/>
                                        </p:tgtEl>
                                        <p:attrNameLst>
                                          <p:attrName>style.visibility</p:attrName>
                                        </p:attrNameLst>
                                      </p:cBhvr>
                                      <p:to>
                                        <p:strVal val="hidden"/>
                                      </p:to>
                                    </p:set>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51215"/>
                                        </p:tgtEl>
                                        <p:attrNameLst>
                                          <p:attrName>style.visibility</p:attrName>
                                        </p:attrNameLst>
                                      </p:cBhvr>
                                      <p:to>
                                        <p:strVal val="visible"/>
                                      </p:to>
                                    </p:set>
                                    <p:animEffect transition="in" filter="wipe(left)">
                                      <p:cBhvr>
                                        <p:cTn id="55" dur="1000"/>
                                        <p:tgtEl>
                                          <p:spTgt spid="5121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51216"/>
                                        </p:tgtEl>
                                        <p:attrNameLst>
                                          <p:attrName>style.visibility</p:attrName>
                                        </p:attrNameLst>
                                      </p:cBhvr>
                                      <p:to>
                                        <p:strVal val="visible"/>
                                      </p:to>
                                    </p:set>
                                    <p:animEffect transition="in" filter="wipe(left)">
                                      <p:cBhvr>
                                        <p:cTn id="60" dur="1000"/>
                                        <p:tgtEl>
                                          <p:spTgt spid="5121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51217"/>
                                        </p:tgtEl>
                                        <p:attrNameLst>
                                          <p:attrName>style.visibility</p:attrName>
                                        </p:attrNameLst>
                                      </p:cBhvr>
                                      <p:to>
                                        <p:strVal val="visible"/>
                                      </p:to>
                                    </p:set>
                                    <p:animEffect transition="in" filter="wipe(left)">
                                      <p:cBhvr>
                                        <p:cTn id="65" dur="1000"/>
                                        <p:tgtEl>
                                          <p:spTgt spid="51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p:bldP spid="51216" grpId="0"/>
      <p:bldP spid="512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350" y="635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Char char="•"/>
            </a:pPr>
            <a:endParaRPr lang="en-US">
              <a:solidFill>
                <a:srgbClr val="FFFFFF"/>
              </a:solidFill>
              <a:cs typeface="Arial" charset="0"/>
            </a:endParaRPr>
          </a:p>
        </p:txBody>
      </p:sp>
      <p:grpSp>
        <p:nvGrpSpPr>
          <p:cNvPr id="2" name="Group 19"/>
          <p:cNvGrpSpPr>
            <a:grpSpLocks/>
          </p:cNvGrpSpPr>
          <p:nvPr/>
        </p:nvGrpSpPr>
        <p:grpSpPr bwMode="auto">
          <a:xfrm>
            <a:off x="1500188" y="533400"/>
            <a:ext cx="6143625" cy="354013"/>
            <a:chOff x="1643042" y="1577171"/>
            <a:chExt cx="6143668" cy="353219"/>
          </a:xfrm>
        </p:grpSpPr>
        <p:cxnSp>
          <p:nvCxnSpPr>
            <p:cNvPr id="21" name="Straight Connector 20"/>
            <p:cNvCxnSpPr/>
            <p:nvPr/>
          </p:nvCxnSpPr>
          <p:spPr>
            <a:xfrm rot="5400000">
              <a:off x="4507278" y="1738731"/>
              <a:ext cx="324708" cy="1587"/>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153" name="Straight Connector 22"/>
            <p:cNvCxnSpPr>
              <a:cxnSpLocks noChangeShapeType="1"/>
            </p:cNvCxnSpPr>
            <p:nvPr/>
          </p:nvCxnSpPr>
          <p:spPr bwMode="auto">
            <a:xfrm>
              <a:off x="1643042" y="1928802"/>
              <a:ext cx="6143668" cy="1588"/>
            </a:xfrm>
            <a:prstGeom prst="line">
              <a:avLst/>
            </a:prstGeom>
            <a:noFill/>
            <a:ln w="57150" algn="ctr">
              <a:solidFill>
                <a:srgbClr val="000000"/>
              </a:solidFill>
              <a:round/>
              <a:headEnd/>
              <a:tailEnd/>
            </a:ln>
          </p:spPr>
        </p:cxnSp>
      </p:grpSp>
      <p:sp>
        <p:nvSpPr>
          <p:cNvPr id="30" name="TextBox 29"/>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3" name="Group 30"/>
          <p:cNvGrpSpPr>
            <a:grpSpLocks/>
          </p:cNvGrpSpPr>
          <p:nvPr/>
        </p:nvGrpSpPr>
        <p:grpSpPr bwMode="auto">
          <a:xfrm>
            <a:off x="5257800" y="876300"/>
            <a:ext cx="3352800" cy="647700"/>
            <a:chOff x="5257800" y="876837"/>
            <a:chExt cx="3352800" cy="647163"/>
          </a:xfrm>
        </p:grpSpPr>
        <p:sp>
          <p:nvSpPr>
            <p:cNvPr id="32" name="TextBox 31"/>
            <p:cNvSpPr txBox="1"/>
            <p:nvPr/>
          </p:nvSpPr>
          <p:spPr>
            <a:xfrm>
              <a:off x="5257800" y="1143000"/>
              <a:ext cx="3352800" cy="3810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PREVENT RECURRENCE</a:t>
              </a:r>
            </a:p>
          </p:txBody>
        </p:sp>
        <p:sp>
          <p:nvSpPr>
            <p:cNvPr id="33" name="Down Arrow 32"/>
            <p:cNvSpPr/>
            <p:nvPr/>
          </p:nvSpPr>
          <p:spPr>
            <a:xfrm>
              <a:off x="7467600" y="876837"/>
              <a:ext cx="228600" cy="22841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 name="Group 33"/>
          <p:cNvGrpSpPr>
            <a:grpSpLocks/>
          </p:cNvGrpSpPr>
          <p:nvPr/>
        </p:nvGrpSpPr>
        <p:grpSpPr bwMode="auto">
          <a:xfrm>
            <a:off x="457200" y="876300"/>
            <a:ext cx="2362200" cy="647700"/>
            <a:chOff x="457200" y="876837"/>
            <a:chExt cx="2362200" cy="647163"/>
          </a:xfrm>
        </p:grpSpPr>
        <p:sp>
          <p:nvSpPr>
            <p:cNvPr id="35" name="TextBox 34"/>
            <p:cNvSpPr txBox="1"/>
            <p:nvPr/>
          </p:nvSpPr>
          <p:spPr>
            <a:xfrm>
              <a:off x="457200" y="1143000"/>
              <a:ext cx="2362200" cy="3810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ACUTE  ATTACK</a:t>
              </a:r>
            </a:p>
          </p:txBody>
        </p:sp>
        <p:sp>
          <p:nvSpPr>
            <p:cNvPr id="36" name="Down Arrow 35"/>
            <p:cNvSpPr/>
            <p:nvPr/>
          </p:nvSpPr>
          <p:spPr>
            <a:xfrm>
              <a:off x="1371600" y="876837"/>
              <a:ext cx="228600" cy="22841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8159" name="TextBox 6"/>
          <p:cNvSpPr txBox="1">
            <a:spLocks noChangeArrowheads="1"/>
          </p:cNvSpPr>
          <p:nvPr/>
        </p:nvSpPr>
        <p:spPr bwMode="auto">
          <a:xfrm>
            <a:off x="304800" y="2971800"/>
            <a:ext cx="8077200" cy="2282825"/>
          </a:xfrm>
          <a:prstGeom prst="rect">
            <a:avLst/>
          </a:prstGeom>
          <a:noFill/>
          <a:ln w="9525">
            <a:noFill/>
            <a:miter lim="800000"/>
            <a:headEnd/>
            <a:tailEnd/>
          </a:ln>
        </p:spPr>
        <p:txBody>
          <a:bodyPr>
            <a:spAutoFit/>
          </a:bodyPr>
          <a:lstStyle/>
          <a:p>
            <a:r>
              <a:rPr lang="en-US" sz="2400" dirty="0">
                <a:latin typeface="Bernard MT Condensed" pitchFamily="18" charset="0"/>
              </a:rPr>
              <a:t>Indicated when:</a:t>
            </a:r>
            <a:r>
              <a:rPr lang="en-US" sz="2400" u="sng" dirty="0">
                <a:latin typeface="Bernard MT Condensed" pitchFamily="18" charset="0"/>
              </a:rPr>
              <a:t> </a:t>
            </a:r>
          </a:p>
          <a:p>
            <a:pPr>
              <a:buFontTx/>
              <a:buChar char="•"/>
            </a:pPr>
            <a:r>
              <a:rPr lang="en-US" sz="2400" b="1" dirty="0">
                <a:latin typeface="Arial Narrow" pitchFamily="34" charset="0"/>
              </a:rPr>
              <a:t> More than 2 migraine attacks occur per month </a:t>
            </a:r>
          </a:p>
          <a:p>
            <a:pPr>
              <a:buFontTx/>
              <a:buChar char="•"/>
            </a:pPr>
            <a:r>
              <a:rPr lang="en-US" sz="2400" b="1" dirty="0">
                <a:latin typeface="Arial Narrow" pitchFamily="34" charset="0"/>
              </a:rPr>
              <a:t> Single attacks that last longer than 24 hours</a:t>
            </a:r>
          </a:p>
          <a:p>
            <a:pPr>
              <a:buFontTx/>
              <a:buChar char="•"/>
            </a:pPr>
            <a:r>
              <a:rPr lang="en-US" sz="2400" b="1" dirty="0">
                <a:effectLst>
                  <a:outerShdw blurRad="38100" dist="38100" dir="2700000" algn="tl">
                    <a:srgbClr val="C0C0C0"/>
                  </a:outerShdw>
                </a:effectLst>
                <a:latin typeface="Arial Narrow" pitchFamily="34" charset="0"/>
              </a:rPr>
              <a:t> Acute symptomatic treatment is needed for &gt; 2-3 times/week</a:t>
            </a:r>
          </a:p>
          <a:p>
            <a:pPr>
              <a:buFontTx/>
              <a:buChar char="•"/>
            </a:pPr>
            <a:r>
              <a:rPr lang="en-US" sz="2400" b="1" dirty="0">
                <a:latin typeface="Arial Narrow" pitchFamily="34" charset="0"/>
              </a:rPr>
              <a:t> Headaches impairs the patient’s lifestyle</a:t>
            </a:r>
          </a:p>
          <a:p>
            <a:pPr>
              <a:buFontTx/>
              <a:buChar char="•"/>
            </a:pPr>
            <a:r>
              <a:rPr lang="en-US" sz="2400" b="1" dirty="0">
                <a:latin typeface="Arial Narrow" pitchFamily="34" charset="0"/>
              </a:rPr>
              <a:t> Abortive therapy fails or is overused</a:t>
            </a:r>
          </a:p>
        </p:txBody>
      </p:sp>
      <p:sp>
        <p:nvSpPr>
          <p:cNvPr id="48161" name="Text Box 33"/>
          <p:cNvSpPr txBox="1">
            <a:spLocks noChangeArrowheads="1"/>
          </p:cNvSpPr>
          <p:nvPr/>
        </p:nvSpPr>
        <p:spPr bwMode="auto">
          <a:xfrm>
            <a:off x="304800" y="5334000"/>
            <a:ext cx="8077200" cy="1127125"/>
          </a:xfrm>
          <a:prstGeom prst="rect">
            <a:avLst/>
          </a:prstGeom>
          <a:noFill/>
          <a:ln w="9525">
            <a:noFill/>
            <a:miter lim="800000"/>
            <a:headEnd/>
            <a:tailEnd/>
          </a:ln>
          <a:effectLst/>
        </p:spPr>
        <p:txBody>
          <a:bodyPr>
            <a:spAutoFit/>
          </a:bodyPr>
          <a:lstStyle/>
          <a:p>
            <a:r>
              <a:rPr lang="en-US" sz="2400" dirty="0">
                <a:effectLst>
                  <a:outerShdw blurRad="38100" dist="38100" dir="2700000" algn="tl">
                    <a:srgbClr val="C0C0C0"/>
                  </a:outerShdw>
                </a:effectLst>
                <a:latin typeface="Bernard MT Condensed" pitchFamily="18" charset="0"/>
              </a:rPr>
              <a:t>Timing</a:t>
            </a:r>
          </a:p>
          <a:p>
            <a:r>
              <a:rPr lang="en-US" sz="2200" b="1" dirty="0">
                <a:effectLst>
                  <a:outerShdw blurRad="38100" dist="38100" dir="2700000" algn="tl">
                    <a:srgbClr val="C0C0C0"/>
                  </a:outerShdw>
                </a:effectLst>
                <a:latin typeface="Arial Narrow" pitchFamily="34" charset="0"/>
              </a:rPr>
              <a:t>The full effect of preventive therapy needs several weeks to manifest </a:t>
            </a:r>
          </a:p>
          <a:p>
            <a:r>
              <a:rPr lang="en-US" sz="2200" b="1" dirty="0">
                <a:effectLst>
                  <a:outerShdw blurRad="38100" dist="38100" dir="2700000" algn="tl">
                    <a:srgbClr val="C0C0C0"/>
                  </a:outerShdw>
                </a:effectLst>
                <a:latin typeface="Arial Narrow" pitchFamily="34" charset="0"/>
              </a:rPr>
              <a:t>Treatment should continue for six months and can be repeated</a:t>
            </a:r>
          </a:p>
        </p:txBody>
      </p:sp>
      <p:sp>
        <p:nvSpPr>
          <p:cNvPr id="48162" name="Text Box 34"/>
          <p:cNvSpPr txBox="1">
            <a:spLocks noChangeArrowheads="1"/>
          </p:cNvSpPr>
          <p:nvPr/>
        </p:nvSpPr>
        <p:spPr bwMode="auto">
          <a:xfrm>
            <a:off x="3352800" y="1600200"/>
            <a:ext cx="6248400" cy="427038"/>
          </a:xfrm>
          <a:prstGeom prst="rect">
            <a:avLst/>
          </a:prstGeom>
          <a:noFill/>
          <a:ln w="9525">
            <a:noFill/>
            <a:miter lim="800000"/>
            <a:headEnd/>
            <a:tailEnd/>
          </a:ln>
          <a:effectLst/>
        </p:spPr>
        <p:txBody>
          <a:bodyPr>
            <a:spAutoFit/>
          </a:bodyPr>
          <a:lstStyle/>
          <a:p>
            <a:pPr>
              <a:spcBef>
                <a:spcPct val="50000"/>
              </a:spcBef>
            </a:pPr>
            <a:r>
              <a:rPr lang="en-US" sz="2200" i="1">
                <a:latin typeface="Bernard MT Condensed" pitchFamily="18" charset="0"/>
              </a:rPr>
              <a:t>Antidepressants / Antiepileptics / Antihypertensives</a:t>
            </a:r>
          </a:p>
        </p:txBody>
      </p:sp>
      <p:sp>
        <p:nvSpPr>
          <p:cNvPr id="16" name="TextBox 17"/>
          <p:cNvSpPr txBox="1">
            <a:spLocks noChangeArrowheads="1"/>
          </p:cNvSpPr>
          <p:nvPr/>
        </p:nvSpPr>
        <p:spPr bwMode="auto">
          <a:xfrm>
            <a:off x="3200400" y="2041571"/>
            <a:ext cx="6019800" cy="1089529"/>
          </a:xfrm>
          <a:prstGeom prst="rect">
            <a:avLst/>
          </a:prstGeom>
          <a:noFill/>
          <a:ln w="9525">
            <a:noFill/>
            <a:miter lim="800000"/>
            <a:headEnd/>
            <a:tailEnd/>
          </a:ln>
        </p:spPr>
        <p:txBody>
          <a:bodyPr wrap="square">
            <a:spAutoFit/>
          </a:bodyPr>
          <a:lstStyle/>
          <a:p>
            <a:pPr>
              <a:lnSpc>
                <a:spcPct val="90000"/>
              </a:lnSpc>
            </a:pPr>
            <a:r>
              <a:rPr lang="en-US" sz="2400" b="1" dirty="0">
                <a:latin typeface="Arial Narrow" pitchFamily="34" charset="0"/>
              </a:rPr>
              <a:t>↓ recurrence frequency, </a:t>
            </a:r>
            <a:r>
              <a:rPr lang="en-US" sz="2400" b="1" dirty="0" smtClean="0">
                <a:latin typeface="Arial Narrow" pitchFamily="34" charset="0"/>
              </a:rPr>
              <a:t>severity</a:t>
            </a:r>
            <a:r>
              <a:rPr lang="en-US" sz="2400" b="1" dirty="0" smtClean="0">
                <a:latin typeface="Arial Narrow" pitchFamily="34" charset="0"/>
              </a:rPr>
              <a:t> </a:t>
            </a:r>
            <a:r>
              <a:rPr lang="en-US" sz="2400" b="1" dirty="0" smtClean="0">
                <a:latin typeface="Arial Narrow" pitchFamily="34" charset="0"/>
              </a:rPr>
              <a:t>&amp; </a:t>
            </a:r>
            <a:r>
              <a:rPr lang="en-US" sz="2400" b="1" dirty="0">
                <a:latin typeface="Arial Narrow" pitchFamily="34" charset="0"/>
              </a:rPr>
              <a:t>/or duration</a:t>
            </a:r>
          </a:p>
          <a:p>
            <a:pPr>
              <a:lnSpc>
                <a:spcPct val="90000"/>
              </a:lnSpc>
            </a:pPr>
            <a:r>
              <a:rPr lang="en-US" sz="2400" b="1" dirty="0">
                <a:latin typeface="Arial Narrow" pitchFamily="34" charset="0"/>
              </a:rPr>
              <a:t>&gt; responsiveness to abortive </a:t>
            </a:r>
            <a:r>
              <a:rPr lang="en-US" sz="2400" b="1" dirty="0" smtClean="0">
                <a:latin typeface="Arial Narrow" pitchFamily="34" charset="0"/>
              </a:rPr>
              <a:t>therapy</a:t>
            </a:r>
            <a:endParaRPr lang="en-US" sz="2400" b="1" dirty="0">
              <a:latin typeface="Arial Narrow" pitchFamily="34" charset="0"/>
            </a:endParaRPr>
          </a:p>
          <a:p>
            <a:pPr>
              <a:lnSpc>
                <a:spcPct val="90000"/>
              </a:lnSpc>
            </a:pPr>
            <a:r>
              <a:rPr lang="en-US" sz="2400" b="1" dirty="0">
                <a:latin typeface="Arial Narrow" pitchFamily="34" charset="0"/>
              </a:rPr>
              <a:t>↓ disability</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2"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1000"/>
                                        <p:tgtEl>
                                          <p:spTgt spid="3"/>
                                        </p:tgtEl>
                                      </p:cBhvr>
                                    </p:animEffect>
                                  </p:childTnLst>
                                </p:cTn>
                              </p:par>
                            </p:childTnLst>
                          </p:cTn>
                        </p:par>
                        <p:par>
                          <p:cTn id="11" fill="hold">
                            <p:stCondLst>
                              <p:cond delay="1000"/>
                            </p:stCondLst>
                            <p:childTnLst>
                              <p:par>
                                <p:cTn id="12" presetID="22" presetClass="entr" presetSubtype="1" fill="hold" grpId="0" nodeType="afterEffect">
                                  <p:stCondLst>
                                    <p:cond delay="1000"/>
                                  </p:stCondLst>
                                  <p:childTnLst>
                                    <p:set>
                                      <p:cBhvr>
                                        <p:cTn id="13" dur="1" fill="hold">
                                          <p:stCondLst>
                                            <p:cond delay="0"/>
                                          </p:stCondLst>
                                        </p:cTn>
                                        <p:tgtEl>
                                          <p:spTgt spid="48162"/>
                                        </p:tgtEl>
                                        <p:attrNameLst>
                                          <p:attrName>style.visibility</p:attrName>
                                        </p:attrNameLst>
                                      </p:cBhvr>
                                      <p:to>
                                        <p:strVal val="visible"/>
                                      </p:to>
                                    </p:set>
                                    <p:animEffect transition="in" filter="wipe(up)">
                                      <p:cBhvr>
                                        <p:cTn id="14" dur="1000"/>
                                        <p:tgtEl>
                                          <p:spTgt spid="48162"/>
                                        </p:tgtEl>
                                      </p:cBhvr>
                                    </p:animEffect>
                                  </p:childTnLst>
                                </p:cTn>
                              </p:par>
                            </p:childTnLst>
                          </p:cTn>
                        </p:par>
                        <p:par>
                          <p:cTn id="15" fill="hold">
                            <p:stCondLst>
                              <p:cond delay="3000"/>
                            </p:stCondLst>
                            <p:childTnLst>
                              <p:par>
                                <p:cTn id="16" presetID="22" presetClass="entr" presetSubtype="1" fill="hold" grpId="0" nodeType="afterEffect">
                                  <p:stCondLst>
                                    <p:cond delay="1000"/>
                                  </p:stCondLst>
                                  <p:childTnLst>
                                    <p:set>
                                      <p:cBhvr>
                                        <p:cTn id="17" dur="1" fill="hold">
                                          <p:stCondLst>
                                            <p:cond delay="0"/>
                                          </p:stCondLst>
                                        </p:cTn>
                                        <p:tgtEl>
                                          <p:spTgt spid="16"/>
                                        </p:tgtEl>
                                        <p:attrNameLst>
                                          <p:attrName>style.visibility</p:attrName>
                                        </p:attrNameLst>
                                      </p:cBhvr>
                                      <p:to>
                                        <p:strVal val="visible"/>
                                      </p:to>
                                    </p:set>
                                    <p:animEffect transition="in" filter="wipe(up)">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2000"/>
                                        <p:tgtEl>
                                          <p:spTgt spid="16"/>
                                        </p:tgtEl>
                                      </p:cBhvr>
                                    </p:animEffect>
                                    <p:set>
                                      <p:cBhvr>
                                        <p:cTn id="23" dur="1" fill="hold">
                                          <p:stCondLst>
                                            <p:cond delay="1999"/>
                                          </p:stCondLst>
                                        </p:cTn>
                                        <p:tgtEl>
                                          <p:spTgt spid="1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48159">
                                            <p:txEl>
                                              <p:pRg st="0" end="0"/>
                                            </p:txEl>
                                          </p:spTgt>
                                        </p:tgtEl>
                                        <p:attrNameLst>
                                          <p:attrName>style.visibility</p:attrName>
                                        </p:attrNameLst>
                                      </p:cBhvr>
                                      <p:to>
                                        <p:strVal val="visible"/>
                                      </p:to>
                                    </p:set>
                                    <p:animEffect transition="in" filter="wipe(left)">
                                      <p:cBhvr>
                                        <p:cTn id="28" dur="1000"/>
                                        <p:tgtEl>
                                          <p:spTgt spid="4815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48159">
                                            <p:txEl>
                                              <p:pRg st="1" end="1"/>
                                            </p:txEl>
                                          </p:spTgt>
                                        </p:tgtEl>
                                        <p:attrNameLst>
                                          <p:attrName>style.visibility</p:attrName>
                                        </p:attrNameLst>
                                      </p:cBhvr>
                                      <p:to>
                                        <p:strVal val="visible"/>
                                      </p:to>
                                    </p:set>
                                    <p:animEffect transition="in" filter="wipe(left)">
                                      <p:cBhvr>
                                        <p:cTn id="33" dur="1000"/>
                                        <p:tgtEl>
                                          <p:spTgt spid="4815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48159">
                                            <p:txEl>
                                              <p:pRg st="2" end="2"/>
                                            </p:txEl>
                                          </p:spTgt>
                                        </p:tgtEl>
                                        <p:attrNameLst>
                                          <p:attrName>style.visibility</p:attrName>
                                        </p:attrNameLst>
                                      </p:cBhvr>
                                      <p:to>
                                        <p:strVal val="visible"/>
                                      </p:to>
                                    </p:set>
                                    <p:animEffect transition="in" filter="wipe(left)">
                                      <p:cBhvr>
                                        <p:cTn id="38" dur="1000"/>
                                        <p:tgtEl>
                                          <p:spTgt spid="48159">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48159">
                                            <p:txEl>
                                              <p:pRg st="3" end="3"/>
                                            </p:txEl>
                                          </p:spTgt>
                                        </p:tgtEl>
                                        <p:attrNameLst>
                                          <p:attrName>style.visibility</p:attrName>
                                        </p:attrNameLst>
                                      </p:cBhvr>
                                      <p:to>
                                        <p:strVal val="visible"/>
                                      </p:to>
                                    </p:set>
                                    <p:animEffect transition="in" filter="wipe(left)">
                                      <p:cBhvr>
                                        <p:cTn id="43" dur="1000"/>
                                        <p:tgtEl>
                                          <p:spTgt spid="48159">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48159">
                                            <p:txEl>
                                              <p:pRg st="4" end="4"/>
                                            </p:txEl>
                                          </p:spTgt>
                                        </p:tgtEl>
                                        <p:attrNameLst>
                                          <p:attrName>style.visibility</p:attrName>
                                        </p:attrNameLst>
                                      </p:cBhvr>
                                      <p:to>
                                        <p:strVal val="visible"/>
                                      </p:to>
                                    </p:set>
                                    <p:animEffect transition="in" filter="wipe(left)">
                                      <p:cBhvr>
                                        <p:cTn id="48" dur="1000"/>
                                        <p:tgtEl>
                                          <p:spTgt spid="4815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iterate type="wd">
                                    <p:tmPct val="10000"/>
                                  </p:iterate>
                                  <p:childTnLst>
                                    <p:set>
                                      <p:cBhvr>
                                        <p:cTn id="52" dur="1" fill="hold">
                                          <p:stCondLst>
                                            <p:cond delay="0"/>
                                          </p:stCondLst>
                                        </p:cTn>
                                        <p:tgtEl>
                                          <p:spTgt spid="48159">
                                            <p:txEl>
                                              <p:pRg st="5" end="5"/>
                                            </p:txEl>
                                          </p:spTgt>
                                        </p:tgtEl>
                                        <p:attrNameLst>
                                          <p:attrName>style.visibility</p:attrName>
                                        </p:attrNameLst>
                                      </p:cBhvr>
                                      <p:to>
                                        <p:strVal val="visible"/>
                                      </p:to>
                                    </p:set>
                                    <p:animEffect transition="in" filter="wipe(left)">
                                      <p:cBhvr>
                                        <p:cTn id="53" dur="1000"/>
                                        <p:tgtEl>
                                          <p:spTgt spid="48159">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8161"/>
                                        </p:tgtEl>
                                        <p:attrNameLst>
                                          <p:attrName>style.visibility</p:attrName>
                                        </p:attrNameLst>
                                      </p:cBhvr>
                                      <p:to>
                                        <p:strVal val="visible"/>
                                      </p:to>
                                    </p:set>
                                    <p:animEffect transition="in" filter="wipe(left)">
                                      <p:cBhvr>
                                        <p:cTn id="58" dur="1000"/>
                                        <p:tgtEl>
                                          <p:spTgt spid="48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9" grpId="0" build="p"/>
      <p:bldP spid="48161" grpId="0"/>
      <p:bldP spid="48162" grpId="0"/>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47742" y="304800"/>
            <a:ext cx="3124192" cy="830997"/>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Narrow" pitchFamily="34" charset="0"/>
                <a:cs typeface="+mn-cs"/>
              </a:rPr>
              <a:t>HEADACHE </a:t>
            </a:r>
            <a:endParaRPr lang="en-US"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
        <p:nvSpPr>
          <p:cNvPr id="6" name="Rectangle 5"/>
          <p:cNvSpPr/>
          <p:nvPr/>
        </p:nvSpPr>
        <p:spPr>
          <a:xfrm>
            <a:off x="1143000" y="1260475"/>
            <a:ext cx="7358063" cy="522288"/>
          </a:xfrm>
          <a:prstGeom prst="rect">
            <a:avLst/>
          </a:prstGeom>
          <a:solidFill>
            <a:schemeClr val="tx2">
              <a:lumMod val="60000"/>
              <a:lumOff val="40000"/>
            </a:schemeClr>
          </a:solidFill>
        </p:spPr>
        <p:txBody>
          <a:bodyPr>
            <a:spAutoFit/>
          </a:bodyPr>
          <a:lstStyle/>
          <a:p>
            <a:pPr fontAlgn="auto">
              <a:spcBef>
                <a:spcPts val="0"/>
              </a:spcBef>
              <a:spcAft>
                <a:spcPts val="0"/>
              </a:spcAft>
              <a:defRPr/>
            </a:pPr>
            <a:r>
              <a:rPr lang="en-US" sz="2800" dirty="0">
                <a:solidFill>
                  <a:schemeClr val="bg1"/>
                </a:solidFill>
                <a:latin typeface="Bernard MT Condensed" pitchFamily="18" charset="0"/>
                <a:cs typeface="Times New Roman" pitchFamily="18" charset="0"/>
              </a:rPr>
              <a:t>Is pain anywhere in the region of the head or neck</a:t>
            </a:r>
          </a:p>
        </p:txBody>
      </p:sp>
      <p:sp>
        <p:nvSpPr>
          <p:cNvPr id="7" name="Rectangle 6"/>
          <p:cNvSpPr>
            <a:spLocks noChangeArrowheads="1"/>
          </p:cNvSpPr>
          <p:nvPr/>
        </p:nvSpPr>
        <p:spPr bwMode="auto">
          <a:xfrm>
            <a:off x="3429000" y="2135188"/>
            <a:ext cx="5214938" cy="1200150"/>
          </a:xfrm>
          <a:prstGeom prst="rect">
            <a:avLst/>
          </a:prstGeom>
          <a:noFill/>
          <a:ln w="9525">
            <a:noFill/>
            <a:miter lim="800000"/>
            <a:headEnd/>
            <a:tailEnd/>
          </a:ln>
        </p:spPr>
        <p:txBody>
          <a:bodyPr>
            <a:spAutoFit/>
          </a:bodyPr>
          <a:lstStyle/>
          <a:p>
            <a:pPr algn="just"/>
            <a:r>
              <a:rPr lang="en-US" sz="2400" b="1">
                <a:latin typeface="Arial Narrow" pitchFamily="34" charset="0"/>
                <a:cs typeface="Times New Roman" pitchFamily="18" charset="0"/>
              </a:rPr>
              <a:t>It can be a symptom of a number of different conditions of the head or neck or any where in the body or a referred pain.</a:t>
            </a:r>
          </a:p>
        </p:txBody>
      </p:sp>
      <p:sp>
        <p:nvSpPr>
          <p:cNvPr id="8" name="Rectangle 7"/>
          <p:cNvSpPr/>
          <p:nvPr/>
        </p:nvSpPr>
        <p:spPr>
          <a:xfrm>
            <a:off x="1046163" y="3500438"/>
            <a:ext cx="6097587" cy="830262"/>
          </a:xfrm>
          <a:prstGeom prst="rect">
            <a:avLst/>
          </a:prstGeom>
        </p:spPr>
        <p:txBody>
          <a:bodyPr>
            <a:spAutoFit/>
          </a:bodyPr>
          <a:lstStyle/>
          <a:p>
            <a:pPr fontAlgn="auto">
              <a:spcBef>
                <a:spcPts val="0"/>
              </a:spcBef>
              <a:spcAft>
                <a:spcPts val="0"/>
              </a:spcAft>
              <a:defRPr/>
            </a:pPr>
            <a:r>
              <a:rPr lang="en-US" sz="2400" b="1" dirty="0">
                <a:latin typeface="Arial Narrow" pitchFamily="34" charset="0"/>
                <a:cs typeface="Times New Roman" pitchFamily="18" charset="0"/>
              </a:rPr>
              <a:t>It is caused by disturbance of the</a:t>
            </a:r>
          </a:p>
          <a:p>
            <a:pPr fontAlgn="auto">
              <a:spcBef>
                <a:spcPts val="0"/>
              </a:spcBef>
              <a:spcAft>
                <a:spcPts val="0"/>
              </a:spcAft>
              <a:defRPr/>
            </a:pPr>
            <a:r>
              <a:rPr lang="en-US" sz="2400" b="1" dirty="0">
                <a:latin typeface="Arial Narrow" pitchFamily="34" charset="0"/>
                <a:cs typeface="Times New Roman" pitchFamily="18" charset="0"/>
              </a:rPr>
              <a:t> </a:t>
            </a:r>
            <a:r>
              <a:rPr lang="en-US" sz="2400" b="1" dirty="0">
                <a:uFill>
                  <a:solidFill>
                    <a:srgbClr val="4274B0"/>
                  </a:solidFill>
                </a:uFill>
                <a:latin typeface="Bernard MT Condensed" pitchFamily="18" charset="0"/>
                <a:cs typeface="Times New Roman" pitchFamily="18" charset="0"/>
              </a:rPr>
              <a:t>P</a:t>
            </a:r>
            <a:r>
              <a:rPr lang="en-US" sz="2400" dirty="0">
                <a:uFill>
                  <a:solidFill>
                    <a:srgbClr val="4274B0"/>
                  </a:solidFill>
                </a:uFill>
                <a:latin typeface="Bernard MT Condensed" pitchFamily="18" charset="0"/>
                <a:cs typeface="Times New Roman" pitchFamily="18" charset="0"/>
              </a:rPr>
              <a:t>ain – Sensitive Structures </a:t>
            </a:r>
            <a:r>
              <a:rPr lang="en-US" sz="2400" b="1" dirty="0">
                <a:latin typeface="Arial Narrow" pitchFamily="34" charset="0"/>
                <a:cs typeface="Times New Roman" pitchFamily="18" charset="0"/>
              </a:rPr>
              <a:t>around the brain</a:t>
            </a:r>
            <a:endParaRPr lang="en-US" sz="2400" b="1" dirty="0">
              <a:latin typeface="Arial Narrow" pitchFamily="34" charset="0"/>
              <a:cs typeface="+mn-cs"/>
            </a:endParaRPr>
          </a:p>
        </p:txBody>
      </p:sp>
      <p:sp>
        <p:nvSpPr>
          <p:cNvPr id="9" name="Curved Right Arrow 8"/>
          <p:cNvSpPr/>
          <p:nvPr/>
        </p:nvSpPr>
        <p:spPr>
          <a:xfrm>
            <a:off x="500063" y="714375"/>
            <a:ext cx="428625" cy="928688"/>
          </a:xfrm>
          <a:prstGeom prst="curvedRightArrow">
            <a:avLst>
              <a:gd name="adj1" fmla="val 50000"/>
              <a:gd name="adj2" fmla="val 99864"/>
              <a:gd name="adj3" fmla="val 25000"/>
            </a:avLst>
          </a:prstGeom>
          <a:gradFill flip="none" rotWithShape="1">
            <a:gsLst>
              <a:gs pos="0">
                <a:srgbClr val="03D4A8"/>
              </a:gs>
              <a:gs pos="25000">
                <a:srgbClr val="21D6E0"/>
              </a:gs>
              <a:gs pos="75000">
                <a:srgbClr val="0087E6"/>
              </a:gs>
              <a:gs pos="100000">
                <a:srgbClr val="005CBF"/>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Rectangle 9"/>
          <p:cNvSpPr/>
          <p:nvPr/>
        </p:nvSpPr>
        <p:spPr>
          <a:xfrm>
            <a:off x="1071563" y="4643438"/>
            <a:ext cx="2525712" cy="461962"/>
          </a:xfrm>
          <a:prstGeom prst="rect">
            <a:avLst/>
          </a:prstGeom>
          <a:solidFill>
            <a:schemeClr val="bg1"/>
          </a:solidFill>
          <a:ln>
            <a:solidFill>
              <a:schemeClr val="accent1"/>
            </a:solidFill>
          </a:ln>
          <a:effectLst>
            <a:outerShdw blurRad="50800" dist="76200" dir="2700000" algn="tl" rotWithShape="0">
              <a:prstClr val="black"/>
            </a:outerShdw>
          </a:effectLst>
        </p:spPr>
        <p:txBody>
          <a:bodyPr wrap="none">
            <a:spAutoFit/>
          </a:bodyPr>
          <a:lstStyle/>
          <a:p>
            <a:pPr fontAlgn="auto">
              <a:spcBef>
                <a:spcPts val="0"/>
              </a:spcBef>
              <a:spcAft>
                <a:spcPts val="0"/>
              </a:spcAft>
              <a:defRPr/>
            </a:pPr>
            <a:r>
              <a:rPr lang="en-US" sz="2400" b="1" dirty="0">
                <a:solidFill>
                  <a:srgbClr val="4274B0"/>
                </a:solidFill>
                <a:latin typeface="Arial Narrow" pitchFamily="34" charset="0"/>
                <a:cs typeface="Times New Roman" pitchFamily="18" charset="0"/>
              </a:rPr>
              <a:t>Within the cranium </a:t>
            </a:r>
            <a:endParaRPr lang="en-US" sz="2400" b="1" dirty="0">
              <a:solidFill>
                <a:srgbClr val="4274B0"/>
              </a:solidFill>
              <a:latin typeface="Arial Narrow" pitchFamily="34" charset="0"/>
              <a:cs typeface="+mn-cs"/>
            </a:endParaRPr>
          </a:p>
        </p:txBody>
      </p:sp>
      <p:sp>
        <p:nvSpPr>
          <p:cNvPr id="11" name="Rectangle 10"/>
          <p:cNvSpPr/>
          <p:nvPr/>
        </p:nvSpPr>
        <p:spPr>
          <a:xfrm>
            <a:off x="4587875" y="4643438"/>
            <a:ext cx="2698750" cy="461962"/>
          </a:xfrm>
          <a:prstGeom prst="rect">
            <a:avLst/>
          </a:prstGeom>
          <a:solidFill>
            <a:schemeClr val="bg1"/>
          </a:solidFill>
          <a:ln>
            <a:solidFill>
              <a:schemeClr val="accent1"/>
            </a:solidFill>
          </a:ln>
          <a:effectLst>
            <a:outerShdw blurRad="50800" dist="76200" dir="2700000" algn="tl" rotWithShape="0">
              <a:prstClr val="black"/>
            </a:outerShdw>
          </a:effectLst>
        </p:spPr>
        <p:txBody>
          <a:bodyPr wrap="none">
            <a:spAutoFit/>
          </a:bodyPr>
          <a:lstStyle/>
          <a:p>
            <a:pPr fontAlgn="auto">
              <a:spcBef>
                <a:spcPts val="0"/>
              </a:spcBef>
              <a:spcAft>
                <a:spcPts val="0"/>
              </a:spcAft>
              <a:defRPr/>
            </a:pPr>
            <a:r>
              <a:rPr lang="en-US" sz="2400" b="1" dirty="0">
                <a:solidFill>
                  <a:srgbClr val="4274B0"/>
                </a:solidFill>
                <a:latin typeface="Arial Narrow" pitchFamily="34" charset="0"/>
                <a:cs typeface="Times New Roman" pitchFamily="18" charset="0"/>
              </a:rPr>
              <a:t>Outside the cranium </a:t>
            </a:r>
            <a:endParaRPr lang="en-US" sz="2400" b="1" dirty="0">
              <a:solidFill>
                <a:srgbClr val="4274B0"/>
              </a:solidFill>
              <a:latin typeface="Arial Narrow" pitchFamily="34" charset="0"/>
              <a:cs typeface="+mn-cs"/>
            </a:endParaRPr>
          </a:p>
        </p:txBody>
      </p:sp>
      <p:sp>
        <p:nvSpPr>
          <p:cNvPr id="12" name="Rectangle 11"/>
          <p:cNvSpPr>
            <a:spLocks noChangeArrowheads="1"/>
          </p:cNvSpPr>
          <p:nvPr/>
        </p:nvSpPr>
        <p:spPr bwMode="auto">
          <a:xfrm>
            <a:off x="642938" y="5286375"/>
            <a:ext cx="3143250" cy="769938"/>
          </a:xfrm>
          <a:prstGeom prst="rect">
            <a:avLst/>
          </a:prstGeom>
          <a:noFill/>
          <a:ln w="9525">
            <a:noFill/>
            <a:miter lim="800000"/>
            <a:headEnd/>
            <a:tailEnd/>
          </a:ln>
        </p:spPr>
        <p:txBody>
          <a:bodyPr>
            <a:spAutoFit/>
          </a:bodyPr>
          <a:lstStyle/>
          <a:p>
            <a:r>
              <a:rPr lang="en-US" sz="2200" b="1">
                <a:latin typeface="Arial Narrow" pitchFamily="34" charset="0"/>
                <a:cs typeface="Times New Roman" pitchFamily="18" charset="0"/>
              </a:rPr>
              <a:t>( blood vessels, meninges, cranial nerves)</a:t>
            </a:r>
          </a:p>
        </p:txBody>
      </p:sp>
      <p:sp>
        <p:nvSpPr>
          <p:cNvPr id="14" name="Rectangle 13"/>
          <p:cNvSpPr>
            <a:spLocks noChangeArrowheads="1"/>
          </p:cNvSpPr>
          <p:nvPr/>
        </p:nvSpPr>
        <p:spPr bwMode="auto">
          <a:xfrm>
            <a:off x="4500563" y="5286375"/>
            <a:ext cx="4572000" cy="1108075"/>
          </a:xfrm>
          <a:prstGeom prst="rect">
            <a:avLst/>
          </a:prstGeom>
          <a:noFill/>
          <a:ln w="9525">
            <a:noFill/>
            <a:miter lim="800000"/>
            <a:headEnd/>
            <a:tailEnd/>
          </a:ln>
        </p:spPr>
        <p:txBody>
          <a:bodyPr>
            <a:spAutoFit/>
          </a:bodyPr>
          <a:lstStyle/>
          <a:p>
            <a:r>
              <a:rPr lang="en-US" sz="2200" b="1">
                <a:latin typeface="Arial Narrow" pitchFamily="34" charset="0"/>
                <a:cs typeface="Times New Roman" pitchFamily="18" charset="0"/>
              </a:rPr>
              <a:t>(the</a:t>
            </a:r>
            <a:r>
              <a:rPr lang="en-US" sz="2200" b="1">
                <a:solidFill>
                  <a:srgbClr val="FF0000"/>
                </a:solidFill>
                <a:latin typeface="Arial Narrow" pitchFamily="34" charset="0"/>
                <a:cs typeface="Times New Roman" pitchFamily="18" charset="0"/>
              </a:rPr>
              <a:t> </a:t>
            </a:r>
            <a:r>
              <a:rPr lang="en-US" sz="2200" b="1">
                <a:latin typeface="Arial Narrow" pitchFamily="34" charset="0"/>
                <a:cs typeface="Times New Roman" pitchFamily="18" charset="0"/>
              </a:rPr>
              <a:t>periosteum of the skull, muscles, nerves , arteries ,veins, subcutaneous tissues ,eyes, ears and other tissues)</a:t>
            </a:r>
            <a:endParaRPr lang="en-US" sz="2200" b="1">
              <a:latin typeface="Arial Narrow" pitchFamily="34" charset="0"/>
            </a:endParaRPr>
          </a:p>
        </p:txBody>
      </p:sp>
      <p:sp>
        <p:nvSpPr>
          <p:cNvPr id="15" name="Down Arrow 14"/>
          <p:cNvSpPr/>
          <p:nvPr/>
        </p:nvSpPr>
        <p:spPr>
          <a:xfrm>
            <a:off x="7567613" y="1762125"/>
            <a:ext cx="1219200" cy="381000"/>
          </a:xfrm>
          <a:prstGeom prst="downArrow">
            <a:avLst/>
          </a:prstGeom>
          <a:gradFill flip="none" rotWithShape="1">
            <a:gsLst>
              <a:gs pos="0">
                <a:srgbClr val="0092F6">
                  <a:tint val="66000"/>
                  <a:satMod val="160000"/>
                </a:srgbClr>
              </a:gs>
              <a:gs pos="50000">
                <a:srgbClr val="0092F6">
                  <a:tint val="44500"/>
                  <a:satMod val="160000"/>
                </a:srgbClr>
              </a:gs>
              <a:gs pos="100000">
                <a:srgbClr val="0092F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Down Arrow 15"/>
          <p:cNvSpPr/>
          <p:nvPr/>
        </p:nvSpPr>
        <p:spPr>
          <a:xfrm>
            <a:off x="857250" y="1785938"/>
            <a:ext cx="1219200" cy="381000"/>
          </a:xfrm>
          <a:prstGeom prst="downArrow">
            <a:avLst/>
          </a:prstGeom>
          <a:gradFill flip="none" rotWithShape="1">
            <a:gsLst>
              <a:gs pos="0">
                <a:srgbClr val="0092F6">
                  <a:tint val="66000"/>
                  <a:satMod val="160000"/>
                </a:srgbClr>
              </a:gs>
              <a:gs pos="50000">
                <a:srgbClr val="0092F6">
                  <a:tint val="44500"/>
                  <a:satMod val="160000"/>
                </a:srgbClr>
              </a:gs>
              <a:gs pos="100000">
                <a:srgbClr val="0092F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 name="Straight Connector 17"/>
          <p:cNvCxnSpPr>
            <a:endCxn id="8" idx="2"/>
          </p:cNvCxnSpPr>
          <p:nvPr/>
        </p:nvCxnSpPr>
        <p:spPr>
          <a:xfrm flipV="1">
            <a:off x="1214438" y="4330700"/>
            <a:ext cx="2879725" cy="26988"/>
          </a:xfrm>
          <a:prstGeom prst="line">
            <a:avLst/>
          </a:prstGeom>
          <a:ln w="57150">
            <a:solidFill>
              <a:srgbClr val="4274B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2"/>
          </p:cNvCxnSpPr>
          <p:nvPr/>
        </p:nvCxnSpPr>
        <p:spPr>
          <a:xfrm rot="5400000">
            <a:off x="3712369" y="4261644"/>
            <a:ext cx="312738" cy="450850"/>
          </a:xfrm>
          <a:prstGeom prst="straightConnector1">
            <a:avLst/>
          </a:prstGeom>
          <a:ln w="57150">
            <a:solidFill>
              <a:srgbClr val="4274B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4119563" y="4275138"/>
            <a:ext cx="311150" cy="450850"/>
          </a:xfrm>
          <a:prstGeom prst="straightConnector1">
            <a:avLst/>
          </a:prstGeom>
          <a:ln w="57150">
            <a:solidFill>
              <a:srgbClr val="4274B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Right)">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1000"/>
                                        <p:tgtEl>
                                          <p:spTgt spid="15"/>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1" nodeType="clickEffect">
                                  <p:stCondLst>
                                    <p:cond delay="0"/>
                                  </p:stCondLst>
                                  <p:childTnLst>
                                    <p:animMotion origin="layout" path="M 0 0 L 0 0.19912 " pathEditMode="relative" ptsTypes="AA">
                                      <p:cBhvr>
                                        <p:cTn id="29" dur="2000" fill="hold"/>
                                        <p:tgtEl>
                                          <p:spTgt spid="16"/>
                                        </p:tgtEl>
                                        <p:attrNameLst>
                                          <p:attrName>ppt_x</p:attrName>
                                          <p:attrName>ppt_y</p:attrName>
                                        </p:attrNameLst>
                                      </p:cBhvr>
                                    </p:animMotion>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outVertical)">
                                      <p:cBhvr>
                                        <p:cTn id="38" dur="1000"/>
                                        <p:tgtEl>
                                          <p:spTgt spid="18"/>
                                        </p:tgtEl>
                                      </p:cBhvr>
                                    </p:animEffect>
                                  </p:childTnLst>
                                </p:cTn>
                              </p:par>
                            </p:childTnLst>
                          </p:cTn>
                        </p:par>
                        <p:par>
                          <p:cTn id="39" fill="hold">
                            <p:stCondLst>
                              <p:cond delay="1000"/>
                            </p:stCondLst>
                            <p:childTnLst>
                              <p:par>
                                <p:cTn id="40" presetID="18" presetClass="entr" presetSubtype="12"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strips(downLeft)">
                                      <p:cBhvr>
                                        <p:cTn id="42" dur="1000"/>
                                        <p:tgtEl>
                                          <p:spTgt spid="20"/>
                                        </p:tgtEl>
                                      </p:cBhvr>
                                    </p:animEffect>
                                  </p:childTnLst>
                                </p:cTn>
                              </p:par>
                            </p:childTnLst>
                          </p:cTn>
                        </p:par>
                        <p:par>
                          <p:cTn id="43" fill="hold">
                            <p:stCondLst>
                              <p:cond delay="2000"/>
                            </p:stCondLst>
                            <p:childTnLst>
                              <p:par>
                                <p:cTn id="44" presetID="18" presetClass="entr" presetSubtype="12"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strips(downLeft)">
                                      <p:cBhvr>
                                        <p:cTn id="46" dur="1000"/>
                                        <p:tgtEl>
                                          <p:spTgt spid="10"/>
                                        </p:tgtEl>
                                      </p:cBhvr>
                                    </p:animEffect>
                                  </p:childTnLst>
                                </p:cTn>
                              </p:par>
                            </p:childTnLst>
                          </p:cTn>
                        </p:par>
                        <p:par>
                          <p:cTn id="47" fill="hold">
                            <p:stCondLst>
                              <p:cond delay="3000"/>
                            </p:stCondLst>
                            <p:childTnLst>
                              <p:par>
                                <p:cTn id="48" presetID="18" presetClass="entr" presetSubtype="12"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strips(downLeft)">
                                      <p:cBhvr>
                                        <p:cTn id="50" dur="1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strips(downRight)">
                                      <p:cBhvr>
                                        <p:cTn id="55" dur="1000"/>
                                        <p:tgtEl>
                                          <p:spTgt spid="21"/>
                                        </p:tgtEl>
                                      </p:cBhvr>
                                    </p:animEffect>
                                  </p:childTnLst>
                                </p:cTn>
                              </p:par>
                              <p:par>
                                <p:cTn id="56" presetID="18" presetClass="entr" presetSubtype="6"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strips(downRight)">
                                      <p:cBhvr>
                                        <p:cTn id="58" dur="1000"/>
                                        <p:tgtEl>
                                          <p:spTgt spid="11"/>
                                        </p:tgtEl>
                                      </p:cBhvr>
                                    </p:animEffect>
                                  </p:childTnLst>
                                </p:cTn>
                              </p:par>
                              <p:par>
                                <p:cTn id="59" presetID="18" presetClass="entr" presetSubtype="6"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Right)">
                                      <p:cBhvr>
                                        <p:cTn id="6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animBg="1"/>
      <p:bldP spid="11" grpId="0" animBg="1"/>
      <p:bldP spid="12" grpId="0"/>
      <p:bldP spid="14" grpId="0"/>
      <p:bldP spid="15" grpId="0" animBg="1"/>
      <p:bldP spid="16" grpId="0" animBg="1"/>
      <p:bldP spid="16"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77" name="TextBox 15"/>
          <p:cNvSpPr txBox="1">
            <a:spLocks noChangeArrowheads="1"/>
          </p:cNvSpPr>
          <p:nvPr/>
        </p:nvSpPr>
        <p:spPr bwMode="auto">
          <a:xfrm>
            <a:off x="304800" y="2081212"/>
            <a:ext cx="2743200" cy="4401205"/>
          </a:xfrm>
          <a:prstGeom prst="rect">
            <a:avLst/>
          </a:prstGeom>
          <a:noFill/>
          <a:ln w="9525">
            <a:noFill/>
            <a:miter lim="800000"/>
            <a:headEnd/>
            <a:tailEnd/>
          </a:ln>
        </p:spPr>
        <p:txBody>
          <a:bodyPr>
            <a:spAutoFit/>
          </a:bodyPr>
          <a:lstStyle/>
          <a:p>
            <a:pPr>
              <a:lnSpc>
                <a:spcPts val="2400"/>
              </a:lnSpc>
            </a:pPr>
            <a:r>
              <a:rPr lang="en-US" sz="2400">
                <a:latin typeface="Bernard MT Condensed" pitchFamily="18" charset="0"/>
              </a:rPr>
              <a:t>Antiepileptics; </a:t>
            </a:r>
          </a:p>
          <a:p>
            <a:pPr>
              <a:lnSpc>
                <a:spcPts val="2400"/>
              </a:lnSpc>
            </a:pPr>
            <a:r>
              <a:rPr lang="en-US" sz="2200" b="1" i="1">
                <a:latin typeface="Arial Narrow" pitchFamily="34" charset="0"/>
              </a:rPr>
              <a:t>Block Na channel &amp;  augment GABA at GABA-A receptors</a:t>
            </a:r>
            <a:r>
              <a:rPr lang="en-US"/>
              <a:t> </a:t>
            </a:r>
          </a:p>
          <a:p>
            <a:pPr>
              <a:lnSpc>
                <a:spcPts val="2400"/>
              </a:lnSpc>
            </a:pPr>
            <a:endParaRPr lang="en-US" sz="800" b="1">
              <a:latin typeface="Arial Narrow" pitchFamily="34" charset="0"/>
            </a:endParaRPr>
          </a:p>
          <a:p>
            <a:pPr>
              <a:lnSpc>
                <a:spcPts val="2400"/>
              </a:lnSpc>
            </a:pPr>
            <a:r>
              <a:rPr lang="en-US" sz="2400" b="1">
                <a:solidFill>
                  <a:schemeClr val="tx2"/>
                </a:solidFill>
                <a:latin typeface="Arial Narrow" pitchFamily="34" charset="0"/>
              </a:rPr>
              <a:t>Topiramate;</a:t>
            </a:r>
            <a:r>
              <a:rPr lang="en-US" sz="2400" b="1">
                <a:latin typeface="Arial Narrow" pitchFamily="34" charset="0"/>
              </a:rPr>
              <a:t> </a:t>
            </a:r>
            <a:r>
              <a:rPr lang="en-US" sz="2200" b="1" i="1">
                <a:latin typeface="Arial Narrow" pitchFamily="34" charset="0"/>
              </a:rPr>
              <a:t>weight loss &amp; dysthesia.</a:t>
            </a:r>
          </a:p>
          <a:p>
            <a:pPr>
              <a:lnSpc>
                <a:spcPts val="2400"/>
              </a:lnSpc>
            </a:pPr>
            <a:endParaRPr lang="en-US" sz="800" b="1">
              <a:latin typeface="Arial Narrow" pitchFamily="34" charset="0"/>
            </a:endParaRPr>
          </a:p>
          <a:p>
            <a:pPr>
              <a:lnSpc>
                <a:spcPts val="2400"/>
              </a:lnSpc>
            </a:pPr>
            <a:r>
              <a:rPr lang="en-US" sz="2400" b="1">
                <a:solidFill>
                  <a:schemeClr val="tx2"/>
                </a:solidFill>
                <a:latin typeface="Arial Narrow" pitchFamily="34" charset="0"/>
              </a:rPr>
              <a:t>Valproic;</a:t>
            </a:r>
            <a:r>
              <a:rPr lang="en-US" sz="2400" b="1">
                <a:latin typeface="Arial Narrow" pitchFamily="34" charset="0"/>
              </a:rPr>
              <a:t> </a:t>
            </a:r>
            <a:r>
              <a:rPr lang="en-US" sz="2200" b="1" i="1">
                <a:latin typeface="Arial Narrow" pitchFamily="34" charset="0"/>
              </a:rPr>
              <a:t>weight gain, hair loss, polycystic ovary</a:t>
            </a:r>
            <a:r>
              <a:rPr lang="en-US" sz="2200" b="1" i="1">
                <a:latin typeface="Arial Narrow" pitchFamily="34" charset="0"/>
                <a:sym typeface="Wingdings 3" pitchFamily="18" charset="2"/>
              </a:rPr>
              <a:t></a:t>
            </a:r>
            <a:r>
              <a:rPr lang="en-US" sz="2200" b="1" i="1">
                <a:latin typeface="Arial Narrow" pitchFamily="34" charset="0"/>
              </a:rPr>
              <a:t> not given to young females </a:t>
            </a:r>
          </a:p>
          <a:p>
            <a:pPr>
              <a:lnSpc>
                <a:spcPts val="2400"/>
              </a:lnSpc>
            </a:pPr>
            <a:endParaRPr lang="en-US" sz="800" b="1">
              <a:latin typeface="Arial Narrow" pitchFamily="34" charset="0"/>
            </a:endParaRPr>
          </a:p>
          <a:p>
            <a:pPr>
              <a:lnSpc>
                <a:spcPts val="2400"/>
              </a:lnSpc>
            </a:pPr>
            <a:r>
              <a:rPr lang="en-US" sz="2400" b="1">
                <a:solidFill>
                  <a:schemeClr val="tx2"/>
                </a:solidFill>
                <a:latin typeface="Arial Narrow" pitchFamily="34" charset="0"/>
              </a:rPr>
              <a:t>Gabapentin</a:t>
            </a:r>
            <a:r>
              <a:rPr lang="en-US" sz="2400" b="1">
                <a:latin typeface="Arial Narrow" pitchFamily="34" charset="0"/>
              </a:rPr>
              <a:t> ?</a:t>
            </a:r>
          </a:p>
        </p:txBody>
      </p:sp>
      <p:sp>
        <p:nvSpPr>
          <p:cNvPr id="54278" name="TextBox 15"/>
          <p:cNvSpPr txBox="1">
            <a:spLocks noChangeArrowheads="1"/>
          </p:cNvSpPr>
          <p:nvPr/>
        </p:nvSpPr>
        <p:spPr bwMode="auto">
          <a:xfrm>
            <a:off x="5867400" y="2081212"/>
            <a:ext cx="3352800" cy="4093428"/>
          </a:xfrm>
          <a:prstGeom prst="rect">
            <a:avLst/>
          </a:prstGeom>
          <a:noFill/>
          <a:ln w="9525">
            <a:noFill/>
            <a:miter lim="800000"/>
            <a:headEnd/>
            <a:tailEnd/>
          </a:ln>
        </p:spPr>
        <p:txBody>
          <a:bodyPr>
            <a:spAutoFit/>
          </a:bodyPr>
          <a:lstStyle/>
          <a:p>
            <a:pPr>
              <a:lnSpc>
                <a:spcPts val="2400"/>
              </a:lnSpc>
            </a:pPr>
            <a:r>
              <a:rPr lang="en-US" sz="2400">
                <a:latin typeface="Bernard MT Condensed" pitchFamily="18" charset="0"/>
              </a:rPr>
              <a:t>Antihypertensives</a:t>
            </a:r>
          </a:p>
          <a:p>
            <a:pPr>
              <a:lnSpc>
                <a:spcPts val="2400"/>
              </a:lnSpc>
            </a:pPr>
            <a:r>
              <a:rPr lang="en-US" sz="2400" b="1">
                <a:solidFill>
                  <a:schemeClr val="tx2"/>
                </a:solidFill>
                <a:latin typeface="Symbol" pitchFamily="18" charset="2"/>
              </a:rPr>
              <a:t>b</a:t>
            </a:r>
            <a:r>
              <a:rPr lang="en-US" sz="2400" b="1">
                <a:solidFill>
                  <a:schemeClr val="tx2"/>
                </a:solidFill>
                <a:latin typeface="Arial Narrow" pitchFamily="34" charset="0"/>
              </a:rPr>
              <a:t> blockers</a:t>
            </a:r>
            <a:r>
              <a:rPr lang="en-US" sz="2400" b="1">
                <a:latin typeface="Arial Narrow" pitchFamily="34" charset="0"/>
              </a:rPr>
              <a:t>; </a:t>
            </a:r>
            <a:r>
              <a:rPr lang="en-US" sz="2200" b="1" i="1">
                <a:latin typeface="Arial Narrow" pitchFamily="34" charset="0"/>
              </a:rPr>
              <a:t>Propranolol, atenolol, metoprolol, Not in young &amp; anxious nor in elderly &amp; depressed, diabetic...etc</a:t>
            </a:r>
          </a:p>
          <a:p>
            <a:pPr>
              <a:lnSpc>
                <a:spcPts val="2400"/>
              </a:lnSpc>
            </a:pPr>
            <a:endParaRPr lang="en-US" sz="800" b="1">
              <a:latin typeface="Arial Narrow" pitchFamily="34" charset="0"/>
            </a:endParaRPr>
          </a:p>
          <a:p>
            <a:pPr>
              <a:lnSpc>
                <a:spcPts val="2400"/>
              </a:lnSpc>
            </a:pPr>
            <a:r>
              <a:rPr lang="en-US" sz="2400" b="1">
                <a:solidFill>
                  <a:schemeClr val="tx2"/>
                </a:solidFill>
                <a:latin typeface="Arial Narrow" pitchFamily="34" charset="0"/>
              </a:rPr>
              <a:t>Ca Channel Blockers</a:t>
            </a:r>
            <a:r>
              <a:rPr lang="en-US" sz="2400" b="1">
                <a:latin typeface="Arial Narrow" pitchFamily="34" charset="0"/>
              </a:rPr>
              <a:t> </a:t>
            </a:r>
          </a:p>
          <a:p>
            <a:pPr>
              <a:lnSpc>
                <a:spcPts val="2400"/>
              </a:lnSpc>
            </a:pPr>
            <a:r>
              <a:rPr lang="en-US" sz="2200" b="1" i="1">
                <a:latin typeface="Arial Narrow" pitchFamily="34" charset="0"/>
              </a:rPr>
              <a:t>Cinnarazine, flunarizine, verapamil.....etc.</a:t>
            </a:r>
          </a:p>
          <a:p>
            <a:pPr>
              <a:lnSpc>
                <a:spcPts val="2400"/>
              </a:lnSpc>
            </a:pPr>
            <a:endParaRPr lang="en-US" sz="800" b="1">
              <a:latin typeface="Arial Narrow" pitchFamily="34" charset="0"/>
            </a:endParaRPr>
          </a:p>
          <a:p>
            <a:pPr>
              <a:lnSpc>
                <a:spcPts val="2400"/>
              </a:lnSpc>
            </a:pPr>
            <a:r>
              <a:rPr lang="en-US" sz="2400" b="1">
                <a:solidFill>
                  <a:schemeClr val="tx2"/>
                </a:solidFill>
                <a:latin typeface="Arial Narrow" pitchFamily="34" charset="0"/>
              </a:rPr>
              <a:t>ACEIs</a:t>
            </a:r>
            <a:r>
              <a:rPr lang="en-US" sz="2400" b="1">
                <a:latin typeface="Arial Narrow" pitchFamily="34" charset="0"/>
              </a:rPr>
              <a:t> </a:t>
            </a:r>
            <a:r>
              <a:rPr lang="en-US" sz="2200" b="1" i="1">
                <a:latin typeface="Arial Narrow" pitchFamily="34" charset="0"/>
              </a:rPr>
              <a:t>lisinopril</a:t>
            </a:r>
            <a:r>
              <a:rPr lang="en-US"/>
              <a:t> </a:t>
            </a:r>
            <a:r>
              <a:rPr lang="en-US" sz="2400" b="1">
                <a:latin typeface="Arial Narrow" pitchFamily="34" charset="0"/>
              </a:rPr>
              <a:t>&amp; </a:t>
            </a:r>
            <a:r>
              <a:rPr lang="en-US" sz="2400" b="1">
                <a:solidFill>
                  <a:schemeClr val="tx2"/>
                </a:solidFill>
                <a:latin typeface="Arial Narrow" pitchFamily="34" charset="0"/>
              </a:rPr>
              <a:t>ARB </a:t>
            </a:r>
            <a:r>
              <a:rPr lang="en-US" sz="2200" b="1" i="1">
                <a:latin typeface="Arial Narrow" pitchFamily="34" charset="0"/>
              </a:rPr>
              <a:t>candesartan</a:t>
            </a:r>
            <a:r>
              <a:rPr lang="en-US"/>
              <a:t> </a:t>
            </a:r>
            <a:r>
              <a:rPr lang="en-US" sz="2400" b="1">
                <a:latin typeface="Arial Narrow" pitchFamily="34" charset="0"/>
              </a:rPr>
              <a:t>??</a:t>
            </a:r>
          </a:p>
        </p:txBody>
      </p:sp>
      <p:sp>
        <p:nvSpPr>
          <p:cNvPr id="54279" name="TextBox 15"/>
          <p:cNvSpPr txBox="1">
            <a:spLocks noChangeArrowheads="1"/>
          </p:cNvSpPr>
          <p:nvPr/>
        </p:nvSpPr>
        <p:spPr bwMode="auto">
          <a:xfrm>
            <a:off x="2867025" y="2081212"/>
            <a:ext cx="2971800" cy="4708981"/>
          </a:xfrm>
          <a:prstGeom prst="rect">
            <a:avLst/>
          </a:prstGeom>
          <a:noFill/>
          <a:ln w="9525">
            <a:noFill/>
            <a:miter lim="800000"/>
            <a:headEnd/>
            <a:tailEnd/>
          </a:ln>
        </p:spPr>
        <p:txBody>
          <a:bodyPr>
            <a:spAutoFit/>
          </a:bodyPr>
          <a:lstStyle/>
          <a:p>
            <a:pPr>
              <a:lnSpc>
                <a:spcPts val="2400"/>
              </a:lnSpc>
            </a:pPr>
            <a:r>
              <a:rPr lang="en-US" sz="2400" dirty="0">
                <a:latin typeface="Bernard MT Condensed" pitchFamily="18" charset="0"/>
              </a:rPr>
              <a:t>Antidepressants</a:t>
            </a:r>
          </a:p>
          <a:p>
            <a:pPr>
              <a:lnSpc>
                <a:spcPts val="2400"/>
              </a:lnSpc>
            </a:pPr>
            <a:r>
              <a:rPr lang="en-US" sz="2400" b="1" dirty="0" err="1">
                <a:solidFill>
                  <a:schemeClr val="tx2"/>
                </a:solidFill>
                <a:latin typeface="Arial Narrow" pitchFamily="34" charset="0"/>
              </a:rPr>
              <a:t>Pizotifen</a:t>
            </a:r>
            <a:r>
              <a:rPr lang="en-US" sz="2400" b="1" dirty="0">
                <a:solidFill>
                  <a:schemeClr val="tx2"/>
                </a:solidFill>
                <a:latin typeface="Arial Narrow" pitchFamily="34" charset="0"/>
              </a:rPr>
              <a:t>;</a:t>
            </a:r>
            <a:r>
              <a:rPr lang="en-US" sz="2400" b="1" dirty="0">
                <a:latin typeface="Arial Narrow" pitchFamily="34" charset="0"/>
              </a:rPr>
              <a:t> </a:t>
            </a:r>
            <a:r>
              <a:rPr lang="en-US" sz="2200" b="1" i="1" dirty="0">
                <a:latin typeface="Arial Narrow" pitchFamily="34" charset="0"/>
              </a:rPr>
              <a:t>Like TCA + 5HT</a:t>
            </a:r>
            <a:r>
              <a:rPr lang="en-US" sz="2200" b="1" i="1" baseline="-25000" dirty="0">
                <a:latin typeface="Arial Narrow" pitchFamily="34" charset="0"/>
              </a:rPr>
              <a:t>2</a:t>
            </a:r>
            <a:r>
              <a:rPr lang="en-US" sz="2200" b="1" i="1" dirty="0">
                <a:latin typeface="Arial Narrow" pitchFamily="34" charset="0"/>
              </a:rPr>
              <a:t> antagonist + mild </a:t>
            </a:r>
            <a:r>
              <a:rPr lang="en-US" sz="2200" b="1" i="1" dirty="0" err="1">
                <a:latin typeface="Arial Narrow" pitchFamily="34" charset="0"/>
              </a:rPr>
              <a:t>antimuscarinic</a:t>
            </a:r>
            <a:r>
              <a:rPr lang="en-US" sz="2200" b="1" i="1" dirty="0">
                <a:latin typeface="Arial Narrow" pitchFamily="34" charset="0"/>
              </a:rPr>
              <a:t> &amp; anti-histaminic activity. Drowsiness, ↑appetite </a:t>
            </a:r>
            <a:r>
              <a:rPr lang="en-US" sz="2200" b="1" i="1" dirty="0">
                <a:latin typeface="Arial Narrow" pitchFamily="34" charset="0"/>
                <a:sym typeface="Wingdings 3" pitchFamily="18" charset="2"/>
              </a:rPr>
              <a:t> </a:t>
            </a:r>
            <a:r>
              <a:rPr lang="en-US" sz="2200" b="1" i="1" dirty="0">
                <a:latin typeface="Arial Narrow" pitchFamily="34" charset="0"/>
              </a:rPr>
              <a:t>weight gain.</a:t>
            </a:r>
          </a:p>
          <a:p>
            <a:pPr>
              <a:lnSpc>
                <a:spcPts val="2400"/>
              </a:lnSpc>
            </a:pPr>
            <a:r>
              <a:rPr lang="en-US" sz="2200" b="1" i="1" dirty="0">
                <a:latin typeface="Arial Narrow" pitchFamily="34" charset="0"/>
              </a:rPr>
              <a:t>Not given with other CNS depressants </a:t>
            </a:r>
            <a:r>
              <a:rPr lang="en-US" sz="2200" b="1" i="1" dirty="0">
                <a:latin typeface="Arial Narrow" pitchFamily="34" charset="0"/>
                <a:sym typeface="Wingdings 3" pitchFamily="18" charset="2"/>
              </a:rPr>
              <a:t> </a:t>
            </a:r>
            <a:r>
              <a:rPr lang="en-US" sz="2200" b="1" i="1" dirty="0">
                <a:latin typeface="Arial Narrow" pitchFamily="34" charset="0"/>
              </a:rPr>
              <a:t>sedation</a:t>
            </a:r>
          </a:p>
          <a:p>
            <a:pPr>
              <a:lnSpc>
                <a:spcPts val="2400"/>
              </a:lnSpc>
            </a:pPr>
            <a:r>
              <a:rPr lang="en-US" sz="2200" b="1" i="1" dirty="0">
                <a:latin typeface="Arial Narrow" pitchFamily="34" charset="0"/>
              </a:rPr>
              <a:t>Not given with MAO Is</a:t>
            </a:r>
          </a:p>
          <a:p>
            <a:pPr>
              <a:lnSpc>
                <a:spcPts val="2400"/>
              </a:lnSpc>
            </a:pPr>
            <a:endParaRPr lang="en-US" sz="800" b="1" dirty="0">
              <a:latin typeface="Arial Narrow" pitchFamily="34" charset="0"/>
            </a:endParaRPr>
          </a:p>
          <a:p>
            <a:pPr>
              <a:lnSpc>
                <a:spcPts val="2400"/>
              </a:lnSpc>
            </a:pPr>
            <a:r>
              <a:rPr lang="en-US" sz="2400" b="1" dirty="0">
                <a:solidFill>
                  <a:schemeClr val="tx2"/>
                </a:solidFill>
                <a:latin typeface="Arial Narrow" pitchFamily="34" charset="0"/>
              </a:rPr>
              <a:t>TCA;</a:t>
            </a:r>
            <a:r>
              <a:rPr lang="en-US" sz="2400" b="1" dirty="0">
                <a:latin typeface="Arial Narrow" pitchFamily="34" charset="0"/>
              </a:rPr>
              <a:t> </a:t>
            </a:r>
            <a:r>
              <a:rPr lang="en-US" b="1" i="1" dirty="0"/>
              <a:t>Ami &amp; </a:t>
            </a:r>
            <a:r>
              <a:rPr lang="en-US" b="1" i="1" dirty="0" err="1"/>
              <a:t>nortriptyline</a:t>
            </a:r>
            <a:r>
              <a:rPr lang="en-US" b="1" i="1" dirty="0"/>
              <a:t> </a:t>
            </a:r>
            <a:r>
              <a:rPr lang="en-US" b="1" i="1" dirty="0">
                <a:sym typeface="Wingdings 3" pitchFamily="18" charset="2"/>
              </a:rPr>
              <a:t></a:t>
            </a:r>
            <a:r>
              <a:rPr lang="en-US" b="1" i="1" dirty="0"/>
              <a:t> </a:t>
            </a:r>
            <a:r>
              <a:rPr lang="en-US" sz="2200" b="1" i="1" dirty="0">
                <a:latin typeface="Arial Narrow" pitchFamily="34" charset="0"/>
              </a:rPr>
              <a:t>Dopamine antagonists</a:t>
            </a:r>
            <a:r>
              <a:rPr lang="en-US" sz="2400" b="1" dirty="0">
                <a:latin typeface="Arial Narrow" pitchFamily="34" charset="0"/>
              </a:rPr>
              <a:t> </a:t>
            </a:r>
          </a:p>
          <a:p>
            <a:pPr>
              <a:lnSpc>
                <a:spcPts val="2400"/>
              </a:lnSpc>
            </a:pPr>
            <a:endParaRPr lang="en-US" sz="800" b="1" dirty="0">
              <a:latin typeface="Arial Narrow" pitchFamily="34" charset="0"/>
            </a:endParaRPr>
          </a:p>
          <a:p>
            <a:pPr>
              <a:lnSpc>
                <a:spcPts val="2400"/>
              </a:lnSpc>
            </a:pPr>
            <a:r>
              <a:rPr lang="en-US" sz="2400" b="1" dirty="0">
                <a:solidFill>
                  <a:schemeClr val="tx2"/>
                </a:solidFill>
                <a:latin typeface="Arial Narrow" pitchFamily="34" charset="0"/>
              </a:rPr>
              <a:t>SSRIs</a:t>
            </a:r>
            <a:r>
              <a:rPr lang="en-US" sz="2400" b="1" dirty="0">
                <a:latin typeface="Arial Narrow" pitchFamily="34" charset="0"/>
              </a:rPr>
              <a:t> ?</a:t>
            </a:r>
          </a:p>
        </p:txBody>
      </p:sp>
      <p:cxnSp>
        <p:nvCxnSpPr>
          <p:cNvPr id="21" name="Straight Connector 20"/>
          <p:cNvCxnSpPr/>
          <p:nvPr/>
        </p:nvCxnSpPr>
        <p:spPr>
          <a:xfrm rot="5400000">
            <a:off x="4308397" y="746561"/>
            <a:ext cx="325438" cy="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284" name="Straight Connector 22"/>
          <p:cNvCxnSpPr>
            <a:cxnSpLocks noChangeShapeType="1"/>
          </p:cNvCxnSpPr>
          <p:nvPr/>
        </p:nvCxnSpPr>
        <p:spPr bwMode="auto">
          <a:xfrm>
            <a:off x="4481513" y="885825"/>
            <a:ext cx="3148012" cy="1588"/>
          </a:xfrm>
          <a:prstGeom prst="line">
            <a:avLst/>
          </a:prstGeom>
          <a:noFill/>
          <a:ln w="57150" algn="ctr">
            <a:solidFill>
              <a:srgbClr val="000000"/>
            </a:solidFill>
            <a:round/>
            <a:headEnd/>
            <a:tailEnd/>
          </a:ln>
        </p:spPr>
      </p:cxnSp>
      <p:sp>
        <p:nvSpPr>
          <p:cNvPr id="30" name="TextBox 29"/>
          <p:cNvSpPr txBox="1"/>
          <p:nvPr/>
        </p:nvSpPr>
        <p:spPr>
          <a:xfrm>
            <a:off x="2933700" y="202842"/>
            <a:ext cx="3276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Bernard MT Condensed" pitchFamily="18" charset="0"/>
              </a:rPr>
              <a:t>TREATMENT STRATEGY</a:t>
            </a:r>
          </a:p>
        </p:txBody>
      </p:sp>
      <p:grpSp>
        <p:nvGrpSpPr>
          <p:cNvPr id="3" name="Group 30"/>
          <p:cNvGrpSpPr>
            <a:grpSpLocks/>
          </p:cNvGrpSpPr>
          <p:nvPr/>
        </p:nvGrpSpPr>
        <p:grpSpPr bwMode="auto">
          <a:xfrm>
            <a:off x="5257800" y="876300"/>
            <a:ext cx="3352800" cy="647700"/>
            <a:chOff x="5257800" y="876837"/>
            <a:chExt cx="3352800" cy="647163"/>
          </a:xfrm>
        </p:grpSpPr>
        <p:sp>
          <p:nvSpPr>
            <p:cNvPr id="32" name="TextBox 31"/>
            <p:cNvSpPr txBox="1"/>
            <p:nvPr/>
          </p:nvSpPr>
          <p:spPr>
            <a:xfrm>
              <a:off x="5257800" y="1143000"/>
              <a:ext cx="3352800" cy="3810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latin typeface="Arial Narrow" pitchFamily="34" charset="0"/>
                </a:rPr>
                <a:t>PREVENT RECURRENCE</a:t>
              </a:r>
            </a:p>
          </p:txBody>
        </p:sp>
        <p:sp>
          <p:nvSpPr>
            <p:cNvPr id="33" name="Down Arrow 32"/>
            <p:cNvSpPr/>
            <p:nvPr/>
          </p:nvSpPr>
          <p:spPr>
            <a:xfrm>
              <a:off x="7467600" y="876837"/>
              <a:ext cx="228600" cy="22841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4299" name="TextBox 15"/>
          <p:cNvSpPr txBox="1">
            <a:spLocks noChangeArrowheads="1"/>
          </p:cNvSpPr>
          <p:nvPr/>
        </p:nvSpPr>
        <p:spPr bwMode="auto">
          <a:xfrm>
            <a:off x="304800" y="1197114"/>
            <a:ext cx="4038600" cy="707886"/>
          </a:xfrm>
          <a:prstGeom prst="rect">
            <a:avLst/>
          </a:prstGeom>
          <a:noFill/>
          <a:ln w="9525">
            <a:noFill/>
            <a:miter lim="800000"/>
            <a:headEnd/>
            <a:tailEnd/>
          </a:ln>
        </p:spPr>
        <p:txBody>
          <a:bodyPr>
            <a:spAutoFit/>
          </a:bodyPr>
          <a:lstStyle/>
          <a:p>
            <a:pPr>
              <a:lnSpc>
                <a:spcPts val="2400"/>
              </a:lnSpc>
            </a:pPr>
            <a:r>
              <a:rPr lang="en-US" sz="2400" b="1" dirty="0" err="1">
                <a:latin typeface="Arial Narrow" pitchFamily="34" charset="0"/>
              </a:rPr>
              <a:t>Antispastic</a:t>
            </a:r>
            <a:r>
              <a:rPr lang="en-US" sz="2400" b="1" dirty="0">
                <a:latin typeface="Arial Narrow" pitchFamily="34" charset="0"/>
              </a:rPr>
              <a:t> muscle relaxants;</a:t>
            </a:r>
          </a:p>
          <a:p>
            <a:pPr>
              <a:lnSpc>
                <a:spcPts val="2400"/>
              </a:lnSpc>
            </a:pPr>
            <a:r>
              <a:rPr lang="en-US" sz="2400" b="1" dirty="0" err="1">
                <a:latin typeface="Arial Narrow" pitchFamily="34" charset="0"/>
              </a:rPr>
              <a:t>Botulinum</a:t>
            </a:r>
            <a:r>
              <a:rPr lang="en-US" sz="2400" b="1" dirty="0">
                <a:latin typeface="Arial Narrow" pitchFamily="34" charset="0"/>
              </a:rPr>
              <a:t> toxins, </a:t>
            </a:r>
            <a:r>
              <a:rPr lang="en-US" sz="2400" b="1" dirty="0" err="1">
                <a:latin typeface="Arial Narrow" pitchFamily="34" charset="0"/>
              </a:rPr>
              <a:t>Tizanidine</a:t>
            </a:r>
            <a:endParaRPr lang="en-US" sz="2400" b="1" dirty="0">
              <a:latin typeface="Arial Narrow" pitchFamily="34" charset="0"/>
            </a:endParaRPr>
          </a:p>
        </p:txBody>
      </p:sp>
      <p:sp>
        <p:nvSpPr>
          <p:cNvPr id="54300" name="Text Box 28"/>
          <p:cNvSpPr txBox="1">
            <a:spLocks noChangeArrowheads="1"/>
          </p:cNvSpPr>
          <p:nvPr/>
        </p:nvSpPr>
        <p:spPr bwMode="auto">
          <a:xfrm>
            <a:off x="304800" y="624003"/>
            <a:ext cx="2209800" cy="707886"/>
          </a:xfrm>
          <a:prstGeom prst="rect">
            <a:avLst/>
          </a:prstGeom>
          <a:noFill/>
          <a:ln w="9525" algn="ctr">
            <a:noFill/>
            <a:miter lim="800000"/>
            <a:headEnd/>
            <a:tailEnd/>
          </a:ln>
          <a:effectLst/>
        </p:spPr>
        <p:txBody>
          <a:bodyPr>
            <a:spAutoFit/>
          </a:bodyPr>
          <a:lstStyle/>
          <a:p>
            <a:pPr>
              <a:lnSpc>
                <a:spcPts val="2400"/>
              </a:lnSpc>
            </a:pPr>
            <a:r>
              <a:rPr lang="en-US" sz="2400" b="1" dirty="0" err="1">
                <a:latin typeface="Arial Narrow" pitchFamily="34" charset="0"/>
              </a:rPr>
              <a:t>Methysergide</a:t>
            </a:r>
            <a:endParaRPr lang="en-US" sz="2400" b="1" dirty="0">
              <a:latin typeface="Arial Narrow" pitchFamily="34" charset="0"/>
            </a:endParaRPr>
          </a:p>
          <a:p>
            <a:pPr>
              <a:lnSpc>
                <a:spcPts val="2400"/>
              </a:lnSpc>
            </a:pPr>
            <a:r>
              <a:rPr lang="en-US" sz="2400" b="1" dirty="0" err="1">
                <a:latin typeface="Arial Narrow" pitchFamily="34" charset="0"/>
              </a:rPr>
              <a:t>Cyproheptadine</a:t>
            </a:r>
            <a:endParaRPr lang="en-US" sz="2400" b="1" dirty="0">
              <a:latin typeface="Arial Narrow" pitchFamily="34" charset="0"/>
            </a:endParaRPr>
          </a:p>
        </p:txBody>
      </p:sp>
      <p:sp>
        <p:nvSpPr>
          <p:cNvPr id="54301" name="AutoShape 29"/>
          <p:cNvSpPr>
            <a:spLocks noChangeArrowheads="1"/>
          </p:cNvSpPr>
          <p:nvPr/>
        </p:nvSpPr>
        <p:spPr bwMode="auto">
          <a:xfrm>
            <a:off x="3962400" y="1143000"/>
            <a:ext cx="1143000" cy="304800"/>
          </a:xfrm>
          <a:prstGeom prst="leftArrow">
            <a:avLst>
              <a:gd name="adj1" fmla="val 50000"/>
              <a:gd name="adj2" fmla="val 93750"/>
            </a:avLst>
          </a:prstGeom>
          <a:gradFill rotWithShape="1">
            <a:gsLst>
              <a:gs pos="0">
                <a:srgbClr val="66FFFF"/>
              </a:gs>
              <a:gs pos="100000">
                <a:schemeClr val="accent1"/>
              </a:gs>
            </a:gsLst>
            <a:lin ang="0" scaled="1"/>
          </a:gradFill>
          <a:ln w="9525" algn="ctr">
            <a:solidFill>
              <a:schemeClr val="tx1"/>
            </a:solidFill>
            <a:miter lim="800000"/>
            <a:headEnd/>
            <a:tailEnd/>
          </a:ln>
          <a:effectLst/>
        </p:spPr>
        <p:txBody>
          <a:bodyPr vert="eaVert" wrap="none" anchor="ctr"/>
          <a:lstStyle/>
          <a:p>
            <a:endParaRPr lang="en-US"/>
          </a:p>
        </p:txBody>
      </p:sp>
      <p:sp>
        <p:nvSpPr>
          <p:cNvPr id="54302" name="Line 30"/>
          <p:cNvSpPr>
            <a:spLocks noChangeShapeType="1"/>
          </p:cNvSpPr>
          <p:nvPr/>
        </p:nvSpPr>
        <p:spPr bwMode="auto">
          <a:xfrm>
            <a:off x="2862263" y="2209800"/>
            <a:ext cx="0" cy="4724400"/>
          </a:xfrm>
          <a:prstGeom prst="line">
            <a:avLst/>
          </a:prstGeom>
          <a:noFill/>
          <a:ln w="57150">
            <a:solidFill>
              <a:schemeClr val="tx2"/>
            </a:solidFill>
            <a:prstDash val="dashDot"/>
            <a:round/>
            <a:headEnd/>
            <a:tailEnd/>
          </a:ln>
          <a:effectLst/>
        </p:spPr>
        <p:txBody>
          <a:bodyPr/>
          <a:lstStyle/>
          <a:p>
            <a:pPr>
              <a:lnSpc>
                <a:spcPts val="2400"/>
              </a:lnSpc>
            </a:pPr>
            <a:endParaRPr lang="en-US"/>
          </a:p>
        </p:txBody>
      </p:sp>
      <p:sp>
        <p:nvSpPr>
          <p:cNvPr id="54303" name="Line 31"/>
          <p:cNvSpPr>
            <a:spLocks noChangeShapeType="1"/>
          </p:cNvSpPr>
          <p:nvPr/>
        </p:nvSpPr>
        <p:spPr bwMode="auto">
          <a:xfrm>
            <a:off x="5834063" y="2195512"/>
            <a:ext cx="0" cy="4724400"/>
          </a:xfrm>
          <a:prstGeom prst="line">
            <a:avLst/>
          </a:prstGeom>
          <a:noFill/>
          <a:ln w="57150">
            <a:solidFill>
              <a:schemeClr val="tx2"/>
            </a:solidFill>
            <a:prstDash val="dashDot"/>
            <a:round/>
            <a:headEnd/>
            <a:tailEnd/>
          </a:ln>
          <a:effectLst/>
        </p:spPr>
        <p:txBody>
          <a:bodyPr/>
          <a:lstStyle/>
          <a:p>
            <a:pPr>
              <a:lnSpc>
                <a:spcPts val="2400"/>
              </a:lnSpc>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
                                  </p:iterate>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wipe(up)">
                                      <p:cBhvr>
                                        <p:cTn id="7" dur="1000"/>
                                        <p:tgtEl>
                                          <p:spTgt spid="54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wd">
                                    <p:tmPct val="10000"/>
                                  </p:iterate>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wipe(up)">
                                      <p:cBhvr>
                                        <p:cTn id="12" dur="1000"/>
                                        <p:tgtEl>
                                          <p:spTgt spid="542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wd">
                                    <p:tmPct val="10000"/>
                                  </p:iterate>
                                  <p:childTnLst>
                                    <p:set>
                                      <p:cBhvr>
                                        <p:cTn id="16" dur="1" fill="hold">
                                          <p:stCondLst>
                                            <p:cond delay="0"/>
                                          </p:stCondLst>
                                        </p:cTn>
                                        <p:tgtEl>
                                          <p:spTgt spid="54277">
                                            <p:txEl>
                                              <p:pRg st="3" end="3"/>
                                            </p:txEl>
                                          </p:spTgt>
                                        </p:tgtEl>
                                        <p:attrNameLst>
                                          <p:attrName>style.visibility</p:attrName>
                                        </p:attrNameLst>
                                      </p:cBhvr>
                                      <p:to>
                                        <p:strVal val="visible"/>
                                      </p:to>
                                    </p:set>
                                    <p:animEffect transition="in" filter="wipe(up)">
                                      <p:cBhvr>
                                        <p:cTn id="17" dur="1000"/>
                                        <p:tgtEl>
                                          <p:spTgt spid="5427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wd">
                                    <p:tmPct val="10000"/>
                                  </p:iterate>
                                  <p:childTnLst>
                                    <p:set>
                                      <p:cBhvr>
                                        <p:cTn id="21" dur="1" fill="hold">
                                          <p:stCondLst>
                                            <p:cond delay="0"/>
                                          </p:stCondLst>
                                        </p:cTn>
                                        <p:tgtEl>
                                          <p:spTgt spid="54277">
                                            <p:txEl>
                                              <p:pRg st="5" end="5"/>
                                            </p:txEl>
                                          </p:spTgt>
                                        </p:tgtEl>
                                        <p:attrNameLst>
                                          <p:attrName>style.visibility</p:attrName>
                                        </p:attrNameLst>
                                      </p:cBhvr>
                                      <p:to>
                                        <p:strVal val="visible"/>
                                      </p:to>
                                    </p:set>
                                    <p:animEffect transition="in" filter="wipe(up)">
                                      <p:cBhvr>
                                        <p:cTn id="22" dur="1000"/>
                                        <p:tgtEl>
                                          <p:spTgt spid="5427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iterate type="wd">
                                    <p:tmPct val="10000"/>
                                  </p:iterate>
                                  <p:childTnLst>
                                    <p:set>
                                      <p:cBhvr>
                                        <p:cTn id="26" dur="1" fill="hold">
                                          <p:stCondLst>
                                            <p:cond delay="0"/>
                                          </p:stCondLst>
                                        </p:cTn>
                                        <p:tgtEl>
                                          <p:spTgt spid="54277">
                                            <p:txEl>
                                              <p:pRg st="7" end="7"/>
                                            </p:txEl>
                                          </p:spTgt>
                                        </p:tgtEl>
                                        <p:attrNameLst>
                                          <p:attrName>style.visibility</p:attrName>
                                        </p:attrNameLst>
                                      </p:cBhvr>
                                      <p:to>
                                        <p:strVal val="visible"/>
                                      </p:to>
                                    </p:set>
                                    <p:animEffect transition="in" filter="wipe(up)">
                                      <p:cBhvr>
                                        <p:cTn id="27" dur="1000"/>
                                        <p:tgtEl>
                                          <p:spTgt spid="54277">
                                            <p:txEl>
                                              <p:pRg st="7" end="7"/>
                                            </p:txEl>
                                          </p:spTgt>
                                        </p:tgtEl>
                                      </p:cBhvr>
                                    </p:animEffect>
                                  </p:childTnLst>
                                </p:cTn>
                              </p:par>
                            </p:childTnLst>
                          </p:cTn>
                        </p:par>
                        <p:par>
                          <p:cTn id="28" fill="hold">
                            <p:stCondLst>
                              <p:cond delay="1100"/>
                            </p:stCondLst>
                            <p:childTnLst>
                              <p:par>
                                <p:cTn id="29" presetID="16" presetClass="entr" presetSubtype="42" fill="hold" grpId="0" nodeType="afterEffect">
                                  <p:stCondLst>
                                    <p:cond delay="0"/>
                                  </p:stCondLst>
                                  <p:childTnLst>
                                    <p:set>
                                      <p:cBhvr>
                                        <p:cTn id="30" dur="1" fill="hold">
                                          <p:stCondLst>
                                            <p:cond delay="0"/>
                                          </p:stCondLst>
                                        </p:cTn>
                                        <p:tgtEl>
                                          <p:spTgt spid="54302"/>
                                        </p:tgtEl>
                                        <p:attrNameLst>
                                          <p:attrName>style.visibility</p:attrName>
                                        </p:attrNameLst>
                                      </p:cBhvr>
                                      <p:to>
                                        <p:strVal val="visible"/>
                                      </p:to>
                                    </p:set>
                                    <p:animEffect transition="in" filter="barn(outHorizontal)">
                                      <p:cBhvr>
                                        <p:cTn id="31" dur="1000"/>
                                        <p:tgtEl>
                                          <p:spTgt spid="5430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iterate type="wd">
                                    <p:tmPct val="10000"/>
                                  </p:iterate>
                                  <p:childTnLst>
                                    <p:set>
                                      <p:cBhvr>
                                        <p:cTn id="35" dur="1" fill="hold">
                                          <p:stCondLst>
                                            <p:cond delay="0"/>
                                          </p:stCondLst>
                                        </p:cTn>
                                        <p:tgtEl>
                                          <p:spTgt spid="54279">
                                            <p:txEl>
                                              <p:pRg st="0" end="0"/>
                                            </p:txEl>
                                          </p:spTgt>
                                        </p:tgtEl>
                                        <p:attrNameLst>
                                          <p:attrName>style.visibility</p:attrName>
                                        </p:attrNameLst>
                                      </p:cBhvr>
                                      <p:to>
                                        <p:strVal val="visible"/>
                                      </p:to>
                                    </p:set>
                                    <p:animEffect transition="in" filter="wipe(up)">
                                      <p:cBhvr>
                                        <p:cTn id="36" dur="1000"/>
                                        <p:tgtEl>
                                          <p:spTgt spid="5427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iterate type="wd">
                                    <p:tmPct val="10000"/>
                                  </p:iterate>
                                  <p:childTnLst>
                                    <p:set>
                                      <p:cBhvr>
                                        <p:cTn id="40" dur="1" fill="hold">
                                          <p:stCondLst>
                                            <p:cond delay="0"/>
                                          </p:stCondLst>
                                        </p:cTn>
                                        <p:tgtEl>
                                          <p:spTgt spid="54279">
                                            <p:txEl>
                                              <p:pRg st="1" end="1"/>
                                            </p:txEl>
                                          </p:spTgt>
                                        </p:tgtEl>
                                        <p:attrNameLst>
                                          <p:attrName>style.visibility</p:attrName>
                                        </p:attrNameLst>
                                      </p:cBhvr>
                                      <p:to>
                                        <p:strVal val="visible"/>
                                      </p:to>
                                    </p:set>
                                    <p:animEffect transition="in" filter="wipe(up)">
                                      <p:cBhvr>
                                        <p:cTn id="41" dur="1000"/>
                                        <p:tgtEl>
                                          <p:spTgt spid="5427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iterate type="wd">
                                    <p:tmPct val="10000"/>
                                  </p:iterate>
                                  <p:childTnLst>
                                    <p:set>
                                      <p:cBhvr>
                                        <p:cTn id="45" dur="1" fill="hold">
                                          <p:stCondLst>
                                            <p:cond delay="0"/>
                                          </p:stCondLst>
                                        </p:cTn>
                                        <p:tgtEl>
                                          <p:spTgt spid="54279">
                                            <p:txEl>
                                              <p:pRg st="2" end="2"/>
                                            </p:txEl>
                                          </p:spTgt>
                                        </p:tgtEl>
                                        <p:attrNameLst>
                                          <p:attrName>style.visibility</p:attrName>
                                        </p:attrNameLst>
                                      </p:cBhvr>
                                      <p:to>
                                        <p:strVal val="visible"/>
                                      </p:to>
                                    </p:set>
                                    <p:animEffect transition="in" filter="wipe(up)">
                                      <p:cBhvr>
                                        <p:cTn id="46" dur="1000"/>
                                        <p:tgtEl>
                                          <p:spTgt spid="5427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iterate type="wd">
                                    <p:tmPct val="10000"/>
                                  </p:iterate>
                                  <p:childTnLst>
                                    <p:set>
                                      <p:cBhvr>
                                        <p:cTn id="50" dur="1" fill="hold">
                                          <p:stCondLst>
                                            <p:cond delay="0"/>
                                          </p:stCondLst>
                                        </p:cTn>
                                        <p:tgtEl>
                                          <p:spTgt spid="54279">
                                            <p:txEl>
                                              <p:pRg st="3" end="3"/>
                                            </p:txEl>
                                          </p:spTgt>
                                        </p:tgtEl>
                                        <p:attrNameLst>
                                          <p:attrName>style.visibility</p:attrName>
                                        </p:attrNameLst>
                                      </p:cBhvr>
                                      <p:to>
                                        <p:strVal val="visible"/>
                                      </p:to>
                                    </p:set>
                                    <p:animEffect transition="in" filter="wipe(up)">
                                      <p:cBhvr>
                                        <p:cTn id="51" dur="1000"/>
                                        <p:tgtEl>
                                          <p:spTgt spid="54279">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iterate type="wd">
                                    <p:tmPct val="10000"/>
                                  </p:iterate>
                                  <p:childTnLst>
                                    <p:set>
                                      <p:cBhvr>
                                        <p:cTn id="55" dur="1" fill="hold">
                                          <p:stCondLst>
                                            <p:cond delay="0"/>
                                          </p:stCondLst>
                                        </p:cTn>
                                        <p:tgtEl>
                                          <p:spTgt spid="54279">
                                            <p:txEl>
                                              <p:pRg st="5" end="5"/>
                                            </p:txEl>
                                          </p:spTgt>
                                        </p:tgtEl>
                                        <p:attrNameLst>
                                          <p:attrName>style.visibility</p:attrName>
                                        </p:attrNameLst>
                                      </p:cBhvr>
                                      <p:to>
                                        <p:strVal val="visible"/>
                                      </p:to>
                                    </p:set>
                                    <p:animEffect transition="in" filter="wipe(up)">
                                      <p:cBhvr>
                                        <p:cTn id="56" dur="1000"/>
                                        <p:tgtEl>
                                          <p:spTgt spid="54279">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iterate type="wd">
                                    <p:tmPct val="10000"/>
                                  </p:iterate>
                                  <p:childTnLst>
                                    <p:set>
                                      <p:cBhvr>
                                        <p:cTn id="60" dur="1" fill="hold">
                                          <p:stCondLst>
                                            <p:cond delay="0"/>
                                          </p:stCondLst>
                                        </p:cTn>
                                        <p:tgtEl>
                                          <p:spTgt spid="54279">
                                            <p:txEl>
                                              <p:pRg st="7" end="7"/>
                                            </p:txEl>
                                          </p:spTgt>
                                        </p:tgtEl>
                                        <p:attrNameLst>
                                          <p:attrName>style.visibility</p:attrName>
                                        </p:attrNameLst>
                                      </p:cBhvr>
                                      <p:to>
                                        <p:strVal val="visible"/>
                                      </p:to>
                                    </p:set>
                                    <p:animEffect transition="in" filter="wipe(up)">
                                      <p:cBhvr>
                                        <p:cTn id="61" dur="1000"/>
                                        <p:tgtEl>
                                          <p:spTgt spid="54279">
                                            <p:txEl>
                                              <p:pRg st="7" end="7"/>
                                            </p:txEl>
                                          </p:spTgt>
                                        </p:tgtEl>
                                      </p:cBhvr>
                                    </p:animEffect>
                                  </p:childTnLst>
                                </p:cTn>
                              </p:par>
                            </p:childTnLst>
                          </p:cTn>
                        </p:par>
                        <p:par>
                          <p:cTn id="62" fill="hold">
                            <p:stCondLst>
                              <p:cond delay="1100"/>
                            </p:stCondLst>
                            <p:childTnLst>
                              <p:par>
                                <p:cTn id="63" presetID="16" presetClass="entr" presetSubtype="42" fill="hold" grpId="0" nodeType="afterEffect">
                                  <p:stCondLst>
                                    <p:cond delay="0"/>
                                  </p:stCondLst>
                                  <p:childTnLst>
                                    <p:set>
                                      <p:cBhvr>
                                        <p:cTn id="64" dur="1" fill="hold">
                                          <p:stCondLst>
                                            <p:cond delay="0"/>
                                          </p:stCondLst>
                                        </p:cTn>
                                        <p:tgtEl>
                                          <p:spTgt spid="54303"/>
                                        </p:tgtEl>
                                        <p:attrNameLst>
                                          <p:attrName>style.visibility</p:attrName>
                                        </p:attrNameLst>
                                      </p:cBhvr>
                                      <p:to>
                                        <p:strVal val="visible"/>
                                      </p:to>
                                    </p:set>
                                    <p:animEffect transition="in" filter="barn(outHorizontal)">
                                      <p:cBhvr>
                                        <p:cTn id="65" dur="1000"/>
                                        <p:tgtEl>
                                          <p:spTgt spid="5430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iterate type="wd">
                                    <p:tmPct val="10000"/>
                                  </p:iterate>
                                  <p:childTnLst>
                                    <p:set>
                                      <p:cBhvr>
                                        <p:cTn id="69" dur="1" fill="hold">
                                          <p:stCondLst>
                                            <p:cond delay="0"/>
                                          </p:stCondLst>
                                        </p:cTn>
                                        <p:tgtEl>
                                          <p:spTgt spid="54278">
                                            <p:txEl>
                                              <p:pRg st="0" end="0"/>
                                            </p:txEl>
                                          </p:spTgt>
                                        </p:tgtEl>
                                        <p:attrNameLst>
                                          <p:attrName>style.visibility</p:attrName>
                                        </p:attrNameLst>
                                      </p:cBhvr>
                                      <p:to>
                                        <p:strVal val="visible"/>
                                      </p:to>
                                    </p:set>
                                    <p:animEffect transition="in" filter="wipe(up)">
                                      <p:cBhvr>
                                        <p:cTn id="70" dur="1000"/>
                                        <p:tgtEl>
                                          <p:spTgt spid="54278">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iterate type="wd">
                                    <p:tmPct val="10000"/>
                                  </p:iterate>
                                  <p:childTnLst>
                                    <p:set>
                                      <p:cBhvr>
                                        <p:cTn id="74" dur="1" fill="hold">
                                          <p:stCondLst>
                                            <p:cond delay="0"/>
                                          </p:stCondLst>
                                        </p:cTn>
                                        <p:tgtEl>
                                          <p:spTgt spid="54278">
                                            <p:txEl>
                                              <p:pRg st="1" end="1"/>
                                            </p:txEl>
                                          </p:spTgt>
                                        </p:tgtEl>
                                        <p:attrNameLst>
                                          <p:attrName>style.visibility</p:attrName>
                                        </p:attrNameLst>
                                      </p:cBhvr>
                                      <p:to>
                                        <p:strVal val="visible"/>
                                      </p:to>
                                    </p:set>
                                    <p:animEffect transition="in" filter="wipe(up)">
                                      <p:cBhvr>
                                        <p:cTn id="75" dur="1000"/>
                                        <p:tgtEl>
                                          <p:spTgt spid="54278">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iterate type="wd">
                                    <p:tmPct val="10000"/>
                                  </p:iterate>
                                  <p:childTnLst>
                                    <p:set>
                                      <p:cBhvr>
                                        <p:cTn id="79" dur="1" fill="hold">
                                          <p:stCondLst>
                                            <p:cond delay="0"/>
                                          </p:stCondLst>
                                        </p:cTn>
                                        <p:tgtEl>
                                          <p:spTgt spid="54278">
                                            <p:txEl>
                                              <p:pRg st="3" end="3"/>
                                            </p:txEl>
                                          </p:spTgt>
                                        </p:tgtEl>
                                        <p:attrNameLst>
                                          <p:attrName>style.visibility</p:attrName>
                                        </p:attrNameLst>
                                      </p:cBhvr>
                                      <p:to>
                                        <p:strVal val="visible"/>
                                      </p:to>
                                    </p:set>
                                    <p:animEffect transition="in" filter="wipe(up)">
                                      <p:cBhvr>
                                        <p:cTn id="80" dur="1000"/>
                                        <p:tgtEl>
                                          <p:spTgt spid="54278">
                                            <p:txEl>
                                              <p:pRg st="3" end="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iterate type="wd">
                                    <p:tmPct val="10000"/>
                                  </p:iterate>
                                  <p:childTnLst>
                                    <p:set>
                                      <p:cBhvr>
                                        <p:cTn id="84" dur="1" fill="hold">
                                          <p:stCondLst>
                                            <p:cond delay="0"/>
                                          </p:stCondLst>
                                        </p:cTn>
                                        <p:tgtEl>
                                          <p:spTgt spid="54278">
                                            <p:txEl>
                                              <p:pRg st="4" end="4"/>
                                            </p:txEl>
                                          </p:spTgt>
                                        </p:tgtEl>
                                        <p:attrNameLst>
                                          <p:attrName>style.visibility</p:attrName>
                                        </p:attrNameLst>
                                      </p:cBhvr>
                                      <p:to>
                                        <p:strVal val="visible"/>
                                      </p:to>
                                    </p:set>
                                    <p:animEffect transition="in" filter="wipe(up)">
                                      <p:cBhvr>
                                        <p:cTn id="85" dur="1000"/>
                                        <p:tgtEl>
                                          <p:spTgt spid="54278">
                                            <p:txEl>
                                              <p:pRg st="4" end="4"/>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iterate type="wd">
                                    <p:tmPct val="10000"/>
                                  </p:iterate>
                                  <p:childTnLst>
                                    <p:set>
                                      <p:cBhvr>
                                        <p:cTn id="89" dur="1" fill="hold">
                                          <p:stCondLst>
                                            <p:cond delay="0"/>
                                          </p:stCondLst>
                                        </p:cTn>
                                        <p:tgtEl>
                                          <p:spTgt spid="54278">
                                            <p:txEl>
                                              <p:pRg st="6" end="6"/>
                                            </p:txEl>
                                          </p:spTgt>
                                        </p:tgtEl>
                                        <p:attrNameLst>
                                          <p:attrName>style.visibility</p:attrName>
                                        </p:attrNameLst>
                                      </p:cBhvr>
                                      <p:to>
                                        <p:strVal val="visible"/>
                                      </p:to>
                                    </p:set>
                                    <p:animEffect transition="in" filter="wipe(up)">
                                      <p:cBhvr>
                                        <p:cTn id="90" dur="1000"/>
                                        <p:tgtEl>
                                          <p:spTgt spid="54278">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2" fill="hold" grpId="0" nodeType="clickEffect">
                                  <p:stCondLst>
                                    <p:cond delay="0"/>
                                  </p:stCondLst>
                                  <p:childTnLst>
                                    <p:set>
                                      <p:cBhvr>
                                        <p:cTn id="94" dur="1" fill="hold">
                                          <p:stCondLst>
                                            <p:cond delay="0"/>
                                          </p:stCondLst>
                                        </p:cTn>
                                        <p:tgtEl>
                                          <p:spTgt spid="54301"/>
                                        </p:tgtEl>
                                        <p:attrNameLst>
                                          <p:attrName>style.visibility</p:attrName>
                                        </p:attrNameLst>
                                      </p:cBhvr>
                                      <p:to>
                                        <p:strVal val="visible"/>
                                      </p:to>
                                    </p:set>
                                    <p:animEffect transition="in" filter="wipe(right)">
                                      <p:cBhvr>
                                        <p:cTn id="95" dur="1000"/>
                                        <p:tgtEl>
                                          <p:spTgt spid="54301"/>
                                        </p:tgtEl>
                                      </p:cBhvr>
                                    </p:animEffect>
                                  </p:childTnLst>
                                </p:cTn>
                              </p:par>
                            </p:childTnLst>
                          </p:cTn>
                        </p:par>
                        <p:par>
                          <p:cTn id="96" fill="hold">
                            <p:stCondLst>
                              <p:cond delay="1000"/>
                            </p:stCondLst>
                            <p:childTnLst>
                              <p:par>
                                <p:cTn id="97" presetID="22" presetClass="entr" presetSubtype="2" fill="hold" grpId="0" nodeType="afterEffect">
                                  <p:stCondLst>
                                    <p:cond delay="0"/>
                                  </p:stCondLst>
                                  <p:childTnLst>
                                    <p:set>
                                      <p:cBhvr>
                                        <p:cTn id="98" dur="1" fill="hold">
                                          <p:stCondLst>
                                            <p:cond delay="0"/>
                                          </p:stCondLst>
                                        </p:cTn>
                                        <p:tgtEl>
                                          <p:spTgt spid="54300"/>
                                        </p:tgtEl>
                                        <p:attrNameLst>
                                          <p:attrName>style.visibility</p:attrName>
                                        </p:attrNameLst>
                                      </p:cBhvr>
                                      <p:to>
                                        <p:strVal val="visible"/>
                                      </p:to>
                                    </p:set>
                                    <p:animEffect transition="in" filter="wipe(right)">
                                      <p:cBhvr>
                                        <p:cTn id="99" dur="1000"/>
                                        <p:tgtEl>
                                          <p:spTgt spid="54300"/>
                                        </p:tgtEl>
                                      </p:cBhvr>
                                    </p:animEffect>
                                  </p:childTnLst>
                                  <p:subTnLst>
                                    <p:set>
                                      <p:cBhvr override="childStyle">
                                        <p:cTn dur="1" fill="hold" display="0" masterRel="nextClick" afterEffect="1"/>
                                        <p:tgtEl>
                                          <p:spTgt spid="54300"/>
                                        </p:tgtEl>
                                        <p:attrNameLst>
                                          <p:attrName>style.visibility</p:attrName>
                                        </p:attrNameLst>
                                      </p:cBhvr>
                                      <p:to>
                                        <p:strVal val="hidden"/>
                                      </p:to>
                                    </p:set>
                                  </p:subTnLst>
                                </p:cTn>
                              </p:par>
                            </p:childTnLst>
                          </p:cTn>
                        </p:par>
                      </p:childTnLst>
                    </p:cTn>
                  </p:par>
                  <p:par>
                    <p:cTn id="100" fill="hold">
                      <p:stCondLst>
                        <p:cond delay="indefinite"/>
                      </p:stCondLst>
                      <p:childTnLst>
                        <p:par>
                          <p:cTn id="101" fill="hold">
                            <p:stCondLst>
                              <p:cond delay="0"/>
                            </p:stCondLst>
                            <p:childTnLst>
                              <p:par>
                                <p:cTn id="102" presetID="22" presetClass="entr" presetSubtype="2" fill="hold" grpId="0" nodeType="clickEffect">
                                  <p:stCondLst>
                                    <p:cond delay="0"/>
                                  </p:stCondLst>
                                  <p:childTnLst>
                                    <p:set>
                                      <p:cBhvr>
                                        <p:cTn id="103" dur="1" fill="hold">
                                          <p:stCondLst>
                                            <p:cond delay="0"/>
                                          </p:stCondLst>
                                        </p:cTn>
                                        <p:tgtEl>
                                          <p:spTgt spid="54299"/>
                                        </p:tgtEl>
                                        <p:attrNameLst>
                                          <p:attrName>style.visibility</p:attrName>
                                        </p:attrNameLst>
                                      </p:cBhvr>
                                      <p:to>
                                        <p:strVal val="visible"/>
                                      </p:to>
                                    </p:set>
                                    <p:animEffect transition="in" filter="wipe(right)">
                                      <p:cBhvr>
                                        <p:cTn id="104" dur="1000"/>
                                        <p:tgtEl>
                                          <p:spTgt spid="54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p:bldP spid="54278" grpId="0" build="p"/>
      <p:bldP spid="54279" grpId="0" build="p"/>
      <p:bldP spid="54299" grpId="0"/>
      <p:bldP spid="54300" grpId="0"/>
      <p:bldP spid="54301" grpId="0" animBg="1"/>
      <p:bldP spid="54302" grpId="0" animBg="1"/>
      <p:bldP spid="5430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24"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857224" y="2857496"/>
            <a:ext cx="3714776" cy="3214710"/>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362122" y="642918"/>
            <a:ext cx="5923225" cy="1077218"/>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DRUGS USED IN</a:t>
            </a:r>
          </a:p>
          <a:p>
            <a:pPr fontAlgn="auto">
              <a:spcBef>
                <a:spcPts val="0"/>
              </a:spcBef>
              <a:spcAft>
                <a:spcPts val="0"/>
              </a:spcAft>
              <a:defRPr/>
            </a:pP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HEADACHE </a:t>
            </a:r>
            <a:r>
              <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AND MIGRAINE</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
        <p:nvSpPr>
          <p:cNvPr id="9" name="Rectangle 8"/>
          <p:cNvSpPr/>
          <p:nvPr/>
        </p:nvSpPr>
        <p:spPr>
          <a:xfrm>
            <a:off x="357158" y="3286124"/>
            <a:ext cx="3714776" cy="3214710"/>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0" descr="memory"/>
          <p:cNvPicPr>
            <a:picLocks noChangeAspect="1" noChangeArrowheads="1"/>
          </p:cNvPicPr>
          <p:nvPr/>
        </p:nvPicPr>
        <p:blipFill>
          <a:blip r:embed="rId2">
            <a:clrChange>
              <a:clrFrom>
                <a:srgbClr val="000000"/>
              </a:clrFrom>
              <a:clrTo>
                <a:srgbClr val="000000">
                  <a:alpha val="0"/>
                </a:srgbClr>
              </a:clrTo>
            </a:clrChange>
            <a:duotone>
              <a:schemeClr val="accent1">
                <a:shade val="45000"/>
                <a:satMod val="135000"/>
              </a:schemeClr>
              <a:prstClr val="white"/>
            </a:duotone>
          </a:blip>
          <a:srcRect l="2126" t="2232" r="2223" b="4018"/>
          <a:stretch>
            <a:fillRect/>
          </a:stretch>
        </p:blipFill>
        <p:spPr bwMode="auto">
          <a:xfrm>
            <a:off x="-71470" y="3857628"/>
            <a:ext cx="3071834" cy="3000372"/>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pic>
      <p:sp>
        <p:nvSpPr>
          <p:cNvPr id="11" name="WordArt 3"/>
          <p:cNvSpPr>
            <a:spLocks noChangeArrowheads="1" noChangeShapeType="1" noTextEdit="1"/>
          </p:cNvSpPr>
          <p:nvPr/>
        </p:nvSpPr>
        <p:spPr bwMode="auto">
          <a:xfrm>
            <a:off x="5791200" y="3284415"/>
            <a:ext cx="609600" cy="906585"/>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O</a:t>
            </a:r>
          </a:p>
        </p:txBody>
      </p:sp>
      <p:sp>
        <p:nvSpPr>
          <p:cNvPr id="12" name="WordArt 4"/>
          <p:cNvSpPr>
            <a:spLocks noChangeArrowheads="1" noChangeShapeType="1" noTextEdit="1"/>
          </p:cNvSpPr>
          <p:nvPr/>
        </p:nvSpPr>
        <p:spPr bwMode="auto">
          <a:xfrm>
            <a:off x="5029200" y="2217615"/>
            <a:ext cx="812800" cy="906585"/>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G</a:t>
            </a:r>
          </a:p>
        </p:txBody>
      </p:sp>
      <p:sp>
        <p:nvSpPr>
          <p:cNvPr id="13" name="WordArt 5"/>
          <p:cNvSpPr>
            <a:spLocks noChangeArrowheads="1" noChangeShapeType="1" noTextEdit="1"/>
          </p:cNvSpPr>
          <p:nvPr/>
        </p:nvSpPr>
        <p:spPr bwMode="auto">
          <a:xfrm>
            <a:off x="6781800" y="5341815"/>
            <a:ext cx="609600" cy="906585"/>
          </a:xfrm>
          <a:prstGeom prst="rect">
            <a:avLst/>
          </a:prstGeom>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D</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endParaRPr>
          </a:p>
        </p:txBody>
      </p:sp>
      <p:sp>
        <p:nvSpPr>
          <p:cNvPr id="14" name="WordArt 6"/>
          <p:cNvSpPr>
            <a:spLocks noChangeArrowheads="1" noChangeShapeType="1" noTextEdit="1"/>
          </p:cNvSpPr>
          <p:nvPr/>
        </p:nvSpPr>
        <p:spPr bwMode="auto">
          <a:xfrm>
            <a:off x="6858000" y="2514600"/>
            <a:ext cx="584200" cy="762000"/>
          </a:xfrm>
          <a:prstGeom prst="rect">
            <a:avLst/>
          </a:prstGeom>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U</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endParaRPr>
          </a:p>
        </p:txBody>
      </p:sp>
      <p:sp>
        <p:nvSpPr>
          <p:cNvPr id="15" name="WordArt 7"/>
          <p:cNvSpPr>
            <a:spLocks noChangeArrowheads="1" noChangeShapeType="1" noTextEdit="1"/>
          </p:cNvSpPr>
          <p:nvPr/>
        </p:nvSpPr>
        <p:spPr bwMode="auto">
          <a:xfrm>
            <a:off x="6096000" y="4275015"/>
            <a:ext cx="609600" cy="991577"/>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O</a:t>
            </a:r>
          </a:p>
        </p:txBody>
      </p:sp>
      <p:sp>
        <p:nvSpPr>
          <p:cNvPr id="16" name="WordArt 8"/>
          <p:cNvSpPr>
            <a:spLocks noChangeArrowheads="1" noChangeShapeType="1" noTextEdit="1"/>
          </p:cNvSpPr>
          <p:nvPr/>
        </p:nvSpPr>
        <p:spPr bwMode="auto">
          <a:xfrm>
            <a:off x="7391400" y="3429000"/>
            <a:ext cx="711200" cy="878254"/>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C</a:t>
            </a:r>
          </a:p>
        </p:txBody>
      </p:sp>
      <p:sp>
        <p:nvSpPr>
          <p:cNvPr id="17" name="WordArt 9"/>
          <p:cNvSpPr>
            <a:spLocks noChangeArrowheads="1" noChangeShapeType="1" noTextEdit="1"/>
          </p:cNvSpPr>
          <p:nvPr/>
        </p:nvSpPr>
        <p:spPr bwMode="auto">
          <a:xfrm>
            <a:off x="8153400" y="4343400"/>
            <a:ext cx="660400" cy="963246"/>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K</a:t>
            </a:r>
          </a:p>
        </p:txBody>
      </p:sp>
      <p:sp>
        <p:nvSpPr>
          <p:cNvPr id="18" name="WordArt 10"/>
          <p:cNvSpPr>
            <a:spLocks noChangeArrowheads="1" noChangeShapeType="1" noTextEdit="1"/>
          </p:cNvSpPr>
          <p:nvPr/>
        </p:nvSpPr>
        <p:spPr bwMode="auto">
          <a:xfrm>
            <a:off x="6299200" y="1676400"/>
            <a:ext cx="609600" cy="950259"/>
          </a:xfrm>
          <a:prstGeom prst="rect">
            <a:avLst/>
          </a:prstGeom>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00CCFF">
                      <a:alpha val="50000"/>
                    </a:srgbClr>
                  </a:outerShdw>
                </a:effectLst>
                <a:latin typeface="Arial Black"/>
              </a:rPr>
              <a:t>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fltVal val="0"/>
                                          </p:val>
                                        </p:tav>
                                        <p:tav tm="100000">
                                          <p:val>
                                            <p:strVal val="#ppt_w"/>
                                          </p:val>
                                        </p:tav>
                                      </p:tavLst>
                                    </p:anim>
                                    <p:anim calcmode="lin" valueType="num">
                                      <p:cBhvr>
                                        <p:cTn id="8" dur="2000" fill="hold"/>
                                        <p:tgtEl>
                                          <p:spTgt spid="12"/>
                                        </p:tgtEl>
                                        <p:attrNameLst>
                                          <p:attrName>ppt_h</p:attrName>
                                        </p:attrNameLst>
                                      </p:cBhvr>
                                      <p:tavLst>
                                        <p:tav tm="0">
                                          <p:val>
                                            <p:fltVal val="0"/>
                                          </p:val>
                                        </p:tav>
                                        <p:tav tm="100000">
                                          <p:val>
                                            <p:strVal val="#ppt_h"/>
                                          </p:val>
                                        </p:tav>
                                      </p:tavLst>
                                    </p:anim>
                                    <p:anim calcmode="lin" valueType="num">
                                      <p:cBhvr>
                                        <p:cTn id="9" dur="2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2000" fill="hold"/>
                                        <p:tgtEl>
                                          <p:spTgt spid="11"/>
                                        </p:tgtEl>
                                        <p:attrNameLst>
                                          <p:attrName>ppt_w</p:attrName>
                                        </p:attrNameLst>
                                      </p:cBhvr>
                                      <p:tavLst>
                                        <p:tav tm="0">
                                          <p:val>
                                            <p:fltVal val="0"/>
                                          </p:val>
                                        </p:tav>
                                        <p:tav tm="100000">
                                          <p:val>
                                            <p:strVal val="#ppt_w"/>
                                          </p:val>
                                        </p:tav>
                                      </p:tavLst>
                                    </p:anim>
                                    <p:anim calcmode="lin" valueType="num">
                                      <p:cBhvr>
                                        <p:cTn id="14" dur="2000" fill="hold"/>
                                        <p:tgtEl>
                                          <p:spTgt spid="11"/>
                                        </p:tgtEl>
                                        <p:attrNameLst>
                                          <p:attrName>ppt_h</p:attrName>
                                        </p:attrNameLst>
                                      </p:cBhvr>
                                      <p:tavLst>
                                        <p:tav tm="0">
                                          <p:val>
                                            <p:fltVal val="0"/>
                                          </p:val>
                                        </p:tav>
                                        <p:tav tm="100000">
                                          <p:val>
                                            <p:strVal val="#ppt_h"/>
                                          </p:val>
                                        </p:tav>
                                      </p:tavLst>
                                    </p:anim>
                                    <p:anim calcmode="lin" valueType="num">
                                      <p:cBhvr>
                                        <p:cTn id="15"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11"/>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2000" fill="hold"/>
                                        <p:tgtEl>
                                          <p:spTgt spid="15"/>
                                        </p:tgtEl>
                                        <p:attrNameLst>
                                          <p:attrName>ppt_w</p:attrName>
                                        </p:attrNameLst>
                                      </p:cBhvr>
                                      <p:tavLst>
                                        <p:tav tm="0">
                                          <p:val>
                                            <p:fltVal val="0"/>
                                          </p:val>
                                        </p:tav>
                                        <p:tav tm="100000">
                                          <p:val>
                                            <p:strVal val="#ppt_w"/>
                                          </p:val>
                                        </p:tav>
                                      </p:tavLst>
                                    </p:anim>
                                    <p:anim calcmode="lin" valueType="num">
                                      <p:cBhvr>
                                        <p:cTn id="20" dur="2000" fill="hold"/>
                                        <p:tgtEl>
                                          <p:spTgt spid="15"/>
                                        </p:tgtEl>
                                        <p:attrNameLst>
                                          <p:attrName>ppt_h</p:attrName>
                                        </p:attrNameLst>
                                      </p:cBhvr>
                                      <p:tavLst>
                                        <p:tav tm="0">
                                          <p:val>
                                            <p:fltVal val="0"/>
                                          </p:val>
                                        </p:tav>
                                        <p:tav tm="100000">
                                          <p:val>
                                            <p:strVal val="#ppt_h"/>
                                          </p:val>
                                        </p:tav>
                                      </p:tavLst>
                                    </p:anim>
                                    <p:anim calcmode="lin" valueType="num">
                                      <p:cBhvr>
                                        <p:cTn id="21" dur="2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5"/>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2000" fill="hold"/>
                                        <p:tgtEl>
                                          <p:spTgt spid="13"/>
                                        </p:tgtEl>
                                        <p:attrNameLst>
                                          <p:attrName>ppt_w</p:attrName>
                                        </p:attrNameLst>
                                      </p:cBhvr>
                                      <p:tavLst>
                                        <p:tav tm="0">
                                          <p:val>
                                            <p:fltVal val="0"/>
                                          </p:val>
                                        </p:tav>
                                        <p:tav tm="100000">
                                          <p:val>
                                            <p:strVal val="#ppt_w"/>
                                          </p:val>
                                        </p:tav>
                                      </p:tavLst>
                                    </p:anim>
                                    <p:anim calcmode="lin" valueType="num">
                                      <p:cBhvr>
                                        <p:cTn id="26" dur="2000" fill="hold"/>
                                        <p:tgtEl>
                                          <p:spTgt spid="13"/>
                                        </p:tgtEl>
                                        <p:attrNameLst>
                                          <p:attrName>ppt_h</p:attrName>
                                        </p:attrNameLst>
                                      </p:cBhvr>
                                      <p:tavLst>
                                        <p:tav tm="0">
                                          <p:val>
                                            <p:fltVal val="0"/>
                                          </p:val>
                                        </p:tav>
                                        <p:tav tm="100000">
                                          <p:val>
                                            <p:strVal val="#ppt_h"/>
                                          </p:val>
                                        </p:tav>
                                      </p:tavLst>
                                    </p:anim>
                                    <p:anim calcmode="lin" valueType="num">
                                      <p:cBhvr>
                                        <p:cTn id="27" dur="2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13"/>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3000" fill="hold"/>
                                        <p:tgtEl>
                                          <p:spTgt spid="18"/>
                                        </p:tgtEl>
                                        <p:attrNameLst>
                                          <p:attrName>ppt_w</p:attrName>
                                        </p:attrNameLst>
                                      </p:cBhvr>
                                      <p:tavLst>
                                        <p:tav tm="0">
                                          <p:val>
                                            <p:fltVal val="0"/>
                                          </p:val>
                                        </p:tav>
                                        <p:tav tm="100000">
                                          <p:val>
                                            <p:strVal val="#ppt_w"/>
                                          </p:val>
                                        </p:tav>
                                      </p:tavLst>
                                    </p:anim>
                                    <p:anim calcmode="lin" valueType="num">
                                      <p:cBhvr>
                                        <p:cTn id="32" dur="3000" fill="hold"/>
                                        <p:tgtEl>
                                          <p:spTgt spid="18"/>
                                        </p:tgtEl>
                                        <p:attrNameLst>
                                          <p:attrName>ppt_h</p:attrName>
                                        </p:attrNameLst>
                                      </p:cBhvr>
                                      <p:tavLst>
                                        <p:tav tm="0">
                                          <p:val>
                                            <p:fltVal val="0"/>
                                          </p:val>
                                        </p:tav>
                                        <p:tav tm="100000">
                                          <p:val>
                                            <p:strVal val="#ppt_h"/>
                                          </p:val>
                                        </p:tav>
                                      </p:tavLst>
                                    </p:anim>
                                    <p:anim calcmode="lin" valueType="num">
                                      <p:cBhvr>
                                        <p:cTn id="33" dur="3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4" dur="3000" fill="hold"/>
                                        <p:tgtEl>
                                          <p:spTgt spid="18"/>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3000" fill="hold"/>
                                        <p:tgtEl>
                                          <p:spTgt spid="14"/>
                                        </p:tgtEl>
                                        <p:attrNameLst>
                                          <p:attrName>ppt_w</p:attrName>
                                        </p:attrNameLst>
                                      </p:cBhvr>
                                      <p:tavLst>
                                        <p:tav tm="0">
                                          <p:val>
                                            <p:fltVal val="0"/>
                                          </p:val>
                                        </p:tav>
                                        <p:tav tm="100000">
                                          <p:val>
                                            <p:strVal val="#ppt_w"/>
                                          </p:val>
                                        </p:tav>
                                      </p:tavLst>
                                    </p:anim>
                                    <p:anim calcmode="lin" valueType="num">
                                      <p:cBhvr>
                                        <p:cTn id="38" dur="3000" fill="hold"/>
                                        <p:tgtEl>
                                          <p:spTgt spid="14"/>
                                        </p:tgtEl>
                                        <p:attrNameLst>
                                          <p:attrName>ppt_h</p:attrName>
                                        </p:attrNameLst>
                                      </p:cBhvr>
                                      <p:tavLst>
                                        <p:tav tm="0">
                                          <p:val>
                                            <p:fltVal val="0"/>
                                          </p:val>
                                        </p:tav>
                                        <p:tav tm="100000">
                                          <p:val>
                                            <p:strVal val="#ppt_h"/>
                                          </p:val>
                                        </p:tav>
                                      </p:tavLst>
                                    </p:anim>
                                    <p:anim calcmode="lin" valueType="num">
                                      <p:cBhvr>
                                        <p:cTn id="39" dur="3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0" dur="3000" fill="hold"/>
                                        <p:tgtEl>
                                          <p:spTgt spid="14"/>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3000" fill="hold"/>
                                        <p:tgtEl>
                                          <p:spTgt spid="16"/>
                                        </p:tgtEl>
                                        <p:attrNameLst>
                                          <p:attrName>ppt_w</p:attrName>
                                        </p:attrNameLst>
                                      </p:cBhvr>
                                      <p:tavLst>
                                        <p:tav tm="0">
                                          <p:val>
                                            <p:fltVal val="0"/>
                                          </p:val>
                                        </p:tav>
                                        <p:tav tm="100000">
                                          <p:val>
                                            <p:strVal val="#ppt_w"/>
                                          </p:val>
                                        </p:tav>
                                      </p:tavLst>
                                    </p:anim>
                                    <p:anim calcmode="lin" valueType="num">
                                      <p:cBhvr>
                                        <p:cTn id="44" dur="3000" fill="hold"/>
                                        <p:tgtEl>
                                          <p:spTgt spid="16"/>
                                        </p:tgtEl>
                                        <p:attrNameLst>
                                          <p:attrName>ppt_h</p:attrName>
                                        </p:attrNameLst>
                                      </p:cBhvr>
                                      <p:tavLst>
                                        <p:tav tm="0">
                                          <p:val>
                                            <p:fltVal val="0"/>
                                          </p:val>
                                        </p:tav>
                                        <p:tav tm="100000">
                                          <p:val>
                                            <p:strVal val="#ppt_h"/>
                                          </p:val>
                                        </p:tav>
                                      </p:tavLst>
                                    </p:anim>
                                    <p:anim calcmode="lin" valueType="num">
                                      <p:cBhvr>
                                        <p:cTn id="45" dur="3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46" dur="3000" fill="hold"/>
                                        <p:tgtEl>
                                          <p:spTgt spid="16"/>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3000" fill="hold"/>
                                        <p:tgtEl>
                                          <p:spTgt spid="17"/>
                                        </p:tgtEl>
                                        <p:attrNameLst>
                                          <p:attrName>ppt_w</p:attrName>
                                        </p:attrNameLst>
                                      </p:cBhvr>
                                      <p:tavLst>
                                        <p:tav tm="0">
                                          <p:val>
                                            <p:fltVal val="0"/>
                                          </p:val>
                                        </p:tav>
                                        <p:tav tm="100000">
                                          <p:val>
                                            <p:strVal val="#ppt_w"/>
                                          </p:val>
                                        </p:tav>
                                      </p:tavLst>
                                    </p:anim>
                                    <p:anim calcmode="lin" valueType="num">
                                      <p:cBhvr>
                                        <p:cTn id="50" dur="3000" fill="hold"/>
                                        <p:tgtEl>
                                          <p:spTgt spid="17"/>
                                        </p:tgtEl>
                                        <p:attrNameLst>
                                          <p:attrName>ppt_h</p:attrName>
                                        </p:attrNameLst>
                                      </p:cBhvr>
                                      <p:tavLst>
                                        <p:tav tm="0">
                                          <p:val>
                                            <p:fltVal val="0"/>
                                          </p:val>
                                        </p:tav>
                                        <p:tav tm="100000">
                                          <p:val>
                                            <p:strVal val="#ppt_h"/>
                                          </p:val>
                                        </p:tav>
                                      </p:tavLst>
                                    </p:anim>
                                    <p:anim calcmode="lin" valueType="num">
                                      <p:cBhvr>
                                        <p:cTn id="51" dur="3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52" dur="3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3000"/>
                            </p:stCondLst>
                            <p:childTnLst>
                              <p:par>
                                <p:cTn id="54" presetID="6" presetClass="emph" presetSubtype="0" fill="hold" grpId="1" nodeType="afterEffect">
                                  <p:stCondLst>
                                    <p:cond delay="0"/>
                                  </p:stCondLst>
                                  <p:childTnLst>
                                    <p:animScale>
                                      <p:cBhvr>
                                        <p:cTn id="55" dur="2000" fill="hold"/>
                                        <p:tgtEl>
                                          <p:spTgt spid="12"/>
                                        </p:tgtEl>
                                      </p:cBhvr>
                                      <p:by x="150000" y="150000"/>
                                    </p:animScale>
                                  </p:childTnLst>
                                </p:cTn>
                              </p:par>
                              <p:par>
                                <p:cTn id="56" presetID="47" presetClass="exit" presetSubtype="0" fill="hold" grpId="2" nodeType="withEffect">
                                  <p:stCondLst>
                                    <p:cond delay="0"/>
                                  </p:stCondLst>
                                  <p:childTnLst>
                                    <p:animEffect transition="out" filter="fade">
                                      <p:cBhvr>
                                        <p:cTn id="57" dur="2000"/>
                                        <p:tgtEl>
                                          <p:spTgt spid="12"/>
                                        </p:tgtEl>
                                      </p:cBhvr>
                                    </p:animEffect>
                                    <p:anim calcmode="lin" valueType="num">
                                      <p:cBhvr>
                                        <p:cTn id="58" dur="2000"/>
                                        <p:tgtEl>
                                          <p:spTgt spid="12"/>
                                        </p:tgtEl>
                                        <p:attrNameLst>
                                          <p:attrName>ppt_x</p:attrName>
                                        </p:attrNameLst>
                                      </p:cBhvr>
                                      <p:tavLst>
                                        <p:tav tm="0">
                                          <p:val>
                                            <p:strVal val="ppt_x"/>
                                          </p:val>
                                        </p:tav>
                                        <p:tav tm="100000">
                                          <p:val>
                                            <p:strVal val="ppt_x"/>
                                          </p:val>
                                        </p:tav>
                                      </p:tavLst>
                                    </p:anim>
                                    <p:anim calcmode="lin" valueType="num">
                                      <p:cBhvr>
                                        <p:cTn id="59" dur="2000"/>
                                        <p:tgtEl>
                                          <p:spTgt spid="12"/>
                                        </p:tgtEl>
                                        <p:attrNameLst>
                                          <p:attrName>ppt_y</p:attrName>
                                        </p:attrNameLst>
                                      </p:cBhvr>
                                      <p:tavLst>
                                        <p:tav tm="0">
                                          <p:val>
                                            <p:strVal val="ppt_y"/>
                                          </p:val>
                                        </p:tav>
                                        <p:tav tm="100000">
                                          <p:val>
                                            <p:strVal val="ppt_y-.1"/>
                                          </p:val>
                                        </p:tav>
                                      </p:tavLst>
                                    </p:anim>
                                    <p:set>
                                      <p:cBhvr>
                                        <p:cTn id="60" dur="1" fill="hold">
                                          <p:stCondLst>
                                            <p:cond delay="1999"/>
                                          </p:stCondLst>
                                        </p:cTn>
                                        <p:tgtEl>
                                          <p:spTgt spid="12"/>
                                        </p:tgtEl>
                                        <p:attrNameLst>
                                          <p:attrName>style.visibility</p:attrName>
                                        </p:attrNameLst>
                                      </p:cBhvr>
                                      <p:to>
                                        <p:strVal val="hidden"/>
                                      </p:to>
                                    </p:set>
                                  </p:childTnLst>
                                </p:cTn>
                              </p:par>
                              <p:par>
                                <p:cTn id="61" presetID="47" presetClass="exit" presetSubtype="0" fill="hold" grpId="1" nodeType="withEffect">
                                  <p:stCondLst>
                                    <p:cond delay="0"/>
                                  </p:stCondLst>
                                  <p:childTnLst>
                                    <p:animEffect transition="out" filter="fade">
                                      <p:cBhvr>
                                        <p:cTn id="62" dur="2000"/>
                                        <p:tgtEl>
                                          <p:spTgt spid="11"/>
                                        </p:tgtEl>
                                      </p:cBhvr>
                                    </p:animEffect>
                                    <p:anim calcmode="lin" valueType="num">
                                      <p:cBhvr>
                                        <p:cTn id="63" dur="2000"/>
                                        <p:tgtEl>
                                          <p:spTgt spid="11"/>
                                        </p:tgtEl>
                                        <p:attrNameLst>
                                          <p:attrName>ppt_x</p:attrName>
                                        </p:attrNameLst>
                                      </p:cBhvr>
                                      <p:tavLst>
                                        <p:tav tm="0">
                                          <p:val>
                                            <p:strVal val="ppt_x"/>
                                          </p:val>
                                        </p:tav>
                                        <p:tav tm="100000">
                                          <p:val>
                                            <p:strVal val="ppt_x"/>
                                          </p:val>
                                        </p:tav>
                                      </p:tavLst>
                                    </p:anim>
                                    <p:anim calcmode="lin" valueType="num">
                                      <p:cBhvr>
                                        <p:cTn id="64" dur="2000"/>
                                        <p:tgtEl>
                                          <p:spTgt spid="11"/>
                                        </p:tgtEl>
                                        <p:attrNameLst>
                                          <p:attrName>ppt_y</p:attrName>
                                        </p:attrNameLst>
                                      </p:cBhvr>
                                      <p:tavLst>
                                        <p:tav tm="0">
                                          <p:val>
                                            <p:strVal val="ppt_y"/>
                                          </p:val>
                                        </p:tav>
                                        <p:tav tm="100000">
                                          <p:val>
                                            <p:strVal val="ppt_y-.1"/>
                                          </p:val>
                                        </p:tav>
                                      </p:tavLst>
                                    </p:anim>
                                    <p:set>
                                      <p:cBhvr>
                                        <p:cTn id="65" dur="1" fill="hold">
                                          <p:stCondLst>
                                            <p:cond delay="1999"/>
                                          </p:stCondLst>
                                        </p:cTn>
                                        <p:tgtEl>
                                          <p:spTgt spid="11"/>
                                        </p:tgtEl>
                                        <p:attrNameLst>
                                          <p:attrName>style.visibility</p:attrName>
                                        </p:attrNameLst>
                                      </p:cBhvr>
                                      <p:to>
                                        <p:strVal val="hidden"/>
                                      </p:to>
                                    </p:set>
                                  </p:childTnLst>
                                </p:cTn>
                              </p:par>
                              <p:par>
                                <p:cTn id="66" presetID="47" presetClass="exit" presetSubtype="0" fill="hold" grpId="1" nodeType="withEffect">
                                  <p:stCondLst>
                                    <p:cond delay="0"/>
                                  </p:stCondLst>
                                  <p:childTnLst>
                                    <p:animEffect transition="out" filter="fade">
                                      <p:cBhvr>
                                        <p:cTn id="67" dur="2000"/>
                                        <p:tgtEl>
                                          <p:spTgt spid="15"/>
                                        </p:tgtEl>
                                      </p:cBhvr>
                                    </p:animEffect>
                                    <p:anim calcmode="lin" valueType="num">
                                      <p:cBhvr>
                                        <p:cTn id="68" dur="2000"/>
                                        <p:tgtEl>
                                          <p:spTgt spid="15"/>
                                        </p:tgtEl>
                                        <p:attrNameLst>
                                          <p:attrName>ppt_x</p:attrName>
                                        </p:attrNameLst>
                                      </p:cBhvr>
                                      <p:tavLst>
                                        <p:tav tm="0">
                                          <p:val>
                                            <p:strVal val="ppt_x"/>
                                          </p:val>
                                        </p:tav>
                                        <p:tav tm="100000">
                                          <p:val>
                                            <p:strVal val="ppt_x"/>
                                          </p:val>
                                        </p:tav>
                                      </p:tavLst>
                                    </p:anim>
                                    <p:anim calcmode="lin" valueType="num">
                                      <p:cBhvr>
                                        <p:cTn id="69" dur="2000"/>
                                        <p:tgtEl>
                                          <p:spTgt spid="15"/>
                                        </p:tgtEl>
                                        <p:attrNameLst>
                                          <p:attrName>ppt_y</p:attrName>
                                        </p:attrNameLst>
                                      </p:cBhvr>
                                      <p:tavLst>
                                        <p:tav tm="0">
                                          <p:val>
                                            <p:strVal val="ppt_y"/>
                                          </p:val>
                                        </p:tav>
                                        <p:tav tm="100000">
                                          <p:val>
                                            <p:strVal val="ppt_y-.1"/>
                                          </p:val>
                                        </p:tav>
                                      </p:tavLst>
                                    </p:anim>
                                    <p:set>
                                      <p:cBhvr>
                                        <p:cTn id="70" dur="1" fill="hold">
                                          <p:stCondLst>
                                            <p:cond delay="1999"/>
                                          </p:stCondLst>
                                        </p:cTn>
                                        <p:tgtEl>
                                          <p:spTgt spid="15"/>
                                        </p:tgtEl>
                                        <p:attrNameLst>
                                          <p:attrName>style.visibility</p:attrName>
                                        </p:attrNameLst>
                                      </p:cBhvr>
                                      <p:to>
                                        <p:strVal val="hidden"/>
                                      </p:to>
                                    </p:set>
                                  </p:childTnLst>
                                </p:cTn>
                              </p:par>
                              <p:par>
                                <p:cTn id="71" presetID="47" presetClass="exit" presetSubtype="0" fill="hold" grpId="1" nodeType="withEffect">
                                  <p:stCondLst>
                                    <p:cond delay="0"/>
                                  </p:stCondLst>
                                  <p:childTnLst>
                                    <p:animEffect transition="out" filter="fade">
                                      <p:cBhvr>
                                        <p:cTn id="72" dur="2000"/>
                                        <p:tgtEl>
                                          <p:spTgt spid="13"/>
                                        </p:tgtEl>
                                      </p:cBhvr>
                                    </p:animEffect>
                                    <p:anim calcmode="lin" valueType="num">
                                      <p:cBhvr>
                                        <p:cTn id="73" dur="2000"/>
                                        <p:tgtEl>
                                          <p:spTgt spid="13"/>
                                        </p:tgtEl>
                                        <p:attrNameLst>
                                          <p:attrName>ppt_x</p:attrName>
                                        </p:attrNameLst>
                                      </p:cBhvr>
                                      <p:tavLst>
                                        <p:tav tm="0">
                                          <p:val>
                                            <p:strVal val="ppt_x"/>
                                          </p:val>
                                        </p:tav>
                                        <p:tav tm="100000">
                                          <p:val>
                                            <p:strVal val="ppt_x"/>
                                          </p:val>
                                        </p:tav>
                                      </p:tavLst>
                                    </p:anim>
                                    <p:anim calcmode="lin" valueType="num">
                                      <p:cBhvr>
                                        <p:cTn id="74" dur="2000"/>
                                        <p:tgtEl>
                                          <p:spTgt spid="13"/>
                                        </p:tgtEl>
                                        <p:attrNameLst>
                                          <p:attrName>ppt_y</p:attrName>
                                        </p:attrNameLst>
                                      </p:cBhvr>
                                      <p:tavLst>
                                        <p:tav tm="0">
                                          <p:val>
                                            <p:strVal val="ppt_y"/>
                                          </p:val>
                                        </p:tav>
                                        <p:tav tm="100000">
                                          <p:val>
                                            <p:strVal val="ppt_y-.1"/>
                                          </p:val>
                                        </p:tav>
                                      </p:tavLst>
                                    </p:anim>
                                    <p:set>
                                      <p:cBhvr>
                                        <p:cTn id="75" dur="1" fill="hold">
                                          <p:stCondLst>
                                            <p:cond delay="1999"/>
                                          </p:stCondLst>
                                        </p:cTn>
                                        <p:tgtEl>
                                          <p:spTgt spid="13"/>
                                        </p:tgtEl>
                                        <p:attrNameLst>
                                          <p:attrName>style.visibility</p:attrName>
                                        </p:attrNameLst>
                                      </p:cBhvr>
                                      <p:to>
                                        <p:strVal val="hidden"/>
                                      </p:to>
                                    </p:set>
                                  </p:childTnLst>
                                </p:cTn>
                              </p:par>
                              <p:par>
                                <p:cTn id="76" presetID="47" presetClass="exit" presetSubtype="0" fill="hold" grpId="1" nodeType="withEffect">
                                  <p:stCondLst>
                                    <p:cond delay="0"/>
                                  </p:stCondLst>
                                  <p:childTnLst>
                                    <p:animEffect transition="out" filter="fade">
                                      <p:cBhvr>
                                        <p:cTn id="77" dur="2000"/>
                                        <p:tgtEl>
                                          <p:spTgt spid="18"/>
                                        </p:tgtEl>
                                      </p:cBhvr>
                                    </p:animEffect>
                                    <p:anim calcmode="lin" valueType="num">
                                      <p:cBhvr>
                                        <p:cTn id="78" dur="2000"/>
                                        <p:tgtEl>
                                          <p:spTgt spid="18"/>
                                        </p:tgtEl>
                                        <p:attrNameLst>
                                          <p:attrName>ppt_x</p:attrName>
                                        </p:attrNameLst>
                                      </p:cBhvr>
                                      <p:tavLst>
                                        <p:tav tm="0">
                                          <p:val>
                                            <p:strVal val="ppt_x"/>
                                          </p:val>
                                        </p:tav>
                                        <p:tav tm="100000">
                                          <p:val>
                                            <p:strVal val="ppt_x"/>
                                          </p:val>
                                        </p:tav>
                                      </p:tavLst>
                                    </p:anim>
                                    <p:anim calcmode="lin" valueType="num">
                                      <p:cBhvr>
                                        <p:cTn id="79" dur="2000"/>
                                        <p:tgtEl>
                                          <p:spTgt spid="18"/>
                                        </p:tgtEl>
                                        <p:attrNameLst>
                                          <p:attrName>ppt_y</p:attrName>
                                        </p:attrNameLst>
                                      </p:cBhvr>
                                      <p:tavLst>
                                        <p:tav tm="0">
                                          <p:val>
                                            <p:strVal val="ppt_y"/>
                                          </p:val>
                                        </p:tav>
                                        <p:tav tm="100000">
                                          <p:val>
                                            <p:strVal val="ppt_y-.1"/>
                                          </p:val>
                                        </p:tav>
                                      </p:tavLst>
                                    </p:anim>
                                    <p:set>
                                      <p:cBhvr>
                                        <p:cTn id="80" dur="1" fill="hold">
                                          <p:stCondLst>
                                            <p:cond delay="1999"/>
                                          </p:stCondLst>
                                        </p:cTn>
                                        <p:tgtEl>
                                          <p:spTgt spid="18"/>
                                        </p:tgtEl>
                                        <p:attrNameLst>
                                          <p:attrName>style.visibility</p:attrName>
                                        </p:attrNameLst>
                                      </p:cBhvr>
                                      <p:to>
                                        <p:strVal val="hidden"/>
                                      </p:to>
                                    </p:set>
                                  </p:childTnLst>
                                </p:cTn>
                              </p:par>
                              <p:par>
                                <p:cTn id="81" presetID="47" presetClass="exit" presetSubtype="0" fill="hold" grpId="1" nodeType="withEffect">
                                  <p:stCondLst>
                                    <p:cond delay="0"/>
                                  </p:stCondLst>
                                  <p:childTnLst>
                                    <p:animEffect transition="out" filter="fade">
                                      <p:cBhvr>
                                        <p:cTn id="82" dur="2000"/>
                                        <p:tgtEl>
                                          <p:spTgt spid="14"/>
                                        </p:tgtEl>
                                      </p:cBhvr>
                                    </p:animEffect>
                                    <p:anim calcmode="lin" valueType="num">
                                      <p:cBhvr>
                                        <p:cTn id="83" dur="2000"/>
                                        <p:tgtEl>
                                          <p:spTgt spid="14"/>
                                        </p:tgtEl>
                                        <p:attrNameLst>
                                          <p:attrName>ppt_x</p:attrName>
                                        </p:attrNameLst>
                                      </p:cBhvr>
                                      <p:tavLst>
                                        <p:tav tm="0">
                                          <p:val>
                                            <p:strVal val="ppt_x"/>
                                          </p:val>
                                        </p:tav>
                                        <p:tav tm="100000">
                                          <p:val>
                                            <p:strVal val="ppt_x"/>
                                          </p:val>
                                        </p:tav>
                                      </p:tavLst>
                                    </p:anim>
                                    <p:anim calcmode="lin" valueType="num">
                                      <p:cBhvr>
                                        <p:cTn id="84" dur="2000"/>
                                        <p:tgtEl>
                                          <p:spTgt spid="14"/>
                                        </p:tgtEl>
                                        <p:attrNameLst>
                                          <p:attrName>ppt_y</p:attrName>
                                        </p:attrNameLst>
                                      </p:cBhvr>
                                      <p:tavLst>
                                        <p:tav tm="0">
                                          <p:val>
                                            <p:strVal val="ppt_y"/>
                                          </p:val>
                                        </p:tav>
                                        <p:tav tm="100000">
                                          <p:val>
                                            <p:strVal val="ppt_y-.1"/>
                                          </p:val>
                                        </p:tav>
                                      </p:tavLst>
                                    </p:anim>
                                    <p:set>
                                      <p:cBhvr>
                                        <p:cTn id="85" dur="1" fill="hold">
                                          <p:stCondLst>
                                            <p:cond delay="1999"/>
                                          </p:stCondLst>
                                        </p:cTn>
                                        <p:tgtEl>
                                          <p:spTgt spid="14"/>
                                        </p:tgtEl>
                                        <p:attrNameLst>
                                          <p:attrName>style.visibility</p:attrName>
                                        </p:attrNameLst>
                                      </p:cBhvr>
                                      <p:to>
                                        <p:strVal val="hidden"/>
                                      </p:to>
                                    </p:set>
                                  </p:childTnLst>
                                </p:cTn>
                              </p:par>
                              <p:par>
                                <p:cTn id="86" presetID="47" presetClass="exit" presetSubtype="0" fill="hold" grpId="1" nodeType="withEffect">
                                  <p:stCondLst>
                                    <p:cond delay="0"/>
                                  </p:stCondLst>
                                  <p:childTnLst>
                                    <p:animEffect transition="out" filter="fade">
                                      <p:cBhvr>
                                        <p:cTn id="87" dur="2000"/>
                                        <p:tgtEl>
                                          <p:spTgt spid="16"/>
                                        </p:tgtEl>
                                      </p:cBhvr>
                                    </p:animEffect>
                                    <p:anim calcmode="lin" valueType="num">
                                      <p:cBhvr>
                                        <p:cTn id="88" dur="2000"/>
                                        <p:tgtEl>
                                          <p:spTgt spid="16"/>
                                        </p:tgtEl>
                                        <p:attrNameLst>
                                          <p:attrName>ppt_x</p:attrName>
                                        </p:attrNameLst>
                                      </p:cBhvr>
                                      <p:tavLst>
                                        <p:tav tm="0">
                                          <p:val>
                                            <p:strVal val="ppt_x"/>
                                          </p:val>
                                        </p:tav>
                                        <p:tav tm="100000">
                                          <p:val>
                                            <p:strVal val="ppt_x"/>
                                          </p:val>
                                        </p:tav>
                                      </p:tavLst>
                                    </p:anim>
                                    <p:anim calcmode="lin" valueType="num">
                                      <p:cBhvr>
                                        <p:cTn id="89" dur="2000"/>
                                        <p:tgtEl>
                                          <p:spTgt spid="16"/>
                                        </p:tgtEl>
                                        <p:attrNameLst>
                                          <p:attrName>ppt_y</p:attrName>
                                        </p:attrNameLst>
                                      </p:cBhvr>
                                      <p:tavLst>
                                        <p:tav tm="0">
                                          <p:val>
                                            <p:strVal val="ppt_y"/>
                                          </p:val>
                                        </p:tav>
                                        <p:tav tm="100000">
                                          <p:val>
                                            <p:strVal val="ppt_y-.1"/>
                                          </p:val>
                                        </p:tav>
                                      </p:tavLst>
                                    </p:anim>
                                    <p:set>
                                      <p:cBhvr>
                                        <p:cTn id="90" dur="1" fill="hold">
                                          <p:stCondLst>
                                            <p:cond delay="1999"/>
                                          </p:stCondLst>
                                        </p:cTn>
                                        <p:tgtEl>
                                          <p:spTgt spid="16"/>
                                        </p:tgtEl>
                                        <p:attrNameLst>
                                          <p:attrName>style.visibility</p:attrName>
                                        </p:attrNameLst>
                                      </p:cBhvr>
                                      <p:to>
                                        <p:strVal val="hidden"/>
                                      </p:to>
                                    </p:set>
                                  </p:childTnLst>
                                </p:cTn>
                              </p:par>
                              <p:par>
                                <p:cTn id="91" presetID="47" presetClass="exit" presetSubtype="0" fill="hold" grpId="1" nodeType="withEffect">
                                  <p:stCondLst>
                                    <p:cond delay="0"/>
                                  </p:stCondLst>
                                  <p:childTnLst>
                                    <p:animEffect transition="out" filter="fade">
                                      <p:cBhvr>
                                        <p:cTn id="92" dur="2000"/>
                                        <p:tgtEl>
                                          <p:spTgt spid="17"/>
                                        </p:tgtEl>
                                      </p:cBhvr>
                                    </p:animEffect>
                                    <p:anim calcmode="lin" valueType="num">
                                      <p:cBhvr>
                                        <p:cTn id="93" dur="2000"/>
                                        <p:tgtEl>
                                          <p:spTgt spid="17"/>
                                        </p:tgtEl>
                                        <p:attrNameLst>
                                          <p:attrName>ppt_x</p:attrName>
                                        </p:attrNameLst>
                                      </p:cBhvr>
                                      <p:tavLst>
                                        <p:tav tm="0">
                                          <p:val>
                                            <p:strVal val="ppt_x"/>
                                          </p:val>
                                        </p:tav>
                                        <p:tav tm="100000">
                                          <p:val>
                                            <p:strVal val="ppt_x"/>
                                          </p:val>
                                        </p:tav>
                                      </p:tavLst>
                                    </p:anim>
                                    <p:anim calcmode="lin" valueType="num">
                                      <p:cBhvr>
                                        <p:cTn id="94" dur="2000"/>
                                        <p:tgtEl>
                                          <p:spTgt spid="17"/>
                                        </p:tgtEl>
                                        <p:attrNameLst>
                                          <p:attrName>ppt_y</p:attrName>
                                        </p:attrNameLst>
                                      </p:cBhvr>
                                      <p:tavLst>
                                        <p:tav tm="0">
                                          <p:val>
                                            <p:strVal val="ppt_y"/>
                                          </p:val>
                                        </p:tav>
                                        <p:tav tm="100000">
                                          <p:val>
                                            <p:strVal val="ppt_y-.1"/>
                                          </p:val>
                                        </p:tav>
                                      </p:tavLst>
                                    </p:anim>
                                    <p:set>
                                      <p:cBhvr>
                                        <p:cTn id="95" dur="1" fill="hold">
                                          <p:stCondLst>
                                            <p:cond delay="1999"/>
                                          </p:stCondLst>
                                        </p:cTn>
                                        <p:tgtEl>
                                          <p:spTgt spid="17"/>
                                        </p:tgtEl>
                                        <p:attrNameLst>
                                          <p:attrName>style.visibility</p:attrName>
                                        </p:attrNameLst>
                                      </p:cBhvr>
                                      <p:to>
                                        <p:strVal val="hidden"/>
                                      </p:to>
                                    </p:set>
                                  </p:childTnLst>
                                </p:cTn>
                              </p:par>
                            </p:childTnLst>
                          </p:cTn>
                        </p:par>
                        <p:par>
                          <p:cTn id="96" fill="hold">
                            <p:stCondLst>
                              <p:cond delay="5000"/>
                            </p:stCondLst>
                            <p:childTnLst>
                              <p:par>
                                <p:cTn id="97" presetID="47" presetClass="entr" presetSubtype="0" fill="hold" grpId="3"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fade">
                                      <p:cBhvr>
                                        <p:cTn id="99" dur="3000"/>
                                        <p:tgtEl>
                                          <p:spTgt spid="12"/>
                                        </p:tgtEl>
                                      </p:cBhvr>
                                    </p:animEffect>
                                    <p:anim calcmode="lin" valueType="num">
                                      <p:cBhvr>
                                        <p:cTn id="100" dur="3000" fill="hold"/>
                                        <p:tgtEl>
                                          <p:spTgt spid="12"/>
                                        </p:tgtEl>
                                        <p:attrNameLst>
                                          <p:attrName>ppt_x</p:attrName>
                                        </p:attrNameLst>
                                      </p:cBhvr>
                                      <p:tavLst>
                                        <p:tav tm="0">
                                          <p:val>
                                            <p:strVal val="#ppt_x"/>
                                          </p:val>
                                        </p:tav>
                                        <p:tav tm="100000">
                                          <p:val>
                                            <p:strVal val="#ppt_x"/>
                                          </p:val>
                                        </p:tav>
                                      </p:tavLst>
                                    </p:anim>
                                    <p:anim calcmode="lin" valueType="num">
                                      <p:cBhvr>
                                        <p:cTn id="101" dur="3000" fill="hold"/>
                                        <p:tgtEl>
                                          <p:spTgt spid="12"/>
                                        </p:tgtEl>
                                        <p:attrNameLst>
                                          <p:attrName>ppt_y</p:attrName>
                                        </p:attrNameLst>
                                      </p:cBhvr>
                                      <p:tavLst>
                                        <p:tav tm="0">
                                          <p:val>
                                            <p:strVal val="#ppt_y-.1"/>
                                          </p:val>
                                        </p:tav>
                                        <p:tav tm="100000">
                                          <p:val>
                                            <p:strVal val="#ppt_y"/>
                                          </p:val>
                                        </p:tav>
                                      </p:tavLst>
                                    </p:anim>
                                  </p:childTnLst>
                                </p:cTn>
                              </p:par>
                              <p:par>
                                <p:cTn id="102" presetID="47" presetClass="entr" presetSubtype="0" fill="hold" grpId="2" nodeType="with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fade">
                                      <p:cBhvr>
                                        <p:cTn id="104" dur="3000"/>
                                        <p:tgtEl>
                                          <p:spTgt spid="11"/>
                                        </p:tgtEl>
                                      </p:cBhvr>
                                    </p:animEffect>
                                    <p:anim calcmode="lin" valueType="num">
                                      <p:cBhvr>
                                        <p:cTn id="105" dur="3000" fill="hold"/>
                                        <p:tgtEl>
                                          <p:spTgt spid="11"/>
                                        </p:tgtEl>
                                        <p:attrNameLst>
                                          <p:attrName>ppt_x</p:attrName>
                                        </p:attrNameLst>
                                      </p:cBhvr>
                                      <p:tavLst>
                                        <p:tav tm="0">
                                          <p:val>
                                            <p:strVal val="#ppt_x"/>
                                          </p:val>
                                        </p:tav>
                                        <p:tav tm="100000">
                                          <p:val>
                                            <p:strVal val="#ppt_x"/>
                                          </p:val>
                                        </p:tav>
                                      </p:tavLst>
                                    </p:anim>
                                    <p:anim calcmode="lin" valueType="num">
                                      <p:cBhvr>
                                        <p:cTn id="106" dur="3000" fill="hold"/>
                                        <p:tgtEl>
                                          <p:spTgt spid="11"/>
                                        </p:tgtEl>
                                        <p:attrNameLst>
                                          <p:attrName>ppt_y</p:attrName>
                                        </p:attrNameLst>
                                      </p:cBhvr>
                                      <p:tavLst>
                                        <p:tav tm="0">
                                          <p:val>
                                            <p:strVal val="#ppt_y-.1"/>
                                          </p:val>
                                        </p:tav>
                                        <p:tav tm="100000">
                                          <p:val>
                                            <p:strVal val="#ppt_y"/>
                                          </p:val>
                                        </p:tav>
                                      </p:tavLst>
                                    </p:anim>
                                  </p:childTnLst>
                                </p:cTn>
                              </p:par>
                              <p:par>
                                <p:cTn id="107" presetID="47" presetClass="entr" presetSubtype="0" fill="hold" grpId="2" nodeType="with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3000"/>
                                        <p:tgtEl>
                                          <p:spTgt spid="15"/>
                                        </p:tgtEl>
                                      </p:cBhvr>
                                    </p:animEffect>
                                    <p:anim calcmode="lin" valueType="num">
                                      <p:cBhvr>
                                        <p:cTn id="110" dur="3000" fill="hold"/>
                                        <p:tgtEl>
                                          <p:spTgt spid="15"/>
                                        </p:tgtEl>
                                        <p:attrNameLst>
                                          <p:attrName>ppt_x</p:attrName>
                                        </p:attrNameLst>
                                      </p:cBhvr>
                                      <p:tavLst>
                                        <p:tav tm="0">
                                          <p:val>
                                            <p:strVal val="#ppt_x"/>
                                          </p:val>
                                        </p:tav>
                                        <p:tav tm="100000">
                                          <p:val>
                                            <p:strVal val="#ppt_x"/>
                                          </p:val>
                                        </p:tav>
                                      </p:tavLst>
                                    </p:anim>
                                    <p:anim calcmode="lin" valueType="num">
                                      <p:cBhvr>
                                        <p:cTn id="111" dur="3000" fill="hold"/>
                                        <p:tgtEl>
                                          <p:spTgt spid="15"/>
                                        </p:tgtEl>
                                        <p:attrNameLst>
                                          <p:attrName>ppt_y</p:attrName>
                                        </p:attrNameLst>
                                      </p:cBhvr>
                                      <p:tavLst>
                                        <p:tav tm="0">
                                          <p:val>
                                            <p:strVal val="#ppt_y-.1"/>
                                          </p:val>
                                        </p:tav>
                                        <p:tav tm="100000">
                                          <p:val>
                                            <p:strVal val="#ppt_y"/>
                                          </p:val>
                                        </p:tav>
                                      </p:tavLst>
                                    </p:anim>
                                  </p:childTnLst>
                                </p:cTn>
                              </p:par>
                              <p:par>
                                <p:cTn id="112" presetID="47" presetClass="entr" presetSubtype="0" fill="hold" grpId="2" nodeType="withEffect">
                                  <p:stCondLst>
                                    <p:cond delay="0"/>
                                  </p:stCondLst>
                                  <p:childTnLst>
                                    <p:set>
                                      <p:cBhvr>
                                        <p:cTn id="113" dur="1" fill="hold">
                                          <p:stCondLst>
                                            <p:cond delay="0"/>
                                          </p:stCondLst>
                                        </p:cTn>
                                        <p:tgtEl>
                                          <p:spTgt spid="13"/>
                                        </p:tgtEl>
                                        <p:attrNameLst>
                                          <p:attrName>style.visibility</p:attrName>
                                        </p:attrNameLst>
                                      </p:cBhvr>
                                      <p:to>
                                        <p:strVal val="visible"/>
                                      </p:to>
                                    </p:set>
                                    <p:animEffect transition="in" filter="fade">
                                      <p:cBhvr>
                                        <p:cTn id="114" dur="3000"/>
                                        <p:tgtEl>
                                          <p:spTgt spid="13"/>
                                        </p:tgtEl>
                                      </p:cBhvr>
                                    </p:animEffect>
                                    <p:anim calcmode="lin" valueType="num">
                                      <p:cBhvr>
                                        <p:cTn id="115" dur="3000" fill="hold"/>
                                        <p:tgtEl>
                                          <p:spTgt spid="13"/>
                                        </p:tgtEl>
                                        <p:attrNameLst>
                                          <p:attrName>ppt_x</p:attrName>
                                        </p:attrNameLst>
                                      </p:cBhvr>
                                      <p:tavLst>
                                        <p:tav tm="0">
                                          <p:val>
                                            <p:strVal val="#ppt_x"/>
                                          </p:val>
                                        </p:tav>
                                        <p:tav tm="100000">
                                          <p:val>
                                            <p:strVal val="#ppt_x"/>
                                          </p:val>
                                        </p:tav>
                                      </p:tavLst>
                                    </p:anim>
                                    <p:anim calcmode="lin" valueType="num">
                                      <p:cBhvr>
                                        <p:cTn id="116" dur="3000" fill="hold"/>
                                        <p:tgtEl>
                                          <p:spTgt spid="13"/>
                                        </p:tgtEl>
                                        <p:attrNameLst>
                                          <p:attrName>ppt_y</p:attrName>
                                        </p:attrNameLst>
                                      </p:cBhvr>
                                      <p:tavLst>
                                        <p:tav tm="0">
                                          <p:val>
                                            <p:strVal val="#ppt_y-.1"/>
                                          </p:val>
                                        </p:tav>
                                        <p:tav tm="100000">
                                          <p:val>
                                            <p:strVal val="#ppt_y"/>
                                          </p:val>
                                        </p:tav>
                                      </p:tavLst>
                                    </p:anim>
                                  </p:childTnLst>
                                </p:cTn>
                              </p:par>
                              <p:par>
                                <p:cTn id="117" presetID="47" presetClass="entr" presetSubtype="0" fill="hold" grpId="2" nodeType="withEffect">
                                  <p:stCondLst>
                                    <p:cond delay="0"/>
                                  </p:stCondLst>
                                  <p:childTnLst>
                                    <p:set>
                                      <p:cBhvr>
                                        <p:cTn id="118" dur="1" fill="hold">
                                          <p:stCondLst>
                                            <p:cond delay="0"/>
                                          </p:stCondLst>
                                        </p:cTn>
                                        <p:tgtEl>
                                          <p:spTgt spid="18"/>
                                        </p:tgtEl>
                                        <p:attrNameLst>
                                          <p:attrName>style.visibility</p:attrName>
                                        </p:attrNameLst>
                                      </p:cBhvr>
                                      <p:to>
                                        <p:strVal val="visible"/>
                                      </p:to>
                                    </p:set>
                                    <p:animEffect transition="in" filter="fade">
                                      <p:cBhvr>
                                        <p:cTn id="119" dur="3000"/>
                                        <p:tgtEl>
                                          <p:spTgt spid="18"/>
                                        </p:tgtEl>
                                      </p:cBhvr>
                                    </p:animEffect>
                                    <p:anim calcmode="lin" valueType="num">
                                      <p:cBhvr>
                                        <p:cTn id="120" dur="3000" fill="hold"/>
                                        <p:tgtEl>
                                          <p:spTgt spid="18"/>
                                        </p:tgtEl>
                                        <p:attrNameLst>
                                          <p:attrName>ppt_x</p:attrName>
                                        </p:attrNameLst>
                                      </p:cBhvr>
                                      <p:tavLst>
                                        <p:tav tm="0">
                                          <p:val>
                                            <p:strVal val="#ppt_x"/>
                                          </p:val>
                                        </p:tav>
                                        <p:tav tm="100000">
                                          <p:val>
                                            <p:strVal val="#ppt_x"/>
                                          </p:val>
                                        </p:tav>
                                      </p:tavLst>
                                    </p:anim>
                                    <p:anim calcmode="lin" valueType="num">
                                      <p:cBhvr>
                                        <p:cTn id="121" dur="3000" fill="hold"/>
                                        <p:tgtEl>
                                          <p:spTgt spid="18"/>
                                        </p:tgtEl>
                                        <p:attrNameLst>
                                          <p:attrName>ppt_y</p:attrName>
                                        </p:attrNameLst>
                                      </p:cBhvr>
                                      <p:tavLst>
                                        <p:tav tm="0">
                                          <p:val>
                                            <p:strVal val="#ppt_y-.1"/>
                                          </p:val>
                                        </p:tav>
                                        <p:tav tm="100000">
                                          <p:val>
                                            <p:strVal val="#ppt_y"/>
                                          </p:val>
                                        </p:tav>
                                      </p:tavLst>
                                    </p:anim>
                                  </p:childTnLst>
                                </p:cTn>
                              </p:par>
                              <p:par>
                                <p:cTn id="122" presetID="47" presetClass="entr" presetSubtype="0" fill="hold" grpId="2" nodeType="withEffect">
                                  <p:stCondLst>
                                    <p:cond delay="0"/>
                                  </p:stCondLst>
                                  <p:childTnLst>
                                    <p:set>
                                      <p:cBhvr>
                                        <p:cTn id="123" dur="1" fill="hold">
                                          <p:stCondLst>
                                            <p:cond delay="0"/>
                                          </p:stCondLst>
                                        </p:cTn>
                                        <p:tgtEl>
                                          <p:spTgt spid="14"/>
                                        </p:tgtEl>
                                        <p:attrNameLst>
                                          <p:attrName>style.visibility</p:attrName>
                                        </p:attrNameLst>
                                      </p:cBhvr>
                                      <p:to>
                                        <p:strVal val="visible"/>
                                      </p:to>
                                    </p:set>
                                    <p:animEffect transition="in" filter="fade">
                                      <p:cBhvr>
                                        <p:cTn id="124" dur="3000"/>
                                        <p:tgtEl>
                                          <p:spTgt spid="14"/>
                                        </p:tgtEl>
                                      </p:cBhvr>
                                    </p:animEffect>
                                    <p:anim calcmode="lin" valueType="num">
                                      <p:cBhvr>
                                        <p:cTn id="125" dur="3000" fill="hold"/>
                                        <p:tgtEl>
                                          <p:spTgt spid="14"/>
                                        </p:tgtEl>
                                        <p:attrNameLst>
                                          <p:attrName>ppt_x</p:attrName>
                                        </p:attrNameLst>
                                      </p:cBhvr>
                                      <p:tavLst>
                                        <p:tav tm="0">
                                          <p:val>
                                            <p:strVal val="#ppt_x"/>
                                          </p:val>
                                        </p:tav>
                                        <p:tav tm="100000">
                                          <p:val>
                                            <p:strVal val="#ppt_x"/>
                                          </p:val>
                                        </p:tav>
                                      </p:tavLst>
                                    </p:anim>
                                    <p:anim calcmode="lin" valueType="num">
                                      <p:cBhvr>
                                        <p:cTn id="126" dur="3000" fill="hold"/>
                                        <p:tgtEl>
                                          <p:spTgt spid="14"/>
                                        </p:tgtEl>
                                        <p:attrNameLst>
                                          <p:attrName>ppt_y</p:attrName>
                                        </p:attrNameLst>
                                      </p:cBhvr>
                                      <p:tavLst>
                                        <p:tav tm="0">
                                          <p:val>
                                            <p:strVal val="#ppt_y-.1"/>
                                          </p:val>
                                        </p:tav>
                                        <p:tav tm="100000">
                                          <p:val>
                                            <p:strVal val="#ppt_y"/>
                                          </p:val>
                                        </p:tav>
                                      </p:tavLst>
                                    </p:anim>
                                  </p:childTnLst>
                                </p:cTn>
                              </p:par>
                              <p:par>
                                <p:cTn id="127" presetID="47" presetClass="entr" presetSubtype="0" fill="hold" grpId="2"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fade">
                                      <p:cBhvr>
                                        <p:cTn id="129" dur="3000"/>
                                        <p:tgtEl>
                                          <p:spTgt spid="16"/>
                                        </p:tgtEl>
                                      </p:cBhvr>
                                    </p:animEffect>
                                    <p:anim calcmode="lin" valueType="num">
                                      <p:cBhvr>
                                        <p:cTn id="130" dur="3000" fill="hold"/>
                                        <p:tgtEl>
                                          <p:spTgt spid="16"/>
                                        </p:tgtEl>
                                        <p:attrNameLst>
                                          <p:attrName>ppt_x</p:attrName>
                                        </p:attrNameLst>
                                      </p:cBhvr>
                                      <p:tavLst>
                                        <p:tav tm="0">
                                          <p:val>
                                            <p:strVal val="#ppt_x"/>
                                          </p:val>
                                        </p:tav>
                                        <p:tav tm="100000">
                                          <p:val>
                                            <p:strVal val="#ppt_x"/>
                                          </p:val>
                                        </p:tav>
                                      </p:tavLst>
                                    </p:anim>
                                    <p:anim calcmode="lin" valueType="num">
                                      <p:cBhvr>
                                        <p:cTn id="131" dur="3000" fill="hold"/>
                                        <p:tgtEl>
                                          <p:spTgt spid="16"/>
                                        </p:tgtEl>
                                        <p:attrNameLst>
                                          <p:attrName>ppt_y</p:attrName>
                                        </p:attrNameLst>
                                      </p:cBhvr>
                                      <p:tavLst>
                                        <p:tav tm="0">
                                          <p:val>
                                            <p:strVal val="#ppt_y-.1"/>
                                          </p:val>
                                        </p:tav>
                                        <p:tav tm="100000">
                                          <p:val>
                                            <p:strVal val="#ppt_y"/>
                                          </p:val>
                                        </p:tav>
                                      </p:tavLst>
                                    </p:anim>
                                  </p:childTnLst>
                                </p:cTn>
                              </p:par>
                              <p:par>
                                <p:cTn id="132" presetID="47" presetClass="entr" presetSubtype="0" fill="hold" grpId="2" nodeType="withEffect">
                                  <p:stCondLst>
                                    <p:cond delay="0"/>
                                  </p:stCondLst>
                                  <p:childTnLst>
                                    <p:set>
                                      <p:cBhvr>
                                        <p:cTn id="133" dur="1" fill="hold">
                                          <p:stCondLst>
                                            <p:cond delay="0"/>
                                          </p:stCondLst>
                                        </p:cTn>
                                        <p:tgtEl>
                                          <p:spTgt spid="17"/>
                                        </p:tgtEl>
                                        <p:attrNameLst>
                                          <p:attrName>style.visibility</p:attrName>
                                        </p:attrNameLst>
                                      </p:cBhvr>
                                      <p:to>
                                        <p:strVal val="visible"/>
                                      </p:to>
                                    </p:set>
                                    <p:animEffect transition="in" filter="fade">
                                      <p:cBhvr>
                                        <p:cTn id="134" dur="3000"/>
                                        <p:tgtEl>
                                          <p:spTgt spid="17"/>
                                        </p:tgtEl>
                                      </p:cBhvr>
                                    </p:animEffect>
                                    <p:anim calcmode="lin" valueType="num">
                                      <p:cBhvr>
                                        <p:cTn id="135" dur="3000" fill="hold"/>
                                        <p:tgtEl>
                                          <p:spTgt spid="17"/>
                                        </p:tgtEl>
                                        <p:attrNameLst>
                                          <p:attrName>ppt_x</p:attrName>
                                        </p:attrNameLst>
                                      </p:cBhvr>
                                      <p:tavLst>
                                        <p:tav tm="0">
                                          <p:val>
                                            <p:strVal val="#ppt_x"/>
                                          </p:val>
                                        </p:tav>
                                        <p:tav tm="100000">
                                          <p:val>
                                            <p:strVal val="#ppt_x"/>
                                          </p:val>
                                        </p:tav>
                                      </p:tavLst>
                                    </p:anim>
                                    <p:anim calcmode="lin" valueType="num">
                                      <p:cBhvr>
                                        <p:cTn id="136" dur="3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P spid="12" grpId="0" animBg="1"/>
      <p:bldP spid="12" grpId="1" animBg="1"/>
      <p:bldP spid="12" grpId="2" animBg="1"/>
      <p:bldP spid="12" grpId="3"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P spid="17" grpId="0" animBg="1"/>
      <p:bldP spid="17" grpId="1" animBg="1"/>
      <p:bldP spid="17" grpId="2" animBg="1"/>
      <p:bldP spid="18" grpId="0" animBg="1"/>
      <p:bldP spid="18" grpId="1" animBg="1"/>
      <p:bldP spid="18" grpId="2"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829" name="TextBox 10"/>
          <p:cNvSpPr txBox="1">
            <a:spLocks noChangeArrowheads="1"/>
          </p:cNvSpPr>
          <p:nvPr/>
        </p:nvSpPr>
        <p:spPr bwMode="auto">
          <a:xfrm>
            <a:off x="0" y="0"/>
            <a:ext cx="9144000" cy="6462713"/>
          </a:xfrm>
          <a:prstGeom prst="rect">
            <a:avLst/>
          </a:prstGeom>
          <a:noFill/>
          <a:ln w="9525">
            <a:noFill/>
            <a:miter lim="800000"/>
            <a:headEnd/>
            <a:tailEnd/>
          </a:ln>
        </p:spPr>
        <p:txBody>
          <a:bodyPr>
            <a:spAutoFit/>
          </a:bodyPr>
          <a:lstStyle/>
          <a:p>
            <a:r>
              <a:rPr lang="en-US" b="1">
                <a:latin typeface="Calibri" pitchFamily="34" charset="0"/>
              </a:rPr>
              <a:t>MEDICATION INDUCED HEADACHE</a:t>
            </a:r>
            <a:r>
              <a:rPr lang="en-US">
                <a:latin typeface="Calibri" pitchFamily="34" charset="0"/>
              </a:rPr>
              <a:t>  </a:t>
            </a:r>
          </a:p>
          <a:p>
            <a:r>
              <a:rPr lang="en-US">
                <a:latin typeface="Calibri" pitchFamily="34" charset="0"/>
              </a:rPr>
              <a:t>This phenomenon occurs in people who use painkillers for migraine or tension headaches. When these painkillers are used at higher than recommended dosage for too long, your body becomes used to the medication. “Rebound” or “withdrawal” headache occurs when you don’t take another pill. You will experience this headache almost every day, all day, even when you wake up in the morning. You feel this steady pain all over your head. </a:t>
            </a:r>
          </a:p>
          <a:p>
            <a:r>
              <a:rPr lang="en-US">
                <a:latin typeface="Calibri" pitchFamily="34" charset="0"/>
              </a:rPr>
              <a:t>Common medicines that cause medication headache: </a:t>
            </a:r>
          </a:p>
          <a:p>
            <a:r>
              <a:rPr lang="en-US">
                <a:latin typeface="Calibri" pitchFamily="34" charset="0"/>
              </a:rPr>
              <a:t>Codeine </a:t>
            </a:r>
          </a:p>
          <a:p>
            <a:r>
              <a:rPr lang="en-US">
                <a:latin typeface="Calibri" pitchFamily="34" charset="0"/>
              </a:rPr>
              <a:t>NSAID’s </a:t>
            </a:r>
          </a:p>
          <a:p>
            <a:r>
              <a:rPr lang="en-US">
                <a:latin typeface="Calibri" pitchFamily="34" charset="0"/>
              </a:rPr>
              <a:t>Acetaminophen </a:t>
            </a:r>
          </a:p>
          <a:p>
            <a:r>
              <a:rPr lang="en-US">
                <a:latin typeface="Calibri" pitchFamily="34" charset="0"/>
              </a:rPr>
              <a:t>Triptans </a:t>
            </a:r>
          </a:p>
          <a:p>
            <a:r>
              <a:rPr lang="en-US">
                <a:latin typeface="Calibri" pitchFamily="34" charset="0"/>
              </a:rPr>
              <a:t>Ergotamine </a:t>
            </a:r>
          </a:p>
          <a:p>
            <a:r>
              <a:rPr lang="en-US">
                <a:latin typeface="Calibri" pitchFamily="34" charset="0"/>
              </a:rPr>
              <a:t>Treatment is to stop, completely, all painkillers. Be aware when you stop the painkillers, the headaches will get worse for a while. You may also feel sick, anxious and sleep badly. However, medication headache should go away in a week, although in some cases it takes weeks or months. </a:t>
            </a:r>
          </a:p>
          <a:p>
            <a:r>
              <a:rPr lang="en-US">
                <a:latin typeface="Calibri" pitchFamily="34" charset="0"/>
              </a:rPr>
              <a:t>Sometimes, your doctor may prescribe an alternate painkiller to ease off your drug-free period, e.g. a course of NSAID or low dose amitriptyline. </a:t>
            </a:r>
          </a:p>
          <a:p>
            <a:r>
              <a:rPr lang="en-US">
                <a:latin typeface="Calibri" pitchFamily="34" charset="0"/>
              </a:rPr>
              <a:t>To prevent medication headache: </a:t>
            </a:r>
          </a:p>
          <a:p>
            <a:r>
              <a:rPr lang="en-US">
                <a:latin typeface="Calibri" pitchFamily="34" charset="0"/>
              </a:rPr>
              <a:t>Do not use headache pills for 2 or more consecutive days </a:t>
            </a:r>
          </a:p>
          <a:p>
            <a:r>
              <a:rPr lang="en-US">
                <a:latin typeface="Calibri" pitchFamily="34" charset="0"/>
              </a:rPr>
              <a:t>Do not use headache pills for more than 15 days in a month </a:t>
            </a:r>
          </a:p>
          <a:p>
            <a:r>
              <a:rPr lang="en-US">
                <a:latin typeface="Calibri" pitchFamily="34" charset="0"/>
              </a:rPr>
              <a:t>Avoid codeinated products because they are more likely to cause medication headache</a:t>
            </a:r>
          </a:p>
        </p:txBody>
      </p:sp>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1500188" y="790575"/>
            <a:ext cx="1219200" cy="381000"/>
          </a:xfrm>
          <a:prstGeom prst="downArrow">
            <a:avLst/>
          </a:prstGeom>
          <a:gradFill flip="none" rotWithShape="1">
            <a:gsLst>
              <a:gs pos="0">
                <a:schemeClr val="tx2">
                  <a:alpha val="65000"/>
                </a:schemeClr>
              </a:gs>
              <a:gs pos="50000">
                <a:srgbClr val="FF00FF">
                  <a:alpha val="43000"/>
                </a:srgbClr>
              </a:gs>
              <a:gs pos="100000">
                <a:srgbClr val="0092F6">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566" name="Title 1"/>
          <p:cNvSpPr>
            <a:spLocks noGrp="1"/>
          </p:cNvSpPr>
          <p:nvPr>
            <p:ph type="title" idx="4294967295"/>
          </p:nvPr>
        </p:nvSpPr>
        <p:spPr>
          <a:xfrm>
            <a:off x="0" y="0"/>
            <a:ext cx="8229600" cy="928688"/>
          </a:xfrm>
          <a:solidFill>
            <a:srgbClr val="4274B0"/>
          </a:solidFill>
        </p:spPr>
        <p:txBody>
          <a:bodyPr/>
          <a:lstStyle/>
          <a:p>
            <a:pPr algn="l"/>
            <a:r>
              <a:rPr lang="en-US" dirty="0" smtClean="0"/>
              <a:t> </a:t>
            </a:r>
            <a:r>
              <a:rPr lang="en-US" sz="3600" dirty="0" smtClean="0">
                <a:solidFill>
                  <a:schemeClr val="bg1"/>
                </a:solidFill>
                <a:latin typeface="Bodoni MT Black" pitchFamily="18" charset="0"/>
              </a:rPr>
              <a:t>Classification</a:t>
            </a:r>
          </a:p>
        </p:txBody>
      </p:sp>
      <p:sp>
        <p:nvSpPr>
          <p:cNvPr id="5" name="Rectangle 4"/>
          <p:cNvSpPr>
            <a:spLocks noChangeArrowheads="1"/>
          </p:cNvSpPr>
          <p:nvPr/>
        </p:nvSpPr>
        <p:spPr bwMode="auto">
          <a:xfrm>
            <a:off x="1500188" y="1071563"/>
            <a:ext cx="4572000" cy="2016125"/>
          </a:xfrm>
          <a:prstGeom prst="rect">
            <a:avLst/>
          </a:prstGeom>
          <a:noFill/>
          <a:ln w="9525">
            <a:noFill/>
            <a:miter lim="800000"/>
            <a:headEnd/>
            <a:tailEnd/>
          </a:ln>
        </p:spPr>
        <p:txBody>
          <a:bodyPr>
            <a:spAutoFit/>
          </a:bodyPr>
          <a:lstStyle/>
          <a:p>
            <a:pPr>
              <a:spcBef>
                <a:spcPts val="600"/>
              </a:spcBef>
            </a:pPr>
            <a:r>
              <a:rPr lang="en-US" sz="2400" b="1">
                <a:solidFill>
                  <a:srgbClr val="FF3399"/>
                </a:solidFill>
                <a:latin typeface="Bernard MT Condensed" pitchFamily="18" charset="0"/>
                <a:cs typeface="Times New Roman" pitchFamily="18" charset="0"/>
              </a:rPr>
              <a:t>Primary:</a:t>
            </a:r>
            <a:r>
              <a:rPr lang="en-US" sz="2400" b="1">
                <a:solidFill>
                  <a:srgbClr val="FF3399"/>
                </a:solidFill>
                <a:latin typeface="Arial Narrow" pitchFamily="34" charset="0"/>
                <a:cs typeface="Times New Roman" pitchFamily="18" charset="0"/>
              </a:rPr>
              <a:t> </a:t>
            </a:r>
          </a:p>
          <a:p>
            <a:pPr>
              <a:spcBef>
                <a:spcPts val="600"/>
              </a:spcBef>
            </a:pPr>
            <a:r>
              <a:rPr lang="en-US" sz="2400" b="1" u="sng">
                <a:latin typeface="Arial Narrow" pitchFamily="34" charset="0"/>
                <a:cs typeface="Times New Roman" pitchFamily="18" charset="0"/>
              </a:rPr>
              <a:t>Migraine,</a:t>
            </a:r>
            <a:r>
              <a:rPr lang="en-US" sz="2400" b="1">
                <a:latin typeface="Arial Narrow" pitchFamily="34" charset="0"/>
                <a:cs typeface="Times New Roman" pitchFamily="18" charset="0"/>
              </a:rPr>
              <a:t> tension type headache, cluster headache, trigeminal cephalgias and others where cause in unknown</a:t>
            </a:r>
            <a:endParaRPr lang="en-US" sz="2400" b="1">
              <a:latin typeface="Arial Narrow" pitchFamily="34" charset="0"/>
            </a:endParaRPr>
          </a:p>
        </p:txBody>
      </p:sp>
      <p:sp>
        <p:nvSpPr>
          <p:cNvPr id="7" name="Rectangle 6"/>
          <p:cNvSpPr/>
          <p:nvPr/>
        </p:nvSpPr>
        <p:spPr bwMode="auto">
          <a:xfrm>
            <a:off x="8143875" y="0"/>
            <a:ext cx="1000125" cy="6858000"/>
          </a:xfrm>
          <a:prstGeom prst="rect">
            <a:avLst/>
          </a:prstGeom>
          <a:solidFill>
            <a:srgbClr val="4274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0" descr="memory"/>
          <p:cNvPicPr>
            <a:picLocks noChangeAspect="1" noChangeArrowheads="1"/>
          </p:cNvPicPr>
          <p:nvPr/>
        </p:nvPicPr>
        <p:blipFill>
          <a:blip r:embed="rId2">
            <a:clrChange>
              <a:clrFrom>
                <a:srgbClr val="000000"/>
              </a:clrFrom>
              <a:clrTo>
                <a:srgbClr val="000000">
                  <a:alpha val="0"/>
                </a:srgbClr>
              </a:clrTo>
            </a:clrChange>
          </a:blip>
          <a:srcRect l="2126" b="4018"/>
          <a:stretch>
            <a:fillRect/>
          </a:stretch>
        </p:blipFill>
        <p:spPr bwMode="auto">
          <a:xfrm>
            <a:off x="6000760" y="0"/>
            <a:ext cx="3143240" cy="3071810"/>
          </a:xfrm>
          <a:prstGeom prst="rect">
            <a:avLst/>
          </a:prstGeom>
          <a:gradFill flip="none" rotWithShape="1">
            <a:gsLst>
              <a:gs pos="44000">
                <a:schemeClr val="accent1">
                  <a:shade val="30000"/>
                  <a:satMod val="115000"/>
                  <a:alpha val="39000"/>
                </a:schemeClr>
              </a:gs>
              <a:gs pos="50000">
                <a:schemeClr val="accent6">
                  <a:lumMod val="20000"/>
                  <a:lumOff val="80000"/>
                </a:schemeClr>
              </a:gs>
              <a:gs pos="100000">
                <a:schemeClr val="bg1">
                  <a:alpha val="23000"/>
                </a:schemeClr>
              </a:gs>
            </a:gsLst>
            <a:path path="rect">
              <a:fillToRect l="100000" b="100000"/>
            </a:path>
            <a:tileRect t="-100000" r="-100000"/>
          </a:gradFill>
          <a:ln w="9525">
            <a:noFill/>
            <a:miter lim="800000"/>
            <a:headEnd/>
            <a:tailEnd/>
          </a:ln>
        </p:spPr>
      </p:pic>
      <p:sp>
        <p:nvSpPr>
          <p:cNvPr id="3" name="Content Placeholder 2"/>
          <p:cNvSpPr>
            <a:spLocks noGrp="1"/>
          </p:cNvSpPr>
          <p:nvPr>
            <p:ph idx="4294967295"/>
          </p:nvPr>
        </p:nvSpPr>
        <p:spPr>
          <a:xfrm>
            <a:off x="214313" y="3357563"/>
            <a:ext cx="8429625" cy="2714625"/>
          </a:xfrm>
        </p:spPr>
        <p:txBody>
          <a:bodyPr>
            <a:normAutofit/>
          </a:bodyPr>
          <a:lstStyle/>
          <a:p>
            <a:pPr>
              <a:spcBef>
                <a:spcPts val="600"/>
              </a:spcBef>
              <a:buFont typeface="Arial" charset="0"/>
              <a:buNone/>
            </a:pPr>
            <a:r>
              <a:rPr lang="en-US" sz="2400" dirty="0" smtClean="0">
                <a:solidFill>
                  <a:srgbClr val="FF3399"/>
                </a:solidFill>
                <a:latin typeface="Bernard MT Condensed" pitchFamily="18" charset="0"/>
                <a:cs typeface="Times New Roman" pitchFamily="18" charset="0"/>
              </a:rPr>
              <a:t>Secondary: </a:t>
            </a:r>
            <a:r>
              <a:rPr lang="en-US" sz="2200" b="1" dirty="0" smtClean="0">
                <a:latin typeface="Arial Narrow" pitchFamily="34" charset="0"/>
                <a:cs typeface="Times New Roman" pitchFamily="18" charset="0"/>
              </a:rPr>
              <a:t>Based on the etiology </a:t>
            </a:r>
          </a:p>
          <a:p>
            <a:pPr>
              <a:spcBef>
                <a:spcPts val="600"/>
              </a:spcBef>
              <a:buFont typeface="Wingdings" pitchFamily="2" charset="2"/>
              <a:buChar char="Ø"/>
            </a:pPr>
            <a:r>
              <a:rPr lang="en-US" sz="2200" b="1" dirty="0" smtClean="0">
                <a:solidFill>
                  <a:srgbClr val="305480"/>
                </a:solidFill>
                <a:latin typeface="Arial Narrow" pitchFamily="34" charset="0"/>
                <a:cs typeface="Times New Roman" pitchFamily="18" charset="0"/>
              </a:rPr>
              <a:t>Trauma:</a:t>
            </a:r>
            <a:r>
              <a:rPr lang="en-US" sz="2200" b="1" dirty="0" smtClean="0">
                <a:latin typeface="Arial Narrow" pitchFamily="34" charset="0"/>
                <a:cs typeface="Times New Roman" pitchFamily="18" charset="0"/>
              </a:rPr>
              <a:t> of head or neck</a:t>
            </a:r>
          </a:p>
          <a:p>
            <a:pPr>
              <a:spcBef>
                <a:spcPts val="600"/>
              </a:spcBef>
              <a:buFont typeface="Wingdings" pitchFamily="2" charset="2"/>
              <a:buChar char="Ø"/>
            </a:pPr>
            <a:r>
              <a:rPr lang="en-US" sz="2200" b="1" dirty="0" smtClean="0">
                <a:solidFill>
                  <a:srgbClr val="305480"/>
                </a:solidFill>
                <a:latin typeface="Arial Narrow" pitchFamily="34" charset="0"/>
                <a:cs typeface="Times New Roman" pitchFamily="18" charset="0"/>
              </a:rPr>
              <a:t>Vascular disorders</a:t>
            </a:r>
            <a:r>
              <a:rPr lang="en-US" sz="2200" b="1" dirty="0" smtClean="0">
                <a:latin typeface="Arial Narrow" pitchFamily="34" charset="0"/>
                <a:cs typeface="Times New Roman" pitchFamily="18" charset="0"/>
              </a:rPr>
              <a:t>: </a:t>
            </a:r>
            <a:r>
              <a:rPr lang="en-US" sz="2200" b="1" dirty="0" err="1" smtClean="0">
                <a:latin typeface="Arial Narrow" pitchFamily="34" charset="0"/>
                <a:cs typeface="Times New Roman" pitchFamily="18" charset="0"/>
              </a:rPr>
              <a:t>ischeamic</a:t>
            </a:r>
            <a:r>
              <a:rPr lang="en-US" sz="2200" b="1" dirty="0" smtClean="0">
                <a:latin typeface="Arial Narrow" pitchFamily="34" charset="0"/>
                <a:cs typeface="Times New Roman" pitchFamily="18" charset="0"/>
              </a:rPr>
              <a:t> stroke, </a:t>
            </a:r>
            <a:r>
              <a:rPr lang="en-US" sz="2200" b="1" dirty="0" err="1" smtClean="0">
                <a:latin typeface="Arial Narrow" pitchFamily="34" charset="0"/>
                <a:cs typeface="Times New Roman" pitchFamily="18" charset="0"/>
              </a:rPr>
              <a:t>intracrainial</a:t>
            </a:r>
            <a:r>
              <a:rPr lang="en-US" sz="2200" b="1" dirty="0" smtClean="0">
                <a:latin typeface="Arial Narrow" pitchFamily="34" charset="0"/>
                <a:cs typeface="Times New Roman" pitchFamily="18" charset="0"/>
              </a:rPr>
              <a:t> hemorrhage.</a:t>
            </a:r>
            <a:endParaRPr lang="en-US" sz="2200" b="1" dirty="0" smtClean="0">
              <a:solidFill>
                <a:srgbClr val="305480"/>
              </a:solidFill>
              <a:latin typeface="Arial Narrow" pitchFamily="34" charset="0"/>
              <a:cs typeface="Times New Roman" pitchFamily="18" charset="0"/>
            </a:endParaRPr>
          </a:p>
          <a:p>
            <a:pPr>
              <a:spcBef>
                <a:spcPts val="600"/>
              </a:spcBef>
              <a:buFont typeface="Wingdings" pitchFamily="2" charset="2"/>
              <a:buChar char="Ø"/>
            </a:pPr>
            <a:r>
              <a:rPr lang="en-US" sz="2200" b="1" dirty="0" smtClean="0">
                <a:solidFill>
                  <a:srgbClr val="305480"/>
                </a:solidFill>
                <a:latin typeface="Arial Narrow" pitchFamily="34" charset="0"/>
                <a:cs typeface="Times New Roman" pitchFamily="18" charset="0"/>
              </a:rPr>
              <a:t>Disease: </a:t>
            </a:r>
            <a:r>
              <a:rPr lang="en-US" sz="2200" b="1" dirty="0" smtClean="0">
                <a:latin typeface="Arial Narrow" pitchFamily="34" charset="0"/>
                <a:cs typeface="Times New Roman" pitchFamily="18" charset="0"/>
              </a:rPr>
              <a:t>intracranial </a:t>
            </a:r>
            <a:r>
              <a:rPr lang="en-US" sz="2200" b="1" dirty="0" err="1" smtClean="0">
                <a:latin typeface="Arial Narrow" pitchFamily="34" charset="0"/>
                <a:cs typeface="Times New Roman" pitchFamily="18" charset="0"/>
              </a:rPr>
              <a:t>tumors,infection</a:t>
            </a:r>
            <a:r>
              <a:rPr lang="en-US" sz="2200" b="1" dirty="0" smtClean="0">
                <a:latin typeface="Arial Narrow" pitchFamily="34" charset="0"/>
                <a:cs typeface="Times New Roman" pitchFamily="18" charset="0"/>
              </a:rPr>
              <a:t>,</a:t>
            </a:r>
          </a:p>
          <a:p>
            <a:pPr>
              <a:spcBef>
                <a:spcPts val="600"/>
              </a:spcBef>
              <a:buFont typeface="Wingdings" pitchFamily="2" charset="2"/>
              <a:buChar char="Ø"/>
            </a:pPr>
            <a:r>
              <a:rPr lang="en-US" sz="2200" b="1" dirty="0" smtClean="0">
                <a:solidFill>
                  <a:srgbClr val="305480"/>
                </a:solidFill>
                <a:latin typeface="Arial Narrow" pitchFamily="34" charset="0"/>
                <a:cs typeface="Times New Roman" pitchFamily="18" charset="0"/>
              </a:rPr>
              <a:t>Homeostasis disorders: </a:t>
            </a:r>
            <a:r>
              <a:rPr lang="en-US" sz="2200" b="1" dirty="0" smtClean="0">
                <a:latin typeface="Arial Narrow" pitchFamily="34" charset="0"/>
                <a:cs typeface="Times New Roman" pitchFamily="18" charset="0"/>
              </a:rPr>
              <a:t>high BP, fastening, </a:t>
            </a:r>
            <a:r>
              <a:rPr lang="en-US" sz="2200" b="1" dirty="0" err="1" smtClean="0">
                <a:latin typeface="Arial Narrow" pitchFamily="34" charset="0"/>
                <a:cs typeface="Times New Roman" pitchFamily="18" charset="0"/>
              </a:rPr>
              <a:t>hypothroidsm</a:t>
            </a:r>
            <a:r>
              <a:rPr lang="en-US" sz="2200" b="1" dirty="0" smtClean="0">
                <a:latin typeface="Arial Narrow" pitchFamily="34" charset="0"/>
                <a:cs typeface="Times New Roman" pitchFamily="18" charset="0"/>
              </a:rPr>
              <a:t>.</a:t>
            </a:r>
          </a:p>
          <a:p>
            <a:pPr>
              <a:spcBef>
                <a:spcPts val="600"/>
              </a:spcBef>
              <a:buFont typeface="Wingdings" pitchFamily="2" charset="2"/>
              <a:buChar char="Ø"/>
            </a:pPr>
            <a:r>
              <a:rPr lang="en-US" sz="2200" b="1" dirty="0" smtClean="0">
                <a:solidFill>
                  <a:srgbClr val="305480"/>
                </a:solidFill>
                <a:latin typeface="Arial Narrow" pitchFamily="34" charset="0"/>
                <a:cs typeface="Times New Roman" pitchFamily="18" charset="0"/>
              </a:rPr>
              <a:t>Others…</a:t>
            </a:r>
            <a:r>
              <a:rPr lang="en-US" sz="2200" b="1" dirty="0" smtClean="0">
                <a:latin typeface="Arial Narrow" pitchFamily="34" charset="0"/>
                <a:cs typeface="Times New Roman" pitchFamily="18" charset="0"/>
              </a:rPr>
              <a:t>…</a:t>
            </a:r>
          </a:p>
          <a:p>
            <a:pPr>
              <a:spcBef>
                <a:spcPts val="600"/>
              </a:spcBef>
              <a:buFont typeface="Arial" charset="0"/>
              <a:buAutoNum type="alphaLcParenR"/>
            </a:pPr>
            <a:endParaRPr lang="en-US" sz="2200" b="1" dirty="0" smtClean="0">
              <a:latin typeface="Arial Narrow" pitchFamily="34" charset="0"/>
            </a:endParaRPr>
          </a:p>
        </p:txBody>
      </p:sp>
      <p:sp>
        <p:nvSpPr>
          <p:cNvPr id="10" name="Down Arrow 9"/>
          <p:cNvSpPr/>
          <p:nvPr/>
        </p:nvSpPr>
        <p:spPr>
          <a:xfrm>
            <a:off x="285750" y="928688"/>
            <a:ext cx="1219200" cy="381000"/>
          </a:xfrm>
          <a:prstGeom prst="downArrow">
            <a:avLst/>
          </a:prstGeom>
          <a:gradFill flip="none" rotWithShape="1">
            <a:gsLst>
              <a:gs pos="0">
                <a:schemeClr val="tx2">
                  <a:alpha val="65000"/>
                </a:schemeClr>
              </a:gs>
              <a:gs pos="50000">
                <a:srgbClr val="FF00FF">
                  <a:alpha val="43000"/>
                </a:srgbClr>
              </a:gs>
              <a:gs pos="100000">
                <a:srgbClr val="0092F6">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3357563" y="2643188"/>
            <a:ext cx="1457325" cy="461962"/>
          </a:xfrm>
          <a:prstGeom prst="rect">
            <a:avLst/>
          </a:prstGeom>
          <a:solidFill>
            <a:schemeClr val="bg1"/>
          </a:solidFill>
          <a:ln>
            <a:solidFill>
              <a:schemeClr val="accent1"/>
            </a:solidFill>
          </a:ln>
          <a:effectLst>
            <a:outerShdw blurRad="50800" dist="76200" dir="2700000" algn="tl" rotWithShape="0">
              <a:prstClr val="black"/>
            </a:outerShdw>
          </a:effectLst>
        </p:spPr>
        <p:txBody>
          <a:bodyPr wrap="none">
            <a:spAutoFit/>
          </a:bodyPr>
          <a:lstStyle/>
          <a:p>
            <a:pPr fontAlgn="auto">
              <a:spcBef>
                <a:spcPts val="0"/>
              </a:spcBef>
              <a:spcAft>
                <a:spcPts val="0"/>
              </a:spcAft>
              <a:defRPr/>
            </a:pPr>
            <a:r>
              <a:rPr lang="en-US" sz="2400" b="1" dirty="0">
                <a:solidFill>
                  <a:srgbClr val="4274B0"/>
                </a:solidFill>
                <a:latin typeface="Arial Narrow" pitchFamily="34" charset="0"/>
                <a:cs typeface="+mn-cs"/>
                <a:sym typeface="Wingdings 3"/>
              </a:rPr>
              <a:t> NSAIDs</a:t>
            </a:r>
            <a:endParaRPr lang="en-US" sz="2400" b="1" dirty="0">
              <a:solidFill>
                <a:srgbClr val="4274B0"/>
              </a:solidFill>
              <a:latin typeface="Arial Narrow" pitchFamily="34" charset="0"/>
              <a:cs typeface="+mn-cs"/>
            </a:endParaRPr>
          </a:p>
        </p:txBody>
      </p:sp>
      <p:sp>
        <p:nvSpPr>
          <p:cNvPr id="12" name="Rectangle 11"/>
          <p:cNvSpPr/>
          <p:nvPr/>
        </p:nvSpPr>
        <p:spPr>
          <a:xfrm>
            <a:off x="3500438" y="5500688"/>
            <a:ext cx="2620962" cy="461962"/>
          </a:xfrm>
          <a:prstGeom prst="rect">
            <a:avLst/>
          </a:prstGeom>
          <a:solidFill>
            <a:schemeClr val="bg1"/>
          </a:solidFill>
          <a:ln>
            <a:solidFill>
              <a:schemeClr val="accent1"/>
            </a:solidFill>
          </a:ln>
          <a:effectLst>
            <a:outerShdw blurRad="50800" dist="76200" dir="2700000" algn="tl" rotWithShape="0">
              <a:prstClr val="black"/>
            </a:outerShdw>
          </a:effectLst>
        </p:spPr>
        <p:txBody>
          <a:bodyPr wrap="none">
            <a:spAutoFit/>
          </a:bodyPr>
          <a:lstStyle/>
          <a:p>
            <a:pPr fontAlgn="auto">
              <a:spcBef>
                <a:spcPts val="0"/>
              </a:spcBef>
              <a:spcAft>
                <a:spcPts val="0"/>
              </a:spcAft>
              <a:defRPr/>
            </a:pPr>
            <a:r>
              <a:rPr lang="en-US" sz="2400" b="1" dirty="0">
                <a:solidFill>
                  <a:srgbClr val="4274B0"/>
                </a:solidFill>
                <a:latin typeface="Arial Narrow" pitchFamily="34" charset="0"/>
                <a:cs typeface="+mn-cs"/>
                <a:sym typeface="Wingdings 3"/>
              </a:rPr>
              <a:t> Treat the etiology</a:t>
            </a:r>
            <a:endParaRPr lang="en-US" sz="2400" b="1" dirty="0">
              <a:solidFill>
                <a:srgbClr val="4274B0"/>
              </a:solidFill>
              <a:latin typeface="Arial Narrow" pitchFamily="34" charset="0"/>
              <a:cs typeface="+mn-cs"/>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Right)">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1000"/>
                                        <p:tgtEl>
                                          <p:spTgt spid="10"/>
                                        </p:tgtEl>
                                      </p:cBhvr>
                                    </p:animEffect>
                                  </p:childTnLst>
                                </p:cTn>
                              </p:par>
                            </p:childTnLst>
                          </p:cTn>
                        </p:par>
                        <p:par>
                          <p:cTn id="19" fill="hold">
                            <p:stCondLst>
                              <p:cond delay="1000"/>
                            </p:stCondLst>
                            <p:childTnLst>
                              <p:par>
                                <p:cTn id="20" presetID="0" presetClass="path" presetSubtype="0" accel="50000" decel="50000" fill="hold" grpId="1" nodeType="afterEffect">
                                  <p:stCondLst>
                                    <p:cond delay="0"/>
                                  </p:stCondLst>
                                  <p:childTnLst>
                                    <p:animMotion origin="layout" path="M 0 0 L 0 0.29371 " pathEditMode="relative" ptsTypes="AA">
                                      <p:cBhvr>
                                        <p:cTn id="21" dur="2000" fill="hold"/>
                                        <p:tgtEl>
                                          <p:spTgt spid="10"/>
                                        </p:tgtEl>
                                        <p:attrNameLst>
                                          <p:attrName>ppt_x</p:attrName>
                                          <p:attrName>ppt_y</p:attrName>
                                        </p:attrNameLst>
                                      </p:cBhvr>
                                    </p:animMotion>
                                  </p:childTnLst>
                                </p:cTn>
                              </p:par>
                            </p:childTnLst>
                          </p:cTn>
                        </p:par>
                        <p:par>
                          <p:cTn id="22" fill="hold">
                            <p:stCondLst>
                              <p:cond delay="3000"/>
                            </p:stCondLst>
                            <p:childTnLst>
                              <p:par>
                                <p:cTn id="23" presetID="18" presetClass="entr" presetSubtype="6"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trips(downRight)">
                                      <p:cBhvr>
                                        <p:cTn id="25" dur="1000"/>
                                        <p:tgtEl>
                                          <p:spTgt spid="3">
                                            <p:txEl>
                                              <p:pRg st="0" end="0"/>
                                            </p:txEl>
                                          </p:spTgt>
                                        </p:tgtEl>
                                      </p:cBhvr>
                                    </p:animEffect>
                                  </p:childTnLst>
                                </p:cTn>
                              </p:par>
                            </p:childTnLst>
                          </p:cTn>
                        </p:par>
                        <p:par>
                          <p:cTn id="26" fill="hold">
                            <p:stCondLst>
                              <p:cond delay="4000"/>
                            </p:stCondLst>
                            <p:childTnLst>
                              <p:par>
                                <p:cTn id="27" presetID="18" presetClass="entr" presetSubtype="6" fill="hold" grpId="0"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strips(downRight)">
                                      <p:cBhvr>
                                        <p:cTn id="29" dur="1000"/>
                                        <p:tgtEl>
                                          <p:spTgt spid="3">
                                            <p:txEl>
                                              <p:pRg st="1" end="1"/>
                                            </p:txEl>
                                          </p:spTgt>
                                        </p:tgtEl>
                                      </p:cBhvr>
                                    </p:animEffect>
                                  </p:childTnLst>
                                </p:cTn>
                              </p:par>
                            </p:childTnLst>
                          </p:cTn>
                        </p:par>
                        <p:par>
                          <p:cTn id="30" fill="hold">
                            <p:stCondLst>
                              <p:cond delay="5000"/>
                            </p:stCondLst>
                            <p:childTnLst>
                              <p:par>
                                <p:cTn id="31" presetID="18" presetClass="entr" presetSubtype="6" fill="hold" grpId="0" nodeType="after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strips(downRight)">
                                      <p:cBhvr>
                                        <p:cTn id="33" dur="1000"/>
                                        <p:tgtEl>
                                          <p:spTgt spid="3">
                                            <p:txEl>
                                              <p:pRg st="2" end="2"/>
                                            </p:txEl>
                                          </p:spTgt>
                                        </p:tgtEl>
                                      </p:cBhvr>
                                    </p:animEffect>
                                  </p:childTnLst>
                                </p:cTn>
                              </p:par>
                            </p:childTnLst>
                          </p:cTn>
                        </p:par>
                        <p:par>
                          <p:cTn id="34" fill="hold">
                            <p:stCondLst>
                              <p:cond delay="6000"/>
                            </p:stCondLst>
                            <p:childTnLst>
                              <p:par>
                                <p:cTn id="35" presetID="18" presetClass="entr" presetSubtype="6"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strips(downRight)">
                                      <p:cBhvr>
                                        <p:cTn id="37" dur="1000"/>
                                        <p:tgtEl>
                                          <p:spTgt spid="3">
                                            <p:txEl>
                                              <p:pRg st="3" end="3"/>
                                            </p:txEl>
                                          </p:spTgt>
                                        </p:tgtEl>
                                      </p:cBhvr>
                                    </p:animEffect>
                                  </p:childTnLst>
                                </p:cTn>
                              </p:par>
                            </p:childTnLst>
                          </p:cTn>
                        </p:par>
                        <p:par>
                          <p:cTn id="38" fill="hold">
                            <p:stCondLst>
                              <p:cond delay="7000"/>
                            </p:stCondLst>
                            <p:childTnLst>
                              <p:par>
                                <p:cTn id="39" presetID="18" presetClass="entr" presetSubtype="6"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strips(downRight)">
                                      <p:cBhvr>
                                        <p:cTn id="41" dur="1000"/>
                                        <p:tgtEl>
                                          <p:spTgt spid="3">
                                            <p:txEl>
                                              <p:pRg st="4" end="4"/>
                                            </p:txEl>
                                          </p:spTgt>
                                        </p:tgtEl>
                                      </p:cBhvr>
                                    </p:animEffect>
                                  </p:childTnLst>
                                </p:cTn>
                              </p:par>
                            </p:childTnLst>
                          </p:cTn>
                        </p:par>
                        <p:par>
                          <p:cTn id="42" fill="hold">
                            <p:stCondLst>
                              <p:cond delay="8000"/>
                            </p:stCondLst>
                            <p:childTnLst>
                              <p:par>
                                <p:cTn id="43" presetID="18" presetClass="entr" presetSubtype="6" fill="hold" grpId="0"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strips(downRight)">
                                      <p:cBhvr>
                                        <p:cTn id="45" dur="10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strips(downRight)">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strips(downRight)">
                                      <p:cBhvr>
                                        <p:cTn id="5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p:bldP spid="3" grpId="0" build="p"/>
      <p:bldP spid="10" grpId="0" animBg="1"/>
      <p:bldP spid="10" grpId="1"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7589" name="Picture 2" descr="http://healthpsych.psy.vanderbilt.edu/MigrainesBiofeedback_files/image002.gif"/>
          <p:cNvPicPr>
            <a:picLocks noChangeAspect="1" noChangeArrowheads="1" noCrop="1"/>
          </p:cNvPicPr>
          <p:nvPr/>
        </p:nvPicPr>
        <p:blipFill>
          <a:blip r:embed="rId2">
            <a:lum bright="20000" contrast="20000"/>
          </a:blip>
          <a:srcRect/>
          <a:stretch>
            <a:fillRect/>
          </a:stretch>
        </p:blipFill>
        <p:spPr bwMode="auto">
          <a:xfrm>
            <a:off x="0" y="2792413"/>
            <a:ext cx="6858000" cy="4065587"/>
          </a:xfrm>
          <a:prstGeom prst="rect">
            <a:avLst/>
          </a:prstGeom>
          <a:noFill/>
          <a:ln w="9525">
            <a:noFill/>
            <a:miter lim="800000"/>
            <a:headEnd/>
            <a:tailEnd/>
          </a:ln>
        </p:spPr>
      </p:pic>
      <p:sp>
        <p:nvSpPr>
          <p:cNvPr id="6" name="Rectangle 5"/>
          <p:cNvSpPr/>
          <p:nvPr/>
        </p:nvSpPr>
        <p:spPr>
          <a:xfrm>
            <a:off x="304801" y="304800"/>
            <a:ext cx="2743200" cy="830997"/>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Narrow" pitchFamily="34" charset="0"/>
                <a:cs typeface="+mn-cs"/>
              </a:rPr>
              <a:t>MIGRAINE</a:t>
            </a:r>
            <a:endParaRPr lang="en-US"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
        <p:nvSpPr>
          <p:cNvPr id="67591" name="TextBox 6"/>
          <p:cNvSpPr txBox="1">
            <a:spLocks noChangeArrowheads="1"/>
          </p:cNvSpPr>
          <p:nvPr/>
        </p:nvSpPr>
        <p:spPr bwMode="auto">
          <a:xfrm>
            <a:off x="3505200" y="152400"/>
            <a:ext cx="5410200" cy="1600200"/>
          </a:xfrm>
          <a:prstGeom prst="rect">
            <a:avLst/>
          </a:prstGeom>
          <a:noFill/>
          <a:ln w="9525">
            <a:noFill/>
            <a:miter lim="800000"/>
            <a:headEnd/>
            <a:tailEnd/>
          </a:ln>
        </p:spPr>
        <p:txBody>
          <a:bodyPr>
            <a:spAutoFit/>
          </a:bodyPr>
          <a:lstStyle/>
          <a:p>
            <a:r>
              <a:rPr lang="en-US" sz="2400" b="1">
                <a:latin typeface="Arial Narrow" pitchFamily="34" charset="0"/>
              </a:rPr>
              <a:t>Recurrent attacks of throbbing headache</a:t>
            </a:r>
          </a:p>
          <a:p>
            <a:r>
              <a:rPr lang="en-US" sz="2400" b="1">
                <a:latin typeface="Arial Narrow" pitchFamily="34" charset="0"/>
              </a:rPr>
              <a:t>Unilateral / or on both sides </a:t>
            </a:r>
          </a:p>
          <a:p>
            <a:r>
              <a:rPr lang="en-US" sz="2400" b="1">
                <a:latin typeface="Arial Narrow" pitchFamily="34" charset="0"/>
              </a:rPr>
              <a:t>Lasting from &gt; 2 up to 72 hrs.</a:t>
            </a:r>
          </a:p>
          <a:p>
            <a:r>
              <a:rPr lang="en-US" sz="2400" b="1" u="sng">
                <a:latin typeface="Arial Narrow" pitchFamily="34" charset="0"/>
              </a:rPr>
              <a:t>+ </a:t>
            </a:r>
            <a:r>
              <a:rPr lang="en-US" sz="2400" b="1">
                <a:latin typeface="Arial Narrow" pitchFamily="34" charset="0"/>
              </a:rPr>
              <a:t>Preceded </a:t>
            </a:r>
            <a:r>
              <a:rPr lang="en-US" sz="2000" b="1" i="1">
                <a:latin typeface="Arial Narrow" pitchFamily="34" charset="0"/>
              </a:rPr>
              <a:t>(or accompanied) </a:t>
            </a:r>
            <a:r>
              <a:rPr lang="en-US" sz="2400" b="1">
                <a:latin typeface="Arial Narrow" pitchFamily="34" charset="0"/>
              </a:rPr>
              <a:t>by </a:t>
            </a:r>
            <a:r>
              <a:rPr lang="en-US" sz="2600" b="1">
                <a:solidFill>
                  <a:srgbClr val="0092F6"/>
                </a:solidFill>
                <a:latin typeface="Arial Narrow" pitchFamily="34" charset="0"/>
              </a:rPr>
              <a:t>AURA  </a:t>
            </a:r>
            <a:r>
              <a:rPr lang="en-US" sz="2400" b="1">
                <a:solidFill>
                  <a:srgbClr val="0092F6"/>
                </a:solidFill>
                <a:latin typeface="Arial Narrow" pitchFamily="34" charset="0"/>
              </a:rPr>
              <a:t> </a:t>
            </a:r>
            <a:endParaRPr lang="en-US" sz="2400" b="1">
              <a:latin typeface="Arial Narrow" pitchFamily="34" charset="0"/>
            </a:endParaRPr>
          </a:p>
        </p:txBody>
      </p:sp>
      <p:grpSp>
        <p:nvGrpSpPr>
          <p:cNvPr id="2" name="Group 12"/>
          <p:cNvGrpSpPr>
            <a:grpSpLocks/>
          </p:cNvGrpSpPr>
          <p:nvPr/>
        </p:nvGrpSpPr>
        <p:grpSpPr bwMode="auto">
          <a:xfrm>
            <a:off x="2133600" y="1752600"/>
            <a:ext cx="6705600" cy="2514600"/>
            <a:chOff x="1676400" y="2438400"/>
            <a:chExt cx="7162800" cy="2514600"/>
          </a:xfrm>
        </p:grpSpPr>
        <p:sp>
          <p:nvSpPr>
            <p:cNvPr id="11" name="Horizontal Scroll 10"/>
            <p:cNvSpPr/>
            <p:nvPr/>
          </p:nvSpPr>
          <p:spPr>
            <a:xfrm>
              <a:off x="1676400" y="2438400"/>
              <a:ext cx="7162800" cy="2514600"/>
            </a:xfrm>
            <a:prstGeom prst="horizontalScroll">
              <a:avLst/>
            </a:prstGeom>
            <a:gradFill>
              <a:gsLst>
                <a:gs pos="35000">
                  <a:srgbClr val="0092F6"/>
                </a:gs>
                <a:gs pos="57000">
                  <a:srgbClr val="0070C0"/>
                </a:gs>
                <a:gs pos="92000">
                  <a:srgbClr val="FFFF00">
                    <a:alpha val="56000"/>
                  </a:srgb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2057942" y="2819400"/>
              <a:ext cx="6628642" cy="1784350"/>
            </a:xfrm>
            <a:prstGeom prst="rect">
              <a:avLst/>
            </a:prstGeom>
          </p:spPr>
          <p:txBody>
            <a:bodyPr>
              <a:spAutoFit/>
            </a:bodyPr>
            <a:lstStyle/>
            <a:p>
              <a:pPr fontAlgn="auto">
                <a:spcBef>
                  <a:spcPts val="0"/>
                </a:spcBef>
                <a:spcAft>
                  <a:spcPts val="0"/>
                </a:spcAft>
                <a:defRPr/>
              </a:pPr>
              <a:r>
                <a:rPr lang="en-US" sz="2200" b="1" dirty="0">
                  <a:solidFill>
                    <a:schemeClr val="bg1"/>
                  </a:solidFill>
                  <a:effectLst>
                    <a:outerShdw blurRad="38100" dist="38100" dir="2700000" algn="tl">
                      <a:srgbClr val="000000">
                        <a:alpha val="43137"/>
                      </a:srgbClr>
                    </a:outerShdw>
                  </a:effectLst>
                  <a:latin typeface="Arial Narrow" pitchFamily="34" charset="0"/>
                  <a:cs typeface="+mn-cs"/>
                </a:rPr>
                <a:t>Perceptual disturbance of motor &lt; sensory nature </a:t>
              </a:r>
            </a:p>
            <a:p>
              <a:pPr fontAlgn="auto">
                <a:spcBef>
                  <a:spcPts val="0"/>
                </a:spcBef>
                <a:spcAft>
                  <a:spcPts val="0"/>
                </a:spcAft>
                <a:defRPr/>
              </a:pPr>
              <a:r>
                <a:rPr lang="en-US" sz="2200" b="1" dirty="0">
                  <a:solidFill>
                    <a:schemeClr val="bg1"/>
                  </a:solidFill>
                  <a:effectLst>
                    <a:outerShdw blurRad="38100" dist="38100" dir="2700000" algn="tl">
                      <a:srgbClr val="000000">
                        <a:alpha val="43137"/>
                      </a:srgbClr>
                    </a:outerShdw>
                  </a:effectLst>
                  <a:latin typeface="Arial Narrow" pitchFamily="34" charset="0"/>
                  <a:cs typeface="+mn-cs"/>
                </a:rPr>
                <a:t> 	</a:t>
              </a:r>
              <a:r>
                <a:rPr lang="en-US" sz="2200" dirty="0">
                  <a:solidFill>
                    <a:schemeClr val="bg1"/>
                  </a:solidFill>
                  <a:effectLst>
                    <a:outerShdw blurRad="38100" dist="38100" dir="2700000" algn="tl">
                      <a:srgbClr val="000000">
                        <a:alpha val="43137"/>
                      </a:srgbClr>
                    </a:outerShdw>
                  </a:effectLst>
                  <a:latin typeface="Arial Narrow" pitchFamily="34" charset="0"/>
                  <a:cs typeface="+mn-cs"/>
                </a:rPr>
                <a:t>visual  [ Photophobia (↑sensitivity to light) ]</a:t>
              </a:r>
            </a:p>
            <a:p>
              <a:pPr fontAlgn="auto">
                <a:spcBef>
                  <a:spcPts val="0"/>
                </a:spcBef>
                <a:spcAft>
                  <a:spcPts val="0"/>
                </a:spcAft>
                <a:defRPr/>
              </a:pPr>
              <a:r>
                <a:rPr lang="en-US" sz="2200" dirty="0">
                  <a:solidFill>
                    <a:schemeClr val="bg1"/>
                  </a:solidFill>
                  <a:effectLst>
                    <a:outerShdw blurRad="38100" dist="38100" dir="2700000" algn="tl">
                      <a:srgbClr val="000000">
                        <a:alpha val="43137"/>
                      </a:srgbClr>
                    </a:outerShdw>
                  </a:effectLst>
                  <a:latin typeface="Arial Narrow" pitchFamily="34" charset="0"/>
                  <a:cs typeface="+mn-cs"/>
                </a:rPr>
                <a:t>	auditory [ </a:t>
              </a:r>
              <a:r>
                <a:rPr lang="en-US" sz="2200" dirty="0" err="1">
                  <a:solidFill>
                    <a:schemeClr val="bg1"/>
                  </a:solidFill>
                  <a:effectLst>
                    <a:outerShdw blurRad="38100" dist="38100" dir="2700000" algn="tl">
                      <a:srgbClr val="000000">
                        <a:alpha val="43137"/>
                      </a:srgbClr>
                    </a:outerShdw>
                  </a:effectLst>
                  <a:latin typeface="Arial Narrow" pitchFamily="34" charset="0"/>
                  <a:cs typeface="+mn-cs"/>
                </a:rPr>
                <a:t>Phonophobia</a:t>
              </a:r>
              <a:r>
                <a:rPr lang="en-US" sz="2200" dirty="0">
                  <a:solidFill>
                    <a:schemeClr val="bg1"/>
                  </a:solidFill>
                  <a:effectLst>
                    <a:outerShdw blurRad="38100" dist="38100" dir="2700000" algn="tl">
                      <a:srgbClr val="000000">
                        <a:alpha val="43137"/>
                      </a:srgbClr>
                    </a:outerShdw>
                  </a:effectLst>
                  <a:latin typeface="Arial Narrow" pitchFamily="34" charset="0"/>
                  <a:cs typeface="+mn-cs"/>
                </a:rPr>
                <a:t> (↑ sensitivity to sound) ]</a:t>
              </a:r>
            </a:p>
            <a:p>
              <a:pPr fontAlgn="auto">
                <a:spcBef>
                  <a:spcPts val="0"/>
                </a:spcBef>
                <a:spcAft>
                  <a:spcPts val="0"/>
                </a:spcAft>
                <a:defRPr/>
              </a:pPr>
              <a:r>
                <a:rPr lang="en-US" sz="2200" dirty="0">
                  <a:solidFill>
                    <a:schemeClr val="bg1"/>
                  </a:solidFill>
                  <a:effectLst>
                    <a:outerShdw blurRad="38100" dist="38100" dir="2700000" algn="tl">
                      <a:srgbClr val="000000">
                        <a:alpha val="43137"/>
                      </a:srgbClr>
                    </a:outerShdw>
                  </a:effectLst>
                  <a:latin typeface="Arial Narrow" pitchFamily="34" charset="0"/>
                  <a:cs typeface="+mn-cs"/>
                </a:rPr>
                <a:t>	olfactory unpleasant smell …..</a:t>
              </a:r>
            </a:p>
            <a:p>
              <a:pPr fontAlgn="auto">
                <a:spcBef>
                  <a:spcPts val="0"/>
                </a:spcBef>
                <a:spcAft>
                  <a:spcPts val="0"/>
                </a:spcAft>
                <a:defRPr/>
              </a:pPr>
              <a:r>
                <a:rPr lang="en-US" sz="2200" b="1" dirty="0">
                  <a:solidFill>
                    <a:schemeClr val="bg1"/>
                  </a:solidFill>
                  <a:effectLst>
                    <a:outerShdw blurRad="38100" dist="38100" dir="2700000" algn="tl">
                      <a:srgbClr val="000000">
                        <a:alpha val="43137"/>
                      </a:srgbClr>
                    </a:outerShdw>
                  </a:effectLst>
                  <a:latin typeface="Arial Narrow" pitchFamily="34" charset="0"/>
                  <a:cs typeface="+mn-cs"/>
                </a:rPr>
                <a:t>Develops over 5-20 min. &amp; last fewer than 60 min</a:t>
              </a:r>
              <a:r>
                <a:rPr lang="en-US" sz="2200" dirty="0">
                  <a:latin typeface="Arial Narrow" pitchFamily="34" charset="0"/>
                  <a:cs typeface="+mn-cs"/>
                </a:rPr>
                <a:t>.</a:t>
              </a:r>
              <a:endParaRPr lang="en-US" sz="2200" b="1" dirty="0">
                <a:latin typeface="Arial Narrow" pitchFamily="34" charset="0"/>
                <a:cs typeface="+mn-cs"/>
              </a:endParaRPr>
            </a:p>
          </p:txBody>
        </p:sp>
      </p:grpSp>
      <p:sp>
        <p:nvSpPr>
          <p:cNvPr id="10" name="Down Arrow 9"/>
          <p:cNvSpPr/>
          <p:nvPr/>
        </p:nvSpPr>
        <p:spPr>
          <a:xfrm>
            <a:off x="6934200" y="1676400"/>
            <a:ext cx="1219200" cy="381000"/>
          </a:xfrm>
          <a:prstGeom prst="downArrow">
            <a:avLst/>
          </a:prstGeom>
          <a:solidFill>
            <a:srgbClr val="0092F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trips(downLeft)">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6"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1"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13" name="TextBox 12"/>
          <p:cNvSpPr txBox="1"/>
          <p:nvPr/>
        </p:nvSpPr>
        <p:spPr>
          <a:xfrm>
            <a:off x="228600" y="152400"/>
            <a:ext cx="3048000" cy="533400"/>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Phases of Migraine</a:t>
            </a:r>
          </a:p>
        </p:txBody>
      </p:sp>
      <p:sp>
        <p:nvSpPr>
          <p:cNvPr id="14" name="TextBox 13"/>
          <p:cNvSpPr txBox="1"/>
          <p:nvPr/>
        </p:nvSpPr>
        <p:spPr>
          <a:xfrm>
            <a:off x="457200" y="914400"/>
            <a:ext cx="8229600" cy="830263"/>
          </a:xfrm>
          <a:prstGeom prst="rect">
            <a:avLst/>
          </a:prstGeom>
          <a:solidFill>
            <a:srgbClr val="E1F4FF">
              <a:alpha val="65098"/>
            </a:srgbClr>
          </a:solidFill>
          <a:ln>
            <a:noFill/>
          </a:ln>
          <a:effectLst/>
        </p:spPr>
        <p:txBody>
          <a:bodyPr>
            <a:spAutoFit/>
          </a:bodyPr>
          <a:lstStyle/>
          <a:p>
            <a:pPr fontAlgn="auto">
              <a:spcBef>
                <a:spcPts val="0"/>
              </a:spcBef>
              <a:spcAft>
                <a:spcPts val="0"/>
              </a:spcAft>
              <a:defRPr/>
            </a:pP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1. </a:t>
            </a:r>
            <a:r>
              <a:rPr lang="en-US" sz="2400" b="1" dirty="0" err="1">
                <a:solidFill>
                  <a:srgbClr val="0064A8"/>
                </a:solidFill>
                <a:effectLst>
                  <a:outerShdw blurRad="38100" dist="38100" dir="2700000" algn="tl">
                    <a:srgbClr val="000000">
                      <a:alpha val="43137"/>
                    </a:srgbClr>
                  </a:outerShdw>
                </a:effectLst>
                <a:latin typeface="Arial Narrow" pitchFamily="34" charset="0"/>
                <a:cs typeface="+mn-cs"/>
              </a:rPr>
              <a:t>Prodrom</a:t>
            </a: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 Phase; </a:t>
            </a:r>
            <a:r>
              <a:rPr lang="en-US" sz="2400" b="1" dirty="0">
                <a:latin typeface="Arial Narrow" pitchFamily="34" charset="0"/>
                <a:cs typeface="+mn-cs"/>
              </a:rPr>
              <a:t>a change in mood or behavior that starts hours or days before headache. It is experienced by 60% of </a:t>
            </a:r>
            <a:r>
              <a:rPr lang="en-US" sz="2400" b="1" dirty="0" err="1">
                <a:latin typeface="Arial Narrow" pitchFamily="34" charset="0"/>
                <a:cs typeface="+mn-cs"/>
              </a:rPr>
              <a:t>migraineurs</a:t>
            </a:r>
            <a:r>
              <a:rPr lang="en-US" sz="2400" b="1" dirty="0">
                <a:latin typeface="Arial Narrow" pitchFamily="34" charset="0"/>
                <a:cs typeface="+mn-cs"/>
              </a:rPr>
              <a:t>. </a:t>
            </a:r>
          </a:p>
        </p:txBody>
      </p:sp>
      <p:sp>
        <p:nvSpPr>
          <p:cNvPr id="15" name="TextBox 14"/>
          <p:cNvSpPr txBox="1"/>
          <p:nvPr/>
        </p:nvSpPr>
        <p:spPr>
          <a:xfrm>
            <a:off x="457200" y="1981200"/>
            <a:ext cx="8229600" cy="830263"/>
          </a:xfrm>
          <a:prstGeom prst="rect">
            <a:avLst/>
          </a:prstGeom>
          <a:solidFill>
            <a:srgbClr val="E1F4FF">
              <a:alpha val="65098"/>
            </a:srgbClr>
          </a:solidFill>
          <a:ln>
            <a:noFill/>
          </a:ln>
        </p:spPr>
        <p:txBody>
          <a:bodyPr>
            <a:spAutoFit/>
          </a:bodyPr>
          <a:lstStyle/>
          <a:p>
            <a:pPr fontAlgn="auto">
              <a:spcBef>
                <a:spcPts val="0"/>
              </a:spcBef>
              <a:spcAft>
                <a:spcPts val="0"/>
              </a:spcAft>
              <a:defRPr/>
            </a:pP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2. Aura Phase; </a:t>
            </a:r>
            <a:r>
              <a:rPr lang="en-US" sz="2400" b="1" dirty="0">
                <a:latin typeface="Arial Narrow" pitchFamily="34" charset="0"/>
                <a:cs typeface="+mn-cs"/>
              </a:rPr>
              <a:t>Sensory &gt; motor symptoms starts 5-20 min before the migraine attack. It is experienced by 20% of </a:t>
            </a:r>
            <a:r>
              <a:rPr lang="en-US" sz="2400" b="1" dirty="0" err="1">
                <a:latin typeface="Arial Narrow" pitchFamily="34" charset="0"/>
                <a:cs typeface="+mn-cs"/>
              </a:rPr>
              <a:t>migraineurs</a:t>
            </a:r>
            <a:r>
              <a:rPr lang="en-US" sz="2400" b="1" dirty="0">
                <a:latin typeface="Arial Narrow" pitchFamily="34" charset="0"/>
                <a:cs typeface="+mn-cs"/>
              </a:rPr>
              <a:t>.</a:t>
            </a:r>
          </a:p>
        </p:txBody>
      </p:sp>
      <p:sp>
        <p:nvSpPr>
          <p:cNvPr id="16" name="Rectangle 15"/>
          <p:cNvSpPr/>
          <p:nvPr/>
        </p:nvSpPr>
        <p:spPr>
          <a:xfrm>
            <a:off x="457200" y="2971800"/>
            <a:ext cx="8229600" cy="830263"/>
          </a:xfrm>
          <a:prstGeom prst="rect">
            <a:avLst/>
          </a:prstGeom>
          <a:solidFill>
            <a:srgbClr val="E1F4FF">
              <a:alpha val="65098"/>
            </a:srgbClr>
          </a:solidFill>
        </p:spPr>
        <p:txBody>
          <a:bodyPr>
            <a:spAutoFit/>
          </a:bodyPr>
          <a:lstStyle/>
          <a:p>
            <a:pPr fontAlgn="auto">
              <a:spcBef>
                <a:spcPts val="0"/>
              </a:spcBef>
              <a:spcAft>
                <a:spcPts val="0"/>
              </a:spcAft>
              <a:defRPr/>
            </a:pP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3. Headache Phase; </a:t>
            </a:r>
            <a:r>
              <a:rPr lang="en-US" sz="2400" b="1" dirty="0">
                <a:latin typeface="Arial Narrow" pitchFamily="34" charset="0"/>
                <a:cs typeface="+mn-cs"/>
              </a:rPr>
              <a:t>pain is moderate to severe &amp; is  characterized by  </a:t>
            </a:r>
          </a:p>
        </p:txBody>
      </p:sp>
      <p:sp>
        <p:nvSpPr>
          <p:cNvPr id="17" name="TextBox 16"/>
          <p:cNvSpPr txBox="1"/>
          <p:nvPr/>
        </p:nvSpPr>
        <p:spPr>
          <a:xfrm>
            <a:off x="457200" y="4038600"/>
            <a:ext cx="8229600" cy="1570038"/>
          </a:xfrm>
          <a:prstGeom prst="rect">
            <a:avLst/>
          </a:prstGeom>
          <a:solidFill>
            <a:srgbClr val="E1F4FF">
              <a:alpha val="65098"/>
            </a:srgbClr>
          </a:solidFill>
        </p:spPr>
        <p:txBody>
          <a:bodyPr>
            <a:spAutoFit/>
          </a:bodyPr>
          <a:lstStyle/>
          <a:p>
            <a:pPr fontAlgn="auto">
              <a:spcBef>
                <a:spcPts val="0"/>
              </a:spcBef>
              <a:spcAft>
                <a:spcPts val="0"/>
              </a:spcAft>
              <a:defRPr/>
            </a:pP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4. </a:t>
            </a:r>
            <a:r>
              <a:rPr lang="en-US" sz="2400" b="1" dirty="0" err="1">
                <a:solidFill>
                  <a:srgbClr val="0064A8"/>
                </a:solidFill>
                <a:effectLst>
                  <a:outerShdw blurRad="38100" dist="38100" dir="2700000" algn="tl">
                    <a:srgbClr val="000000">
                      <a:alpha val="43137"/>
                    </a:srgbClr>
                  </a:outerShdw>
                </a:effectLst>
                <a:latin typeface="Arial Narrow" pitchFamily="34" charset="0"/>
                <a:cs typeface="+mn-cs"/>
              </a:rPr>
              <a:t>Postdrom</a:t>
            </a:r>
            <a:r>
              <a:rPr lang="en-US" sz="2400" b="1" dirty="0">
                <a:solidFill>
                  <a:srgbClr val="0064A8"/>
                </a:solidFill>
                <a:effectLst>
                  <a:outerShdw blurRad="38100" dist="38100" dir="2700000" algn="tl">
                    <a:srgbClr val="000000">
                      <a:alpha val="43137"/>
                    </a:srgbClr>
                  </a:outerShdw>
                </a:effectLst>
                <a:latin typeface="Arial Narrow" pitchFamily="34" charset="0"/>
                <a:cs typeface="+mn-cs"/>
              </a:rPr>
              <a:t> Phase: </a:t>
            </a:r>
            <a:r>
              <a:rPr lang="en-US" sz="2400" b="1" dirty="0">
                <a:latin typeface="Arial Narrow" pitchFamily="34" charset="0"/>
                <a:cs typeface="+mn-cs"/>
              </a:rPr>
              <a:t>not in normal pace; either </a:t>
            </a:r>
          </a:p>
          <a:p>
            <a:pPr fontAlgn="auto">
              <a:spcBef>
                <a:spcPts val="0"/>
              </a:spcBef>
              <a:spcAft>
                <a:spcPts val="0"/>
              </a:spcAft>
              <a:defRPr/>
            </a:pPr>
            <a:r>
              <a:rPr lang="en-US" sz="2400" b="1" dirty="0">
                <a:latin typeface="Arial Narrow" pitchFamily="34" charset="0"/>
                <a:cs typeface="+mn-cs"/>
              </a:rPr>
              <a:t>* More likely fatigued → irritability /impaired concentration /scalp tenderness /mood changes / GIT symptoms, …… </a:t>
            </a:r>
          </a:p>
          <a:p>
            <a:pPr fontAlgn="auto">
              <a:spcBef>
                <a:spcPts val="0"/>
              </a:spcBef>
              <a:spcAft>
                <a:spcPts val="0"/>
              </a:spcAft>
              <a:defRPr/>
            </a:pPr>
            <a:r>
              <a:rPr lang="en-US" sz="2400" b="1" dirty="0">
                <a:latin typeface="Arial Narrow" pitchFamily="34" charset="0"/>
                <a:cs typeface="+mn-cs"/>
              </a:rPr>
              <a:t>* Less likely refreshed, hyperactive, apprehensive….  </a:t>
            </a:r>
          </a:p>
        </p:txBody>
      </p:sp>
      <p:sp>
        <p:nvSpPr>
          <p:cNvPr id="20" name="TextBox 19"/>
          <p:cNvSpPr txBox="1">
            <a:spLocks noChangeArrowheads="1"/>
          </p:cNvSpPr>
          <p:nvPr/>
        </p:nvSpPr>
        <p:spPr bwMode="auto">
          <a:xfrm>
            <a:off x="642938" y="2971800"/>
            <a:ext cx="8229600" cy="2092325"/>
          </a:xfrm>
          <a:prstGeom prst="rect">
            <a:avLst/>
          </a:prstGeom>
          <a:noFill/>
          <a:ln w="9525">
            <a:noFill/>
            <a:miter lim="800000"/>
            <a:headEnd/>
            <a:tailEnd/>
          </a:ln>
        </p:spPr>
        <p:txBody>
          <a:bodyPr>
            <a:spAutoFit/>
          </a:bodyPr>
          <a:lstStyle/>
          <a:p>
            <a:pPr>
              <a:lnSpc>
                <a:spcPts val="2600"/>
              </a:lnSpc>
            </a:pPr>
            <a:r>
              <a:rPr lang="en-US" sz="2200" b="1">
                <a:latin typeface="Arial Narrow" pitchFamily="34" charset="0"/>
              </a:rPr>
              <a:t>1. Scotomas, a bright flashing rim around area of visual loss </a:t>
            </a:r>
            <a:br>
              <a:rPr lang="en-US" sz="2200" b="1">
                <a:latin typeface="Arial Narrow" pitchFamily="34" charset="0"/>
              </a:rPr>
            </a:br>
            <a:r>
              <a:rPr lang="en-US" sz="2200" b="1">
                <a:latin typeface="Arial Narrow" pitchFamily="34" charset="0"/>
              </a:rPr>
              <a:t>2. Visual resizing or reshaping </a:t>
            </a:r>
            <a:br>
              <a:rPr lang="en-US" sz="2200" b="1">
                <a:latin typeface="Arial Narrow" pitchFamily="34" charset="0"/>
              </a:rPr>
            </a:br>
            <a:r>
              <a:rPr lang="en-US" sz="2200" b="1">
                <a:latin typeface="Arial Narrow" pitchFamily="34" charset="0"/>
              </a:rPr>
              <a:t>3. Numbness / tingling of the face, arm, or hand on one side of the body. </a:t>
            </a:r>
            <a:br>
              <a:rPr lang="en-US" sz="2200" b="1">
                <a:latin typeface="Arial Narrow" pitchFamily="34" charset="0"/>
              </a:rPr>
            </a:br>
            <a:r>
              <a:rPr lang="en-US" sz="2200" b="1">
                <a:latin typeface="Arial Narrow" pitchFamily="34" charset="0"/>
              </a:rPr>
              <a:t>4. Muscular weakness. </a:t>
            </a:r>
            <a:br>
              <a:rPr lang="en-US" sz="2200" b="1">
                <a:latin typeface="Arial Narrow" pitchFamily="34" charset="0"/>
              </a:rPr>
            </a:br>
            <a:r>
              <a:rPr lang="en-US" sz="2200" b="1">
                <a:latin typeface="Arial Narrow" pitchFamily="34" charset="0"/>
              </a:rPr>
              <a:t>5. Mild paralysis on one side of the body. </a:t>
            </a:r>
            <a:br>
              <a:rPr lang="en-US" sz="2200" b="1">
                <a:latin typeface="Arial Narrow" pitchFamily="34" charset="0"/>
              </a:rPr>
            </a:br>
            <a:r>
              <a:rPr lang="en-US" sz="2200" b="1">
                <a:latin typeface="Arial Narrow" pitchFamily="34" charset="0"/>
              </a:rPr>
              <a:t>6. Difficulty speaking or loss of speech. </a:t>
            </a:r>
          </a:p>
        </p:txBody>
      </p:sp>
      <p:pic>
        <p:nvPicPr>
          <p:cNvPr id="21" name="Picture 20" descr="Migraine headache. Example of visual changes duri..."/>
          <p:cNvPicPr>
            <a:picLocks noChangeAspect="1" noChangeArrowheads="1"/>
          </p:cNvPicPr>
          <p:nvPr/>
        </p:nvPicPr>
        <p:blipFill>
          <a:blip r:embed="rId3"/>
          <a:srcRect/>
          <a:stretch>
            <a:fillRect/>
          </a:stretch>
        </p:blipFill>
        <p:spPr bwMode="auto">
          <a:xfrm>
            <a:off x="1905000" y="3048000"/>
            <a:ext cx="4572000" cy="3429000"/>
          </a:xfrm>
          <a:prstGeom prst="rect">
            <a:avLst/>
          </a:prstGeom>
          <a:noFill/>
          <a:ln w="9525">
            <a:noFill/>
            <a:miter lim="800000"/>
            <a:headEnd/>
            <a:tailEnd/>
          </a:ln>
        </p:spPr>
      </p:pic>
      <p:pic>
        <p:nvPicPr>
          <p:cNvPr id="22" name="Picture 4" descr="Migraine headache. Example of a central scotoma a..."/>
          <p:cNvPicPr>
            <a:picLocks noChangeAspect="1" noChangeArrowheads="1"/>
          </p:cNvPicPr>
          <p:nvPr/>
        </p:nvPicPr>
        <p:blipFill>
          <a:blip r:embed="rId4"/>
          <a:srcRect l="1430" t="952" r="5714"/>
          <a:stretch>
            <a:fillRect/>
          </a:stretch>
        </p:blipFill>
        <p:spPr bwMode="auto">
          <a:xfrm>
            <a:off x="1905000" y="3048000"/>
            <a:ext cx="4518025" cy="3429000"/>
          </a:xfrm>
          <a:prstGeom prst="rect">
            <a:avLst/>
          </a:prstGeom>
          <a:noFill/>
          <a:ln w="9525">
            <a:noFill/>
            <a:miter lim="800000"/>
            <a:headEnd/>
            <a:tailEnd/>
          </a:ln>
        </p:spPr>
      </p:pic>
      <p:sp>
        <p:nvSpPr>
          <p:cNvPr id="23" name="TextBox 22"/>
          <p:cNvSpPr txBox="1">
            <a:spLocks noChangeArrowheads="1"/>
          </p:cNvSpPr>
          <p:nvPr/>
        </p:nvSpPr>
        <p:spPr bwMode="auto">
          <a:xfrm>
            <a:off x="1600200" y="3962400"/>
            <a:ext cx="5562600" cy="2862263"/>
          </a:xfrm>
          <a:prstGeom prst="rect">
            <a:avLst/>
          </a:prstGeom>
          <a:noFill/>
          <a:ln w="9525">
            <a:noFill/>
            <a:miter lim="800000"/>
            <a:headEnd/>
            <a:tailEnd/>
          </a:ln>
        </p:spPr>
        <p:txBody>
          <a:bodyPr>
            <a:spAutoFit/>
          </a:bodyPr>
          <a:lstStyle/>
          <a:p>
            <a:pPr>
              <a:lnSpc>
                <a:spcPts val="2400"/>
              </a:lnSpc>
            </a:pPr>
            <a:r>
              <a:rPr lang="en-US" sz="2200" b="1">
                <a:latin typeface="Arial Narrow" pitchFamily="34" charset="0"/>
              </a:rPr>
              <a:t>1.  An ↑ intensity by physical activity </a:t>
            </a:r>
            <a:br>
              <a:rPr lang="en-US" sz="2200" b="1">
                <a:latin typeface="Arial Narrow" pitchFamily="34" charset="0"/>
              </a:rPr>
            </a:br>
            <a:r>
              <a:rPr lang="en-US" sz="2200" b="1">
                <a:latin typeface="Arial Narrow" pitchFamily="34" charset="0"/>
              </a:rPr>
              <a:t>2.  Anorexia /Nausea /Vomiting </a:t>
            </a:r>
            <a:br>
              <a:rPr lang="en-US" sz="2200" b="1">
                <a:latin typeface="Arial Narrow" pitchFamily="34" charset="0"/>
              </a:rPr>
            </a:br>
            <a:r>
              <a:rPr lang="en-US" sz="2200" b="1">
                <a:latin typeface="Arial Narrow" pitchFamily="34" charset="0"/>
              </a:rPr>
              <a:t>4.  Intolerant to light, sound, or odors </a:t>
            </a:r>
            <a:br>
              <a:rPr lang="en-US" sz="2200" b="1">
                <a:latin typeface="Arial Narrow" pitchFamily="34" charset="0"/>
              </a:rPr>
            </a:br>
            <a:r>
              <a:rPr lang="en-US" sz="2200" b="1">
                <a:latin typeface="Arial Narrow" pitchFamily="34" charset="0"/>
              </a:rPr>
              <a:t>5.  Blurry vision /Blocked nose /Pale face </a:t>
            </a:r>
            <a:br>
              <a:rPr lang="en-US" sz="2200" b="1">
                <a:latin typeface="Arial Narrow" pitchFamily="34" charset="0"/>
              </a:rPr>
            </a:br>
            <a:r>
              <a:rPr lang="en-US" sz="2200" b="1">
                <a:latin typeface="Arial Narrow" pitchFamily="34" charset="0"/>
              </a:rPr>
              <a:t>6.  Sensations of heat or coldness /Sweating </a:t>
            </a:r>
            <a:br>
              <a:rPr lang="en-US" sz="2200" b="1">
                <a:latin typeface="Arial Narrow" pitchFamily="34" charset="0"/>
              </a:rPr>
            </a:br>
            <a:r>
              <a:rPr lang="en-US" sz="2200" b="1">
                <a:latin typeface="Arial Narrow" pitchFamily="34" charset="0"/>
              </a:rPr>
              <a:t>7.  Tenderness of the scalp </a:t>
            </a:r>
            <a:br>
              <a:rPr lang="en-US" sz="2200" b="1">
                <a:latin typeface="Arial Narrow" pitchFamily="34" charset="0"/>
              </a:rPr>
            </a:br>
            <a:r>
              <a:rPr lang="en-US" sz="2200" b="1">
                <a:latin typeface="Arial Narrow" pitchFamily="34" charset="0"/>
              </a:rPr>
              <a:t>8.  Prominence of veins or arteries in the temple </a:t>
            </a:r>
            <a:br>
              <a:rPr lang="en-US" sz="2200" b="1">
                <a:latin typeface="Arial Narrow" pitchFamily="34" charset="0"/>
              </a:rPr>
            </a:br>
            <a:r>
              <a:rPr lang="en-US" sz="2200" b="1">
                <a:latin typeface="Arial Narrow" pitchFamily="34" charset="0"/>
              </a:rPr>
              <a:t>9.  Impaired concentration</a:t>
            </a:r>
          </a:p>
          <a:p>
            <a:pPr>
              <a:lnSpc>
                <a:spcPts val="2400"/>
              </a:lnSpc>
            </a:pPr>
            <a:r>
              <a:rPr lang="en-US" sz="2200" b="1">
                <a:latin typeface="Arial Narrow" pitchFamily="34" charset="0"/>
              </a:rPr>
              <a:t>10.Depression /Fatigue /Nervousness /Irritability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vertical)">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vertical)">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10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vertical)">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up)">
                                      <p:cBhvr>
                                        <p:cTn id="37" dur="10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vertical)">
                                      <p:cBhvr>
                                        <p:cTn id="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0"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4071942"/>
            <a:ext cx="8839200" cy="646331"/>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Narrow" pitchFamily="34" charset="0"/>
                <a:cs typeface="+mn-cs"/>
              </a:rPr>
              <a:t>TYPES OF MIGRAINE</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
        <p:nvSpPr>
          <p:cNvPr id="11" name="Rectangle 10"/>
          <p:cNvSpPr/>
          <p:nvPr/>
        </p:nvSpPr>
        <p:spPr>
          <a:xfrm>
            <a:off x="5410200" y="4840069"/>
            <a:ext cx="2057400" cy="646331"/>
          </a:xfrm>
          <a:prstGeom prst="rect">
            <a:avLst/>
          </a:prstGeom>
          <a:gradFill flip="none" rotWithShape="1">
            <a:gsLst>
              <a:gs pos="0">
                <a:srgbClr val="FFCC00">
                  <a:tint val="66000"/>
                  <a:satMod val="160000"/>
                </a:srgbClr>
              </a:gs>
              <a:gs pos="50000">
                <a:srgbClr val="FFCC00">
                  <a:tint val="44500"/>
                  <a:satMod val="160000"/>
                </a:srgbClr>
              </a:gs>
              <a:gs pos="100000">
                <a:srgbClr val="99FF33">
                  <a:alpha val="27843"/>
                </a:srgbClr>
              </a:gs>
            </a:gsLst>
            <a:lin ang="5400000" scaled="1"/>
            <a:tileRect/>
          </a:grad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Classic </a:t>
            </a:r>
          </a:p>
        </p:txBody>
      </p:sp>
      <p:sp>
        <p:nvSpPr>
          <p:cNvPr id="14" name="Rectangle 13"/>
          <p:cNvSpPr/>
          <p:nvPr/>
        </p:nvSpPr>
        <p:spPr>
          <a:xfrm>
            <a:off x="914400" y="4876800"/>
            <a:ext cx="2209800" cy="646331"/>
          </a:xfrm>
          <a:prstGeom prst="rect">
            <a:avLst/>
          </a:prstGeom>
          <a:gradFill flip="none" rotWithShape="1">
            <a:gsLst>
              <a:gs pos="0">
                <a:srgbClr val="FFCC00">
                  <a:tint val="66000"/>
                  <a:satMod val="160000"/>
                </a:srgbClr>
              </a:gs>
              <a:gs pos="50000">
                <a:srgbClr val="FFCC00">
                  <a:tint val="44500"/>
                  <a:satMod val="160000"/>
                </a:srgbClr>
              </a:gs>
              <a:gs pos="100000">
                <a:srgbClr val="99FF33">
                  <a:alpha val="27843"/>
                </a:srgbClr>
              </a:gs>
            </a:gsLst>
            <a:lin ang="5400000" scaled="1"/>
            <a:tileRect/>
          </a:grad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COMMEN </a:t>
            </a:r>
          </a:p>
        </p:txBody>
      </p:sp>
      <p:sp>
        <p:nvSpPr>
          <p:cNvPr id="15" name="TextBox 14"/>
          <p:cNvSpPr txBox="1"/>
          <p:nvPr/>
        </p:nvSpPr>
        <p:spPr>
          <a:xfrm>
            <a:off x="5410200" y="5588913"/>
            <a:ext cx="1981200" cy="430887"/>
          </a:xfrm>
          <a:prstGeom prst="rect">
            <a:avLst/>
          </a:prstGeom>
          <a:gradFill flip="none" rotWithShape="1">
            <a:gsLst>
              <a:gs pos="0">
                <a:srgbClr val="99FF33">
                  <a:tint val="66000"/>
                  <a:satMod val="160000"/>
                </a:srgbClr>
              </a:gs>
              <a:gs pos="50000">
                <a:srgbClr val="99FF33">
                  <a:tint val="44500"/>
                  <a:satMod val="160000"/>
                </a:srgbClr>
              </a:gs>
              <a:gs pos="100000">
                <a:srgbClr val="99FF33">
                  <a:tint val="23500"/>
                  <a:satMod val="160000"/>
                </a:srgbClr>
              </a:gs>
            </a:gsLst>
            <a:path path="circle">
              <a:fillToRect l="100000" b="100000"/>
            </a:path>
            <a:tileRect t="-100000" r="-100000"/>
          </a:gradFill>
          <a:ln w="28575">
            <a:solidFill>
              <a:srgbClr val="66FFFF"/>
            </a:solidFill>
          </a:ln>
        </p:spPr>
        <p:txBody>
          <a:bodyPr>
            <a:spAutoFit/>
          </a:bodyPr>
          <a:lstStyle/>
          <a:p>
            <a:pPr fontAlgn="auto">
              <a:spcBef>
                <a:spcPts val="0"/>
              </a:spcBef>
              <a:spcAft>
                <a:spcPts val="0"/>
              </a:spcAft>
              <a:defRPr/>
            </a:pPr>
            <a:r>
              <a:rPr lang="en-US" sz="2200" dirty="0">
                <a:latin typeface="Bernard MT Condensed" pitchFamily="18" charset="0"/>
                <a:cs typeface="+mn-cs"/>
              </a:rPr>
              <a:t>With Aura [20%]</a:t>
            </a:r>
          </a:p>
        </p:txBody>
      </p:sp>
      <p:sp>
        <p:nvSpPr>
          <p:cNvPr id="16" name="TextBox 15"/>
          <p:cNvSpPr txBox="1"/>
          <p:nvPr/>
        </p:nvSpPr>
        <p:spPr>
          <a:xfrm>
            <a:off x="762000" y="5665113"/>
            <a:ext cx="2362200" cy="430887"/>
          </a:xfrm>
          <a:prstGeom prst="rect">
            <a:avLst/>
          </a:prstGeom>
          <a:gradFill flip="none" rotWithShape="1">
            <a:gsLst>
              <a:gs pos="0">
                <a:srgbClr val="99FF33">
                  <a:tint val="66000"/>
                  <a:satMod val="160000"/>
                </a:srgbClr>
              </a:gs>
              <a:gs pos="50000">
                <a:srgbClr val="99FF33">
                  <a:tint val="44500"/>
                  <a:satMod val="160000"/>
                </a:srgbClr>
              </a:gs>
              <a:gs pos="100000">
                <a:srgbClr val="99FF33">
                  <a:tint val="23500"/>
                  <a:satMod val="160000"/>
                </a:srgbClr>
              </a:gs>
            </a:gsLst>
            <a:path path="circle">
              <a:fillToRect l="100000" b="100000"/>
            </a:path>
            <a:tileRect t="-100000" r="-100000"/>
          </a:gradFill>
          <a:ln w="28575">
            <a:solidFill>
              <a:srgbClr val="66FFFF"/>
            </a:solidFill>
          </a:ln>
        </p:spPr>
        <p:txBody>
          <a:bodyPr>
            <a:spAutoFit/>
          </a:bodyPr>
          <a:lstStyle/>
          <a:p>
            <a:pPr fontAlgn="auto">
              <a:spcBef>
                <a:spcPts val="0"/>
              </a:spcBef>
              <a:spcAft>
                <a:spcPts val="0"/>
              </a:spcAft>
              <a:defRPr/>
            </a:pPr>
            <a:r>
              <a:rPr lang="en-US" sz="2200" dirty="0">
                <a:latin typeface="Bernard MT Condensed" pitchFamily="18" charset="0"/>
                <a:cs typeface="+mn-cs"/>
              </a:rPr>
              <a:t>Without Aura [80%]</a:t>
            </a:r>
          </a:p>
        </p:txBody>
      </p:sp>
      <p:pic>
        <p:nvPicPr>
          <p:cNvPr id="69646" name="Picture 11" descr="migraine_clinical_features">
            <a:hlinkClick r:id="rId2"/>
          </p:cNvPr>
          <p:cNvPicPr>
            <a:picLocks noChangeAspect="1" noChangeArrowheads="1"/>
          </p:cNvPicPr>
          <p:nvPr/>
        </p:nvPicPr>
        <p:blipFill>
          <a:blip r:embed="rId3">
            <a:clrChange>
              <a:clrFrom>
                <a:srgbClr val="FEFEFE"/>
              </a:clrFrom>
              <a:clrTo>
                <a:srgbClr val="FEFEFE">
                  <a:alpha val="0"/>
                </a:srgbClr>
              </a:clrTo>
            </a:clrChange>
            <a:lum contrast="20000"/>
          </a:blip>
          <a:srcRect t="24008" r="-565"/>
          <a:stretch>
            <a:fillRect/>
          </a:stretch>
        </p:blipFill>
        <p:spPr bwMode="auto">
          <a:xfrm>
            <a:off x="285750" y="76200"/>
            <a:ext cx="8215313" cy="3495675"/>
          </a:xfrm>
          <a:prstGeom prst="rect">
            <a:avLst/>
          </a:prstGeom>
          <a:noFill/>
          <a:ln w="9525">
            <a:noFill/>
            <a:miter lim="800000"/>
            <a:headEnd/>
            <a:tailEnd/>
          </a:ln>
        </p:spPr>
      </p:pic>
      <p:sp>
        <p:nvSpPr>
          <p:cNvPr id="69647" name="Rectangle 12"/>
          <p:cNvSpPr>
            <a:spLocks noChangeArrowheads="1"/>
          </p:cNvSpPr>
          <p:nvPr/>
        </p:nvSpPr>
        <p:spPr bwMode="auto">
          <a:xfrm>
            <a:off x="2286000" y="3467100"/>
            <a:ext cx="3867150" cy="461963"/>
          </a:xfrm>
          <a:prstGeom prst="rect">
            <a:avLst/>
          </a:prstGeom>
          <a:noFill/>
          <a:ln w="9525">
            <a:noFill/>
            <a:miter lim="800000"/>
            <a:headEnd/>
            <a:tailEnd/>
          </a:ln>
        </p:spPr>
        <p:txBody>
          <a:bodyPr wrap="none">
            <a:spAutoFit/>
          </a:bodyPr>
          <a:lstStyle/>
          <a:p>
            <a:r>
              <a:rPr lang="en-US" sz="2400">
                <a:latin typeface="Bernard MT Condensed" pitchFamily="18" charset="0"/>
              </a:rPr>
              <a:t>Curtain like effect over one eye</a:t>
            </a:r>
          </a:p>
        </p:txBody>
      </p:sp>
      <p:sp>
        <p:nvSpPr>
          <p:cNvPr id="19" name="Curved Left Arrow 18"/>
          <p:cNvSpPr/>
          <p:nvPr/>
        </p:nvSpPr>
        <p:spPr>
          <a:xfrm>
            <a:off x="3581400" y="4953000"/>
            <a:ext cx="685800" cy="990600"/>
          </a:xfrm>
          <a:prstGeom prst="curvedLeftArrow">
            <a:avLst/>
          </a:prstGeom>
          <a:gradFill flip="none" rotWithShape="1">
            <a:gsLst>
              <a:gs pos="0">
                <a:srgbClr val="FFF200"/>
              </a:gs>
              <a:gs pos="45000">
                <a:srgbClr val="FF7A00"/>
              </a:gs>
              <a:gs pos="70000">
                <a:srgbClr val="FF0300"/>
              </a:gs>
              <a:gs pos="100000">
                <a:srgbClr val="4D0808"/>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0" name="Curved Left Arrow 19"/>
          <p:cNvSpPr/>
          <p:nvPr/>
        </p:nvSpPr>
        <p:spPr>
          <a:xfrm flipH="1">
            <a:off x="4267200" y="4953000"/>
            <a:ext cx="685800" cy="990600"/>
          </a:xfrm>
          <a:prstGeom prst="curvedLeftArrow">
            <a:avLst/>
          </a:prstGeom>
          <a:gradFill flip="none" rotWithShape="1">
            <a:gsLst>
              <a:gs pos="0">
                <a:srgbClr val="FFF200"/>
              </a:gs>
              <a:gs pos="45000">
                <a:srgbClr val="FF7A00"/>
              </a:gs>
              <a:gs pos="70000">
                <a:srgbClr val="FF0300"/>
              </a:gs>
              <a:gs pos="100000">
                <a:srgbClr val="4D0808"/>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strips(downLeft)">
                                      <p:cBhvr>
                                        <p:cTn id="13" dur="1000"/>
                                        <p:tgtEl>
                                          <p:spTgt spid="19"/>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strips(downRight)">
                                      <p:cBhvr>
                                        <p:cTn id="16" dur="1000"/>
                                        <p:tgtEl>
                                          <p:spTgt spid="20"/>
                                        </p:tgtEl>
                                      </p:cBhvr>
                                    </p:animEffect>
                                  </p:childTnLst>
                                </p:cTn>
                              </p:par>
                            </p:childTnLst>
                          </p:cTn>
                        </p:par>
                        <p:par>
                          <p:cTn id="17" fill="hold">
                            <p:stCondLst>
                              <p:cond delay="2000"/>
                            </p:stCondLst>
                            <p:childTnLst>
                              <p:par>
                                <p:cTn id="18" presetID="18" presetClass="entr" presetSubtype="12"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strips(downLeft)">
                                      <p:cBhvr>
                                        <p:cTn id="20" dur="1000"/>
                                        <p:tgtEl>
                                          <p:spTgt spid="16"/>
                                        </p:tgtEl>
                                      </p:cBhvr>
                                    </p:animEffect>
                                  </p:childTnLst>
                                </p:cTn>
                              </p:par>
                              <p:par>
                                <p:cTn id="21" presetID="18" presetClass="entr" presetSubtype="6"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trips(downRight)">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1"/>
          <p:cNvSpPr txBox="1">
            <a:spLocks noChangeArrowheads="1"/>
          </p:cNvSpPr>
          <p:nvPr/>
        </p:nvSpPr>
        <p:spPr bwMode="auto">
          <a:xfrm>
            <a:off x="2000250" y="884238"/>
            <a:ext cx="4572000" cy="1630362"/>
          </a:xfrm>
          <a:prstGeom prst="rect">
            <a:avLst/>
          </a:prstGeom>
          <a:noFill/>
          <a:ln w="9525">
            <a:noFill/>
            <a:miter lim="800000"/>
            <a:headEnd/>
            <a:tailEnd/>
          </a:ln>
        </p:spPr>
        <p:txBody>
          <a:bodyPr>
            <a:spAutoFit/>
          </a:bodyPr>
          <a:lstStyle/>
          <a:p>
            <a:r>
              <a:rPr lang="en-US" sz="2000" b="1">
                <a:latin typeface="Calibri" pitchFamily="34" charset="0"/>
              </a:rPr>
              <a:t>Aged cheese, Alcohol, Chocolate, Caffeine, Hot dogs, Luncheon meats, Avocado, Fermented or pickled foods, Yeast or protein extracts, Onions Nuts, Aspartame. </a:t>
            </a:r>
          </a:p>
        </p:txBody>
      </p:sp>
      <p:pic>
        <p:nvPicPr>
          <p:cNvPr id="10"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1"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14" name="TextBox 13"/>
          <p:cNvSpPr txBox="1"/>
          <p:nvPr/>
        </p:nvSpPr>
        <p:spPr>
          <a:xfrm>
            <a:off x="381000" y="300038"/>
            <a:ext cx="28956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Triggers</a:t>
            </a:r>
          </a:p>
        </p:txBody>
      </p:sp>
      <p:sp>
        <p:nvSpPr>
          <p:cNvPr id="15" name="TextBox 14"/>
          <p:cNvSpPr txBox="1"/>
          <p:nvPr/>
        </p:nvSpPr>
        <p:spPr bwMode="auto">
          <a:xfrm>
            <a:off x="381000" y="981670"/>
            <a:ext cx="757236"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Diet</a:t>
            </a:r>
          </a:p>
        </p:txBody>
      </p:sp>
      <p:sp>
        <p:nvSpPr>
          <p:cNvPr id="16" name="TextBox 15"/>
          <p:cNvSpPr txBox="1"/>
          <p:nvPr/>
        </p:nvSpPr>
        <p:spPr bwMode="auto">
          <a:xfrm>
            <a:off x="1219200" y="2200870"/>
            <a:ext cx="251460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Hormonal changes</a:t>
            </a:r>
          </a:p>
        </p:txBody>
      </p:sp>
      <p:sp>
        <p:nvSpPr>
          <p:cNvPr id="17" name="TextBox 16"/>
          <p:cNvSpPr txBox="1"/>
          <p:nvPr/>
        </p:nvSpPr>
        <p:spPr bwMode="auto">
          <a:xfrm>
            <a:off x="762000" y="1591270"/>
            <a:ext cx="129540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Stresses</a:t>
            </a:r>
          </a:p>
        </p:txBody>
      </p:sp>
      <p:sp>
        <p:nvSpPr>
          <p:cNvPr id="18" name="TextBox 17"/>
          <p:cNvSpPr txBox="1"/>
          <p:nvPr/>
        </p:nvSpPr>
        <p:spPr bwMode="auto">
          <a:xfrm>
            <a:off x="1758950" y="2810470"/>
            <a:ext cx="121285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Climate</a:t>
            </a:r>
          </a:p>
        </p:txBody>
      </p:sp>
      <p:sp>
        <p:nvSpPr>
          <p:cNvPr id="19" name="TextBox 18"/>
          <p:cNvSpPr txBox="1"/>
          <p:nvPr/>
        </p:nvSpPr>
        <p:spPr bwMode="auto">
          <a:xfrm>
            <a:off x="2362200" y="3420070"/>
            <a:ext cx="137160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Diseases</a:t>
            </a:r>
          </a:p>
        </p:txBody>
      </p:sp>
      <p:sp>
        <p:nvSpPr>
          <p:cNvPr id="20" name="TextBox 19"/>
          <p:cNvSpPr txBox="1"/>
          <p:nvPr/>
        </p:nvSpPr>
        <p:spPr bwMode="auto">
          <a:xfrm>
            <a:off x="2895600" y="4029670"/>
            <a:ext cx="137160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Therapy</a:t>
            </a:r>
          </a:p>
        </p:txBody>
      </p:sp>
      <p:sp>
        <p:nvSpPr>
          <p:cNvPr id="22" name="TextBox 21"/>
          <p:cNvSpPr txBox="1">
            <a:spLocks noChangeArrowheads="1"/>
          </p:cNvSpPr>
          <p:nvPr/>
        </p:nvSpPr>
        <p:spPr bwMode="auto">
          <a:xfrm>
            <a:off x="5000625" y="3948113"/>
            <a:ext cx="3429000" cy="1014412"/>
          </a:xfrm>
          <a:prstGeom prst="rect">
            <a:avLst/>
          </a:prstGeom>
          <a:noFill/>
          <a:ln w="9525">
            <a:noFill/>
            <a:miter lim="800000"/>
            <a:headEnd/>
            <a:tailEnd/>
          </a:ln>
        </p:spPr>
        <p:txBody>
          <a:bodyPr>
            <a:spAutoFit/>
          </a:bodyPr>
          <a:lstStyle/>
          <a:p>
            <a:r>
              <a:rPr lang="en-US" sz="2000" b="1">
                <a:latin typeface="Calibri" pitchFamily="34" charset="0"/>
              </a:rPr>
              <a:t>Antibiotics, Antihypertensives, H</a:t>
            </a:r>
            <a:r>
              <a:rPr lang="en-US" sz="2000" b="1" baseline="-25000">
                <a:latin typeface="Calibri" pitchFamily="34" charset="0"/>
              </a:rPr>
              <a:t>2</a:t>
            </a:r>
            <a:r>
              <a:rPr lang="en-US" sz="2000" b="1">
                <a:latin typeface="Calibri" pitchFamily="34" charset="0"/>
              </a:rPr>
              <a:t> blockers, Vasodilators,    Oral contraceptives</a:t>
            </a:r>
          </a:p>
        </p:txBody>
      </p:sp>
      <p:sp>
        <p:nvSpPr>
          <p:cNvPr id="23" name="TextBox 22"/>
          <p:cNvSpPr txBox="1"/>
          <p:nvPr/>
        </p:nvSpPr>
        <p:spPr bwMode="auto">
          <a:xfrm>
            <a:off x="3352800" y="4643735"/>
            <a:ext cx="1371600" cy="461665"/>
          </a:xfrm>
          <a:prstGeom prst="rect">
            <a:avLst/>
          </a:prstGeom>
          <a:gradFill flip="none" rotWithShape="1">
            <a:gsLst>
              <a:gs pos="35000">
                <a:schemeClr val="bg1"/>
              </a:gs>
              <a:gs pos="57000">
                <a:schemeClr val="accent6">
                  <a:lumMod val="20000"/>
                  <a:lumOff val="80000"/>
                </a:schemeClr>
              </a:gs>
              <a:gs pos="92000">
                <a:srgbClr val="FFFF00">
                  <a:alpha val="7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0092F6"/>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Life Style</a:t>
            </a:r>
          </a:p>
        </p:txBody>
      </p:sp>
      <p:sp>
        <p:nvSpPr>
          <p:cNvPr id="24" name="Rectangle 23"/>
          <p:cNvSpPr/>
          <p:nvPr/>
        </p:nvSpPr>
        <p:spPr>
          <a:xfrm>
            <a:off x="5562600" y="4953000"/>
            <a:ext cx="1066800" cy="1200329"/>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7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oadway" pitchFamily="82" charset="0"/>
                <a:cs typeface="+mn-cs"/>
              </a:rPr>
              <a:t>?</a:t>
            </a:r>
          </a:p>
        </p:txBody>
      </p:sp>
      <p:sp>
        <p:nvSpPr>
          <p:cNvPr id="25" name="Rectangle 24"/>
          <p:cNvSpPr/>
          <p:nvPr/>
        </p:nvSpPr>
        <p:spPr>
          <a:xfrm>
            <a:off x="6096000" y="5105400"/>
            <a:ext cx="1066800" cy="1200329"/>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7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oadway" pitchFamily="82" charset="0"/>
                <a:cs typeface="+mn-cs"/>
              </a:rPr>
              <a:t>?</a:t>
            </a:r>
          </a:p>
        </p:txBody>
      </p:sp>
      <p:sp>
        <p:nvSpPr>
          <p:cNvPr id="26" name="Rectangle 25"/>
          <p:cNvSpPr/>
          <p:nvPr/>
        </p:nvSpPr>
        <p:spPr>
          <a:xfrm>
            <a:off x="6629400" y="5257800"/>
            <a:ext cx="1066800" cy="1200329"/>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7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oadway" pitchFamily="82" charset="0"/>
                <a:cs typeface="+mn-cs"/>
              </a:rPr>
              <a:t>?</a:t>
            </a:r>
          </a:p>
        </p:txBody>
      </p:sp>
      <p:sp>
        <p:nvSpPr>
          <p:cNvPr id="27" name="TextBox 26"/>
          <p:cNvSpPr txBox="1"/>
          <p:nvPr/>
        </p:nvSpPr>
        <p:spPr>
          <a:xfrm>
            <a:off x="914400" y="5648325"/>
            <a:ext cx="16764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Theories</a:t>
            </a:r>
          </a:p>
        </p:txBody>
      </p:sp>
      <p:sp>
        <p:nvSpPr>
          <p:cNvPr id="28" name="Left Arrow 27"/>
          <p:cNvSpPr/>
          <p:nvPr/>
        </p:nvSpPr>
        <p:spPr>
          <a:xfrm>
            <a:off x="4876800" y="5638800"/>
            <a:ext cx="838200" cy="533400"/>
          </a:xfrm>
          <a:prstGeom prst="leftArrow">
            <a:avLst/>
          </a:prstGeom>
          <a:gradFill flip="none" rotWithShape="1">
            <a:gsLst>
              <a:gs pos="0">
                <a:srgbClr val="03D4A8"/>
              </a:gs>
              <a:gs pos="25000">
                <a:srgbClr val="21D6E0"/>
              </a:gs>
              <a:gs pos="75000">
                <a:srgbClr val="0087E6"/>
              </a:gs>
              <a:gs pos="100000">
                <a:srgbClr val="005CB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0692" name="Picture 2" descr="http://healthpsych.psy.vanderbilt.edu/MigrainesBiofeedback_files/image002.gif"/>
          <p:cNvPicPr>
            <a:picLocks noChangeAspect="1" noChangeArrowheads="1" noCrop="1"/>
          </p:cNvPicPr>
          <p:nvPr/>
        </p:nvPicPr>
        <p:blipFill>
          <a:blip r:embed="rId3">
            <a:lum bright="20000" contrast="20000"/>
          </a:blip>
          <a:srcRect/>
          <a:stretch>
            <a:fillRect/>
          </a:stretch>
        </p:blipFill>
        <p:spPr bwMode="auto">
          <a:xfrm>
            <a:off x="825500" y="3560763"/>
            <a:ext cx="5562600" cy="3297237"/>
          </a:xfrm>
          <a:prstGeom prst="rect">
            <a:avLst/>
          </a:prstGeom>
          <a:noFill/>
          <a:ln w="9525">
            <a:noFill/>
            <a:miter lim="800000"/>
            <a:headEnd/>
            <a:tailEnd/>
          </a:ln>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Right)">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strips(downRight)">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Right)">
                                      <p:cBhvr>
                                        <p:cTn id="22" dur="1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strips(downRight)">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trips(downRight)">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strips(downRight)">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strips(downRight)">
                                      <p:cBhvr>
                                        <p:cTn id="47" dur="1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80">
                                          <p:stCondLst>
                                            <p:cond delay="0"/>
                                          </p:stCondLst>
                                        </p:cTn>
                                        <p:tgtEl>
                                          <p:spTgt spid="25"/>
                                        </p:tgtEl>
                                      </p:cBhvr>
                                    </p:animEffect>
                                    <p:anim calcmode="lin" valueType="num">
                                      <p:cBhvr>
                                        <p:cTn id="5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58" dur="26">
                                          <p:stCondLst>
                                            <p:cond delay="650"/>
                                          </p:stCondLst>
                                        </p:cTn>
                                        <p:tgtEl>
                                          <p:spTgt spid="25"/>
                                        </p:tgtEl>
                                      </p:cBhvr>
                                      <p:to x="100000" y="60000"/>
                                    </p:animScale>
                                    <p:animScale>
                                      <p:cBhvr>
                                        <p:cTn id="59" dur="166" decel="50000">
                                          <p:stCondLst>
                                            <p:cond delay="676"/>
                                          </p:stCondLst>
                                        </p:cTn>
                                        <p:tgtEl>
                                          <p:spTgt spid="25"/>
                                        </p:tgtEl>
                                      </p:cBhvr>
                                      <p:to x="100000" y="100000"/>
                                    </p:animScale>
                                    <p:animScale>
                                      <p:cBhvr>
                                        <p:cTn id="60" dur="26">
                                          <p:stCondLst>
                                            <p:cond delay="1312"/>
                                          </p:stCondLst>
                                        </p:cTn>
                                        <p:tgtEl>
                                          <p:spTgt spid="25"/>
                                        </p:tgtEl>
                                      </p:cBhvr>
                                      <p:to x="100000" y="80000"/>
                                    </p:animScale>
                                    <p:animScale>
                                      <p:cBhvr>
                                        <p:cTn id="61" dur="166" decel="50000">
                                          <p:stCondLst>
                                            <p:cond delay="1338"/>
                                          </p:stCondLst>
                                        </p:cTn>
                                        <p:tgtEl>
                                          <p:spTgt spid="25"/>
                                        </p:tgtEl>
                                      </p:cBhvr>
                                      <p:to x="100000" y="100000"/>
                                    </p:animScale>
                                    <p:animScale>
                                      <p:cBhvr>
                                        <p:cTn id="62" dur="26">
                                          <p:stCondLst>
                                            <p:cond delay="1642"/>
                                          </p:stCondLst>
                                        </p:cTn>
                                        <p:tgtEl>
                                          <p:spTgt spid="25"/>
                                        </p:tgtEl>
                                      </p:cBhvr>
                                      <p:to x="100000" y="90000"/>
                                    </p:animScale>
                                    <p:animScale>
                                      <p:cBhvr>
                                        <p:cTn id="63" dur="166" decel="50000">
                                          <p:stCondLst>
                                            <p:cond delay="1668"/>
                                          </p:stCondLst>
                                        </p:cTn>
                                        <p:tgtEl>
                                          <p:spTgt spid="25"/>
                                        </p:tgtEl>
                                      </p:cBhvr>
                                      <p:to x="100000" y="100000"/>
                                    </p:animScale>
                                    <p:animScale>
                                      <p:cBhvr>
                                        <p:cTn id="64" dur="26">
                                          <p:stCondLst>
                                            <p:cond delay="1808"/>
                                          </p:stCondLst>
                                        </p:cTn>
                                        <p:tgtEl>
                                          <p:spTgt spid="25"/>
                                        </p:tgtEl>
                                      </p:cBhvr>
                                      <p:to x="100000" y="95000"/>
                                    </p:animScale>
                                    <p:animScale>
                                      <p:cBhvr>
                                        <p:cTn id="65" dur="166" decel="50000">
                                          <p:stCondLst>
                                            <p:cond delay="1834"/>
                                          </p:stCondLst>
                                        </p:cTn>
                                        <p:tgtEl>
                                          <p:spTgt spid="25"/>
                                        </p:tgtEl>
                                      </p:cBhvr>
                                      <p:to x="100000" y="100000"/>
                                    </p:animScale>
                                  </p:childTnLst>
                                </p:cTn>
                              </p:par>
                              <p:par>
                                <p:cTn id="66" presetID="26" presetClass="entr" presetSubtype="0" fill="hold"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down)">
                                      <p:cBhvr>
                                        <p:cTn id="68" dur="580">
                                          <p:stCondLst>
                                            <p:cond delay="0"/>
                                          </p:stCondLst>
                                        </p:cTn>
                                        <p:tgtEl>
                                          <p:spTgt spid="26"/>
                                        </p:tgtEl>
                                      </p:cBhvr>
                                    </p:animEffect>
                                    <p:anim calcmode="lin" valueType="num">
                                      <p:cBhvr>
                                        <p:cTn id="69"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74" dur="26">
                                          <p:stCondLst>
                                            <p:cond delay="650"/>
                                          </p:stCondLst>
                                        </p:cTn>
                                        <p:tgtEl>
                                          <p:spTgt spid="26"/>
                                        </p:tgtEl>
                                      </p:cBhvr>
                                      <p:to x="100000" y="60000"/>
                                    </p:animScale>
                                    <p:animScale>
                                      <p:cBhvr>
                                        <p:cTn id="75" dur="166" decel="50000">
                                          <p:stCondLst>
                                            <p:cond delay="676"/>
                                          </p:stCondLst>
                                        </p:cTn>
                                        <p:tgtEl>
                                          <p:spTgt spid="26"/>
                                        </p:tgtEl>
                                      </p:cBhvr>
                                      <p:to x="100000" y="100000"/>
                                    </p:animScale>
                                    <p:animScale>
                                      <p:cBhvr>
                                        <p:cTn id="76" dur="26">
                                          <p:stCondLst>
                                            <p:cond delay="1312"/>
                                          </p:stCondLst>
                                        </p:cTn>
                                        <p:tgtEl>
                                          <p:spTgt spid="26"/>
                                        </p:tgtEl>
                                      </p:cBhvr>
                                      <p:to x="100000" y="80000"/>
                                    </p:animScale>
                                    <p:animScale>
                                      <p:cBhvr>
                                        <p:cTn id="77" dur="166" decel="50000">
                                          <p:stCondLst>
                                            <p:cond delay="1338"/>
                                          </p:stCondLst>
                                        </p:cTn>
                                        <p:tgtEl>
                                          <p:spTgt spid="26"/>
                                        </p:tgtEl>
                                      </p:cBhvr>
                                      <p:to x="100000" y="100000"/>
                                    </p:animScale>
                                    <p:animScale>
                                      <p:cBhvr>
                                        <p:cTn id="78" dur="26">
                                          <p:stCondLst>
                                            <p:cond delay="1642"/>
                                          </p:stCondLst>
                                        </p:cTn>
                                        <p:tgtEl>
                                          <p:spTgt spid="26"/>
                                        </p:tgtEl>
                                      </p:cBhvr>
                                      <p:to x="100000" y="90000"/>
                                    </p:animScale>
                                    <p:animScale>
                                      <p:cBhvr>
                                        <p:cTn id="79" dur="166" decel="50000">
                                          <p:stCondLst>
                                            <p:cond delay="1668"/>
                                          </p:stCondLst>
                                        </p:cTn>
                                        <p:tgtEl>
                                          <p:spTgt spid="26"/>
                                        </p:tgtEl>
                                      </p:cBhvr>
                                      <p:to x="100000" y="100000"/>
                                    </p:animScale>
                                    <p:animScale>
                                      <p:cBhvr>
                                        <p:cTn id="80" dur="26">
                                          <p:stCondLst>
                                            <p:cond delay="1808"/>
                                          </p:stCondLst>
                                        </p:cTn>
                                        <p:tgtEl>
                                          <p:spTgt spid="26"/>
                                        </p:tgtEl>
                                      </p:cBhvr>
                                      <p:to x="100000" y="95000"/>
                                    </p:animScale>
                                    <p:animScale>
                                      <p:cBhvr>
                                        <p:cTn id="81" dur="166" decel="50000">
                                          <p:stCondLst>
                                            <p:cond delay="1834"/>
                                          </p:stCondLst>
                                        </p:cTn>
                                        <p:tgtEl>
                                          <p:spTgt spid="26"/>
                                        </p:tgtEl>
                                      </p:cBhvr>
                                      <p:to x="100000" y="100000"/>
                                    </p:animScale>
                                  </p:childTnLst>
                                </p:cTn>
                              </p:par>
                              <p:par>
                                <p:cTn id="82" presetID="26" presetClass="entr" presetSubtype="0" fill="hold"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down)">
                                      <p:cBhvr>
                                        <p:cTn id="84" dur="580">
                                          <p:stCondLst>
                                            <p:cond delay="0"/>
                                          </p:stCondLst>
                                        </p:cTn>
                                        <p:tgtEl>
                                          <p:spTgt spid="24"/>
                                        </p:tgtEl>
                                      </p:cBhvr>
                                    </p:animEffect>
                                    <p:anim calcmode="lin" valueType="num">
                                      <p:cBhvr>
                                        <p:cTn id="8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90" dur="26">
                                          <p:stCondLst>
                                            <p:cond delay="650"/>
                                          </p:stCondLst>
                                        </p:cTn>
                                        <p:tgtEl>
                                          <p:spTgt spid="24"/>
                                        </p:tgtEl>
                                      </p:cBhvr>
                                      <p:to x="100000" y="60000"/>
                                    </p:animScale>
                                    <p:animScale>
                                      <p:cBhvr>
                                        <p:cTn id="91" dur="166" decel="50000">
                                          <p:stCondLst>
                                            <p:cond delay="676"/>
                                          </p:stCondLst>
                                        </p:cTn>
                                        <p:tgtEl>
                                          <p:spTgt spid="24"/>
                                        </p:tgtEl>
                                      </p:cBhvr>
                                      <p:to x="100000" y="100000"/>
                                    </p:animScale>
                                    <p:animScale>
                                      <p:cBhvr>
                                        <p:cTn id="92" dur="26">
                                          <p:stCondLst>
                                            <p:cond delay="1312"/>
                                          </p:stCondLst>
                                        </p:cTn>
                                        <p:tgtEl>
                                          <p:spTgt spid="24"/>
                                        </p:tgtEl>
                                      </p:cBhvr>
                                      <p:to x="100000" y="80000"/>
                                    </p:animScale>
                                    <p:animScale>
                                      <p:cBhvr>
                                        <p:cTn id="93" dur="166" decel="50000">
                                          <p:stCondLst>
                                            <p:cond delay="1338"/>
                                          </p:stCondLst>
                                        </p:cTn>
                                        <p:tgtEl>
                                          <p:spTgt spid="24"/>
                                        </p:tgtEl>
                                      </p:cBhvr>
                                      <p:to x="100000" y="100000"/>
                                    </p:animScale>
                                    <p:animScale>
                                      <p:cBhvr>
                                        <p:cTn id="94" dur="26">
                                          <p:stCondLst>
                                            <p:cond delay="1642"/>
                                          </p:stCondLst>
                                        </p:cTn>
                                        <p:tgtEl>
                                          <p:spTgt spid="24"/>
                                        </p:tgtEl>
                                      </p:cBhvr>
                                      <p:to x="100000" y="90000"/>
                                    </p:animScale>
                                    <p:animScale>
                                      <p:cBhvr>
                                        <p:cTn id="95" dur="166" decel="50000">
                                          <p:stCondLst>
                                            <p:cond delay="1668"/>
                                          </p:stCondLst>
                                        </p:cTn>
                                        <p:tgtEl>
                                          <p:spTgt spid="24"/>
                                        </p:tgtEl>
                                      </p:cBhvr>
                                      <p:to x="100000" y="100000"/>
                                    </p:animScale>
                                    <p:animScale>
                                      <p:cBhvr>
                                        <p:cTn id="96" dur="26">
                                          <p:stCondLst>
                                            <p:cond delay="1808"/>
                                          </p:stCondLst>
                                        </p:cTn>
                                        <p:tgtEl>
                                          <p:spTgt spid="24"/>
                                        </p:tgtEl>
                                      </p:cBhvr>
                                      <p:to x="100000" y="95000"/>
                                    </p:animScale>
                                    <p:animScale>
                                      <p:cBhvr>
                                        <p:cTn id="97" dur="166" decel="50000">
                                          <p:stCondLst>
                                            <p:cond delay="1834"/>
                                          </p:stCondLst>
                                        </p:cTn>
                                        <p:tgtEl>
                                          <p:spTgt spid="24"/>
                                        </p:tgtEl>
                                      </p:cBhvr>
                                      <p:to x="100000" y="100000"/>
                                    </p:animScale>
                                  </p:childTnLst>
                                </p:cTn>
                              </p:par>
                            </p:childTnLst>
                          </p:cTn>
                        </p:par>
                        <p:par>
                          <p:cTn id="98" fill="hold">
                            <p:stCondLst>
                              <p:cond delay="2000"/>
                            </p:stCondLst>
                            <p:childTnLst>
                              <p:par>
                                <p:cTn id="99" presetID="22" presetClass="entr" presetSubtype="2"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right)">
                                      <p:cBhvr>
                                        <p:cTn id="101" dur="1000"/>
                                        <p:tgtEl>
                                          <p:spTgt spid="28"/>
                                        </p:tgtEl>
                                      </p:cBhvr>
                                    </p:animEffect>
                                  </p:childTnLst>
                                </p:cTn>
                              </p:par>
                            </p:childTnLst>
                          </p:cTn>
                        </p:par>
                        <p:par>
                          <p:cTn id="102" fill="hold">
                            <p:stCondLst>
                              <p:cond delay="3000"/>
                            </p:stCondLst>
                            <p:childTnLst>
                              <p:par>
                                <p:cTn id="103" presetID="0" presetClass="path" presetSubtype="0" accel="50000" decel="50000" fill="hold" grpId="1" nodeType="afterEffect">
                                  <p:stCondLst>
                                    <p:cond delay="0"/>
                                  </p:stCondLst>
                                  <p:childTnLst>
                                    <p:animMotion origin="layout" path="M 0 0 L -0.24166 0 " pathEditMode="relative" ptsTypes="AA">
                                      <p:cBhvr>
                                        <p:cTn id="104" dur="2000" fill="hold"/>
                                        <p:tgtEl>
                                          <p:spTgt spid="28"/>
                                        </p:tgtEl>
                                        <p:attrNameLst>
                                          <p:attrName>ppt_x</p:attrName>
                                          <p:attrName>ppt_y</p:attrName>
                                        </p:attrNameLst>
                                      </p:cBhvr>
                                    </p:animMotion>
                                  </p:childTnLst>
                                </p:cTn>
                              </p:par>
                            </p:childTnLst>
                          </p:cTn>
                        </p:par>
                        <p:par>
                          <p:cTn id="105" fill="hold">
                            <p:stCondLst>
                              <p:cond delay="5000"/>
                            </p:stCondLst>
                            <p:childTnLst>
                              <p:par>
                                <p:cTn id="106" presetID="22" presetClass="entr" presetSubtype="2" fill="hold" grpId="0" nodeType="after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wipe(right)">
                                      <p:cBhvr>
                                        <p:cTn id="108"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27" grpId="0" animBg="1"/>
      <p:bldP spid="28" grpId="0" animBg="1"/>
      <p:bldP spid="2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35000">
                <a:schemeClr val="accent1">
                  <a:tint val="66000"/>
                  <a:satMod val="160000"/>
                  <a:alpha val="66000"/>
                </a:schemeClr>
              </a:gs>
              <a:gs pos="56000">
                <a:schemeClr val="accent6">
                  <a:lumMod val="20000"/>
                  <a:lumOff val="80000"/>
                </a:schemeClr>
              </a:gs>
              <a:gs pos="92000">
                <a:srgbClr val="A3FFE7">
                  <a:alpha val="55686"/>
                </a:srgb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extBox 1"/>
          <p:cNvSpPr txBox="1"/>
          <p:nvPr/>
        </p:nvSpPr>
        <p:spPr>
          <a:xfrm>
            <a:off x="304800" y="228600"/>
            <a:ext cx="3886200" cy="523875"/>
          </a:xfrm>
          <a:prstGeom prst="rect">
            <a:avLst/>
          </a:prstGeom>
          <a:gradFill>
            <a:gsLst>
              <a:gs pos="35000">
                <a:srgbClr val="0092F6"/>
              </a:gs>
              <a:gs pos="57000">
                <a:srgbClr val="0070C0"/>
              </a:gs>
              <a:gs pos="92000">
                <a:schemeClr val="accent6">
                  <a:lumMod val="20000"/>
                  <a:lumOff val="80000"/>
                </a:schemeClr>
              </a:gs>
              <a:gs pos="100000">
                <a:schemeClr val="accent1">
                  <a:tint val="23500"/>
                  <a:satMod val="160000"/>
                </a:schemeClr>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Narrow" pitchFamily="34" charset="0"/>
              </a:rPr>
              <a:t>Migraine Causal Theories</a:t>
            </a:r>
          </a:p>
        </p:txBody>
      </p:sp>
      <p:sp>
        <p:nvSpPr>
          <p:cNvPr id="4" name="TextBox 3"/>
          <p:cNvSpPr txBox="1"/>
          <p:nvPr/>
        </p:nvSpPr>
        <p:spPr bwMode="auto">
          <a:xfrm>
            <a:off x="304800" y="914400"/>
            <a:ext cx="13668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Vascular</a:t>
            </a:r>
          </a:p>
        </p:txBody>
      </p:sp>
      <p:sp>
        <p:nvSpPr>
          <p:cNvPr id="5" name="TextBox 4"/>
          <p:cNvSpPr txBox="1"/>
          <p:nvPr/>
        </p:nvSpPr>
        <p:spPr bwMode="auto">
          <a:xfrm>
            <a:off x="304800" y="1600200"/>
            <a:ext cx="387985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Cortical Spreading Depression </a:t>
            </a:r>
          </a:p>
        </p:txBody>
      </p:sp>
      <p:sp>
        <p:nvSpPr>
          <p:cNvPr id="6" name="TextBox 5"/>
          <p:cNvSpPr txBox="1"/>
          <p:nvPr/>
        </p:nvSpPr>
        <p:spPr bwMode="auto">
          <a:xfrm>
            <a:off x="304800" y="2971800"/>
            <a:ext cx="2971800"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Mediators [ Serotonin ] </a:t>
            </a:r>
          </a:p>
        </p:txBody>
      </p:sp>
      <p:pic>
        <p:nvPicPr>
          <p:cNvPr id="18"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819900" y="38100"/>
            <a:ext cx="2095500" cy="2171700"/>
          </a:xfrm>
          <a:prstGeom prst="rect">
            <a:avLst/>
          </a:prstGeom>
          <a:noFill/>
        </p:spPr>
      </p:pic>
      <p:pic>
        <p:nvPicPr>
          <p:cNvPr id="19" name="Picture 2" descr="C:\Users\Administrator\Pictures\Picture5.jpg"/>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6972300" y="190500"/>
            <a:ext cx="2095500" cy="2171700"/>
          </a:xfrm>
          <a:prstGeom prst="rect">
            <a:avLst/>
          </a:prstGeom>
          <a:noFill/>
        </p:spPr>
      </p:pic>
      <p:sp>
        <p:nvSpPr>
          <p:cNvPr id="20" name="Freeform 19"/>
          <p:cNvSpPr/>
          <p:nvPr/>
        </p:nvSpPr>
        <p:spPr>
          <a:xfrm>
            <a:off x="7237413" y="314325"/>
            <a:ext cx="1754187" cy="1298575"/>
          </a:xfrm>
          <a:custGeom>
            <a:avLst/>
            <a:gdLst>
              <a:gd name="connsiteX0" fmla="*/ 309093 w 1728001"/>
              <a:gd name="connsiteY0" fmla="*/ 175021 h 1268013"/>
              <a:gd name="connsiteX1" fmla="*/ 746974 w 1728001"/>
              <a:gd name="connsiteY1" fmla="*/ 123506 h 1268013"/>
              <a:gd name="connsiteX2" fmla="*/ 875763 w 1728001"/>
              <a:gd name="connsiteY2" fmla="*/ 84869 h 1268013"/>
              <a:gd name="connsiteX3" fmla="*/ 1004552 w 1728001"/>
              <a:gd name="connsiteY3" fmla="*/ 97748 h 1268013"/>
              <a:gd name="connsiteX4" fmla="*/ 1043188 w 1728001"/>
              <a:gd name="connsiteY4" fmla="*/ 162142 h 1268013"/>
              <a:gd name="connsiteX5" fmla="*/ 1171977 w 1728001"/>
              <a:gd name="connsiteY5" fmla="*/ 316689 h 1268013"/>
              <a:gd name="connsiteX6" fmla="*/ 1184856 w 1728001"/>
              <a:gd name="connsiteY6" fmla="*/ 355326 h 1268013"/>
              <a:gd name="connsiteX7" fmla="*/ 1223493 w 1728001"/>
              <a:gd name="connsiteY7" fmla="*/ 368204 h 1268013"/>
              <a:gd name="connsiteX8" fmla="*/ 1339403 w 1728001"/>
              <a:gd name="connsiteY8" fmla="*/ 381083 h 1268013"/>
              <a:gd name="connsiteX9" fmla="*/ 1455312 w 1728001"/>
              <a:gd name="connsiteY9" fmla="*/ 509872 h 1268013"/>
              <a:gd name="connsiteX10" fmla="*/ 1493949 w 1728001"/>
              <a:gd name="connsiteY10" fmla="*/ 548509 h 1268013"/>
              <a:gd name="connsiteX11" fmla="*/ 1532586 w 1728001"/>
              <a:gd name="connsiteY11" fmla="*/ 664418 h 1268013"/>
              <a:gd name="connsiteX12" fmla="*/ 1661374 w 1728001"/>
              <a:gd name="connsiteY12" fmla="*/ 793207 h 1268013"/>
              <a:gd name="connsiteX13" fmla="*/ 1700011 w 1728001"/>
              <a:gd name="connsiteY13" fmla="*/ 857602 h 1268013"/>
              <a:gd name="connsiteX14" fmla="*/ 1725769 w 1728001"/>
              <a:gd name="connsiteY14" fmla="*/ 896238 h 1268013"/>
              <a:gd name="connsiteX15" fmla="*/ 1712890 w 1728001"/>
              <a:gd name="connsiteY15" fmla="*/ 934875 h 1268013"/>
              <a:gd name="connsiteX16" fmla="*/ 1622738 w 1728001"/>
              <a:gd name="connsiteY16" fmla="*/ 973511 h 1268013"/>
              <a:gd name="connsiteX17" fmla="*/ 1584101 w 1728001"/>
              <a:gd name="connsiteY17" fmla="*/ 986390 h 1268013"/>
              <a:gd name="connsiteX18" fmla="*/ 1545465 w 1728001"/>
              <a:gd name="connsiteY18" fmla="*/ 1025027 h 1268013"/>
              <a:gd name="connsiteX19" fmla="*/ 1506828 w 1728001"/>
              <a:gd name="connsiteY19" fmla="*/ 1037906 h 1268013"/>
              <a:gd name="connsiteX20" fmla="*/ 1468191 w 1728001"/>
              <a:gd name="connsiteY20" fmla="*/ 1063664 h 1268013"/>
              <a:gd name="connsiteX21" fmla="*/ 1416676 w 1728001"/>
              <a:gd name="connsiteY21" fmla="*/ 1231089 h 1268013"/>
              <a:gd name="connsiteX22" fmla="*/ 1378039 w 1728001"/>
              <a:gd name="connsiteY22" fmla="*/ 1243968 h 1268013"/>
              <a:gd name="connsiteX23" fmla="*/ 1210614 w 1728001"/>
              <a:gd name="connsiteY23" fmla="*/ 1218210 h 1268013"/>
              <a:gd name="connsiteX24" fmla="*/ 1146219 w 1728001"/>
              <a:gd name="connsiteY24" fmla="*/ 1192452 h 1268013"/>
              <a:gd name="connsiteX25" fmla="*/ 1094704 w 1728001"/>
              <a:gd name="connsiteY25" fmla="*/ 1179573 h 1268013"/>
              <a:gd name="connsiteX26" fmla="*/ 914400 w 1728001"/>
              <a:gd name="connsiteY26" fmla="*/ 1153816 h 1268013"/>
              <a:gd name="connsiteX27" fmla="*/ 824248 w 1728001"/>
              <a:gd name="connsiteY27" fmla="*/ 1089421 h 1268013"/>
              <a:gd name="connsiteX28" fmla="*/ 785611 w 1728001"/>
              <a:gd name="connsiteY28" fmla="*/ 1050785 h 1268013"/>
              <a:gd name="connsiteX29" fmla="*/ 695459 w 1728001"/>
              <a:gd name="connsiteY29" fmla="*/ 1063664 h 1268013"/>
              <a:gd name="connsiteX30" fmla="*/ 592428 w 1728001"/>
              <a:gd name="connsiteY30" fmla="*/ 1037906 h 1268013"/>
              <a:gd name="connsiteX31" fmla="*/ 502276 w 1728001"/>
              <a:gd name="connsiteY31" fmla="*/ 947754 h 1268013"/>
              <a:gd name="connsiteX32" fmla="*/ 412124 w 1728001"/>
              <a:gd name="connsiteY32" fmla="*/ 818965 h 1268013"/>
              <a:gd name="connsiteX33" fmla="*/ 373487 w 1728001"/>
              <a:gd name="connsiteY33" fmla="*/ 741692 h 1268013"/>
              <a:gd name="connsiteX34" fmla="*/ 296214 w 1728001"/>
              <a:gd name="connsiteY34" fmla="*/ 728813 h 1268013"/>
              <a:gd name="connsiteX35" fmla="*/ 128788 w 1728001"/>
              <a:gd name="connsiteY35" fmla="*/ 715934 h 1268013"/>
              <a:gd name="connsiteX36" fmla="*/ 51515 w 1728001"/>
              <a:gd name="connsiteY36" fmla="*/ 677297 h 1268013"/>
              <a:gd name="connsiteX37" fmla="*/ 25758 w 1728001"/>
              <a:gd name="connsiteY37" fmla="*/ 638661 h 1268013"/>
              <a:gd name="connsiteX38" fmla="*/ 12879 w 1728001"/>
              <a:gd name="connsiteY38" fmla="*/ 574266 h 1268013"/>
              <a:gd name="connsiteX39" fmla="*/ 0 w 1728001"/>
              <a:gd name="connsiteY39" fmla="*/ 535630 h 1268013"/>
              <a:gd name="connsiteX40" fmla="*/ 12879 w 1728001"/>
              <a:gd name="connsiteY40" fmla="*/ 419720 h 1268013"/>
              <a:gd name="connsiteX41" fmla="*/ 51515 w 1728001"/>
              <a:gd name="connsiteY41" fmla="*/ 368204 h 1268013"/>
              <a:gd name="connsiteX42" fmla="*/ 90152 w 1728001"/>
              <a:gd name="connsiteY42" fmla="*/ 303810 h 1268013"/>
              <a:gd name="connsiteX43" fmla="*/ 167425 w 1728001"/>
              <a:gd name="connsiteY43" fmla="*/ 213658 h 1268013"/>
              <a:gd name="connsiteX44" fmla="*/ 193183 w 1728001"/>
              <a:gd name="connsiteY44" fmla="*/ 136385 h 1268013"/>
              <a:gd name="connsiteX45" fmla="*/ 231819 w 1728001"/>
              <a:gd name="connsiteY45" fmla="*/ 149264 h 1268013"/>
              <a:gd name="connsiteX46" fmla="*/ 270456 w 1728001"/>
              <a:gd name="connsiteY46" fmla="*/ 123506 h 1268013"/>
              <a:gd name="connsiteX47" fmla="*/ 270456 w 1728001"/>
              <a:gd name="connsiteY47" fmla="*/ 123506 h 1268013"/>
              <a:gd name="connsiteX48" fmla="*/ 270456 w 1728001"/>
              <a:gd name="connsiteY48" fmla="*/ 123506 h 126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28001" h="1268013">
                <a:moveTo>
                  <a:pt x="309093" y="175021"/>
                </a:moveTo>
                <a:cubicBezTo>
                  <a:pt x="367435" y="0"/>
                  <a:pt x="301701" y="156902"/>
                  <a:pt x="746974" y="123506"/>
                </a:cubicBezTo>
                <a:cubicBezTo>
                  <a:pt x="766001" y="122079"/>
                  <a:pt x="844042" y="95443"/>
                  <a:pt x="875763" y="84869"/>
                </a:cubicBezTo>
                <a:cubicBezTo>
                  <a:pt x="918693" y="89162"/>
                  <a:pt x="965379" y="79668"/>
                  <a:pt x="1004552" y="97748"/>
                </a:cubicBezTo>
                <a:cubicBezTo>
                  <a:pt x="1027280" y="108238"/>
                  <a:pt x="1028940" y="141561"/>
                  <a:pt x="1043188" y="162142"/>
                </a:cubicBezTo>
                <a:cubicBezTo>
                  <a:pt x="1112069" y="261636"/>
                  <a:pt x="1103097" y="247807"/>
                  <a:pt x="1171977" y="316689"/>
                </a:cubicBezTo>
                <a:cubicBezTo>
                  <a:pt x="1176270" y="329568"/>
                  <a:pt x="1175256" y="345727"/>
                  <a:pt x="1184856" y="355326"/>
                </a:cubicBezTo>
                <a:cubicBezTo>
                  <a:pt x="1194455" y="364925"/>
                  <a:pt x="1210102" y="365972"/>
                  <a:pt x="1223493" y="368204"/>
                </a:cubicBezTo>
                <a:cubicBezTo>
                  <a:pt x="1261839" y="374595"/>
                  <a:pt x="1300766" y="376790"/>
                  <a:pt x="1339403" y="381083"/>
                </a:cubicBezTo>
                <a:cubicBezTo>
                  <a:pt x="1399895" y="461741"/>
                  <a:pt x="1362861" y="417421"/>
                  <a:pt x="1455312" y="509872"/>
                </a:cubicBezTo>
                <a:lnTo>
                  <a:pt x="1493949" y="548509"/>
                </a:lnTo>
                <a:cubicBezTo>
                  <a:pt x="1506828" y="587145"/>
                  <a:pt x="1512619" y="628922"/>
                  <a:pt x="1532586" y="664418"/>
                </a:cubicBezTo>
                <a:cubicBezTo>
                  <a:pt x="1569578" y="730181"/>
                  <a:pt x="1607616" y="752889"/>
                  <a:pt x="1661374" y="793207"/>
                </a:cubicBezTo>
                <a:cubicBezTo>
                  <a:pt x="1674253" y="814672"/>
                  <a:pt x="1686744" y="836375"/>
                  <a:pt x="1700011" y="857602"/>
                </a:cubicBezTo>
                <a:cubicBezTo>
                  <a:pt x="1708215" y="870728"/>
                  <a:pt x="1723224" y="880970"/>
                  <a:pt x="1725769" y="896238"/>
                </a:cubicBezTo>
                <a:cubicBezTo>
                  <a:pt x="1728001" y="909629"/>
                  <a:pt x="1721371" y="924274"/>
                  <a:pt x="1712890" y="934875"/>
                </a:cubicBezTo>
                <a:cubicBezTo>
                  <a:pt x="1689652" y="963922"/>
                  <a:pt x="1654819" y="964345"/>
                  <a:pt x="1622738" y="973511"/>
                </a:cubicBezTo>
                <a:cubicBezTo>
                  <a:pt x="1609685" y="977240"/>
                  <a:pt x="1596980" y="982097"/>
                  <a:pt x="1584101" y="986390"/>
                </a:cubicBezTo>
                <a:cubicBezTo>
                  <a:pt x="1571222" y="999269"/>
                  <a:pt x="1560619" y="1014924"/>
                  <a:pt x="1545465" y="1025027"/>
                </a:cubicBezTo>
                <a:cubicBezTo>
                  <a:pt x="1534169" y="1032557"/>
                  <a:pt x="1518970" y="1031835"/>
                  <a:pt x="1506828" y="1037906"/>
                </a:cubicBezTo>
                <a:cubicBezTo>
                  <a:pt x="1492983" y="1044828"/>
                  <a:pt x="1481070" y="1055078"/>
                  <a:pt x="1468191" y="1063664"/>
                </a:cubicBezTo>
                <a:cubicBezTo>
                  <a:pt x="1462988" y="1089681"/>
                  <a:pt x="1458378" y="1197727"/>
                  <a:pt x="1416676" y="1231089"/>
                </a:cubicBezTo>
                <a:cubicBezTo>
                  <a:pt x="1406075" y="1239570"/>
                  <a:pt x="1390918" y="1239675"/>
                  <a:pt x="1378039" y="1243968"/>
                </a:cubicBezTo>
                <a:cubicBezTo>
                  <a:pt x="1264894" y="1206252"/>
                  <a:pt x="1459628" y="1268013"/>
                  <a:pt x="1210614" y="1218210"/>
                </a:cubicBezTo>
                <a:cubicBezTo>
                  <a:pt x="1187944" y="1213676"/>
                  <a:pt x="1168151" y="1199763"/>
                  <a:pt x="1146219" y="1192452"/>
                </a:cubicBezTo>
                <a:cubicBezTo>
                  <a:pt x="1129427" y="1186855"/>
                  <a:pt x="1111983" y="1183413"/>
                  <a:pt x="1094704" y="1179573"/>
                </a:cubicBezTo>
                <a:cubicBezTo>
                  <a:pt x="1012701" y="1161351"/>
                  <a:pt x="1015640" y="1165065"/>
                  <a:pt x="914400" y="1153816"/>
                </a:cubicBezTo>
                <a:cubicBezTo>
                  <a:pt x="883818" y="1133428"/>
                  <a:pt x="852208" y="1113387"/>
                  <a:pt x="824248" y="1089421"/>
                </a:cubicBezTo>
                <a:cubicBezTo>
                  <a:pt x="810419" y="1077568"/>
                  <a:pt x="798490" y="1063664"/>
                  <a:pt x="785611" y="1050785"/>
                </a:cubicBezTo>
                <a:cubicBezTo>
                  <a:pt x="755560" y="1055078"/>
                  <a:pt x="725815" y="1063664"/>
                  <a:pt x="695459" y="1063664"/>
                </a:cubicBezTo>
                <a:cubicBezTo>
                  <a:pt x="664377" y="1063664"/>
                  <a:pt x="622916" y="1048069"/>
                  <a:pt x="592428" y="1037906"/>
                </a:cubicBezTo>
                <a:cubicBezTo>
                  <a:pt x="562377" y="1007855"/>
                  <a:pt x="524141" y="984196"/>
                  <a:pt x="502276" y="947754"/>
                </a:cubicBezTo>
                <a:cubicBezTo>
                  <a:pt x="449496" y="859788"/>
                  <a:pt x="479277" y="902906"/>
                  <a:pt x="412124" y="818965"/>
                </a:cubicBezTo>
                <a:cubicBezTo>
                  <a:pt x="406029" y="800679"/>
                  <a:pt x="393461" y="751679"/>
                  <a:pt x="373487" y="741692"/>
                </a:cubicBezTo>
                <a:cubicBezTo>
                  <a:pt x="350131" y="730014"/>
                  <a:pt x="322183" y="731547"/>
                  <a:pt x="296214" y="728813"/>
                </a:cubicBezTo>
                <a:cubicBezTo>
                  <a:pt x="240548" y="722953"/>
                  <a:pt x="184597" y="720227"/>
                  <a:pt x="128788" y="715934"/>
                </a:cubicBezTo>
                <a:cubicBezTo>
                  <a:pt x="97364" y="705459"/>
                  <a:pt x="76481" y="702263"/>
                  <a:pt x="51515" y="677297"/>
                </a:cubicBezTo>
                <a:cubicBezTo>
                  <a:pt x="40570" y="666352"/>
                  <a:pt x="34344" y="651540"/>
                  <a:pt x="25758" y="638661"/>
                </a:cubicBezTo>
                <a:cubicBezTo>
                  <a:pt x="21465" y="617196"/>
                  <a:pt x="18188" y="595502"/>
                  <a:pt x="12879" y="574266"/>
                </a:cubicBezTo>
                <a:cubicBezTo>
                  <a:pt x="9586" y="561096"/>
                  <a:pt x="0" y="549205"/>
                  <a:pt x="0" y="535630"/>
                </a:cubicBezTo>
                <a:cubicBezTo>
                  <a:pt x="0" y="496756"/>
                  <a:pt x="1447" y="456875"/>
                  <a:pt x="12879" y="419720"/>
                </a:cubicBezTo>
                <a:cubicBezTo>
                  <a:pt x="19191" y="399204"/>
                  <a:pt x="39609" y="386064"/>
                  <a:pt x="51515" y="368204"/>
                </a:cubicBezTo>
                <a:cubicBezTo>
                  <a:pt x="65400" y="347376"/>
                  <a:pt x="74784" y="323569"/>
                  <a:pt x="90152" y="303810"/>
                </a:cubicBezTo>
                <a:cubicBezTo>
                  <a:pt x="123250" y="261255"/>
                  <a:pt x="146911" y="259813"/>
                  <a:pt x="167425" y="213658"/>
                </a:cubicBezTo>
                <a:cubicBezTo>
                  <a:pt x="178452" y="188847"/>
                  <a:pt x="193183" y="136385"/>
                  <a:pt x="193183" y="136385"/>
                </a:cubicBezTo>
                <a:cubicBezTo>
                  <a:pt x="206062" y="140678"/>
                  <a:pt x="218428" y="151496"/>
                  <a:pt x="231819" y="149264"/>
                </a:cubicBezTo>
                <a:cubicBezTo>
                  <a:pt x="247087" y="146719"/>
                  <a:pt x="270456" y="123506"/>
                  <a:pt x="270456" y="123506"/>
                </a:cubicBezTo>
                <a:lnTo>
                  <a:pt x="270456" y="123506"/>
                </a:lnTo>
                <a:lnTo>
                  <a:pt x="270456" y="123506"/>
                </a:lnTo>
              </a:path>
            </a:pathLst>
          </a:custGeom>
          <a:solidFill>
            <a:srgbClr val="FF66FF">
              <a:alpha val="18824"/>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1" name="TextBox 20"/>
          <p:cNvSpPr txBox="1">
            <a:spLocks noChangeArrowheads="1"/>
          </p:cNvSpPr>
          <p:nvPr/>
        </p:nvSpPr>
        <p:spPr bwMode="auto">
          <a:xfrm>
            <a:off x="304800" y="1524000"/>
            <a:ext cx="7772400" cy="2336800"/>
          </a:xfrm>
          <a:prstGeom prst="rect">
            <a:avLst/>
          </a:prstGeom>
          <a:noFill/>
          <a:ln w="9525">
            <a:noFill/>
            <a:miter lim="800000"/>
            <a:headEnd/>
            <a:tailEnd/>
          </a:ln>
        </p:spPr>
        <p:txBody>
          <a:bodyPr>
            <a:spAutoFit/>
          </a:bodyPr>
          <a:lstStyle/>
          <a:p>
            <a:pPr>
              <a:lnSpc>
                <a:spcPts val="2500"/>
              </a:lnSpc>
            </a:pPr>
            <a:r>
              <a:rPr lang="en-US" sz="2400" b="1">
                <a:latin typeface="Arial Narrow" pitchFamily="34" charset="0"/>
              </a:rPr>
              <a:t>Triggers</a:t>
            </a:r>
          </a:p>
          <a:p>
            <a:pPr>
              <a:lnSpc>
                <a:spcPts val="2500"/>
              </a:lnSpc>
            </a:pPr>
            <a:r>
              <a:rPr lang="en-US" sz="2400" b="1">
                <a:latin typeface="Arial Narrow" pitchFamily="34" charset="0"/>
              </a:rPr>
              <a:t>↓ </a:t>
            </a:r>
          </a:p>
          <a:p>
            <a:pPr>
              <a:lnSpc>
                <a:spcPts val="2500"/>
              </a:lnSpc>
            </a:pPr>
            <a:r>
              <a:rPr lang="en-US" sz="2400" b="1">
                <a:latin typeface="Arial Narrow" pitchFamily="34" charset="0"/>
              </a:rPr>
              <a:t>Intracranial vasoconstriction →  migraine aura </a:t>
            </a:r>
          </a:p>
          <a:p>
            <a:pPr>
              <a:lnSpc>
                <a:spcPts val="2500"/>
              </a:lnSpc>
            </a:pPr>
            <a:r>
              <a:rPr lang="en-US" sz="2400" b="1">
                <a:latin typeface="Arial Narrow" pitchFamily="34" charset="0"/>
              </a:rPr>
              <a:t>↓</a:t>
            </a:r>
          </a:p>
          <a:p>
            <a:pPr>
              <a:lnSpc>
                <a:spcPts val="2500"/>
              </a:lnSpc>
            </a:pPr>
            <a:r>
              <a:rPr lang="en-US" sz="2400" b="1">
                <a:latin typeface="Arial Narrow" pitchFamily="34" charset="0"/>
              </a:rPr>
              <a:t>focal ischemia → ↑ mediators → rebound vasodilatation → ↑ permeability &amp; leak → inflammatory  reaction → activates perivascular nociceptive nerves → migraine headache </a:t>
            </a:r>
          </a:p>
        </p:txBody>
      </p:sp>
      <p:sp>
        <p:nvSpPr>
          <p:cNvPr id="22" name="TextBox 21"/>
          <p:cNvSpPr txBox="1"/>
          <p:nvPr/>
        </p:nvSpPr>
        <p:spPr bwMode="auto">
          <a:xfrm>
            <a:off x="304800" y="2286000"/>
            <a:ext cx="3195636" cy="461665"/>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a:outerShdw blurRad="50800" dist="76200" dir="5400000" sx="91000" sy="91000" algn="ctr" rotWithShape="0">
              <a:srgbClr val="FF66FF"/>
            </a:outerShdw>
          </a:effectLst>
        </p:spPr>
        <p:txBody>
          <a:bodyPr>
            <a:spAutoFit/>
          </a:bodyPr>
          <a:lstStyle/>
          <a:p>
            <a:pPr fontAlgn="auto">
              <a:spcBef>
                <a:spcPts val="0"/>
              </a:spcBef>
              <a:spcAft>
                <a:spcPts val="0"/>
              </a:spcAft>
              <a:defRPr/>
            </a:pPr>
            <a:r>
              <a:rPr lang="en-US" sz="2400" b="1" dirty="0">
                <a:solidFill>
                  <a:srgbClr val="7030A0"/>
                </a:solidFill>
                <a:latin typeface="Arial Narrow" pitchFamily="34" charset="0"/>
                <a:cs typeface="+mn-cs"/>
              </a:rPr>
              <a:t>Neurovascular theory ?</a:t>
            </a:r>
          </a:p>
        </p:txBody>
      </p:sp>
      <p:sp>
        <p:nvSpPr>
          <p:cNvPr id="23" name="TextBox 16"/>
          <p:cNvSpPr txBox="1"/>
          <p:nvPr/>
        </p:nvSpPr>
        <p:spPr bwMode="auto">
          <a:xfrm>
            <a:off x="304800" y="5741313"/>
            <a:ext cx="26670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Immunological theory</a:t>
            </a:r>
          </a:p>
        </p:txBody>
      </p:sp>
      <p:sp>
        <p:nvSpPr>
          <p:cNvPr id="24" name="TextBox 16"/>
          <p:cNvSpPr txBox="1"/>
          <p:nvPr/>
        </p:nvSpPr>
        <p:spPr bwMode="auto">
          <a:xfrm>
            <a:off x="304800" y="4396026"/>
            <a:ext cx="35814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err="1">
                <a:solidFill>
                  <a:srgbClr val="7030A0"/>
                </a:solidFill>
                <a:latin typeface="Arial Narrow" pitchFamily="34" charset="0"/>
                <a:cs typeface="+mn-cs"/>
              </a:rPr>
              <a:t>Dopaminergic</a:t>
            </a:r>
            <a:r>
              <a:rPr lang="en-US" sz="2200" b="1" dirty="0">
                <a:solidFill>
                  <a:srgbClr val="7030A0"/>
                </a:solidFill>
                <a:latin typeface="Arial Narrow" pitchFamily="34" charset="0"/>
                <a:cs typeface="+mn-cs"/>
              </a:rPr>
              <a:t> Hypersensitivity</a:t>
            </a:r>
          </a:p>
        </p:txBody>
      </p:sp>
      <p:sp>
        <p:nvSpPr>
          <p:cNvPr id="25" name="TextBox 16"/>
          <p:cNvSpPr txBox="1"/>
          <p:nvPr/>
        </p:nvSpPr>
        <p:spPr bwMode="auto">
          <a:xfrm>
            <a:off x="304800" y="5055513"/>
            <a:ext cx="2743200" cy="430887"/>
          </a:xfrm>
          <a:prstGeom prst="rect">
            <a:avLst/>
          </a:prstGeom>
          <a:gradFill flip="none" rotWithShape="1">
            <a:gsLst>
              <a:gs pos="35000">
                <a:schemeClr val="bg1"/>
              </a:gs>
              <a:gs pos="57000">
                <a:srgbClr val="FFFFCC"/>
              </a:gs>
              <a:gs pos="92000">
                <a:srgbClr val="FFFF00">
                  <a:alpha val="56000"/>
                </a:srgbClr>
              </a:gs>
              <a:gs pos="100000">
                <a:schemeClr val="accent1">
                  <a:tint val="23500"/>
                  <a:satMod val="160000"/>
                </a:schemeClr>
              </a:gs>
            </a:gsLst>
            <a:path path="circle">
              <a:fillToRect l="100000" t="100000"/>
            </a:path>
            <a:tileRect r="-100000" b="-100000"/>
          </a:gradFill>
          <a:ln w="28575">
            <a:solidFill>
              <a:srgbClr val="6600FF"/>
            </a:solidFill>
          </a:ln>
          <a:effectLst/>
        </p:spPr>
        <p:txBody>
          <a:bodyPr>
            <a:spAutoFit/>
          </a:bodyPr>
          <a:lstStyle/>
          <a:p>
            <a:pPr fontAlgn="auto">
              <a:spcBef>
                <a:spcPts val="0"/>
              </a:spcBef>
              <a:spcAft>
                <a:spcPts val="0"/>
              </a:spcAft>
              <a:defRPr/>
            </a:pPr>
            <a:r>
              <a:rPr lang="en-US" sz="2200" b="1" dirty="0">
                <a:solidFill>
                  <a:srgbClr val="7030A0"/>
                </a:solidFill>
                <a:latin typeface="Arial Narrow" pitchFamily="34" charset="0"/>
                <a:cs typeface="+mn-cs"/>
              </a:rPr>
              <a:t>Magnesium Deficiency</a:t>
            </a:r>
          </a:p>
        </p:txBody>
      </p:sp>
      <p:sp>
        <p:nvSpPr>
          <p:cNvPr id="27" name="Rectangle 26"/>
          <p:cNvSpPr>
            <a:spLocks noChangeArrowheads="1"/>
          </p:cNvSpPr>
          <p:nvPr/>
        </p:nvSpPr>
        <p:spPr bwMode="auto">
          <a:xfrm>
            <a:off x="3429000" y="3886200"/>
            <a:ext cx="4724400" cy="1054100"/>
          </a:xfrm>
          <a:prstGeom prst="rect">
            <a:avLst/>
          </a:prstGeom>
          <a:noFill/>
          <a:ln w="9525">
            <a:noFill/>
            <a:miter lim="800000"/>
            <a:headEnd/>
            <a:tailEnd/>
          </a:ln>
        </p:spPr>
        <p:txBody>
          <a:bodyPr>
            <a:spAutoFit/>
          </a:bodyPr>
          <a:lstStyle/>
          <a:p>
            <a:pPr algn="ctr">
              <a:lnSpc>
                <a:spcPts val="2500"/>
              </a:lnSpc>
            </a:pPr>
            <a:r>
              <a:rPr lang="en-US" sz="2400" b="1">
                <a:latin typeface="Calibri" pitchFamily="34" charset="0"/>
              </a:rPr>
              <a:t>↓</a:t>
            </a:r>
          </a:p>
          <a:p>
            <a:pPr algn="ctr">
              <a:lnSpc>
                <a:spcPts val="2500"/>
              </a:lnSpc>
            </a:pPr>
            <a:r>
              <a:rPr lang="en-US" sz="2400" b="1">
                <a:latin typeface="Arial Narrow" pitchFamily="34" charset="0"/>
              </a:rPr>
              <a:t>It throbs as blood flow at these sensitive area with each heart beat</a:t>
            </a:r>
          </a:p>
        </p:txBody>
      </p:sp>
      <p:pic>
        <p:nvPicPr>
          <p:cNvPr id="26" name="Picture 2" descr="C:\Users\Administrator\Desktop\pharma\RANGE Pharmacology 5th edition\Images\12.2.jpg"/>
          <p:cNvPicPr>
            <a:picLocks noChangeAspect="1" noChangeArrowheads="1"/>
          </p:cNvPicPr>
          <p:nvPr/>
        </p:nvPicPr>
        <p:blipFill>
          <a:blip r:embed="rId3">
            <a:clrChange>
              <a:clrFrom>
                <a:srgbClr val="FFFFFF"/>
              </a:clrFrom>
              <a:clrTo>
                <a:srgbClr val="FFFFFF">
                  <a:alpha val="0"/>
                </a:srgbClr>
              </a:clrTo>
            </a:clrChange>
            <a:lum contrast="-20000"/>
          </a:blip>
          <a:srcRect l="3061" r="5103" b="7692"/>
          <a:stretch>
            <a:fillRect/>
          </a:stretch>
        </p:blipFill>
        <p:spPr bwMode="auto">
          <a:xfrm>
            <a:off x="2667000" y="3886200"/>
            <a:ext cx="6019800" cy="2879725"/>
          </a:xfrm>
          <a:prstGeom prst="rect">
            <a:avLst/>
          </a:prstGeom>
          <a:noFill/>
          <a:ln w="9525">
            <a:noFill/>
            <a:miter lim="800000"/>
            <a:headEnd/>
            <a:tailEnd/>
          </a:ln>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nodeType="clickEffect">
                                  <p:stCondLst>
                                    <p:cond delay="0"/>
                                  </p:stCondLst>
                                  <p:childTnLst>
                                    <p:anim calcmode="lin" valueType="num">
                                      <p:cBhvr>
                                        <p:cTn id="6" dur="1000"/>
                                        <p:tgtEl>
                                          <p:spTgt spid="5"/>
                                        </p:tgtEl>
                                        <p:attrNameLst>
                                          <p:attrName>ppt_x</p:attrName>
                                        </p:attrNameLst>
                                      </p:cBhvr>
                                      <p:tavLst>
                                        <p:tav tm="0">
                                          <p:val>
                                            <p:strVal val="ppt_x"/>
                                          </p:val>
                                        </p:tav>
                                        <p:tav tm="100000">
                                          <p:val>
                                            <p:strVal val="ppt_x-.2"/>
                                          </p:val>
                                        </p:tav>
                                      </p:tavLst>
                                    </p:anim>
                                    <p:anim calcmode="lin" valueType="num">
                                      <p:cBhvr>
                                        <p:cTn id="7" dur="1000"/>
                                        <p:tgtEl>
                                          <p:spTgt spid="5"/>
                                        </p:tgtEl>
                                        <p:attrNameLst>
                                          <p:attrName>ppt_y</p:attrName>
                                        </p:attrNameLst>
                                      </p:cBhvr>
                                      <p:tavLst>
                                        <p:tav tm="0">
                                          <p:val>
                                            <p:strVal val="ppt_y"/>
                                          </p:val>
                                        </p:tav>
                                        <p:tav tm="100000">
                                          <p:val>
                                            <p:strVal val="ppt_y"/>
                                          </p:val>
                                        </p:tav>
                                      </p:tavLst>
                                    </p:anim>
                                    <p:animEffect transition="out" filter="fade">
                                      <p:cBhvr>
                                        <p:cTn id="8" dur="1000"/>
                                        <p:tgtEl>
                                          <p:spTgt spid="5"/>
                                        </p:tgtEl>
                                      </p:cBhvr>
                                    </p:animEffect>
                                    <p:set>
                                      <p:cBhvr>
                                        <p:cTn id="9" dur="1" fill="hold">
                                          <p:stCondLst>
                                            <p:cond delay="999"/>
                                          </p:stCondLst>
                                        </p:cTn>
                                        <p:tgtEl>
                                          <p:spTgt spid="5"/>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1000"/>
                                        <p:tgtEl>
                                          <p:spTgt spid="6"/>
                                        </p:tgtEl>
                                        <p:attrNameLst>
                                          <p:attrName>ppt_x</p:attrName>
                                        </p:attrNameLst>
                                      </p:cBhvr>
                                      <p:tavLst>
                                        <p:tav tm="0">
                                          <p:val>
                                            <p:strVal val="ppt_x"/>
                                          </p:val>
                                        </p:tav>
                                        <p:tav tm="100000">
                                          <p:val>
                                            <p:strVal val="ppt_x-.2"/>
                                          </p:val>
                                        </p:tav>
                                      </p:tavLst>
                                    </p:anim>
                                    <p:anim calcmode="lin" valueType="num">
                                      <p:cBhvr>
                                        <p:cTn id="12" dur="1000"/>
                                        <p:tgtEl>
                                          <p:spTgt spid="6"/>
                                        </p:tgtEl>
                                        <p:attrNameLst>
                                          <p:attrName>ppt_y</p:attrName>
                                        </p:attrNameLst>
                                      </p:cBhvr>
                                      <p:tavLst>
                                        <p:tav tm="0">
                                          <p:val>
                                            <p:strVal val="ppt_y"/>
                                          </p:val>
                                        </p:tav>
                                        <p:tav tm="100000">
                                          <p:val>
                                            <p:strVal val="ppt_y"/>
                                          </p:val>
                                        </p:tav>
                                      </p:tavLst>
                                    </p:anim>
                                    <p:animEffect transition="out" filter="fade">
                                      <p:cBhvr>
                                        <p:cTn id="13" dur="1000"/>
                                        <p:tgtEl>
                                          <p:spTgt spid="6"/>
                                        </p:tgtEl>
                                      </p:cBhvr>
                                    </p:animEffect>
                                    <p:set>
                                      <p:cBhvr>
                                        <p:cTn id="14" dur="1" fill="hold">
                                          <p:stCondLst>
                                            <p:cond delay="999"/>
                                          </p:stCondLst>
                                        </p:cTn>
                                        <p:tgtEl>
                                          <p:spTgt spid="6"/>
                                        </p:tgtEl>
                                        <p:attrNameLst>
                                          <p:attrName>style.visibility</p:attrName>
                                        </p:attrNameLst>
                                      </p:cBhvr>
                                      <p:to>
                                        <p:strVal val="hidden"/>
                                      </p:to>
                                    </p:set>
                                  </p:childTnLst>
                                </p:cTn>
                              </p:par>
                              <p:par>
                                <p:cTn id="15" presetID="29" presetClass="exit" presetSubtype="0" fill="hold" nodeType="withEffect">
                                  <p:stCondLst>
                                    <p:cond delay="0"/>
                                  </p:stCondLst>
                                  <p:childTnLst>
                                    <p:anim calcmode="lin" valueType="num">
                                      <p:cBhvr>
                                        <p:cTn id="16" dur="1000"/>
                                        <p:tgtEl>
                                          <p:spTgt spid="22"/>
                                        </p:tgtEl>
                                        <p:attrNameLst>
                                          <p:attrName>ppt_x</p:attrName>
                                        </p:attrNameLst>
                                      </p:cBhvr>
                                      <p:tavLst>
                                        <p:tav tm="0">
                                          <p:val>
                                            <p:strVal val="ppt_x"/>
                                          </p:val>
                                        </p:tav>
                                        <p:tav tm="100000">
                                          <p:val>
                                            <p:strVal val="ppt_x-.2"/>
                                          </p:val>
                                        </p:tav>
                                      </p:tavLst>
                                    </p:anim>
                                    <p:anim calcmode="lin" valueType="num">
                                      <p:cBhvr>
                                        <p:cTn id="17" dur="1000"/>
                                        <p:tgtEl>
                                          <p:spTgt spid="22"/>
                                        </p:tgtEl>
                                        <p:attrNameLst>
                                          <p:attrName>ppt_y</p:attrName>
                                        </p:attrNameLst>
                                      </p:cBhvr>
                                      <p:tavLst>
                                        <p:tav tm="0">
                                          <p:val>
                                            <p:strVal val="ppt_y"/>
                                          </p:val>
                                        </p:tav>
                                        <p:tav tm="100000">
                                          <p:val>
                                            <p:strVal val="ppt_y"/>
                                          </p:val>
                                        </p:tav>
                                      </p:tavLst>
                                    </p:anim>
                                    <p:animEffect transition="out" filter="fade">
                                      <p:cBhvr>
                                        <p:cTn id="18" dur="1000"/>
                                        <p:tgtEl>
                                          <p:spTgt spid="22"/>
                                        </p:tgtEl>
                                      </p:cBhvr>
                                    </p:animEffect>
                                    <p:set>
                                      <p:cBhvr>
                                        <p:cTn id="19" dur="1" fill="hold">
                                          <p:stCondLst>
                                            <p:cond delay="999"/>
                                          </p:stCondLst>
                                        </p:cTn>
                                        <p:tgtEl>
                                          <p:spTgt spid="22"/>
                                        </p:tgtEl>
                                        <p:attrNameLst>
                                          <p:attrName>style.visibility</p:attrName>
                                        </p:attrNameLst>
                                      </p:cBhvr>
                                      <p:to>
                                        <p:strVal val="hidden"/>
                                      </p:to>
                                    </p:set>
                                  </p:childTnLst>
                                </p:cTn>
                              </p:par>
                              <p:par>
                                <p:cTn id="20" presetID="29" presetClass="exit" presetSubtype="0" fill="hold" nodeType="withEffect">
                                  <p:stCondLst>
                                    <p:cond delay="0"/>
                                  </p:stCondLst>
                                  <p:childTnLst>
                                    <p:anim calcmode="lin" valueType="num">
                                      <p:cBhvr>
                                        <p:cTn id="21" dur="1000"/>
                                        <p:tgtEl>
                                          <p:spTgt spid="23"/>
                                        </p:tgtEl>
                                        <p:attrNameLst>
                                          <p:attrName>ppt_x</p:attrName>
                                        </p:attrNameLst>
                                      </p:cBhvr>
                                      <p:tavLst>
                                        <p:tav tm="0">
                                          <p:val>
                                            <p:strVal val="ppt_x"/>
                                          </p:val>
                                        </p:tav>
                                        <p:tav tm="100000">
                                          <p:val>
                                            <p:strVal val="ppt_x-.2"/>
                                          </p:val>
                                        </p:tav>
                                      </p:tavLst>
                                    </p:anim>
                                    <p:anim calcmode="lin" valueType="num">
                                      <p:cBhvr>
                                        <p:cTn id="22" dur="1000"/>
                                        <p:tgtEl>
                                          <p:spTgt spid="23"/>
                                        </p:tgtEl>
                                        <p:attrNameLst>
                                          <p:attrName>ppt_y</p:attrName>
                                        </p:attrNameLst>
                                      </p:cBhvr>
                                      <p:tavLst>
                                        <p:tav tm="0">
                                          <p:val>
                                            <p:strVal val="ppt_y"/>
                                          </p:val>
                                        </p:tav>
                                        <p:tav tm="100000">
                                          <p:val>
                                            <p:strVal val="ppt_y"/>
                                          </p:val>
                                        </p:tav>
                                      </p:tavLst>
                                    </p:anim>
                                    <p:animEffect transition="out" filter="fade">
                                      <p:cBhvr>
                                        <p:cTn id="23" dur="1000"/>
                                        <p:tgtEl>
                                          <p:spTgt spid="23"/>
                                        </p:tgtEl>
                                      </p:cBhvr>
                                    </p:animEffect>
                                    <p:set>
                                      <p:cBhvr>
                                        <p:cTn id="24" dur="1" fill="hold">
                                          <p:stCondLst>
                                            <p:cond delay="999"/>
                                          </p:stCondLst>
                                        </p:cTn>
                                        <p:tgtEl>
                                          <p:spTgt spid="23"/>
                                        </p:tgtEl>
                                        <p:attrNameLst>
                                          <p:attrName>style.visibility</p:attrName>
                                        </p:attrNameLst>
                                      </p:cBhvr>
                                      <p:to>
                                        <p:strVal val="hidden"/>
                                      </p:to>
                                    </p:set>
                                  </p:childTnLst>
                                </p:cTn>
                              </p:par>
                              <p:par>
                                <p:cTn id="25" presetID="29" presetClass="exit" presetSubtype="0" fill="hold" nodeType="withEffect">
                                  <p:stCondLst>
                                    <p:cond delay="0"/>
                                  </p:stCondLst>
                                  <p:childTnLst>
                                    <p:anim calcmode="lin" valueType="num">
                                      <p:cBhvr>
                                        <p:cTn id="26" dur="1000"/>
                                        <p:tgtEl>
                                          <p:spTgt spid="24"/>
                                        </p:tgtEl>
                                        <p:attrNameLst>
                                          <p:attrName>ppt_x</p:attrName>
                                        </p:attrNameLst>
                                      </p:cBhvr>
                                      <p:tavLst>
                                        <p:tav tm="0">
                                          <p:val>
                                            <p:strVal val="ppt_x"/>
                                          </p:val>
                                        </p:tav>
                                        <p:tav tm="100000">
                                          <p:val>
                                            <p:strVal val="ppt_x-.2"/>
                                          </p:val>
                                        </p:tav>
                                      </p:tavLst>
                                    </p:anim>
                                    <p:anim calcmode="lin" valueType="num">
                                      <p:cBhvr>
                                        <p:cTn id="27" dur="1000"/>
                                        <p:tgtEl>
                                          <p:spTgt spid="24"/>
                                        </p:tgtEl>
                                        <p:attrNameLst>
                                          <p:attrName>ppt_y</p:attrName>
                                        </p:attrNameLst>
                                      </p:cBhvr>
                                      <p:tavLst>
                                        <p:tav tm="0">
                                          <p:val>
                                            <p:strVal val="ppt_y"/>
                                          </p:val>
                                        </p:tav>
                                        <p:tav tm="100000">
                                          <p:val>
                                            <p:strVal val="ppt_y"/>
                                          </p:val>
                                        </p:tav>
                                      </p:tavLst>
                                    </p:anim>
                                    <p:animEffect transition="out" filter="fade">
                                      <p:cBhvr>
                                        <p:cTn id="28" dur="1000"/>
                                        <p:tgtEl>
                                          <p:spTgt spid="24"/>
                                        </p:tgtEl>
                                      </p:cBhvr>
                                    </p:animEffect>
                                    <p:set>
                                      <p:cBhvr>
                                        <p:cTn id="29" dur="1" fill="hold">
                                          <p:stCondLst>
                                            <p:cond delay="999"/>
                                          </p:stCondLst>
                                        </p:cTn>
                                        <p:tgtEl>
                                          <p:spTgt spid="24"/>
                                        </p:tgtEl>
                                        <p:attrNameLst>
                                          <p:attrName>style.visibility</p:attrName>
                                        </p:attrNameLst>
                                      </p:cBhvr>
                                      <p:to>
                                        <p:strVal val="hidden"/>
                                      </p:to>
                                    </p:set>
                                  </p:childTnLst>
                                </p:cTn>
                              </p:par>
                              <p:par>
                                <p:cTn id="30" presetID="29" presetClass="exit" presetSubtype="0" fill="hold" nodeType="withEffect">
                                  <p:stCondLst>
                                    <p:cond delay="0"/>
                                  </p:stCondLst>
                                  <p:childTnLst>
                                    <p:anim calcmode="lin" valueType="num">
                                      <p:cBhvr>
                                        <p:cTn id="31" dur="1000"/>
                                        <p:tgtEl>
                                          <p:spTgt spid="25"/>
                                        </p:tgtEl>
                                        <p:attrNameLst>
                                          <p:attrName>ppt_x</p:attrName>
                                        </p:attrNameLst>
                                      </p:cBhvr>
                                      <p:tavLst>
                                        <p:tav tm="0">
                                          <p:val>
                                            <p:strVal val="ppt_x"/>
                                          </p:val>
                                        </p:tav>
                                        <p:tav tm="100000">
                                          <p:val>
                                            <p:strVal val="ppt_x-.2"/>
                                          </p:val>
                                        </p:tav>
                                      </p:tavLst>
                                    </p:anim>
                                    <p:anim calcmode="lin" valueType="num">
                                      <p:cBhvr>
                                        <p:cTn id="32" dur="1000"/>
                                        <p:tgtEl>
                                          <p:spTgt spid="25"/>
                                        </p:tgtEl>
                                        <p:attrNameLst>
                                          <p:attrName>ppt_y</p:attrName>
                                        </p:attrNameLst>
                                      </p:cBhvr>
                                      <p:tavLst>
                                        <p:tav tm="0">
                                          <p:val>
                                            <p:strVal val="ppt_y"/>
                                          </p:val>
                                        </p:tav>
                                        <p:tav tm="100000">
                                          <p:val>
                                            <p:strVal val="ppt_y"/>
                                          </p:val>
                                        </p:tav>
                                      </p:tavLst>
                                    </p:anim>
                                    <p:animEffect transition="out" filter="fade">
                                      <p:cBhvr>
                                        <p:cTn id="33" dur="1000"/>
                                        <p:tgtEl>
                                          <p:spTgt spid="25"/>
                                        </p:tgtEl>
                                      </p:cBhvr>
                                    </p:animEffect>
                                    <p:set>
                                      <p:cBhvr>
                                        <p:cTn id="34" dur="1" fill="hold">
                                          <p:stCondLst>
                                            <p:cond delay="999"/>
                                          </p:stCondLst>
                                        </p:cTn>
                                        <p:tgtEl>
                                          <p:spTgt spid="2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iterate type="wd">
                                    <p:tmPct val="10000"/>
                                  </p:iterate>
                                  <p:childTnLst>
                                    <p:set>
                                      <p:cBhvr>
                                        <p:cTn id="38" dur="1" fill="hold">
                                          <p:stCondLst>
                                            <p:cond delay="0"/>
                                          </p:stCondLst>
                                        </p:cTn>
                                        <p:tgtEl>
                                          <p:spTgt spid="21">
                                            <p:txEl>
                                              <p:pRg st="0" end="0"/>
                                            </p:txEl>
                                          </p:spTgt>
                                        </p:tgtEl>
                                        <p:attrNameLst>
                                          <p:attrName>style.visibility</p:attrName>
                                        </p:attrNameLst>
                                      </p:cBhvr>
                                      <p:to>
                                        <p:strVal val="visible"/>
                                      </p:to>
                                    </p:set>
                                    <p:animEffect transition="in" filter="wipe(up)">
                                      <p:cBhvr>
                                        <p:cTn id="39" dur="1000"/>
                                        <p:tgtEl>
                                          <p:spTgt spid="2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iterate type="wd">
                                    <p:tmPct val="10000"/>
                                  </p:iterate>
                                  <p:childTnLst>
                                    <p:set>
                                      <p:cBhvr>
                                        <p:cTn id="43" dur="1" fill="hold">
                                          <p:stCondLst>
                                            <p:cond delay="0"/>
                                          </p:stCondLst>
                                        </p:cTn>
                                        <p:tgtEl>
                                          <p:spTgt spid="21">
                                            <p:txEl>
                                              <p:pRg st="1" end="1"/>
                                            </p:txEl>
                                          </p:spTgt>
                                        </p:tgtEl>
                                        <p:attrNameLst>
                                          <p:attrName>style.visibility</p:attrName>
                                        </p:attrNameLst>
                                      </p:cBhvr>
                                      <p:to>
                                        <p:strVal val="visible"/>
                                      </p:to>
                                    </p:set>
                                    <p:animEffect transition="in" filter="wipe(up)">
                                      <p:cBhvr>
                                        <p:cTn id="44" dur="1000"/>
                                        <p:tgtEl>
                                          <p:spTgt spid="21">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iterate type="wd">
                                    <p:tmPct val="10000"/>
                                  </p:iterate>
                                  <p:childTnLst>
                                    <p:set>
                                      <p:cBhvr>
                                        <p:cTn id="48" dur="1" fill="hold">
                                          <p:stCondLst>
                                            <p:cond delay="0"/>
                                          </p:stCondLst>
                                        </p:cTn>
                                        <p:tgtEl>
                                          <p:spTgt spid="21">
                                            <p:txEl>
                                              <p:pRg st="2" end="2"/>
                                            </p:txEl>
                                          </p:spTgt>
                                        </p:tgtEl>
                                        <p:attrNameLst>
                                          <p:attrName>style.visibility</p:attrName>
                                        </p:attrNameLst>
                                      </p:cBhvr>
                                      <p:to>
                                        <p:strVal val="visible"/>
                                      </p:to>
                                    </p:set>
                                    <p:animEffect transition="in" filter="wipe(up)">
                                      <p:cBhvr>
                                        <p:cTn id="49" dur="1000"/>
                                        <p:tgtEl>
                                          <p:spTgt spid="21">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iterate type="wd">
                                    <p:tmPct val="10000"/>
                                  </p:iterate>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wipe(up)">
                                      <p:cBhvr>
                                        <p:cTn id="54" dur="1000"/>
                                        <p:tgtEl>
                                          <p:spTgt spid="2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iterate type="wd">
                                    <p:tmPct val="10000"/>
                                  </p:iterate>
                                  <p:childTnLst>
                                    <p:set>
                                      <p:cBhvr>
                                        <p:cTn id="58" dur="1" fill="hold">
                                          <p:stCondLst>
                                            <p:cond delay="0"/>
                                          </p:stCondLst>
                                        </p:cTn>
                                        <p:tgtEl>
                                          <p:spTgt spid="21">
                                            <p:txEl>
                                              <p:pRg st="4" end="4"/>
                                            </p:txEl>
                                          </p:spTgt>
                                        </p:tgtEl>
                                        <p:attrNameLst>
                                          <p:attrName>style.visibility</p:attrName>
                                        </p:attrNameLst>
                                      </p:cBhvr>
                                      <p:to>
                                        <p:strVal val="visible"/>
                                      </p:to>
                                    </p:set>
                                    <p:animEffect transition="in" filter="wipe(up)">
                                      <p:cBhvr>
                                        <p:cTn id="59" dur="1000"/>
                                        <p:tgtEl>
                                          <p:spTgt spid="21">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dissolve">
                                      <p:cBhvr>
                                        <p:cTn id="6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4452</TotalTime>
  <Words>1839</Words>
  <Application>Microsoft Office PowerPoint</Application>
  <PresentationFormat>On-screen Show (4:3)</PresentationFormat>
  <Paragraphs>388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 Classification</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103</cp:revision>
  <dcterms:created xsi:type="dcterms:W3CDTF">2010-10-14T12:46:39Z</dcterms:created>
  <dcterms:modified xsi:type="dcterms:W3CDTF">2011-03-29T20:32:35Z</dcterms:modified>
</cp:coreProperties>
</file>