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9" r:id="rId4"/>
    <p:sldId id="259" r:id="rId5"/>
    <p:sldId id="293" r:id="rId6"/>
    <p:sldId id="258" r:id="rId7"/>
    <p:sldId id="279" r:id="rId8"/>
    <p:sldId id="292" r:id="rId9"/>
    <p:sldId id="300" r:id="rId10"/>
    <p:sldId id="289" r:id="rId11"/>
    <p:sldId id="264" r:id="rId12"/>
    <p:sldId id="282" r:id="rId13"/>
    <p:sldId id="283" r:id="rId14"/>
    <p:sldId id="284" r:id="rId15"/>
    <p:sldId id="290" r:id="rId16"/>
    <p:sldId id="285" r:id="rId17"/>
    <p:sldId id="291" r:id="rId18"/>
    <p:sldId id="286" r:id="rId19"/>
    <p:sldId id="294" r:id="rId20"/>
    <p:sldId id="295" r:id="rId21"/>
    <p:sldId id="266" r:id="rId22"/>
    <p:sldId id="267" r:id="rId23"/>
    <p:sldId id="296" r:id="rId24"/>
    <p:sldId id="301" r:id="rId25"/>
    <p:sldId id="269" r:id="rId26"/>
    <p:sldId id="270" r:id="rId27"/>
    <p:sldId id="302" r:id="rId28"/>
    <p:sldId id="271" r:id="rId29"/>
    <p:sldId id="272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E2D6"/>
    <a:srgbClr val="9FC9B3"/>
    <a:srgbClr val="3333FF"/>
    <a:srgbClr val="CCFFFF"/>
    <a:srgbClr val="FF481D"/>
    <a:srgbClr val="FFE98B"/>
    <a:srgbClr val="FFFF99"/>
    <a:srgbClr val="7A714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5D36-53A8-4AC7-88FB-12FAD4F6A52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77B5-7B03-488F-BD26-A9E3B25B9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9CBC-F3A4-4D03-970C-EA401E44323F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com/imgres?imgurl=http://burnabymassagetherapy.net/wp-content/uploads/2010/07/pain-black-01.jpg&amp;imgrefurl=http://burnabymassagetherapy.net/pain-relief-and-pain-management/&amp;usg=__urGQbW0C9IdMRKqzw1BabA_4aWs=&amp;h=479&amp;w=480&amp;sz=181&amp;hl=en&amp;start=76&amp;zoom=1&amp;itbs=1&amp;tbnid=R-Zdy_BmRn6tNM:&amp;tbnh=129&amp;tbnw=129&amp;prev=/images?q=acute+pain&amp;start=60&amp;hl=en&amp;safe=active&amp;sa=N&amp;gbv=2&amp;ndsp=20&amp;tbs=isch:1&amp;ei=Tcx1TdKBPYKEhQe157WRBg" TargetMode="External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sforum.com/content/pictures/imagebank/hirespng/therapy_opioids.png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withdrawal-ease.com/wp-content/uploads/2009/05/receptors_hire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hyperlink" Target="http://molinterv.aspetjournals.org/content/8/5/226/F1.larg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zdOrZMTz8Ak16jzbkF/SIG=133n06p22/EXP=1287097437/**http:/www.free-press-release.com/members/members_pic/200909/img/1251999738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A3ACE">
                <a:alpha val="85000"/>
              </a:srgbClr>
            </a:gs>
            <a:gs pos="11000">
              <a:schemeClr val="accent1">
                <a:alpha val="94000"/>
              </a:schemeClr>
            </a:gs>
            <a:gs pos="83000">
              <a:schemeClr val="tx2">
                <a:lumMod val="50000"/>
                <a:alpha val="97000"/>
              </a:schemeClr>
            </a:gs>
            <a:gs pos="95000">
              <a:srgbClr val="FFE4AF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2" name="Picture 16" descr="http://www.diseaseproof.com/uploads/image/ronnie%20surgery%20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" y="4399386"/>
            <a:ext cx="3291840" cy="2286000"/>
          </a:xfrm>
          <a:prstGeom prst="rect">
            <a:avLst/>
          </a:prstGeom>
          <a:noFill/>
        </p:spPr>
      </p:pic>
      <p:pic>
        <p:nvPicPr>
          <p:cNvPr id="34818" name="Picture 2" descr="http://www.texasback.com/_images/back_images/large_cervical_lumbar.jpg?1228330044"/>
          <p:cNvPicPr>
            <a:picLocks noChangeAspect="1" noChangeArrowheads="1"/>
          </p:cNvPicPr>
          <p:nvPr/>
        </p:nvPicPr>
        <p:blipFill>
          <a:blip r:embed="rId3" cstate="print"/>
          <a:srcRect l="10667" r="36000"/>
          <a:stretch>
            <a:fillRect/>
          </a:stretch>
        </p:blipFill>
        <p:spPr bwMode="auto">
          <a:xfrm>
            <a:off x="1905000" y="3048000"/>
            <a:ext cx="1324510" cy="2105025"/>
          </a:xfrm>
          <a:prstGeom prst="ellipse">
            <a:avLst/>
          </a:prstGeom>
          <a:noFill/>
        </p:spPr>
      </p:pic>
      <p:pic>
        <p:nvPicPr>
          <p:cNvPr id="34820" name="Picture 4" descr="http://t1.gstatic.com/images?q=tbn:ANd9GcTZ2_8McfZu5qseFuRf8kB2FNbe-3Qt3YdeqiWU_PXHrv2Uz-H8UcWwxeP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2403" r="19380"/>
          <a:stretch>
            <a:fillRect/>
          </a:stretch>
        </p:blipFill>
        <p:spPr bwMode="auto">
          <a:xfrm>
            <a:off x="6614634" y="685800"/>
            <a:ext cx="1767366" cy="2590800"/>
          </a:xfrm>
          <a:prstGeom prst="snip2SameRect">
            <a:avLst>
              <a:gd name="adj1" fmla="val 35145"/>
              <a:gd name="adj2" fmla="val 25341"/>
            </a:avLst>
          </a:prstGeom>
          <a:noFill/>
        </p:spPr>
      </p:pic>
      <p:pic>
        <p:nvPicPr>
          <p:cNvPr id="6" name="Picture 5" descr="http://www.capstonepain.com/yahoo_site_admin/assets/images/bigstockphoto_Backache_1260545.18164248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82"/>
          <a:stretch>
            <a:fillRect/>
          </a:stretch>
        </p:blipFill>
        <p:spPr bwMode="auto">
          <a:xfrm>
            <a:off x="7162800" y="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7" cstate="print"/>
          <a:srcRect l="13489" t="2388" r="50811" b="52239"/>
          <a:stretch>
            <a:fillRect/>
          </a:stretch>
        </p:blipFill>
        <p:spPr bwMode="auto">
          <a:xfrm>
            <a:off x="8610600" y="2438400"/>
            <a:ext cx="609600" cy="5264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7" cstate="print"/>
          <a:srcRect l="13489" t="2388" r="50811" b="52239"/>
          <a:stretch>
            <a:fillRect/>
          </a:stretch>
        </p:blipFill>
        <p:spPr bwMode="auto">
          <a:xfrm rot="4320118">
            <a:off x="8494666" y="2774983"/>
            <a:ext cx="609600" cy="5264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7772400" y="2438400"/>
            <a:ext cx="1066800" cy="838200"/>
            <a:chOff x="5257800" y="1143001"/>
            <a:chExt cx="1447800" cy="1524000"/>
          </a:xfrm>
        </p:grpSpPr>
        <p:sp>
          <p:nvSpPr>
            <p:cNvPr id="13" name="Oval 1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8" cstate="print"/>
          <a:srcRect l="13489" t="2388" r="50811" b="52239"/>
          <a:stretch>
            <a:fillRect/>
          </a:stretch>
        </p:blipFill>
        <p:spPr bwMode="auto">
          <a:xfrm rot="3292509">
            <a:off x="3566345" y="4590386"/>
            <a:ext cx="1094874" cy="9455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3200400" y="4114800"/>
            <a:ext cx="1066800" cy="838200"/>
            <a:chOff x="5257800" y="1143001"/>
            <a:chExt cx="1447800" cy="1524000"/>
          </a:xfrm>
        </p:grpSpPr>
        <p:sp>
          <p:nvSpPr>
            <p:cNvPr id="23" name="Oval 2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893908">
            <a:off x="3845348" y="3224681"/>
            <a:ext cx="4963948" cy="2352675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4343400" y="4752679"/>
            <a:ext cx="497305" cy="428921"/>
          </a:xfrm>
          <a:prstGeom prst="ellipse">
            <a:avLst/>
          </a:prstGeom>
          <a:solidFill>
            <a:srgbClr val="FFE4AF">
              <a:alpha val="43137"/>
            </a:srgbClr>
          </a:solidFill>
          <a:ln w="76200">
            <a:solidFill>
              <a:srgbClr val="FE0000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419600" y="4389783"/>
            <a:ext cx="2703444" cy="563217"/>
          </a:xfrm>
          <a:custGeom>
            <a:avLst/>
            <a:gdLst>
              <a:gd name="connsiteX0" fmla="*/ 0 w 2703444"/>
              <a:gd name="connsiteY0" fmla="*/ 563217 h 563217"/>
              <a:gd name="connsiteX1" fmla="*/ 265044 w 2703444"/>
              <a:gd name="connsiteY1" fmla="*/ 417443 h 563217"/>
              <a:gd name="connsiteX2" fmla="*/ 569844 w 2703444"/>
              <a:gd name="connsiteY2" fmla="*/ 430695 h 563217"/>
              <a:gd name="connsiteX3" fmla="*/ 781879 w 2703444"/>
              <a:gd name="connsiteY3" fmla="*/ 271669 h 563217"/>
              <a:gd name="connsiteX4" fmla="*/ 1152939 w 2703444"/>
              <a:gd name="connsiteY4" fmla="*/ 284921 h 563217"/>
              <a:gd name="connsiteX5" fmla="*/ 1338470 w 2703444"/>
              <a:gd name="connsiteY5" fmla="*/ 152400 h 563217"/>
              <a:gd name="connsiteX6" fmla="*/ 1974574 w 2703444"/>
              <a:gd name="connsiteY6" fmla="*/ 139147 h 563217"/>
              <a:gd name="connsiteX7" fmla="*/ 2173357 w 2703444"/>
              <a:gd name="connsiteY7" fmla="*/ 6626 h 563217"/>
              <a:gd name="connsiteX8" fmla="*/ 2703444 w 2703444"/>
              <a:gd name="connsiteY8" fmla="*/ 99391 h 563217"/>
              <a:gd name="connsiteX9" fmla="*/ 2703444 w 2703444"/>
              <a:gd name="connsiteY9" fmla="*/ 99391 h 5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444" h="563217">
                <a:moveTo>
                  <a:pt x="0" y="563217"/>
                </a:moveTo>
                <a:cubicBezTo>
                  <a:pt x="85035" y="501373"/>
                  <a:pt x="170070" y="439530"/>
                  <a:pt x="265044" y="417443"/>
                </a:cubicBezTo>
                <a:cubicBezTo>
                  <a:pt x="360018" y="395356"/>
                  <a:pt x="483705" y="454991"/>
                  <a:pt x="569844" y="430695"/>
                </a:cubicBezTo>
                <a:cubicBezTo>
                  <a:pt x="655983" y="406399"/>
                  <a:pt x="684697" y="295965"/>
                  <a:pt x="781879" y="271669"/>
                </a:cubicBezTo>
                <a:cubicBezTo>
                  <a:pt x="879062" y="247373"/>
                  <a:pt x="1060174" y="304799"/>
                  <a:pt x="1152939" y="284921"/>
                </a:cubicBezTo>
                <a:cubicBezTo>
                  <a:pt x="1245704" y="265043"/>
                  <a:pt x="1201531" y="176696"/>
                  <a:pt x="1338470" y="152400"/>
                </a:cubicBezTo>
                <a:cubicBezTo>
                  <a:pt x="1475409" y="128104"/>
                  <a:pt x="1835426" y="163443"/>
                  <a:pt x="1974574" y="139147"/>
                </a:cubicBezTo>
                <a:cubicBezTo>
                  <a:pt x="2113722" y="114851"/>
                  <a:pt x="2051879" y="13252"/>
                  <a:pt x="2173357" y="6626"/>
                </a:cubicBezTo>
                <a:cubicBezTo>
                  <a:pt x="2294835" y="0"/>
                  <a:pt x="2703444" y="99391"/>
                  <a:pt x="2703444" y="99391"/>
                </a:cubicBezTo>
                <a:lnTo>
                  <a:pt x="2703444" y="99391"/>
                </a:lnTo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21153814" flipV="1">
            <a:off x="4439002" y="4504839"/>
            <a:ext cx="4053101" cy="563217"/>
          </a:xfrm>
          <a:custGeom>
            <a:avLst/>
            <a:gdLst>
              <a:gd name="connsiteX0" fmla="*/ 0 w 2703444"/>
              <a:gd name="connsiteY0" fmla="*/ 563217 h 563217"/>
              <a:gd name="connsiteX1" fmla="*/ 265044 w 2703444"/>
              <a:gd name="connsiteY1" fmla="*/ 417443 h 563217"/>
              <a:gd name="connsiteX2" fmla="*/ 569844 w 2703444"/>
              <a:gd name="connsiteY2" fmla="*/ 430695 h 563217"/>
              <a:gd name="connsiteX3" fmla="*/ 781879 w 2703444"/>
              <a:gd name="connsiteY3" fmla="*/ 271669 h 563217"/>
              <a:gd name="connsiteX4" fmla="*/ 1152939 w 2703444"/>
              <a:gd name="connsiteY4" fmla="*/ 284921 h 563217"/>
              <a:gd name="connsiteX5" fmla="*/ 1338470 w 2703444"/>
              <a:gd name="connsiteY5" fmla="*/ 152400 h 563217"/>
              <a:gd name="connsiteX6" fmla="*/ 1974574 w 2703444"/>
              <a:gd name="connsiteY6" fmla="*/ 139147 h 563217"/>
              <a:gd name="connsiteX7" fmla="*/ 2173357 w 2703444"/>
              <a:gd name="connsiteY7" fmla="*/ 6626 h 563217"/>
              <a:gd name="connsiteX8" fmla="*/ 2703444 w 2703444"/>
              <a:gd name="connsiteY8" fmla="*/ 99391 h 563217"/>
              <a:gd name="connsiteX9" fmla="*/ 2703444 w 2703444"/>
              <a:gd name="connsiteY9" fmla="*/ 99391 h 5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444" h="563217">
                <a:moveTo>
                  <a:pt x="0" y="563217"/>
                </a:moveTo>
                <a:cubicBezTo>
                  <a:pt x="85035" y="501373"/>
                  <a:pt x="170070" y="439530"/>
                  <a:pt x="265044" y="417443"/>
                </a:cubicBezTo>
                <a:cubicBezTo>
                  <a:pt x="360018" y="395356"/>
                  <a:pt x="483705" y="454991"/>
                  <a:pt x="569844" y="430695"/>
                </a:cubicBezTo>
                <a:cubicBezTo>
                  <a:pt x="655983" y="406399"/>
                  <a:pt x="684697" y="295965"/>
                  <a:pt x="781879" y="271669"/>
                </a:cubicBezTo>
                <a:cubicBezTo>
                  <a:pt x="879062" y="247373"/>
                  <a:pt x="1060174" y="304799"/>
                  <a:pt x="1152939" y="284921"/>
                </a:cubicBezTo>
                <a:cubicBezTo>
                  <a:pt x="1245704" y="265043"/>
                  <a:pt x="1201531" y="176696"/>
                  <a:pt x="1338470" y="152400"/>
                </a:cubicBezTo>
                <a:cubicBezTo>
                  <a:pt x="1475409" y="128104"/>
                  <a:pt x="1835426" y="163443"/>
                  <a:pt x="1974574" y="139147"/>
                </a:cubicBezTo>
                <a:cubicBezTo>
                  <a:pt x="2113722" y="114851"/>
                  <a:pt x="2051879" y="13252"/>
                  <a:pt x="2173357" y="6626"/>
                </a:cubicBezTo>
                <a:cubicBezTo>
                  <a:pt x="2294835" y="0"/>
                  <a:pt x="2703444" y="99391"/>
                  <a:pt x="2703444" y="99391"/>
                </a:cubicBezTo>
                <a:lnTo>
                  <a:pt x="2703444" y="99391"/>
                </a:lnTo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81000" y="152400"/>
            <a:ext cx="5334000" cy="12648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9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OPIOIDS</a:t>
            </a:r>
            <a:endParaRPr lang="en-US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4824" name="Picture 8" descr="http://cache4.asset-cache.net/xc/84438277.jpg?v=1&amp;c=IWSAsset&amp;k=2&amp;d=5047FA587DE1CADE4F7985BB661909DA7DDA2EA986202641280241ACD76968BD"/>
          <p:cNvPicPr>
            <a:picLocks noChangeAspect="1" noChangeArrowheads="1"/>
          </p:cNvPicPr>
          <p:nvPr/>
        </p:nvPicPr>
        <p:blipFill>
          <a:blip r:embed="rId10" cstate="print"/>
          <a:srcRect t="12942" b="11080"/>
          <a:stretch>
            <a:fillRect/>
          </a:stretch>
        </p:blipFill>
        <p:spPr bwMode="auto">
          <a:xfrm>
            <a:off x="2667000" y="5858614"/>
            <a:ext cx="1752600" cy="999386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90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contains a mixture </a:t>
            </a:r>
            <a:r>
              <a:rPr lang="en-US" sz="2400" b="1" dirty="0">
                <a:solidFill>
                  <a:schemeClr val="bg1"/>
                </a:solidFill>
              </a:rPr>
              <a:t>of alkaloids, the principal components being</a:t>
            </a:r>
          </a:p>
          <a:p>
            <a:r>
              <a:rPr lang="en-US" sz="2400" b="1" u="sng" dirty="0">
                <a:solidFill>
                  <a:srgbClr val="006699"/>
                </a:solidFill>
              </a:rPr>
              <a:t>morphine, codeine </a:t>
            </a:r>
            <a:r>
              <a:rPr lang="en-US" sz="2400" b="1" dirty="0" smtClean="0">
                <a:solidFill>
                  <a:schemeClr val="bg1"/>
                </a:solidFill>
              </a:rPr>
              <a:t>&amp; </a:t>
            </a:r>
            <a:r>
              <a:rPr lang="en-US" sz="2400" b="1" dirty="0" err="1" smtClean="0">
                <a:solidFill>
                  <a:schemeClr val="bg1"/>
                </a:solidFill>
              </a:rPr>
              <a:t>papaverine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Derived </a:t>
            </a:r>
            <a:r>
              <a:rPr lang="en-US" sz="2400" b="1" dirty="0">
                <a:solidFill>
                  <a:schemeClr val="bg1"/>
                </a:solidFill>
              </a:rPr>
              <a:t>from the dried milky </a:t>
            </a:r>
            <a:r>
              <a:rPr lang="en-US" sz="2400" b="1" dirty="0" smtClean="0">
                <a:solidFill>
                  <a:schemeClr val="bg1"/>
                </a:solidFill>
              </a:rPr>
              <a:t>juice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exuded </a:t>
            </a:r>
            <a:r>
              <a:rPr lang="en-US" sz="2400" b="1" dirty="0" smtClean="0">
                <a:solidFill>
                  <a:schemeClr val="bg1"/>
                </a:solidFill>
              </a:rPr>
              <a:t>by incised </a:t>
            </a:r>
            <a:r>
              <a:rPr lang="en-US" sz="2400" b="1" dirty="0">
                <a:solidFill>
                  <a:schemeClr val="bg1"/>
                </a:solidFill>
              </a:rPr>
              <a:t>seed capsules of a species of poppy, </a:t>
            </a:r>
            <a:r>
              <a:rPr lang="en-US" sz="2400" b="1" i="1" dirty="0" err="1">
                <a:solidFill>
                  <a:schemeClr val="bg1"/>
                </a:solidFill>
              </a:rPr>
              <a:t>Papaver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somniferum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63148"/>
            <a:ext cx="4114800" cy="50292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4648200" y="162580"/>
            <a:ext cx="4495800" cy="523220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ANALGESICS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 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2400"/>
            <a:ext cx="139493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990600" y="3240156"/>
            <a:ext cx="685800" cy="1600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343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Mimic action of endogenous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opioids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</a:p>
          <a:p>
            <a:r>
              <a:rPr lang="en-US" sz="2400" b="1" u="sng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Endorphins, </a:t>
            </a:r>
            <a:r>
              <a:rPr lang="en-US" sz="2400" b="1" u="sng" dirty="0" err="1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Dynorphins,Enkephalins</a:t>
            </a:r>
            <a:endParaRPr lang="en-US" sz="2400" b="1" u="sng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646003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Act on endogenous </a:t>
            </a:r>
            <a:r>
              <a:rPr lang="en-US" sz="2400" b="1" dirty="0" err="1" smtClean="0">
                <a:solidFill>
                  <a:schemeClr val="bg1"/>
                </a:solidFill>
              </a:rPr>
              <a:t>opioid</a:t>
            </a:r>
            <a:r>
              <a:rPr lang="en-US" sz="2400" b="1" dirty="0" smtClean="0">
                <a:solidFill>
                  <a:schemeClr val="bg1"/>
                </a:solidFill>
              </a:rPr>
              <a:t> receptors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mu, delta, kappa, sigma </a:t>
            </a:r>
            <a:endParaRPr lang="en-US" sz="2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2134137" y="4229100"/>
            <a:ext cx="609600" cy="2362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599"/>
            <a:ext cx="1981200" cy="2517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 animBg="1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04800"/>
            <a:ext cx="7396577" cy="492443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Functions mediated by endogenous OPIOIDS  RECEPTORS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838200"/>
            <a:ext cx="8839200" cy="392907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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supraspinal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analgesia, respiratory depression, euphoria,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physical dependence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spinal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analgesia, respiratory depression,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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GIT motility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 spinal analgesia, sedation, pupil constriction,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All of them typical G-protein coupled receptors.</a:t>
            </a:r>
            <a:endParaRPr kumimoji="0" lang="en-US" sz="2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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hallucination , pupil dilation, anxiety bad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dreams,…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sym typeface="Symbol" pitchFamily="18" charset="2"/>
              </a:rPr>
              <a:t>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It is not a true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receptor, as it binds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psychotomimetic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drugs.   </a:t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Exceptionally of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only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benzomorphans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binds to it.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953000"/>
            <a:ext cx="9144000" cy="1905000"/>
            <a:chOff x="0" y="4724400"/>
            <a:chExt cx="7543800" cy="2133600"/>
          </a:xfrm>
        </p:grpSpPr>
        <p:pic>
          <p:nvPicPr>
            <p:cNvPr id="4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724400"/>
              <a:ext cx="3810000" cy="2133600"/>
            </a:xfrm>
            <a:prstGeom prst="rect">
              <a:avLst/>
            </a:prstGeom>
            <a:noFill/>
          </p:spPr>
        </p:pic>
        <p:pic>
          <p:nvPicPr>
            <p:cNvPr id="5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724400"/>
              <a:ext cx="38100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906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source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Natural  ( Morphine)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Semisynthetic</a:t>
            </a:r>
            <a:r>
              <a:rPr lang="en-US" sz="2400" b="1" dirty="0" smtClean="0">
                <a:solidFill>
                  <a:schemeClr val="bg1"/>
                </a:solidFill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</a:rPr>
              <a:t>Codine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Synthetic ( </a:t>
            </a:r>
            <a:r>
              <a:rPr lang="en-US" sz="2400" b="1" dirty="0" err="1" smtClean="0">
                <a:solidFill>
                  <a:schemeClr val="bg1"/>
                </a:solidFill>
              </a:rPr>
              <a:t>Mepiridine</a:t>
            </a:r>
            <a:r>
              <a:rPr lang="en-US" sz="2400" b="1" dirty="0" smtClean="0">
                <a:solidFill>
                  <a:schemeClr val="bg1"/>
                </a:solidFill>
              </a:rPr>
              <a:t>,  Methadone, 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 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667000"/>
            <a:ext cx="8534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agonistic/antagonistic actions at receptors: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Agonists;</a:t>
            </a:r>
            <a:r>
              <a:rPr lang="en-US" sz="2400" b="1" dirty="0" smtClean="0">
                <a:solidFill>
                  <a:schemeClr val="bg1"/>
                </a:solidFill>
              </a:rPr>
              <a:t> Morphine, Codeine, </a:t>
            </a:r>
            <a:r>
              <a:rPr lang="en-US" sz="2400" b="1" dirty="0" err="1" smtClean="0">
                <a:solidFill>
                  <a:schemeClr val="bg1"/>
                </a:solidFill>
              </a:rPr>
              <a:t>Pethidine</a:t>
            </a:r>
            <a:r>
              <a:rPr lang="en-US" sz="2400" b="1" dirty="0" smtClean="0">
                <a:solidFill>
                  <a:schemeClr val="bg1"/>
                </a:solidFill>
              </a:rPr>
              <a:t>, Methadone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err="1" smtClean="0">
                <a:solidFill>
                  <a:srgbClr val="3333FF"/>
                </a:solidFill>
              </a:rPr>
              <a:t>Loperamide</a:t>
            </a:r>
            <a:r>
              <a:rPr lang="en-US" sz="2400" b="1" i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[no BBB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 For diarrhea</a:t>
            </a:r>
            <a:r>
              <a:rPr lang="en-US" sz="2400" b="1" dirty="0" smtClean="0">
                <a:solidFill>
                  <a:schemeClr val="bg1"/>
                </a:solidFill>
              </a:rPr>
              <a:t>]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Mixed agonists /antagonists;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Pentazosine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Buprenorphine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Pure antagonist;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Naltraxone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Nalmefene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525780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CLASSIFICATION OF OPOID ANALGESICS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661452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specificity of action on receptors: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Agonists on </a:t>
            </a:r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Agonist on </a:t>
            </a:r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</a:rPr>
              <a:t>k</a:t>
            </a:r>
            <a:r>
              <a:rPr lang="en-US" sz="2400" b="1" dirty="0" smtClean="0">
                <a:solidFill>
                  <a:schemeClr val="bg1"/>
                </a:solidFill>
              </a:rPr>
              <a:t> + partial antagonist on </a:t>
            </a:r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endParaRPr lang="en-US" sz="2400" b="1" dirty="0">
              <a:solidFill>
                <a:schemeClr val="bg1"/>
              </a:solidFill>
              <a:latin typeface="Symbol" pitchFamily="18" charset="2"/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Antagonist at </a:t>
            </a:r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</a:rPr>
              <a:t>m, k, s.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10800000" flipH="1">
            <a:off x="63246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rot="10800000" flipH="1">
            <a:off x="69342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10800000" flipH="1">
            <a:off x="75438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81534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5220" y="0"/>
            <a:ext cx="174498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B"/>
              </a:clrFrom>
              <a:clrTo>
                <a:srgbClr val="D7FFFB">
                  <a:alpha val="0"/>
                </a:srgbClr>
              </a:clrTo>
            </a:clrChange>
            <a:lum bright="-10000" contrast="20000"/>
          </a:blip>
          <a:srcRect b="11364"/>
          <a:stretch>
            <a:fillRect/>
          </a:stretch>
        </p:blipFill>
        <p:spPr bwMode="auto">
          <a:xfrm>
            <a:off x="76200" y="192156"/>
            <a:ext cx="8991600" cy="6400800"/>
          </a:xfrm>
          <a:prstGeom prst="rect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5712" y="351184"/>
            <a:ext cx="8839200" cy="783773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600"/>
              </a:lnSpc>
              <a:buBlip>
                <a:blip r:embed="rId2"/>
              </a:buBlip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Binding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presynaptic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receptors coupled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 AC &amp; </a:t>
            </a:r>
            <a:r>
              <a:rPr lang="en-US" sz="2400" b="1" dirty="0" err="1" smtClean="0">
                <a:solidFill>
                  <a:schemeClr val="bg1"/>
                </a:solidFill>
                <a:sym typeface="Wingdings 3"/>
              </a:rPr>
              <a:t>cAMP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 voltage-gated  Ca</a:t>
            </a:r>
            <a:r>
              <a:rPr lang="en-US" sz="2400" b="1" baseline="30000" dirty="0" smtClean="0">
                <a:solidFill>
                  <a:schemeClr val="bg1"/>
                </a:solidFill>
                <a:sym typeface="Wingdings 3"/>
              </a:rPr>
              <a:t>2+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881812"/>
            <a:ext cx="8686800" cy="116618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iring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nociceptive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pathways converging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Periaqueductal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GM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allow for inhibitory firing along the descending pathway returning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dorsal horn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257800"/>
            <a:ext cx="3124199" cy="1200329"/>
          </a:xfrm>
          <a:prstGeom prst="rect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A3FF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CELLULAR MECHANISM OF ACTION OF AGONISTS &amp; ANTAGONISTS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40" y="109662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Binding to postsynaptic opening of K channels neuronal excitability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0" y="3810000"/>
            <a:ext cx="5980138" cy="2945296"/>
            <a:chOff x="3048000" y="3810000"/>
            <a:chExt cx="5980138" cy="29452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841" t="39313" r="2961" b="7379"/>
            <a:stretch>
              <a:fillRect/>
            </a:stretch>
          </p:blipFill>
          <p:spPr bwMode="auto">
            <a:xfrm>
              <a:off x="3048000" y="3810000"/>
              <a:ext cx="5980138" cy="2945296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048000" y="3810000"/>
              <a:ext cx="3124200" cy="707886"/>
            </a:xfrm>
            <a:prstGeom prst="rect">
              <a:avLst/>
            </a:prstGeom>
            <a:solidFill>
              <a:srgbClr val="0066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Morphine, Heroin, </a:t>
              </a:r>
              <a:r>
                <a:rPr lang="en-US" sz="2000" b="1" dirty="0" err="1" smtClean="0">
                  <a:latin typeface="Arial Narrow" pitchFamily="34" charset="0"/>
                </a:rPr>
                <a:t>Pethadine</a:t>
              </a:r>
              <a:r>
                <a:rPr lang="en-US" sz="2000" b="1" dirty="0" smtClean="0">
                  <a:latin typeface="Arial Narrow" pitchFamily="34" charset="0"/>
                </a:rPr>
                <a:t>,</a:t>
              </a:r>
            </a:p>
            <a:p>
              <a:r>
                <a:rPr lang="en-US" sz="2000" b="1" dirty="0" smtClean="0">
                  <a:latin typeface="Arial Narrow" pitchFamily="34" charset="0"/>
                </a:rPr>
                <a:t>Codeine, </a:t>
              </a:r>
              <a:r>
                <a:rPr lang="en-US" sz="2000" b="1" dirty="0" err="1" smtClean="0">
                  <a:latin typeface="Arial Narrow" pitchFamily="34" charset="0"/>
                </a:rPr>
                <a:t>Fentanyl</a:t>
              </a:r>
              <a:endParaRPr lang="en-US" sz="2000" b="1" dirty="0">
                <a:latin typeface="Arial Narrow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2971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Also inhibit pain transmission by acting directly on the dorsal horn, and by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excitation of peripheral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nociceptive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afferent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neurones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pharmacology2000.com/special_topics/pain/spinal_sites_Copy_2.gif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clrChange>
              <a:clrFrom>
                <a:srgbClr val="D7FFFB"/>
              </a:clrFrom>
              <a:clrTo>
                <a:srgbClr val="D7FF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13012" y="2209800"/>
            <a:ext cx="6835588" cy="3048000"/>
          </a:xfrm>
          <a:prstGeom prst="rect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www.cnsforum.com/content/pictures/imagebank/lorespng/therapy_opioid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2516"/>
            <a:ext cx="8517517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dministrator\Pictures\Picture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33401"/>
            <a:ext cx="4267200" cy="2895599"/>
          </a:xfrm>
          <a:prstGeom prst="rect">
            <a:avLst/>
          </a:prstGeom>
          <a:noFill/>
        </p:spPr>
      </p:pic>
      <p:pic>
        <p:nvPicPr>
          <p:cNvPr id="43011" name="Picture 3" descr="C:\Users\Administrator\Pictures\Picture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4273626" cy="2895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133290"/>
            <a:ext cx="5559535" cy="400110"/>
          </a:xfrm>
          <a:prstGeom prst="rect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  <a:alpha val="49000"/>
                </a:srgbClr>
              </a:gs>
              <a:gs pos="37000">
                <a:srgbClr val="ABFFFF">
                  <a:alpha val="44000"/>
                </a:srgbClr>
              </a:gs>
              <a:gs pos="38000">
                <a:srgbClr val="FF33CC">
                  <a:alpha val="45000"/>
                </a:srgbClr>
              </a:gs>
              <a:gs pos="76000">
                <a:srgbClr val="00CC99">
                  <a:alpha val="26000"/>
                </a:srgbClr>
              </a:gs>
            </a:gsLst>
            <a:lin ang="2700000" scaled="1"/>
            <a:tileRect/>
          </a:gra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Agonist / Antagonist Actions of Some OPOID Analgesics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6" b="8605"/>
          <a:stretch>
            <a:fillRect/>
          </a:stretch>
        </p:blipFill>
        <p:spPr bwMode="auto">
          <a:xfrm>
            <a:off x="2743200" y="2819400"/>
            <a:ext cx="370026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3810000"/>
            <a:ext cx="2448106" cy="430887"/>
          </a:xfrm>
          <a:prstGeom prst="rect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  <a:alpha val="49000"/>
                </a:srgbClr>
              </a:gs>
              <a:gs pos="37000">
                <a:srgbClr val="ABFFFF">
                  <a:alpha val="44000"/>
                </a:srgbClr>
              </a:gs>
              <a:gs pos="38000">
                <a:srgbClr val="FF33CC">
                  <a:alpha val="45000"/>
                </a:srgbClr>
              </a:gs>
              <a:gs pos="76000">
                <a:srgbClr val="00CC99">
                  <a:alpha val="26000"/>
                </a:srgbClr>
              </a:gs>
            </a:gsLst>
            <a:lin ang="2700000" scaled="1"/>
            <a:tileRect/>
          </a:gra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Dose-Response Curve</a:t>
            </a:r>
            <a:endParaRPr 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267200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6260"/>
                </a:solidFill>
              </a:rPr>
              <a:t>Comparing </a:t>
            </a:r>
            <a:r>
              <a:rPr lang="en-US" sz="2200" b="1" dirty="0">
                <a:solidFill>
                  <a:srgbClr val="006260"/>
                </a:solidFill>
              </a:rPr>
              <a:t>e</a:t>
            </a:r>
            <a:r>
              <a:rPr lang="en-US" sz="2200" b="1" dirty="0" smtClean="0">
                <a:solidFill>
                  <a:srgbClr val="006260"/>
                </a:solidFill>
              </a:rPr>
              <a:t>fficacy &amp; potency of some </a:t>
            </a:r>
            <a:r>
              <a:rPr lang="en-US" sz="2200" b="1" dirty="0" err="1" smtClean="0">
                <a:solidFill>
                  <a:srgbClr val="006260"/>
                </a:solidFill>
              </a:rPr>
              <a:t>opioid</a:t>
            </a:r>
            <a:r>
              <a:rPr lang="en-US" sz="2200" b="1" dirty="0" smtClean="0">
                <a:solidFill>
                  <a:srgbClr val="006260"/>
                </a:solidFill>
              </a:rPr>
              <a:t> </a:t>
            </a:r>
            <a:r>
              <a:rPr lang="en-US" sz="2200" b="1" dirty="0">
                <a:solidFill>
                  <a:srgbClr val="006260"/>
                </a:solidFill>
              </a:rPr>
              <a:t>a</a:t>
            </a:r>
            <a:r>
              <a:rPr lang="en-US" sz="2200" b="1" dirty="0" smtClean="0">
                <a:solidFill>
                  <a:srgbClr val="006260"/>
                </a:solidFill>
              </a:rPr>
              <a:t>nalgesics </a:t>
            </a:r>
            <a:endParaRPr lang="en-US" sz="2200" b="1" dirty="0">
              <a:solidFill>
                <a:srgbClr val="006260"/>
              </a:solidFill>
            </a:endParaRPr>
          </a:p>
        </p:txBody>
      </p:sp>
      <p:pic>
        <p:nvPicPr>
          <p:cNvPr id="9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581400"/>
            <a:ext cx="2181225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133600"/>
            <a:ext cx="3352800" cy="4097867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152400" y="788313"/>
            <a:ext cx="2302233" cy="430887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Pharmacodynamics</a:t>
            </a:r>
            <a:endParaRPr lang="en-US" sz="22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6200" y="1255776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1- Analgesia effective both in acute &amp; chronic pain</a:t>
            </a:r>
          </a:p>
          <a:p>
            <a:pPr lvl="0" indent="-342900">
              <a:lnSpc>
                <a:spcPts val="2500"/>
              </a:lnSpc>
              <a:spcBef>
                <a:spcPts val="2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2- Euphoria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powerful sense of contentment &amp; well being</a:t>
            </a:r>
          </a:p>
          <a:p>
            <a:pPr marR="0" lvl="0" indent="-342900" algn="l" defTabSz="914400" rtl="0" eaLnBrk="1" fontAlgn="auto" latinLnBrk="0" hangingPunct="1">
              <a:lnSpc>
                <a:spcPts val="2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3- Respiratory depression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pCO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2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2286000"/>
            <a:ext cx="5257800" cy="4343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</a:rPr>
              <a:t>4- Depression of cough reflexes</a:t>
            </a:r>
          </a:p>
          <a:p>
            <a:pPr lvl="0" indent="-342900">
              <a:lnSpc>
                <a:spcPts val="2500"/>
              </a:lnSpc>
              <a:spcBef>
                <a:spcPts val="2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</a:rPr>
              <a:t>5- Nausea &amp; vomiting</a:t>
            </a:r>
            <a:r>
              <a:rPr lang="en-US" sz="2400" b="1" dirty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CRTZ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 Narrow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ts val="2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</a:rPr>
              <a:t>6- Pin point pupil:- due to stimulation of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lang="en-US" sz="2400" b="1" noProof="0" dirty="0" smtClean="0">
                <a:solidFill>
                  <a:srgbClr val="006666"/>
                </a:solidFill>
                <a:latin typeface="Arial Narrow" pitchFamily="34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</a:rPr>
              <a:t>occulomotor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</a:rPr>
              <a:t> center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</a:rPr>
              <a:t> by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m, k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</a:rPr>
              <a:t>effects. 					</a:t>
            </a:r>
            <a:r>
              <a:rPr kumimoji="0" lang="en-US" sz="2400" b="1" i="1" u="heavy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D</a:t>
            </a:r>
            <a:r>
              <a:rPr kumimoji="0" lang="en-US" sz="2400" b="1" i="1" u="heavy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iagnostic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</a:p>
          <a:p>
            <a:pPr marR="0" lvl="0" indent="-342900" algn="l" defTabSz="914400" rtl="0" eaLnBrk="1" fontAlgn="auto" latinLnBrk="0" hangingPunct="1">
              <a:lnSpc>
                <a:spcPts val="2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</a:rPr>
              <a:t>7- Effects on GIT:-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in tone motility 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     severe constipation </a:t>
            </a:r>
          </a:p>
          <a:p>
            <a:pPr marR="0" lvl="0" indent="-342900" algn="l" defTabSz="914400" rtl="0" eaLnBrk="1" fontAlgn="auto" latinLnBrk="0" hangingPunct="1">
              <a:lnSpc>
                <a:spcPts val="2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pressure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biliary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 tract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      contraction of gall bladder &amp;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      constriction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biliary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 sphincter</a:t>
            </a:r>
          </a:p>
          <a:p>
            <a:pPr marR="0" lvl="0" indent="-342900" algn="l" defTabSz="914400" rtl="0" eaLnBrk="1" fontAlgn="auto" latinLnBrk="0" hangingPunct="1">
              <a:lnSpc>
                <a:spcPts val="2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arrow" pitchFamily="34" charset="0"/>
              </a:rPr>
              <a:t>8- Releases histamine from mast cells</a:t>
            </a:r>
          </a:p>
          <a:p>
            <a:pPr>
              <a:lnSpc>
                <a:spcPts val="2500"/>
              </a:lnSpc>
            </a:pPr>
            <a:r>
              <a:rPr lang="en-US" sz="2400" b="1" dirty="0">
                <a:solidFill>
                  <a:srgbClr val="006666"/>
                </a:solidFill>
                <a:latin typeface="Arial Narrow" pitchFamily="34" charset="0"/>
              </a:rPr>
              <a:t>9-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LH</a:t>
            </a:r>
            <a:r>
              <a:rPr lang="en-US" sz="2400" b="1" dirty="0">
                <a:solidFill>
                  <a:srgbClr val="006666"/>
                </a:solidFill>
                <a:latin typeface="Arial Narrow" pitchFamily="34" charset="0"/>
              </a:rPr>
              <a:t>, FSH, ACTH ,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testosterone       </a:t>
            </a:r>
            <a:b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   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Prolactin</a:t>
            </a:r>
            <a:r>
              <a:rPr lang="en-US" sz="2400" b="1" dirty="0">
                <a:solidFill>
                  <a:srgbClr val="006666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GH, ADH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urine retention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762000"/>
            <a:ext cx="156324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52400"/>
            <a:ext cx="6292107" cy="464230"/>
          </a:xfrm>
          <a:prstGeom prst="rect">
            <a:avLst/>
          </a:prstGeom>
          <a:solidFill>
            <a:schemeClr val="tx1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1. OPIOID WITH AGONISTIC RECEPTOR ACTION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31442"/>
            <a:ext cx="3505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3048000"/>
            <a:ext cx="7315200" cy="3124200"/>
            <a:chOff x="609600" y="2590800"/>
            <a:chExt cx="8305800" cy="3733800"/>
          </a:xfrm>
        </p:grpSpPr>
        <p:sp>
          <p:nvSpPr>
            <p:cNvPr id="5" name="Rectangle 4"/>
            <p:cNvSpPr/>
            <p:nvPr/>
          </p:nvSpPr>
          <p:spPr>
            <a:xfrm>
              <a:off x="609600" y="2590800"/>
              <a:ext cx="8305800" cy="37338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2743200"/>
              <a:ext cx="6629400" cy="3048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3906" t="6250" r="7812" b="41666"/>
            <a:stretch>
              <a:fillRect/>
            </a:stretch>
          </p:blipFill>
          <p:spPr bwMode="auto">
            <a:xfrm>
              <a:off x="609600" y="2667000"/>
              <a:ext cx="807249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81000"/>
            <a:ext cx="8534400" cy="2438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-4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TOLERANCE &amp; DEPENDENCE develop rapidly . </a:t>
            </a:r>
          </a:p>
          <a:p>
            <a:pPr marR="0" lvl="0" indent="-342900" algn="l" defTabSz="914400" rtl="0" eaLnBrk="1" fontAlgn="auto" latinLnBrk="0" hangingPunct="1">
              <a:spcBef>
                <a:spcPts val="600"/>
              </a:spcBef>
              <a:buClrTx/>
              <a:buSzTx/>
              <a:tabLst/>
              <a:defRPr/>
            </a:pPr>
            <a:r>
              <a:rPr lang="en-US" sz="2400" b="1" spc="-40" dirty="0" smtClean="0">
                <a:solidFill>
                  <a:srgbClr val="006666"/>
                </a:solidFill>
              </a:rPr>
              <a:t>Withdrawal manifes</a:t>
            </a:r>
            <a:r>
              <a:rPr lang="en-US" sz="2400" b="1" dirty="0" smtClean="0">
                <a:solidFill>
                  <a:srgbClr val="006666"/>
                </a:solidFill>
              </a:rPr>
              <a:t>tations develops upon stoppage.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Dependence comprises both:</a:t>
            </a:r>
          </a:p>
          <a:p>
            <a:pPr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Physical dependence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lasting for a few days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form of 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 </a:t>
            </a:r>
            <a:r>
              <a:rPr lang="en-US" sz="2400" b="1" dirty="0" smtClean="0">
                <a:solidFill>
                  <a:srgbClr val="006666"/>
                </a:solidFill>
              </a:rPr>
              <a:t>body ache, insomnia, diarrhea, goose flesh, </a:t>
            </a:r>
            <a:r>
              <a:rPr lang="en-US" sz="2400" b="1" dirty="0" err="1" smtClean="0">
                <a:solidFill>
                  <a:srgbClr val="006666"/>
                </a:solidFill>
              </a:rPr>
              <a:t>lacrimation</a:t>
            </a:r>
            <a:endParaRPr lang="ar-SA" sz="2400" b="1" dirty="0" smtClean="0">
              <a:solidFill>
                <a:srgbClr val="006666"/>
              </a:solidFill>
            </a:endParaRPr>
          </a:p>
          <a:p>
            <a:pPr lvl="0"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Psychological </a:t>
            </a:r>
            <a:r>
              <a:rPr lang="en-US" sz="2400" b="1" u="sng" dirty="0">
                <a:solidFill>
                  <a:srgbClr val="006666"/>
                </a:solidFill>
                <a:uFill>
                  <a:solidFill>
                    <a:srgbClr val="FF0000"/>
                  </a:solidFill>
                </a:uFill>
              </a:rPr>
              <a:t>dependence </a:t>
            </a:r>
            <a:r>
              <a:rPr lang="en-US" sz="2400" b="1" dirty="0">
                <a:solidFill>
                  <a:srgbClr val="006666"/>
                </a:solidFill>
              </a:rPr>
              <a:t>lasting for </a:t>
            </a:r>
            <a:r>
              <a:rPr lang="en-US" sz="2400" b="1" dirty="0" smtClean="0">
                <a:solidFill>
                  <a:srgbClr val="006666"/>
                </a:solidFill>
              </a:rPr>
              <a:t>months / years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craving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1996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  <a:sym typeface="Wingdings 3"/>
              </a:rPr>
              <a:t></a:t>
            </a:r>
            <a:r>
              <a:rPr lang="en-US" b="1" dirty="0" smtClean="0">
                <a:solidFill>
                  <a:srgbClr val="000000"/>
                </a:solidFill>
              </a:rPr>
              <a:t>Withdrawal</a:t>
            </a:r>
            <a:r>
              <a:rPr lang="en-US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703195" y="3384272"/>
            <a:ext cx="1588" cy="729734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91300" y="4152106"/>
            <a:ext cx="1447800" cy="1588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6575" y="3638550"/>
            <a:ext cx="2181225" cy="314325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047352" y="152400"/>
            <a:ext cx="156324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8780"/>
            <a:ext cx="2209800" cy="430887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Pharmacokinetics</a:t>
            </a:r>
            <a:endParaRPr lang="en-US" sz="22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0"/>
            <a:ext cx="8763000" cy="22860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½ is 2-3h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c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onverts to active morphine 6-glucuronide &amp;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an inactive morphine 3-glucuronide metabolite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slowly &amp; erratically absorbed orally.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Medically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given by IM or IV injection.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     It should be repeated if sustained effect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     is needed.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1143000" y="4191000"/>
            <a:ext cx="693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828800" y="2565042"/>
            <a:ext cx="42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006260"/>
                </a:solidFill>
                <a:latin typeface="Arial Narrow" pitchFamily="34" charset="0"/>
              </a:rPr>
              <a:t>Non-medically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also be inhalation.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971800"/>
            <a:ext cx="8763000" cy="1371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Undergoes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enterohepatic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recycling,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crosses BBB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crosses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placenta.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-2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6" t="5326" r="3846" b="6875"/>
          <a:stretch>
            <a:fillRect/>
          </a:stretch>
        </p:blipFill>
        <p:spPr bwMode="auto">
          <a:xfrm>
            <a:off x="6094780" y="1752600"/>
            <a:ext cx="2820620" cy="4442476"/>
          </a:xfrm>
          <a:prstGeom prst="rect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20000"/>
          </a:blip>
          <a:srcRect l="2439" t="3529" r="4573" b="5121"/>
          <a:stretch>
            <a:fillRect/>
          </a:stretch>
        </p:blipFill>
        <p:spPr bwMode="auto">
          <a:xfrm>
            <a:off x="2819400" y="3453113"/>
            <a:ext cx="2980823" cy="3176287"/>
          </a:xfrm>
          <a:prstGeom prst="rect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199752" y="152400"/>
            <a:ext cx="156324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://0.tqn.com/d/ergonomics/1/0/C/-/-/-/painsca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67" b="41582"/>
          <a:stretch>
            <a:fillRect/>
          </a:stretch>
        </p:blipFill>
        <p:spPr bwMode="auto">
          <a:xfrm>
            <a:off x="457201" y="1447800"/>
            <a:ext cx="7848600" cy="914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5800" y="22860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Unpleasant sensory &amp; emotional experience associated with actual or potential tissue  damage. If </a:t>
            </a:r>
            <a:r>
              <a:rPr lang="en-US" sz="2600" b="1" dirty="0" smtClean="0">
                <a:latin typeface="Arial Narrow" pitchFamily="34" charset="0"/>
                <a:ea typeface="GungsuhChe" pitchFamily="49" charset="-127"/>
                <a:cs typeface="Times New Roman" pitchFamily="18" charset="0"/>
              </a:rPr>
              <a:t>uncontrolled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r</a:t>
            </a:r>
            <a:r>
              <a:rPr lang="en-US" sz="2600" b="1" dirty="0" smtClean="0">
                <a:latin typeface="Arial Narrow" pitchFamily="34" charset="0"/>
                <a:ea typeface="GungsuhChe" pitchFamily="49" charset="-127"/>
                <a:cs typeface="Times New Roman" pitchFamily="18" charset="0"/>
              </a:rPr>
              <a:t>uin the quality of life. </a:t>
            </a:r>
            <a:r>
              <a:rPr lang="en-US" sz="2600" b="1" dirty="0" smtClean="0">
                <a:latin typeface="Arial Narrow" pitchFamily="34" charset="0"/>
              </a:rPr>
              <a:t>It varies in intensity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annoying to unbearable.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762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PAIN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FF33">
                <a:tint val="45000"/>
                <a:satMod val="400000"/>
              </a:srgbClr>
            </a:duotone>
          </a:blip>
          <a:srcRect b="31588"/>
          <a:stretch>
            <a:fillRect/>
          </a:stretch>
        </p:blipFill>
        <p:spPr>
          <a:xfrm flipH="1">
            <a:off x="660042" y="2438400"/>
            <a:ext cx="8077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57200" y="3392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Unbearable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Worst possible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Annoying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mild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Troublesome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moderate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Miserable severe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Excruciating</a:t>
            </a:r>
          </a:p>
          <a:p>
            <a:pPr algn="ctr"/>
            <a:r>
              <a:rPr lang="en-US" b="1" dirty="0">
                <a:latin typeface="Arial Narrow" pitchFamily="34" charset="0"/>
              </a:rPr>
              <a:t>v</a:t>
            </a:r>
            <a:r>
              <a:rPr lang="en-US" b="1" dirty="0" smtClean="0">
                <a:latin typeface="Arial Narrow" pitchFamily="34" charset="0"/>
              </a:rPr>
              <a:t>ery  severe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4003357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in onset &amp; longevity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acute  </a:t>
            </a:r>
            <a:r>
              <a:rPr lang="en-US" sz="2600" b="1" dirty="0" err="1" smtClean="0">
                <a:latin typeface="Arial Narrow" pitchFamily="34" charset="0"/>
                <a:sym typeface="Wingdings 3"/>
              </a:rPr>
              <a:t>vs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 chronic</a:t>
            </a:r>
            <a:r>
              <a:rPr lang="en-US" sz="2600" b="1" dirty="0" smtClean="0">
                <a:latin typeface="Arial Narrow" pitchFamily="34" charset="0"/>
              </a:rPr>
              <a:t> 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4603979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in nature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acing, throbbing, burning, stabbing ….etc</a:t>
            </a:r>
            <a:r>
              <a:rPr lang="en-US" sz="2600" b="1" dirty="0" smtClean="0">
                <a:latin typeface="Arial Narrow" pitchFamily="34" charset="0"/>
              </a:rPr>
              <a:t> 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5222557"/>
            <a:ext cx="8458200" cy="892552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according to </a:t>
            </a:r>
            <a:r>
              <a:rPr lang="en-US" sz="2600" b="1" u="sng" dirty="0" smtClean="0">
                <a:latin typeface="Arial Narrow" pitchFamily="34" charset="0"/>
                <a:sym typeface="Wingdings 3"/>
              </a:rPr>
              <a:t>+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 damage [apparent injury, ischemia, inflammation, cancer,]  or  [not apparent as neuralgias].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6213157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in origin; </a:t>
            </a:r>
            <a:r>
              <a:rPr lang="en-US" sz="2600" dirty="0" err="1" smtClean="0">
                <a:latin typeface="Bernard MT Condensed" pitchFamily="18" charset="0"/>
              </a:rPr>
              <a:t>noniceptive</a:t>
            </a:r>
            <a:r>
              <a:rPr lang="en-US" sz="2600" dirty="0" smtClean="0">
                <a:latin typeface="Bernard MT Condensed" pitchFamily="18" charset="0"/>
              </a:rPr>
              <a:t>  &amp; neuropathic </a:t>
            </a:r>
            <a:endParaRPr lang="en-US" sz="2600" dirty="0">
              <a:latin typeface="Bernard MT Condensed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705600" y="6195392"/>
            <a:ext cx="2438400" cy="609600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92D050"/>
              </a:gs>
              <a:gs pos="100000">
                <a:srgbClr val="0000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52400" y="304800"/>
            <a:ext cx="8763000" cy="38862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820366"/>
            <a:ext cx="82296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    Severe visceral pain (not renal/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acute pancreatitis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DIARRHOEA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COUGH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ACUTE PULMONARY OEDEMA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MYOCARDIAL ISCHEMIA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NON PAINFUL CONDITIONS; HF to relieve distress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PREANAESTHETIC MEDICATION ??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54913"/>
            <a:ext cx="2286000" cy="430887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Clinical Indications</a:t>
            </a:r>
            <a:endParaRPr lang="en-US" sz="22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152400"/>
            <a:ext cx="156324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" y="3429000"/>
            <a:ext cx="8458200" cy="3505200"/>
            <a:chOff x="609600" y="3429000"/>
            <a:chExt cx="8458200" cy="3505200"/>
          </a:xfrm>
        </p:grpSpPr>
        <p:grpSp>
          <p:nvGrpSpPr>
            <p:cNvPr id="20" name="Group 19"/>
            <p:cNvGrpSpPr/>
            <p:nvPr/>
          </p:nvGrpSpPr>
          <p:grpSpPr>
            <a:xfrm>
              <a:off x="609600" y="3429000"/>
              <a:ext cx="8458200" cy="3505200"/>
              <a:chOff x="685800" y="3352800"/>
              <a:chExt cx="8458200" cy="3505200"/>
            </a:xfrm>
          </p:grpSpPr>
          <p:sp>
            <p:nvSpPr>
              <p:cNvPr id="13" name="Horizontal Scroll 12"/>
              <p:cNvSpPr/>
              <p:nvPr/>
            </p:nvSpPr>
            <p:spPr>
              <a:xfrm>
                <a:off x="685800" y="3352800"/>
                <a:ext cx="8458200" cy="3505200"/>
              </a:xfrm>
              <a:prstGeom prst="horizontalScroll">
                <a:avLst/>
              </a:prstGeom>
              <a:gradFill flip="none" rotWithShape="1">
                <a:gsLst>
                  <a:gs pos="0">
                    <a:srgbClr val="ABFFFF"/>
                  </a:gs>
                  <a:gs pos="67000">
                    <a:schemeClr val="tx1">
                      <a:alpha val="75000"/>
                    </a:schemeClr>
                  </a:gs>
                  <a:gs pos="100000">
                    <a:schemeClr val="tx2">
                      <a:lumMod val="50000"/>
                      <a:alpha val="66000"/>
                    </a:schemeClr>
                  </a:gs>
                  <a:gs pos="63000">
                    <a:schemeClr val="accent6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rgbClr val="FF33CC"/>
                </a:solidFill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87062" y="3886200"/>
                <a:ext cx="6994281" cy="2558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400"/>
                  </a:lnSpc>
                  <a:buBlip>
                    <a:blip r:embed="rId2"/>
                  </a:buBlip>
                </a:pPr>
                <a:r>
                  <a:rPr lang="en-US" sz="2400" b="1" dirty="0" smtClean="0">
                    <a:solidFill>
                      <a:srgbClr val="006260"/>
                    </a:solidFill>
                  </a:rPr>
                  <a:t> Sedation</a:t>
                </a:r>
              </a:p>
              <a:p>
                <a:pPr>
                  <a:lnSpc>
                    <a:spcPts val="2400"/>
                  </a:lnSpc>
                  <a:buBlip>
                    <a:blip r:embed="rId2"/>
                  </a:buBlip>
                </a:pPr>
                <a:r>
                  <a:rPr lang="en-US" sz="2400" b="1" dirty="0" smtClean="0">
                    <a:solidFill>
                      <a:srgbClr val="006260"/>
                    </a:solidFill>
                  </a:rPr>
                  <a:t> Respiratory depression.</a:t>
                </a:r>
              </a:p>
              <a:p>
                <a:pPr>
                  <a:lnSpc>
                    <a:spcPts val="2400"/>
                  </a:lnSpc>
                  <a:buBlip>
                    <a:blip r:embed="rId2"/>
                  </a:buBlip>
                </a:pPr>
                <a:r>
                  <a:rPr lang="en-US" sz="2400" b="1" dirty="0" smtClean="0">
                    <a:solidFill>
                      <a:srgbClr val="006260"/>
                    </a:solidFill>
                  </a:rPr>
                  <a:t> Constipation.</a:t>
                </a:r>
              </a:p>
              <a:p>
                <a:pPr>
                  <a:lnSpc>
                    <a:spcPts val="2400"/>
                  </a:lnSpc>
                  <a:buBlip>
                    <a:blip r:embed="rId2"/>
                  </a:buBlip>
                </a:pPr>
                <a:r>
                  <a:rPr lang="en-US" sz="2400" b="1" dirty="0" smtClean="0">
                    <a:solidFill>
                      <a:srgbClr val="006260"/>
                    </a:solidFill>
                  </a:rPr>
                  <a:t> Nausea &amp; vomiting.</a:t>
                </a:r>
              </a:p>
              <a:p>
                <a:pPr>
                  <a:lnSpc>
                    <a:spcPts val="2400"/>
                  </a:lnSpc>
                  <a:buBlip>
                    <a:blip r:embed="rId2"/>
                  </a:buBlip>
                </a:pPr>
                <a:r>
                  <a:rPr lang="en-US" sz="2400" b="1" dirty="0" smtClean="0">
                    <a:solidFill>
                      <a:srgbClr val="006260"/>
                    </a:solidFill>
                  </a:rPr>
                  <a:t> Itching </a:t>
                </a:r>
                <a:r>
                  <a:rPr lang="en-US" sz="2400" b="1" dirty="0" smtClean="0">
                    <a:solidFill>
                      <a:srgbClr val="006260"/>
                    </a:solidFill>
                    <a:sym typeface="Symbol" pitchFamily="18" charset="2"/>
                  </a:rPr>
                  <a:t> histamine release</a:t>
                </a:r>
              </a:p>
              <a:p>
                <a:pPr>
                  <a:lnSpc>
                    <a:spcPts val="2400"/>
                  </a:lnSpc>
                  <a:buBlip>
                    <a:blip r:embed="rId2"/>
                  </a:buBlip>
                </a:pPr>
                <a:r>
                  <a:rPr lang="en-US" sz="2400" b="1" dirty="0" smtClean="0">
                    <a:solidFill>
                      <a:srgbClr val="006260"/>
                    </a:solidFill>
                    <a:sym typeface="Symbol" pitchFamily="18" charset="2"/>
                  </a:rPr>
                  <a:t> Tolerance; </a:t>
                </a:r>
                <a:r>
                  <a:rPr lang="en-US" sz="2200" b="1" i="1" dirty="0" smtClean="0">
                    <a:solidFill>
                      <a:srgbClr val="006260"/>
                    </a:solidFill>
                  </a:rPr>
                  <a:t>not to meiosis</a:t>
                </a:r>
                <a:r>
                  <a:rPr lang="en-US" sz="2200" b="1" i="1" dirty="0">
                    <a:solidFill>
                      <a:srgbClr val="006260"/>
                    </a:solidFill>
                  </a:rPr>
                  <a:t>,</a:t>
                </a:r>
                <a:r>
                  <a:rPr lang="en-US" sz="2200" b="1" i="1" dirty="0" smtClean="0">
                    <a:solidFill>
                      <a:srgbClr val="006260"/>
                    </a:solidFill>
                  </a:rPr>
                  <a:t> convulsion or constipation </a:t>
                </a:r>
                <a:endParaRPr lang="en-US" sz="2200" b="1" i="1" dirty="0" smtClean="0">
                  <a:solidFill>
                    <a:srgbClr val="006260"/>
                  </a:solidFill>
                  <a:sym typeface="Symbol" pitchFamily="18" charset="2"/>
                </a:endParaRPr>
              </a:p>
              <a:p>
                <a:pPr>
                  <a:lnSpc>
                    <a:spcPts val="2400"/>
                  </a:lnSpc>
                  <a:buBlip>
                    <a:blip r:embed="rId2"/>
                  </a:buBlip>
                </a:pPr>
                <a:r>
                  <a:rPr lang="en-US" sz="2400" b="1" dirty="0" smtClean="0">
                    <a:solidFill>
                      <a:srgbClr val="006260"/>
                    </a:solidFill>
                    <a:sym typeface="Symbol" pitchFamily="18" charset="2"/>
                  </a:rPr>
                  <a:t> Dependence.</a:t>
                </a:r>
              </a:p>
              <a:p>
                <a:pPr>
                  <a:lnSpc>
                    <a:spcPts val="2400"/>
                  </a:lnSpc>
                  <a:buBlip>
                    <a:blip r:embed="rId2"/>
                  </a:buBlip>
                </a:pPr>
                <a:r>
                  <a:rPr lang="en-US" sz="2400" b="1" dirty="0" smtClean="0">
                    <a:solidFill>
                      <a:srgbClr val="006260"/>
                    </a:solidFill>
                    <a:sym typeface="Symbol" pitchFamily="18" charset="2"/>
                  </a:rPr>
                  <a:t> Euphoria. </a:t>
                </a:r>
                <a:endParaRPr lang="en-US" sz="2400" b="1" dirty="0">
                  <a:solidFill>
                    <a:srgbClr val="006260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143000" y="4038600"/>
              <a:ext cx="762000" cy="430887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FF33CC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effectLst>
                    <a:glow rad="63500">
                      <a:srgbClr val="66FFFF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ADRs</a:t>
              </a:r>
              <a:endParaRPr lang="en-US" sz="2200" dirty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  <p:pic>
        <p:nvPicPr>
          <p:cNvPr id="16" name="Picture 6" descr="http://image.shutterstock.com/display_pic_with_logo/56041/56041,1150458658,10/stock-vector-a-set-of-medical-illustrations-surgeon-preparing-a-patient-for-a-surgical-operation-1443939.jpg"/>
          <p:cNvPicPr>
            <a:picLocks noChangeAspect="1" noChangeArrowheads="1"/>
          </p:cNvPicPr>
          <p:nvPr/>
        </p:nvPicPr>
        <p:blipFill>
          <a:blip r:embed="rId3"/>
          <a:srcRect t="1439" r="55259" b="18561"/>
          <a:stretch>
            <a:fillRect/>
          </a:stretch>
        </p:blipFill>
        <p:spPr bwMode="auto">
          <a:xfrm>
            <a:off x="7162800" y="2187264"/>
            <a:ext cx="1481859" cy="2590800"/>
          </a:xfrm>
          <a:prstGeom prst="roundRect">
            <a:avLst/>
          </a:prstGeom>
          <a:noFill/>
        </p:spPr>
      </p:pic>
      <p:pic>
        <p:nvPicPr>
          <p:cNvPr id="11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19600"/>
            <a:ext cx="1692102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5237" y="3621111"/>
            <a:ext cx="278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52400" y="-304800"/>
            <a:ext cx="8305800" cy="47244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31021"/>
            <a:ext cx="80010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HEAD INJURY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PREGNANCY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BRONCHIAL ASTHMA or impaired pulmonary function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Liver &amp; Kidney diseases (including renal&amp; </a:t>
            </a:r>
            <a:r>
              <a:rPr lang="en-US" sz="2400" b="1" dirty="0" err="1" smtClean="0">
                <a:solidFill>
                  <a:srgbClr val="006666"/>
                </a:solidFill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 err="1" smtClean="0">
                <a:solidFill>
                  <a:srgbClr val="006666"/>
                </a:solidFill>
              </a:rPr>
              <a:t>colics</a:t>
            </a:r>
            <a:r>
              <a:rPr lang="en-US" sz="2400" b="1" dirty="0" smtClean="0">
                <a:solidFill>
                  <a:srgbClr val="006666"/>
                </a:solidFill>
              </a:rPr>
              <a:t>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Endocrine diseases ( </a:t>
            </a:r>
            <a:r>
              <a:rPr lang="en-US" sz="2400" b="1" dirty="0" err="1" smtClean="0">
                <a:solidFill>
                  <a:srgbClr val="006666"/>
                </a:solidFill>
              </a:rPr>
              <a:t>myxedema</a:t>
            </a:r>
            <a:r>
              <a:rPr lang="en-US" sz="2400" b="1" dirty="0" smtClean="0">
                <a:solidFill>
                  <a:srgbClr val="006666"/>
                </a:solidFill>
              </a:rPr>
              <a:t> &amp; adrenal insufficiency)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Elderly are more  sensitive;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metabolism, lean body      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mass &amp; renal function </a:t>
            </a:r>
          </a:p>
          <a:p>
            <a:pPr lvl="0"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Not given infants, </a:t>
            </a:r>
            <a:r>
              <a:rPr lang="en-US" sz="2400" b="1" dirty="0" smtClean="0">
                <a:solidFill>
                  <a:srgbClr val="006260"/>
                </a:solidFill>
              </a:rPr>
              <a:t>neonates or </a:t>
            </a:r>
            <a:r>
              <a:rPr lang="en-US" sz="2400" b="1" dirty="0">
                <a:solidFill>
                  <a:srgbClr val="006260"/>
                </a:solidFill>
              </a:rPr>
              <a:t>during child </a:t>
            </a:r>
            <a:r>
              <a:rPr lang="en-US" sz="2400" b="1" dirty="0" smtClean="0">
                <a:solidFill>
                  <a:srgbClr val="006260"/>
                </a:solidFill>
              </a:rPr>
              <a:t>birth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   </a:t>
            </a:r>
            <a:br>
              <a:rPr lang="en-US" sz="2400" b="1" dirty="0" smtClean="0">
                <a:solidFill>
                  <a:srgbClr val="006260"/>
                </a:solidFill>
                <a:sym typeface="Wingdings 3"/>
              </a:rPr>
            </a:b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rgbClr val="006260"/>
                </a:solidFill>
              </a:rPr>
              <a:t>conjugating capacity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>
                <a:solidFill>
                  <a:srgbClr val="006260"/>
                </a:solidFill>
                <a:sym typeface="Symbol" pitchFamily="18" charset="2"/>
              </a:rPr>
              <a:t>accumulate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260"/>
                </a:solidFill>
                <a:sym typeface="Symbol" pitchFamily="18" charset="2"/>
              </a:rPr>
              <a:t>respiratory</a:t>
            </a:r>
            <a:endParaRPr lang="en-US" sz="2400" b="1" dirty="0" smtClean="0">
              <a:solidFill>
                <a:srgbClr val="006666"/>
              </a:solidFill>
            </a:endParaRP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With MAOI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3513" y="381000"/>
            <a:ext cx="3296095" cy="430887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Contrindications</a:t>
            </a:r>
            <a:r>
              <a:rPr lang="en-US" sz="22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of Morphine</a:t>
            </a:r>
            <a:endParaRPr lang="en-US" sz="22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902764"/>
            <a:ext cx="4316296" cy="2809220"/>
            <a:chOff x="4648200" y="4048780"/>
            <a:chExt cx="4316296" cy="2809220"/>
          </a:xfrm>
        </p:grpSpPr>
        <p:sp>
          <p:nvSpPr>
            <p:cNvPr id="21" name="Rectangle 20"/>
            <p:cNvSpPr/>
            <p:nvPr/>
          </p:nvSpPr>
          <p:spPr>
            <a:xfrm>
              <a:off x="4648200" y="4343400"/>
              <a:ext cx="4114800" cy="2514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8200" y="4341927"/>
              <a:ext cx="4114800" cy="2516073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  <a:sym typeface="Wingdings 3"/>
                </a:rPr>
                <a:t>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efficacy [</a:t>
              </a:r>
              <a:r>
                <a:rPr lang="en-US" sz="2400" b="1" baseline="-25000" dirty="0" smtClean="0">
                  <a:solidFill>
                    <a:srgbClr val="006260"/>
                  </a:solidFill>
                  <a:latin typeface="Arial Narrow" pitchFamily="34" charset="0"/>
                </a:rPr>
                <a:t>1/10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morphine]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10% converted to morphine 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Dependence &lt;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Large dose causes excitement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Used in mild&amp; moderate pain, cough, diarrhea</a:t>
              </a:r>
              <a:endParaRPr lang="en-US" sz="2400" b="1" dirty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96200" y="4048780"/>
              <a:ext cx="1268296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Codeine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" y="4654584"/>
            <a:ext cx="3324952" cy="2057400"/>
            <a:chOff x="838200" y="4572000"/>
            <a:chExt cx="3324952" cy="2057400"/>
          </a:xfrm>
        </p:grpSpPr>
        <p:sp>
          <p:nvSpPr>
            <p:cNvPr id="20" name="Rectangle 19"/>
            <p:cNvSpPr/>
            <p:nvPr/>
          </p:nvSpPr>
          <p:spPr>
            <a:xfrm>
              <a:off x="838200" y="4837044"/>
              <a:ext cx="3124200" cy="1752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4805824"/>
              <a:ext cx="3124200" cy="1823576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Crosses BBB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Converted to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No medical use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Strong addicting drug</a:t>
              </a:r>
              <a:endParaRPr lang="ar-SA" sz="2400" b="1" dirty="0" smtClean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800" y="4572000"/>
              <a:ext cx="1191352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HEROIN</a:t>
              </a:r>
            </a:p>
          </p:txBody>
        </p:sp>
      </p:grpSp>
      <p:pic>
        <p:nvPicPr>
          <p:cNvPr id="24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543050"/>
            <a:ext cx="1447800" cy="23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 descr="babies_doctors_193969_tn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427589"/>
            <a:ext cx="3962400" cy="343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04800"/>
            <a:ext cx="171713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Meperidine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420912"/>
            <a:ext cx="6248400" cy="2160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 absorbed orally [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oral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bioavailability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]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also by IM</a:t>
            </a: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Half-life ( short ) 2-4 hours</a:t>
            </a:r>
          </a:p>
          <a:p>
            <a:pPr lvl="0" indent="-342900"/>
            <a:r>
              <a:rPr lang="en-US" sz="2800" b="1" dirty="0" smtClean="0">
                <a:solidFill>
                  <a:srgbClr val="006260"/>
                </a:solidFill>
                <a:sym typeface="Wingdings 3"/>
              </a:rPr>
              <a:t>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 metabolite </a:t>
            </a:r>
            <a:r>
              <a:rPr lang="en-US" sz="2800" b="1" dirty="0" smtClean="0">
                <a:solidFill>
                  <a:srgbClr val="006260"/>
                </a:solidFill>
                <a:sym typeface="Wingdings 3"/>
              </a:rPr>
              <a:t>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CNS stimulant effect</a:t>
            </a: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Excreted in urine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4016177"/>
            <a:ext cx="6705600" cy="220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514350"/>
            <a:r>
              <a:rPr lang="en-US" sz="2800" b="1" dirty="0" smtClean="0">
                <a:solidFill>
                  <a:srgbClr val="006260"/>
                </a:solidFill>
                <a:sym typeface="Wingdings 3"/>
              </a:rPr>
              <a:t>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analgesic,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 smtClean="0">
                <a:solidFill>
                  <a:srgbClr val="006260"/>
                </a:solidFill>
                <a:sym typeface="Wingdings 3"/>
              </a:rPr>
              <a:t>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constipating ,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 smtClean="0">
                <a:solidFill>
                  <a:srgbClr val="006260"/>
                </a:solidFill>
                <a:sym typeface="Wingdings 3"/>
              </a:rPr>
              <a:t>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depressant  on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fetal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respiration than morphine</a:t>
            </a:r>
          </a:p>
          <a:p>
            <a:pPr marL="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atropine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–like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action</a:t>
            </a:r>
          </a:p>
          <a:p>
            <a:pPr marL="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Smooth muscle relaxant effect</a:t>
            </a:r>
          </a:p>
          <a:p>
            <a:pPr marL="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 cough  suppressant effect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986135"/>
            <a:ext cx="12192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K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inetics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581400"/>
            <a:ext cx="12192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057400" y="3048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342900"/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Synthetic  &gt; effective </a:t>
            </a:r>
            <a:r>
              <a:rPr lang="en-US" sz="2600" b="1" dirty="0" smtClean="0">
                <a:solidFill>
                  <a:srgbClr val="006260"/>
                </a:solidFill>
                <a:latin typeface="Symbol" pitchFamily="18" charset="2"/>
              </a:rPr>
              <a:t>k </a:t>
            </a:r>
            <a:r>
              <a:rPr lang="en-US" sz="26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 than morphine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4" descr="babies_doctors_193969_tn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95400"/>
            <a:ext cx="3962400" cy="343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1413064"/>
            <a:ext cx="67818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As in morphine but not in cough &amp; diarrhea</a:t>
            </a:r>
          </a:p>
          <a:p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    ( relaxes sm. muscles) </a:t>
            </a:r>
          </a:p>
          <a:p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obstetric analgesia (No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resp.)</a:t>
            </a:r>
          </a:p>
          <a:p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Preanaesthetic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 medication ( better)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00" y="228600"/>
            <a:ext cx="171713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Meperidine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833735"/>
            <a:ext cx="1371600" cy="430887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2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92305"/>
            <a:ext cx="6781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Tremors, Convulsions, Hyperthermia, Hypotension</a:t>
            </a:r>
          </a:p>
          <a:p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Burred vision, Dry mouth, Urine retention</a:t>
            </a:r>
          </a:p>
          <a:p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Tolerance &amp; Addiction</a:t>
            </a:r>
            <a:endParaRPr lang="en-US" sz="25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121" y="3729335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0" y="848380"/>
            <a:ext cx="1511952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Pethidine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://images.clipartof.com/small/90872-Royalty-Free-RF-Clipart-Illustration-Of-Two-Male-Surgeons-Looking-Down-At-A-Pati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812" t="20963" r="8333" b="22148"/>
          <a:stretch>
            <a:fillRect/>
          </a:stretch>
        </p:blipFill>
        <p:spPr bwMode="auto">
          <a:xfrm>
            <a:off x="6400800" y="1295400"/>
            <a:ext cx="2514600" cy="18713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52400"/>
            <a:ext cx="135485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Fentanyl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662535"/>
            <a:ext cx="1524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81935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600200" y="218146"/>
            <a:ext cx="7010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342900"/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Synthetic, </a:t>
            </a:r>
            <a:r>
              <a:rPr lang="en-US" sz="2600" b="1" dirty="0" smtClean="0">
                <a:solidFill>
                  <a:srgbClr val="006260"/>
                </a:solidFill>
                <a:latin typeface="Symbol" pitchFamily="18" charset="2"/>
              </a:rPr>
              <a:t>m </a:t>
            </a:r>
            <a:r>
              <a:rPr lang="en-US" sz="26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, </a:t>
            </a:r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strong </a:t>
            </a:r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&amp; effective &gt; </a:t>
            </a:r>
            <a:r>
              <a:rPr lang="en-US" sz="2600" b="1" dirty="0" err="1" smtClean="0">
                <a:solidFill>
                  <a:srgbClr val="006260"/>
                </a:solidFill>
                <a:latin typeface="Arial Narrow" pitchFamily="34" charset="0"/>
              </a:rPr>
              <a:t>meperdine</a:t>
            </a:r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 &amp; morphine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762000"/>
            <a:ext cx="12192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K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inetics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762000"/>
            <a:ext cx="64770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High lipid solubility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Rapid onset (2-3 min)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Very short duration of action (peak effect lasts15-30 min ) due to redistribution from brain to tissues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Rapidly &amp; extensively metabolized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t</a:t>
            </a:r>
            <a:r>
              <a:rPr lang="en-US" sz="2200" b="1" baseline="-25000" dirty="0" smtClean="0">
                <a:solidFill>
                  <a:srgbClr val="006260"/>
                </a:solidFill>
                <a:latin typeface="Arial Narrow" pitchFamily="34" charset="0"/>
              </a:rPr>
              <a:t>1/2</a:t>
            </a: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 being 2-4 hrs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2400" y="3124200"/>
            <a:ext cx="86868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Most commonly employed analgesic supplement during </a:t>
            </a: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anesthesia, </a:t>
            </a: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IV or </a:t>
            </a:r>
            <a:r>
              <a:rPr lang="en-US" sz="2200" b="1" dirty="0" err="1" smtClean="0">
                <a:solidFill>
                  <a:srgbClr val="006260"/>
                </a:solidFill>
                <a:latin typeface="Arial Narrow" pitchFamily="34" charset="0"/>
              </a:rPr>
              <a:t>intrathecal</a:t>
            </a: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Can be used to induce &amp; maintain </a:t>
            </a: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anesthesia </a:t>
            </a: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in poor-risk patients under going major surgery, with advantage of stabilizing the heart.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Used in combination with </a:t>
            </a:r>
            <a:r>
              <a:rPr lang="en-US" sz="2200" b="1" dirty="0" err="1" smtClean="0">
                <a:solidFill>
                  <a:srgbClr val="006260"/>
                </a:solidFill>
                <a:latin typeface="Arial Narrow" pitchFamily="34" charset="0"/>
              </a:rPr>
              <a:t>droperidol</a:t>
            </a: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 as NEUROLEPTANALGESIA; </a:t>
            </a:r>
            <a:r>
              <a:rPr lang="en-US" sz="2000" b="1" i="1" dirty="0" smtClean="0">
                <a:solidFill>
                  <a:srgbClr val="006260"/>
                </a:solidFill>
                <a:latin typeface="Arial Narrow" pitchFamily="34" charset="0"/>
              </a:rPr>
              <a:t>a state of inactivity &amp; </a:t>
            </a:r>
            <a:r>
              <a:rPr lang="en-US" sz="2000" b="1" i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000" b="1" i="1" dirty="0" smtClean="0">
                <a:solidFill>
                  <a:srgbClr val="006260"/>
                </a:solidFill>
                <a:latin typeface="Arial Narrow" pitchFamily="34" charset="0"/>
              </a:rPr>
              <a:t>response to external stimuli, used for complex diagnostic procedures.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200" b="1" dirty="0" err="1" smtClean="0">
                <a:solidFill>
                  <a:srgbClr val="006260"/>
                </a:solidFill>
                <a:latin typeface="Arial Narrow" pitchFamily="34" charset="0"/>
              </a:rPr>
              <a:t>transdermal</a:t>
            </a: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patch changed every 72 hrs.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5947162"/>
            <a:ext cx="84582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Mimic </a:t>
            </a:r>
            <a:r>
              <a:rPr lang="en-US" sz="2200" b="1" dirty="0" err="1" smtClean="0">
                <a:solidFill>
                  <a:srgbClr val="006260"/>
                </a:solidFill>
                <a:latin typeface="Arial Narrow" pitchFamily="34" charset="0"/>
              </a:rPr>
              <a:t>opioid</a:t>
            </a: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 agonists but respiratory depression is the most serious &amp; CV effects are less. </a:t>
            </a:r>
            <a:r>
              <a:rPr lang="en-US" sz="2200" b="1" dirty="0" err="1" smtClean="0">
                <a:solidFill>
                  <a:srgbClr val="006260"/>
                </a:solidFill>
                <a:latin typeface="Arial Narrow" pitchFamily="34" charset="0"/>
              </a:rPr>
              <a:t>Bradycardia</a:t>
            </a:r>
            <a:r>
              <a:rPr lang="en-US" sz="2200" b="1" dirty="0" smtClean="0">
                <a:solidFill>
                  <a:srgbClr val="006260"/>
                </a:solidFill>
                <a:latin typeface="Arial Narrow" pitchFamily="34" charset="0"/>
              </a:rPr>
              <a:t> may still occur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4" descr="babies_doctors_193969_tn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4961" y="304800"/>
            <a:ext cx="431283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63464"/>
            <a:ext cx="1721946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TRAMADOL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04800"/>
            <a:ext cx="70104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Synthetic, </a:t>
            </a:r>
            <a:r>
              <a:rPr lang="en-US" sz="2500" b="1" dirty="0" smtClean="0">
                <a:solidFill>
                  <a:srgbClr val="006666"/>
                </a:solidFill>
                <a:latin typeface="Symbol" pitchFamily="18" charset="2"/>
              </a:rPr>
              <a:t>m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 agonist , </a:t>
            </a:r>
            <a:r>
              <a:rPr lang="en-US" sz="2500" b="1" dirty="0" smtClean="0">
                <a:solidFill>
                  <a:srgbClr val="006260"/>
                </a:solidFill>
                <a:sym typeface="Wingdings 3"/>
              </a:rPr>
              <a:t>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potent analgesia</a:t>
            </a:r>
            <a:endParaRPr lang="en-US" sz="25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632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Given orally;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 oral bioavailability, </a:t>
            </a:r>
          </a:p>
          <a:p>
            <a:pPr>
              <a:lnSpc>
                <a:spcPts val="28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Given by other different other  routes</a:t>
            </a:r>
          </a:p>
          <a:p>
            <a:pPr lvl="0">
              <a:lnSpc>
                <a:spcPts val="28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Undergoes extensive metabolism</a:t>
            </a:r>
            <a:endParaRPr lang="en-US" sz="25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800600"/>
            <a:ext cx="7086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Seizures , Nausea , Dry mouth</a:t>
            </a:r>
            <a:r>
              <a:rPr lang="en-US" sz="2500" dirty="0" smtClean="0">
                <a:solidFill>
                  <a:srgbClr val="006666"/>
                </a:solidFill>
                <a:latin typeface="Arial Narrow" pitchFamily="34" charset="0"/>
              </a:rPr>
              <a:t>,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Dizziness , Sedation</a:t>
            </a:r>
            <a:r>
              <a:rPr lang="en-US" sz="2500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Less  adverse  effects on respiratory &amp; C.V.S.</a:t>
            </a:r>
            <a:endParaRPr lang="en-US" sz="2500" dirty="0" smtClean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03352"/>
            <a:ext cx="1498622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343400"/>
            <a:ext cx="749311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6705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Its  analgesia is also due to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NE &amp; 5HT</a:t>
            </a:r>
            <a:endParaRPr lang="en-US" sz="25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295400"/>
            <a:ext cx="1198898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K</a:t>
            </a:r>
            <a:r>
              <a:rPr lang="en-US" sz="2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inetics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101794"/>
            <a:ext cx="6248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In patients </a:t>
            </a:r>
            <a:r>
              <a:rPr lang="en-US" sz="2500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with history </a:t>
            </a:r>
            <a:r>
              <a:rPr lang="en-US" sz="2500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of epilepsy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1" y="5638800"/>
            <a:ext cx="2057399" cy="446276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err="1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Contrindications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466563"/>
            <a:ext cx="6324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Mild - moderate acute &amp; chronic visceral pain During  labor </a:t>
            </a:r>
            <a:endParaRPr lang="en-US" sz="2500" dirty="0">
              <a:solidFill>
                <a:srgbClr val="0066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 animBg="1"/>
      <p:bldP spid="12" grpId="0"/>
      <p:bldP spid="13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486400"/>
            <a:ext cx="861060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In non addicts, it causes tolerance &amp; dependence but not as severe as that of morphine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79042"/>
            <a:ext cx="1872629" cy="477054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ts val="29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METHADONE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5405" y="197166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Synthetic,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- Weaker Agonist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, t½ 55 h.</a:t>
            </a:r>
          </a:p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Used to treat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withdrawal.</a:t>
            </a:r>
          </a:p>
        </p:txBody>
      </p:sp>
      <p:pic>
        <p:nvPicPr>
          <p:cNvPr id="12" name="Picture 11" descr="Suboxone Mechanism of Action">
            <a:hlinkClick r:id="rId2" tooltip="How Suboxone Works"/>
          </p:cNvPr>
          <p:cNvPicPr>
            <a:picLocks noChangeAspect="1" noChangeArrowheads="1"/>
          </p:cNvPicPr>
          <p:nvPr/>
        </p:nvPicPr>
        <p:blipFill>
          <a:blip r:embed="rId3" cstate="print"/>
          <a:srcRect l="52243" t="11628" r="7636" b="66307"/>
          <a:stretch>
            <a:fillRect/>
          </a:stretch>
        </p:blipFill>
        <p:spPr bwMode="auto">
          <a:xfrm>
            <a:off x="4701012" y="2362200"/>
            <a:ext cx="3452388" cy="2438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52400" y="1001777"/>
            <a:ext cx="89916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Firm occupancy of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receptors by methadone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desire for other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intake, because it is producing an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effect that stop withdrawal manifestations. With time addicts improve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craving </a:t>
            </a:r>
            <a:endParaRPr lang="en-US" sz="26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70352" y="2362201"/>
            <a:ext cx="3352800" cy="2438400"/>
            <a:chOff x="870352" y="2133601"/>
            <a:chExt cx="3352800" cy="2438400"/>
          </a:xfrm>
        </p:grpSpPr>
        <p:pic>
          <p:nvPicPr>
            <p:cNvPr id="2050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0352" y="21336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 ADDICT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48200" y="2358189"/>
            <a:ext cx="3505200" cy="2899611"/>
            <a:chOff x="6039853" y="1588168"/>
            <a:chExt cx="3429000" cy="2899611"/>
          </a:xfrm>
        </p:grpSpPr>
        <p:pic>
          <p:nvPicPr>
            <p:cNvPr id="25" name="Picture 24" descr="Suboxone Mechanism of Action">
              <a:hlinkClick r:id="rId2" tooltip="How Suboxone Works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1746" t="47723" r="5858" b="30203"/>
            <a:stretch>
              <a:fillRect/>
            </a:stretch>
          </p:blipFill>
          <p:spPr bwMode="auto">
            <a:xfrm>
              <a:off x="6039853" y="1588168"/>
              <a:ext cx="3429000" cy="2899611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6070242" y="4048913"/>
              <a:ext cx="1066800" cy="4262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Methadone</a:t>
              </a:r>
              <a:endParaRPr lang="en-US" sz="16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2200" y="1828800"/>
              <a:ext cx="1371600" cy="4165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After 72 hours </a:t>
              </a:r>
              <a:endParaRPr lang="en-US" sz="16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2349321"/>
            <a:ext cx="3581400" cy="2895600"/>
            <a:chOff x="1175151" y="2751221"/>
            <a:chExt cx="3168249" cy="2658979"/>
          </a:xfrm>
        </p:grpSpPr>
        <p:pic>
          <p:nvPicPr>
            <p:cNvPr id="29" name="Picture 28" descr="Suboxone Mechanism of Action">
              <a:hlinkClick r:id="rId2" tooltip="How Suboxone Works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6822" t="47815" r="51824" b="30203"/>
            <a:stretch>
              <a:fillRect/>
            </a:stretch>
          </p:blipFill>
          <p:spPr bwMode="auto">
            <a:xfrm>
              <a:off x="1175151" y="2751221"/>
              <a:ext cx="3168249" cy="2658979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58309" y="4499888"/>
              <a:ext cx="990600" cy="4205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Arial Narrow" pitchFamily="34" charset="0"/>
                </a:rPr>
                <a:t>Methadone</a:t>
              </a:r>
              <a:endParaRPr lang="en-US" sz="14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3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621324" y="2286000"/>
            <a:ext cx="7608276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371034"/>
            <a:ext cx="2117887" cy="438966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BUPRENORPHINE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5405" y="297770"/>
            <a:ext cx="5779146" cy="464230"/>
          </a:xfrm>
          <a:prstGeom prst="rect">
            <a:avLst/>
          </a:prstGeom>
          <a:solidFill>
            <a:schemeClr val="tx1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2. OPIOID WITH MIXED RECEPTOR ACTION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81000" y="914400"/>
            <a:ext cx="1617751" cy="438966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Pentazocine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1339096"/>
            <a:ext cx="8610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  <a:latin typeface="Symbol" pitchFamily="18" charset="2"/>
                <a:sym typeface="Symbol" pitchFamily="18" charset="2"/>
              </a:rPr>
              <a:t>k</a:t>
            </a:r>
            <a:r>
              <a:rPr lang="en-US" sz="22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- </a:t>
            </a: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</a:rPr>
              <a:t>Agonist / </a:t>
            </a:r>
            <a:r>
              <a:rPr lang="en-US" sz="22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- </a:t>
            </a: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  <a:sym typeface="Symbol" pitchFamily="18" charset="2"/>
              </a:rPr>
              <a:t>A</a:t>
            </a: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</a:rPr>
              <a:t>ntagonist</a:t>
            </a:r>
            <a:r>
              <a:rPr lang="en-US" sz="2200" dirty="0" smtClean="0">
                <a:solidFill>
                  <a:srgbClr val="006600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</a:rPr>
              <a:t>with additional actions on </a:t>
            </a:r>
            <a:r>
              <a:rPr lang="en-US" sz="2200" b="1" dirty="0" smtClean="0">
                <a:solidFill>
                  <a:srgbClr val="006600"/>
                </a:solidFill>
                <a:latin typeface="Symbol" pitchFamily="18" charset="2"/>
              </a:rPr>
              <a:t>s</a:t>
            </a: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</a:rPr>
              <a:t> receptor</a:t>
            </a: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  <a:sym typeface="Wingdings 3"/>
              </a:rPr>
              <a:t> (hallucination). </a:t>
            </a:r>
          </a:p>
          <a:p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  <a:sym typeface="Wingdings 3"/>
              </a:rPr>
              <a:t>It pulmonary pressure. </a:t>
            </a:r>
          </a:p>
          <a:p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  <a:sym typeface="Wingdings 3"/>
              </a:rPr>
              <a:t>It precipitate withdrawal manifestation if given in addicts</a:t>
            </a:r>
          </a:p>
          <a:p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  <a:sym typeface="Wingdings 3"/>
              </a:rPr>
              <a:t>No more recommended.</a:t>
            </a:r>
            <a:endParaRPr lang="en-US" sz="2200" b="1" dirty="0" smtClean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3822095"/>
            <a:ext cx="8458200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  <a:sym typeface="Symbol" pitchFamily="18" charset="2"/>
              </a:rPr>
              <a:t>Partial a</a:t>
            </a: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</a:rPr>
              <a:t>gonist at </a:t>
            </a:r>
            <a:r>
              <a:rPr lang="en-US" sz="22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. </a:t>
            </a:r>
            <a:endParaRPr lang="en-US" sz="2200" b="1" dirty="0" smtClean="0">
              <a:solidFill>
                <a:srgbClr val="006600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600"/>
              </a:lnSpc>
            </a:pPr>
            <a:r>
              <a:rPr lang="en-US" sz="2200" b="1" u="heavy" dirty="0" smtClean="0">
                <a:solidFill>
                  <a:srgbClr val="006600"/>
                </a:solidFill>
                <a:uFill>
                  <a:solidFill>
                    <a:srgbClr val="3333FF"/>
                  </a:solidFill>
                </a:uFill>
                <a:latin typeface="Arial Narrow" pitchFamily="34" charset="0"/>
                <a:sym typeface="Symbol" pitchFamily="18" charset="2"/>
              </a:rPr>
              <a:t>Has long duration of action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  <a:sym typeface="Symbol" pitchFamily="18" charset="2"/>
              </a:rPr>
              <a:t>Give sublingual or as nasal spray [to avoid systemic 1</a:t>
            </a:r>
            <a:r>
              <a:rPr lang="en-US" sz="2200" b="1" baseline="30000" dirty="0" smtClean="0">
                <a:solidFill>
                  <a:srgbClr val="006600"/>
                </a:solidFill>
                <a:latin typeface="Arial Narrow" pitchFamily="34" charset="0"/>
                <a:sym typeface="Symbol" pitchFamily="18" charset="2"/>
              </a:rPr>
              <a:t>st</a:t>
            </a: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  <a:sym typeface="Symbol" pitchFamily="18" charset="2"/>
              </a:rPr>
              <a:t> pass metabolism]</a:t>
            </a:r>
            <a:r>
              <a:rPr lang="en-US" sz="2400" b="1" dirty="0" smtClean="0"/>
              <a:t>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  <a:sym typeface="Symbol" pitchFamily="18" charset="2"/>
              </a:rPr>
              <a:t>Causes less : sedation , respiratory depression , hypotension than morphine.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solidFill>
                  <a:srgbClr val="006600"/>
                </a:solidFill>
                <a:latin typeface="Arial Narrow" pitchFamily="34" charset="0"/>
                <a:sym typeface="Symbol" pitchFamily="18" charset="2"/>
              </a:rPr>
              <a:t>So in morphine addicts it is now used instead of methadone. Used in detoxification &amp; maintenance  of heroin abusers</a:t>
            </a:r>
          </a:p>
        </p:txBody>
      </p:sp>
      <p:pic>
        <p:nvPicPr>
          <p:cNvPr id="7" name="Picture 8" descr="http://images.clipartof.com/thumbnails/99855-Royalty-Free-RF-Clipart-Illustration-Of-A-Doctor-And-Patient-Discussing-A-Pace-Maker.jpg"/>
          <p:cNvPicPr>
            <a:picLocks noChangeAspect="1" noChangeArrowheads="1"/>
          </p:cNvPicPr>
          <p:nvPr/>
        </p:nvPicPr>
        <p:blipFill>
          <a:blip r:embed="rId2"/>
          <a:srcRect b="15294"/>
          <a:stretch>
            <a:fillRect/>
          </a:stretch>
        </p:blipFill>
        <p:spPr bwMode="auto">
          <a:xfrm>
            <a:off x="6781800" y="2362200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oading Image"/>
          <p:cNvPicPr>
            <a:picLocks noChangeAspect="1" noChangeArrowheads="1"/>
          </p:cNvPicPr>
          <p:nvPr/>
        </p:nvPicPr>
        <p:blipFill>
          <a:blip r:embed="rId2" cstate="print"/>
          <a:srcRect l="4085" t="39615" r="2935" b="21016"/>
          <a:stretch>
            <a:fillRect/>
          </a:stretch>
        </p:blipFill>
        <p:spPr bwMode="auto">
          <a:xfrm>
            <a:off x="0" y="5105401"/>
            <a:ext cx="9144000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387309" cy="523220"/>
          </a:xfrm>
          <a:prstGeom prst="rect">
            <a:avLst/>
          </a:prstGeom>
          <a:solidFill>
            <a:schemeClr val="tx1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3. 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219200"/>
            <a:ext cx="7177568" cy="4419600"/>
            <a:chOff x="990600" y="838200"/>
            <a:chExt cx="7177568" cy="4419600"/>
          </a:xfrm>
        </p:grpSpPr>
        <p:pic>
          <p:nvPicPr>
            <p:cNvPr id="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7177568" cy="44196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3745605" y="964842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964842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924580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362200"/>
            <a:ext cx="8763000" cy="2133600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700"/>
              </a:lnSpc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Completely </a:t>
            </a:r>
            <a:r>
              <a:rPr kumimoji="0" lang="en-US" sz="2600" b="1" i="0" u="heavy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33CC"/>
                  </a:solidFill>
                </a:uFill>
                <a:latin typeface="+mn-lt"/>
                <a:ea typeface="+mn-ea"/>
                <a:cs typeface="+mn-cs"/>
                <a:sym typeface="Symbol" pitchFamily="18" charset="2"/>
              </a:rPr>
              <a:t>reverses respiratory depression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caused by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overdose or </a:t>
            </a: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in new born (if mother received morphine) </a:t>
            </a:r>
          </a:p>
          <a:p>
            <a:pPr lvl="0" indent="-342900">
              <a:lnSpc>
                <a:spcPts val="2700"/>
              </a:lnSpc>
              <a:defRPr/>
            </a:pP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Partially reverses the analgesic effects of morphine.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ts val="2700"/>
              </a:lnSpc>
            </a:pP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Has rapid  onset (sec.) &amp; short  duration   of action (30-60min )</a:t>
            </a:r>
          </a:p>
          <a:p>
            <a:pPr>
              <a:lnSpc>
                <a:spcPts val="2700"/>
              </a:lnSpc>
            </a:pP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Is available for I.V. route.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Effect lasts only for 2-4 hours.</a:t>
            </a:r>
          </a:p>
          <a:p>
            <a:pPr marR="0" lvl="0" indent="-342900" algn="l" defTabSz="914400" rtl="0" eaLnBrk="1" fontAlgn="auto" latinLnBrk="0" hangingPunct="1">
              <a:lnSpc>
                <a:spcPts val="27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Precipitates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withdrawal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syndrome in addicts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1447832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Naloxone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564970"/>
            <a:ext cx="1653851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Naltrexone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5105400"/>
            <a:ext cx="8534400" cy="990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7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Very similar to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naloxone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but with longer duration of action [t½=10h] . Given orally.</a:t>
            </a:r>
          </a:p>
          <a:p>
            <a:pPr indent="-342900">
              <a:lnSpc>
                <a:spcPts val="2700"/>
              </a:lnSpc>
              <a:defRPr/>
            </a:pP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Can be given also to decrease psychological craving in chronic </a:t>
            </a: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alcoholism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indent="-342900" algn="l" defTabSz="914400" rtl="0" eaLnBrk="1" fontAlgn="auto" latinLnBrk="0" hangingPunct="1">
              <a:lnSpc>
                <a:spcPts val="27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</a:p>
          <a:p>
            <a:pPr marR="0" lvl="0" indent="-342900" algn="l" defTabSz="914400" rtl="0" eaLnBrk="1" fontAlgn="auto" latinLnBrk="0" hangingPunct="1">
              <a:lnSpc>
                <a:spcPts val="27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838200"/>
            <a:ext cx="8534400" cy="1752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7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P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ure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antagonist at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  <a:sym typeface="Symbol" pitchFamily="18" charset="2"/>
              </a:rPr>
              <a:t>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receptor.</a:t>
            </a:r>
          </a:p>
          <a:p>
            <a:pPr marR="0" lvl="0" indent="-342900" algn="l" defTabSz="914400" rtl="0" eaLnBrk="1" fontAlgn="auto" latinLnBrk="0" hangingPunct="1">
              <a:lnSpc>
                <a:spcPts val="27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Has little effect on pain threshold but can cause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hyperalgesia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under conditions of stress or inflammation, when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endo-genous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are produced.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152400"/>
            <a:ext cx="5387309" cy="523220"/>
          </a:xfrm>
          <a:prstGeom prst="rect">
            <a:avLst/>
          </a:prstGeom>
          <a:solidFill>
            <a:schemeClr val="tx1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3. 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A3ACE">
                <a:alpha val="85000"/>
              </a:srgbClr>
            </a:gs>
            <a:gs pos="11000">
              <a:schemeClr val="accent1">
                <a:alpha val="94000"/>
              </a:schemeClr>
            </a:gs>
            <a:gs pos="83000">
              <a:srgbClr val="7A7146">
                <a:alpha val="96863"/>
              </a:srgbClr>
            </a:gs>
            <a:gs pos="95000">
              <a:srgbClr val="3333FF">
                <a:alpha val="93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66800" y="935736"/>
            <a:ext cx="1600200" cy="457200"/>
          </a:xfrm>
          <a:prstGeom prst="rect">
            <a:avLst/>
          </a:prstGeom>
          <a:solidFill>
            <a:srgbClr val="3333FF">
              <a:alpha val="70980"/>
            </a:srgbClr>
          </a:solidFill>
          <a:ln>
            <a:solidFill>
              <a:srgbClr val="FF4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935736"/>
            <a:ext cx="1752600" cy="457200"/>
          </a:xfrm>
          <a:prstGeom prst="rect">
            <a:avLst/>
          </a:prstGeom>
          <a:solidFill>
            <a:srgbClr val="3333FF">
              <a:alpha val="70980"/>
            </a:srgbClr>
          </a:solidFill>
          <a:ln>
            <a:solidFill>
              <a:srgbClr val="FF4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 l="13489" t="2388" r="50811" b="52239"/>
          <a:stretch>
            <a:fillRect/>
          </a:stretch>
        </p:blipFill>
        <p:spPr bwMode="auto">
          <a:xfrm>
            <a:off x="8458200" y="228600"/>
            <a:ext cx="609600" cy="5264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 l="13489" t="2388" r="50811" b="52239"/>
          <a:stretch>
            <a:fillRect/>
          </a:stretch>
        </p:blipFill>
        <p:spPr bwMode="auto">
          <a:xfrm rot="4320118">
            <a:off x="8342266" y="565183"/>
            <a:ext cx="609600" cy="5264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7620000" y="228600"/>
            <a:ext cx="1066800" cy="838200"/>
            <a:chOff x="5257800" y="1143001"/>
            <a:chExt cx="1447800" cy="1524000"/>
          </a:xfrm>
        </p:grpSpPr>
        <p:sp>
          <p:nvSpPr>
            <p:cNvPr id="13" name="Oval 1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28600" y="152400"/>
            <a:ext cx="8515876" cy="12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1415" tIns="85698" rIns="71415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ernard MT Condensed" pitchFamily="18" charset="0"/>
                <a:cs typeface="Arial" pitchFamily="34" charset="0"/>
              </a:rPr>
              <a:t>Generally pain is divided into two types: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tx2"/>
              </a:solidFill>
              <a:latin typeface="Bernard MT Condensed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	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Bernard MT Condensed" pitchFamily="18" charset="0"/>
                <a:cs typeface="Arial" pitchFamily="34" charset="0"/>
              </a:rPr>
              <a:t>ACUTE PAIN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				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Bernard MT Condensed" pitchFamily="18" charset="0"/>
                <a:cs typeface="Arial" pitchFamily="34" charset="0"/>
              </a:rPr>
              <a:t>CHRONIC PAIN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Bernard MT Condensed" pitchFamily="18" charset="0"/>
                <a:cs typeface="Arial" pitchFamily="34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" y="1500187"/>
            <a:ext cx="5562600" cy="2246769"/>
          </a:xfrm>
          <a:prstGeom prst="rect">
            <a:avLst/>
          </a:prstGeom>
          <a:solidFill>
            <a:srgbClr val="3333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solidFill>
                  <a:schemeClr val="tx2"/>
                </a:solidFill>
                <a:latin typeface="Arial Narrow" pitchFamily="34" charset="0"/>
              </a:rPr>
              <a:t>It is a normal, predicted physiological response to a noxious chemical, thermal or mechanical stimulus 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solidFill>
                  <a:schemeClr val="tx2"/>
                </a:solidFill>
                <a:latin typeface="Arial Narrow" pitchFamily="34" charset="0"/>
              </a:rPr>
              <a:t>It is of sudden onset, lasting </a:t>
            </a:r>
            <a:r>
              <a:rPr lang="en-US" sz="2200" b="1" spc="-40" dirty="0" smtClean="0">
                <a:solidFill>
                  <a:schemeClr val="tx2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200" b="1" spc="-40" dirty="0" smtClean="0">
                <a:solidFill>
                  <a:schemeClr val="tx2"/>
                </a:solidFill>
                <a:latin typeface="Arial Narrow" pitchFamily="34" charset="0"/>
              </a:rPr>
              <a:t> hrs-</a:t>
            </a:r>
            <a:r>
              <a:rPr lang="en-US" sz="2200" b="1" spc="-40" dirty="0" err="1" smtClean="0">
                <a:solidFill>
                  <a:schemeClr val="tx2"/>
                </a:solidFill>
                <a:latin typeface="Arial Narrow" pitchFamily="34" charset="0"/>
              </a:rPr>
              <a:t>ds</a:t>
            </a:r>
            <a:r>
              <a:rPr lang="en-US" sz="2200" b="1" spc="-40" dirty="0" smtClean="0">
                <a:solidFill>
                  <a:schemeClr val="tx2"/>
                </a:solidFill>
                <a:latin typeface="Arial Narrow" pitchFamily="34" charset="0"/>
              </a:rPr>
              <a:t> (not &gt; 6 ms ) 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solidFill>
                  <a:schemeClr val="tx2"/>
                </a:solidFill>
                <a:latin typeface="Arial Narrow" pitchFamily="34" charset="0"/>
              </a:rPr>
              <a:t>Disappears once the underlying cause is treated. 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solidFill>
                  <a:schemeClr val="tx2"/>
                </a:solidFill>
                <a:latin typeface="Arial Narrow" pitchFamily="34" charset="0"/>
              </a:rPr>
              <a:t>Beneficial in a sense that it is a warning of actual or potential physical harm; signaling  that damage has occurred &amp; that something needs to be done.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37338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sng" spc="-40" dirty="0" smtClean="0">
                <a:latin typeface="Arial Narrow" pitchFamily="34" charset="0"/>
              </a:rPr>
              <a:t>Examples of acute pain : </a:t>
            </a:r>
          </a:p>
          <a:p>
            <a:pPr marL="342900" indent="-342900">
              <a:lnSpc>
                <a:spcPts val="2400"/>
              </a:lnSpc>
              <a:buBlip>
                <a:blip r:embed="rId3"/>
              </a:buBlip>
            </a:pPr>
            <a:r>
              <a:rPr lang="en-US" sz="2200" b="1" spc="-40" dirty="0" smtClean="0">
                <a:latin typeface="Arial Narrow" pitchFamily="34" charset="0"/>
              </a:rPr>
              <a:t>Heart attack</a:t>
            </a:r>
            <a:r>
              <a:rPr lang="en-US" sz="2200" spc="-40" dirty="0" smtClean="0">
                <a:latin typeface="Arial Narrow" pitchFamily="34" charset="0"/>
              </a:rPr>
              <a:t> </a:t>
            </a:r>
          </a:p>
          <a:p>
            <a:pPr marL="342900" indent="-342900">
              <a:lnSpc>
                <a:spcPts val="2400"/>
              </a:lnSpc>
              <a:buBlip>
                <a:blip r:embed="rId3"/>
              </a:buBlip>
            </a:pPr>
            <a:r>
              <a:rPr lang="en-US" sz="2200" b="1" spc="-40" dirty="0" smtClean="0">
                <a:latin typeface="Arial Narrow" pitchFamily="34" charset="0"/>
              </a:rPr>
              <a:t>Acute appendicitis</a:t>
            </a:r>
            <a:r>
              <a:rPr lang="en-US" sz="2200" spc="-40" dirty="0" smtClean="0">
                <a:latin typeface="Arial Narrow" pitchFamily="34" charset="0"/>
              </a:rPr>
              <a:t> </a:t>
            </a:r>
          </a:p>
          <a:p>
            <a:pPr marL="342900" indent="-342900">
              <a:lnSpc>
                <a:spcPts val="2400"/>
              </a:lnSpc>
              <a:buBlip>
                <a:blip r:embed="rId3"/>
              </a:buBlip>
            </a:pPr>
            <a:r>
              <a:rPr lang="en-US" sz="2200" b="1" spc="-40" dirty="0" smtClean="0">
                <a:latin typeface="Arial Narrow" pitchFamily="34" charset="0"/>
              </a:rPr>
              <a:t>Bone fracture</a:t>
            </a:r>
            <a:r>
              <a:rPr lang="en-US" sz="2200" spc="-40" dirty="0" smtClean="0">
                <a:latin typeface="Arial Narrow" pitchFamily="34" charset="0"/>
              </a:rPr>
              <a:t> </a:t>
            </a:r>
          </a:p>
          <a:p>
            <a:pPr marL="342900" indent="-342900">
              <a:lnSpc>
                <a:spcPts val="2400"/>
              </a:lnSpc>
              <a:buBlip>
                <a:blip r:embed="rId3"/>
              </a:buBlip>
            </a:pPr>
            <a:r>
              <a:rPr lang="en-US" sz="2200" b="1" spc="-40" dirty="0" smtClean="0">
                <a:latin typeface="Arial Narrow" pitchFamily="34" charset="0"/>
              </a:rPr>
              <a:t>Muscle sprain</a:t>
            </a:r>
            <a:r>
              <a:rPr lang="en-US" sz="2200" spc="-40" dirty="0" smtClean="0">
                <a:latin typeface="Arial Narrow" pitchFamily="34" charset="0"/>
              </a:rPr>
              <a:t> </a:t>
            </a:r>
          </a:p>
          <a:p>
            <a:pPr marL="342900" indent="-342900">
              <a:lnSpc>
                <a:spcPts val="2400"/>
              </a:lnSpc>
              <a:buBlip>
                <a:blip r:embed="rId3"/>
              </a:buBlip>
            </a:pPr>
            <a:r>
              <a:rPr lang="en-US" sz="2200" b="1" spc="-40" dirty="0" smtClean="0">
                <a:latin typeface="Arial Narrow" pitchFamily="34" charset="0"/>
              </a:rPr>
              <a:t>Prolapsed disc</a:t>
            </a:r>
            <a:endParaRPr lang="en-US" sz="2200" spc="-40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67000" y="685800"/>
            <a:ext cx="3962400" cy="228600"/>
            <a:chOff x="2667000" y="685800"/>
            <a:chExt cx="3810000" cy="228600"/>
          </a:xfrm>
        </p:grpSpPr>
        <p:cxnSp>
          <p:nvCxnSpPr>
            <p:cNvPr id="18" name="Straight Arrow Connector 17"/>
            <p:cNvCxnSpPr/>
            <p:nvPr/>
          </p:nvCxnSpPr>
          <p:spPr>
            <a:xfrm rot="10800000" flipV="1">
              <a:off x="2667000" y="685800"/>
              <a:ext cx="1905000" cy="228600"/>
            </a:xfrm>
            <a:prstGeom prst="straightConnector1">
              <a:avLst/>
            </a:prstGeom>
            <a:ln w="38100">
              <a:solidFill>
                <a:srgbClr val="FF481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H="1" flipV="1">
              <a:off x="4572000" y="685800"/>
              <a:ext cx="1905000" cy="228600"/>
            </a:xfrm>
            <a:prstGeom prst="straightConnector1">
              <a:avLst/>
            </a:prstGeom>
            <a:ln w="38100">
              <a:solidFill>
                <a:srgbClr val="FF481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715000" y="1524000"/>
            <a:ext cx="3352800" cy="2246769"/>
          </a:xfrm>
          <a:prstGeom prst="rect">
            <a:avLst/>
          </a:prstGeom>
          <a:solidFill>
            <a:srgbClr val="3333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solidFill>
                  <a:schemeClr val="tx2"/>
                </a:solidFill>
                <a:latin typeface="Arial Narrow" pitchFamily="34" charset="0"/>
              </a:rPr>
              <a:t>It is the pain that starts acute &amp;  continues beyond normal time expected or persists or recurs for various other reasons 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solidFill>
                  <a:schemeClr val="tx2"/>
                </a:solidFill>
                <a:latin typeface="Arial Narrow" pitchFamily="34" charset="0"/>
              </a:rPr>
              <a:t>It outlived its usefulness &amp; is no longer beneficial to patient.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8800" y="3733800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200" b="1" u="sng" spc="-40" dirty="0" smtClean="0">
                <a:latin typeface="Arial Narrow" pitchFamily="34" charset="0"/>
              </a:rPr>
              <a:t>Examples of chronic pain: </a:t>
            </a:r>
          </a:p>
          <a:p>
            <a:pPr marL="342900" indent="-342900" algn="r">
              <a:lnSpc>
                <a:spcPts val="2400"/>
              </a:lnSpc>
              <a:buBlip>
                <a:blip r:embed="rId3"/>
              </a:buBlip>
            </a:pPr>
            <a:r>
              <a:rPr lang="en-US" sz="2200" b="1" spc="-40" dirty="0" smtClean="0">
                <a:latin typeface="Arial Narrow" pitchFamily="34" charset="0"/>
              </a:rPr>
              <a:t>Cancer</a:t>
            </a:r>
          </a:p>
          <a:p>
            <a:pPr marL="342900" indent="-342900" algn="r">
              <a:lnSpc>
                <a:spcPts val="2400"/>
              </a:lnSpc>
              <a:buBlip>
                <a:blip r:embed="rId3"/>
              </a:buBlip>
            </a:pPr>
            <a:r>
              <a:rPr lang="en-US" sz="2200" b="1" spc="-40" dirty="0" smtClean="0">
                <a:latin typeface="Arial Narrow" pitchFamily="34" charset="0"/>
              </a:rPr>
              <a:t>Neuropathy</a:t>
            </a:r>
          </a:p>
          <a:p>
            <a:pPr marL="342900" indent="-342900" algn="r">
              <a:lnSpc>
                <a:spcPts val="2400"/>
              </a:lnSpc>
              <a:buBlip>
                <a:blip r:embed="rId3"/>
              </a:buBlip>
            </a:pPr>
            <a:r>
              <a:rPr lang="en-US" sz="2200" b="1" spc="-40" dirty="0" smtClean="0">
                <a:latin typeface="Arial Narrow" pitchFamily="34" charset="0"/>
              </a:rPr>
              <a:t>Inflammation</a:t>
            </a:r>
          </a:p>
          <a:p>
            <a:pPr marL="342900" indent="-342900" algn="r">
              <a:lnSpc>
                <a:spcPts val="2400"/>
              </a:lnSpc>
              <a:buBlip>
                <a:blip r:embed="rId3"/>
              </a:buBlip>
            </a:pPr>
            <a:r>
              <a:rPr lang="en-US" sz="2200" b="1" spc="-40" dirty="0" smtClean="0">
                <a:latin typeface="Arial Narrow" pitchFamily="34" charset="0"/>
              </a:rPr>
              <a:t>Distensions </a:t>
            </a:r>
          </a:p>
          <a:p>
            <a:pPr marL="342900" indent="-342900" algn="r">
              <a:lnSpc>
                <a:spcPts val="2400"/>
              </a:lnSpc>
              <a:buBlip>
                <a:blip r:embed="rId3"/>
              </a:buBlip>
            </a:pPr>
            <a:r>
              <a:rPr lang="en-US" sz="2200" b="1" spc="-40" dirty="0" smtClean="0">
                <a:latin typeface="Arial Narrow" pitchFamily="34" charset="0"/>
              </a:rPr>
              <a:t>Eruptions</a:t>
            </a:r>
          </a:p>
          <a:p>
            <a:pPr marL="342900" indent="-342900" algn="r">
              <a:lnSpc>
                <a:spcPts val="2400"/>
              </a:lnSpc>
              <a:buBlip>
                <a:blip r:embed="rId3"/>
              </a:buBlip>
            </a:pPr>
            <a:endParaRPr lang="en-US" sz="2200" spc="-40" dirty="0" smtClean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0" y="4572000"/>
            <a:ext cx="32375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GOALS OF THERAPY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1" y="5619690"/>
            <a:ext cx="2743199" cy="630942"/>
          </a:xfrm>
          <a:prstGeom prst="rect">
            <a:avLst/>
          </a:prstGeom>
          <a:solidFill>
            <a:srgbClr val="3333FF"/>
          </a:solidFill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FFE98B"/>
                </a:solidFill>
                <a:latin typeface="Bernard MT Condensed" pitchFamily="18" charset="0"/>
              </a:rPr>
              <a:t>Focused to treat the cause &gt; Reducing Pain  </a:t>
            </a:r>
            <a:endParaRPr lang="en-US" sz="2000" dirty="0">
              <a:solidFill>
                <a:srgbClr val="FFE98B"/>
              </a:solidFill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7400" y="5619690"/>
            <a:ext cx="3124200" cy="400110"/>
          </a:xfrm>
          <a:prstGeom prst="rect">
            <a:avLst/>
          </a:prstGeom>
          <a:solidFill>
            <a:srgbClr val="3333FF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E98B"/>
                </a:solidFill>
                <a:latin typeface="Bernard MT Condensed" pitchFamily="18" charset="0"/>
              </a:rPr>
              <a:t>Focused on reducing the pain</a:t>
            </a:r>
            <a:endParaRPr lang="en-US" sz="2000" dirty="0">
              <a:solidFill>
                <a:srgbClr val="FFE98B"/>
              </a:solidFill>
              <a:latin typeface="Bernard MT Condensed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0" y="607689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Minimize pain, limit disability &amp; maximize person’s function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37127" y="5029200"/>
            <a:ext cx="3459480" cy="533400"/>
            <a:chOff x="2667000" y="685800"/>
            <a:chExt cx="3810000" cy="228600"/>
          </a:xfrm>
        </p:grpSpPr>
        <p:cxnSp>
          <p:nvCxnSpPr>
            <p:cNvPr id="31" name="Straight Arrow Connector 30"/>
            <p:cNvCxnSpPr/>
            <p:nvPr/>
          </p:nvCxnSpPr>
          <p:spPr>
            <a:xfrm rot="10800000" flipV="1">
              <a:off x="2667000" y="685800"/>
              <a:ext cx="1905000" cy="228600"/>
            </a:xfrm>
            <a:prstGeom prst="straightConnector1">
              <a:avLst/>
            </a:prstGeom>
            <a:ln w="38100">
              <a:solidFill>
                <a:srgbClr val="FF481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0800000" flipH="1" flipV="1">
              <a:off x="4572000" y="685800"/>
              <a:ext cx="1905000" cy="228600"/>
            </a:xfrm>
            <a:prstGeom prst="straightConnector1">
              <a:avLst/>
            </a:prstGeom>
            <a:ln w="38100">
              <a:solidFill>
                <a:srgbClr val="FF481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1247193" y="6350913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FF481D"/>
                  </a:solidFill>
                </a:uFill>
                <a:latin typeface="Arial Narrow" pitchFamily="34" charset="0"/>
              </a:rPr>
              <a:t>Multidisciplinary;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blends physical, emotional, intellectual &amp;  social variables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6172200" y="6096000"/>
            <a:ext cx="152400" cy="1588"/>
          </a:xfrm>
          <a:prstGeom prst="straightConnector1">
            <a:avLst/>
          </a:prstGeom>
          <a:ln w="38100">
            <a:solidFill>
              <a:srgbClr val="FF48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/>
      <p:bldP spid="21" grpId="0" animBg="1"/>
      <p:bldP spid="22" grpId="0"/>
      <p:bldP spid="23" grpId="0"/>
      <p:bldP spid="24" grpId="0" animBg="1"/>
      <p:bldP spid="25" grpId="0" animBg="1"/>
      <p:bldP spid="27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003300"/>
            </a:gs>
            <a:gs pos="24000">
              <a:srgbClr val="003300">
                <a:alpha val="67000"/>
              </a:srgbClr>
            </a:gs>
            <a:gs pos="48000">
              <a:srgbClr val="003300">
                <a:alpha val="46000"/>
              </a:srgbClr>
            </a:gs>
            <a:gs pos="60000">
              <a:srgbClr val="FFFF99"/>
            </a:gs>
            <a:gs pos="100000">
              <a:srgbClr val="FFE98B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1.trekearth.com/photos/10285/poiies.jpg"/>
          <p:cNvPicPr>
            <a:picLocks noChangeAspect="1" noChangeArrowheads="1"/>
          </p:cNvPicPr>
          <p:nvPr/>
        </p:nvPicPr>
        <p:blipFill>
          <a:blip r:embed="rId2" cstate="print"/>
          <a:srcRect l="2702" t="3402" r="1843" b="3044"/>
          <a:stretch>
            <a:fillRect/>
          </a:stretch>
        </p:blipFill>
        <p:spPr bwMode="auto">
          <a:xfrm>
            <a:off x="533400" y="1981200"/>
            <a:ext cx="8077200" cy="4191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10385" y="505361"/>
            <a:ext cx="5495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3A3ACE">
                  <a:alpha val="85000"/>
                </a:srgbClr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4657792"/>
            <a:ext cx="32004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Low back pain</a:t>
            </a:r>
          </a:p>
          <a:p>
            <a:pPr algn="l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Cancer pain</a:t>
            </a:r>
          </a:p>
          <a:p>
            <a:pPr algn="l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Diabetic neuropathy</a:t>
            </a:r>
          </a:p>
          <a:p>
            <a:pPr algn="l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Post herpetic neuralgia</a:t>
            </a:r>
          </a:p>
          <a:p>
            <a:pPr algn="l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Post amputation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52400" y="3029015"/>
            <a:ext cx="1600201" cy="1323977"/>
            <a:chOff x="152400" y="2638423"/>
            <a:chExt cx="1600201" cy="1323977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152400" y="2943223"/>
              <a:ext cx="1600201" cy="46166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Superficial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5400000">
              <a:off x="469355" y="2789727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 bwMode="auto">
            <a:xfrm>
              <a:off x="228600" y="3502024"/>
              <a:ext cx="1466878" cy="46037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latin typeface="+mn-lt"/>
                  <a:cs typeface="+mn-cs"/>
                </a:rPr>
                <a:t>Somatic</a:t>
              </a:r>
              <a:endParaRPr lang="en-US" sz="2400" b="1" dirty="0">
                <a:latin typeface="+mn-lt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" y="1887185"/>
            <a:ext cx="38862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Arising from damaged tissues other than nerve fibers &amp;  activates </a:t>
            </a:r>
            <a:r>
              <a:rPr lang="en-US" sz="2400" b="1" dirty="0" err="1" smtClean="0">
                <a:latin typeface="Arial Narrow" pitchFamily="34" charset="0"/>
              </a:rPr>
              <a:t>noniceptors</a:t>
            </a:r>
            <a:endParaRPr lang="en-US" sz="2400" b="1" dirty="0" smtClean="0">
              <a:latin typeface="Arial Narrow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00456" y="3058828"/>
            <a:ext cx="228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1143000" y="3058386"/>
            <a:ext cx="3295679" cy="2186785"/>
            <a:chOff x="1143000" y="2667794"/>
            <a:chExt cx="3295679" cy="2186785"/>
          </a:xfrm>
        </p:grpSpPr>
        <p:grpSp>
          <p:nvGrpSpPr>
            <p:cNvPr id="36" name="Group 35"/>
            <p:cNvGrpSpPr/>
            <p:nvPr/>
          </p:nvGrpSpPr>
          <p:grpSpPr>
            <a:xfrm>
              <a:off x="1143000" y="3505200"/>
              <a:ext cx="3295679" cy="1349379"/>
              <a:chOff x="209521" y="4622796"/>
              <a:chExt cx="3295679" cy="1349379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rot="5400000">
                <a:off x="811542" y="53329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 bwMode="auto">
              <a:xfrm>
                <a:off x="209521" y="5511800"/>
                <a:ext cx="1466879" cy="460375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latin typeface="+mn-lt"/>
                    <a:cs typeface="+mn-cs"/>
                  </a:rPr>
                  <a:t>Somatic</a:t>
                </a:r>
                <a:endParaRPr lang="en-US" sz="2400" b="1" dirty="0">
                  <a:latin typeface="+mn-lt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 bwMode="auto">
              <a:xfrm>
                <a:off x="990600" y="4622796"/>
                <a:ext cx="1752599" cy="461665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Deep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rot="5400000">
                <a:off x="2621263" y="53329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 bwMode="auto">
              <a:xfrm>
                <a:off x="2038321" y="5511800"/>
                <a:ext cx="1466879" cy="460375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latin typeface="+mn-lt"/>
                    <a:cs typeface="+mn-cs"/>
                  </a:rPr>
                  <a:t>Visceral</a:t>
                </a:r>
                <a:endParaRPr lang="en-US" sz="2400" b="1" dirty="0">
                  <a:latin typeface="+mn-lt"/>
                  <a:cs typeface="+mn-cs"/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 rot="5400000">
              <a:off x="2450790" y="3086100"/>
              <a:ext cx="8382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419600" y="1887185"/>
            <a:ext cx="47244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Arising from  functional derangement or structural damage of nervous tissues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953000" y="3077116"/>
            <a:ext cx="3657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343400" y="3057592"/>
            <a:ext cx="2057400" cy="1600200"/>
            <a:chOff x="4343400" y="2667000"/>
            <a:chExt cx="2057400" cy="1600200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4572000" y="2943223"/>
              <a:ext cx="1676400" cy="46166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Peripheral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43400" y="34362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 Narrow" pitchFamily="34" charset="0"/>
                </a:rPr>
                <a:t>Originating in PNS</a:t>
              </a:r>
              <a:endParaRPr lang="en-US" sz="2400" b="1" dirty="0">
                <a:latin typeface="Arial Narrow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162800" y="3079362"/>
            <a:ext cx="2057400" cy="1645038"/>
            <a:chOff x="7162800" y="2767359"/>
            <a:chExt cx="2057400" cy="1645038"/>
          </a:xfrm>
        </p:grpSpPr>
        <p:sp>
          <p:nvSpPr>
            <p:cNvPr id="34" name="TextBox 33"/>
            <p:cNvSpPr txBox="1"/>
            <p:nvPr/>
          </p:nvSpPr>
          <p:spPr>
            <a:xfrm>
              <a:off x="7162800" y="3581400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 Narrow" pitchFamily="34" charset="0"/>
                </a:rPr>
                <a:t>Originating in CNS</a:t>
              </a:r>
              <a:endParaRPr lang="en-US" sz="2400" b="1" dirty="0">
                <a:latin typeface="Arial Narrow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7467600" y="2767359"/>
              <a:ext cx="1371599" cy="762001"/>
              <a:chOff x="7467600" y="2767359"/>
              <a:chExt cx="1371599" cy="762001"/>
            </a:xfrm>
          </p:grpSpPr>
          <p:sp>
            <p:nvSpPr>
              <p:cNvPr id="32" name="TextBox 31"/>
              <p:cNvSpPr txBox="1"/>
              <p:nvPr/>
            </p:nvSpPr>
            <p:spPr bwMode="auto">
              <a:xfrm>
                <a:off x="7467600" y="3067695"/>
                <a:ext cx="1371599" cy="461665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Central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 bwMode="auto">
              <a:xfrm rot="5400000">
                <a:off x="8430599" y="2918663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819137" y="228600"/>
            <a:ext cx="7581926" cy="1571393"/>
            <a:chOff x="819137" y="228600"/>
            <a:chExt cx="7581926" cy="1571393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819137" y="977349"/>
              <a:ext cx="2000263" cy="822644"/>
              <a:chOff x="76200" y="2856707"/>
              <a:chExt cx="1447800" cy="823984"/>
            </a:xfrm>
            <a:solidFill>
              <a:srgbClr val="0000FF"/>
            </a:solidFill>
          </p:grpSpPr>
          <p:cxnSp>
            <p:nvCxnSpPr>
              <p:cNvPr id="5" name="Straight Arrow Connector 4"/>
              <p:cNvCxnSpPr/>
              <p:nvPr/>
            </p:nvCxnSpPr>
            <p:spPr bwMode="auto">
              <a:xfrm rot="5400000">
                <a:off x="621259" y="3008562"/>
                <a:ext cx="305297" cy="1587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 bwMode="auto">
              <a:xfrm>
                <a:off x="76200" y="3187446"/>
                <a:ext cx="1447800" cy="49324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dirty="0" err="1" smtClean="0">
                    <a:latin typeface="Bernard MT Condensed" pitchFamily="18" charset="0"/>
                  </a:rPr>
                  <a:t>Noniceptive</a:t>
                </a:r>
                <a:endParaRPr lang="en-US" sz="2600" dirty="0">
                  <a:latin typeface="Bernard MT Condensed" pitchFamily="18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 bwMode="auto">
            <a:xfrm rot="5400000">
              <a:off x="7212344" y="1115400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6400800" y="1294295"/>
              <a:ext cx="2000263" cy="492443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latin typeface="Bernard MT Condensed" pitchFamily="18" charset="0"/>
                </a:rPr>
                <a:t>Neuropathic</a:t>
              </a:r>
              <a:endParaRPr lang="en-US" sz="2600" dirty="0">
                <a:latin typeface="Bernard MT Condensed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>
              <a:off x="4360985" y="743735"/>
              <a:ext cx="422031" cy="13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160644" y="228600"/>
              <a:ext cx="2743200" cy="523220"/>
            </a:xfrm>
            <a:prstGeom prst="rect">
              <a:avLst/>
            </a:prstGeom>
            <a:solidFill>
              <a:schemeClr val="tx1"/>
            </a:solidFill>
            <a:ln w="28575" cmpd="dbl">
              <a:solidFill>
                <a:srgbClr val="66FFFF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</a:rPr>
                <a:t>CHRONIC PAIN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752600" y="990600"/>
              <a:ext cx="5638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1600200" y="5336736"/>
            <a:ext cx="32004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2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Post Operative</a:t>
            </a:r>
          </a:p>
          <a:p>
            <a:pPr algn="l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Crush Injuries </a:t>
            </a:r>
          </a:p>
          <a:p>
            <a:pPr algn="l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Ischemic</a:t>
            </a:r>
          </a:p>
          <a:p>
            <a:pPr algn="l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Inflammation</a:t>
            </a:r>
          </a:p>
          <a:p>
            <a:pPr algn="l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Distention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" y="22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0" y="685800"/>
            <a:ext cx="9144000" cy="6172200"/>
            <a:chOff x="0" y="685800"/>
            <a:chExt cx="9144000" cy="6172200"/>
          </a:xfrm>
        </p:grpSpPr>
        <p:sp>
          <p:nvSpPr>
            <p:cNvPr id="27" name="Rectangle 26"/>
            <p:cNvSpPr/>
            <p:nvPr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953000" y="1143000"/>
              <a:ext cx="4191000" cy="5715000"/>
            </a:xfrm>
            <a:prstGeom prst="rect">
              <a:avLst/>
            </a:prstGeom>
            <a:gradFill flip="none" rotWithShape="1">
              <a:gsLst>
                <a:gs pos="33000">
                  <a:srgbClr val="0000FF">
                    <a:alpha val="69000"/>
                  </a:srgbClr>
                </a:gs>
                <a:gs pos="44000">
                  <a:srgbClr val="66FFFF">
                    <a:alpha val="75000"/>
                  </a:srgbClr>
                </a:gs>
                <a:gs pos="49000">
                  <a:schemeClr val="tx1"/>
                </a:gs>
                <a:gs pos="81000">
                  <a:schemeClr val="tx1"/>
                </a:gs>
                <a:gs pos="87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Users\Administrator\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99" r="2597" b="2597"/>
            <a:stretch>
              <a:fillRect/>
            </a:stretch>
          </p:blipFill>
          <p:spPr bwMode="auto">
            <a:xfrm>
              <a:off x="0" y="914400"/>
              <a:ext cx="5715000" cy="56388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6248400" y="1752600"/>
            <a:ext cx="2743200" cy="954107"/>
          </a:xfrm>
          <a:prstGeom prst="rect">
            <a:avLst/>
          </a:prstGeom>
          <a:noFill/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PAIN Transmission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&amp; Processing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09600"/>
            <a:ext cx="9144000" cy="1524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33600" y="2133600"/>
            <a:ext cx="762000" cy="7620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4114800"/>
            <a:ext cx="838200" cy="8382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51626" t="2128" r="2485" b="53191"/>
          <a:stretch>
            <a:fillRect/>
          </a:stretch>
        </p:blipFill>
        <p:spPr bwMode="auto">
          <a:xfrm>
            <a:off x="6857984" y="5357802"/>
            <a:ext cx="2286016" cy="1500198"/>
          </a:xfrm>
          <a:prstGeom prst="trapezoid">
            <a:avLst>
              <a:gd name="adj" fmla="val 17274"/>
            </a:avLst>
          </a:prstGeom>
          <a:noFill/>
        </p:spPr>
      </p:pic>
      <p:pic>
        <p:nvPicPr>
          <p:cNvPr id="1027" name="Picture 3" descr="C:\Users\Administrator\Pictures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21" t="72879" r="3371" b="578"/>
          <a:stretch>
            <a:fillRect/>
          </a:stretch>
        </p:blipFill>
        <p:spPr bwMode="auto">
          <a:xfrm>
            <a:off x="6629400" y="5410200"/>
            <a:ext cx="1143000" cy="10668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 bwMode="auto">
          <a:xfrm>
            <a:off x="3657600" y="2286000"/>
            <a:ext cx="1676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Periaqueductal</a:t>
            </a:r>
            <a:r>
              <a:rPr lang="en-US" b="1" dirty="0" smtClean="0">
                <a:latin typeface="+mn-lt"/>
                <a:cs typeface="+mn-cs"/>
              </a:rPr>
              <a:t> Grey Matter</a:t>
            </a:r>
            <a:endParaRPr lang="en-US" b="1" dirty="0">
              <a:latin typeface="+mn-lt"/>
              <a:cs typeface="+mn-cs"/>
            </a:endParaRPr>
          </a:p>
        </p:txBody>
      </p:sp>
      <p:pic>
        <p:nvPicPr>
          <p:cNvPr id="41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00000">
            <a:off x="3185378" y="4428872"/>
            <a:ext cx="5306884" cy="23249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 bwMode="auto">
          <a:xfrm>
            <a:off x="5715000" y="4191000"/>
            <a:ext cx="914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Pain signals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59" name="Lightning Bolt 58"/>
          <p:cNvSpPr/>
          <p:nvPr/>
        </p:nvSpPr>
        <p:spPr>
          <a:xfrm rot="1200000">
            <a:off x="3370470" y="5065742"/>
            <a:ext cx="3971276" cy="9906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33600" y="5029200"/>
            <a:ext cx="7620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Spinal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Cord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3161763" y="4876800"/>
            <a:ext cx="1334037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Substantia</a:t>
            </a:r>
            <a:r>
              <a:rPr lang="en-US" b="1" dirty="0" smtClean="0">
                <a:latin typeface="+mn-lt"/>
                <a:cs typeface="+mn-cs"/>
              </a:rPr>
              <a:t> </a:t>
            </a:r>
            <a:r>
              <a:rPr lang="en-US" b="1" dirty="0" err="1" smtClean="0">
                <a:latin typeface="+mn-lt"/>
                <a:cs typeface="+mn-cs"/>
              </a:rPr>
              <a:t>Gelatinosa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7010400" y="5181600"/>
            <a:ext cx="1334037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Noniceptors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191000" y="3581400"/>
            <a:ext cx="11430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" pitchFamily="34" charset="0"/>
              </a:rPr>
              <a:t>Dorsal Root </a:t>
            </a:r>
            <a:r>
              <a:rPr lang="en-US" sz="1600" b="1" dirty="0">
                <a:latin typeface="Arial Narrow" pitchFamily="34" charset="0"/>
              </a:rPr>
              <a:t>G</a:t>
            </a:r>
            <a:r>
              <a:rPr lang="en-US" sz="1600" b="1" dirty="0" smtClean="0">
                <a:latin typeface="Arial Narrow" pitchFamily="34" charset="0"/>
              </a:rPr>
              <a:t>anglion </a:t>
            </a:r>
            <a:endParaRPr lang="en-US" sz="1600" b="1" dirty="0">
              <a:latin typeface="Arial Narrow" pitchFamily="34" charset="0"/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76200" y="228600"/>
            <a:ext cx="2286000" cy="2514600"/>
            <a:chOff x="714348" y="3667125"/>
            <a:chExt cx="3286148" cy="3190875"/>
          </a:xfrm>
        </p:grpSpPr>
        <p:sp>
          <p:nvSpPr>
            <p:cNvPr id="64" name="Freeform 63"/>
            <p:cNvSpPr/>
            <p:nvPr/>
          </p:nvSpPr>
          <p:spPr bwMode="auto">
            <a:xfrm>
              <a:off x="837127" y="3898006"/>
              <a:ext cx="2996484" cy="2846231"/>
            </a:xfrm>
            <a:custGeom>
              <a:avLst/>
              <a:gdLst>
                <a:gd name="connsiteX0" fmla="*/ 309093 w 2996484"/>
                <a:gd name="connsiteY0" fmla="*/ 970208 h 2846231"/>
                <a:gd name="connsiteX1" fmla="*/ 772732 w 2996484"/>
                <a:gd name="connsiteY1" fmla="*/ 287628 h 2846231"/>
                <a:gd name="connsiteX2" fmla="*/ 1803042 w 2996484"/>
                <a:gd name="connsiteY2" fmla="*/ 42929 h 2846231"/>
                <a:gd name="connsiteX3" fmla="*/ 2717442 w 2996484"/>
                <a:gd name="connsiteY3" fmla="*/ 545205 h 2846231"/>
                <a:gd name="connsiteX4" fmla="*/ 2846231 w 2996484"/>
                <a:gd name="connsiteY4" fmla="*/ 944450 h 2846231"/>
                <a:gd name="connsiteX5" fmla="*/ 2897746 w 2996484"/>
                <a:gd name="connsiteY5" fmla="*/ 1408090 h 2846231"/>
                <a:gd name="connsiteX6" fmla="*/ 2253803 w 2996484"/>
                <a:gd name="connsiteY6" fmla="*/ 2309611 h 2846231"/>
                <a:gd name="connsiteX7" fmla="*/ 2021983 w 2996484"/>
                <a:gd name="connsiteY7" fmla="*/ 2799008 h 2846231"/>
                <a:gd name="connsiteX8" fmla="*/ 682580 w 2996484"/>
                <a:gd name="connsiteY8" fmla="*/ 2592946 h 2846231"/>
                <a:gd name="connsiteX9" fmla="*/ 360608 w 2996484"/>
                <a:gd name="connsiteY9" fmla="*/ 2283853 h 2846231"/>
                <a:gd name="connsiteX10" fmla="*/ 231819 w 2996484"/>
                <a:gd name="connsiteY10" fmla="*/ 1974760 h 2846231"/>
                <a:gd name="connsiteX11" fmla="*/ 25758 w 2996484"/>
                <a:gd name="connsiteY11" fmla="*/ 1871729 h 2846231"/>
                <a:gd name="connsiteX12" fmla="*/ 77273 w 2996484"/>
                <a:gd name="connsiteY12" fmla="*/ 1627031 h 2846231"/>
                <a:gd name="connsiteX13" fmla="*/ 437881 w 2996484"/>
                <a:gd name="connsiteY13" fmla="*/ 1202028 h 2846231"/>
                <a:gd name="connsiteX14" fmla="*/ 309093 w 2996484"/>
                <a:gd name="connsiteY14" fmla="*/ 892935 h 2846231"/>
                <a:gd name="connsiteX15" fmla="*/ 309093 w 2996484"/>
                <a:gd name="connsiteY15" fmla="*/ 892935 h 28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84" h="2846231">
                  <a:moveTo>
                    <a:pt x="309093" y="970208"/>
                  </a:moveTo>
                  <a:cubicBezTo>
                    <a:pt x="416417" y="706191"/>
                    <a:pt x="523741" y="442175"/>
                    <a:pt x="772732" y="287628"/>
                  </a:cubicBezTo>
                  <a:cubicBezTo>
                    <a:pt x="1021724" y="133082"/>
                    <a:pt x="1478924" y="0"/>
                    <a:pt x="1803042" y="42929"/>
                  </a:cubicBezTo>
                  <a:cubicBezTo>
                    <a:pt x="2127160" y="85858"/>
                    <a:pt x="2543577" y="394952"/>
                    <a:pt x="2717442" y="545205"/>
                  </a:cubicBezTo>
                  <a:cubicBezTo>
                    <a:pt x="2891307" y="695458"/>
                    <a:pt x="2816180" y="800636"/>
                    <a:pt x="2846231" y="944450"/>
                  </a:cubicBezTo>
                  <a:cubicBezTo>
                    <a:pt x="2876282" y="1088264"/>
                    <a:pt x="2996484" y="1180563"/>
                    <a:pt x="2897746" y="1408090"/>
                  </a:cubicBezTo>
                  <a:cubicBezTo>
                    <a:pt x="2799008" y="1635617"/>
                    <a:pt x="2399763" y="2077791"/>
                    <a:pt x="2253803" y="2309611"/>
                  </a:cubicBezTo>
                  <a:cubicBezTo>
                    <a:pt x="2107843" y="2541431"/>
                    <a:pt x="2283854" y="2751785"/>
                    <a:pt x="2021983" y="2799008"/>
                  </a:cubicBezTo>
                  <a:cubicBezTo>
                    <a:pt x="1760112" y="2846231"/>
                    <a:pt x="959476" y="2678805"/>
                    <a:pt x="682580" y="2592946"/>
                  </a:cubicBezTo>
                  <a:cubicBezTo>
                    <a:pt x="405684" y="2507087"/>
                    <a:pt x="435735" y="2386884"/>
                    <a:pt x="360608" y="2283853"/>
                  </a:cubicBezTo>
                  <a:cubicBezTo>
                    <a:pt x="285481" y="2180822"/>
                    <a:pt x="287627" y="2043447"/>
                    <a:pt x="231819" y="1974760"/>
                  </a:cubicBezTo>
                  <a:cubicBezTo>
                    <a:pt x="176011" y="1906073"/>
                    <a:pt x="51516" y="1929684"/>
                    <a:pt x="25758" y="1871729"/>
                  </a:cubicBezTo>
                  <a:cubicBezTo>
                    <a:pt x="0" y="1813774"/>
                    <a:pt x="8586" y="1738648"/>
                    <a:pt x="77273" y="1627031"/>
                  </a:cubicBezTo>
                  <a:cubicBezTo>
                    <a:pt x="145960" y="1515414"/>
                    <a:pt x="399244" y="1324377"/>
                    <a:pt x="437881" y="1202028"/>
                  </a:cubicBezTo>
                  <a:cubicBezTo>
                    <a:pt x="476518" y="1079679"/>
                    <a:pt x="309093" y="892935"/>
                    <a:pt x="309093" y="892935"/>
                  </a:cubicBezTo>
                  <a:lnTo>
                    <a:pt x="309093" y="892935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65" name="Picture 2" descr="Fibromyalgia is one of the most common diseases affecting the muscles, yet its cause is currently unknown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5212" r="14807"/>
            <a:stretch>
              <a:fillRect/>
            </a:stretch>
          </p:blipFill>
          <p:spPr bwMode="auto">
            <a:xfrm>
              <a:off x="714348" y="3667125"/>
              <a:ext cx="3286148" cy="3190875"/>
            </a:xfrm>
            <a:prstGeom prst="ellipse">
              <a:avLst/>
            </a:prstGeom>
            <a:noFill/>
          </p:spPr>
        </p:pic>
      </p:grpSp>
      <p:sp>
        <p:nvSpPr>
          <p:cNvPr id="66" name="TextBox 65"/>
          <p:cNvSpPr txBox="1"/>
          <p:nvPr/>
        </p:nvSpPr>
        <p:spPr bwMode="auto">
          <a:xfrm>
            <a:off x="8001000" y="6400800"/>
            <a:ext cx="1066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Stimulus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2400" y="15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latin typeface="Bernard MT Condensed" pitchFamily="18" charset="0"/>
              </a:rPr>
              <a:t>Perception of Pain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24200" y="71155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Affective component of Pain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Lightning Bolt 72"/>
          <p:cNvSpPr/>
          <p:nvPr/>
        </p:nvSpPr>
        <p:spPr>
          <a:xfrm rot="162502">
            <a:off x="914400" y="416601"/>
            <a:ext cx="1752600" cy="1447800"/>
          </a:xfrm>
          <a:prstGeom prst="lightningBol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30000">
                <a:srgbClr val="CC0000">
                  <a:tint val="44500"/>
                  <a:satMod val="160000"/>
                  <a:alpha val="75000"/>
                </a:srgbClr>
              </a:gs>
              <a:gs pos="51000">
                <a:srgbClr val="FE0000">
                  <a:alpha val="69000"/>
                </a:srgbClr>
              </a:gs>
              <a:gs pos="100000">
                <a:srgbClr val="CC0000">
                  <a:alpha val="52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1447800" y="152400"/>
            <a:ext cx="2590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Somatosensory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1295400" y="654611"/>
            <a:ext cx="1905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Cingulate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371600" y="1676400"/>
            <a:ext cx="1143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Thalamus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2474890" y="2343955"/>
            <a:ext cx="525887" cy="2440546"/>
          </a:xfrm>
          <a:custGeom>
            <a:avLst/>
            <a:gdLst>
              <a:gd name="connsiteX0" fmla="*/ 525887 w 525887"/>
              <a:gd name="connsiteY0" fmla="*/ 2305318 h 2440546"/>
              <a:gd name="connsiteX1" fmla="*/ 229673 w 525887"/>
              <a:gd name="connsiteY1" fmla="*/ 2292439 h 2440546"/>
              <a:gd name="connsiteX2" fmla="*/ 36490 w 525887"/>
              <a:gd name="connsiteY2" fmla="*/ 2202287 h 2440546"/>
              <a:gd name="connsiteX3" fmla="*/ 10733 w 525887"/>
              <a:gd name="connsiteY3" fmla="*/ 862884 h 2440546"/>
              <a:gd name="connsiteX4" fmla="*/ 10733 w 525887"/>
              <a:gd name="connsiteY4" fmla="*/ 0 h 2440546"/>
              <a:gd name="connsiteX5" fmla="*/ 10733 w 525887"/>
              <a:gd name="connsiteY5" fmla="*/ 0 h 244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887" h="2440546">
                <a:moveTo>
                  <a:pt x="525887" y="2305318"/>
                </a:moveTo>
                <a:cubicBezTo>
                  <a:pt x="418563" y="2307464"/>
                  <a:pt x="311239" y="2309611"/>
                  <a:pt x="229673" y="2292439"/>
                </a:cubicBezTo>
                <a:cubicBezTo>
                  <a:pt x="148107" y="2275267"/>
                  <a:pt x="72980" y="2440546"/>
                  <a:pt x="36490" y="2202287"/>
                </a:cubicBezTo>
                <a:cubicBezTo>
                  <a:pt x="0" y="1964028"/>
                  <a:pt x="15026" y="1229932"/>
                  <a:pt x="10733" y="862884"/>
                </a:cubicBezTo>
                <a:cubicBezTo>
                  <a:pt x="6440" y="495836"/>
                  <a:pt x="10733" y="0"/>
                  <a:pt x="10733" y="0"/>
                </a:cubicBezTo>
                <a:lnTo>
                  <a:pt x="10733" y="0"/>
                </a:lnTo>
              </a:path>
            </a:pathLst>
          </a:cu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472744" y="2408349"/>
            <a:ext cx="618186" cy="1996226"/>
          </a:xfrm>
          <a:custGeom>
            <a:avLst/>
            <a:gdLst>
              <a:gd name="connsiteX0" fmla="*/ 0 w 618186"/>
              <a:gd name="connsiteY0" fmla="*/ 0 h 1996226"/>
              <a:gd name="connsiteX1" fmla="*/ 128788 w 618186"/>
              <a:gd name="connsiteY1" fmla="*/ 425003 h 1996226"/>
              <a:gd name="connsiteX2" fmla="*/ 309093 w 618186"/>
              <a:gd name="connsiteY2" fmla="*/ 1159099 h 1996226"/>
              <a:gd name="connsiteX3" fmla="*/ 437881 w 618186"/>
              <a:gd name="connsiteY3" fmla="*/ 1622738 h 1996226"/>
              <a:gd name="connsiteX4" fmla="*/ 618186 w 618186"/>
              <a:gd name="connsiteY4" fmla="*/ 1996226 h 1996226"/>
              <a:gd name="connsiteX5" fmla="*/ 618186 w 618186"/>
              <a:gd name="connsiteY5" fmla="*/ 1996226 h 1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186" h="1996226">
                <a:moveTo>
                  <a:pt x="0" y="0"/>
                </a:moveTo>
                <a:cubicBezTo>
                  <a:pt x="38636" y="115910"/>
                  <a:pt x="77273" y="231820"/>
                  <a:pt x="128788" y="425003"/>
                </a:cubicBezTo>
                <a:cubicBezTo>
                  <a:pt x="180304" y="618186"/>
                  <a:pt x="257578" y="959477"/>
                  <a:pt x="309093" y="1159099"/>
                </a:cubicBezTo>
                <a:cubicBezTo>
                  <a:pt x="360609" y="1358722"/>
                  <a:pt x="386366" y="1483217"/>
                  <a:pt x="437881" y="1622738"/>
                </a:cubicBezTo>
                <a:cubicBezTo>
                  <a:pt x="489397" y="1762259"/>
                  <a:pt x="618186" y="1996226"/>
                  <a:pt x="618186" y="1996226"/>
                </a:cubicBezTo>
                <a:lnTo>
                  <a:pt x="618186" y="1996226"/>
                </a:lnTo>
              </a:path>
            </a:pathLst>
          </a:custGeom>
          <a:ln w="5715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85800" y="60739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ATP, Glutamate, Prostaglandins,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Bradykinins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, 5HT, Histamine, SP, CGRP, ions, metabolites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8600" y="3886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Enkephalines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, NE, GABA, Adenosine </a:t>
            </a:r>
            <a:endParaRPr lang="en-US" sz="20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48400" y="71155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5HT, NE, Dopamine, GABA,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Cannabinoids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……etc. </a:t>
            </a:r>
            <a:endParaRPr lang="en-US" sz="20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48400" y="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5HT, NE, Dopamine, GABA, </a:t>
            </a:r>
            <a:r>
              <a:rPr lang="en-US" sz="2000" b="1" i="1" dirty="0" err="1" smtClean="0">
                <a:latin typeface="Arial Narrow" pitchFamily="34" charset="0"/>
              </a:rPr>
              <a:t>Cannabinoids</a:t>
            </a:r>
            <a:r>
              <a:rPr lang="en-US" sz="2000" b="1" i="1" dirty="0" smtClean="0">
                <a:latin typeface="Arial Narrow" pitchFamily="34" charset="0"/>
              </a:rPr>
              <a:t>……etc. </a:t>
            </a:r>
            <a:endParaRPr lang="en-US" sz="2000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9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1" animBg="1"/>
      <p:bldP spid="40" grpId="0" animBg="1"/>
      <p:bldP spid="28" grpId="0" animBg="1"/>
      <p:bldP spid="38" grpId="0" animBg="1"/>
      <p:bldP spid="37" grpId="0" animBg="1"/>
      <p:bldP spid="29" grpId="0" animBg="1"/>
      <p:bldP spid="66" grpId="0" animBg="1"/>
      <p:bldP spid="71" grpId="0"/>
      <p:bldP spid="72" grpId="0"/>
      <p:bldP spid="73" grpId="0" animBg="1"/>
      <p:bldP spid="68" grpId="0" animBg="1"/>
      <p:bldP spid="69" grpId="0" animBg="1"/>
      <p:bldP spid="67" grpId="0" animBg="1"/>
      <p:bldP spid="74" grpId="0" animBg="1"/>
      <p:bldP spid="75" grpId="0" animBg="1"/>
      <p:bldP spid="76" grpId="0"/>
      <p:bldP spid="77" grpId="0"/>
      <p:bldP spid="81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72200" y="2667000"/>
            <a:ext cx="2971800" cy="4191000"/>
          </a:xfrm>
          <a:prstGeom prst="rect">
            <a:avLst/>
          </a:prstGeom>
          <a:gradFill flip="none" rotWithShape="1">
            <a:gsLst>
              <a:gs pos="33000">
                <a:srgbClr val="0000FF">
                  <a:alpha val="69000"/>
                </a:srgbClr>
              </a:gs>
              <a:gs pos="44000">
                <a:srgbClr val="66FFFF">
                  <a:alpha val="75000"/>
                </a:srgbClr>
              </a:gs>
              <a:gs pos="49000">
                <a:schemeClr val="tx1"/>
              </a:gs>
              <a:gs pos="81000">
                <a:schemeClr val="tx1"/>
              </a:gs>
              <a:gs pos="87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C:\Users\Administrator\Pictures\Picture111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 l="1280" t="4286" r="1986" b="5489"/>
          <a:stretch>
            <a:fillRect/>
          </a:stretch>
        </p:blipFill>
        <p:spPr bwMode="auto">
          <a:xfrm>
            <a:off x="1036320" y="2409825"/>
            <a:ext cx="7117080" cy="4448175"/>
          </a:xfrm>
          <a:prstGeom prst="rect">
            <a:avLst/>
          </a:prstGeom>
          <a:noFill/>
        </p:spPr>
      </p:pic>
      <p:pic>
        <p:nvPicPr>
          <p:cNvPr id="42" name="Picture 10" descr="  Figure 1.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4429" t="8777" r="11423" b="10765"/>
          <a:stretch>
            <a:fillRect/>
          </a:stretch>
        </p:blipFill>
        <p:spPr bwMode="auto">
          <a:xfrm>
            <a:off x="0" y="0"/>
            <a:ext cx="5764876" cy="5562600"/>
          </a:xfrm>
          <a:prstGeom prst="snipRoundRect">
            <a:avLst>
              <a:gd name="adj1" fmla="val 16667"/>
              <a:gd name="adj2" fmla="val 23734"/>
            </a:avLst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3429000" y="-12879"/>
            <a:ext cx="5638800" cy="5651679"/>
            <a:chOff x="3429000" y="-12879"/>
            <a:chExt cx="5638800" cy="5651679"/>
          </a:xfrm>
        </p:grpSpPr>
        <p:grpSp>
          <p:nvGrpSpPr>
            <p:cNvPr id="49" name="Group 48"/>
            <p:cNvGrpSpPr/>
            <p:nvPr/>
          </p:nvGrpSpPr>
          <p:grpSpPr>
            <a:xfrm>
              <a:off x="3429000" y="-12879"/>
              <a:ext cx="5638800" cy="5651679"/>
              <a:chOff x="3429000" y="-12879"/>
              <a:chExt cx="5638800" cy="565167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429000" y="1638835"/>
                <a:ext cx="3790013" cy="399996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334000" y="2486"/>
                <a:ext cx="3458768" cy="2664514"/>
              </a:xfrm>
              <a:prstGeom prst="ellipse">
                <a:avLst/>
              </a:prstGeom>
              <a:solidFill>
                <a:srgbClr val="FBF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" descr="C:\Users\Administrator\Pictures\Picture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9001" y="-12879"/>
                <a:ext cx="5638799" cy="563631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 bwMode="auto">
            <a:xfrm>
              <a:off x="7480092" y="2729735"/>
              <a:ext cx="1479030" cy="586443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latin typeface="+mn-lt"/>
                  <a:cs typeface="+mn-cs"/>
                </a:rPr>
                <a:t>Inhibitory Pain Gate</a:t>
              </a:r>
              <a:endParaRPr lang="en-US" sz="2000" b="1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0" y="685800"/>
            <a:ext cx="9144000" cy="6172200"/>
            <a:chOff x="0" y="685800"/>
            <a:chExt cx="9144000" cy="6172200"/>
          </a:xfrm>
        </p:grpSpPr>
        <p:sp>
          <p:nvSpPr>
            <p:cNvPr id="27" name="Rectangle 26"/>
            <p:cNvSpPr/>
            <p:nvPr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953000" y="1143000"/>
              <a:ext cx="4191000" cy="5715000"/>
            </a:xfrm>
            <a:prstGeom prst="rect">
              <a:avLst/>
            </a:prstGeom>
            <a:gradFill flip="none" rotWithShape="1">
              <a:gsLst>
                <a:gs pos="33000">
                  <a:srgbClr val="0000FF">
                    <a:alpha val="69000"/>
                  </a:srgbClr>
                </a:gs>
                <a:gs pos="44000">
                  <a:srgbClr val="66FFFF">
                    <a:alpha val="75000"/>
                  </a:srgbClr>
                </a:gs>
                <a:gs pos="49000">
                  <a:schemeClr val="tx1"/>
                </a:gs>
                <a:gs pos="81000">
                  <a:schemeClr val="tx1"/>
                </a:gs>
                <a:gs pos="87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Users\Administrator\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99" r="2597" b="2597"/>
            <a:stretch>
              <a:fillRect/>
            </a:stretch>
          </p:blipFill>
          <p:spPr bwMode="auto">
            <a:xfrm>
              <a:off x="0" y="914400"/>
              <a:ext cx="5715000" cy="56388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6248400" y="1752600"/>
            <a:ext cx="2743200" cy="954107"/>
          </a:xfrm>
          <a:prstGeom prst="rect">
            <a:avLst/>
          </a:prstGeom>
          <a:noFill/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DRUGS USED TO CONTROL PAIN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09600"/>
            <a:ext cx="9144000" cy="1524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33600" y="2133600"/>
            <a:ext cx="762000" cy="7620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4114800"/>
            <a:ext cx="838200" cy="8382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51626" t="2128" r="2485" b="53191"/>
          <a:stretch>
            <a:fillRect/>
          </a:stretch>
        </p:blipFill>
        <p:spPr bwMode="auto">
          <a:xfrm>
            <a:off x="6857984" y="5357802"/>
            <a:ext cx="2286016" cy="1500198"/>
          </a:xfrm>
          <a:prstGeom prst="trapezoid">
            <a:avLst>
              <a:gd name="adj" fmla="val 17274"/>
            </a:avLst>
          </a:prstGeom>
          <a:noFill/>
        </p:spPr>
      </p:pic>
      <p:pic>
        <p:nvPicPr>
          <p:cNvPr id="1027" name="Picture 3" descr="C:\Users\Administrator\Pictures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21" t="72879" r="3371" b="578"/>
          <a:stretch>
            <a:fillRect/>
          </a:stretch>
        </p:blipFill>
        <p:spPr bwMode="auto">
          <a:xfrm>
            <a:off x="6629400" y="5410200"/>
            <a:ext cx="1143000" cy="10668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 bwMode="auto">
          <a:xfrm>
            <a:off x="3657600" y="2286000"/>
            <a:ext cx="1676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Periaqueductal</a:t>
            </a:r>
            <a:r>
              <a:rPr lang="en-US" b="1" dirty="0" smtClean="0">
                <a:latin typeface="+mn-lt"/>
                <a:cs typeface="+mn-cs"/>
              </a:rPr>
              <a:t> Grey Matter</a:t>
            </a:r>
            <a:endParaRPr lang="en-US" b="1" dirty="0">
              <a:latin typeface="+mn-lt"/>
              <a:cs typeface="+mn-cs"/>
            </a:endParaRPr>
          </a:p>
        </p:txBody>
      </p:sp>
      <p:pic>
        <p:nvPicPr>
          <p:cNvPr id="41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00000">
            <a:off x="3185378" y="4428872"/>
            <a:ext cx="5306884" cy="23249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 bwMode="auto">
          <a:xfrm>
            <a:off x="5715000" y="4297154"/>
            <a:ext cx="914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Pain signals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59" name="Lightning Bolt 58"/>
          <p:cNvSpPr/>
          <p:nvPr/>
        </p:nvSpPr>
        <p:spPr>
          <a:xfrm rot="1200000">
            <a:off x="3370470" y="5065742"/>
            <a:ext cx="3971276" cy="9906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33600" y="5029200"/>
            <a:ext cx="7620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Spinal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Cord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3161763" y="4876800"/>
            <a:ext cx="1334037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Substantia</a:t>
            </a:r>
            <a:r>
              <a:rPr lang="en-US" b="1" dirty="0" smtClean="0">
                <a:latin typeface="+mn-lt"/>
                <a:cs typeface="+mn-cs"/>
              </a:rPr>
              <a:t> </a:t>
            </a:r>
            <a:r>
              <a:rPr lang="en-US" b="1" dirty="0" err="1" smtClean="0">
                <a:latin typeface="+mn-lt"/>
                <a:cs typeface="+mn-cs"/>
              </a:rPr>
              <a:t>Gelatinosa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7010400" y="5181600"/>
            <a:ext cx="1334037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Noniceptors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191000" y="3581400"/>
            <a:ext cx="11430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" pitchFamily="34" charset="0"/>
              </a:rPr>
              <a:t>Dorsal Root </a:t>
            </a:r>
            <a:r>
              <a:rPr lang="en-US" sz="1600" b="1" dirty="0">
                <a:latin typeface="Arial Narrow" pitchFamily="34" charset="0"/>
              </a:rPr>
              <a:t>G</a:t>
            </a:r>
            <a:r>
              <a:rPr lang="en-US" sz="1600" b="1" dirty="0" smtClean="0">
                <a:latin typeface="Arial Narrow" pitchFamily="34" charset="0"/>
              </a:rPr>
              <a:t>anglion </a:t>
            </a:r>
            <a:endParaRPr lang="en-US" sz="1600" b="1" dirty="0">
              <a:latin typeface="Arial Narrow" pitchFamily="34" charset="0"/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76200" y="228600"/>
            <a:ext cx="2286000" cy="2514600"/>
            <a:chOff x="714348" y="3667125"/>
            <a:chExt cx="3286148" cy="3190875"/>
          </a:xfrm>
        </p:grpSpPr>
        <p:sp>
          <p:nvSpPr>
            <p:cNvPr id="64" name="Freeform 63"/>
            <p:cNvSpPr/>
            <p:nvPr/>
          </p:nvSpPr>
          <p:spPr bwMode="auto">
            <a:xfrm>
              <a:off x="837127" y="3898006"/>
              <a:ext cx="2996484" cy="2846231"/>
            </a:xfrm>
            <a:custGeom>
              <a:avLst/>
              <a:gdLst>
                <a:gd name="connsiteX0" fmla="*/ 309093 w 2996484"/>
                <a:gd name="connsiteY0" fmla="*/ 970208 h 2846231"/>
                <a:gd name="connsiteX1" fmla="*/ 772732 w 2996484"/>
                <a:gd name="connsiteY1" fmla="*/ 287628 h 2846231"/>
                <a:gd name="connsiteX2" fmla="*/ 1803042 w 2996484"/>
                <a:gd name="connsiteY2" fmla="*/ 42929 h 2846231"/>
                <a:gd name="connsiteX3" fmla="*/ 2717442 w 2996484"/>
                <a:gd name="connsiteY3" fmla="*/ 545205 h 2846231"/>
                <a:gd name="connsiteX4" fmla="*/ 2846231 w 2996484"/>
                <a:gd name="connsiteY4" fmla="*/ 944450 h 2846231"/>
                <a:gd name="connsiteX5" fmla="*/ 2897746 w 2996484"/>
                <a:gd name="connsiteY5" fmla="*/ 1408090 h 2846231"/>
                <a:gd name="connsiteX6" fmla="*/ 2253803 w 2996484"/>
                <a:gd name="connsiteY6" fmla="*/ 2309611 h 2846231"/>
                <a:gd name="connsiteX7" fmla="*/ 2021983 w 2996484"/>
                <a:gd name="connsiteY7" fmla="*/ 2799008 h 2846231"/>
                <a:gd name="connsiteX8" fmla="*/ 682580 w 2996484"/>
                <a:gd name="connsiteY8" fmla="*/ 2592946 h 2846231"/>
                <a:gd name="connsiteX9" fmla="*/ 360608 w 2996484"/>
                <a:gd name="connsiteY9" fmla="*/ 2283853 h 2846231"/>
                <a:gd name="connsiteX10" fmla="*/ 231819 w 2996484"/>
                <a:gd name="connsiteY10" fmla="*/ 1974760 h 2846231"/>
                <a:gd name="connsiteX11" fmla="*/ 25758 w 2996484"/>
                <a:gd name="connsiteY11" fmla="*/ 1871729 h 2846231"/>
                <a:gd name="connsiteX12" fmla="*/ 77273 w 2996484"/>
                <a:gd name="connsiteY12" fmla="*/ 1627031 h 2846231"/>
                <a:gd name="connsiteX13" fmla="*/ 437881 w 2996484"/>
                <a:gd name="connsiteY13" fmla="*/ 1202028 h 2846231"/>
                <a:gd name="connsiteX14" fmla="*/ 309093 w 2996484"/>
                <a:gd name="connsiteY14" fmla="*/ 892935 h 2846231"/>
                <a:gd name="connsiteX15" fmla="*/ 309093 w 2996484"/>
                <a:gd name="connsiteY15" fmla="*/ 892935 h 28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84" h="2846231">
                  <a:moveTo>
                    <a:pt x="309093" y="970208"/>
                  </a:moveTo>
                  <a:cubicBezTo>
                    <a:pt x="416417" y="706191"/>
                    <a:pt x="523741" y="442175"/>
                    <a:pt x="772732" y="287628"/>
                  </a:cubicBezTo>
                  <a:cubicBezTo>
                    <a:pt x="1021724" y="133082"/>
                    <a:pt x="1478924" y="0"/>
                    <a:pt x="1803042" y="42929"/>
                  </a:cubicBezTo>
                  <a:cubicBezTo>
                    <a:pt x="2127160" y="85858"/>
                    <a:pt x="2543577" y="394952"/>
                    <a:pt x="2717442" y="545205"/>
                  </a:cubicBezTo>
                  <a:cubicBezTo>
                    <a:pt x="2891307" y="695458"/>
                    <a:pt x="2816180" y="800636"/>
                    <a:pt x="2846231" y="944450"/>
                  </a:cubicBezTo>
                  <a:cubicBezTo>
                    <a:pt x="2876282" y="1088264"/>
                    <a:pt x="2996484" y="1180563"/>
                    <a:pt x="2897746" y="1408090"/>
                  </a:cubicBezTo>
                  <a:cubicBezTo>
                    <a:pt x="2799008" y="1635617"/>
                    <a:pt x="2399763" y="2077791"/>
                    <a:pt x="2253803" y="2309611"/>
                  </a:cubicBezTo>
                  <a:cubicBezTo>
                    <a:pt x="2107843" y="2541431"/>
                    <a:pt x="2283854" y="2751785"/>
                    <a:pt x="2021983" y="2799008"/>
                  </a:cubicBezTo>
                  <a:cubicBezTo>
                    <a:pt x="1760112" y="2846231"/>
                    <a:pt x="959476" y="2678805"/>
                    <a:pt x="682580" y="2592946"/>
                  </a:cubicBezTo>
                  <a:cubicBezTo>
                    <a:pt x="405684" y="2507087"/>
                    <a:pt x="435735" y="2386884"/>
                    <a:pt x="360608" y="2283853"/>
                  </a:cubicBezTo>
                  <a:cubicBezTo>
                    <a:pt x="285481" y="2180822"/>
                    <a:pt x="287627" y="2043447"/>
                    <a:pt x="231819" y="1974760"/>
                  </a:cubicBezTo>
                  <a:cubicBezTo>
                    <a:pt x="176011" y="1906073"/>
                    <a:pt x="51516" y="1929684"/>
                    <a:pt x="25758" y="1871729"/>
                  </a:cubicBezTo>
                  <a:cubicBezTo>
                    <a:pt x="0" y="1813774"/>
                    <a:pt x="8586" y="1738648"/>
                    <a:pt x="77273" y="1627031"/>
                  </a:cubicBezTo>
                  <a:cubicBezTo>
                    <a:pt x="145960" y="1515414"/>
                    <a:pt x="399244" y="1324377"/>
                    <a:pt x="437881" y="1202028"/>
                  </a:cubicBezTo>
                  <a:cubicBezTo>
                    <a:pt x="476518" y="1079679"/>
                    <a:pt x="309093" y="892935"/>
                    <a:pt x="309093" y="892935"/>
                  </a:cubicBezTo>
                  <a:lnTo>
                    <a:pt x="309093" y="892935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65" name="Picture 2" descr="Fibromyalgia is one of the most common diseases affecting the muscles, yet its cause is currently unknown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5212" r="14807"/>
            <a:stretch>
              <a:fillRect/>
            </a:stretch>
          </p:blipFill>
          <p:spPr bwMode="auto">
            <a:xfrm>
              <a:off x="714348" y="3667125"/>
              <a:ext cx="3286148" cy="3190875"/>
            </a:xfrm>
            <a:prstGeom prst="ellipse">
              <a:avLst/>
            </a:prstGeom>
            <a:noFill/>
          </p:spPr>
        </p:pic>
      </p:grpSp>
      <p:sp>
        <p:nvSpPr>
          <p:cNvPr id="66" name="TextBox 65"/>
          <p:cNvSpPr txBox="1"/>
          <p:nvPr/>
        </p:nvSpPr>
        <p:spPr bwMode="auto">
          <a:xfrm>
            <a:off x="8001000" y="6400800"/>
            <a:ext cx="1066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Stimulus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2400" y="15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latin typeface="Bernard MT Condensed" pitchFamily="18" charset="0"/>
              </a:rPr>
              <a:t>Perception of Pain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24200" y="71155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Affective component of Pain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Lightning Bolt 72"/>
          <p:cNvSpPr/>
          <p:nvPr/>
        </p:nvSpPr>
        <p:spPr>
          <a:xfrm rot="162502">
            <a:off x="914400" y="416601"/>
            <a:ext cx="1752600" cy="1447800"/>
          </a:xfrm>
          <a:prstGeom prst="lightningBol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30000">
                <a:srgbClr val="CC0000">
                  <a:tint val="44500"/>
                  <a:satMod val="160000"/>
                  <a:alpha val="75000"/>
                </a:srgbClr>
              </a:gs>
              <a:gs pos="51000">
                <a:srgbClr val="FE0000">
                  <a:alpha val="69000"/>
                </a:srgbClr>
              </a:gs>
              <a:gs pos="100000">
                <a:srgbClr val="CC0000">
                  <a:alpha val="52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1447800" y="152400"/>
            <a:ext cx="2590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Somatosensory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1295400" y="654611"/>
            <a:ext cx="1905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Cingulate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371600" y="1676400"/>
            <a:ext cx="1143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Thalamus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2474890" y="2343955"/>
            <a:ext cx="525887" cy="2440546"/>
          </a:xfrm>
          <a:custGeom>
            <a:avLst/>
            <a:gdLst>
              <a:gd name="connsiteX0" fmla="*/ 525887 w 525887"/>
              <a:gd name="connsiteY0" fmla="*/ 2305318 h 2440546"/>
              <a:gd name="connsiteX1" fmla="*/ 229673 w 525887"/>
              <a:gd name="connsiteY1" fmla="*/ 2292439 h 2440546"/>
              <a:gd name="connsiteX2" fmla="*/ 36490 w 525887"/>
              <a:gd name="connsiteY2" fmla="*/ 2202287 h 2440546"/>
              <a:gd name="connsiteX3" fmla="*/ 10733 w 525887"/>
              <a:gd name="connsiteY3" fmla="*/ 862884 h 2440546"/>
              <a:gd name="connsiteX4" fmla="*/ 10733 w 525887"/>
              <a:gd name="connsiteY4" fmla="*/ 0 h 2440546"/>
              <a:gd name="connsiteX5" fmla="*/ 10733 w 525887"/>
              <a:gd name="connsiteY5" fmla="*/ 0 h 244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887" h="2440546">
                <a:moveTo>
                  <a:pt x="525887" y="2305318"/>
                </a:moveTo>
                <a:cubicBezTo>
                  <a:pt x="418563" y="2307464"/>
                  <a:pt x="311239" y="2309611"/>
                  <a:pt x="229673" y="2292439"/>
                </a:cubicBezTo>
                <a:cubicBezTo>
                  <a:pt x="148107" y="2275267"/>
                  <a:pt x="72980" y="2440546"/>
                  <a:pt x="36490" y="2202287"/>
                </a:cubicBezTo>
                <a:cubicBezTo>
                  <a:pt x="0" y="1964028"/>
                  <a:pt x="15026" y="1229932"/>
                  <a:pt x="10733" y="862884"/>
                </a:cubicBezTo>
                <a:cubicBezTo>
                  <a:pt x="6440" y="495836"/>
                  <a:pt x="10733" y="0"/>
                  <a:pt x="10733" y="0"/>
                </a:cubicBezTo>
                <a:lnTo>
                  <a:pt x="10733" y="0"/>
                </a:lnTo>
              </a:path>
            </a:pathLst>
          </a:cu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472744" y="2408349"/>
            <a:ext cx="618186" cy="1996226"/>
          </a:xfrm>
          <a:custGeom>
            <a:avLst/>
            <a:gdLst>
              <a:gd name="connsiteX0" fmla="*/ 0 w 618186"/>
              <a:gd name="connsiteY0" fmla="*/ 0 h 1996226"/>
              <a:gd name="connsiteX1" fmla="*/ 128788 w 618186"/>
              <a:gd name="connsiteY1" fmla="*/ 425003 h 1996226"/>
              <a:gd name="connsiteX2" fmla="*/ 309093 w 618186"/>
              <a:gd name="connsiteY2" fmla="*/ 1159099 h 1996226"/>
              <a:gd name="connsiteX3" fmla="*/ 437881 w 618186"/>
              <a:gd name="connsiteY3" fmla="*/ 1622738 h 1996226"/>
              <a:gd name="connsiteX4" fmla="*/ 618186 w 618186"/>
              <a:gd name="connsiteY4" fmla="*/ 1996226 h 1996226"/>
              <a:gd name="connsiteX5" fmla="*/ 618186 w 618186"/>
              <a:gd name="connsiteY5" fmla="*/ 1996226 h 1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186" h="1996226">
                <a:moveTo>
                  <a:pt x="0" y="0"/>
                </a:moveTo>
                <a:cubicBezTo>
                  <a:pt x="38636" y="115910"/>
                  <a:pt x="77273" y="231820"/>
                  <a:pt x="128788" y="425003"/>
                </a:cubicBezTo>
                <a:cubicBezTo>
                  <a:pt x="180304" y="618186"/>
                  <a:pt x="257578" y="959477"/>
                  <a:pt x="309093" y="1159099"/>
                </a:cubicBezTo>
                <a:cubicBezTo>
                  <a:pt x="360609" y="1358722"/>
                  <a:pt x="386366" y="1483217"/>
                  <a:pt x="437881" y="1622738"/>
                </a:cubicBezTo>
                <a:cubicBezTo>
                  <a:pt x="489397" y="1762259"/>
                  <a:pt x="618186" y="1996226"/>
                  <a:pt x="618186" y="1996226"/>
                </a:cubicBezTo>
                <a:lnTo>
                  <a:pt x="618186" y="1996226"/>
                </a:lnTo>
              </a:path>
            </a:pathLst>
          </a:custGeom>
          <a:ln w="5715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90153" y="6125210"/>
            <a:ext cx="63246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ASA,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Acetominophen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, NSAIDs,  Local Anesthetics, Capsaicin Anticonvulsants,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CGRP antagonist,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Cannabinoid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antagonists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4089896"/>
            <a:ext cx="24384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Opioids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, ADDS,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Anticonvulsants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00800" y="762854"/>
            <a:ext cx="27432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ADDs,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Cannabinoid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antagonists,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51296"/>
            <a:ext cx="34290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Opioids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AD agonists, ADDs Anesthetics,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9400" y="4269906"/>
            <a:ext cx="19812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Local anesthetics</a:t>
            </a:r>
          </a:p>
          <a:p>
            <a:pPr>
              <a:lnSpc>
                <a:spcPts val="22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Opioids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0" y="3534410"/>
            <a:ext cx="38100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Local anesthetics, </a:t>
            </a:r>
            <a:r>
              <a:rPr lang="en-US" sz="20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AD agonists, NMDA R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1" grpId="0" animBg="1"/>
      <p:bldP spid="83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3A3ACE">
                  <a:alpha val="85000"/>
                </a:srgbClr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 l="55762" t="53621" r="16664" b="3841"/>
          <a:stretch>
            <a:fillRect/>
          </a:stretch>
        </p:blipFill>
        <p:spPr bwMode="auto">
          <a:xfrm>
            <a:off x="3276600" y="3249028"/>
            <a:ext cx="2667000" cy="2333625"/>
          </a:xfrm>
          <a:prstGeom prst="diamond">
            <a:avLst/>
          </a:prstGeom>
          <a:noFill/>
          <a:ln>
            <a:noFill/>
          </a:ln>
        </p:spPr>
      </p:pic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762000" y="1499764"/>
            <a:ext cx="2438400" cy="717065"/>
            <a:chOff x="34844" y="2856707"/>
            <a:chExt cx="1764926" cy="779796"/>
          </a:xfrm>
          <a:solidFill>
            <a:srgbClr val="0000FF"/>
          </a:solidFill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621259" y="3008562"/>
              <a:ext cx="305297" cy="158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 bwMode="auto">
            <a:xfrm>
              <a:off x="34844" y="3187444"/>
              <a:ext cx="1764926" cy="44905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latin typeface="Bernard MT Condensed" pitchFamily="18" charset="0"/>
                </a:rPr>
                <a:t>Noniceptive</a:t>
              </a:r>
              <a:r>
                <a:rPr lang="en-US" sz="2400" dirty="0" smtClean="0">
                  <a:latin typeface="Bernard MT Condensed" pitchFamily="18" charset="0"/>
                </a:rPr>
                <a:t>  Pain</a:t>
              </a:r>
              <a:endParaRPr lang="en-US" sz="2400" dirty="0">
                <a:latin typeface="Bernard MT Condensed" pitchFamily="18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 rot="5400000">
            <a:off x="7224376" y="1626829"/>
            <a:ext cx="280738" cy="2193"/>
          </a:xfrm>
          <a:prstGeom prst="straightConnector1">
            <a:avLst/>
          </a:prstGeom>
          <a:solidFill>
            <a:srgbClr val="0000FF"/>
          </a:solidFill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5486400" y="1791688"/>
            <a:ext cx="3429000" cy="412934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Bernard MT Condensed" pitchFamily="18" charset="0"/>
              </a:rPr>
              <a:t>Neuropathic as Cancer Pain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4517674" y="1425248"/>
            <a:ext cx="107976" cy="6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52600" y="1511968"/>
            <a:ext cx="5638800" cy="1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381000" y="4670258"/>
            <a:ext cx="3962400" cy="1792930"/>
            <a:chOff x="381000" y="4670258"/>
            <a:chExt cx="3962400" cy="1792930"/>
          </a:xfrm>
        </p:grpSpPr>
        <p:grpSp>
          <p:nvGrpSpPr>
            <p:cNvPr id="4" name="Group 76"/>
            <p:cNvGrpSpPr/>
            <p:nvPr/>
          </p:nvGrpSpPr>
          <p:grpSpPr>
            <a:xfrm>
              <a:off x="555172" y="4701917"/>
              <a:ext cx="1009679" cy="717067"/>
              <a:chOff x="533400" y="4453973"/>
              <a:chExt cx="1009679" cy="778530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rot="5400000">
                <a:off x="915496" y="4605277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 bwMode="auto">
              <a:xfrm>
                <a:off x="533400" y="4784174"/>
                <a:ext cx="1009679" cy="448329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/>
                  <a:t>ADDs</a:t>
                </a:r>
                <a:endParaRPr lang="en-US" sz="2400" b="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2571721" y="4701917"/>
              <a:ext cx="1619279" cy="732195"/>
              <a:chOff x="2571721" y="4453973"/>
              <a:chExt cx="1619279" cy="794955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rot="5400000">
                <a:off x="2972896" y="4605277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 bwMode="auto">
              <a:xfrm>
                <a:off x="2571721" y="4800600"/>
                <a:ext cx="1619279" cy="448328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atin typeface="Arial Narrow" pitchFamily="34" charset="0"/>
                  </a:rPr>
                  <a:t>Capsaicin</a:t>
                </a:r>
                <a:endParaRPr lang="en-US" sz="2400" b="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0" name="Group 78"/>
            <p:cNvGrpSpPr/>
            <p:nvPr/>
          </p:nvGrpSpPr>
          <p:grpSpPr>
            <a:xfrm>
              <a:off x="2361406" y="4670989"/>
              <a:ext cx="1981994" cy="1785566"/>
              <a:chOff x="2361406" y="4420394"/>
              <a:chExt cx="1981994" cy="1938614"/>
            </a:xfrm>
          </p:grpSpPr>
          <p:sp>
            <p:nvSpPr>
              <p:cNvPr id="27" name="TextBox 26"/>
              <p:cNvSpPr txBox="1"/>
              <p:nvPr/>
            </p:nvSpPr>
            <p:spPr bwMode="auto">
              <a:xfrm>
                <a:off x="2514600" y="5562600"/>
                <a:ext cx="1828800" cy="796408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latin typeface="+mn-lt"/>
                    <a:cs typeface="+mn-cs"/>
                  </a:rPr>
                  <a:t>NMDA R Antagonists</a:t>
                </a:r>
                <a:endParaRPr lang="en-US" sz="2400" b="1" dirty="0">
                  <a:latin typeface="+mn-lt"/>
                  <a:cs typeface="+mn-cs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rot="5400000">
                <a:off x="1638300" y="5143500"/>
                <a:ext cx="14478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 bwMode="auto">
              <a:xfrm rot="10800000" flipH="1">
                <a:off x="2362201" y="5851955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77"/>
            <p:cNvGrpSpPr/>
            <p:nvPr/>
          </p:nvGrpSpPr>
          <p:grpSpPr>
            <a:xfrm>
              <a:off x="381000" y="4670258"/>
              <a:ext cx="1771679" cy="1792930"/>
              <a:chOff x="457200" y="4419600"/>
              <a:chExt cx="1771679" cy="1946610"/>
            </a:xfrm>
          </p:grpSpPr>
          <p:sp>
            <p:nvSpPr>
              <p:cNvPr id="30" name="TextBox 29"/>
              <p:cNvSpPr txBox="1"/>
              <p:nvPr/>
            </p:nvSpPr>
            <p:spPr bwMode="auto">
              <a:xfrm>
                <a:off x="457200" y="5569802"/>
                <a:ext cx="1771679" cy="796408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latin typeface="+mn-lt"/>
                    <a:cs typeface="+mn-cs"/>
                  </a:rPr>
                  <a:t>Anti-</a:t>
                </a:r>
                <a:r>
                  <a:rPr lang="en-US" sz="2400" b="1" dirty="0" err="1"/>
                  <a:t>C</a:t>
                </a:r>
                <a:r>
                  <a:rPr lang="en-US" sz="2400" b="1" dirty="0" err="1" smtClean="0">
                    <a:latin typeface="+mn-lt"/>
                    <a:cs typeface="+mn-cs"/>
                  </a:rPr>
                  <a:t>onvulsants</a:t>
                </a:r>
                <a:endParaRPr lang="en-US" sz="2400" b="1" dirty="0">
                  <a:latin typeface="+mn-lt"/>
                  <a:cs typeface="+mn-cs"/>
                </a:endParaRPr>
              </a:p>
            </p:txBody>
          </p:sp>
          <p:cxnSp>
            <p:nvCxnSpPr>
              <p:cNvPr id="75" name="Straight Arrow Connector 74"/>
              <p:cNvCxnSpPr/>
              <p:nvPr/>
            </p:nvCxnSpPr>
            <p:spPr bwMode="auto">
              <a:xfrm rot="5400000">
                <a:off x="1258396" y="5066204"/>
                <a:ext cx="1295402" cy="2194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381001" y="2494547"/>
            <a:ext cx="2743199" cy="1391400"/>
            <a:chOff x="381001" y="2494547"/>
            <a:chExt cx="2743199" cy="1391400"/>
          </a:xfrm>
        </p:grpSpPr>
        <p:grpSp>
          <p:nvGrpSpPr>
            <p:cNvPr id="2" name="Group 65"/>
            <p:cNvGrpSpPr/>
            <p:nvPr/>
          </p:nvGrpSpPr>
          <p:grpSpPr>
            <a:xfrm>
              <a:off x="381001" y="2494547"/>
              <a:ext cx="1142999" cy="693671"/>
              <a:chOff x="152401" y="2057400"/>
              <a:chExt cx="1142999" cy="753129"/>
            </a:xfrm>
          </p:grpSpPr>
          <p:sp>
            <p:nvSpPr>
              <p:cNvPr id="23" name="TextBox 22"/>
              <p:cNvSpPr txBox="1"/>
              <p:nvPr/>
            </p:nvSpPr>
            <p:spPr bwMode="auto">
              <a:xfrm>
                <a:off x="152401" y="2362200"/>
                <a:ext cx="1142999" cy="44832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469355" y="2208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838200" y="2520868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66"/>
            <p:cNvGrpSpPr/>
            <p:nvPr/>
          </p:nvGrpSpPr>
          <p:grpSpPr>
            <a:xfrm>
              <a:off x="685801" y="2522330"/>
              <a:ext cx="1295399" cy="1363617"/>
              <a:chOff x="457201" y="2087564"/>
              <a:chExt cx="1295399" cy="1480499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1157686" y="2605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 bwMode="auto">
              <a:xfrm>
                <a:off x="457201" y="3119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22" name="Group 67"/>
          <p:cNvGrpSpPr/>
          <p:nvPr/>
        </p:nvGrpSpPr>
        <p:grpSpPr>
          <a:xfrm>
            <a:off x="1066800" y="2494547"/>
            <a:ext cx="2058988" cy="2105616"/>
            <a:chOff x="838200" y="2057400"/>
            <a:chExt cx="2058988" cy="2286097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838200" y="3895169"/>
              <a:ext cx="20573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1981994" y="2971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582153"/>
            <a:ext cx="1485900" cy="2193257"/>
          </a:xfrm>
          <a:prstGeom prst="ellipse">
            <a:avLst/>
          </a:prstGeom>
          <a:noFill/>
        </p:spPr>
      </p:pic>
      <p:grpSp>
        <p:nvGrpSpPr>
          <p:cNvPr id="25" name="Group 83"/>
          <p:cNvGrpSpPr/>
          <p:nvPr/>
        </p:nvGrpSpPr>
        <p:grpSpPr>
          <a:xfrm>
            <a:off x="5029201" y="2438400"/>
            <a:ext cx="2666999" cy="2105615"/>
            <a:chOff x="5105401" y="2438400"/>
            <a:chExt cx="2666999" cy="2286096"/>
          </a:xfrm>
        </p:grpSpPr>
        <p:cxnSp>
          <p:nvCxnSpPr>
            <p:cNvPr id="62" name="Straight Arrow Connector 61"/>
            <p:cNvCxnSpPr/>
            <p:nvPr/>
          </p:nvCxnSpPr>
          <p:spPr>
            <a:xfrm rot="5400000">
              <a:off x="5182395" y="3352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5105401" y="4276168"/>
              <a:ext cx="26669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019800" y="2438400"/>
            <a:ext cx="2971800" cy="1391400"/>
            <a:chOff x="6019800" y="2438400"/>
            <a:chExt cx="2971800" cy="1391400"/>
          </a:xfrm>
        </p:grpSpPr>
        <p:grpSp>
          <p:nvGrpSpPr>
            <p:cNvPr id="16" name="Group 84"/>
            <p:cNvGrpSpPr/>
            <p:nvPr/>
          </p:nvGrpSpPr>
          <p:grpSpPr>
            <a:xfrm>
              <a:off x="6858002" y="2466182"/>
              <a:ext cx="1295399" cy="1363618"/>
              <a:chOff x="6934202" y="2468564"/>
              <a:chExt cx="1295399" cy="1480499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6644086" y="2986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 bwMode="auto">
              <a:xfrm>
                <a:off x="6934202" y="3500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8" name="Group 64"/>
            <p:cNvGrpSpPr/>
            <p:nvPr/>
          </p:nvGrpSpPr>
          <p:grpSpPr>
            <a:xfrm>
              <a:off x="7848601" y="2438400"/>
              <a:ext cx="1142999" cy="693670"/>
              <a:chOff x="8382001" y="2438400"/>
              <a:chExt cx="1142999" cy="753127"/>
            </a:xfrm>
          </p:grpSpPr>
          <p:sp>
            <p:nvSpPr>
              <p:cNvPr id="51" name="TextBox 50"/>
              <p:cNvSpPr txBox="1"/>
              <p:nvPr/>
            </p:nvSpPr>
            <p:spPr bwMode="auto">
              <a:xfrm>
                <a:off x="8382001" y="2743199"/>
                <a:ext cx="11429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 rot="5400000">
                <a:off x="8698955" y="2589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6019800" y="2464720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724400" y="4614110"/>
            <a:ext cx="3676679" cy="1652563"/>
            <a:chOff x="4724400" y="4614110"/>
            <a:chExt cx="3676679" cy="1652563"/>
          </a:xfrm>
        </p:grpSpPr>
        <p:grpSp>
          <p:nvGrpSpPr>
            <p:cNvPr id="15" name="Group 81"/>
            <p:cNvGrpSpPr/>
            <p:nvPr/>
          </p:nvGrpSpPr>
          <p:grpSpPr>
            <a:xfrm>
              <a:off x="5562600" y="4645769"/>
              <a:ext cx="1771679" cy="1620904"/>
              <a:chOff x="5638800" y="4834972"/>
              <a:chExt cx="1771679" cy="1759839"/>
            </a:xfrm>
          </p:grpSpPr>
          <p:cxnSp>
            <p:nvCxnSpPr>
              <p:cNvPr id="59" name="Straight Arrow Connector 58"/>
              <p:cNvCxnSpPr/>
              <p:nvPr/>
            </p:nvCxnSpPr>
            <p:spPr bwMode="auto">
              <a:xfrm rot="5400000">
                <a:off x="5999984" y="5311989"/>
                <a:ext cx="956227" cy="2194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 bwMode="auto">
              <a:xfrm>
                <a:off x="5638800" y="5798403"/>
                <a:ext cx="1771679" cy="796408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latin typeface="+mn-lt"/>
                    <a:cs typeface="+mn-cs"/>
                  </a:rPr>
                  <a:t>Anti-</a:t>
                </a:r>
                <a:r>
                  <a:rPr lang="en-US" sz="2400" b="1" dirty="0" err="1"/>
                  <a:t>C</a:t>
                </a:r>
                <a:r>
                  <a:rPr lang="en-US" sz="2400" b="1" dirty="0" err="1" smtClean="0">
                    <a:latin typeface="+mn-lt"/>
                    <a:cs typeface="+mn-cs"/>
                  </a:rPr>
                  <a:t>onvulsants</a:t>
                </a:r>
                <a:endParaRPr lang="en-US" sz="2400" b="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9" name="Group 82"/>
            <p:cNvGrpSpPr/>
            <p:nvPr/>
          </p:nvGrpSpPr>
          <p:grpSpPr>
            <a:xfrm>
              <a:off x="7162800" y="4614110"/>
              <a:ext cx="1238279" cy="717064"/>
              <a:chOff x="7239000" y="4800600"/>
              <a:chExt cx="1238279" cy="778527"/>
            </a:xfrm>
          </p:grpSpPr>
          <p:cxnSp>
            <p:nvCxnSpPr>
              <p:cNvPr id="69" name="Straight Arrow Connector 68"/>
              <p:cNvCxnSpPr/>
              <p:nvPr/>
            </p:nvCxnSpPr>
            <p:spPr bwMode="auto">
              <a:xfrm rot="5400000">
                <a:off x="7602018" y="49519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 bwMode="auto">
              <a:xfrm>
                <a:off x="7239000" y="5130799"/>
                <a:ext cx="1238279" cy="448328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latin typeface="+mn-lt"/>
                    <a:cs typeface="+mn-cs"/>
                  </a:rPr>
                  <a:t>Steroids</a:t>
                </a:r>
                <a:endParaRPr lang="en-US" sz="2400" b="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31" name="Group 80"/>
            <p:cNvGrpSpPr/>
            <p:nvPr/>
          </p:nvGrpSpPr>
          <p:grpSpPr>
            <a:xfrm>
              <a:off x="4724400" y="4645769"/>
              <a:ext cx="1009679" cy="717067"/>
              <a:chOff x="4800600" y="4834973"/>
              <a:chExt cx="1009679" cy="778530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 rot="5400000">
                <a:off x="4954097" y="4986277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 bwMode="auto">
              <a:xfrm>
                <a:off x="4800600" y="5165174"/>
                <a:ext cx="1009679" cy="448329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/>
                  <a:t>ADDs</a:t>
                </a:r>
                <a:endParaRPr lang="en-US" sz="2400" b="1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1676400" y="2743200"/>
            <a:ext cx="6019800" cy="412934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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ANALGESICS 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8088" y="103922"/>
            <a:ext cx="8207826" cy="81047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</a:rPr>
              <a:t>A state in which a painful stimuli is modulated; though perceived but felt no more painful.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4200" y="914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TREATMENT OF PAIN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0.603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4" grpId="0" animBg="1"/>
      <p:bldP spid="6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A3ACE">
                <a:alpha val="85000"/>
              </a:srgbClr>
            </a:gs>
            <a:gs pos="11000">
              <a:schemeClr val="accent1">
                <a:alpha val="94000"/>
              </a:schemeClr>
            </a:gs>
            <a:gs pos="83000">
              <a:schemeClr val="tx2">
                <a:lumMod val="50000"/>
                <a:alpha val="97000"/>
              </a:schemeClr>
            </a:gs>
            <a:gs pos="95000">
              <a:srgbClr val="FFE4AF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2" name="Picture 16" descr="http://www.diseaseproof.com/uploads/image/ronnie%20surgery%20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" y="3733800"/>
            <a:ext cx="3291840" cy="2286000"/>
          </a:xfrm>
          <a:prstGeom prst="rect">
            <a:avLst/>
          </a:prstGeom>
          <a:noFill/>
        </p:spPr>
      </p:pic>
      <p:pic>
        <p:nvPicPr>
          <p:cNvPr id="6" name="Picture 5" descr="http://www.capstonepain.com/yahoo_site_admin/assets/images/bigstockphoto_Backache_1260545.1816424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82"/>
          <a:stretch>
            <a:fillRect/>
          </a:stretch>
        </p:blipFill>
        <p:spPr bwMode="auto">
          <a:xfrm>
            <a:off x="7162800" y="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>
            <a:off x="8610600" y="2438400"/>
            <a:ext cx="609600" cy="5264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 rot="4320118">
            <a:off x="8494666" y="2774983"/>
            <a:ext cx="609600" cy="5264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7772400" y="2438400"/>
            <a:ext cx="1066800" cy="838200"/>
            <a:chOff x="5257800" y="1143001"/>
            <a:chExt cx="1447800" cy="1524000"/>
          </a:xfrm>
        </p:grpSpPr>
        <p:sp>
          <p:nvSpPr>
            <p:cNvPr id="13" name="Oval 1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 l="13489" t="2388" r="50811" b="52239"/>
          <a:stretch>
            <a:fillRect/>
          </a:stretch>
        </p:blipFill>
        <p:spPr bwMode="auto">
          <a:xfrm rot="3292509">
            <a:off x="3566345" y="4590386"/>
            <a:ext cx="1094874" cy="9455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" name="Group 21"/>
          <p:cNvGrpSpPr/>
          <p:nvPr/>
        </p:nvGrpSpPr>
        <p:grpSpPr>
          <a:xfrm>
            <a:off x="3200400" y="4114800"/>
            <a:ext cx="1066800" cy="838200"/>
            <a:chOff x="5257800" y="1143001"/>
            <a:chExt cx="1447800" cy="1524000"/>
          </a:xfrm>
        </p:grpSpPr>
        <p:sp>
          <p:nvSpPr>
            <p:cNvPr id="23" name="Oval 2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893908">
            <a:off x="3845348" y="3224681"/>
            <a:ext cx="4963948" cy="2352675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4343400" y="4752679"/>
            <a:ext cx="497305" cy="428921"/>
          </a:xfrm>
          <a:prstGeom prst="ellipse">
            <a:avLst/>
          </a:prstGeom>
          <a:solidFill>
            <a:srgbClr val="FFE4AF">
              <a:alpha val="43137"/>
            </a:srgbClr>
          </a:solidFill>
          <a:ln w="76200">
            <a:solidFill>
              <a:srgbClr val="FE0000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419600" y="4389783"/>
            <a:ext cx="2703444" cy="563217"/>
          </a:xfrm>
          <a:custGeom>
            <a:avLst/>
            <a:gdLst>
              <a:gd name="connsiteX0" fmla="*/ 0 w 2703444"/>
              <a:gd name="connsiteY0" fmla="*/ 563217 h 563217"/>
              <a:gd name="connsiteX1" fmla="*/ 265044 w 2703444"/>
              <a:gd name="connsiteY1" fmla="*/ 417443 h 563217"/>
              <a:gd name="connsiteX2" fmla="*/ 569844 w 2703444"/>
              <a:gd name="connsiteY2" fmla="*/ 430695 h 563217"/>
              <a:gd name="connsiteX3" fmla="*/ 781879 w 2703444"/>
              <a:gd name="connsiteY3" fmla="*/ 271669 h 563217"/>
              <a:gd name="connsiteX4" fmla="*/ 1152939 w 2703444"/>
              <a:gd name="connsiteY4" fmla="*/ 284921 h 563217"/>
              <a:gd name="connsiteX5" fmla="*/ 1338470 w 2703444"/>
              <a:gd name="connsiteY5" fmla="*/ 152400 h 563217"/>
              <a:gd name="connsiteX6" fmla="*/ 1974574 w 2703444"/>
              <a:gd name="connsiteY6" fmla="*/ 139147 h 563217"/>
              <a:gd name="connsiteX7" fmla="*/ 2173357 w 2703444"/>
              <a:gd name="connsiteY7" fmla="*/ 6626 h 563217"/>
              <a:gd name="connsiteX8" fmla="*/ 2703444 w 2703444"/>
              <a:gd name="connsiteY8" fmla="*/ 99391 h 563217"/>
              <a:gd name="connsiteX9" fmla="*/ 2703444 w 2703444"/>
              <a:gd name="connsiteY9" fmla="*/ 99391 h 5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444" h="563217">
                <a:moveTo>
                  <a:pt x="0" y="563217"/>
                </a:moveTo>
                <a:cubicBezTo>
                  <a:pt x="85035" y="501373"/>
                  <a:pt x="170070" y="439530"/>
                  <a:pt x="265044" y="417443"/>
                </a:cubicBezTo>
                <a:cubicBezTo>
                  <a:pt x="360018" y="395356"/>
                  <a:pt x="483705" y="454991"/>
                  <a:pt x="569844" y="430695"/>
                </a:cubicBezTo>
                <a:cubicBezTo>
                  <a:pt x="655983" y="406399"/>
                  <a:pt x="684697" y="295965"/>
                  <a:pt x="781879" y="271669"/>
                </a:cubicBezTo>
                <a:cubicBezTo>
                  <a:pt x="879062" y="247373"/>
                  <a:pt x="1060174" y="304799"/>
                  <a:pt x="1152939" y="284921"/>
                </a:cubicBezTo>
                <a:cubicBezTo>
                  <a:pt x="1245704" y="265043"/>
                  <a:pt x="1201531" y="176696"/>
                  <a:pt x="1338470" y="152400"/>
                </a:cubicBezTo>
                <a:cubicBezTo>
                  <a:pt x="1475409" y="128104"/>
                  <a:pt x="1835426" y="163443"/>
                  <a:pt x="1974574" y="139147"/>
                </a:cubicBezTo>
                <a:cubicBezTo>
                  <a:pt x="2113722" y="114851"/>
                  <a:pt x="2051879" y="13252"/>
                  <a:pt x="2173357" y="6626"/>
                </a:cubicBezTo>
                <a:cubicBezTo>
                  <a:pt x="2294835" y="0"/>
                  <a:pt x="2703444" y="99391"/>
                  <a:pt x="2703444" y="99391"/>
                </a:cubicBezTo>
                <a:lnTo>
                  <a:pt x="2703444" y="99391"/>
                </a:lnTo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21153814" flipV="1">
            <a:off x="4439002" y="4504839"/>
            <a:ext cx="4053101" cy="563217"/>
          </a:xfrm>
          <a:custGeom>
            <a:avLst/>
            <a:gdLst>
              <a:gd name="connsiteX0" fmla="*/ 0 w 2703444"/>
              <a:gd name="connsiteY0" fmla="*/ 563217 h 563217"/>
              <a:gd name="connsiteX1" fmla="*/ 265044 w 2703444"/>
              <a:gd name="connsiteY1" fmla="*/ 417443 h 563217"/>
              <a:gd name="connsiteX2" fmla="*/ 569844 w 2703444"/>
              <a:gd name="connsiteY2" fmla="*/ 430695 h 563217"/>
              <a:gd name="connsiteX3" fmla="*/ 781879 w 2703444"/>
              <a:gd name="connsiteY3" fmla="*/ 271669 h 563217"/>
              <a:gd name="connsiteX4" fmla="*/ 1152939 w 2703444"/>
              <a:gd name="connsiteY4" fmla="*/ 284921 h 563217"/>
              <a:gd name="connsiteX5" fmla="*/ 1338470 w 2703444"/>
              <a:gd name="connsiteY5" fmla="*/ 152400 h 563217"/>
              <a:gd name="connsiteX6" fmla="*/ 1974574 w 2703444"/>
              <a:gd name="connsiteY6" fmla="*/ 139147 h 563217"/>
              <a:gd name="connsiteX7" fmla="*/ 2173357 w 2703444"/>
              <a:gd name="connsiteY7" fmla="*/ 6626 h 563217"/>
              <a:gd name="connsiteX8" fmla="*/ 2703444 w 2703444"/>
              <a:gd name="connsiteY8" fmla="*/ 99391 h 563217"/>
              <a:gd name="connsiteX9" fmla="*/ 2703444 w 2703444"/>
              <a:gd name="connsiteY9" fmla="*/ 99391 h 5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444" h="563217">
                <a:moveTo>
                  <a:pt x="0" y="563217"/>
                </a:moveTo>
                <a:cubicBezTo>
                  <a:pt x="85035" y="501373"/>
                  <a:pt x="170070" y="439530"/>
                  <a:pt x="265044" y="417443"/>
                </a:cubicBezTo>
                <a:cubicBezTo>
                  <a:pt x="360018" y="395356"/>
                  <a:pt x="483705" y="454991"/>
                  <a:pt x="569844" y="430695"/>
                </a:cubicBezTo>
                <a:cubicBezTo>
                  <a:pt x="655983" y="406399"/>
                  <a:pt x="684697" y="295965"/>
                  <a:pt x="781879" y="271669"/>
                </a:cubicBezTo>
                <a:cubicBezTo>
                  <a:pt x="879062" y="247373"/>
                  <a:pt x="1060174" y="304799"/>
                  <a:pt x="1152939" y="284921"/>
                </a:cubicBezTo>
                <a:cubicBezTo>
                  <a:pt x="1245704" y="265043"/>
                  <a:pt x="1201531" y="176696"/>
                  <a:pt x="1338470" y="152400"/>
                </a:cubicBezTo>
                <a:cubicBezTo>
                  <a:pt x="1475409" y="128104"/>
                  <a:pt x="1835426" y="163443"/>
                  <a:pt x="1974574" y="139147"/>
                </a:cubicBezTo>
                <a:cubicBezTo>
                  <a:pt x="2113722" y="114851"/>
                  <a:pt x="2051879" y="13252"/>
                  <a:pt x="2173357" y="6626"/>
                </a:cubicBezTo>
                <a:cubicBezTo>
                  <a:pt x="2294835" y="0"/>
                  <a:pt x="2703444" y="99391"/>
                  <a:pt x="2703444" y="99391"/>
                </a:cubicBezTo>
                <a:lnTo>
                  <a:pt x="2703444" y="99391"/>
                </a:lnTo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19600" y="5486400"/>
            <a:ext cx="4267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OPIOIDS</a:t>
            </a:r>
            <a:endParaRPr lang="en-U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4824" name="Picture 8" descr="http://cache4.asset-cache.net/xc/84438277.jpg?v=1&amp;c=IWSAsset&amp;k=2&amp;d=5047FA587DE1CADE4F7985BB661909DA7DDA2EA986202641280241ACD76968BD"/>
          <p:cNvPicPr>
            <a:picLocks noChangeAspect="1" noChangeArrowheads="1"/>
          </p:cNvPicPr>
          <p:nvPr/>
        </p:nvPicPr>
        <p:blipFill>
          <a:blip r:embed="rId7" cstate="print"/>
          <a:srcRect t="12942" b="11080"/>
          <a:stretch>
            <a:fillRect/>
          </a:stretch>
        </p:blipFill>
        <p:spPr bwMode="auto">
          <a:xfrm>
            <a:off x="2819400" y="5410200"/>
            <a:ext cx="1447800" cy="999386"/>
          </a:xfrm>
          <a:prstGeom prst="ellipse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81000" y="457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Mild To Moderate Dull Aching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Analgesia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3800" y="2743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Moderate  To Severe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&gt; Visceral  </a:t>
            </a:r>
          </a:p>
          <a:p>
            <a:pPr algn="ctr"/>
            <a:r>
              <a:rPr lang="en-US" sz="2400" smtClean="0">
                <a:latin typeface="Bernard MT Condensed" pitchFamily="18" charset="0"/>
              </a:rPr>
              <a:t>Analgesia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76600" y="533400"/>
            <a:ext cx="2971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NSAIDs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1802</Words>
  <Application>Microsoft Office PowerPoint</Application>
  <PresentationFormat>On-screen Show (4:3)</PresentationFormat>
  <Paragraphs>346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147</cp:revision>
  <dcterms:created xsi:type="dcterms:W3CDTF">2010-10-28T18:56:20Z</dcterms:created>
  <dcterms:modified xsi:type="dcterms:W3CDTF">2011-03-30T03:22:01Z</dcterms:modified>
</cp:coreProperties>
</file>