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6" r:id="rId2"/>
    <p:sldId id="446" r:id="rId3"/>
    <p:sldId id="459" r:id="rId4"/>
    <p:sldId id="442" r:id="rId5"/>
    <p:sldId id="447" r:id="rId6"/>
    <p:sldId id="456" r:id="rId7"/>
    <p:sldId id="457" r:id="rId8"/>
    <p:sldId id="458" r:id="rId9"/>
    <p:sldId id="449" r:id="rId10"/>
    <p:sldId id="453" r:id="rId11"/>
    <p:sldId id="450" r:id="rId12"/>
    <p:sldId id="455" r:id="rId13"/>
    <p:sldId id="451" r:id="rId14"/>
    <p:sldId id="452" r:id="rId15"/>
    <p:sldId id="460" r:id="rId16"/>
    <p:sldId id="463" r:id="rId17"/>
    <p:sldId id="464" r:id="rId18"/>
    <p:sldId id="488" r:id="rId19"/>
    <p:sldId id="490" r:id="rId20"/>
    <p:sldId id="501" r:id="rId21"/>
    <p:sldId id="476" r:id="rId22"/>
    <p:sldId id="491" r:id="rId23"/>
    <p:sldId id="509" r:id="rId24"/>
    <p:sldId id="510" r:id="rId25"/>
    <p:sldId id="511" r:id="rId26"/>
    <p:sldId id="5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DDFF"/>
    <a:srgbClr val="6600FF"/>
    <a:srgbClr val="FF66FF"/>
    <a:srgbClr val="DBC2DE"/>
    <a:srgbClr val="66FFFF"/>
    <a:srgbClr val="FFCCFF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30" autoAdjust="0"/>
    <p:restoredTop sz="94500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E621-01C8-414B-AA68-F0138C2E2155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102F-A60F-42FB-960F-49A6D390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A2B9-E8BE-46CD-81EC-1C9D880C459F}" type="datetimeFigureOut">
              <a:rPr lang="en-US" smtClean="0"/>
              <a:pPr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676400"/>
            <a:ext cx="55626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OBSTRUCTIVE AIRWAY DISEASE</a:t>
            </a:r>
            <a:endParaRPr lang="en-US" sz="5400" b="1" cap="none" spc="0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72200" y="605135"/>
            <a:ext cx="28956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3048000"/>
            <a:ext cx="9220200" cy="2046009"/>
            <a:chOff x="228600" y="3048000"/>
            <a:chExt cx="9220200" cy="2046009"/>
          </a:xfrm>
        </p:grpSpPr>
        <p:sp>
          <p:nvSpPr>
            <p:cNvPr id="36" name="TextBox 35"/>
            <p:cNvSpPr txBox="1"/>
            <p:nvPr/>
          </p:nvSpPr>
          <p:spPr>
            <a:xfrm>
              <a:off x="228600" y="3048000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Kinetics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3078073"/>
              <a:ext cx="82296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</a:pPr>
              <a:r>
                <a:rPr kumimoji="1" lang="en-US" altLang="zh-TW" sz="2400" b="1" u="heavy" dirty="0" err="1" smtClean="0">
                  <a:uFill>
                    <a:solidFill>
                      <a:srgbClr val="FF00FF"/>
                    </a:solidFill>
                  </a:uFill>
                  <a:latin typeface="Arial Narrow" pitchFamily="34" charset="0"/>
                </a:rPr>
                <a:t>Montelukast</a:t>
              </a:r>
              <a:r>
                <a:rPr kumimoji="1" lang="en-US" altLang="zh-TW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  <a:buFont typeface="Wingdings" pitchFamily="2" charset="2"/>
                <a:buChar char="Ø"/>
              </a:pPr>
              <a:r>
                <a:rPr lang="en-US" sz="2400" b="1" dirty="0" smtClean="0">
                  <a:latin typeface="Arial Narrow" pitchFamily="34" charset="0"/>
                </a:rPr>
                <a:t>Rapidly absorbed from GIT. </a:t>
              </a:r>
            </a:p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  <a:buFont typeface="Wingdings" pitchFamily="2" charset="2"/>
                <a:buChar char="Ø"/>
              </a:pPr>
              <a:r>
                <a:rPr lang="en-US" sz="2400" b="1" dirty="0" smtClean="0">
                  <a:latin typeface="Arial Narrow" pitchFamily="34" charset="0"/>
                </a:rPr>
                <a:t>t1/2 is 2.7–5.5 hours</a:t>
              </a:r>
            </a:p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  <a:buFont typeface="Wingdings" pitchFamily="2" charset="2"/>
                <a:buChar char="Ø"/>
              </a:pPr>
              <a:r>
                <a:rPr lang="en-US" sz="2400" b="1" dirty="0" smtClean="0">
                  <a:latin typeface="Arial Narrow" pitchFamily="34" charset="0"/>
                </a:rPr>
                <a:t>Undergoes hepatic metabolism by CYP 3A and 2C9</a:t>
              </a:r>
            </a:p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  <a:buFont typeface="Wingdings" pitchFamily="2" charset="2"/>
                <a:buChar char="Ø"/>
              </a:pPr>
              <a:r>
                <a:rPr lang="en-US" sz="2400" b="1" dirty="0" smtClean="0">
                  <a:latin typeface="Arial Narrow" pitchFamily="34" charset="0"/>
                </a:rPr>
                <a:t>Mainly excreted in the bile.</a:t>
              </a:r>
            </a:p>
            <a:p>
              <a:pPr>
                <a:lnSpc>
                  <a:spcPts val="2500"/>
                </a:lnSpc>
                <a:buClr>
                  <a:srgbClr val="FF00FF"/>
                </a:buClr>
                <a:buSzPct val="77000"/>
                <a:buFont typeface="Wingdings" pitchFamily="2" charset="2"/>
                <a:buChar char="Ø"/>
              </a:pPr>
              <a:r>
                <a:rPr lang="en-US" sz="2400" b="1" dirty="0" smtClean="0">
                  <a:latin typeface="Arial Narrow" pitchFamily="34" charset="0"/>
                </a:rPr>
                <a:t>Individual responses vary “responders &amp;  </a:t>
              </a:r>
              <a:r>
                <a:rPr lang="en-US" sz="2400" b="1" dirty="0" err="1" smtClean="0">
                  <a:latin typeface="Arial Narrow" pitchFamily="34" charset="0"/>
                </a:rPr>
                <a:t>nonresponders</a:t>
              </a:r>
              <a:r>
                <a:rPr lang="en-US" sz="2400" b="1" dirty="0" smtClean="0">
                  <a:latin typeface="Arial Narrow" pitchFamily="34" charset="0"/>
                </a:rPr>
                <a:t>”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457200"/>
            <a:ext cx="63246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Synthesis Inhibitors; </a:t>
            </a:r>
            <a:r>
              <a:rPr lang="en-US" sz="2400" b="1" dirty="0" err="1" smtClean="0">
                <a:latin typeface="Arial Narrow" pitchFamily="34" charset="0"/>
              </a:rPr>
              <a:t>Zileuton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Its use  has declined considerably, with &gt; efficacy of</a:t>
            </a:r>
            <a:endParaRPr lang="en-US" sz="2400" b="1" i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Receptor Antagonists; </a:t>
            </a:r>
            <a:r>
              <a:rPr kumimoji="1" lang="en-US" altLang="zh-TW" sz="2400" b="1" dirty="0" err="1" smtClean="0">
                <a:latin typeface="Arial Narrow" pitchFamily="34" charset="0"/>
              </a:rPr>
              <a:t>Montelukast</a:t>
            </a:r>
            <a:r>
              <a:rPr kumimoji="1" lang="en-US" altLang="zh-TW" sz="2400" b="1" dirty="0" smtClean="0">
                <a:latin typeface="Arial Narrow" pitchFamily="34" charset="0"/>
              </a:rPr>
              <a:t>, </a:t>
            </a:r>
            <a:r>
              <a:rPr kumimoji="1" lang="en-US" altLang="zh-TW" sz="2400" b="1" dirty="0" err="1" smtClean="0">
                <a:latin typeface="Arial Narrow" pitchFamily="34" charset="0"/>
              </a:rPr>
              <a:t>Zafirlukast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905000"/>
            <a:ext cx="8763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Anti-inflammatory action &lt; corticosteroids, but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they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requirement</a:t>
            </a:r>
            <a:r>
              <a:rPr lang="en-US" sz="2400" b="1" dirty="0" smtClean="0">
                <a:latin typeface="Arial Narrow" pitchFamily="34" charset="0"/>
              </a:rPr>
              <a:t> for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err="1" smtClean="0">
                <a:latin typeface="Arial Narrow" pitchFamily="34" charset="0"/>
              </a:rPr>
              <a:t>glucocorticosteroid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Corticosteroid Sparing Action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Mild, slow-onset </a:t>
            </a:r>
            <a:r>
              <a:rPr lang="en-US" sz="2400" b="1" dirty="0" err="1" smtClean="0">
                <a:latin typeface="Arial Narrow" pitchFamily="34" charset="0"/>
              </a:rPr>
              <a:t>bronchodilatation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5131713"/>
            <a:ext cx="8763000" cy="1573887"/>
            <a:chOff x="228600" y="5131713"/>
            <a:chExt cx="8763000" cy="1573887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5131713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Benefits of Use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304800" y="5486400"/>
              <a:ext cx="8686800" cy="1219200"/>
            </a:xfrm>
            <a:prstGeom prst="rect">
              <a:avLst/>
            </a:prstGeom>
          </p:spPr>
          <p:txBody>
            <a:bodyPr/>
            <a:lstStyle/>
            <a:p>
              <a:r>
                <a:rPr lang="en-US" sz="2200" b="1" dirty="0" smtClean="0">
                  <a:latin typeface="Arial Narrow" pitchFamily="34" charset="0"/>
                </a:rPr>
                <a:t>Used </a:t>
              </a:r>
              <a:r>
                <a:rPr lang="en-US" sz="2200" b="1" dirty="0" err="1" smtClean="0">
                  <a:latin typeface="Arial Narrow" pitchFamily="34" charset="0"/>
                </a:rPr>
                <a:t>prophylactically</a:t>
              </a:r>
              <a:r>
                <a:rPr lang="en-US" sz="2200" b="1" dirty="0" smtClean="0">
                  <a:latin typeface="Arial Narrow" pitchFamily="34" charset="0"/>
                </a:rPr>
                <a:t> to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r>
                <a:rPr lang="en-US" sz="2200" b="1" dirty="0" smtClean="0">
                  <a:latin typeface="Arial Narrow" pitchFamily="34" charset="0"/>
                </a:rPr>
                <a:t> frequency, nocturnal attacks &amp; severity of attacks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Not indicated for </a:t>
              </a:r>
              <a:r>
                <a:rPr lang="en-US" sz="2200" b="1" dirty="0" err="1" smtClean="0">
                  <a:latin typeface="Arial Narrow" pitchFamily="34" charset="0"/>
                </a:rPr>
                <a:t>monotherapy</a:t>
              </a:r>
              <a:r>
                <a:rPr lang="en-US" sz="2200" b="1" dirty="0" smtClean="0">
                  <a:latin typeface="Arial Narrow" pitchFamily="34" charset="0"/>
                </a:rPr>
                <a:t> &amp; not used as reliever in </a:t>
              </a:r>
              <a:r>
                <a:rPr lang="en-US" altLang="zh-TW" sz="2200" b="1" dirty="0" smtClean="0">
                  <a:latin typeface="Arial Narrow" pitchFamily="34" charset="0"/>
                  <a:ea typeface="新細明體" pitchFamily="18" charset="-120"/>
                </a:rPr>
                <a:t>in acute attacks </a:t>
              </a:r>
              <a:r>
                <a:rPr lang="en-US" altLang="zh-TW" sz="2200" b="1" i="1" dirty="0" smtClean="0">
                  <a:latin typeface="Arial Narrow" pitchFamily="34" charset="0"/>
                  <a:ea typeface="新細明體" pitchFamily="18" charset="-120"/>
                </a:rPr>
                <a:t>(</a:t>
              </a:r>
              <a:r>
                <a:rPr lang="en-US" altLang="zh-TW" sz="2200" b="1" i="1" dirty="0" err="1" smtClean="0">
                  <a:latin typeface="Arial Narrow" pitchFamily="34" charset="0"/>
                  <a:ea typeface="新細明體" pitchFamily="18" charset="-120"/>
                </a:rPr>
                <a:t>bronchodilation</a:t>
              </a:r>
              <a:r>
                <a:rPr lang="en-US" altLang="zh-TW" sz="2200" b="1" i="1" dirty="0" smtClean="0">
                  <a:latin typeface="Arial Narrow" pitchFamily="34" charset="0"/>
                  <a:ea typeface="新細明體" pitchFamily="18" charset="-120"/>
                </a:rPr>
                <a:t> = 1/3 of </a:t>
              </a:r>
              <a:r>
                <a:rPr lang="en-US" altLang="zh-TW" sz="2200" b="1" i="1" dirty="0" err="1" smtClean="0">
                  <a:latin typeface="Arial Narrow" pitchFamily="34" charset="0"/>
                  <a:ea typeface="新細明體" pitchFamily="18" charset="-120"/>
                </a:rPr>
                <a:t>salbutamol</a:t>
              </a:r>
              <a:r>
                <a:rPr lang="en-US" altLang="zh-TW" sz="2200" b="1" i="1" dirty="0" smtClean="0">
                  <a:latin typeface="Arial Narrow" pitchFamily="34" charset="0"/>
                  <a:ea typeface="新細明體" pitchFamily="18" charset="-120"/>
                </a:rPr>
                <a:t>)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05135"/>
            <a:ext cx="28956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9521" y="304800"/>
            <a:ext cx="8839200" cy="2590800"/>
          </a:xfrm>
          <a:prstGeom prst="rect">
            <a:avLst/>
          </a:prstGeom>
        </p:spPr>
        <p:txBody>
          <a:bodyPr/>
          <a:lstStyle/>
          <a:p>
            <a:r>
              <a:rPr lang="en-US" altLang="zh-TW" sz="2200" dirty="0" smtClean="0">
                <a:solidFill>
                  <a:srgbClr val="7030A0"/>
                </a:solidFill>
                <a:latin typeface="Bernard MT Condensed" pitchFamily="18" charset="0"/>
              </a:rPr>
              <a:t>Used in;</a:t>
            </a:r>
          </a:p>
          <a:p>
            <a:pPr>
              <a:buBlip>
                <a:blip r:embed="rId2"/>
              </a:buBlip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Prevention  of</a:t>
            </a:r>
          </a:p>
          <a:p>
            <a:pPr marL="0" lvl="1">
              <a:lnSpc>
                <a:spcPts val="2300"/>
              </a:lnSpc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Aspirin induced asthma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&gt;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efficient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</a:endParaRPr>
          </a:p>
          <a:p>
            <a:pPr marL="0" marR="0" lvl="1" algn="l" defTabSz="914400" rtl="0" eaLnBrk="1" fontAlgn="auto" latinLnBrk="0" hangingPunct="1">
              <a:lnSpc>
                <a:spcPts val="23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Exercise induced asthma</a:t>
            </a:r>
          </a:p>
          <a:p>
            <a:pPr marL="0" marR="0" lvl="1" algn="l" defTabSz="914400" rtl="0" eaLnBrk="1" fontAlgn="auto" latinLnBrk="0" hangingPunct="1">
              <a:lnSpc>
                <a:spcPts val="23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Decrease both early and late responses to allergen induced asthma</a:t>
            </a:r>
          </a:p>
          <a:p>
            <a:pPr lvl="0"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 Maintenance (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Long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T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erm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) Therapy of </a:t>
            </a:r>
          </a:p>
          <a:p>
            <a:pPr lvl="0"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     M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ild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chronic persistent asthma as 2</a:t>
            </a:r>
            <a:r>
              <a:rPr kumimoji="0" lang="en-US" altLang="zh-TW" sz="2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nd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line or as a</a:t>
            </a:r>
            <a:r>
              <a:rPr lang="en-GB" altLang="zh-TW" sz="2200" b="1" dirty="0" err="1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dd</a:t>
            </a:r>
            <a:r>
              <a:rPr lang="en-GB" altLang="zh-TW" sz="2200" b="1" dirty="0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 on therapy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to LABA,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    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lung function /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need of short-acting beta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-agonists if exacerbations</a:t>
            </a:r>
            <a:r>
              <a:rPr lang="en-GB" altLang="zh-TW" sz="2200" b="1" dirty="0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 </a:t>
            </a:r>
            <a:endParaRPr lang="en-US" altLang="zh-TW" sz="2200" b="1" dirty="0">
              <a:latin typeface="Arial Narrow" pitchFamily="34" charset="0"/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787966"/>
            <a:ext cx="2460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Interactions  &amp; ADRs 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684" y="3124200"/>
            <a:ext cx="8890716" cy="2235558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Restlessness &amp; headache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GI disturbances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Hypersensitivity reactions, arthritis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Respiratory tract infections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Reversible hepatitis &amp;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hyperbilirubinemia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( &gt;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Zileutin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)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</a:t>
            </a:r>
            <a:r>
              <a:rPr lang="en-US" sz="2200" b="1" spc="-40" dirty="0" smtClean="0">
                <a:latin typeface="Arial Narrow" pitchFamily="34" charset="0"/>
              </a:rPr>
              <a:t>Acute </a:t>
            </a:r>
            <a:r>
              <a:rPr lang="en-US" sz="2200" b="1" spc="-40" dirty="0" err="1" smtClean="0">
                <a:latin typeface="Arial Narrow" pitchFamily="34" charset="0"/>
              </a:rPr>
              <a:t>vasculitis</a:t>
            </a:r>
            <a:r>
              <a:rPr lang="en-US" sz="2200" b="1" spc="-40" dirty="0" smtClean="0"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latin typeface="Arial Narrow" pitchFamily="34" charset="0"/>
              </a:rPr>
              <a:t>eosinophilia</a:t>
            </a:r>
            <a:r>
              <a:rPr lang="en-US" sz="2200" b="1" spc="-40" dirty="0" smtClean="0">
                <a:latin typeface="Arial Narrow" pitchFamily="34" charset="0"/>
              </a:rPr>
              <a:t> &amp;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spc="-40" dirty="0" smtClean="0">
                <a:latin typeface="Arial Narrow" pitchFamily="34" charset="0"/>
              </a:rPr>
              <a:t>of pulmonary symptoms (&gt; </a:t>
            </a:r>
            <a:r>
              <a:rPr lang="en-US" sz="2200" b="1" spc="-40" dirty="0" err="1" smtClean="0">
                <a:latin typeface="Arial Narrow" pitchFamily="34" charset="0"/>
              </a:rPr>
              <a:t>Zafirlukast</a:t>
            </a:r>
            <a:r>
              <a:rPr lang="en-US" sz="2200" b="1" spc="-40" dirty="0" smtClean="0">
                <a:latin typeface="Arial Narrow" pitchFamily="34" charset="0"/>
              </a:rPr>
              <a:t>)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All are avoided in pregnancy &amp; breast-feeding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2484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err="1" smtClean="0">
                <a:latin typeface="Arial Narrow" pitchFamily="34" charset="0"/>
              </a:rPr>
              <a:t>Montelukast</a:t>
            </a:r>
            <a:r>
              <a:rPr lang="en-US" sz="2200" b="1" spc="-40" dirty="0" smtClean="0">
                <a:latin typeface="Arial Narrow" pitchFamily="34" charset="0"/>
              </a:rPr>
              <a:t>; is the safest, well tolerated, least reported  ADRs &amp; interactions.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436513"/>
            <a:ext cx="8839200" cy="762000"/>
          </a:xfrm>
          <a:prstGeom prst="rect">
            <a:avLst/>
          </a:prstGeom>
        </p:spPr>
        <p:txBody>
          <a:bodyPr/>
          <a:lstStyle/>
          <a:p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Zileuton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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metabolism of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theophylline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warfarin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terfenadine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propranolol</a:t>
            </a:r>
            <a:endParaRPr lang="en-US" altLang="zh-TW" sz="2200" b="1" dirty="0" smtClean="0">
              <a:latin typeface="Arial Narrow" pitchFamily="34" charset="0"/>
              <a:ea typeface="新細明體" pitchFamily="18" charset="-120"/>
            </a:endParaRPr>
          </a:p>
          <a:p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Zafirlukast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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warfarin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/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theophylline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&amp; erythromycin concentration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</a:endParaRPr>
          </a:p>
        </p:txBody>
      </p:sp>
      <p:pic>
        <p:nvPicPr>
          <p:cNvPr id="9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7239000" y="2743200"/>
            <a:ext cx="1066800" cy="1066800"/>
          </a:xfrm>
          <a:prstGeom prst="ellipse">
            <a:avLst/>
          </a:prstGeom>
          <a:noFill/>
        </p:spPr>
      </p:pic>
      <p:pic>
        <p:nvPicPr>
          <p:cNvPr id="14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16000" t="45000" r="56000" b="22500"/>
          <a:stretch>
            <a:fillRect/>
          </a:stretch>
        </p:blipFill>
        <p:spPr bwMode="auto">
          <a:xfrm>
            <a:off x="7696200" y="3505200"/>
            <a:ext cx="1037492" cy="963386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16605"/>
            <a:ext cx="37338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FF"/>
                </a:solidFill>
                <a:latin typeface="Bernard MT Condensed" pitchFamily="18" charset="0"/>
              </a:rPr>
              <a:t>3.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IgE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Monoclonal Antibody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5061" y="316605"/>
            <a:ext cx="1611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Omalizumab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216" y="11430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 l="2892" t="3677" r="2670" b="4530"/>
          <a:stretch>
            <a:fillRect/>
          </a:stretch>
        </p:blipFill>
        <p:spPr bwMode="auto">
          <a:xfrm>
            <a:off x="3733800" y="2362200"/>
            <a:ext cx="5314293" cy="4343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752475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Is a Recombinant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MOA 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directed against human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IgE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given subcutaneous 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216" y="14478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It binds to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Fc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region of </a:t>
            </a:r>
            <a:r>
              <a:rPr lang="en-GB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cs typeface="Lucida Sans Unicode" pitchFamily="34" charset="0"/>
              </a:rPr>
              <a:t>free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IgE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molecules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prevent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its binding to cell-surface receptors on inflammatory cells. It will not bind to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IgE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already bound.                             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3216" y="2083158"/>
            <a:ext cx="3352800" cy="1041042"/>
            <a:chOff x="123216" y="2083158"/>
            <a:chExt cx="3352800" cy="1041042"/>
          </a:xfrm>
        </p:grpSpPr>
        <p:sp>
          <p:nvSpPr>
            <p:cNvPr id="13" name="Rectangle 12"/>
            <p:cNvSpPr/>
            <p:nvPr/>
          </p:nvSpPr>
          <p:spPr>
            <a:xfrm>
              <a:off x="123216" y="2416314"/>
              <a:ext cx="3276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ts val="2400"/>
                </a:lnSpc>
                <a:buClr>
                  <a:srgbClr val="FFFF00"/>
                </a:buClr>
              </a:pPr>
              <a:r>
                <a:rPr lang="en-US" altLang="zh-TW" sz="22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</a:t>
              </a:r>
              <a:r>
                <a:rPr kumimoji="1" lang="en-US" sz="2200" b="1" dirty="0" smtClean="0">
                  <a:latin typeface="Arial Narrow" pitchFamily="34" charset="0"/>
                </a:rPr>
                <a:t>early &amp; late responses to antigen challenge</a:t>
              </a:r>
              <a:endParaRPr kumimoji="1" lang="en-US" sz="2200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216" y="2083158"/>
              <a:ext cx="3352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Pharmacological effects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3216" y="304800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3352800"/>
            <a:ext cx="358140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</a:rPr>
              <a:t> Given as SC every 2-4 weeks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frequency of allergen induced asthma</a:t>
            </a:r>
            <a:endParaRPr kumimoji="1"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</a:rPr>
              <a:t>In moderate-sever persistent asthma </a:t>
            </a:r>
            <a:r>
              <a:rPr kumimoji="1" lang="en-US" sz="2200" b="1" spc="-50" dirty="0" smtClean="0">
                <a:latin typeface="Arial Narrow" pitchFamily="34" charset="0"/>
              </a:rPr>
              <a:t>(adults or children &gt;12 </a:t>
            </a:r>
            <a:r>
              <a:rPr kumimoji="1" lang="en-US" sz="2200" b="1" spc="-50" dirty="0" err="1" smtClean="0">
                <a:latin typeface="Arial Narrow" pitchFamily="34" charset="0"/>
              </a:rPr>
              <a:t>ys</a:t>
            </a:r>
            <a:r>
              <a:rPr kumimoji="1" lang="en-US" sz="2200" b="1" spc="-50" dirty="0" smtClean="0">
                <a:latin typeface="Arial Narrow" pitchFamily="34" charset="0"/>
              </a:rPr>
              <a:t>.),</a:t>
            </a:r>
            <a:r>
              <a:rPr kumimoji="1"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not controlled by inhaled CS 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frequency of attacks</a:t>
            </a:r>
          </a:p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need for GC in maintenance &amp; a</a:t>
            </a:r>
            <a:r>
              <a:rPr lang="en-US" sz="2200" b="1" dirty="0" smtClean="0">
                <a:latin typeface="Arial Narrow" pitchFamily="34" charset="0"/>
              </a:rPr>
              <a:t>llows its safe withdrawal by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exacerbation rate during this transition</a:t>
            </a:r>
            <a:endParaRPr kumimoji="1"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19050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66FF"/>
                </a:solidFill>
                <a:latin typeface="Bernard MT Condensed" pitchFamily="18" charset="0"/>
              </a:rPr>
              <a:t>4.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Allergics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288" y="406758"/>
            <a:ext cx="280551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err="1" smtClean="0">
                <a:solidFill>
                  <a:srgbClr val="6600FF"/>
                </a:solidFill>
                <a:latin typeface="Bernard MT Condensed" pitchFamily="18" charset="0"/>
              </a:rPr>
              <a:t>Cromolyn</a:t>
            </a:r>
            <a:r>
              <a:rPr lang="en-GB" sz="2200" dirty="0" smtClean="0">
                <a:solidFill>
                  <a:srgbClr val="6600FF"/>
                </a:solidFill>
                <a:latin typeface="Bernard MT Condensed" pitchFamily="18" charset="0"/>
              </a:rPr>
              <a:t> &amp; </a:t>
            </a:r>
            <a:r>
              <a:rPr lang="en-GB" sz="2200" dirty="0" err="1" smtClean="0">
                <a:solidFill>
                  <a:srgbClr val="6600FF"/>
                </a:solidFill>
                <a:latin typeface="Bernard MT Condensed" pitchFamily="18" charset="0"/>
              </a:rPr>
              <a:t>Nedocromil</a:t>
            </a:r>
            <a:r>
              <a:rPr lang="en-GB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GB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2769513"/>
            <a:ext cx="8877837" cy="1178243"/>
            <a:chOff x="228600" y="2307949"/>
            <a:chExt cx="8877837" cy="1178243"/>
          </a:xfrm>
        </p:grpSpPr>
        <p:sp>
          <p:nvSpPr>
            <p:cNvPr id="88065" name="Rectangle 1"/>
            <p:cNvSpPr>
              <a:spLocks noChangeArrowheads="1"/>
            </p:cNvSpPr>
            <p:nvPr/>
          </p:nvSpPr>
          <p:spPr bwMode="auto">
            <a:xfrm>
              <a:off x="228600" y="2655195"/>
              <a:ext cx="88778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1" algn="justLow"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Mast cell stabilization </a:t>
              </a: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 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histamine, 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LTs, PGs, </a:t>
              </a:r>
              <a:r>
                <a:rPr lang="en-US" sz="2400" b="1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chemokines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….</a:t>
              </a:r>
            </a:p>
            <a:p>
              <a:pPr marL="0" lvl="1" algn="justLow"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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neuronal reflexes involving C-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fibres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&amp; sensory neurons.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2307949"/>
              <a:ext cx="2980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heavy" dirty="0" smtClean="0">
                  <a:uFill>
                    <a:solidFill>
                      <a:srgbClr val="FF00FF"/>
                    </a:solidFill>
                  </a:uFill>
                  <a:latin typeface="Arial Narrow" pitchFamily="34" charset="0"/>
                </a:rPr>
                <a:t>Control early phase by </a:t>
              </a:r>
              <a:endParaRPr lang="en-US" sz="2400" b="1" u="heavy" dirty="0">
                <a:uFill>
                  <a:solidFill>
                    <a:srgbClr val="FF00FF"/>
                  </a:solidFill>
                </a:uFill>
                <a:latin typeface="Arial Narrow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3851407"/>
            <a:ext cx="8077200" cy="1211997"/>
            <a:chOff x="228600" y="3352800"/>
            <a:chExt cx="8077200" cy="1211997"/>
          </a:xfrm>
        </p:grpSpPr>
        <p:sp>
          <p:nvSpPr>
            <p:cNvPr id="15" name="Rectangle 14"/>
            <p:cNvSpPr/>
            <p:nvPr/>
          </p:nvSpPr>
          <p:spPr>
            <a:xfrm>
              <a:off x="228600" y="3352800"/>
              <a:ext cx="32736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heavy" dirty="0" smtClean="0">
                  <a:uFill>
                    <a:solidFill>
                      <a:srgbClr val="FF00FF"/>
                    </a:solidFill>
                  </a:uFill>
                  <a:latin typeface="Arial Narrow" pitchFamily="34" charset="0"/>
                </a:rPr>
                <a:t>Control the late phase by </a:t>
              </a:r>
              <a:endParaRPr lang="en-US" sz="2400" b="1" u="heavy" dirty="0">
                <a:uFill>
                  <a:solidFill>
                    <a:srgbClr val="FF00FF"/>
                  </a:solidFill>
                </a:u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3733800"/>
              <a:ext cx="8077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-</a:t>
              </a:r>
              <a:r>
                <a:rPr lang="en-US" sz="2400" b="1" dirty="0" err="1" smtClean="0">
                  <a:latin typeface="Arial Narrow" pitchFamily="34" charset="0"/>
                </a:rPr>
                <a:t>ve</a:t>
              </a:r>
              <a:r>
                <a:rPr lang="en-US" sz="2400" b="1" dirty="0" smtClean="0">
                  <a:latin typeface="Arial Narrow" pitchFamily="34" charset="0"/>
                </a:rPr>
                <a:t>  accumulation &amp; activation of inflammatory cells</a:t>
              </a:r>
            </a:p>
            <a:p>
              <a:pPr lvl="0"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Preserves </a:t>
              </a:r>
              <a:r>
                <a:rPr lang="en-US" sz="2400" b="1" dirty="0" err="1" smtClean="0">
                  <a:latin typeface="Arial Narrow" pitchFamily="34" charset="0"/>
                </a:rPr>
                <a:t>mucocliliary</a:t>
              </a:r>
              <a:r>
                <a:rPr lang="en-US" sz="2400" b="1" dirty="0" smtClean="0">
                  <a:latin typeface="Arial Narrow" pitchFamily="34" charset="0"/>
                </a:rPr>
                <a:t> function &amp; </a:t>
              </a: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airway vascular leak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990600"/>
            <a:ext cx="7086600" cy="1079706"/>
            <a:chOff x="228600" y="990600"/>
            <a:chExt cx="7086600" cy="1079706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990600"/>
              <a:ext cx="1371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Mechanism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1336772"/>
              <a:ext cx="7086600" cy="73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dirty="0" smtClean="0">
                  <a:latin typeface="Arial Narrow" pitchFamily="34" charset="0"/>
                </a:rPr>
                <a:t>Block Ca influx, alter function of delayed </a:t>
              </a:r>
              <a:r>
                <a:rPr lang="en-US" sz="2400" b="1" dirty="0" err="1" smtClean="0">
                  <a:latin typeface="Arial Narrow" pitchFamily="34" charset="0"/>
                </a:rPr>
                <a:t>Cl</a:t>
              </a:r>
              <a:r>
                <a:rPr lang="en-US" sz="2400" b="1" baseline="30000" dirty="0" smtClean="0">
                  <a:latin typeface="Arial Narrow" pitchFamily="34" charset="0"/>
                </a:rPr>
                <a:t>-</a:t>
              </a:r>
              <a:r>
                <a:rPr lang="en-US" sz="2400" b="1" dirty="0" smtClean="0">
                  <a:latin typeface="Arial Narrow" pitchFamily="34" charset="0"/>
                </a:rPr>
                <a:t> channel ???</a:t>
              </a:r>
            </a:p>
            <a:p>
              <a:pPr>
                <a:lnSpc>
                  <a:spcPts val="2500"/>
                </a:lnSpc>
              </a:pP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 </a:t>
              </a:r>
              <a:r>
                <a:rPr lang="en-US" altLang="zh-CN" sz="2400" b="1" dirty="0" smtClean="0">
                  <a:latin typeface="Arial Narrow" pitchFamily="34" charset="0"/>
                </a:rPr>
                <a:t>stabilize antigen-sensitized mast cells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" y="2049959"/>
            <a:ext cx="7010400" cy="778270"/>
            <a:chOff x="228600" y="2049959"/>
            <a:chExt cx="7010400" cy="778270"/>
          </a:xfrm>
        </p:grpSpPr>
        <p:sp>
          <p:nvSpPr>
            <p:cNvPr id="13" name="Rectangle 12"/>
            <p:cNvSpPr/>
            <p:nvPr/>
          </p:nvSpPr>
          <p:spPr>
            <a:xfrm>
              <a:off x="228600" y="2366564"/>
              <a:ext cx="701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latin typeface="Arial Narrow" pitchFamily="34" charset="0"/>
                </a:rPr>
                <a:t>Can control early &amp; late phases of asthmatic reaction  </a:t>
              </a:r>
              <a:endParaRPr lang="en-US" altLang="zh-TW" sz="2400" b="1" dirty="0"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2049959"/>
              <a:ext cx="3124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Pharmacological Effects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0" y="5048071"/>
            <a:ext cx="8534400" cy="1505129"/>
            <a:chOff x="228600" y="5048071"/>
            <a:chExt cx="8534400" cy="1505129"/>
          </a:xfrm>
        </p:grpSpPr>
        <p:sp>
          <p:nvSpPr>
            <p:cNvPr id="20" name="TextBox 19"/>
            <p:cNvSpPr txBox="1"/>
            <p:nvPr/>
          </p:nvSpPr>
          <p:spPr>
            <a:xfrm>
              <a:off x="228600" y="5048071"/>
              <a:ext cx="1066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Kinetics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8600" y="5352871"/>
              <a:ext cx="8534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Poor </a:t>
              </a:r>
              <a:r>
                <a:rPr lang="en-US" sz="2400" b="1" dirty="0" smtClean="0">
                  <a:latin typeface="Arial Narrow" pitchFamily="34" charset="0"/>
                </a:rPr>
                <a:t>oral absorption; being acidic &amp; almost exclusively ionized </a:t>
              </a:r>
            </a:p>
            <a:p>
              <a:pPr lvl="0"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By inhalation; deposits &amp; is retained at bronchial mucosa</a:t>
              </a: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   </a:t>
              </a:r>
              <a:b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</a:b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    topical effect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35558" y="724437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Weaker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40558" y="724437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Both are weak controllers</a:t>
            </a:r>
          </a:p>
        </p:txBody>
      </p:sp>
      <p:pic>
        <p:nvPicPr>
          <p:cNvPr id="21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126" y="990600"/>
            <a:ext cx="1675326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23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077200" y="381000"/>
            <a:ext cx="1066800" cy="1066800"/>
          </a:xfrm>
          <a:prstGeom prst="ellipse">
            <a:avLst/>
          </a:prstGeom>
          <a:noFill/>
        </p:spPr>
      </p:pic>
      <p:pic>
        <p:nvPicPr>
          <p:cNvPr id="28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6734908" y="2263846"/>
            <a:ext cx="1037492" cy="963386"/>
          </a:xfrm>
          <a:prstGeom prst="ellipse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 rot="10800000">
            <a:off x="3149958" y="964842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591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Useful &gt; in children (safe) &amp; in patients where  ADRs to  other drugs is a problem </a:t>
            </a:r>
          </a:p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Their regular use &gt; 3 months may reduce bronchial </a:t>
            </a:r>
            <a:r>
              <a:rPr lang="en-US" altLang="zh-TW" sz="2200" b="1" spc="-40" dirty="0" smtClean="0">
                <a:latin typeface="Arial Narrow" pitchFamily="34" charset="0"/>
              </a:rPr>
              <a:t>hyper reactivity</a:t>
            </a:r>
            <a:r>
              <a:rPr lang="en-US" altLang="zh-TW" sz="2200" b="1" spc="-4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163" y="2592429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u="heavy" spc="-40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For allergic rhinitis &amp;/or conjunctivitis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254686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Bitter taste, throat irritation, cough  &amp; dry mouth </a:t>
            </a:r>
          </a:p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 Reversible dermatitis, </a:t>
            </a:r>
            <a:r>
              <a:rPr lang="en-US" altLang="zh-TW" sz="2200" b="1" spc="-40" dirty="0" err="1" smtClean="0">
                <a:latin typeface="Arial Narrow" pitchFamily="34" charset="0"/>
              </a:rPr>
              <a:t>myositis</a:t>
            </a:r>
            <a:r>
              <a:rPr lang="en-US" altLang="zh-TW" sz="2200" b="1" spc="-40" dirty="0" smtClean="0">
                <a:latin typeface="Arial Narrow" pitchFamily="34" charset="0"/>
              </a:rPr>
              <a:t>, gastroenteritis &amp; joint swellings</a:t>
            </a:r>
          </a:p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 Nasal </a:t>
            </a:r>
            <a:r>
              <a:rPr lang="en-US" altLang="zh-TW" sz="2200" b="1" spc="-40" dirty="0" smtClean="0">
                <a:latin typeface="Arial Narrow" pitchFamily="34" charset="0"/>
              </a:rPr>
              <a:t>congestion, but pulmonary </a:t>
            </a:r>
            <a:r>
              <a:rPr lang="en-US" altLang="zh-TW" sz="2200" b="1" spc="-40" dirty="0" err="1" smtClean="0">
                <a:latin typeface="Arial Narrow" pitchFamily="34" charset="0"/>
              </a:rPr>
              <a:t>eosinophil</a:t>
            </a:r>
            <a:r>
              <a:rPr lang="en-US" altLang="zh-TW" sz="2200" b="1" spc="-40" dirty="0" smtClean="0">
                <a:latin typeface="Arial Narrow" pitchFamily="34" charset="0"/>
              </a:rPr>
              <a:t> infiltration, anaphylaxis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</a:t>
            </a:r>
            <a:r>
              <a:rPr lang="en-US" altLang="zh-TW" sz="2200" b="1" spc="-40" dirty="0" smtClean="0">
                <a:latin typeface="Arial Narrow" pitchFamily="34" charset="0"/>
              </a:rPr>
              <a:t> rare</a:t>
            </a:r>
          </a:p>
          <a:p>
            <a:pPr marL="0" lvl="2"/>
            <a:r>
              <a:rPr lang="en-US" altLang="zh-TW" sz="2200" b="1" spc="-40" dirty="0" smtClean="0">
                <a:latin typeface="Arial Narrow" pitchFamily="34" charset="0"/>
              </a:rPr>
              <a:t>   Respiratory side effect can be minimized by taking </a:t>
            </a:r>
            <a:r>
              <a:rPr lang="en-GB" altLang="zh-TW" sz="2200" b="1" spc="-40" dirty="0" smtClean="0">
                <a:latin typeface="Arial Narrow" pitchFamily="34" charset="0"/>
              </a:rPr>
              <a:t>ß-AD agonist first</a:t>
            </a:r>
            <a:endParaRPr lang="en-US" altLang="zh-TW" sz="2200" b="1" spc="-40" dirty="0" smtClean="0">
              <a:latin typeface="Arial Narrow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" y="4295661"/>
            <a:ext cx="8839200" cy="1012581"/>
            <a:chOff x="228600" y="4295661"/>
            <a:chExt cx="8839200" cy="1012581"/>
          </a:xfrm>
        </p:grpSpPr>
        <p:sp>
          <p:nvSpPr>
            <p:cNvPr id="10" name="Rectangle 9"/>
            <p:cNvSpPr/>
            <p:nvPr/>
          </p:nvSpPr>
          <p:spPr>
            <a:xfrm>
              <a:off x="304800" y="4626004"/>
              <a:ext cx="8763000" cy="682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ts val="23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Generally well tolerated &amp; if occur </a:t>
              </a:r>
              <a:r>
                <a:rPr lang="en-US" altLang="zh-TW" sz="2200" b="1" spc="-40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are minor &amp;  localized (no systemic absorption).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4295661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ADRs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" y="2998113"/>
            <a:ext cx="7772400" cy="1374267"/>
            <a:chOff x="152400" y="2998113"/>
            <a:chExt cx="7772400" cy="1374267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2998113"/>
              <a:ext cx="304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Methods of administration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320088"/>
              <a:ext cx="762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Inhalational; as powder by dry powder inhaler, as aerosols by metered dose inhalers &amp; also by nebulizers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" y="3941493"/>
              <a:ext cx="7620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As eye drops or nasal sprays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4800" y="100417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Only as an alternative for prophylactic prevention of mild to moderate </a:t>
            </a:r>
            <a:br>
              <a:rPr lang="en-US" altLang="zh-TW" sz="2200" b="1" spc="-40" dirty="0" smtClean="0">
                <a:latin typeface="Arial Narrow" pitchFamily="34" charset="0"/>
              </a:rPr>
            </a:br>
            <a:r>
              <a:rPr lang="en-US" altLang="zh-TW" sz="2200" b="1" spc="-40" dirty="0" smtClean="0">
                <a:latin typeface="Arial Narrow" pitchFamily="34" charset="0"/>
              </a:rPr>
              <a:t>   attacks </a:t>
            </a:r>
            <a:r>
              <a:rPr lang="en-US" sz="2200" b="1" spc="-40" dirty="0" smtClean="0">
                <a:latin typeface="Arial Narrow" pitchFamily="34" charset="0"/>
              </a:rPr>
              <a:t>particularly allergen &gt; </a:t>
            </a:r>
            <a:r>
              <a:rPr lang="en-US" altLang="zh-TW" sz="2200" b="1" spc="-40" dirty="0" smtClean="0">
                <a:latin typeface="Arial Narrow" pitchFamily="34" charset="0"/>
              </a:rPr>
              <a:t>exercise &gt; irritant induced asthma. In allergen </a:t>
            </a:r>
            <a:br>
              <a:rPr lang="en-US" altLang="zh-TW" sz="2200" b="1" spc="-40" dirty="0" smtClean="0">
                <a:latin typeface="Arial Narrow" pitchFamily="34" charset="0"/>
              </a:rPr>
            </a:br>
            <a:r>
              <a:rPr lang="en-US" altLang="zh-TW" sz="2200" b="1" spc="-40" dirty="0" smtClean="0">
                <a:latin typeface="Arial Narrow" pitchFamily="34" charset="0"/>
              </a:rPr>
              <a:t>   induced asthma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spc="-40" dirty="0" smtClean="0">
                <a:latin typeface="Arial Narrow" pitchFamily="34" charset="0"/>
              </a:rPr>
              <a:t>start 2-4 weeks before allergy season </a:t>
            </a:r>
            <a:endParaRPr lang="en-US" altLang="zh-TW" sz="2200" b="1" spc="-4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721" y="30587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05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TW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For</a:t>
            </a:r>
            <a:r>
              <a:rPr lang="en-US" altLang="zh-TW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 Asthma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25931" y="610155"/>
            <a:ext cx="16764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Allergics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pic>
        <p:nvPicPr>
          <p:cNvPr id="1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126" y="2959995"/>
            <a:ext cx="1333423" cy="1485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20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077200" y="2426595"/>
            <a:ext cx="838200" cy="838200"/>
          </a:xfrm>
          <a:prstGeom prst="ellipse">
            <a:avLst/>
          </a:prstGeom>
          <a:noFill/>
        </p:spPr>
      </p:pic>
      <p:pic>
        <p:nvPicPr>
          <p:cNvPr id="21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6845864" y="3852241"/>
            <a:ext cx="926535" cy="860354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800600" y="2286000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CONTROLLERS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019837"/>
            <a:ext cx="5791200" cy="40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32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3200" dirty="0" smtClean="0">
                <a:solidFill>
                  <a:srgbClr val="7030A0"/>
                </a:solidFill>
                <a:latin typeface="Bernard MT Condensed" pitchFamily="18" charset="0"/>
              </a:rPr>
              <a:t>OF ACUTE SYMPTOMS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438400"/>
            <a:ext cx="2933816" cy="392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800" dirty="0" smtClean="0">
                <a:latin typeface="Bernard MT Condensed" pitchFamily="18" charset="0"/>
              </a:rPr>
              <a:t>Abort exacerbations</a:t>
            </a:r>
            <a:endParaRPr lang="en-US" altLang="zh-CN" sz="2800" dirty="0" smtClean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457586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Bernard MT Condensed" pitchFamily="18" charset="0"/>
              </a:rPr>
              <a:t>LONG ACTING BRONCHODILATORS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267200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latin typeface="Arial Narrow" pitchFamily="34" charset="0"/>
              </a:rPr>
              <a:t>Long-acting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-AR agonists </a:t>
            </a:r>
            <a:r>
              <a:rPr lang="en-US" sz="2400" dirty="0" smtClean="0">
                <a:latin typeface="Bernard MT Condensed" pitchFamily="18" charset="0"/>
              </a:rPr>
              <a:t>(LABA)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Long acting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Anticholinergics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T</a:t>
            </a:r>
            <a:r>
              <a:rPr lang="en-GB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iotropium</a:t>
            </a:r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PDE Inhibitors; 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Non-Selective &amp; </a:t>
            </a:r>
            <a:r>
              <a:rPr lang="it-IT" sz="2000" i="1" spc="-40" dirty="0" smtClean="0">
                <a:latin typeface="Arial Narrow" pitchFamily="34" charset="0"/>
              </a:rPr>
              <a:t>PDE-4 Selective 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Cilomilast</a:t>
            </a:r>
            <a:endParaRPr lang="it-IT" sz="2000" dirty="0" smtClean="0">
              <a:solidFill>
                <a:srgbClr val="7030A0"/>
              </a:solidFill>
              <a:latin typeface="Bernard MT Condensed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14800" y="4800600"/>
            <a:ext cx="1447800" cy="1742420"/>
            <a:chOff x="4114800" y="4800600"/>
            <a:chExt cx="1447800" cy="174242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4191000" y="5410200"/>
              <a:ext cx="12192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43400" y="4800600"/>
              <a:ext cx="457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5410200"/>
              <a:ext cx="2286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14800" y="6019800"/>
              <a:ext cx="14478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Bernard MT Condensed" pitchFamily="18" charset="0"/>
                </a:rPr>
                <a:t>&gt; COPD</a:t>
              </a:r>
              <a:endParaRPr lang="en-US" sz="28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133600" y="3759558"/>
            <a:ext cx="4572000" cy="43088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FF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sym typeface="Wingdings 3"/>
              </a:rPr>
              <a:t>LABA; N</a:t>
            </a:r>
            <a:r>
              <a:rPr lang="en-US" sz="2200" b="1" dirty="0" smtClean="0">
                <a:solidFill>
                  <a:srgbClr val="FF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ever give alone as controller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343437"/>
            <a:ext cx="4572000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rgbClr val="FF66FF"/>
                </a:solidFill>
                <a:latin typeface="Bernard MT Condensed" pitchFamily="18" charset="0"/>
              </a:rPr>
              <a:t>1. </a:t>
            </a: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Long Acting </a:t>
            </a:r>
            <a:r>
              <a:rPr lang="en-US" altLang="zh-TW" sz="28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aseline="-25000" dirty="0" smtClean="0">
                <a:solidFill>
                  <a:schemeClr val="bg1"/>
                </a:solidFill>
                <a:latin typeface="Bernard MT Condensed" pitchFamily="18" charset="0"/>
              </a:rPr>
              <a:t>2</a:t>
            </a: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-AR Agonists  (LABA)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76016" y="533400"/>
            <a:ext cx="285199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Salmeterol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&amp;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Formoterol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88864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990600"/>
            <a:ext cx="5943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BSMC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B epithelium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 NO release 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On </a:t>
            </a:r>
            <a:r>
              <a:rPr kumimoji="1" lang="en-US" altLang="zh-CN" sz="2200" b="1" spc="-40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presynaptic</a:t>
            </a: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cholinergic f.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altLang="zh-TW" sz="20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 </a:t>
            </a: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Ach release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endParaRPr lang="en-US" sz="2200" spc="-40" dirty="0"/>
          </a:p>
        </p:txBody>
      </p:sp>
      <p:sp>
        <p:nvSpPr>
          <p:cNvPr id="27" name="Rectangle 26"/>
          <p:cNvSpPr/>
          <p:nvPr/>
        </p:nvSpPr>
        <p:spPr>
          <a:xfrm>
            <a:off x="6851262" y="838200"/>
            <a:ext cx="2396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kumimoji="1" lang="en-US" altLang="zh-CN" sz="2200" b="1" baseline="30000" dirty="0" smtClean="0">
                <a:solidFill>
                  <a:srgbClr val="000000"/>
                </a:solidFill>
                <a:latin typeface="Arial Narrow" pitchFamily="34" charset="0"/>
              </a:rPr>
              <a:t>st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given</a:t>
            </a:r>
          </a:p>
          <a:p>
            <a:pPr>
              <a:lnSpc>
                <a:spcPts val="2200"/>
              </a:lnSpc>
            </a:pPr>
            <a:r>
              <a:rPr lang="en-US" altLang="zh-TW" sz="16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endParaRPr kumimoji="1" lang="en-US" altLang="zh-CN" sz="1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Bronchodilatation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&gt; anti-inflammatory effects</a:t>
            </a:r>
          </a:p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But when given regular</a:t>
            </a:r>
          </a:p>
          <a:p>
            <a:pPr>
              <a:lnSpc>
                <a:spcPts val="2200"/>
              </a:lnSpc>
            </a:pPr>
            <a:r>
              <a:rPr lang="en-US" altLang="zh-TW" sz="16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endParaRPr kumimoji="1" lang="en-US" altLang="zh-CN" sz="1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  </a:t>
            </a:r>
            <a:r>
              <a:rPr kumimoji="1" lang="en-US" altLang="zh-CN" sz="2200" dirty="0" err="1" smtClean="0">
                <a:solidFill>
                  <a:srgbClr val="000000"/>
                </a:solidFill>
                <a:latin typeface="Bernard MT Condensed" pitchFamily="18" charset="0"/>
              </a:rPr>
              <a:t>Tachyphylaxsis</a:t>
            </a:r>
            <a:endParaRPr kumimoji="1" lang="en-US" altLang="zh-CN" sz="2200" dirty="0" smtClean="0"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+ Worsening of </a:t>
            </a:r>
            <a:b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      Symptoms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138" y="1222762"/>
            <a:ext cx="1439425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/>
              <a:t>Activation   of 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2822962"/>
            <a:ext cx="52578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</a:t>
            </a: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submucosa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Improve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mucociliary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function</a:t>
            </a:r>
          </a:p>
          <a:p>
            <a:pPr>
              <a:lnSpc>
                <a:spcPts val="2300"/>
              </a:lnSpc>
            </a:pP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		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 vascular leak</a:t>
            </a:r>
            <a:endParaRPr lang="en-US" altLang="zh-CN" sz="2200" b="1" spc="-4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1905000"/>
            <a:ext cx="5181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On inflammatory cells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On mast cell &gt;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eosinophils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mediators &amp; cytokine </a:t>
            </a:r>
            <a:r>
              <a:rPr lang="en-US" altLang="zh-TW" sz="2200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release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9200" y="4321766"/>
            <a:ext cx="6172200" cy="1426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Repression</a:t>
            </a:r>
            <a:r>
              <a:rPr lang="en-US" altLang="zh-TW" sz="2200" b="1" dirty="0" smtClean="0">
                <a:solidFill>
                  <a:srgbClr val="6600FF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of pro-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inflammtory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molecules</a:t>
            </a:r>
          </a:p>
          <a:p>
            <a:pPr>
              <a:lnSpc>
                <a:spcPts val="2600"/>
              </a:lnSpc>
            </a:pP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Expression</a:t>
            </a:r>
            <a:r>
              <a:rPr lang="en-US" altLang="zh-TW" sz="2200" b="1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of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anti-inflammatory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molecules</a:t>
            </a:r>
          </a:p>
          <a:p>
            <a:pPr>
              <a:lnSpc>
                <a:spcPts val="2600"/>
              </a:lnSpc>
            </a:pPr>
            <a:r>
              <a:rPr lang="en-US" altLang="zh-TW" sz="2200" spc="-4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Suppression</a:t>
            </a:r>
            <a:r>
              <a:rPr lang="en-US" altLang="zh-TW" sz="2200" b="1" spc="-40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of BSMC proliferation &amp; remodeling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kumimoji="1"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P</a:t>
            </a:r>
            <a:r>
              <a:rPr kumimoji="1" lang="en-US" altLang="ja-JP" sz="2200" dirty="0" smtClean="0">
                <a:solidFill>
                  <a:srgbClr val="6600FF"/>
                </a:solidFill>
                <a:latin typeface="Bernard MT Condensed" pitchFamily="18" charset="0"/>
              </a:rPr>
              <a:t>RIMING of GC RECEPTORS</a:t>
            </a:r>
            <a:r>
              <a:rPr kumimoji="1" lang="en-US" altLang="zh-TW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TW" sz="2000" b="1" i="1" spc="-40" dirty="0" smtClean="0">
                <a:solidFill>
                  <a:srgbClr val="000000"/>
                </a:solidFill>
                <a:latin typeface="Arial Narrow" pitchFamily="34" charset="0"/>
              </a:rPr>
              <a:t>(Cross-talk between GC &amp; LABA)</a:t>
            </a:r>
            <a:endParaRPr lang="en-US" altLang="zh-CN" sz="2200" b="1" i="1" spc="-4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3452080"/>
            <a:ext cx="5257800" cy="374461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zh-CN" sz="2200" b="1" i="1" u="sng" dirty="0" smtClean="0">
                <a:solidFill>
                  <a:srgbClr val="000000"/>
                </a:solidFill>
                <a:latin typeface="Arial Narrow" pitchFamily="34" charset="0"/>
              </a:rPr>
              <a:t>N.B.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 </a:t>
            </a:r>
            <a:r>
              <a:rPr lang="en-US" sz="2200" b="1" dirty="0" err="1" smtClean="0">
                <a:latin typeface="Arial Narrow" pitchFamily="34" charset="0"/>
              </a:rPr>
              <a:t>downregulation</a:t>
            </a:r>
            <a:r>
              <a:rPr lang="en-US" sz="2200" b="1" dirty="0" smtClean="0">
                <a:latin typeface="Arial Narrow" pitchFamily="34" charset="0"/>
              </a:rPr>
              <a:t> &amp; desensitization 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6705600" y="914400"/>
            <a:ext cx="228600" cy="2971800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19200" y="5791200"/>
            <a:ext cx="6172200" cy="733534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400" spc="-4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GC</a:t>
            </a:r>
            <a:r>
              <a:rPr lang="en-US" altLang="zh-TW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expression of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bronchial </a:t>
            </a:r>
            <a:r>
              <a:rPr lang="en-US" altLang="zh-TW" sz="24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AR &amp;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t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heir responsiveness to </a:t>
            </a:r>
            <a:r>
              <a:rPr lang="en-US" altLang="zh-TW" sz="24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1400" y="5777247"/>
            <a:ext cx="1752600" cy="7335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en-US" altLang="zh-TW" sz="22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GIVEN CONCOMITTENT</a:t>
            </a:r>
            <a:endParaRPr kumimoji="1" lang="en-US" altLang="zh-CN" sz="2200" dirty="0" smtClean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429500" y="48387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26642" y="1524000"/>
            <a:ext cx="1143000" cy="4041101"/>
            <a:chOff x="126642" y="1524000"/>
            <a:chExt cx="1143000" cy="4041101"/>
          </a:xfrm>
        </p:grpSpPr>
        <p:sp>
          <p:nvSpPr>
            <p:cNvPr id="37" name="TextBox 36"/>
            <p:cNvSpPr txBox="1"/>
            <p:nvPr/>
          </p:nvSpPr>
          <p:spPr>
            <a:xfrm>
              <a:off x="126642" y="4292958"/>
              <a:ext cx="114300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Long Term via </a:t>
              </a:r>
              <a:r>
                <a:rPr lang="en-US" altLang="zh-TW" sz="2200" b="1" spc="-40" dirty="0" smtClean="0">
                  <a:latin typeface="Arial Narrow" pitchFamily="34" charset="0"/>
                  <a:sym typeface="Wingdings 3"/>
                </a:rPr>
                <a:t>MAPK </a:t>
              </a:r>
            </a:p>
            <a:p>
              <a:pPr algn="ctr"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&amp; TF</a:t>
              </a:r>
              <a:endParaRPr lang="en-US" sz="2200" b="1" dirty="0">
                <a:latin typeface="Arial Narrow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>
              <a:off x="-1116168" y="2971006"/>
              <a:ext cx="28956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1549758"/>
            <a:ext cx="1143000" cy="1460149"/>
            <a:chOff x="457200" y="1549758"/>
            <a:chExt cx="1143000" cy="1460149"/>
          </a:xfrm>
        </p:grpSpPr>
        <p:sp>
          <p:nvSpPr>
            <p:cNvPr id="36" name="TextBox 35"/>
            <p:cNvSpPr txBox="1"/>
            <p:nvPr/>
          </p:nvSpPr>
          <p:spPr>
            <a:xfrm>
              <a:off x="457200" y="2032716"/>
              <a:ext cx="1143000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Short Term via </a:t>
              </a:r>
              <a:r>
                <a:rPr lang="en-US" altLang="zh-TW" sz="2200" b="1" spc="-40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altLang="zh-TW" sz="2200" b="1" spc="-40" dirty="0" err="1" smtClean="0">
                  <a:latin typeface="Arial Narrow" pitchFamily="34" charset="0"/>
                  <a:sym typeface="Wingdings 3"/>
                </a:rPr>
                <a:t>cAMP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endParaRPr lang="en-US" sz="2200" b="1" dirty="0">
                <a:latin typeface="Arial Narrow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1067594" y="1853764"/>
              <a:ext cx="6096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7874358" y="2879499"/>
            <a:ext cx="756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n-US" sz="8000" b="1" cap="none" spc="50" dirty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5" grpId="0"/>
      <p:bldP spid="27" grpId="0" build="p"/>
      <p:bldP spid="30" grpId="0"/>
      <p:bldP spid="31" grpId="0"/>
      <p:bldP spid="35" grpId="0" build="p" animBg="1"/>
      <p:bldP spid="38" grpId="0" animBg="1"/>
      <p:bldP spid="26" grpId="0" animBg="1"/>
      <p:bldP spid="40" grpId="0" animBg="1"/>
      <p:bldP spid="41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8600" y="685800"/>
            <a:ext cx="10668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(LABA)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 &amp; Dynamic Character; 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06084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801568" y="1284764"/>
            <a:ext cx="2266232" cy="1991836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Ctr="1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Formoterol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Intermediate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lipophilicity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Long duration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 Narrow" pitchFamily="34" charset="0"/>
              </a:rPr>
              <a:t>Rapid onset ?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More potent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&lt; selective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743200" y="1284764"/>
            <a:ext cx="1846263" cy="1687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Ctr="1"/>
          <a:lstStyle/>
          <a:p>
            <a:pPr algn="l" eaLnBrk="0" hangingPunct="0">
              <a:lnSpc>
                <a:spcPts val="2100"/>
              </a:lnSpc>
            </a:pPr>
            <a:r>
              <a:rPr lang="en-US" sz="2200" dirty="0" err="1">
                <a:solidFill>
                  <a:srgbClr val="6600FF"/>
                </a:solidFill>
                <a:latin typeface="Bernard MT Condensed" pitchFamily="18" charset="0"/>
              </a:rPr>
              <a:t>Salmeterol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err="1">
                <a:effectLst/>
                <a:latin typeface="Arial Narrow" pitchFamily="34" charset="0"/>
              </a:rPr>
              <a:t>Lipophilic</a:t>
            </a:r>
            <a:endParaRPr lang="en-US" sz="2200" b="1" dirty="0">
              <a:effectLst/>
              <a:latin typeface="Arial Narrow" pitchFamily="34" charset="0"/>
            </a:endParaRP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>
                <a:effectLst/>
                <a:latin typeface="Arial Narrow" pitchFamily="34" charset="0"/>
              </a:rPr>
              <a:t>Long duration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>
                <a:solidFill>
                  <a:srgbClr val="6600FF"/>
                </a:solidFill>
                <a:effectLst/>
                <a:latin typeface="Arial Narrow" pitchFamily="34" charset="0"/>
              </a:rPr>
              <a:t>Slow </a:t>
            </a:r>
            <a:r>
              <a:rPr lang="en-US" sz="2200" b="1" dirty="0" smtClean="0">
                <a:solidFill>
                  <a:srgbClr val="6600FF"/>
                </a:solidFill>
                <a:effectLst/>
                <a:latin typeface="Arial Narrow" pitchFamily="34" charset="0"/>
              </a:rPr>
              <a:t>onset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latin typeface="Arial Narrow" pitchFamily="34" charset="0"/>
              </a:rPr>
              <a:t>Less potent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effectLst/>
                <a:latin typeface="Arial Narrow" pitchFamily="34" charset="0"/>
              </a:rPr>
              <a:t>&gt; selective</a:t>
            </a:r>
            <a:endParaRPr lang="en-US" sz="2200" b="1" dirty="0">
              <a:effectLst/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1000" y="609600"/>
            <a:ext cx="2467540" cy="2971800"/>
            <a:chOff x="457200" y="609600"/>
            <a:chExt cx="2467540" cy="2971800"/>
          </a:xfrm>
        </p:grpSpPr>
        <p:pic>
          <p:nvPicPr>
            <p:cNvPr id="11" name="Picture 7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 contrast="30000"/>
            </a:blip>
            <a:srcRect l="68147" t="6204" r="2937" b="7130"/>
            <a:stretch>
              <a:fillRect/>
            </a:stretch>
          </p:blipFill>
          <p:spPr bwMode="auto">
            <a:xfrm>
              <a:off x="457200" y="609600"/>
              <a:ext cx="2438400" cy="297180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209800" y="1219200"/>
              <a:ext cx="71494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dirty="0">
                  <a:effectLst/>
                  <a:latin typeface="Arial Narrow" pitchFamily="34" charset="0"/>
                  <a:sym typeface="Symbol" pitchFamily="18" charset="2"/>
                </a:rPr>
                <a:t></a:t>
              </a:r>
              <a:r>
                <a:rPr lang="en-US" b="1" baseline="-25000" dirty="0" smtClean="0">
                  <a:effectLst/>
                  <a:latin typeface="Arial Narrow" pitchFamily="34" charset="0"/>
                </a:rPr>
                <a:t>2</a:t>
              </a:r>
              <a:r>
                <a:rPr lang="en-US" b="1" dirty="0" smtClean="0">
                  <a:effectLst/>
                  <a:latin typeface="Arial Narrow" pitchFamily="34" charset="0"/>
                </a:rPr>
                <a:t>-AR</a:t>
              </a:r>
              <a:endParaRPr lang="en-US" b="1" dirty="0">
                <a:effectLst/>
                <a:latin typeface="Arial Narrow" pitchFamily="34" charset="0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838200" y="1676400"/>
              <a:ext cx="381000" cy="457200"/>
            </a:xfrm>
            <a:prstGeom prst="diamond">
              <a:avLst/>
            </a:prstGeom>
            <a:solidFill>
              <a:srgbClr val="66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36395" y="609600"/>
            <a:ext cx="2438400" cy="3048000"/>
            <a:chOff x="5181600" y="609600"/>
            <a:chExt cx="2438400" cy="3048000"/>
          </a:xfrm>
        </p:grpSpPr>
        <p:pic>
          <p:nvPicPr>
            <p:cNvPr id="13" name="Picture 7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 contrast="30000"/>
            </a:blip>
            <a:srcRect l="38222" t="4444" r="36070" b="6667"/>
            <a:stretch>
              <a:fillRect/>
            </a:stretch>
          </p:blipFill>
          <p:spPr bwMode="auto">
            <a:xfrm>
              <a:off x="5181600" y="609600"/>
              <a:ext cx="2438400" cy="30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5"/>
            <p:cNvSpPr/>
            <p:nvPr/>
          </p:nvSpPr>
          <p:spPr>
            <a:xfrm>
              <a:off x="5372637" y="1828800"/>
              <a:ext cx="381000" cy="304800"/>
            </a:xfrm>
            <a:prstGeom prst="ellipse">
              <a:avLst/>
            </a:prstGeom>
            <a:solidFill>
              <a:srgbClr val="FF66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869805" y="1194516"/>
              <a:ext cx="714940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dirty="0">
                  <a:effectLst/>
                  <a:latin typeface="Arial Narrow" pitchFamily="34" charset="0"/>
                  <a:sym typeface="Symbol" pitchFamily="18" charset="2"/>
                </a:rPr>
                <a:t></a:t>
              </a:r>
              <a:r>
                <a:rPr lang="en-US" b="1" baseline="-25000" dirty="0" smtClean="0">
                  <a:effectLst/>
                  <a:latin typeface="Arial Narrow" pitchFamily="34" charset="0"/>
                </a:rPr>
                <a:t>2</a:t>
              </a:r>
              <a:r>
                <a:rPr lang="en-US" b="1" dirty="0" smtClean="0">
                  <a:effectLst/>
                  <a:latin typeface="Arial Narrow" pitchFamily="34" charset="0"/>
                </a:rPr>
                <a:t>-AR</a:t>
              </a:r>
              <a:endParaRPr lang="en-US" b="1" dirty="0">
                <a:effectLst/>
                <a:latin typeface="Arial Narrow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505200" y="279042"/>
            <a:ext cx="4572000" cy="361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latin typeface="Arial Narrow" pitchFamily="34" charset="0"/>
              </a:rPr>
              <a:t>Duration: 12 hrs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3872247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Never as rescue in acute attacks </a:t>
            </a:r>
          </a:p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Never  given as controller alone but must be with anti-inflammatory</a:t>
            </a:r>
          </a:p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Only as add on, to asthma treatment plan, if other medications do </a:t>
            </a:r>
            <a:b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   not totally control symptoms, specially if not adequately controlled </a:t>
            </a:r>
            <a:b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   with inhaled corticosteroids</a:t>
            </a:r>
          </a:p>
          <a:p>
            <a:pPr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Is p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" pitchFamily="2" charset="2"/>
              </a:rPr>
              <a:t>articularly useful in treating nocturnal asthma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48600" y="2554031"/>
            <a:ext cx="1371600" cy="1429711"/>
            <a:chOff x="7848600" y="2554031"/>
            <a:chExt cx="1371600" cy="1429711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>
              <a:off x="8152863" y="2972337"/>
              <a:ext cx="838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848600" y="3352800"/>
              <a:ext cx="1371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Can be as rescue ?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6172200"/>
            <a:ext cx="6629400" cy="430887"/>
            <a:chOff x="304800" y="6172200"/>
            <a:chExt cx="6629400" cy="430887"/>
          </a:xfrm>
        </p:grpSpPr>
        <p:sp>
          <p:nvSpPr>
            <p:cNvPr id="32" name="TextBox 31"/>
            <p:cNvSpPr txBox="1"/>
            <p:nvPr/>
          </p:nvSpPr>
          <p:spPr>
            <a:xfrm>
              <a:off x="304800" y="6172200"/>
              <a:ext cx="1828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Administration</a:t>
              </a:r>
              <a:endParaRPr lang="en-US" sz="22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5000" y="6227058"/>
              <a:ext cx="5029200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Inhalation unless inability to use inhalers?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314980"/>
            <a:ext cx="7696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CLINICAL APPROACH TO ASTHMA THERAPY  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Presence of one feature of severity is sufficient to place patient in that category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29602" y="914400"/>
            <a:ext cx="10692802" cy="5410200"/>
            <a:chOff x="-329602" y="914400"/>
            <a:chExt cx="10692802" cy="5410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t="21723" b="15832"/>
            <a:stretch>
              <a:fillRect/>
            </a:stretch>
          </p:blipFill>
          <p:spPr bwMode="auto">
            <a:xfrm>
              <a:off x="-329602" y="914400"/>
              <a:ext cx="10692802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870916" y="94749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Bernard MT Condensed" pitchFamily="18" charset="0"/>
                </a:rPr>
                <a:t>A. </a:t>
              </a:r>
              <a:endParaRPr lang="en-US" sz="24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"/>
            <a:ext cx="627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B. Step-WISE APPROACH TO ASTHMA MANEGEMENT 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4672884"/>
            <a:ext cx="8763000" cy="2410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latin typeface="Arial Narrow" pitchFamily="34" charset="0"/>
              </a:rPr>
              <a:t>Depending on judgment, it can be applied either by beginning; </a:t>
            </a:r>
          </a:p>
          <a:p>
            <a:pPr eaLnBrk="0" hangingPunct="0">
              <a:lnSpc>
                <a:spcPts val="24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</a:t>
            </a:r>
            <a:r>
              <a:rPr lang="en-US" sz="2400" b="1" u="sng" dirty="0" smtClean="0">
                <a:latin typeface="Arial Narrow" pitchFamily="34" charset="0"/>
              </a:rPr>
              <a:t>At high level </a:t>
            </a:r>
            <a:r>
              <a:rPr lang="en-US" sz="2400" b="1" dirty="0" smtClean="0">
                <a:latin typeface="Arial Narrow" pitchFamily="34" charset="0"/>
              </a:rPr>
              <a:t>to achieve quick control &amp; then decrease </a:t>
            </a:r>
            <a:r>
              <a:rPr lang="en-US" sz="2400" dirty="0" smtClean="0">
                <a:latin typeface="Bernard MT Condensed" pitchFamily="18" charset="0"/>
              </a:rPr>
              <a:t>“STEP DOWN” </a:t>
            </a:r>
            <a:r>
              <a:rPr lang="en-US" sz="2400" b="1" dirty="0" smtClean="0">
                <a:latin typeface="Arial Narrow" pitchFamily="34" charset="0"/>
              </a:rPr>
              <a:t>the medication; starting the “step down”, once persistent asthma</a:t>
            </a:r>
          </a:p>
          <a:p>
            <a:pPr eaLnBrk="0" hangingPunct="0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patient has been sustained well controlled for about 3 months</a:t>
            </a:r>
          </a:p>
          <a:p>
            <a:pPr marL="0" lvl="1" eaLnBrk="0" hangingPunct="0">
              <a:lnSpc>
                <a:spcPts val="22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N.B. </a:t>
            </a:r>
            <a:r>
              <a:rPr lang="en-US" altLang="zh-TW" sz="2000" b="1" spc="-40" dirty="0" smtClean="0">
                <a:latin typeface="Arial Narrow" pitchFamily="34" charset="0"/>
                <a:sym typeface="Wingdings 3"/>
              </a:rPr>
              <a:t> inhaled steroid by </a:t>
            </a:r>
            <a:r>
              <a:rPr lang="en-US" sz="2000" b="1" dirty="0" smtClean="0">
                <a:latin typeface="Arial Narrow" pitchFamily="34" charset="0"/>
              </a:rPr>
              <a:t>about 25% every 2 months until the lowest dose required to maintain control is obtained</a:t>
            </a:r>
          </a:p>
          <a:p>
            <a:pPr eaLnBrk="0" hangingPunct="0">
              <a:lnSpc>
                <a:spcPts val="2400"/>
              </a:lnSpc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5600" y="643384"/>
            <a:ext cx="8331200" cy="413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Mild Intermittent</a:t>
            </a:r>
          </a:p>
          <a:p>
            <a:pPr lvl="1" eaLnBrk="0" hangingPunct="0"/>
            <a:r>
              <a:rPr lang="en-US" sz="2400" b="1" dirty="0">
                <a:latin typeface="Arial Narrow" pitchFamily="34" charset="0"/>
              </a:rPr>
              <a:t>Use:  </a:t>
            </a:r>
            <a:r>
              <a:rPr lang="en-US" sz="2400" b="1" dirty="0" err="1">
                <a:latin typeface="Arial Narrow" pitchFamily="34" charset="0"/>
              </a:rPr>
              <a:t>Albuterol</a:t>
            </a:r>
            <a:r>
              <a:rPr lang="en-US" sz="2400" b="1" dirty="0">
                <a:latin typeface="Arial Narrow" pitchFamily="34" charset="0"/>
              </a:rPr>
              <a:t> (as needed)</a:t>
            </a: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Mild Persistent</a:t>
            </a:r>
            <a:endParaRPr lang="en-US" sz="2400" b="1" dirty="0">
              <a:latin typeface="Arial Narrow" pitchFamily="34" charset="0"/>
            </a:endParaRP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 </a:t>
            </a:r>
            <a:r>
              <a:rPr lang="en-US" sz="2400" b="1" dirty="0" err="1">
                <a:latin typeface="Arial Narrow" pitchFamily="34" charset="0"/>
              </a:rPr>
              <a:t>Albuterol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Controllers </a:t>
            </a:r>
            <a:r>
              <a:rPr lang="en-US" sz="2400" b="1" dirty="0">
                <a:latin typeface="Arial Narrow" pitchFamily="34" charset="0"/>
              </a:rPr>
              <a:t>(low dose </a:t>
            </a:r>
            <a:r>
              <a:rPr lang="en-US" sz="2400" b="1" dirty="0" smtClean="0">
                <a:latin typeface="Arial Narrow" pitchFamily="34" charset="0"/>
              </a:rPr>
              <a:t>inhaled steroids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aniallergics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montelukast</a:t>
            </a:r>
            <a:r>
              <a:rPr lang="en-US" sz="2400" b="1" dirty="0">
                <a:latin typeface="Arial Narrow" pitchFamily="34" charset="0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Moderate Persistent</a:t>
            </a: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</a:t>
            </a:r>
            <a:r>
              <a:rPr lang="en-US" sz="2400" b="1" dirty="0" err="1" smtClean="0">
                <a:latin typeface="Arial Narrow" pitchFamily="34" charset="0"/>
              </a:rPr>
              <a:t>Albuterol</a:t>
            </a:r>
            <a:r>
              <a:rPr lang="en-US" sz="2400" b="1" dirty="0" smtClean="0">
                <a:latin typeface="Arial Narrow" pitchFamily="34" charset="0"/>
              </a:rPr>
              <a:t> &amp; Combination Controllers (medium </a:t>
            </a:r>
            <a:r>
              <a:rPr lang="en-US" sz="2400" b="1" dirty="0">
                <a:latin typeface="Arial Narrow" pitchFamily="34" charset="0"/>
              </a:rPr>
              <a:t>dose steroid </a:t>
            </a:r>
            <a:r>
              <a:rPr lang="en-US" sz="2400" b="1" dirty="0" smtClean="0">
                <a:latin typeface="Arial Narrow" pitchFamily="34" charset="0"/>
              </a:rPr>
              <a:t>+ LABA  &amp;/or </a:t>
            </a:r>
            <a:r>
              <a:rPr lang="en-US" sz="2400" b="1" dirty="0" err="1" smtClean="0">
                <a:latin typeface="Arial Narrow" pitchFamily="34" charset="0"/>
              </a:rPr>
              <a:t>montelukast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dirty="0">
              <a:latin typeface="Arial Narrow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Severe Persistent</a:t>
            </a: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</a:t>
            </a:r>
            <a:r>
              <a:rPr lang="en-US" sz="2400" b="1" dirty="0" err="1" smtClean="0">
                <a:latin typeface="Arial Narrow" pitchFamily="34" charset="0"/>
              </a:rPr>
              <a:t>Albuterol</a:t>
            </a:r>
            <a:r>
              <a:rPr lang="en-US" sz="2400" b="1" dirty="0" smtClean="0">
                <a:latin typeface="Arial Narrow" pitchFamily="34" charset="0"/>
              </a:rPr>
              <a:t> &amp; Combination Controllers (High </a:t>
            </a:r>
            <a:r>
              <a:rPr lang="en-US" sz="2400" b="1" dirty="0">
                <a:latin typeface="Arial Narrow" pitchFamily="34" charset="0"/>
              </a:rPr>
              <a:t>dose inhaled </a:t>
            </a:r>
            <a:r>
              <a:rPr lang="en-US" sz="2400" b="1" dirty="0" smtClean="0">
                <a:latin typeface="Arial Narrow" pitchFamily="34" charset="0"/>
              </a:rPr>
              <a:t>steroids + LABA + &amp;/or </a:t>
            </a:r>
            <a:r>
              <a:rPr lang="en-US" sz="2400" b="1" dirty="0" err="1" smtClean="0">
                <a:latin typeface="Arial Narrow" pitchFamily="34" charset="0"/>
              </a:rPr>
              <a:t>montelukast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need </a:t>
            </a:r>
            <a:r>
              <a:rPr lang="en-US" sz="2400" b="1" dirty="0">
                <a:latin typeface="Arial Narrow" pitchFamily="34" charset="0"/>
              </a:rPr>
              <a:t>oral steroids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2" cstate="print"/>
          <a:srcRect l="60000" t="45000" r="14000" b="22500"/>
          <a:stretch>
            <a:fillRect/>
          </a:stretch>
        </p:blipFill>
        <p:spPr bwMode="auto">
          <a:xfrm>
            <a:off x="105508" y="672921"/>
            <a:ext cx="1066800" cy="1066800"/>
          </a:xfrm>
          <a:prstGeom prst="ellipse">
            <a:avLst/>
          </a:prstGeom>
          <a:noFill/>
        </p:spPr>
      </p:pic>
      <p:pic>
        <p:nvPicPr>
          <p:cNvPr id="3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2" cstate="print"/>
          <a:srcRect l="16000" t="45000" r="56000" b="22500"/>
          <a:stretch>
            <a:fillRect/>
          </a:stretch>
        </p:blipFill>
        <p:spPr bwMode="auto">
          <a:xfrm>
            <a:off x="562708" y="1358721"/>
            <a:ext cx="1037492" cy="963386"/>
          </a:xfrm>
          <a:prstGeom prst="ellipse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5594" y="228600"/>
            <a:ext cx="233139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  <a:latin typeface="Bernard MT Condensed" pitchFamily="18" charset="0"/>
              </a:rPr>
              <a:t>CONTROLLERS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0568" y="1801968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Induce anti-inflammatory actions</a:t>
            </a:r>
            <a:endParaRPr lang="en-US" sz="2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3048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cs typeface="Miriam" pitchFamily="2" charset="-79"/>
              </a:rPr>
              <a:t>WHICH DRUGS ARE USED</a:t>
            </a:r>
            <a:endParaRPr lang="en-US" sz="2400" b="1" dirty="0">
              <a:latin typeface="Comic Sans MS" pitchFamily="66" charset="0"/>
              <a:cs typeface="Miriam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8168" y="2128061"/>
            <a:ext cx="550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REDUCE AIRWAY REMODELLING</a:t>
            </a:r>
            <a:endParaRPr lang="en-US" sz="2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10684" y="813236"/>
            <a:ext cx="304800" cy="1599406"/>
            <a:chOff x="2410010" y="838994"/>
            <a:chExt cx="202664" cy="14478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2383280" y="1066800"/>
              <a:ext cx="457200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022909" y="1333897"/>
              <a:ext cx="989806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687301" y="1562497"/>
              <a:ext cx="1447006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72968" y="1143000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Reduce bronchial hyper-reactivity</a:t>
            </a:r>
            <a:endParaRPr lang="en-US" sz="2200" b="1" i="1" dirty="0"/>
          </a:p>
        </p:txBody>
      </p:sp>
      <p:sp>
        <p:nvSpPr>
          <p:cNvPr id="27" name="Rectangle 26"/>
          <p:cNvSpPr/>
          <p:nvPr/>
        </p:nvSpPr>
        <p:spPr>
          <a:xfrm>
            <a:off x="457200" y="4560195"/>
            <a:ext cx="3962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Glucocorticoids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Leukotrienes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Modifiers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      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Leukotriene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Synthesis Inhibitors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Leukotriene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Receptor Antagonists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Anti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IgE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monoclonal antibodies 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Antiallergics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i="1" dirty="0" smtClean="0">
                <a:latin typeface="Arial Narrow" pitchFamily="34" charset="0"/>
                <a:cs typeface="Times New Roman" pitchFamily="18" charset="0"/>
              </a:rPr>
              <a:t>Mast cell stabilizers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7800" y="3628231"/>
            <a:ext cx="2743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2000" dirty="0" smtClean="0">
                <a:solidFill>
                  <a:srgbClr val="7030A0"/>
                </a:solidFill>
                <a:latin typeface="Bernard MT Condensed" pitchFamily="18" charset="0"/>
              </a:rPr>
              <a:t>OF ACUTE SYMPTOMS</a:t>
            </a:r>
          </a:p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Abort exacerbations</a:t>
            </a:r>
            <a:endParaRPr lang="en-US" altLang="zh-CN" sz="2000" dirty="0" smtClean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628231"/>
            <a:ext cx="32004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DRUGS THAT DECREASE AIRWAY INFLAMMATION</a:t>
            </a:r>
          </a:p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To prevent airway remodeling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5463" y="4009231"/>
            <a:ext cx="133613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USED TOGETHER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57800" y="4560195"/>
            <a:ext cx="38862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   Bronchodilators;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</a:rPr>
              <a:t>      Long-acting </a:t>
            </a:r>
            <a:r>
              <a:rPr lang="en-US" sz="2000" i="1" dirty="0" smtClean="0">
                <a:latin typeface="Symbol" pitchFamily="18" charset="2"/>
              </a:rPr>
              <a:t>b</a:t>
            </a:r>
            <a:r>
              <a:rPr lang="en-US" sz="2000" i="1" baseline="-25000" dirty="0" smtClean="0">
                <a:latin typeface="Arial Narrow" pitchFamily="34" charset="0"/>
              </a:rPr>
              <a:t>2</a:t>
            </a:r>
            <a:r>
              <a:rPr lang="en-US" sz="2000" i="1" dirty="0" smtClean="0">
                <a:latin typeface="Arial Narrow" pitchFamily="34" charset="0"/>
              </a:rPr>
              <a:t>-AR agonists (LABA)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Long acting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Anticholinergics</a:t>
            </a:r>
            <a:endParaRPr lang="en-US" sz="2000" i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PDE Inhibitors;  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      Non-Selective &amp; </a:t>
            </a:r>
            <a:r>
              <a:rPr lang="it-IT" sz="2000" i="1" spc="-40" dirty="0" smtClean="0">
                <a:latin typeface="Arial Narrow" pitchFamily="34" charset="0"/>
              </a:rPr>
              <a:t>PDE-4 Selective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PREVENT FUTURE ATTACKS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0205" y="153473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LONG TERM CONTROL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6324600" y="0"/>
            <a:ext cx="28194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0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168" y="2426595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Halt partial irreversibility</a:t>
            </a:r>
            <a:endParaRPr lang="en-US" sz="2200" b="1" i="1" dirty="0"/>
          </a:p>
        </p:txBody>
      </p:sp>
      <p:pic>
        <p:nvPicPr>
          <p:cNvPr id="35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1905000" cy="19050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15" grpId="0"/>
      <p:bldP spid="21" grpId="0"/>
      <p:bldP spid="22" grpId="0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15531"/>
            <a:ext cx="87630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2. </a:t>
            </a:r>
            <a:r>
              <a:rPr lang="en-US" sz="2400" b="1" u="sng" dirty="0" smtClean="0">
                <a:latin typeface="Arial Narrow" pitchFamily="34" charset="0"/>
              </a:rPr>
              <a:t>At low level </a:t>
            </a:r>
            <a:r>
              <a:rPr lang="en-US" sz="2400" b="1" dirty="0" smtClean="0">
                <a:latin typeface="Arial Narrow" pitchFamily="34" charset="0"/>
              </a:rPr>
              <a:t>then increase </a:t>
            </a:r>
            <a:r>
              <a:rPr lang="en-US" sz="2400" dirty="0" smtClean="0">
                <a:latin typeface="Bernard MT Condensed" pitchFamily="18" charset="0"/>
              </a:rPr>
              <a:t>“STEP UP” </a:t>
            </a:r>
            <a:r>
              <a:rPr lang="en-US" sz="2400" b="1" dirty="0" smtClean="0">
                <a:latin typeface="Arial Narrow" pitchFamily="34" charset="0"/>
              </a:rPr>
              <a:t>the medications ; starting the 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“step up” if control is lost, when: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Exacerbations are more than 3 times a week.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Increased symptoms at night or early in the morning.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Increased frequency of inhaled short-acting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2-AD agonist.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9144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latin typeface="Arial Narrow" pitchFamily="34" charset="0"/>
              </a:rPr>
              <a:t>1. 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Avoidance (environmental control)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/>
            <a:r>
              <a:rPr lang="en-US" sz="2400" b="1" dirty="0" smtClean="0">
                <a:latin typeface="Arial Narrow" pitchFamily="34" charset="0"/>
              </a:rPr>
              <a:t>Useful if allergic or irritant precipitating cause is known &amp; can be avoidable. It  produces a dramatic improvement.</a:t>
            </a:r>
          </a:p>
          <a:p>
            <a:pPr marL="0" lvl="1"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2.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Immunotherapy: </a:t>
            </a:r>
            <a:r>
              <a:rPr lang="en-US" sz="2400" b="1" dirty="0" smtClean="0">
                <a:latin typeface="Arial Narrow" pitchFamily="34" charset="0"/>
              </a:rPr>
              <a:t>is exposure to 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 </a:t>
            </a:r>
            <a:r>
              <a:rPr lang="en-US" sz="2400" b="1" dirty="0" smtClean="0">
                <a:latin typeface="Arial Narrow" pitchFamily="34" charset="0"/>
              </a:rPr>
              <a:t>doses of antigenic substances, at varying intervals, in an attempt to 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allergic response to it.</a:t>
            </a:r>
          </a:p>
          <a:p>
            <a:pPr marL="0" lvl="1"/>
            <a:r>
              <a:rPr lang="en-US" sz="2400" b="1" dirty="0" smtClean="0">
                <a:latin typeface="Arial Narrow" pitchFamily="34" charset="0"/>
              </a:rPr>
              <a:t>Must be used for at least two yrs in order to maintain benefit.</a:t>
            </a:r>
          </a:p>
          <a:p>
            <a:pPr marL="0" lvl="1"/>
            <a:r>
              <a:rPr lang="en-US" sz="2400" b="1" dirty="0" smtClean="0">
                <a:latin typeface="Arial Narrow" pitchFamily="34" charset="0"/>
              </a:rPr>
              <a:t>Immunotherapy  is efficient for insect venom but not for  food.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3505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C. CAUSAL Treatment 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4800" y="2270180"/>
            <a:ext cx="8763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lnSpc>
                <a:spcPts val="2100"/>
              </a:lnSpc>
              <a:spcBef>
                <a:spcPts val="600"/>
              </a:spcBef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Rescue course of </a:t>
            </a:r>
            <a:r>
              <a:rPr lang="en-US" sz="2000" b="1" i="1" dirty="0" err="1" smtClean="0">
                <a:latin typeface="Arial Narrow" pitchFamily="34" charset="0"/>
              </a:rPr>
              <a:t>prednisolone</a:t>
            </a:r>
            <a:r>
              <a:rPr lang="en-US" sz="2000" b="1" i="1" dirty="0" smtClean="0">
                <a:latin typeface="Arial Narrow" pitchFamily="34" charset="0"/>
              </a:rPr>
              <a:t> may be needed, at any time,  at any step.</a:t>
            </a:r>
          </a:p>
          <a:p>
            <a:pPr marL="0" lvl="1">
              <a:lnSpc>
                <a:spcPts val="21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 Anti-</a:t>
            </a:r>
            <a:r>
              <a:rPr lang="en-US" sz="2000" b="1" i="1" dirty="0" err="1" smtClean="0">
                <a:latin typeface="Arial Narrow" pitchFamily="34" charset="0"/>
              </a:rPr>
              <a:t>muscarinic</a:t>
            </a:r>
            <a:r>
              <a:rPr lang="en-US" sz="2000" b="1" i="1" dirty="0" smtClean="0">
                <a:latin typeface="Arial Narrow" pitchFamily="34" charset="0"/>
              </a:rPr>
              <a:t>, are alternatives if patient is intolerant to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</a:t>
            </a:r>
            <a:r>
              <a:rPr lang="en-US" sz="2000" b="1" i="1" dirty="0" smtClean="0">
                <a:latin typeface="Arial Narrow" pitchFamily="34" charset="0"/>
              </a:rPr>
              <a:t> AD agonists</a:t>
            </a:r>
          </a:p>
          <a:p>
            <a:pPr marL="0" lvl="1">
              <a:lnSpc>
                <a:spcPts val="21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 PDE Is, could be alternative to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</a:t>
            </a:r>
            <a:r>
              <a:rPr lang="en-US" sz="2000" b="1" i="1" dirty="0" smtClean="0">
                <a:latin typeface="Arial Narrow" pitchFamily="34" charset="0"/>
              </a:rPr>
              <a:t> AD agonists only if persistent asthma is moderate </a:t>
            </a:r>
            <a:br>
              <a:rPr lang="en-US" sz="2000" b="1" i="1" dirty="0" smtClean="0">
                <a:latin typeface="Arial Narrow" pitchFamily="34" charset="0"/>
              </a:rPr>
            </a:br>
            <a:r>
              <a:rPr lang="en-US" sz="2000" b="1" i="1" dirty="0" smtClean="0">
                <a:latin typeface="Arial Narrow" pitchFamily="34" charset="0"/>
              </a:rPr>
              <a:t>   (oral sustained release) or sever ( </a:t>
            </a:r>
            <a:r>
              <a:rPr lang="en-US" sz="2000" b="1" i="1" dirty="0" err="1" smtClean="0">
                <a:latin typeface="Arial Narrow" pitchFamily="34" charset="0"/>
              </a:rPr>
              <a:t>parenteral</a:t>
            </a:r>
            <a:r>
              <a:rPr lang="en-US" sz="2000" b="1" i="1" dirty="0" smtClean="0">
                <a:latin typeface="Arial Narrow" pitchFamily="34" charset="0"/>
              </a:rPr>
              <a:t>/ in hospital)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304800"/>
            <a:ext cx="5334000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Bernard MT Condensed" pitchFamily="18" charset="0"/>
              </a:rPr>
              <a:t>D.TREATMENT OF STATUS ASTHMATICUS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88392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Subcutaneous </a:t>
            </a:r>
            <a:r>
              <a:rPr lang="en-US" sz="2400" b="1" i="1" spc="-30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i="1" spc="-30" baseline="-25000" dirty="0" smtClean="0">
                <a:latin typeface="Arial Narrow" pitchFamily="34" charset="0"/>
              </a:rPr>
              <a:t>2</a:t>
            </a:r>
            <a:r>
              <a:rPr lang="en-US" sz="2400" b="1" i="1" spc="-30" dirty="0" smtClean="0">
                <a:latin typeface="Arial Narrow" pitchFamily="34" charset="0"/>
              </a:rPr>
              <a:t>-agonist (epinephrine)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IV </a:t>
            </a:r>
            <a:r>
              <a:rPr lang="en-US" sz="2400" b="1" i="1" spc="-30" dirty="0" err="1" smtClean="0">
                <a:latin typeface="Arial Narrow" pitchFamily="34" charset="0"/>
              </a:rPr>
              <a:t>aminophylline</a:t>
            </a:r>
            <a:r>
              <a:rPr lang="en-US" sz="2400" b="1" i="1" spc="-30" dirty="0" smtClean="0">
                <a:latin typeface="Arial Narrow" pitchFamily="34" charset="0"/>
              </a:rPr>
              <a:t> for  </a:t>
            </a:r>
            <a:r>
              <a:rPr lang="en-US" sz="2400" b="1" i="1" spc="-30" dirty="0" err="1" smtClean="0">
                <a:latin typeface="Arial Narrow" pitchFamily="34" charset="0"/>
              </a:rPr>
              <a:t>maintainance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IV corticosteroid, to be repeated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Oxygen inhalation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</a:rPr>
              <a:t>Antibiotics may be used if there is bacterial infection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Repeated </a:t>
            </a:r>
            <a:r>
              <a:rPr lang="en-US" sz="2400" b="1" i="1" spc="-30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i="1" spc="-30" baseline="-25000" dirty="0" smtClean="0">
                <a:latin typeface="Arial Narrow" pitchFamily="34" charset="0"/>
              </a:rPr>
              <a:t>2</a:t>
            </a:r>
            <a:r>
              <a:rPr lang="en-US" sz="2400" b="1" i="1" spc="-30" dirty="0" smtClean="0">
                <a:latin typeface="Arial Narrow" pitchFamily="34" charset="0"/>
              </a:rPr>
              <a:t>-agonist inhalation by nebulizer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Consider artificial ventilation with intra-tracheal intubation in case of </a:t>
            </a:r>
            <a:br>
              <a:rPr lang="en-US" sz="2400" b="1" i="1" spc="-30" dirty="0" smtClean="0">
                <a:latin typeface="Arial Narrow" pitchFamily="34" charset="0"/>
              </a:rPr>
            </a:br>
            <a:r>
              <a:rPr lang="en-US" sz="2400" b="1" i="1" spc="-30" dirty="0" smtClean="0">
                <a:latin typeface="Arial Narrow" pitchFamily="34" charset="0"/>
              </a:rPr>
              <a:t>   worsening of </a:t>
            </a:r>
            <a:r>
              <a:rPr lang="en-US" sz="2400" b="1" i="1" spc="-30" dirty="0" err="1" smtClean="0">
                <a:latin typeface="Arial Narrow" pitchFamily="34" charset="0"/>
              </a:rPr>
              <a:t>dyspnea</a:t>
            </a:r>
            <a:r>
              <a:rPr lang="en-US" sz="2400" b="1" i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Consider bronchial </a:t>
            </a:r>
            <a:r>
              <a:rPr lang="en-US" sz="2400" b="1" i="1" spc="-30" dirty="0" err="1" smtClean="0">
                <a:latin typeface="Arial Narrow" pitchFamily="34" charset="0"/>
              </a:rPr>
              <a:t>lavage</a:t>
            </a:r>
            <a:endParaRPr lang="en-US" sz="2400" b="1" i="1" spc="-3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914400"/>
            <a:ext cx="64008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err="1" smtClean="0">
                <a:latin typeface="Arial Narrow" pitchFamily="34" charset="0"/>
              </a:rPr>
              <a:t>Dyspnea</a:t>
            </a:r>
            <a:r>
              <a:rPr lang="en-US" sz="2400" b="1" i="1" spc="-30" dirty="0" smtClean="0">
                <a:latin typeface="Arial Narrow" pitchFamily="34" charset="0"/>
              </a:rPr>
              <a:t> at rest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Cannot walk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Difficult or cannot  speak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Cyanosis, confusion, drowsiness, </a:t>
            </a:r>
            <a:r>
              <a:rPr lang="en-US" sz="2400" b="1" i="1" spc="-30" dirty="0" err="1" smtClean="0">
                <a:latin typeface="Arial Narrow" pitchFamily="34" charset="0"/>
              </a:rPr>
              <a:t>incontinencence</a:t>
            </a:r>
            <a:r>
              <a:rPr lang="en-US" sz="2400" b="1" i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Impending respiratory arrest</a:t>
            </a:r>
            <a:endParaRPr lang="en-US" sz="2400" b="1" spc="-30" dirty="0">
              <a:latin typeface="Arial Narrow" pitchFamily="34" charset="0"/>
            </a:endParaRPr>
          </a:p>
        </p:txBody>
      </p:sp>
      <p:pic>
        <p:nvPicPr>
          <p:cNvPr id="9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15"/>
          <a:stretch>
            <a:fillRect/>
          </a:stretch>
        </p:blipFill>
        <p:spPr bwMode="auto">
          <a:xfrm>
            <a:off x="-304800" y="533400"/>
            <a:ext cx="3594100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191000" y="2667000"/>
            <a:ext cx="4737100" cy="2348992"/>
            <a:chOff x="4191000" y="2756408"/>
            <a:chExt cx="4737100" cy="2348992"/>
          </a:xfrm>
        </p:grpSpPr>
        <p:pic>
          <p:nvPicPr>
            <p:cNvPr id="130051" name="Picture 3" descr="http://www.instablogsimages.com/images/2008/11/25/icu_bed_space_DVb5L_5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2756408"/>
              <a:ext cx="3670300" cy="234899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191000" y="32766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In ICU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4">
                <a:lumMod val="50000"/>
              </a:schemeClr>
            </a:gs>
            <a:gs pos="23000">
              <a:srgbClr val="6600FF">
                <a:alpha val="33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DBC2DE"/>
            </a:gs>
            <a:gs pos="85000">
              <a:srgbClr val="CC00CC">
                <a:alpha val="7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 descr="C:\Users\Administrator\Pictures\COP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5" t="2740" r="16404"/>
          <a:stretch>
            <a:fillRect/>
          </a:stretch>
        </p:blipFill>
        <p:spPr bwMode="auto">
          <a:xfrm>
            <a:off x="1631260" y="2143781"/>
            <a:ext cx="3200400" cy="3341594"/>
          </a:xfrm>
          <a:prstGeom prst="rect">
            <a:avLst/>
          </a:prstGeom>
          <a:noFill/>
        </p:spPr>
      </p:pic>
      <p:pic>
        <p:nvPicPr>
          <p:cNvPr id="6" name="Picture 2" descr="http://www.asbestos.co.za/images/alveoli.jpg"/>
          <p:cNvPicPr>
            <a:picLocks noChangeAspect="1" noChangeArrowheads="1"/>
          </p:cNvPicPr>
          <p:nvPr/>
        </p:nvPicPr>
        <p:blipFill>
          <a:blip r:embed="rId3" cstate="print"/>
          <a:srcRect r="75143" b="60759"/>
          <a:stretch>
            <a:fillRect/>
          </a:stretch>
        </p:blipFill>
        <p:spPr bwMode="auto">
          <a:xfrm>
            <a:off x="412060" y="543580"/>
            <a:ext cx="2133600" cy="25439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733" y="224135"/>
            <a:ext cx="737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Remember  that Asthma is a lung-inflammation disease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060" y="5420380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COPD is a </a:t>
            </a:r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lung- destruction </a:t>
            </a:r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disease.</a:t>
            </a:r>
            <a:endParaRPr lang="en-US" sz="5400" b="1" dirty="0" smtClean="0"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26725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 Rounded MT Bold" pitchFamily="34" charset="0"/>
              </a:rPr>
              <a:t>COPD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048470"/>
            <a:ext cx="251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COPD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2496740"/>
            <a:ext cx="251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Script MT Bold" pitchFamily="66" charset="0"/>
              </a:rPr>
              <a:t>COPD</a:t>
            </a:r>
            <a:endParaRPr lang="en-US" sz="6600" b="1" spc="50" dirty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4">
                <a:lumMod val="50000"/>
              </a:schemeClr>
            </a:gs>
            <a:gs pos="16000">
              <a:srgbClr val="6600FF">
                <a:alpha val="33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DBC2DE"/>
            </a:gs>
            <a:gs pos="85000">
              <a:srgbClr val="CC00CC">
                <a:alpha val="7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Administrator\Pictures\COPD path.gif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3518" r="5019"/>
          <a:stretch>
            <a:fillRect/>
          </a:stretch>
        </p:blipFill>
        <p:spPr bwMode="auto">
          <a:xfrm>
            <a:off x="833846" y="578404"/>
            <a:ext cx="7471954" cy="5029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>
            <a:off x="152400" y="152400"/>
            <a:ext cx="35397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Lung- destruction Disease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5626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But in view of </a:t>
            </a:r>
            <a:r>
              <a:rPr lang="en-US" sz="2200" b="1" spc="-40" dirty="0" smtClean="0">
                <a:solidFill>
                  <a:srgbClr val="FF00FF"/>
                </a:solidFill>
                <a:latin typeface="Bernard MT Condensed" pitchFamily="18" charset="0"/>
              </a:rPr>
              <a:t>lack </a:t>
            </a:r>
            <a:r>
              <a:rPr lang="en-US" sz="2200" b="1" spc="-40" dirty="0" smtClean="0">
                <a:latin typeface="Arial Narrow" pitchFamily="34" charset="0"/>
              </a:rPr>
              <a:t>of efficacy of pharmaceutical agents that can alter such progression of COPD (no disease-modifying)   </a:t>
            </a:r>
            <a:r>
              <a:rPr lang="en-US" altLang="zh-TW" sz="22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sz="2200" b="1" spc="-40" dirty="0" smtClean="0">
                <a:latin typeface="Arial Narrow" pitchFamily="34" charset="0"/>
              </a:rPr>
              <a:t>treatment is driven by the need to </a:t>
            </a:r>
            <a:r>
              <a:rPr lang="en-US" sz="2200" spc="-40" dirty="0" smtClean="0">
                <a:latin typeface="Bernard MT Condensed" pitchFamily="18" charset="0"/>
              </a:rPr>
              <a:t>REDUCE SYMPTOMS. </a:t>
            </a:r>
            <a:endParaRPr lang="en-US" sz="2200" spc="-40" dirty="0"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152400"/>
            <a:ext cx="5486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 </a:t>
            </a: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Goals is; slow the loss of lung function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11531" y="5638800"/>
            <a:ext cx="2732469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u="heavy" spc="50" dirty="0" smtClean="0">
                <a:ln w="11430"/>
                <a:solidFill>
                  <a:srgbClr val="6600FF"/>
                </a:solidFill>
                <a:effectLst/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Bronchodilators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US" sz="2200" spc="50" dirty="0" err="1" smtClean="0">
                <a:ln w="11430"/>
                <a:solidFill>
                  <a:srgbClr val="6600FF"/>
                </a:solidFill>
                <a:effectLst/>
                <a:latin typeface="Bernard MT Condensed" pitchFamily="18" charset="0"/>
              </a:rPr>
              <a:t>Immunomodulators</a:t>
            </a:r>
            <a:r>
              <a:rPr lang="en-US" sz="2200" spc="50" dirty="0" smtClean="0">
                <a:ln w="11430"/>
                <a:solidFill>
                  <a:srgbClr val="6600FF"/>
                </a:solidFill>
                <a:effectLst/>
                <a:latin typeface="Bernard MT Condensed" pitchFamily="18" charset="0"/>
              </a:rPr>
              <a:t> &amp; Anti-inflammatory</a:t>
            </a:r>
            <a:endParaRPr lang="en-US" sz="2200" spc="50" dirty="0">
              <a:ln w="11430"/>
              <a:solidFill>
                <a:srgbClr val="6600FF"/>
              </a:solidFill>
              <a:effectLst/>
              <a:latin typeface="Bernard MT Condensed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399" y="2559604"/>
            <a:ext cx="2819401" cy="462466"/>
            <a:chOff x="304799" y="2743200"/>
            <a:chExt cx="2819401" cy="462466"/>
          </a:xfrm>
        </p:grpSpPr>
        <p:sp>
          <p:nvSpPr>
            <p:cNvPr id="21" name="TextBox 20"/>
            <p:cNvSpPr txBox="1"/>
            <p:nvPr/>
          </p:nvSpPr>
          <p:spPr>
            <a:xfrm>
              <a:off x="304799" y="2831205"/>
              <a:ext cx="2590801" cy="37446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err="1" smtClean="0">
                  <a:solidFill>
                    <a:srgbClr val="6600FF"/>
                  </a:solidFill>
                  <a:latin typeface="Arial Narrow" pitchFamily="34" charset="0"/>
                </a:rPr>
                <a:t>Immunosuppressants</a:t>
              </a:r>
              <a:endParaRPr lang="en-US" sz="22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819400" y="2743200"/>
              <a:ext cx="304800" cy="1524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524000" y="2667000"/>
            <a:ext cx="2514600" cy="1143000"/>
            <a:chOff x="5029200" y="2981227"/>
            <a:chExt cx="2514600" cy="1143000"/>
          </a:xfrm>
        </p:grpSpPr>
        <p:sp>
          <p:nvSpPr>
            <p:cNvPr id="20" name="TextBox 19"/>
            <p:cNvSpPr txBox="1"/>
            <p:nvPr/>
          </p:nvSpPr>
          <p:spPr>
            <a:xfrm>
              <a:off x="5029200" y="3467637"/>
              <a:ext cx="2286000" cy="6565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</a:rPr>
                <a:t>Anti-inflammatory</a:t>
              </a:r>
            </a:p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</a:rPr>
                <a:t>PDE-4 Inhibitors</a:t>
              </a:r>
              <a:endParaRPr lang="en-US" sz="22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7239000" y="3438427"/>
              <a:ext cx="304800" cy="762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6934200" y="3209827"/>
              <a:ext cx="533400" cy="762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19800" y="4617004"/>
            <a:ext cx="2133600" cy="533398"/>
            <a:chOff x="5791200" y="4800600"/>
            <a:chExt cx="2133600" cy="533398"/>
          </a:xfrm>
        </p:grpSpPr>
        <p:sp>
          <p:nvSpPr>
            <p:cNvPr id="22" name="TextBox 21"/>
            <p:cNvSpPr txBox="1"/>
            <p:nvPr/>
          </p:nvSpPr>
          <p:spPr>
            <a:xfrm>
              <a:off x="5943600" y="4800600"/>
              <a:ext cx="1981200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solidFill>
                    <a:srgbClr val="7030A0"/>
                  </a:solidFill>
                  <a:latin typeface="Arial Narrow" pitchFamily="34" charset="0"/>
                </a:rPr>
                <a:t>Mucoregulators</a:t>
              </a:r>
              <a:endParaRPr lang="en-US" sz="20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5791200" y="5105399"/>
              <a:ext cx="228600" cy="22859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62600" y="3429000"/>
            <a:ext cx="1447800" cy="609600"/>
            <a:chOff x="1828800" y="3566350"/>
            <a:chExt cx="1447800" cy="609600"/>
          </a:xfrm>
        </p:grpSpPr>
        <p:sp>
          <p:nvSpPr>
            <p:cNvPr id="23" name="TextBox 22"/>
            <p:cNvSpPr txBox="1"/>
            <p:nvPr/>
          </p:nvSpPr>
          <p:spPr>
            <a:xfrm>
              <a:off x="1981200" y="3566350"/>
              <a:ext cx="12954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Arial Narrow" pitchFamily="34" charset="0"/>
                </a:rPr>
                <a:t>Protease Inhibitors</a:t>
              </a:r>
              <a:endParaRPr lang="en-US" sz="20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828800" y="4023550"/>
              <a:ext cx="2286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-457200" y="381000"/>
            <a:ext cx="2971800" cy="1607641"/>
            <a:chOff x="6553200" y="4335959"/>
            <a:chExt cx="2971800" cy="1607641"/>
          </a:xfrm>
        </p:grpSpPr>
        <p:sp>
          <p:nvSpPr>
            <p:cNvPr id="13" name="Rectangle 12"/>
            <p:cNvSpPr/>
            <p:nvPr/>
          </p:nvSpPr>
          <p:spPr>
            <a:xfrm>
              <a:off x="6553200" y="5174159"/>
              <a:ext cx="25146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  <a:reflection blurRad="6350" stA="55000" endA="50" endPos="85000" dist="60007" dir="5400000" sy="-100000" algn="bl" rotWithShape="0"/>
                  </a:effectLst>
                  <a:latin typeface="Script MT Bold" pitchFamily="66" charset="0"/>
                </a:rPr>
                <a:t>COPD</a:t>
              </a:r>
              <a:endParaRPr lang="en-US" sz="44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Script MT Bold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62800" y="4724400"/>
              <a:ext cx="18453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6350" stA="55000" endA="50" endPos="85000" dist="60007" dir="5400000" sy="-100000" algn="bl" rotWithShape="0"/>
                  </a:effectLst>
                  <a:latin typeface="Arial Rounded MT Bold" pitchFamily="34" charset="0"/>
                </a:rPr>
                <a:t>COPD</a:t>
              </a:r>
              <a:endPara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0400" y="4335959"/>
              <a:ext cx="25146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  <a:reflection blurRad="6350" stA="55000" endA="50" endPos="85000" dist="60007" dir="5400000" sy="-100000" algn="bl" rotWithShape="0"/>
                  </a:effectLst>
                  <a:latin typeface="Comic Sans MS" pitchFamily="66" charset="0"/>
                </a:rPr>
                <a:t>COPD</a:t>
              </a:r>
              <a:endPara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38800" y="2102404"/>
            <a:ext cx="1905000" cy="579646"/>
            <a:chOff x="5638800" y="2102404"/>
            <a:chExt cx="1905000" cy="579646"/>
          </a:xfrm>
        </p:grpSpPr>
        <p:sp>
          <p:nvSpPr>
            <p:cNvPr id="38" name="TextBox 37"/>
            <p:cNvSpPr txBox="1"/>
            <p:nvPr/>
          </p:nvSpPr>
          <p:spPr>
            <a:xfrm>
              <a:off x="6096000" y="2102404"/>
              <a:ext cx="14478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latin typeface="Arial Narrow" pitchFamily="34" charset="0"/>
                </a:rPr>
                <a:t>Chemokine</a:t>
              </a:r>
              <a:r>
                <a:rPr lang="en-US" sz="2000" b="1" dirty="0" smtClean="0">
                  <a:latin typeface="Arial Narrow" pitchFamily="34" charset="0"/>
                </a:rPr>
                <a:t> Antagonists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38" idx="1"/>
            </p:cNvCxnSpPr>
            <p:nvPr/>
          </p:nvCxnSpPr>
          <p:spPr>
            <a:xfrm rot="10800000">
              <a:off x="5638800" y="2133601"/>
              <a:ext cx="457200" cy="25862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715000" y="2642178"/>
            <a:ext cx="1676400" cy="422970"/>
            <a:chOff x="5715000" y="2642178"/>
            <a:chExt cx="1676400" cy="422970"/>
          </a:xfrm>
        </p:grpSpPr>
        <p:sp>
          <p:nvSpPr>
            <p:cNvPr id="39" name="TextBox 38"/>
            <p:cNvSpPr txBox="1"/>
            <p:nvPr/>
          </p:nvSpPr>
          <p:spPr>
            <a:xfrm>
              <a:off x="6096000" y="2642178"/>
              <a:ext cx="1295400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Oxidants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 flipV="1">
              <a:off x="5715000" y="2806521"/>
              <a:ext cx="457200" cy="25862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219200" y="4667453"/>
            <a:ext cx="1371600" cy="467974"/>
            <a:chOff x="1219200" y="4667453"/>
            <a:chExt cx="1371600" cy="467974"/>
          </a:xfrm>
        </p:grpSpPr>
        <p:sp>
          <p:nvSpPr>
            <p:cNvPr id="40" name="TextBox 39"/>
            <p:cNvSpPr txBox="1"/>
            <p:nvPr/>
          </p:nvSpPr>
          <p:spPr>
            <a:xfrm>
              <a:off x="1219200" y="4667453"/>
              <a:ext cx="1066800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Surgery</a:t>
              </a:r>
              <a:endParaRPr lang="en-US" sz="2000" b="1" dirty="0">
                <a:latin typeface="Arial Narrow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 flipH="1" flipV="1">
              <a:off x="2133600" y="4876800"/>
              <a:ext cx="457200" cy="25862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105400" y="838200"/>
            <a:ext cx="2590800" cy="430887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SMOKING Cessation</a:t>
            </a:r>
            <a:endParaRPr lang="en-U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Rectangle 128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THERAPY of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91" name="Rectangle 1290"/>
          <p:cNvSpPr/>
          <p:nvPr/>
        </p:nvSpPr>
        <p:spPr>
          <a:xfrm>
            <a:off x="228600" y="152400"/>
            <a:ext cx="33528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 for COPD</a:t>
            </a:r>
          </a:p>
        </p:txBody>
      </p:sp>
      <p:sp>
        <p:nvSpPr>
          <p:cNvPr id="1292" name="Rectangle 4"/>
          <p:cNvSpPr>
            <a:spLocks noChangeArrowheads="1"/>
          </p:cNvSpPr>
          <p:nvPr/>
        </p:nvSpPr>
        <p:spPr bwMode="auto">
          <a:xfrm>
            <a:off x="228600" y="838200"/>
            <a:ext cx="1905000" cy="4572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Short-acting</a:t>
            </a:r>
          </a:p>
        </p:txBody>
      </p:sp>
      <p:sp>
        <p:nvSpPr>
          <p:cNvPr id="1293" name="Rectangle 5"/>
          <p:cNvSpPr>
            <a:spLocks noChangeArrowheads="1"/>
          </p:cNvSpPr>
          <p:nvPr/>
        </p:nvSpPr>
        <p:spPr bwMode="auto">
          <a:xfrm>
            <a:off x="2488842" y="838200"/>
            <a:ext cx="1752600" cy="3810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Long-acting</a:t>
            </a:r>
          </a:p>
        </p:txBody>
      </p:sp>
      <p:sp>
        <p:nvSpPr>
          <p:cNvPr id="1294" name="Rectangle 12"/>
          <p:cNvSpPr>
            <a:spLocks noChangeArrowheads="1"/>
          </p:cNvSpPr>
          <p:nvPr/>
        </p:nvSpPr>
        <p:spPr bwMode="auto">
          <a:xfrm>
            <a:off x="5638800" y="838200"/>
            <a:ext cx="2743200" cy="466725"/>
          </a:xfrm>
          <a:prstGeom prst="rect">
            <a:avLst/>
          </a:prstGeom>
          <a:solidFill>
            <a:srgbClr val="FFDDFF"/>
          </a:solidFill>
          <a:ln w="9525">
            <a:solidFill>
              <a:srgbClr val="FAC4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Combination </a:t>
            </a:r>
          </a:p>
        </p:txBody>
      </p:sp>
      <p:sp>
        <p:nvSpPr>
          <p:cNvPr id="1296" name="Text Box 6"/>
          <p:cNvSpPr txBox="1">
            <a:spLocks noChangeArrowheads="1"/>
          </p:cNvSpPr>
          <p:nvPr/>
        </p:nvSpPr>
        <p:spPr bwMode="auto">
          <a:xfrm>
            <a:off x="152400" y="1244958"/>
            <a:ext cx="1739515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7030A0"/>
                </a:solidFill>
                <a:sym typeface="Symbol" pitchFamily="18" charset="2"/>
              </a:rPr>
              <a:t></a:t>
            </a:r>
            <a:r>
              <a:rPr lang="en-US" sz="2200" b="1" baseline="-25000" dirty="0" smtClean="0">
                <a:solidFill>
                  <a:srgbClr val="7030A0"/>
                </a:solidFill>
                <a:sym typeface="Symbol" pitchFamily="18" charset="2"/>
              </a:rPr>
              <a:t>2</a:t>
            </a:r>
            <a:r>
              <a:rPr lang="en-US" sz="2200" b="1" dirty="0" smtClean="0">
                <a:solidFill>
                  <a:srgbClr val="7030A0"/>
                </a:solidFill>
              </a:rPr>
              <a:t>-agonists</a:t>
            </a:r>
            <a:r>
              <a:rPr lang="en-US" sz="2200" b="1" dirty="0">
                <a:solidFill>
                  <a:srgbClr val="7030A0"/>
                </a:solidFill>
              </a:rPr>
              <a:t>:</a:t>
            </a:r>
          </a:p>
          <a:p>
            <a:pPr eaLnBrk="0" hangingPunct="0">
              <a:lnSpc>
                <a:spcPts val="2300"/>
              </a:lnSpc>
            </a:pP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Albuterol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0" hangingPunct="0">
              <a:lnSpc>
                <a:spcPts val="2300"/>
              </a:lnSpc>
            </a:pP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Terbutaline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7" name="Text Box 7"/>
          <p:cNvSpPr txBox="1">
            <a:spLocks noChangeArrowheads="1"/>
          </p:cNvSpPr>
          <p:nvPr/>
        </p:nvSpPr>
        <p:spPr bwMode="auto">
          <a:xfrm>
            <a:off x="127716" y="2158284"/>
            <a:ext cx="2603500" cy="7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err="1">
                <a:solidFill>
                  <a:srgbClr val="7030A0"/>
                </a:solidFill>
                <a:sym typeface="Symbol" pitchFamily="18" charset="2"/>
              </a:rPr>
              <a:t>Anticholinergic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eaLnBrk="0" hangingPunct="0">
              <a:lnSpc>
                <a:spcPts val="23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Ipratropium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98" name="Text Box 8"/>
          <p:cNvSpPr txBox="1">
            <a:spLocks noChangeArrowheads="1"/>
          </p:cNvSpPr>
          <p:nvPr/>
        </p:nvSpPr>
        <p:spPr bwMode="black">
          <a:xfrm>
            <a:off x="2396767" y="1244958"/>
            <a:ext cx="2301875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-agonists:</a:t>
            </a:r>
          </a:p>
          <a:p>
            <a:pPr eaLnBrk="0" hangingPunct="0">
              <a:lnSpc>
                <a:spcPts val="23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Salmeterol</a:t>
            </a:r>
            <a:endParaRPr lang="en-US" sz="2200" b="1" dirty="0">
              <a:latin typeface="Arial Narrow" pitchFamily="34" charset="0"/>
            </a:endParaRPr>
          </a:p>
          <a:p>
            <a:pPr eaLnBrk="0" hangingPunct="0">
              <a:lnSpc>
                <a:spcPts val="23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Formoterol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99" name="Text Box 9"/>
          <p:cNvSpPr txBox="1">
            <a:spLocks noChangeArrowheads="1"/>
          </p:cNvSpPr>
          <p:nvPr/>
        </p:nvSpPr>
        <p:spPr bwMode="auto">
          <a:xfrm>
            <a:off x="2425700" y="2158284"/>
            <a:ext cx="2603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rgbClr val="7030A0"/>
                </a:solidFill>
                <a:sym typeface="Symbol" pitchFamily="18" charset="2"/>
              </a:rPr>
              <a:t>Anticholinergic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algn="l" eaLnBrk="0" hangingPunct="0"/>
            <a:r>
              <a:rPr lang="en-US" sz="2200" b="1" u="heavy" dirty="0" err="1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Tiotropium</a:t>
            </a:r>
            <a:endParaRPr lang="en-US" sz="2200" b="1" u="heavy" dirty="0">
              <a:solidFill>
                <a:srgbClr val="6600FF"/>
              </a:solidFill>
              <a:uFill>
                <a:solidFill>
                  <a:srgbClr val="FF00FF"/>
                </a:solidFill>
              </a:uFill>
              <a:latin typeface="Arial Narrow" pitchFamily="34" charset="0"/>
            </a:endParaRPr>
          </a:p>
        </p:txBody>
      </p:sp>
      <p:sp>
        <p:nvSpPr>
          <p:cNvPr id="1300" name="Text Box 10"/>
          <p:cNvSpPr txBox="1">
            <a:spLocks noChangeArrowheads="1"/>
          </p:cNvSpPr>
          <p:nvPr/>
        </p:nvSpPr>
        <p:spPr bwMode="auto">
          <a:xfrm>
            <a:off x="2286000" y="2811959"/>
            <a:ext cx="2514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>
                <a:latin typeface="Arial Narrow" pitchFamily="34" charset="0"/>
              </a:rPr>
              <a:t>  </a:t>
            </a:r>
            <a:r>
              <a:rPr lang="en-US" sz="2200" b="1" dirty="0" err="1" smtClean="0">
                <a:solidFill>
                  <a:srgbClr val="7030A0"/>
                </a:solidFill>
                <a:sym typeface="Symbol" pitchFamily="18" charset="2"/>
              </a:rPr>
              <a:t>Methylxanthine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algn="l" eaLnBrk="0" hangingPunct="0"/>
            <a:r>
              <a:rPr lang="en-US" sz="2000" b="1" dirty="0">
                <a:solidFill>
                  <a:srgbClr val="FAC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b="1" dirty="0" err="1" smtClean="0">
                <a:latin typeface="Arial Narrow" pitchFamily="34" charset="0"/>
              </a:rPr>
              <a:t>Theophylline</a:t>
            </a:r>
            <a:endParaRPr lang="en-US" sz="2200" b="1" dirty="0" smtClean="0">
              <a:latin typeface="Arial Narrow" pitchFamily="34" charset="0"/>
            </a:endParaRPr>
          </a:p>
          <a:p>
            <a:pPr eaLnBrk="0" hangingPunct="0"/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err="1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Cilomalist</a:t>
            </a:r>
          </a:p>
        </p:txBody>
      </p:sp>
      <p:sp>
        <p:nvSpPr>
          <p:cNvPr id="1301" name="Rectangle 13"/>
          <p:cNvSpPr>
            <a:spLocks noChangeArrowheads="1"/>
          </p:cNvSpPr>
          <p:nvPr/>
        </p:nvSpPr>
        <p:spPr bwMode="auto">
          <a:xfrm>
            <a:off x="5562600" y="1244958"/>
            <a:ext cx="297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Albuterol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ipratropium</a:t>
            </a:r>
            <a:endParaRPr lang="en-US" sz="2200" b="1" dirty="0">
              <a:latin typeface="Arial Narrow" pitchFamily="34" charset="0"/>
            </a:endParaRPr>
          </a:p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Budesonide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formoterol</a:t>
            </a:r>
            <a:endParaRPr lang="en-US" sz="2200" b="1" dirty="0">
              <a:latin typeface="Arial Narrow" pitchFamily="34" charset="0"/>
            </a:endParaRPr>
          </a:p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Fluticasone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salmeterol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576" name="Group 2575"/>
          <p:cNvGrpSpPr/>
          <p:nvPr/>
        </p:nvGrpSpPr>
        <p:grpSpPr>
          <a:xfrm>
            <a:off x="5320072" y="3200400"/>
            <a:ext cx="3823928" cy="3429000"/>
            <a:chOff x="5262922" y="2362200"/>
            <a:chExt cx="3823928" cy="3429000"/>
          </a:xfrm>
        </p:grpSpPr>
        <p:sp>
          <p:nvSpPr>
            <p:cNvPr id="1304" name="Freeform 8"/>
            <p:cNvSpPr>
              <a:spLocks/>
            </p:cNvSpPr>
            <p:nvPr/>
          </p:nvSpPr>
          <p:spPr bwMode="auto">
            <a:xfrm>
              <a:off x="6066257" y="4366723"/>
              <a:ext cx="1101215" cy="253976"/>
            </a:xfrm>
            <a:custGeom>
              <a:avLst/>
              <a:gdLst/>
              <a:ahLst/>
              <a:cxnLst>
                <a:cxn ang="0">
                  <a:pos x="885" y="242"/>
                </a:cxn>
                <a:cxn ang="0">
                  <a:pos x="849" y="242"/>
                </a:cxn>
                <a:cxn ang="0">
                  <a:pos x="813" y="242"/>
                </a:cxn>
                <a:cxn ang="0">
                  <a:pos x="776" y="241"/>
                </a:cxn>
                <a:cxn ang="0">
                  <a:pos x="740" y="238"/>
                </a:cxn>
                <a:cxn ang="0">
                  <a:pos x="704" y="235"/>
                </a:cxn>
                <a:cxn ang="0">
                  <a:pos x="668" y="232"/>
                </a:cxn>
                <a:cxn ang="0">
                  <a:pos x="634" y="226"/>
                </a:cxn>
                <a:cxn ang="0">
                  <a:pos x="599" y="222"/>
                </a:cxn>
                <a:cxn ang="0">
                  <a:pos x="530" y="209"/>
                </a:cxn>
                <a:cxn ang="0">
                  <a:pos x="463" y="194"/>
                </a:cxn>
                <a:cxn ang="0">
                  <a:pos x="400" y="177"/>
                </a:cxn>
                <a:cxn ang="0">
                  <a:pos x="339" y="160"/>
                </a:cxn>
                <a:cxn ang="0">
                  <a:pos x="283" y="140"/>
                </a:cxn>
                <a:cxn ang="0">
                  <a:pos x="228" y="119"/>
                </a:cxn>
                <a:cxn ang="0">
                  <a:pos x="179" y="98"/>
                </a:cxn>
                <a:cxn ang="0">
                  <a:pos x="134" y="78"/>
                </a:cxn>
                <a:cxn ang="0">
                  <a:pos x="94" y="56"/>
                </a:cxn>
                <a:cxn ang="0">
                  <a:pos x="59" y="36"/>
                </a:cxn>
                <a:cxn ang="0">
                  <a:pos x="31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5" y="27"/>
                </a:cxn>
                <a:cxn ang="0">
                  <a:pos x="54" y="46"/>
                </a:cxn>
                <a:cxn ang="0">
                  <a:pos x="88" y="67"/>
                </a:cxn>
                <a:cxn ang="0">
                  <a:pos x="129" y="88"/>
                </a:cxn>
                <a:cxn ang="0">
                  <a:pos x="175" y="109"/>
                </a:cxn>
                <a:cxn ang="0">
                  <a:pos x="224" y="131"/>
                </a:cxn>
                <a:cxn ang="0">
                  <a:pos x="279" y="151"/>
                </a:cxn>
                <a:cxn ang="0">
                  <a:pos x="336" y="170"/>
                </a:cxn>
                <a:cxn ang="0">
                  <a:pos x="397" y="189"/>
                </a:cxn>
                <a:cxn ang="0">
                  <a:pos x="461" y="206"/>
                </a:cxn>
                <a:cxn ang="0">
                  <a:pos x="528" y="220"/>
                </a:cxn>
                <a:cxn ang="0">
                  <a:pos x="596" y="233"/>
                </a:cxn>
                <a:cxn ang="0">
                  <a:pos x="632" y="239"/>
                </a:cxn>
                <a:cxn ang="0">
                  <a:pos x="667" y="243"/>
                </a:cxn>
                <a:cxn ang="0">
                  <a:pos x="703" y="248"/>
                </a:cxn>
                <a:cxn ang="0">
                  <a:pos x="739" y="251"/>
                </a:cxn>
                <a:cxn ang="0">
                  <a:pos x="775" y="252"/>
                </a:cxn>
                <a:cxn ang="0">
                  <a:pos x="813" y="253"/>
                </a:cxn>
                <a:cxn ang="0">
                  <a:pos x="849" y="253"/>
                </a:cxn>
                <a:cxn ang="0">
                  <a:pos x="885" y="253"/>
                </a:cxn>
                <a:cxn ang="0">
                  <a:pos x="885" y="242"/>
                </a:cxn>
              </a:cxnLst>
              <a:rect l="0" t="0" r="r" b="b"/>
              <a:pathLst>
                <a:path w="885" h="253">
                  <a:moveTo>
                    <a:pt x="885" y="242"/>
                  </a:moveTo>
                  <a:lnTo>
                    <a:pt x="849" y="242"/>
                  </a:lnTo>
                  <a:lnTo>
                    <a:pt x="813" y="242"/>
                  </a:lnTo>
                  <a:lnTo>
                    <a:pt x="776" y="241"/>
                  </a:lnTo>
                  <a:lnTo>
                    <a:pt x="740" y="238"/>
                  </a:lnTo>
                  <a:lnTo>
                    <a:pt x="704" y="235"/>
                  </a:lnTo>
                  <a:lnTo>
                    <a:pt x="668" y="232"/>
                  </a:lnTo>
                  <a:lnTo>
                    <a:pt x="634" y="226"/>
                  </a:lnTo>
                  <a:lnTo>
                    <a:pt x="599" y="222"/>
                  </a:lnTo>
                  <a:lnTo>
                    <a:pt x="530" y="209"/>
                  </a:lnTo>
                  <a:lnTo>
                    <a:pt x="463" y="194"/>
                  </a:lnTo>
                  <a:lnTo>
                    <a:pt x="400" y="177"/>
                  </a:lnTo>
                  <a:lnTo>
                    <a:pt x="339" y="160"/>
                  </a:lnTo>
                  <a:lnTo>
                    <a:pt x="283" y="140"/>
                  </a:lnTo>
                  <a:lnTo>
                    <a:pt x="228" y="119"/>
                  </a:lnTo>
                  <a:lnTo>
                    <a:pt x="179" y="98"/>
                  </a:lnTo>
                  <a:lnTo>
                    <a:pt x="134" y="78"/>
                  </a:lnTo>
                  <a:lnTo>
                    <a:pt x="94" y="56"/>
                  </a:lnTo>
                  <a:lnTo>
                    <a:pt x="59" y="36"/>
                  </a:lnTo>
                  <a:lnTo>
                    <a:pt x="31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25" y="27"/>
                  </a:lnTo>
                  <a:lnTo>
                    <a:pt x="54" y="46"/>
                  </a:lnTo>
                  <a:lnTo>
                    <a:pt x="88" y="67"/>
                  </a:lnTo>
                  <a:lnTo>
                    <a:pt x="129" y="88"/>
                  </a:lnTo>
                  <a:lnTo>
                    <a:pt x="175" y="109"/>
                  </a:lnTo>
                  <a:lnTo>
                    <a:pt x="224" y="131"/>
                  </a:lnTo>
                  <a:lnTo>
                    <a:pt x="279" y="151"/>
                  </a:lnTo>
                  <a:lnTo>
                    <a:pt x="336" y="170"/>
                  </a:lnTo>
                  <a:lnTo>
                    <a:pt x="397" y="189"/>
                  </a:lnTo>
                  <a:lnTo>
                    <a:pt x="461" y="206"/>
                  </a:lnTo>
                  <a:lnTo>
                    <a:pt x="528" y="220"/>
                  </a:lnTo>
                  <a:lnTo>
                    <a:pt x="596" y="233"/>
                  </a:lnTo>
                  <a:lnTo>
                    <a:pt x="632" y="239"/>
                  </a:lnTo>
                  <a:lnTo>
                    <a:pt x="667" y="243"/>
                  </a:lnTo>
                  <a:lnTo>
                    <a:pt x="703" y="248"/>
                  </a:lnTo>
                  <a:lnTo>
                    <a:pt x="739" y="251"/>
                  </a:lnTo>
                  <a:lnTo>
                    <a:pt x="775" y="252"/>
                  </a:lnTo>
                  <a:lnTo>
                    <a:pt x="813" y="253"/>
                  </a:lnTo>
                  <a:lnTo>
                    <a:pt x="849" y="253"/>
                  </a:lnTo>
                  <a:lnTo>
                    <a:pt x="885" y="253"/>
                  </a:lnTo>
                  <a:lnTo>
                    <a:pt x="885" y="242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9"/>
            <p:cNvSpPr>
              <a:spLocks/>
            </p:cNvSpPr>
            <p:nvPr/>
          </p:nvSpPr>
          <p:spPr bwMode="auto">
            <a:xfrm>
              <a:off x="7167473" y="4366723"/>
              <a:ext cx="981255" cy="253976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59" y="17"/>
                </a:cxn>
                <a:cxn ang="0">
                  <a:pos x="731" y="36"/>
                </a:cxn>
                <a:cxn ang="0">
                  <a:pos x="701" y="54"/>
                </a:cxn>
                <a:cxn ang="0">
                  <a:pos x="666" y="75"/>
                </a:cxn>
                <a:cxn ang="0">
                  <a:pos x="629" y="93"/>
                </a:cxn>
                <a:cxn ang="0">
                  <a:pos x="587" y="114"/>
                </a:cxn>
                <a:cxn ang="0">
                  <a:pos x="542" y="132"/>
                </a:cxn>
                <a:cxn ang="0">
                  <a:pos x="495" y="151"/>
                </a:cxn>
                <a:cxn ang="0">
                  <a:pos x="443" y="168"/>
                </a:cxn>
                <a:cxn ang="0">
                  <a:pos x="389" y="184"/>
                </a:cxn>
                <a:cxn ang="0">
                  <a:pos x="332" y="199"/>
                </a:cxn>
                <a:cxn ang="0">
                  <a:pos x="271" y="212"/>
                </a:cxn>
                <a:cxn ang="0">
                  <a:pos x="207" y="223"/>
                </a:cxn>
                <a:cxn ang="0">
                  <a:pos x="141" y="232"/>
                </a:cxn>
                <a:cxn ang="0">
                  <a:pos x="106" y="235"/>
                </a:cxn>
                <a:cxn ang="0">
                  <a:pos x="72" y="238"/>
                </a:cxn>
                <a:cxn ang="0">
                  <a:pos x="36" y="241"/>
                </a:cxn>
                <a:cxn ang="0">
                  <a:pos x="0" y="242"/>
                </a:cxn>
                <a:cxn ang="0">
                  <a:pos x="0" y="253"/>
                </a:cxn>
                <a:cxn ang="0">
                  <a:pos x="37" y="252"/>
                </a:cxn>
                <a:cxn ang="0">
                  <a:pos x="72" y="249"/>
                </a:cxn>
                <a:cxn ang="0">
                  <a:pos x="108" y="246"/>
                </a:cxn>
                <a:cxn ang="0">
                  <a:pos x="143" y="243"/>
                </a:cxn>
                <a:cxn ang="0">
                  <a:pos x="209" y="235"/>
                </a:cxn>
                <a:cxn ang="0">
                  <a:pos x="272" y="223"/>
                </a:cxn>
                <a:cxn ang="0">
                  <a:pos x="333" y="210"/>
                </a:cxn>
                <a:cxn ang="0">
                  <a:pos x="392" y="196"/>
                </a:cxn>
                <a:cxn ang="0">
                  <a:pos x="447" y="180"/>
                </a:cxn>
                <a:cxn ang="0">
                  <a:pos x="499" y="161"/>
                </a:cxn>
                <a:cxn ang="0">
                  <a:pos x="546" y="144"/>
                </a:cxn>
                <a:cxn ang="0">
                  <a:pos x="593" y="124"/>
                </a:cxn>
                <a:cxn ang="0">
                  <a:pos x="634" y="105"/>
                </a:cxn>
                <a:cxn ang="0">
                  <a:pos x="672" y="85"/>
                </a:cxn>
                <a:cxn ang="0">
                  <a:pos x="707" y="65"/>
                </a:cxn>
                <a:cxn ang="0">
                  <a:pos x="738" y="46"/>
                </a:cxn>
                <a:cxn ang="0">
                  <a:pos x="766" y="27"/>
                </a:cxn>
                <a:cxn ang="0">
                  <a:pos x="789" y="8"/>
                </a:cxn>
                <a:cxn ang="0">
                  <a:pos x="782" y="0"/>
                </a:cxn>
              </a:cxnLst>
              <a:rect l="0" t="0" r="r" b="b"/>
              <a:pathLst>
                <a:path w="789" h="253">
                  <a:moveTo>
                    <a:pt x="782" y="0"/>
                  </a:moveTo>
                  <a:lnTo>
                    <a:pt x="759" y="17"/>
                  </a:lnTo>
                  <a:lnTo>
                    <a:pt x="731" y="36"/>
                  </a:lnTo>
                  <a:lnTo>
                    <a:pt x="701" y="54"/>
                  </a:lnTo>
                  <a:lnTo>
                    <a:pt x="666" y="75"/>
                  </a:lnTo>
                  <a:lnTo>
                    <a:pt x="629" y="93"/>
                  </a:lnTo>
                  <a:lnTo>
                    <a:pt x="587" y="114"/>
                  </a:lnTo>
                  <a:lnTo>
                    <a:pt x="542" y="132"/>
                  </a:lnTo>
                  <a:lnTo>
                    <a:pt x="495" y="151"/>
                  </a:lnTo>
                  <a:lnTo>
                    <a:pt x="443" y="168"/>
                  </a:lnTo>
                  <a:lnTo>
                    <a:pt x="389" y="184"/>
                  </a:lnTo>
                  <a:lnTo>
                    <a:pt x="332" y="199"/>
                  </a:lnTo>
                  <a:lnTo>
                    <a:pt x="271" y="212"/>
                  </a:lnTo>
                  <a:lnTo>
                    <a:pt x="207" y="223"/>
                  </a:lnTo>
                  <a:lnTo>
                    <a:pt x="141" y="232"/>
                  </a:lnTo>
                  <a:lnTo>
                    <a:pt x="106" y="235"/>
                  </a:lnTo>
                  <a:lnTo>
                    <a:pt x="72" y="238"/>
                  </a:lnTo>
                  <a:lnTo>
                    <a:pt x="36" y="241"/>
                  </a:lnTo>
                  <a:lnTo>
                    <a:pt x="0" y="242"/>
                  </a:lnTo>
                  <a:lnTo>
                    <a:pt x="0" y="253"/>
                  </a:lnTo>
                  <a:lnTo>
                    <a:pt x="37" y="252"/>
                  </a:lnTo>
                  <a:lnTo>
                    <a:pt x="72" y="249"/>
                  </a:lnTo>
                  <a:lnTo>
                    <a:pt x="108" y="246"/>
                  </a:lnTo>
                  <a:lnTo>
                    <a:pt x="143" y="243"/>
                  </a:lnTo>
                  <a:lnTo>
                    <a:pt x="209" y="235"/>
                  </a:lnTo>
                  <a:lnTo>
                    <a:pt x="272" y="223"/>
                  </a:lnTo>
                  <a:lnTo>
                    <a:pt x="333" y="210"/>
                  </a:lnTo>
                  <a:lnTo>
                    <a:pt x="392" y="196"/>
                  </a:lnTo>
                  <a:lnTo>
                    <a:pt x="447" y="180"/>
                  </a:lnTo>
                  <a:lnTo>
                    <a:pt x="499" y="161"/>
                  </a:lnTo>
                  <a:lnTo>
                    <a:pt x="546" y="144"/>
                  </a:lnTo>
                  <a:lnTo>
                    <a:pt x="593" y="124"/>
                  </a:lnTo>
                  <a:lnTo>
                    <a:pt x="634" y="105"/>
                  </a:lnTo>
                  <a:lnTo>
                    <a:pt x="672" y="85"/>
                  </a:lnTo>
                  <a:lnTo>
                    <a:pt x="707" y="65"/>
                  </a:lnTo>
                  <a:lnTo>
                    <a:pt x="738" y="46"/>
                  </a:lnTo>
                  <a:lnTo>
                    <a:pt x="766" y="27"/>
                  </a:lnTo>
                  <a:lnTo>
                    <a:pt x="789" y="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11"/>
            <p:cNvSpPr>
              <a:spLocks/>
            </p:cNvSpPr>
            <p:nvPr/>
          </p:nvSpPr>
          <p:spPr bwMode="auto">
            <a:xfrm>
              <a:off x="5262922" y="4761239"/>
              <a:ext cx="814118" cy="459768"/>
            </a:xfrm>
            <a:custGeom>
              <a:avLst/>
              <a:gdLst/>
              <a:ahLst/>
              <a:cxnLst>
                <a:cxn ang="0">
                  <a:pos x="654" y="449"/>
                </a:cxn>
                <a:cxn ang="0">
                  <a:pos x="619" y="416"/>
                </a:cxn>
                <a:cxn ang="0">
                  <a:pos x="586" y="381"/>
                </a:cxn>
                <a:cxn ang="0">
                  <a:pos x="553" y="345"/>
                </a:cxn>
                <a:cxn ang="0">
                  <a:pos x="520" y="309"/>
                </a:cxn>
                <a:cxn ang="0">
                  <a:pos x="485" y="272"/>
                </a:cxn>
                <a:cxn ang="0">
                  <a:pos x="452" y="234"/>
                </a:cxn>
                <a:cxn ang="0">
                  <a:pos x="417" y="197"/>
                </a:cxn>
                <a:cxn ang="0">
                  <a:pos x="380" y="162"/>
                </a:cxn>
                <a:cxn ang="0">
                  <a:pos x="361" y="145"/>
                </a:cxn>
                <a:cxn ang="0">
                  <a:pos x="342" y="127"/>
                </a:cxn>
                <a:cxn ang="0">
                  <a:pos x="322" y="113"/>
                </a:cxn>
                <a:cxn ang="0">
                  <a:pos x="302" y="97"/>
                </a:cxn>
                <a:cxn ang="0">
                  <a:pos x="282" y="83"/>
                </a:cxn>
                <a:cxn ang="0">
                  <a:pos x="260" y="70"/>
                </a:cxn>
                <a:cxn ang="0">
                  <a:pos x="237" y="57"/>
                </a:cxn>
                <a:cxn ang="0">
                  <a:pos x="215" y="45"/>
                </a:cxn>
                <a:cxn ang="0">
                  <a:pos x="191" y="35"/>
                </a:cxn>
                <a:cxn ang="0">
                  <a:pos x="166" y="26"/>
                </a:cxn>
                <a:cxn ang="0">
                  <a:pos x="142" y="18"/>
                </a:cxn>
                <a:cxn ang="0">
                  <a:pos x="114" y="12"/>
                </a:cxn>
                <a:cxn ang="0">
                  <a:pos x="87" y="6"/>
                </a:cxn>
                <a:cxn ang="0">
                  <a:pos x="60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9" y="12"/>
                </a:cxn>
                <a:cxn ang="0">
                  <a:pos x="58" y="15"/>
                </a:cxn>
                <a:cxn ang="0">
                  <a:pos x="86" y="18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62" y="38"/>
                </a:cxn>
                <a:cxn ang="0">
                  <a:pos x="187" y="47"/>
                </a:cxn>
                <a:cxn ang="0">
                  <a:pos x="210" y="57"/>
                </a:cxn>
                <a:cxn ang="0">
                  <a:pos x="233" y="68"/>
                </a:cxn>
                <a:cxn ang="0">
                  <a:pos x="254" y="80"/>
                </a:cxn>
                <a:cxn ang="0">
                  <a:pos x="275" y="93"/>
                </a:cxn>
                <a:cxn ang="0">
                  <a:pos x="295" y="107"/>
                </a:cxn>
                <a:cxn ang="0">
                  <a:pos x="315" y="122"/>
                </a:cxn>
                <a:cxn ang="0">
                  <a:pos x="335" y="137"/>
                </a:cxn>
                <a:cxn ang="0">
                  <a:pos x="354" y="153"/>
                </a:cxn>
                <a:cxn ang="0">
                  <a:pos x="373" y="171"/>
                </a:cxn>
                <a:cxn ang="0">
                  <a:pos x="409" y="205"/>
                </a:cxn>
                <a:cxn ang="0">
                  <a:pos x="443" y="241"/>
                </a:cxn>
                <a:cxn ang="0">
                  <a:pos x="477" y="279"/>
                </a:cxn>
                <a:cxn ang="0">
                  <a:pos x="510" y="316"/>
                </a:cxn>
                <a:cxn ang="0">
                  <a:pos x="543" y="354"/>
                </a:cxn>
                <a:cxn ang="0">
                  <a:pos x="578" y="390"/>
                </a:cxn>
                <a:cxn ang="0">
                  <a:pos x="611" y="424"/>
                </a:cxn>
                <a:cxn ang="0">
                  <a:pos x="645" y="458"/>
                </a:cxn>
                <a:cxn ang="0">
                  <a:pos x="654" y="449"/>
                </a:cxn>
              </a:cxnLst>
              <a:rect l="0" t="0" r="r" b="b"/>
              <a:pathLst>
                <a:path w="654" h="458">
                  <a:moveTo>
                    <a:pt x="654" y="449"/>
                  </a:moveTo>
                  <a:lnTo>
                    <a:pt x="619" y="416"/>
                  </a:lnTo>
                  <a:lnTo>
                    <a:pt x="586" y="381"/>
                  </a:lnTo>
                  <a:lnTo>
                    <a:pt x="553" y="345"/>
                  </a:lnTo>
                  <a:lnTo>
                    <a:pt x="520" y="309"/>
                  </a:lnTo>
                  <a:lnTo>
                    <a:pt x="485" y="272"/>
                  </a:lnTo>
                  <a:lnTo>
                    <a:pt x="452" y="234"/>
                  </a:lnTo>
                  <a:lnTo>
                    <a:pt x="417" y="197"/>
                  </a:lnTo>
                  <a:lnTo>
                    <a:pt x="380" y="162"/>
                  </a:lnTo>
                  <a:lnTo>
                    <a:pt x="361" y="145"/>
                  </a:lnTo>
                  <a:lnTo>
                    <a:pt x="342" y="127"/>
                  </a:lnTo>
                  <a:lnTo>
                    <a:pt x="322" y="113"/>
                  </a:lnTo>
                  <a:lnTo>
                    <a:pt x="302" y="97"/>
                  </a:lnTo>
                  <a:lnTo>
                    <a:pt x="282" y="83"/>
                  </a:lnTo>
                  <a:lnTo>
                    <a:pt x="260" y="70"/>
                  </a:lnTo>
                  <a:lnTo>
                    <a:pt x="237" y="57"/>
                  </a:lnTo>
                  <a:lnTo>
                    <a:pt x="215" y="45"/>
                  </a:lnTo>
                  <a:lnTo>
                    <a:pt x="191" y="35"/>
                  </a:lnTo>
                  <a:lnTo>
                    <a:pt x="166" y="26"/>
                  </a:lnTo>
                  <a:lnTo>
                    <a:pt x="142" y="18"/>
                  </a:lnTo>
                  <a:lnTo>
                    <a:pt x="114" y="12"/>
                  </a:lnTo>
                  <a:lnTo>
                    <a:pt x="87" y="6"/>
                  </a:lnTo>
                  <a:lnTo>
                    <a:pt x="60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58" y="15"/>
                  </a:lnTo>
                  <a:lnTo>
                    <a:pt x="86" y="18"/>
                  </a:lnTo>
                  <a:lnTo>
                    <a:pt x="113" y="23"/>
                  </a:lnTo>
                  <a:lnTo>
                    <a:pt x="137" y="29"/>
                  </a:lnTo>
                  <a:lnTo>
                    <a:pt x="162" y="38"/>
                  </a:lnTo>
                  <a:lnTo>
                    <a:pt x="187" y="47"/>
                  </a:lnTo>
                  <a:lnTo>
                    <a:pt x="210" y="57"/>
                  </a:lnTo>
                  <a:lnTo>
                    <a:pt x="233" y="68"/>
                  </a:lnTo>
                  <a:lnTo>
                    <a:pt x="254" y="80"/>
                  </a:lnTo>
                  <a:lnTo>
                    <a:pt x="275" y="93"/>
                  </a:lnTo>
                  <a:lnTo>
                    <a:pt x="295" y="107"/>
                  </a:lnTo>
                  <a:lnTo>
                    <a:pt x="315" y="122"/>
                  </a:lnTo>
                  <a:lnTo>
                    <a:pt x="335" y="137"/>
                  </a:lnTo>
                  <a:lnTo>
                    <a:pt x="354" y="153"/>
                  </a:lnTo>
                  <a:lnTo>
                    <a:pt x="373" y="171"/>
                  </a:lnTo>
                  <a:lnTo>
                    <a:pt x="409" y="205"/>
                  </a:lnTo>
                  <a:lnTo>
                    <a:pt x="443" y="241"/>
                  </a:lnTo>
                  <a:lnTo>
                    <a:pt x="477" y="279"/>
                  </a:lnTo>
                  <a:lnTo>
                    <a:pt x="510" y="316"/>
                  </a:lnTo>
                  <a:lnTo>
                    <a:pt x="543" y="354"/>
                  </a:lnTo>
                  <a:lnTo>
                    <a:pt x="578" y="390"/>
                  </a:lnTo>
                  <a:lnTo>
                    <a:pt x="611" y="424"/>
                  </a:lnTo>
                  <a:lnTo>
                    <a:pt x="645" y="458"/>
                  </a:lnTo>
                  <a:lnTo>
                    <a:pt x="654" y="44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12"/>
            <p:cNvSpPr>
              <a:spLocks/>
            </p:cNvSpPr>
            <p:nvPr/>
          </p:nvSpPr>
          <p:spPr bwMode="auto">
            <a:xfrm>
              <a:off x="6066257" y="5211973"/>
              <a:ext cx="1101215" cy="254981"/>
            </a:xfrm>
            <a:custGeom>
              <a:avLst/>
              <a:gdLst/>
              <a:ahLst/>
              <a:cxnLst>
                <a:cxn ang="0">
                  <a:pos x="885" y="242"/>
                </a:cxn>
                <a:cxn ang="0">
                  <a:pos x="849" y="242"/>
                </a:cxn>
                <a:cxn ang="0">
                  <a:pos x="813" y="242"/>
                </a:cxn>
                <a:cxn ang="0">
                  <a:pos x="776" y="241"/>
                </a:cxn>
                <a:cxn ang="0">
                  <a:pos x="740" y="238"/>
                </a:cxn>
                <a:cxn ang="0">
                  <a:pos x="704" y="235"/>
                </a:cxn>
                <a:cxn ang="0">
                  <a:pos x="668" y="232"/>
                </a:cxn>
                <a:cxn ang="0">
                  <a:pos x="634" y="226"/>
                </a:cxn>
                <a:cxn ang="0">
                  <a:pos x="599" y="222"/>
                </a:cxn>
                <a:cxn ang="0">
                  <a:pos x="530" y="209"/>
                </a:cxn>
                <a:cxn ang="0">
                  <a:pos x="463" y="195"/>
                </a:cxn>
                <a:cxn ang="0">
                  <a:pos x="400" y="177"/>
                </a:cxn>
                <a:cxn ang="0">
                  <a:pos x="339" y="159"/>
                </a:cxn>
                <a:cxn ang="0">
                  <a:pos x="283" y="140"/>
                </a:cxn>
                <a:cxn ang="0">
                  <a:pos x="228" y="120"/>
                </a:cxn>
                <a:cxn ang="0">
                  <a:pos x="179" y="98"/>
                </a:cxn>
                <a:cxn ang="0">
                  <a:pos x="134" y="78"/>
                </a:cxn>
                <a:cxn ang="0">
                  <a:pos x="94" y="56"/>
                </a:cxn>
                <a:cxn ang="0">
                  <a:pos x="59" y="36"/>
                </a:cxn>
                <a:cxn ang="0">
                  <a:pos x="31" y="17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25" y="27"/>
                </a:cxn>
                <a:cxn ang="0">
                  <a:pos x="54" y="46"/>
                </a:cxn>
                <a:cxn ang="0">
                  <a:pos x="88" y="68"/>
                </a:cxn>
                <a:cxn ang="0">
                  <a:pos x="129" y="88"/>
                </a:cxn>
                <a:cxn ang="0">
                  <a:pos x="175" y="110"/>
                </a:cxn>
                <a:cxn ang="0">
                  <a:pos x="224" y="131"/>
                </a:cxn>
                <a:cxn ang="0">
                  <a:pos x="279" y="151"/>
                </a:cxn>
                <a:cxn ang="0">
                  <a:pos x="336" y="170"/>
                </a:cxn>
                <a:cxn ang="0">
                  <a:pos x="397" y="189"/>
                </a:cxn>
                <a:cxn ang="0">
                  <a:pos x="461" y="206"/>
                </a:cxn>
                <a:cxn ang="0">
                  <a:pos x="528" y="221"/>
                </a:cxn>
                <a:cxn ang="0">
                  <a:pos x="596" y="234"/>
                </a:cxn>
                <a:cxn ang="0">
                  <a:pos x="632" y="239"/>
                </a:cxn>
                <a:cxn ang="0">
                  <a:pos x="667" y="244"/>
                </a:cxn>
                <a:cxn ang="0">
                  <a:pos x="703" y="247"/>
                </a:cxn>
                <a:cxn ang="0">
                  <a:pos x="739" y="251"/>
                </a:cxn>
                <a:cxn ang="0">
                  <a:pos x="775" y="252"/>
                </a:cxn>
                <a:cxn ang="0">
                  <a:pos x="813" y="254"/>
                </a:cxn>
                <a:cxn ang="0">
                  <a:pos x="849" y="254"/>
                </a:cxn>
                <a:cxn ang="0">
                  <a:pos x="885" y="254"/>
                </a:cxn>
                <a:cxn ang="0">
                  <a:pos x="885" y="242"/>
                </a:cxn>
              </a:cxnLst>
              <a:rect l="0" t="0" r="r" b="b"/>
              <a:pathLst>
                <a:path w="885" h="254">
                  <a:moveTo>
                    <a:pt x="885" y="242"/>
                  </a:moveTo>
                  <a:lnTo>
                    <a:pt x="849" y="242"/>
                  </a:lnTo>
                  <a:lnTo>
                    <a:pt x="813" y="242"/>
                  </a:lnTo>
                  <a:lnTo>
                    <a:pt x="776" y="241"/>
                  </a:lnTo>
                  <a:lnTo>
                    <a:pt x="740" y="238"/>
                  </a:lnTo>
                  <a:lnTo>
                    <a:pt x="704" y="235"/>
                  </a:lnTo>
                  <a:lnTo>
                    <a:pt x="668" y="232"/>
                  </a:lnTo>
                  <a:lnTo>
                    <a:pt x="634" y="226"/>
                  </a:lnTo>
                  <a:lnTo>
                    <a:pt x="599" y="222"/>
                  </a:lnTo>
                  <a:lnTo>
                    <a:pt x="530" y="209"/>
                  </a:lnTo>
                  <a:lnTo>
                    <a:pt x="463" y="195"/>
                  </a:lnTo>
                  <a:lnTo>
                    <a:pt x="400" y="177"/>
                  </a:lnTo>
                  <a:lnTo>
                    <a:pt x="339" y="159"/>
                  </a:lnTo>
                  <a:lnTo>
                    <a:pt x="283" y="140"/>
                  </a:lnTo>
                  <a:lnTo>
                    <a:pt x="228" y="120"/>
                  </a:lnTo>
                  <a:lnTo>
                    <a:pt x="179" y="98"/>
                  </a:lnTo>
                  <a:lnTo>
                    <a:pt x="134" y="78"/>
                  </a:lnTo>
                  <a:lnTo>
                    <a:pt x="94" y="56"/>
                  </a:lnTo>
                  <a:lnTo>
                    <a:pt x="59" y="36"/>
                  </a:lnTo>
                  <a:lnTo>
                    <a:pt x="31" y="17"/>
                  </a:lnTo>
                  <a:lnTo>
                    <a:pt x="9" y="0"/>
                  </a:lnTo>
                  <a:lnTo>
                    <a:pt x="0" y="9"/>
                  </a:lnTo>
                  <a:lnTo>
                    <a:pt x="25" y="27"/>
                  </a:lnTo>
                  <a:lnTo>
                    <a:pt x="54" y="46"/>
                  </a:lnTo>
                  <a:lnTo>
                    <a:pt x="88" y="68"/>
                  </a:lnTo>
                  <a:lnTo>
                    <a:pt x="129" y="88"/>
                  </a:lnTo>
                  <a:lnTo>
                    <a:pt x="175" y="110"/>
                  </a:lnTo>
                  <a:lnTo>
                    <a:pt x="224" y="131"/>
                  </a:lnTo>
                  <a:lnTo>
                    <a:pt x="279" y="151"/>
                  </a:lnTo>
                  <a:lnTo>
                    <a:pt x="336" y="170"/>
                  </a:lnTo>
                  <a:lnTo>
                    <a:pt x="397" y="189"/>
                  </a:lnTo>
                  <a:lnTo>
                    <a:pt x="461" y="206"/>
                  </a:lnTo>
                  <a:lnTo>
                    <a:pt x="528" y="221"/>
                  </a:lnTo>
                  <a:lnTo>
                    <a:pt x="596" y="234"/>
                  </a:lnTo>
                  <a:lnTo>
                    <a:pt x="632" y="239"/>
                  </a:lnTo>
                  <a:lnTo>
                    <a:pt x="667" y="244"/>
                  </a:lnTo>
                  <a:lnTo>
                    <a:pt x="703" y="247"/>
                  </a:lnTo>
                  <a:lnTo>
                    <a:pt x="739" y="251"/>
                  </a:lnTo>
                  <a:lnTo>
                    <a:pt x="775" y="252"/>
                  </a:lnTo>
                  <a:lnTo>
                    <a:pt x="813" y="254"/>
                  </a:lnTo>
                  <a:lnTo>
                    <a:pt x="849" y="254"/>
                  </a:lnTo>
                  <a:lnTo>
                    <a:pt x="885" y="254"/>
                  </a:lnTo>
                  <a:lnTo>
                    <a:pt x="885" y="24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13"/>
            <p:cNvSpPr>
              <a:spLocks/>
            </p:cNvSpPr>
            <p:nvPr/>
          </p:nvSpPr>
          <p:spPr bwMode="auto">
            <a:xfrm>
              <a:off x="7167473" y="5211973"/>
              <a:ext cx="981255" cy="254981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59" y="17"/>
                </a:cxn>
                <a:cxn ang="0">
                  <a:pos x="731" y="36"/>
                </a:cxn>
                <a:cxn ang="0">
                  <a:pos x="701" y="55"/>
                </a:cxn>
                <a:cxn ang="0">
                  <a:pos x="666" y="75"/>
                </a:cxn>
                <a:cxn ang="0">
                  <a:pos x="629" y="94"/>
                </a:cxn>
                <a:cxn ang="0">
                  <a:pos x="587" y="114"/>
                </a:cxn>
                <a:cxn ang="0">
                  <a:pos x="542" y="133"/>
                </a:cxn>
                <a:cxn ang="0">
                  <a:pos x="495" y="151"/>
                </a:cxn>
                <a:cxn ang="0">
                  <a:pos x="443" y="169"/>
                </a:cxn>
                <a:cxn ang="0">
                  <a:pos x="388" y="185"/>
                </a:cxn>
                <a:cxn ang="0">
                  <a:pos x="332" y="199"/>
                </a:cxn>
                <a:cxn ang="0">
                  <a:pos x="271" y="212"/>
                </a:cxn>
                <a:cxn ang="0">
                  <a:pos x="207" y="222"/>
                </a:cxn>
                <a:cxn ang="0">
                  <a:pos x="141" y="232"/>
                </a:cxn>
                <a:cxn ang="0">
                  <a:pos x="106" y="235"/>
                </a:cxn>
                <a:cxn ang="0">
                  <a:pos x="72" y="238"/>
                </a:cxn>
                <a:cxn ang="0">
                  <a:pos x="36" y="241"/>
                </a:cxn>
                <a:cxn ang="0">
                  <a:pos x="0" y="242"/>
                </a:cxn>
                <a:cxn ang="0">
                  <a:pos x="0" y="254"/>
                </a:cxn>
                <a:cxn ang="0">
                  <a:pos x="37" y="252"/>
                </a:cxn>
                <a:cxn ang="0">
                  <a:pos x="72" y="249"/>
                </a:cxn>
                <a:cxn ang="0">
                  <a:pos x="108" y="247"/>
                </a:cxn>
                <a:cxn ang="0">
                  <a:pos x="143" y="244"/>
                </a:cxn>
                <a:cxn ang="0">
                  <a:pos x="209" y="235"/>
                </a:cxn>
                <a:cxn ang="0">
                  <a:pos x="272" y="223"/>
                </a:cxn>
                <a:cxn ang="0">
                  <a:pos x="333" y="210"/>
                </a:cxn>
                <a:cxn ang="0">
                  <a:pos x="392" y="196"/>
                </a:cxn>
                <a:cxn ang="0">
                  <a:pos x="447" y="179"/>
                </a:cxn>
                <a:cxn ang="0">
                  <a:pos x="499" y="161"/>
                </a:cxn>
                <a:cxn ang="0">
                  <a:pos x="546" y="144"/>
                </a:cxn>
                <a:cxn ang="0">
                  <a:pos x="593" y="124"/>
                </a:cxn>
                <a:cxn ang="0">
                  <a:pos x="634" y="105"/>
                </a:cxn>
                <a:cxn ang="0">
                  <a:pos x="672" y="85"/>
                </a:cxn>
                <a:cxn ang="0">
                  <a:pos x="707" y="65"/>
                </a:cxn>
                <a:cxn ang="0">
                  <a:pos x="738" y="46"/>
                </a:cxn>
                <a:cxn ang="0">
                  <a:pos x="766" y="27"/>
                </a:cxn>
                <a:cxn ang="0">
                  <a:pos x="789" y="9"/>
                </a:cxn>
                <a:cxn ang="0">
                  <a:pos x="782" y="0"/>
                </a:cxn>
              </a:cxnLst>
              <a:rect l="0" t="0" r="r" b="b"/>
              <a:pathLst>
                <a:path w="789" h="254">
                  <a:moveTo>
                    <a:pt x="782" y="0"/>
                  </a:moveTo>
                  <a:lnTo>
                    <a:pt x="759" y="17"/>
                  </a:lnTo>
                  <a:lnTo>
                    <a:pt x="731" y="36"/>
                  </a:lnTo>
                  <a:lnTo>
                    <a:pt x="701" y="55"/>
                  </a:lnTo>
                  <a:lnTo>
                    <a:pt x="666" y="75"/>
                  </a:lnTo>
                  <a:lnTo>
                    <a:pt x="629" y="94"/>
                  </a:lnTo>
                  <a:lnTo>
                    <a:pt x="587" y="114"/>
                  </a:lnTo>
                  <a:lnTo>
                    <a:pt x="542" y="133"/>
                  </a:lnTo>
                  <a:lnTo>
                    <a:pt x="495" y="151"/>
                  </a:lnTo>
                  <a:lnTo>
                    <a:pt x="443" y="169"/>
                  </a:lnTo>
                  <a:lnTo>
                    <a:pt x="388" y="185"/>
                  </a:lnTo>
                  <a:lnTo>
                    <a:pt x="332" y="199"/>
                  </a:lnTo>
                  <a:lnTo>
                    <a:pt x="271" y="212"/>
                  </a:lnTo>
                  <a:lnTo>
                    <a:pt x="207" y="222"/>
                  </a:lnTo>
                  <a:lnTo>
                    <a:pt x="141" y="232"/>
                  </a:lnTo>
                  <a:lnTo>
                    <a:pt x="106" y="235"/>
                  </a:lnTo>
                  <a:lnTo>
                    <a:pt x="72" y="238"/>
                  </a:lnTo>
                  <a:lnTo>
                    <a:pt x="36" y="241"/>
                  </a:lnTo>
                  <a:lnTo>
                    <a:pt x="0" y="242"/>
                  </a:lnTo>
                  <a:lnTo>
                    <a:pt x="0" y="254"/>
                  </a:lnTo>
                  <a:lnTo>
                    <a:pt x="37" y="252"/>
                  </a:lnTo>
                  <a:lnTo>
                    <a:pt x="72" y="249"/>
                  </a:lnTo>
                  <a:lnTo>
                    <a:pt x="108" y="247"/>
                  </a:lnTo>
                  <a:lnTo>
                    <a:pt x="143" y="244"/>
                  </a:lnTo>
                  <a:lnTo>
                    <a:pt x="209" y="235"/>
                  </a:lnTo>
                  <a:lnTo>
                    <a:pt x="272" y="223"/>
                  </a:lnTo>
                  <a:lnTo>
                    <a:pt x="333" y="210"/>
                  </a:lnTo>
                  <a:lnTo>
                    <a:pt x="392" y="196"/>
                  </a:lnTo>
                  <a:lnTo>
                    <a:pt x="447" y="179"/>
                  </a:lnTo>
                  <a:lnTo>
                    <a:pt x="499" y="161"/>
                  </a:lnTo>
                  <a:lnTo>
                    <a:pt x="546" y="144"/>
                  </a:lnTo>
                  <a:lnTo>
                    <a:pt x="593" y="124"/>
                  </a:lnTo>
                  <a:lnTo>
                    <a:pt x="634" y="105"/>
                  </a:lnTo>
                  <a:lnTo>
                    <a:pt x="672" y="85"/>
                  </a:lnTo>
                  <a:lnTo>
                    <a:pt x="707" y="65"/>
                  </a:lnTo>
                  <a:lnTo>
                    <a:pt x="738" y="46"/>
                  </a:lnTo>
                  <a:lnTo>
                    <a:pt x="766" y="27"/>
                  </a:lnTo>
                  <a:lnTo>
                    <a:pt x="789" y="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14"/>
            <p:cNvSpPr>
              <a:spLocks/>
            </p:cNvSpPr>
            <p:nvPr/>
          </p:nvSpPr>
          <p:spPr bwMode="auto">
            <a:xfrm>
              <a:off x="8140640" y="4741162"/>
              <a:ext cx="946210" cy="479845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27" y="2"/>
                </a:cxn>
                <a:cxn ang="0">
                  <a:pos x="692" y="6"/>
                </a:cxn>
                <a:cxn ang="0">
                  <a:pos x="659" y="12"/>
                </a:cxn>
                <a:cxn ang="0">
                  <a:pos x="626" y="19"/>
                </a:cxn>
                <a:cxn ang="0">
                  <a:pos x="594" y="28"/>
                </a:cxn>
                <a:cxn ang="0">
                  <a:pos x="562" y="38"/>
                </a:cxn>
                <a:cxn ang="0">
                  <a:pos x="532" y="48"/>
                </a:cxn>
                <a:cxn ang="0">
                  <a:pos x="503" y="61"/>
                </a:cxn>
                <a:cxn ang="0">
                  <a:pos x="474" y="75"/>
                </a:cxn>
                <a:cxn ang="0">
                  <a:pos x="447" y="90"/>
                </a:cxn>
                <a:cxn ang="0">
                  <a:pos x="419" y="105"/>
                </a:cxn>
                <a:cxn ang="0">
                  <a:pos x="392" y="121"/>
                </a:cxn>
                <a:cxn ang="0">
                  <a:pos x="368" y="139"/>
                </a:cxn>
                <a:cxn ang="0">
                  <a:pos x="342" y="156"/>
                </a:cxn>
                <a:cxn ang="0">
                  <a:pos x="317" y="175"/>
                </a:cxn>
                <a:cxn ang="0">
                  <a:pos x="294" y="193"/>
                </a:cxn>
                <a:cxn ang="0">
                  <a:pos x="249" y="231"/>
                </a:cxn>
                <a:cxn ang="0">
                  <a:pos x="206" y="270"/>
                </a:cxn>
                <a:cxn ang="0">
                  <a:pos x="166" y="307"/>
                </a:cxn>
                <a:cxn ang="0">
                  <a:pos x="128" y="345"/>
                </a:cxn>
                <a:cxn ang="0">
                  <a:pos x="93" y="381"/>
                </a:cxn>
                <a:cxn ang="0">
                  <a:pos x="60" y="414"/>
                </a:cxn>
                <a:cxn ang="0">
                  <a:pos x="28" y="443"/>
                </a:cxn>
                <a:cxn ang="0">
                  <a:pos x="0" y="469"/>
                </a:cxn>
                <a:cxn ang="0">
                  <a:pos x="7" y="478"/>
                </a:cxn>
                <a:cxn ang="0">
                  <a:pos x="37" y="452"/>
                </a:cxn>
                <a:cxn ang="0">
                  <a:pos x="67" y="423"/>
                </a:cxn>
                <a:cxn ang="0">
                  <a:pos x="101" y="390"/>
                </a:cxn>
                <a:cxn ang="0">
                  <a:pos x="137" y="354"/>
                </a:cxn>
                <a:cxn ang="0">
                  <a:pos x="174" y="316"/>
                </a:cxn>
                <a:cxn ang="0">
                  <a:pos x="215" y="279"/>
                </a:cxn>
                <a:cxn ang="0">
                  <a:pos x="256" y="240"/>
                </a:cxn>
                <a:cxn ang="0">
                  <a:pos x="301" y="202"/>
                </a:cxn>
                <a:cxn ang="0">
                  <a:pos x="326" y="183"/>
                </a:cxn>
                <a:cxn ang="0">
                  <a:pos x="349" y="166"/>
                </a:cxn>
                <a:cxn ang="0">
                  <a:pos x="373" y="149"/>
                </a:cxn>
                <a:cxn ang="0">
                  <a:pos x="399" y="131"/>
                </a:cxn>
                <a:cxn ang="0">
                  <a:pos x="425" y="116"/>
                </a:cxn>
                <a:cxn ang="0">
                  <a:pos x="453" y="100"/>
                </a:cxn>
                <a:cxn ang="0">
                  <a:pos x="480" y="85"/>
                </a:cxn>
                <a:cxn ang="0">
                  <a:pos x="507" y="72"/>
                </a:cxn>
                <a:cxn ang="0">
                  <a:pos x="536" y="59"/>
                </a:cxn>
                <a:cxn ang="0">
                  <a:pos x="567" y="48"/>
                </a:cxn>
                <a:cxn ang="0">
                  <a:pos x="597" y="39"/>
                </a:cxn>
                <a:cxn ang="0">
                  <a:pos x="629" y="30"/>
                </a:cxn>
                <a:cxn ang="0">
                  <a:pos x="660" y="23"/>
                </a:cxn>
                <a:cxn ang="0">
                  <a:pos x="694" y="18"/>
                </a:cxn>
                <a:cxn ang="0">
                  <a:pos x="727" y="13"/>
                </a:cxn>
                <a:cxn ang="0">
                  <a:pos x="761" y="12"/>
                </a:cxn>
                <a:cxn ang="0">
                  <a:pos x="761" y="0"/>
                </a:cxn>
              </a:cxnLst>
              <a:rect l="0" t="0" r="r" b="b"/>
              <a:pathLst>
                <a:path w="761" h="478">
                  <a:moveTo>
                    <a:pt x="761" y="0"/>
                  </a:moveTo>
                  <a:lnTo>
                    <a:pt x="727" y="2"/>
                  </a:lnTo>
                  <a:lnTo>
                    <a:pt x="692" y="6"/>
                  </a:lnTo>
                  <a:lnTo>
                    <a:pt x="659" y="12"/>
                  </a:lnTo>
                  <a:lnTo>
                    <a:pt x="626" y="19"/>
                  </a:lnTo>
                  <a:lnTo>
                    <a:pt x="594" y="28"/>
                  </a:lnTo>
                  <a:lnTo>
                    <a:pt x="562" y="38"/>
                  </a:lnTo>
                  <a:lnTo>
                    <a:pt x="532" y="48"/>
                  </a:lnTo>
                  <a:lnTo>
                    <a:pt x="503" y="61"/>
                  </a:lnTo>
                  <a:lnTo>
                    <a:pt x="474" y="75"/>
                  </a:lnTo>
                  <a:lnTo>
                    <a:pt x="447" y="90"/>
                  </a:lnTo>
                  <a:lnTo>
                    <a:pt x="419" y="105"/>
                  </a:lnTo>
                  <a:lnTo>
                    <a:pt x="392" y="121"/>
                  </a:lnTo>
                  <a:lnTo>
                    <a:pt x="368" y="139"/>
                  </a:lnTo>
                  <a:lnTo>
                    <a:pt x="342" y="156"/>
                  </a:lnTo>
                  <a:lnTo>
                    <a:pt x="317" y="175"/>
                  </a:lnTo>
                  <a:lnTo>
                    <a:pt x="294" y="193"/>
                  </a:lnTo>
                  <a:lnTo>
                    <a:pt x="249" y="231"/>
                  </a:lnTo>
                  <a:lnTo>
                    <a:pt x="206" y="270"/>
                  </a:lnTo>
                  <a:lnTo>
                    <a:pt x="166" y="307"/>
                  </a:lnTo>
                  <a:lnTo>
                    <a:pt x="128" y="345"/>
                  </a:lnTo>
                  <a:lnTo>
                    <a:pt x="93" y="381"/>
                  </a:lnTo>
                  <a:lnTo>
                    <a:pt x="60" y="414"/>
                  </a:lnTo>
                  <a:lnTo>
                    <a:pt x="28" y="443"/>
                  </a:lnTo>
                  <a:lnTo>
                    <a:pt x="0" y="469"/>
                  </a:lnTo>
                  <a:lnTo>
                    <a:pt x="7" y="478"/>
                  </a:lnTo>
                  <a:lnTo>
                    <a:pt x="37" y="452"/>
                  </a:lnTo>
                  <a:lnTo>
                    <a:pt x="67" y="423"/>
                  </a:lnTo>
                  <a:lnTo>
                    <a:pt x="101" y="390"/>
                  </a:lnTo>
                  <a:lnTo>
                    <a:pt x="137" y="354"/>
                  </a:lnTo>
                  <a:lnTo>
                    <a:pt x="174" y="316"/>
                  </a:lnTo>
                  <a:lnTo>
                    <a:pt x="215" y="279"/>
                  </a:lnTo>
                  <a:lnTo>
                    <a:pt x="256" y="240"/>
                  </a:lnTo>
                  <a:lnTo>
                    <a:pt x="301" y="202"/>
                  </a:lnTo>
                  <a:lnTo>
                    <a:pt x="326" y="183"/>
                  </a:lnTo>
                  <a:lnTo>
                    <a:pt x="349" y="166"/>
                  </a:lnTo>
                  <a:lnTo>
                    <a:pt x="373" y="149"/>
                  </a:lnTo>
                  <a:lnTo>
                    <a:pt x="399" y="131"/>
                  </a:lnTo>
                  <a:lnTo>
                    <a:pt x="425" y="116"/>
                  </a:lnTo>
                  <a:lnTo>
                    <a:pt x="453" y="100"/>
                  </a:lnTo>
                  <a:lnTo>
                    <a:pt x="480" y="85"/>
                  </a:lnTo>
                  <a:lnTo>
                    <a:pt x="507" y="72"/>
                  </a:lnTo>
                  <a:lnTo>
                    <a:pt x="536" y="59"/>
                  </a:lnTo>
                  <a:lnTo>
                    <a:pt x="567" y="48"/>
                  </a:lnTo>
                  <a:lnTo>
                    <a:pt x="597" y="39"/>
                  </a:lnTo>
                  <a:lnTo>
                    <a:pt x="629" y="30"/>
                  </a:lnTo>
                  <a:lnTo>
                    <a:pt x="660" y="23"/>
                  </a:lnTo>
                  <a:lnTo>
                    <a:pt x="694" y="18"/>
                  </a:lnTo>
                  <a:lnTo>
                    <a:pt x="727" y="13"/>
                  </a:lnTo>
                  <a:lnTo>
                    <a:pt x="761" y="1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15"/>
            <p:cNvSpPr>
              <a:spLocks/>
            </p:cNvSpPr>
            <p:nvPr/>
          </p:nvSpPr>
          <p:spPr bwMode="auto">
            <a:xfrm>
              <a:off x="7067730" y="4399850"/>
              <a:ext cx="160398" cy="117452"/>
            </a:xfrm>
            <a:custGeom>
              <a:avLst/>
              <a:gdLst/>
              <a:ahLst/>
              <a:cxnLst>
                <a:cxn ang="0">
                  <a:pos x="129" y="117"/>
                </a:cxn>
                <a:cxn ang="0">
                  <a:pos x="127" y="105"/>
                </a:cxn>
                <a:cxn ang="0">
                  <a:pos x="126" y="94"/>
                </a:cxn>
                <a:cxn ang="0">
                  <a:pos x="123" y="82"/>
                </a:cxn>
                <a:cxn ang="0">
                  <a:pos x="119" y="72"/>
                </a:cxn>
                <a:cxn ang="0">
                  <a:pos x="113" y="60"/>
                </a:cxn>
                <a:cxn ang="0">
                  <a:pos x="106" y="52"/>
                </a:cxn>
                <a:cxn ang="0">
                  <a:pos x="98" y="42"/>
                </a:cxn>
                <a:cxn ang="0">
                  <a:pos x="91" y="34"/>
                </a:cxn>
                <a:cxn ang="0">
                  <a:pos x="81" y="26"/>
                </a:cxn>
                <a:cxn ang="0">
                  <a:pos x="71" y="20"/>
                </a:cxn>
                <a:cxn ang="0">
                  <a:pos x="61" y="14"/>
                </a:cxn>
                <a:cxn ang="0">
                  <a:pos x="49" y="8"/>
                </a:cxn>
                <a:cxn ang="0">
                  <a:pos x="38" y="4"/>
                </a:cxn>
                <a:cxn ang="0">
                  <a:pos x="26" y="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23" y="14"/>
                </a:cxn>
                <a:cxn ang="0">
                  <a:pos x="35" y="16"/>
                </a:cxn>
                <a:cxn ang="0">
                  <a:pos x="45" y="20"/>
                </a:cxn>
                <a:cxn ang="0">
                  <a:pos x="55" y="24"/>
                </a:cxn>
                <a:cxn ang="0">
                  <a:pos x="65" y="30"/>
                </a:cxn>
                <a:cxn ang="0">
                  <a:pos x="74" y="36"/>
                </a:cxn>
                <a:cxn ang="0">
                  <a:pos x="83" y="43"/>
                </a:cxn>
                <a:cxn ang="0">
                  <a:pos x="90" y="50"/>
                </a:cxn>
                <a:cxn ang="0">
                  <a:pos x="97" y="59"/>
                </a:cxn>
                <a:cxn ang="0">
                  <a:pos x="103" y="68"/>
                </a:cxn>
                <a:cxn ang="0">
                  <a:pos x="107" y="76"/>
                </a:cxn>
                <a:cxn ang="0">
                  <a:pos x="111" y="86"/>
                </a:cxn>
                <a:cxn ang="0">
                  <a:pos x="114" y="96"/>
                </a:cxn>
                <a:cxn ang="0">
                  <a:pos x="116" y="107"/>
                </a:cxn>
                <a:cxn ang="0">
                  <a:pos x="116" y="117"/>
                </a:cxn>
                <a:cxn ang="0">
                  <a:pos x="129" y="117"/>
                </a:cxn>
              </a:cxnLst>
              <a:rect l="0" t="0" r="r" b="b"/>
              <a:pathLst>
                <a:path w="129" h="117">
                  <a:moveTo>
                    <a:pt x="129" y="117"/>
                  </a:moveTo>
                  <a:lnTo>
                    <a:pt x="127" y="105"/>
                  </a:lnTo>
                  <a:lnTo>
                    <a:pt x="126" y="94"/>
                  </a:lnTo>
                  <a:lnTo>
                    <a:pt x="123" y="82"/>
                  </a:lnTo>
                  <a:lnTo>
                    <a:pt x="119" y="72"/>
                  </a:lnTo>
                  <a:lnTo>
                    <a:pt x="113" y="60"/>
                  </a:lnTo>
                  <a:lnTo>
                    <a:pt x="106" y="52"/>
                  </a:lnTo>
                  <a:lnTo>
                    <a:pt x="98" y="42"/>
                  </a:lnTo>
                  <a:lnTo>
                    <a:pt x="91" y="34"/>
                  </a:lnTo>
                  <a:lnTo>
                    <a:pt x="81" y="26"/>
                  </a:lnTo>
                  <a:lnTo>
                    <a:pt x="71" y="20"/>
                  </a:lnTo>
                  <a:lnTo>
                    <a:pt x="61" y="14"/>
                  </a:lnTo>
                  <a:lnTo>
                    <a:pt x="49" y="8"/>
                  </a:lnTo>
                  <a:lnTo>
                    <a:pt x="38" y="4"/>
                  </a:lnTo>
                  <a:lnTo>
                    <a:pt x="26" y="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23" y="14"/>
                  </a:lnTo>
                  <a:lnTo>
                    <a:pt x="35" y="16"/>
                  </a:lnTo>
                  <a:lnTo>
                    <a:pt x="45" y="20"/>
                  </a:lnTo>
                  <a:lnTo>
                    <a:pt x="55" y="24"/>
                  </a:lnTo>
                  <a:lnTo>
                    <a:pt x="65" y="30"/>
                  </a:lnTo>
                  <a:lnTo>
                    <a:pt x="74" y="36"/>
                  </a:lnTo>
                  <a:lnTo>
                    <a:pt x="83" y="43"/>
                  </a:lnTo>
                  <a:lnTo>
                    <a:pt x="90" y="50"/>
                  </a:lnTo>
                  <a:lnTo>
                    <a:pt x="97" y="59"/>
                  </a:lnTo>
                  <a:lnTo>
                    <a:pt x="103" y="68"/>
                  </a:lnTo>
                  <a:lnTo>
                    <a:pt x="107" y="76"/>
                  </a:lnTo>
                  <a:lnTo>
                    <a:pt x="111" y="86"/>
                  </a:lnTo>
                  <a:lnTo>
                    <a:pt x="114" y="96"/>
                  </a:lnTo>
                  <a:lnTo>
                    <a:pt x="116" y="107"/>
                  </a:lnTo>
                  <a:lnTo>
                    <a:pt x="116" y="117"/>
                  </a:lnTo>
                  <a:lnTo>
                    <a:pt x="129" y="117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16"/>
            <p:cNvSpPr>
              <a:spLocks/>
            </p:cNvSpPr>
            <p:nvPr/>
          </p:nvSpPr>
          <p:spPr bwMode="auto">
            <a:xfrm>
              <a:off x="7067730" y="4517302"/>
              <a:ext cx="160398" cy="11845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3" y="118"/>
                </a:cxn>
                <a:cxn ang="0">
                  <a:pos x="26" y="115"/>
                </a:cxn>
                <a:cxn ang="0">
                  <a:pos x="38" y="112"/>
                </a:cxn>
                <a:cxn ang="0">
                  <a:pos x="49" y="109"/>
                </a:cxn>
                <a:cxn ang="0">
                  <a:pos x="61" y="103"/>
                </a:cxn>
                <a:cxn ang="0">
                  <a:pos x="71" y="98"/>
                </a:cxn>
                <a:cxn ang="0">
                  <a:pos x="81" y="91"/>
                </a:cxn>
                <a:cxn ang="0">
                  <a:pos x="91" y="83"/>
                </a:cxn>
                <a:cxn ang="0">
                  <a:pos x="98" y="75"/>
                </a:cxn>
                <a:cxn ang="0">
                  <a:pos x="106" y="66"/>
                </a:cxn>
                <a:cxn ang="0">
                  <a:pos x="113" y="56"/>
                </a:cxn>
                <a:cxn ang="0">
                  <a:pos x="119" y="46"/>
                </a:cxn>
                <a:cxn ang="0">
                  <a:pos x="123" y="36"/>
                </a:cxn>
                <a:cxn ang="0">
                  <a:pos x="126" y="24"/>
                </a:cxn>
                <a:cxn ang="0">
                  <a:pos x="127" y="13"/>
                </a:cxn>
                <a:cxn ang="0">
                  <a:pos x="129" y="0"/>
                </a:cxn>
                <a:cxn ang="0">
                  <a:pos x="116" y="0"/>
                </a:cxn>
                <a:cxn ang="0">
                  <a:pos x="116" y="11"/>
                </a:cxn>
                <a:cxn ang="0">
                  <a:pos x="114" y="21"/>
                </a:cxn>
                <a:cxn ang="0">
                  <a:pos x="111" y="31"/>
                </a:cxn>
                <a:cxn ang="0">
                  <a:pos x="107" y="41"/>
                </a:cxn>
                <a:cxn ang="0">
                  <a:pos x="103" y="50"/>
                </a:cxn>
                <a:cxn ang="0">
                  <a:pos x="97" y="59"/>
                </a:cxn>
                <a:cxn ang="0">
                  <a:pos x="90" y="67"/>
                </a:cxn>
                <a:cxn ang="0">
                  <a:pos x="83" y="75"/>
                </a:cxn>
                <a:cxn ang="0">
                  <a:pos x="74" y="82"/>
                </a:cxn>
                <a:cxn ang="0">
                  <a:pos x="65" y="88"/>
                </a:cxn>
                <a:cxn ang="0">
                  <a:pos x="55" y="93"/>
                </a:cxn>
                <a:cxn ang="0">
                  <a:pos x="45" y="98"/>
                </a:cxn>
                <a:cxn ang="0">
                  <a:pos x="35" y="101"/>
                </a:cxn>
                <a:cxn ang="0">
                  <a:pos x="23" y="103"/>
                </a:cxn>
                <a:cxn ang="0">
                  <a:pos x="12" y="105"/>
                </a:cxn>
                <a:cxn ang="0">
                  <a:pos x="0" y="106"/>
                </a:cxn>
                <a:cxn ang="0">
                  <a:pos x="0" y="118"/>
                </a:cxn>
              </a:cxnLst>
              <a:rect l="0" t="0" r="r" b="b"/>
              <a:pathLst>
                <a:path w="129" h="118">
                  <a:moveTo>
                    <a:pt x="0" y="118"/>
                  </a:moveTo>
                  <a:lnTo>
                    <a:pt x="13" y="118"/>
                  </a:lnTo>
                  <a:lnTo>
                    <a:pt x="26" y="115"/>
                  </a:lnTo>
                  <a:lnTo>
                    <a:pt x="38" y="112"/>
                  </a:lnTo>
                  <a:lnTo>
                    <a:pt x="49" y="109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1" y="91"/>
                  </a:lnTo>
                  <a:lnTo>
                    <a:pt x="91" y="83"/>
                  </a:lnTo>
                  <a:lnTo>
                    <a:pt x="98" y="75"/>
                  </a:lnTo>
                  <a:lnTo>
                    <a:pt x="106" y="66"/>
                  </a:lnTo>
                  <a:lnTo>
                    <a:pt x="113" y="56"/>
                  </a:lnTo>
                  <a:lnTo>
                    <a:pt x="119" y="46"/>
                  </a:lnTo>
                  <a:lnTo>
                    <a:pt x="123" y="36"/>
                  </a:lnTo>
                  <a:lnTo>
                    <a:pt x="126" y="24"/>
                  </a:lnTo>
                  <a:lnTo>
                    <a:pt x="127" y="13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16" y="11"/>
                  </a:lnTo>
                  <a:lnTo>
                    <a:pt x="114" y="21"/>
                  </a:lnTo>
                  <a:lnTo>
                    <a:pt x="111" y="31"/>
                  </a:lnTo>
                  <a:lnTo>
                    <a:pt x="107" y="41"/>
                  </a:lnTo>
                  <a:lnTo>
                    <a:pt x="103" y="50"/>
                  </a:lnTo>
                  <a:lnTo>
                    <a:pt x="97" y="59"/>
                  </a:lnTo>
                  <a:lnTo>
                    <a:pt x="90" y="67"/>
                  </a:lnTo>
                  <a:lnTo>
                    <a:pt x="83" y="75"/>
                  </a:lnTo>
                  <a:lnTo>
                    <a:pt x="74" y="82"/>
                  </a:lnTo>
                  <a:lnTo>
                    <a:pt x="65" y="88"/>
                  </a:lnTo>
                  <a:lnTo>
                    <a:pt x="55" y="93"/>
                  </a:lnTo>
                  <a:lnTo>
                    <a:pt x="45" y="98"/>
                  </a:lnTo>
                  <a:lnTo>
                    <a:pt x="35" y="101"/>
                  </a:lnTo>
                  <a:lnTo>
                    <a:pt x="23" y="103"/>
                  </a:lnTo>
                  <a:lnTo>
                    <a:pt x="12" y="105"/>
                  </a:lnTo>
                  <a:lnTo>
                    <a:pt x="0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17"/>
            <p:cNvSpPr>
              <a:spLocks/>
            </p:cNvSpPr>
            <p:nvPr/>
          </p:nvSpPr>
          <p:spPr bwMode="auto">
            <a:xfrm>
              <a:off x="6908680" y="4517302"/>
              <a:ext cx="159050" cy="118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3"/>
                </a:cxn>
                <a:cxn ang="0">
                  <a:pos x="3" y="24"/>
                </a:cxn>
                <a:cxn ang="0">
                  <a:pos x="6" y="36"/>
                </a:cxn>
                <a:cxn ang="0">
                  <a:pos x="11" y="46"/>
                </a:cxn>
                <a:cxn ang="0">
                  <a:pos x="16" y="56"/>
                </a:cxn>
                <a:cxn ang="0">
                  <a:pos x="23" y="66"/>
                </a:cxn>
                <a:cxn ang="0">
                  <a:pos x="30" y="75"/>
                </a:cxn>
                <a:cxn ang="0">
                  <a:pos x="39" y="83"/>
                </a:cxn>
                <a:cxn ang="0">
                  <a:pos x="48" y="91"/>
                </a:cxn>
                <a:cxn ang="0">
                  <a:pos x="58" y="98"/>
                </a:cxn>
                <a:cxn ang="0">
                  <a:pos x="68" y="103"/>
                </a:cxn>
                <a:cxn ang="0">
                  <a:pos x="79" y="109"/>
                </a:cxn>
                <a:cxn ang="0">
                  <a:pos x="91" y="112"/>
                </a:cxn>
                <a:cxn ang="0">
                  <a:pos x="102" y="115"/>
                </a:cxn>
                <a:cxn ang="0">
                  <a:pos x="115" y="118"/>
                </a:cxn>
                <a:cxn ang="0">
                  <a:pos x="128" y="118"/>
                </a:cxn>
                <a:cxn ang="0">
                  <a:pos x="128" y="106"/>
                </a:cxn>
                <a:cxn ang="0">
                  <a:pos x="117" y="105"/>
                </a:cxn>
                <a:cxn ang="0">
                  <a:pos x="105" y="103"/>
                </a:cxn>
                <a:cxn ang="0">
                  <a:pos x="94" y="101"/>
                </a:cxn>
                <a:cxn ang="0">
                  <a:pos x="84" y="98"/>
                </a:cxn>
                <a:cxn ang="0">
                  <a:pos x="74" y="93"/>
                </a:cxn>
                <a:cxn ang="0">
                  <a:pos x="63" y="88"/>
                </a:cxn>
                <a:cxn ang="0">
                  <a:pos x="55" y="82"/>
                </a:cxn>
                <a:cxn ang="0">
                  <a:pos x="46" y="75"/>
                </a:cxn>
                <a:cxn ang="0">
                  <a:pos x="39" y="67"/>
                </a:cxn>
                <a:cxn ang="0">
                  <a:pos x="32" y="59"/>
                </a:cxn>
                <a:cxn ang="0">
                  <a:pos x="26" y="50"/>
                </a:cxn>
                <a:cxn ang="0">
                  <a:pos x="22" y="41"/>
                </a:cxn>
                <a:cxn ang="0">
                  <a:pos x="17" y="31"/>
                </a:cxn>
                <a:cxn ang="0">
                  <a:pos x="14" y="21"/>
                </a:cxn>
                <a:cxn ang="0">
                  <a:pos x="13" y="11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28" h="118">
                  <a:moveTo>
                    <a:pt x="0" y="0"/>
                  </a:moveTo>
                  <a:lnTo>
                    <a:pt x="1" y="13"/>
                  </a:lnTo>
                  <a:lnTo>
                    <a:pt x="3" y="24"/>
                  </a:lnTo>
                  <a:lnTo>
                    <a:pt x="6" y="36"/>
                  </a:lnTo>
                  <a:lnTo>
                    <a:pt x="11" y="46"/>
                  </a:lnTo>
                  <a:lnTo>
                    <a:pt x="16" y="56"/>
                  </a:lnTo>
                  <a:lnTo>
                    <a:pt x="23" y="66"/>
                  </a:lnTo>
                  <a:lnTo>
                    <a:pt x="30" y="75"/>
                  </a:lnTo>
                  <a:lnTo>
                    <a:pt x="39" y="83"/>
                  </a:lnTo>
                  <a:lnTo>
                    <a:pt x="48" y="91"/>
                  </a:lnTo>
                  <a:lnTo>
                    <a:pt x="58" y="98"/>
                  </a:lnTo>
                  <a:lnTo>
                    <a:pt x="68" y="103"/>
                  </a:lnTo>
                  <a:lnTo>
                    <a:pt x="79" y="109"/>
                  </a:lnTo>
                  <a:lnTo>
                    <a:pt x="91" y="112"/>
                  </a:lnTo>
                  <a:lnTo>
                    <a:pt x="102" y="115"/>
                  </a:lnTo>
                  <a:lnTo>
                    <a:pt x="115" y="118"/>
                  </a:lnTo>
                  <a:lnTo>
                    <a:pt x="128" y="118"/>
                  </a:lnTo>
                  <a:lnTo>
                    <a:pt x="128" y="106"/>
                  </a:lnTo>
                  <a:lnTo>
                    <a:pt x="117" y="105"/>
                  </a:lnTo>
                  <a:lnTo>
                    <a:pt x="105" y="103"/>
                  </a:lnTo>
                  <a:lnTo>
                    <a:pt x="94" y="101"/>
                  </a:lnTo>
                  <a:lnTo>
                    <a:pt x="84" y="98"/>
                  </a:lnTo>
                  <a:lnTo>
                    <a:pt x="74" y="93"/>
                  </a:lnTo>
                  <a:lnTo>
                    <a:pt x="63" y="88"/>
                  </a:lnTo>
                  <a:lnTo>
                    <a:pt x="55" y="82"/>
                  </a:lnTo>
                  <a:lnTo>
                    <a:pt x="46" y="75"/>
                  </a:lnTo>
                  <a:lnTo>
                    <a:pt x="39" y="67"/>
                  </a:lnTo>
                  <a:lnTo>
                    <a:pt x="32" y="59"/>
                  </a:lnTo>
                  <a:lnTo>
                    <a:pt x="26" y="50"/>
                  </a:lnTo>
                  <a:lnTo>
                    <a:pt x="22" y="41"/>
                  </a:lnTo>
                  <a:lnTo>
                    <a:pt x="17" y="31"/>
                  </a:lnTo>
                  <a:lnTo>
                    <a:pt x="14" y="21"/>
                  </a:lnTo>
                  <a:lnTo>
                    <a:pt x="13" y="1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18"/>
            <p:cNvSpPr>
              <a:spLocks/>
            </p:cNvSpPr>
            <p:nvPr/>
          </p:nvSpPr>
          <p:spPr bwMode="auto">
            <a:xfrm>
              <a:off x="6908680" y="4399850"/>
              <a:ext cx="159050" cy="117452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5" y="0"/>
                </a:cxn>
                <a:cxn ang="0">
                  <a:pos x="102" y="1"/>
                </a:cxn>
                <a:cxn ang="0">
                  <a:pos x="91" y="4"/>
                </a:cxn>
                <a:cxn ang="0">
                  <a:pos x="79" y="8"/>
                </a:cxn>
                <a:cxn ang="0">
                  <a:pos x="68" y="14"/>
                </a:cxn>
                <a:cxn ang="0">
                  <a:pos x="58" y="20"/>
                </a:cxn>
                <a:cxn ang="0">
                  <a:pos x="48" y="26"/>
                </a:cxn>
                <a:cxn ang="0">
                  <a:pos x="39" y="34"/>
                </a:cxn>
                <a:cxn ang="0">
                  <a:pos x="30" y="42"/>
                </a:cxn>
                <a:cxn ang="0">
                  <a:pos x="23" y="52"/>
                </a:cxn>
                <a:cxn ang="0">
                  <a:pos x="16" y="60"/>
                </a:cxn>
                <a:cxn ang="0">
                  <a:pos x="11" y="72"/>
                </a:cxn>
                <a:cxn ang="0">
                  <a:pos x="6" y="82"/>
                </a:cxn>
                <a:cxn ang="0">
                  <a:pos x="3" y="94"/>
                </a:cxn>
                <a:cxn ang="0">
                  <a:pos x="1" y="105"/>
                </a:cxn>
                <a:cxn ang="0">
                  <a:pos x="0" y="117"/>
                </a:cxn>
                <a:cxn ang="0">
                  <a:pos x="13" y="117"/>
                </a:cxn>
                <a:cxn ang="0">
                  <a:pos x="13" y="107"/>
                </a:cxn>
                <a:cxn ang="0">
                  <a:pos x="14" y="96"/>
                </a:cxn>
                <a:cxn ang="0">
                  <a:pos x="17" y="86"/>
                </a:cxn>
                <a:cxn ang="0">
                  <a:pos x="22" y="76"/>
                </a:cxn>
                <a:cxn ang="0">
                  <a:pos x="26" y="68"/>
                </a:cxn>
                <a:cxn ang="0">
                  <a:pos x="32" y="59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5" y="36"/>
                </a:cxn>
                <a:cxn ang="0">
                  <a:pos x="63" y="30"/>
                </a:cxn>
                <a:cxn ang="0">
                  <a:pos x="74" y="24"/>
                </a:cxn>
                <a:cxn ang="0">
                  <a:pos x="84" y="20"/>
                </a:cxn>
                <a:cxn ang="0">
                  <a:pos x="94" y="16"/>
                </a:cxn>
                <a:cxn ang="0">
                  <a:pos x="105" y="14"/>
                </a:cxn>
                <a:cxn ang="0">
                  <a:pos x="117" y="11"/>
                </a:cxn>
                <a:cxn ang="0">
                  <a:pos x="128" y="11"/>
                </a:cxn>
                <a:cxn ang="0">
                  <a:pos x="128" y="0"/>
                </a:cxn>
              </a:cxnLst>
              <a:rect l="0" t="0" r="r" b="b"/>
              <a:pathLst>
                <a:path w="128" h="117">
                  <a:moveTo>
                    <a:pt x="128" y="0"/>
                  </a:moveTo>
                  <a:lnTo>
                    <a:pt x="115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79" y="8"/>
                  </a:lnTo>
                  <a:lnTo>
                    <a:pt x="68" y="14"/>
                  </a:lnTo>
                  <a:lnTo>
                    <a:pt x="58" y="20"/>
                  </a:lnTo>
                  <a:lnTo>
                    <a:pt x="48" y="26"/>
                  </a:lnTo>
                  <a:lnTo>
                    <a:pt x="39" y="34"/>
                  </a:lnTo>
                  <a:lnTo>
                    <a:pt x="30" y="42"/>
                  </a:lnTo>
                  <a:lnTo>
                    <a:pt x="23" y="52"/>
                  </a:lnTo>
                  <a:lnTo>
                    <a:pt x="16" y="60"/>
                  </a:lnTo>
                  <a:lnTo>
                    <a:pt x="11" y="72"/>
                  </a:lnTo>
                  <a:lnTo>
                    <a:pt x="6" y="82"/>
                  </a:lnTo>
                  <a:lnTo>
                    <a:pt x="3" y="94"/>
                  </a:lnTo>
                  <a:lnTo>
                    <a:pt x="1" y="105"/>
                  </a:lnTo>
                  <a:lnTo>
                    <a:pt x="0" y="117"/>
                  </a:lnTo>
                  <a:lnTo>
                    <a:pt x="13" y="117"/>
                  </a:lnTo>
                  <a:lnTo>
                    <a:pt x="13" y="107"/>
                  </a:lnTo>
                  <a:lnTo>
                    <a:pt x="14" y="96"/>
                  </a:lnTo>
                  <a:lnTo>
                    <a:pt x="17" y="86"/>
                  </a:lnTo>
                  <a:lnTo>
                    <a:pt x="22" y="76"/>
                  </a:lnTo>
                  <a:lnTo>
                    <a:pt x="26" y="68"/>
                  </a:lnTo>
                  <a:lnTo>
                    <a:pt x="32" y="59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5" y="36"/>
                  </a:lnTo>
                  <a:lnTo>
                    <a:pt x="63" y="30"/>
                  </a:lnTo>
                  <a:lnTo>
                    <a:pt x="74" y="24"/>
                  </a:lnTo>
                  <a:lnTo>
                    <a:pt x="84" y="20"/>
                  </a:lnTo>
                  <a:lnTo>
                    <a:pt x="94" y="16"/>
                  </a:lnTo>
                  <a:lnTo>
                    <a:pt x="105" y="14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Rectangle 19"/>
            <p:cNvSpPr>
              <a:spLocks noChangeArrowheads="1"/>
            </p:cNvSpPr>
            <p:nvPr/>
          </p:nvSpPr>
          <p:spPr bwMode="auto">
            <a:xfrm>
              <a:off x="6990901" y="4582552"/>
              <a:ext cx="149614" cy="75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Rectangle 20"/>
            <p:cNvSpPr>
              <a:spLocks noChangeArrowheads="1"/>
            </p:cNvSpPr>
            <p:nvPr/>
          </p:nvSpPr>
          <p:spPr bwMode="auto">
            <a:xfrm>
              <a:off x="6990901" y="4582552"/>
              <a:ext cx="149614" cy="752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21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22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23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24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25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26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27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28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29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30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31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32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33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34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35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36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37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38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39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40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41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42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43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44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45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46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47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48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49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50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51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52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53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54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55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56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57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58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59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60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61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62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63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64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65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66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67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68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69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70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71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72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73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74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75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76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77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78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79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80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81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82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83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84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85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86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87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88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89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90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91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92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93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94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95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96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97"/>
            <p:cNvSpPr>
              <a:spLocks/>
            </p:cNvSpPr>
            <p:nvPr/>
          </p:nvSpPr>
          <p:spPr bwMode="auto">
            <a:xfrm>
              <a:off x="7981591" y="5207957"/>
              <a:ext cx="9436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98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99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100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101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102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103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104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105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106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107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108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109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110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111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112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113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114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115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116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117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118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119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120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121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122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123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124"/>
            <p:cNvSpPr>
              <a:spLocks/>
            </p:cNvSpPr>
            <p:nvPr/>
          </p:nvSpPr>
          <p:spPr bwMode="auto">
            <a:xfrm>
              <a:off x="8059767" y="5176837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1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1" h="160">
                  <a:moveTo>
                    <a:pt x="0" y="2"/>
                  </a:moveTo>
                  <a:lnTo>
                    <a:pt x="87" y="160"/>
                  </a:lnTo>
                  <a:lnTo>
                    <a:pt x="91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125"/>
            <p:cNvSpPr>
              <a:spLocks/>
            </p:cNvSpPr>
            <p:nvPr/>
          </p:nvSpPr>
          <p:spPr bwMode="auto">
            <a:xfrm>
              <a:off x="8059767" y="5176837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1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1" h="160">
                  <a:moveTo>
                    <a:pt x="0" y="2"/>
                  </a:moveTo>
                  <a:lnTo>
                    <a:pt x="87" y="160"/>
                  </a:lnTo>
                  <a:lnTo>
                    <a:pt x="91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126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127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128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129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130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31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132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33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34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135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136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37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38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139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140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41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42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143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144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145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146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147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148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149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150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151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152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153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154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155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156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157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158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59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60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61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162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163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64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165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166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167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168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169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170"/>
            <p:cNvSpPr>
              <a:spLocks/>
            </p:cNvSpPr>
            <p:nvPr/>
          </p:nvSpPr>
          <p:spPr bwMode="auto">
            <a:xfrm>
              <a:off x="7962720" y="5201934"/>
              <a:ext cx="16175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171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172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173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174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175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176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177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178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179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180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181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182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183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184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185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186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187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188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189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190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191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192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193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194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195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196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197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198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199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200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201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202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203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204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205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206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207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208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209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210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211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212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213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214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215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216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217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218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219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220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221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222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223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224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225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226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227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228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229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230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231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232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233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234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235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236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237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238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239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240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241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242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243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244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245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246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247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248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249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250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251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252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253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254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255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256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257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258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259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260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261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262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263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264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265"/>
            <p:cNvSpPr>
              <a:spLocks/>
            </p:cNvSpPr>
            <p:nvPr/>
          </p:nvSpPr>
          <p:spPr bwMode="auto">
            <a:xfrm>
              <a:off x="7981591" y="5207957"/>
              <a:ext cx="9436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266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267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268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269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270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271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272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273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274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275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276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277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278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279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280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281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282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283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284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285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286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287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288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289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290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291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292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293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294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295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296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297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298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299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300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301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302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303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304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305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306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307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308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309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310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311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312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313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314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315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316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317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318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319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320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321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322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323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324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325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326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327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328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329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330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331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332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333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334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335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336"/>
            <p:cNvSpPr>
              <a:spLocks/>
            </p:cNvSpPr>
            <p:nvPr/>
          </p:nvSpPr>
          <p:spPr bwMode="auto">
            <a:xfrm>
              <a:off x="7962720" y="5201934"/>
              <a:ext cx="16175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337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338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339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340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341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342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343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344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345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346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347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348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349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 350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 351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352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353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354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355"/>
            <p:cNvSpPr>
              <a:spLocks/>
            </p:cNvSpPr>
            <p:nvPr/>
          </p:nvSpPr>
          <p:spPr bwMode="auto">
            <a:xfrm>
              <a:off x="7366958" y="4724097"/>
              <a:ext cx="553978" cy="169652"/>
            </a:xfrm>
            <a:custGeom>
              <a:avLst/>
              <a:gdLst/>
              <a:ahLst/>
              <a:cxnLst>
                <a:cxn ang="0">
                  <a:pos x="404" y="4"/>
                </a:cxn>
                <a:cxn ang="0">
                  <a:pos x="413" y="23"/>
                </a:cxn>
                <a:cxn ang="0">
                  <a:pos x="420" y="39"/>
                </a:cxn>
                <a:cxn ang="0">
                  <a:pos x="424" y="55"/>
                </a:cxn>
                <a:cxn ang="0">
                  <a:pos x="429" y="69"/>
                </a:cxn>
                <a:cxn ang="0">
                  <a:pos x="432" y="81"/>
                </a:cxn>
                <a:cxn ang="0">
                  <a:pos x="433" y="92"/>
                </a:cxn>
                <a:cxn ang="0">
                  <a:pos x="433" y="104"/>
                </a:cxn>
                <a:cxn ang="0">
                  <a:pos x="432" y="112"/>
                </a:cxn>
                <a:cxn ang="0">
                  <a:pos x="430" y="120"/>
                </a:cxn>
                <a:cxn ang="0">
                  <a:pos x="426" y="127"/>
                </a:cxn>
                <a:cxn ang="0">
                  <a:pos x="422" y="133"/>
                </a:cxn>
                <a:cxn ang="0">
                  <a:pos x="416" y="138"/>
                </a:cxn>
                <a:cxn ang="0">
                  <a:pos x="409" y="143"/>
                </a:cxn>
                <a:cxn ang="0">
                  <a:pos x="400" y="147"/>
                </a:cxn>
                <a:cxn ang="0">
                  <a:pos x="390" y="150"/>
                </a:cxn>
                <a:cxn ang="0">
                  <a:pos x="378" y="153"/>
                </a:cxn>
                <a:cxn ang="0">
                  <a:pos x="365" y="154"/>
                </a:cxn>
                <a:cxn ang="0">
                  <a:pos x="352" y="156"/>
                </a:cxn>
                <a:cxn ang="0">
                  <a:pos x="336" y="157"/>
                </a:cxn>
                <a:cxn ang="0">
                  <a:pos x="319" y="157"/>
                </a:cxn>
                <a:cxn ang="0">
                  <a:pos x="280" y="156"/>
                </a:cxn>
                <a:cxn ang="0">
                  <a:pos x="235" y="151"/>
                </a:cxn>
                <a:cxn ang="0">
                  <a:pos x="130" y="141"/>
                </a:cxn>
                <a:cxn ang="0">
                  <a:pos x="2" y="125"/>
                </a:cxn>
                <a:cxn ang="0">
                  <a:pos x="0" y="137"/>
                </a:cxn>
                <a:cxn ang="0">
                  <a:pos x="129" y="153"/>
                </a:cxn>
                <a:cxn ang="0">
                  <a:pos x="234" y="164"/>
                </a:cxn>
                <a:cxn ang="0">
                  <a:pos x="279" y="167"/>
                </a:cxn>
                <a:cxn ang="0">
                  <a:pos x="318" y="169"/>
                </a:cxn>
                <a:cxn ang="0">
                  <a:pos x="336" y="169"/>
                </a:cxn>
                <a:cxn ang="0">
                  <a:pos x="352" y="169"/>
                </a:cxn>
                <a:cxn ang="0">
                  <a:pos x="367" y="167"/>
                </a:cxn>
                <a:cxn ang="0">
                  <a:pos x="381" y="164"/>
                </a:cxn>
                <a:cxn ang="0">
                  <a:pos x="394" y="161"/>
                </a:cxn>
                <a:cxn ang="0">
                  <a:pos x="404" y="159"/>
                </a:cxn>
                <a:cxn ang="0">
                  <a:pos x="414" y="153"/>
                </a:cxn>
                <a:cxn ang="0">
                  <a:pos x="423" y="148"/>
                </a:cxn>
                <a:cxn ang="0">
                  <a:pos x="430" y="141"/>
                </a:cxn>
                <a:cxn ang="0">
                  <a:pos x="437" y="133"/>
                </a:cxn>
                <a:cxn ang="0">
                  <a:pos x="442" y="124"/>
                </a:cxn>
                <a:cxn ang="0">
                  <a:pos x="445" y="114"/>
                </a:cxn>
                <a:cxn ang="0">
                  <a:pos x="445" y="104"/>
                </a:cxn>
                <a:cxn ang="0">
                  <a:pos x="445" y="92"/>
                </a:cxn>
                <a:cxn ang="0">
                  <a:pos x="443" y="79"/>
                </a:cxn>
                <a:cxn ang="0">
                  <a:pos x="440" y="66"/>
                </a:cxn>
                <a:cxn ang="0">
                  <a:pos x="436" y="50"/>
                </a:cxn>
                <a:cxn ang="0">
                  <a:pos x="430" y="35"/>
                </a:cxn>
                <a:cxn ang="0">
                  <a:pos x="424" y="17"/>
                </a:cxn>
                <a:cxn ang="0">
                  <a:pos x="416" y="0"/>
                </a:cxn>
                <a:cxn ang="0">
                  <a:pos x="404" y="4"/>
                </a:cxn>
              </a:cxnLst>
              <a:rect l="0" t="0" r="r" b="b"/>
              <a:pathLst>
                <a:path w="445" h="169">
                  <a:moveTo>
                    <a:pt x="404" y="4"/>
                  </a:moveTo>
                  <a:lnTo>
                    <a:pt x="413" y="23"/>
                  </a:lnTo>
                  <a:lnTo>
                    <a:pt x="420" y="39"/>
                  </a:lnTo>
                  <a:lnTo>
                    <a:pt x="424" y="55"/>
                  </a:lnTo>
                  <a:lnTo>
                    <a:pt x="429" y="69"/>
                  </a:lnTo>
                  <a:lnTo>
                    <a:pt x="432" y="81"/>
                  </a:lnTo>
                  <a:lnTo>
                    <a:pt x="433" y="92"/>
                  </a:lnTo>
                  <a:lnTo>
                    <a:pt x="433" y="104"/>
                  </a:lnTo>
                  <a:lnTo>
                    <a:pt x="432" y="112"/>
                  </a:lnTo>
                  <a:lnTo>
                    <a:pt x="430" y="120"/>
                  </a:lnTo>
                  <a:lnTo>
                    <a:pt x="426" y="127"/>
                  </a:lnTo>
                  <a:lnTo>
                    <a:pt x="422" y="133"/>
                  </a:lnTo>
                  <a:lnTo>
                    <a:pt x="416" y="138"/>
                  </a:lnTo>
                  <a:lnTo>
                    <a:pt x="409" y="143"/>
                  </a:lnTo>
                  <a:lnTo>
                    <a:pt x="400" y="147"/>
                  </a:lnTo>
                  <a:lnTo>
                    <a:pt x="390" y="150"/>
                  </a:lnTo>
                  <a:lnTo>
                    <a:pt x="378" y="153"/>
                  </a:lnTo>
                  <a:lnTo>
                    <a:pt x="365" y="154"/>
                  </a:lnTo>
                  <a:lnTo>
                    <a:pt x="352" y="156"/>
                  </a:lnTo>
                  <a:lnTo>
                    <a:pt x="336" y="157"/>
                  </a:lnTo>
                  <a:lnTo>
                    <a:pt x="319" y="157"/>
                  </a:lnTo>
                  <a:lnTo>
                    <a:pt x="280" y="156"/>
                  </a:lnTo>
                  <a:lnTo>
                    <a:pt x="235" y="151"/>
                  </a:lnTo>
                  <a:lnTo>
                    <a:pt x="130" y="141"/>
                  </a:lnTo>
                  <a:lnTo>
                    <a:pt x="2" y="125"/>
                  </a:lnTo>
                  <a:lnTo>
                    <a:pt x="0" y="137"/>
                  </a:lnTo>
                  <a:lnTo>
                    <a:pt x="129" y="153"/>
                  </a:lnTo>
                  <a:lnTo>
                    <a:pt x="234" y="164"/>
                  </a:lnTo>
                  <a:lnTo>
                    <a:pt x="279" y="167"/>
                  </a:lnTo>
                  <a:lnTo>
                    <a:pt x="318" y="169"/>
                  </a:lnTo>
                  <a:lnTo>
                    <a:pt x="336" y="169"/>
                  </a:lnTo>
                  <a:lnTo>
                    <a:pt x="352" y="169"/>
                  </a:lnTo>
                  <a:lnTo>
                    <a:pt x="367" y="167"/>
                  </a:lnTo>
                  <a:lnTo>
                    <a:pt x="381" y="164"/>
                  </a:lnTo>
                  <a:lnTo>
                    <a:pt x="394" y="161"/>
                  </a:lnTo>
                  <a:lnTo>
                    <a:pt x="404" y="159"/>
                  </a:lnTo>
                  <a:lnTo>
                    <a:pt x="414" y="153"/>
                  </a:lnTo>
                  <a:lnTo>
                    <a:pt x="423" y="148"/>
                  </a:lnTo>
                  <a:lnTo>
                    <a:pt x="430" y="141"/>
                  </a:lnTo>
                  <a:lnTo>
                    <a:pt x="437" y="133"/>
                  </a:lnTo>
                  <a:lnTo>
                    <a:pt x="442" y="124"/>
                  </a:lnTo>
                  <a:lnTo>
                    <a:pt x="445" y="114"/>
                  </a:lnTo>
                  <a:lnTo>
                    <a:pt x="445" y="104"/>
                  </a:lnTo>
                  <a:lnTo>
                    <a:pt x="445" y="92"/>
                  </a:lnTo>
                  <a:lnTo>
                    <a:pt x="443" y="79"/>
                  </a:lnTo>
                  <a:lnTo>
                    <a:pt x="440" y="66"/>
                  </a:lnTo>
                  <a:lnTo>
                    <a:pt x="436" y="50"/>
                  </a:lnTo>
                  <a:lnTo>
                    <a:pt x="430" y="35"/>
                  </a:lnTo>
                  <a:lnTo>
                    <a:pt x="424" y="17"/>
                  </a:lnTo>
                  <a:lnTo>
                    <a:pt x="416" y="0"/>
                  </a:lnTo>
                  <a:lnTo>
                    <a:pt x="40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356"/>
            <p:cNvSpPr>
              <a:spLocks/>
            </p:cNvSpPr>
            <p:nvPr/>
          </p:nvSpPr>
          <p:spPr bwMode="auto">
            <a:xfrm>
              <a:off x="6484099" y="4932900"/>
              <a:ext cx="297880" cy="173668"/>
            </a:xfrm>
            <a:custGeom>
              <a:avLst/>
              <a:gdLst/>
              <a:ahLst/>
              <a:cxnLst>
                <a:cxn ang="0">
                  <a:pos x="5" y="168"/>
                </a:cxn>
                <a:cxn ang="0">
                  <a:pos x="8" y="173"/>
                </a:cxn>
                <a:cxn ang="0">
                  <a:pos x="239" y="10"/>
                </a:cxn>
                <a:cxn ang="0">
                  <a:pos x="231" y="0"/>
                </a:cxn>
                <a:cxn ang="0">
                  <a:pos x="0" y="163"/>
                </a:cxn>
                <a:cxn ang="0">
                  <a:pos x="5" y="168"/>
                </a:cxn>
              </a:cxnLst>
              <a:rect l="0" t="0" r="r" b="b"/>
              <a:pathLst>
                <a:path w="239" h="173">
                  <a:moveTo>
                    <a:pt x="5" y="168"/>
                  </a:moveTo>
                  <a:lnTo>
                    <a:pt x="8" y="173"/>
                  </a:lnTo>
                  <a:lnTo>
                    <a:pt x="239" y="10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5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357"/>
            <p:cNvSpPr>
              <a:spLocks/>
            </p:cNvSpPr>
            <p:nvPr/>
          </p:nvSpPr>
          <p:spPr bwMode="auto">
            <a:xfrm>
              <a:off x="6446359" y="5048343"/>
              <a:ext cx="111873" cy="7830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90" y="58"/>
                </a:cxn>
                <a:cxn ang="0">
                  <a:pos x="87" y="56"/>
                </a:cxn>
                <a:cxn ang="0">
                  <a:pos x="85" y="56"/>
                </a:cxn>
                <a:cxn ang="0">
                  <a:pos x="82" y="55"/>
                </a:cxn>
                <a:cxn ang="0">
                  <a:pos x="81" y="53"/>
                </a:cxn>
                <a:cxn ang="0">
                  <a:pos x="80" y="52"/>
                </a:cxn>
                <a:cxn ang="0">
                  <a:pos x="77" y="50"/>
                </a:cxn>
                <a:cxn ang="0">
                  <a:pos x="75" y="49"/>
                </a:cxn>
                <a:cxn ang="0">
                  <a:pos x="74" y="48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3"/>
                </a:cxn>
                <a:cxn ang="0">
                  <a:pos x="67" y="40"/>
                </a:cxn>
                <a:cxn ang="0">
                  <a:pos x="65" y="39"/>
                </a:cxn>
                <a:cxn ang="0">
                  <a:pos x="64" y="37"/>
                </a:cxn>
                <a:cxn ang="0">
                  <a:pos x="62" y="36"/>
                </a:cxn>
                <a:cxn ang="0">
                  <a:pos x="61" y="35"/>
                </a:cxn>
                <a:cxn ang="0">
                  <a:pos x="59" y="32"/>
                </a:cxn>
                <a:cxn ang="0">
                  <a:pos x="59" y="30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5" y="24"/>
                </a:cxn>
                <a:cxn ang="0">
                  <a:pos x="55" y="22"/>
                </a:cxn>
                <a:cxn ang="0">
                  <a:pos x="54" y="20"/>
                </a:cxn>
                <a:cxn ang="0">
                  <a:pos x="52" y="17"/>
                </a:cxn>
                <a:cxn ang="0">
                  <a:pos x="52" y="16"/>
                </a:cxn>
                <a:cxn ang="0">
                  <a:pos x="51" y="13"/>
                </a:cxn>
                <a:cxn ang="0">
                  <a:pos x="51" y="11"/>
                </a:cxn>
                <a:cxn ang="0">
                  <a:pos x="49" y="9"/>
                </a:cxn>
                <a:cxn ang="0">
                  <a:pos x="49" y="7"/>
                </a:cxn>
                <a:cxn ang="0">
                  <a:pos x="49" y="4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0" y="78"/>
                </a:cxn>
              </a:cxnLst>
              <a:rect l="0" t="0" r="r" b="b"/>
              <a:pathLst>
                <a:path w="90" h="78">
                  <a:moveTo>
                    <a:pt x="0" y="78"/>
                  </a:moveTo>
                  <a:lnTo>
                    <a:pt x="90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2" y="55"/>
                  </a:lnTo>
                  <a:lnTo>
                    <a:pt x="81" y="53"/>
                  </a:lnTo>
                  <a:lnTo>
                    <a:pt x="80" y="52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69" y="45"/>
                  </a:lnTo>
                  <a:lnTo>
                    <a:pt x="68" y="43"/>
                  </a:lnTo>
                  <a:lnTo>
                    <a:pt x="67" y="40"/>
                  </a:lnTo>
                  <a:lnTo>
                    <a:pt x="65" y="39"/>
                  </a:lnTo>
                  <a:lnTo>
                    <a:pt x="64" y="37"/>
                  </a:lnTo>
                  <a:lnTo>
                    <a:pt x="62" y="36"/>
                  </a:lnTo>
                  <a:lnTo>
                    <a:pt x="61" y="35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8" y="29"/>
                  </a:lnTo>
                  <a:lnTo>
                    <a:pt x="56" y="26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358"/>
            <p:cNvSpPr>
              <a:spLocks/>
            </p:cNvSpPr>
            <p:nvPr/>
          </p:nvSpPr>
          <p:spPr bwMode="auto">
            <a:xfrm>
              <a:off x="7371003" y="4942938"/>
              <a:ext cx="397623" cy="163629"/>
            </a:xfrm>
            <a:custGeom>
              <a:avLst/>
              <a:gdLst/>
              <a:ahLst/>
              <a:cxnLst>
                <a:cxn ang="0">
                  <a:pos x="319" y="157"/>
                </a:cxn>
                <a:cxn ang="0">
                  <a:pos x="320" y="151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316" y="163"/>
                </a:cxn>
                <a:cxn ang="0">
                  <a:pos x="319" y="157"/>
                </a:cxn>
              </a:cxnLst>
              <a:rect l="0" t="0" r="r" b="b"/>
              <a:pathLst>
                <a:path w="320" h="163">
                  <a:moveTo>
                    <a:pt x="319" y="157"/>
                  </a:moveTo>
                  <a:lnTo>
                    <a:pt x="320" y="15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16" y="163"/>
                  </a:lnTo>
                  <a:lnTo>
                    <a:pt x="319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359"/>
            <p:cNvSpPr>
              <a:spLocks/>
            </p:cNvSpPr>
            <p:nvPr/>
          </p:nvSpPr>
          <p:spPr bwMode="auto">
            <a:xfrm>
              <a:off x="7056947" y="4551433"/>
              <a:ext cx="14827" cy="147567"/>
            </a:xfrm>
            <a:custGeom>
              <a:avLst/>
              <a:gdLst/>
              <a:ahLst/>
              <a:cxnLst>
                <a:cxn ang="0">
                  <a:pos x="5" y="147"/>
                </a:cxn>
                <a:cxn ang="0">
                  <a:pos x="11" y="14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7"/>
                </a:cxn>
                <a:cxn ang="0">
                  <a:pos x="5" y="147"/>
                </a:cxn>
              </a:cxnLst>
              <a:rect l="0" t="0" r="r" b="b"/>
              <a:pathLst>
                <a:path w="11" h="147">
                  <a:moveTo>
                    <a:pt x="5" y="147"/>
                  </a:moveTo>
                  <a:lnTo>
                    <a:pt x="11" y="14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5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360"/>
            <p:cNvSpPr>
              <a:spLocks/>
            </p:cNvSpPr>
            <p:nvPr/>
          </p:nvSpPr>
          <p:spPr bwMode="auto">
            <a:xfrm>
              <a:off x="7019206" y="4657842"/>
              <a:ext cx="90308" cy="83320"/>
            </a:xfrm>
            <a:custGeom>
              <a:avLst/>
              <a:gdLst/>
              <a:ahLst/>
              <a:cxnLst>
                <a:cxn ang="0">
                  <a:pos x="36" y="83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8" y="1"/>
                </a:cxn>
                <a:cxn ang="0">
                  <a:pos x="65" y="2"/>
                </a:cxn>
                <a:cxn ang="0">
                  <a:pos x="64" y="2"/>
                </a:cxn>
                <a:cxn ang="0">
                  <a:pos x="61" y="4"/>
                </a:cxn>
                <a:cxn ang="0">
                  <a:pos x="58" y="4"/>
                </a:cxn>
                <a:cxn ang="0">
                  <a:pos x="57" y="5"/>
                </a:cxn>
                <a:cxn ang="0">
                  <a:pos x="54" y="5"/>
                </a:cxn>
                <a:cxn ang="0">
                  <a:pos x="52" y="7"/>
                </a:cxn>
                <a:cxn ang="0">
                  <a:pos x="49" y="7"/>
                </a:cxn>
                <a:cxn ang="0">
                  <a:pos x="48" y="7"/>
                </a:cxn>
                <a:cxn ang="0">
                  <a:pos x="45" y="7"/>
                </a:cxn>
                <a:cxn ang="0">
                  <a:pos x="42" y="8"/>
                </a:cxn>
                <a:cxn ang="0">
                  <a:pos x="41" y="8"/>
                </a:cxn>
                <a:cxn ang="0">
                  <a:pos x="38" y="8"/>
                </a:cxn>
                <a:cxn ang="0">
                  <a:pos x="36" y="8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29" y="8"/>
                </a:cxn>
                <a:cxn ang="0">
                  <a:pos x="28" y="7"/>
                </a:cxn>
                <a:cxn ang="0">
                  <a:pos x="25" y="7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18" y="5"/>
                </a:cxn>
                <a:cxn ang="0">
                  <a:pos x="16" y="5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6" y="83"/>
                </a:cxn>
              </a:cxnLst>
              <a:rect l="0" t="0" r="r" b="b"/>
              <a:pathLst>
                <a:path w="73" h="83">
                  <a:moveTo>
                    <a:pt x="36" y="83"/>
                  </a:moveTo>
                  <a:lnTo>
                    <a:pt x="73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7" y="5"/>
                  </a:lnTo>
                  <a:lnTo>
                    <a:pt x="54" y="5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361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362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363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364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365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366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367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368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369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370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371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372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373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374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 375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376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377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378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379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380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381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382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383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384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 385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386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387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388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 389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 390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391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392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393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394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395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396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397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398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 399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400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401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402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403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404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405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406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407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 408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409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410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 411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412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 413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 414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415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416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 417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418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 419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420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421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422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423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424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 425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 426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427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428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429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430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431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 432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433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434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435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436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437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438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439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440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441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Freeform 442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Freeform 443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444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445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446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447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448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449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450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451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452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453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454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455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456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457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 458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 459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Freeform 460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 461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 462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 463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 464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Freeform 465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 466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 467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 468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Freeform 469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Freeform 470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 471"/>
            <p:cNvSpPr>
              <a:spLocks/>
            </p:cNvSpPr>
            <p:nvPr/>
          </p:nvSpPr>
          <p:spPr bwMode="auto">
            <a:xfrm>
              <a:off x="6393791" y="5298305"/>
              <a:ext cx="106483" cy="16362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2"/>
                </a:cxn>
                <a:cxn ang="0">
                  <a:pos x="5" y="163"/>
                </a:cxn>
                <a:cxn ang="0">
                  <a:pos x="85" y="3"/>
                </a:cxn>
                <a:cxn ang="0">
                  <a:pos x="83" y="0"/>
                </a:cxn>
              </a:cxnLst>
              <a:rect l="0" t="0" r="r" b="b"/>
              <a:pathLst>
                <a:path w="85" h="163">
                  <a:moveTo>
                    <a:pt x="83" y="0"/>
                  </a:moveTo>
                  <a:lnTo>
                    <a:pt x="0" y="162"/>
                  </a:lnTo>
                  <a:lnTo>
                    <a:pt x="5" y="163"/>
                  </a:lnTo>
                  <a:lnTo>
                    <a:pt x="85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 472"/>
            <p:cNvSpPr>
              <a:spLocks/>
            </p:cNvSpPr>
            <p:nvPr/>
          </p:nvSpPr>
          <p:spPr bwMode="auto">
            <a:xfrm>
              <a:off x="6393791" y="5298305"/>
              <a:ext cx="106483" cy="16362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2"/>
                </a:cxn>
                <a:cxn ang="0">
                  <a:pos x="5" y="163"/>
                </a:cxn>
                <a:cxn ang="0">
                  <a:pos x="85" y="3"/>
                </a:cxn>
                <a:cxn ang="0">
                  <a:pos x="83" y="0"/>
                </a:cxn>
              </a:cxnLst>
              <a:rect l="0" t="0" r="r" b="b"/>
              <a:pathLst>
                <a:path w="85" h="163">
                  <a:moveTo>
                    <a:pt x="83" y="0"/>
                  </a:moveTo>
                  <a:lnTo>
                    <a:pt x="0" y="162"/>
                  </a:lnTo>
                  <a:lnTo>
                    <a:pt x="5" y="163"/>
                  </a:lnTo>
                  <a:lnTo>
                    <a:pt x="85" y="3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 473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 474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475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476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477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478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479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480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 481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482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483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484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485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 486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487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488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489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490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 491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 492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493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494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495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496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 497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 498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 499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 500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 501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 502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 503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 504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 505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 506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 507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508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 509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 510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 511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 512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 513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 514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 515"/>
            <p:cNvSpPr>
              <a:spLocks/>
            </p:cNvSpPr>
            <p:nvPr/>
          </p:nvSpPr>
          <p:spPr bwMode="auto">
            <a:xfrm>
              <a:off x="6372225" y="5235061"/>
              <a:ext cx="13479" cy="1204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1" y="3"/>
                </a:cxn>
                <a:cxn ang="0">
                  <a:pos x="4" y="0"/>
                </a:cxn>
              </a:cxnLst>
              <a:rect l="0" t="0" r="r" b="b"/>
              <a:pathLst>
                <a:path w="11" h="12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 516"/>
            <p:cNvSpPr>
              <a:spLocks/>
            </p:cNvSpPr>
            <p:nvPr/>
          </p:nvSpPr>
          <p:spPr bwMode="auto">
            <a:xfrm>
              <a:off x="6372225" y="5235061"/>
              <a:ext cx="13479" cy="1204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1" y="3"/>
                </a:cxn>
                <a:cxn ang="0">
                  <a:pos x="4" y="0"/>
                </a:cxn>
              </a:cxnLst>
              <a:rect l="0" t="0" r="r" b="b"/>
              <a:pathLst>
                <a:path w="11" h="12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 517"/>
            <p:cNvSpPr>
              <a:spLocks/>
            </p:cNvSpPr>
            <p:nvPr/>
          </p:nvSpPr>
          <p:spPr bwMode="auto">
            <a:xfrm>
              <a:off x="6377617" y="5222012"/>
              <a:ext cx="35045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6" y="9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6" y="9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 518"/>
            <p:cNvSpPr>
              <a:spLocks/>
            </p:cNvSpPr>
            <p:nvPr/>
          </p:nvSpPr>
          <p:spPr bwMode="auto">
            <a:xfrm>
              <a:off x="6377617" y="5222012"/>
              <a:ext cx="35045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6" y="9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6" y="9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 519"/>
            <p:cNvSpPr>
              <a:spLocks/>
            </p:cNvSpPr>
            <p:nvPr/>
          </p:nvSpPr>
          <p:spPr bwMode="auto">
            <a:xfrm>
              <a:off x="6409966" y="5225023"/>
              <a:ext cx="16175" cy="27105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3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11" y="27"/>
                </a:cxn>
              </a:cxnLst>
              <a:rect l="0" t="0" r="r" b="b"/>
              <a:pathLst>
                <a:path w="14" h="27">
                  <a:moveTo>
                    <a:pt x="11" y="27"/>
                  </a:moveTo>
                  <a:lnTo>
                    <a:pt x="13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 520"/>
            <p:cNvSpPr>
              <a:spLocks/>
            </p:cNvSpPr>
            <p:nvPr/>
          </p:nvSpPr>
          <p:spPr bwMode="auto">
            <a:xfrm>
              <a:off x="6409966" y="5225023"/>
              <a:ext cx="16175" cy="27105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3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11" y="27"/>
                </a:cxn>
              </a:cxnLst>
              <a:rect l="0" t="0" r="r" b="b"/>
              <a:pathLst>
                <a:path w="14" h="27">
                  <a:moveTo>
                    <a:pt x="11" y="27"/>
                  </a:moveTo>
                  <a:lnTo>
                    <a:pt x="13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11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 521"/>
            <p:cNvSpPr>
              <a:spLocks/>
            </p:cNvSpPr>
            <p:nvPr/>
          </p:nvSpPr>
          <p:spPr bwMode="auto">
            <a:xfrm>
              <a:off x="6409966" y="5249115"/>
              <a:ext cx="13479" cy="12046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2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11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lnTo>
                    <a:pt x="6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 522"/>
            <p:cNvSpPr>
              <a:spLocks/>
            </p:cNvSpPr>
            <p:nvPr/>
          </p:nvSpPr>
          <p:spPr bwMode="auto">
            <a:xfrm>
              <a:off x="6409966" y="5249115"/>
              <a:ext cx="13479" cy="12046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2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11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lnTo>
                    <a:pt x="6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 523"/>
            <p:cNvSpPr>
              <a:spLocks/>
            </p:cNvSpPr>
            <p:nvPr/>
          </p:nvSpPr>
          <p:spPr bwMode="auto">
            <a:xfrm>
              <a:off x="6446359" y="5265177"/>
              <a:ext cx="14826" cy="13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4" y="0"/>
                </a:cxn>
              </a:cxnLst>
              <a:rect l="0" t="0" r="r" b="b"/>
              <a:pathLst>
                <a:path w="12" h="13">
                  <a:moveTo>
                    <a:pt x="4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 524"/>
            <p:cNvSpPr>
              <a:spLocks/>
            </p:cNvSpPr>
            <p:nvPr/>
          </p:nvSpPr>
          <p:spPr bwMode="auto">
            <a:xfrm>
              <a:off x="6446359" y="5265177"/>
              <a:ext cx="14826" cy="13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4" y="0"/>
                </a:cxn>
              </a:cxnLst>
              <a:rect l="0" t="0" r="r" b="b"/>
              <a:pathLst>
                <a:path w="12" h="13">
                  <a:moveTo>
                    <a:pt x="4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 525"/>
            <p:cNvSpPr>
              <a:spLocks/>
            </p:cNvSpPr>
            <p:nvPr/>
          </p:nvSpPr>
          <p:spPr bwMode="auto">
            <a:xfrm>
              <a:off x="6451750" y="5252127"/>
              <a:ext cx="36392" cy="18069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8" y="18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8">
                  <a:moveTo>
                    <a:pt x="29" y="3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8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 526"/>
            <p:cNvSpPr>
              <a:spLocks/>
            </p:cNvSpPr>
            <p:nvPr/>
          </p:nvSpPr>
          <p:spPr bwMode="auto">
            <a:xfrm>
              <a:off x="6451750" y="5252127"/>
              <a:ext cx="36392" cy="18069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8" y="18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8">
                  <a:moveTo>
                    <a:pt x="29" y="3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8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 527"/>
            <p:cNvSpPr>
              <a:spLocks/>
            </p:cNvSpPr>
            <p:nvPr/>
          </p:nvSpPr>
          <p:spPr bwMode="auto">
            <a:xfrm>
              <a:off x="6484099" y="5255139"/>
              <a:ext cx="18870" cy="2810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12" y="25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9"/>
                </a:cxn>
                <a:cxn ang="0">
                  <a:pos x="6" y="22"/>
                </a:cxn>
                <a:cxn ang="0">
                  <a:pos x="5" y="25"/>
                </a:cxn>
                <a:cxn ang="0">
                  <a:pos x="11" y="28"/>
                </a:cxn>
              </a:cxnLst>
              <a:rect l="0" t="0" r="r" b="b"/>
              <a:pathLst>
                <a:path w="15" h="28">
                  <a:moveTo>
                    <a:pt x="11" y="28"/>
                  </a:moveTo>
                  <a:lnTo>
                    <a:pt x="12" y="25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 528"/>
            <p:cNvSpPr>
              <a:spLocks/>
            </p:cNvSpPr>
            <p:nvPr/>
          </p:nvSpPr>
          <p:spPr bwMode="auto">
            <a:xfrm>
              <a:off x="6484099" y="5255139"/>
              <a:ext cx="18870" cy="2810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12" y="25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8" y="19"/>
                </a:cxn>
                <a:cxn ang="0">
                  <a:pos x="6" y="22"/>
                </a:cxn>
                <a:cxn ang="0">
                  <a:pos x="5" y="25"/>
                </a:cxn>
                <a:cxn ang="0">
                  <a:pos x="11" y="28"/>
                </a:cxn>
              </a:cxnLst>
              <a:rect l="0" t="0" r="r" b="b"/>
              <a:pathLst>
                <a:path w="15" h="28">
                  <a:moveTo>
                    <a:pt x="11" y="28"/>
                  </a:moveTo>
                  <a:lnTo>
                    <a:pt x="12" y="25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11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 529"/>
            <p:cNvSpPr>
              <a:spLocks/>
            </p:cNvSpPr>
            <p:nvPr/>
          </p:nvSpPr>
          <p:spPr bwMode="auto">
            <a:xfrm>
              <a:off x="6484099" y="5280235"/>
              <a:ext cx="13479" cy="130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3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3" y="11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lnTo>
                    <a:pt x="6" y="13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 530"/>
            <p:cNvSpPr>
              <a:spLocks/>
            </p:cNvSpPr>
            <p:nvPr/>
          </p:nvSpPr>
          <p:spPr bwMode="auto">
            <a:xfrm>
              <a:off x="6484099" y="5280235"/>
              <a:ext cx="13479" cy="130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3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3" y="11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lnTo>
                    <a:pt x="6" y="13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 531"/>
            <p:cNvSpPr>
              <a:spLocks/>
            </p:cNvSpPr>
            <p:nvPr/>
          </p:nvSpPr>
          <p:spPr bwMode="auto">
            <a:xfrm>
              <a:off x="6358746" y="5457918"/>
              <a:ext cx="29653" cy="28108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8" y="26"/>
                </a:cxn>
                <a:cxn ang="0">
                  <a:pos x="12" y="23"/>
                </a:cxn>
                <a:cxn ang="0">
                  <a:pos x="15" y="20"/>
                </a:cxn>
                <a:cxn ang="0">
                  <a:pos x="16" y="17"/>
                </a:cxn>
                <a:cxn ang="0">
                  <a:pos x="18" y="15"/>
                </a:cxn>
                <a:cxn ang="0">
                  <a:pos x="19" y="10"/>
                </a:cxn>
                <a:cxn ang="0">
                  <a:pos x="21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8"/>
                </a:cxn>
              </a:cxnLst>
              <a:rect l="0" t="0" r="r" b="b"/>
              <a:pathLst>
                <a:path w="24" h="28">
                  <a:moveTo>
                    <a:pt x="3" y="28"/>
                  </a:moveTo>
                  <a:lnTo>
                    <a:pt x="8" y="26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532"/>
            <p:cNvSpPr>
              <a:spLocks/>
            </p:cNvSpPr>
            <p:nvPr/>
          </p:nvSpPr>
          <p:spPr bwMode="auto">
            <a:xfrm>
              <a:off x="6358746" y="5457918"/>
              <a:ext cx="29653" cy="28108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8" y="26"/>
                </a:cxn>
                <a:cxn ang="0">
                  <a:pos x="12" y="23"/>
                </a:cxn>
                <a:cxn ang="0">
                  <a:pos x="15" y="20"/>
                </a:cxn>
                <a:cxn ang="0">
                  <a:pos x="16" y="17"/>
                </a:cxn>
                <a:cxn ang="0">
                  <a:pos x="18" y="15"/>
                </a:cxn>
                <a:cxn ang="0">
                  <a:pos x="19" y="10"/>
                </a:cxn>
                <a:cxn ang="0">
                  <a:pos x="21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8"/>
                </a:cxn>
              </a:cxnLst>
              <a:rect l="0" t="0" r="r" b="b"/>
              <a:pathLst>
                <a:path w="24" h="28">
                  <a:moveTo>
                    <a:pt x="3" y="28"/>
                  </a:moveTo>
                  <a:lnTo>
                    <a:pt x="8" y="26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3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533"/>
            <p:cNvSpPr>
              <a:spLocks/>
            </p:cNvSpPr>
            <p:nvPr/>
          </p:nvSpPr>
          <p:spPr bwMode="auto">
            <a:xfrm>
              <a:off x="6312918" y="5473980"/>
              <a:ext cx="48524" cy="1305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4" y="12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40" y="12"/>
                </a:cxn>
                <a:cxn ang="0">
                  <a:pos x="37" y="4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0" h="13">
                  <a:moveTo>
                    <a:pt x="0" y="7"/>
                  </a:moveTo>
                  <a:lnTo>
                    <a:pt x="4" y="7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3"/>
                  </a:lnTo>
                  <a:lnTo>
                    <a:pt x="35" y="13"/>
                  </a:lnTo>
                  <a:lnTo>
                    <a:pt x="40" y="1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534"/>
            <p:cNvSpPr>
              <a:spLocks/>
            </p:cNvSpPr>
            <p:nvPr/>
          </p:nvSpPr>
          <p:spPr bwMode="auto">
            <a:xfrm>
              <a:off x="6312918" y="5473980"/>
              <a:ext cx="48524" cy="1305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4" y="12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40" y="12"/>
                </a:cxn>
                <a:cxn ang="0">
                  <a:pos x="37" y="4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0" h="13">
                  <a:moveTo>
                    <a:pt x="0" y="7"/>
                  </a:moveTo>
                  <a:lnTo>
                    <a:pt x="4" y="7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3"/>
                  </a:lnTo>
                  <a:lnTo>
                    <a:pt x="35" y="13"/>
                  </a:lnTo>
                  <a:lnTo>
                    <a:pt x="40" y="1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535"/>
            <p:cNvSpPr>
              <a:spLocks/>
            </p:cNvSpPr>
            <p:nvPr/>
          </p:nvSpPr>
          <p:spPr bwMode="auto">
            <a:xfrm>
              <a:off x="6263047" y="5473980"/>
              <a:ext cx="49871" cy="13051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5" y="9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4" y="13"/>
                </a:cxn>
              </a:cxnLst>
              <a:rect l="0" t="0" r="r" b="b"/>
              <a:pathLst>
                <a:path w="40" h="13">
                  <a:moveTo>
                    <a:pt x="4" y="13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536"/>
            <p:cNvSpPr>
              <a:spLocks/>
            </p:cNvSpPr>
            <p:nvPr/>
          </p:nvSpPr>
          <p:spPr bwMode="auto">
            <a:xfrm>
              <a:off x="6263047" y="5473980"/>
              <a:ext cx="49871" cy="13051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5" y="9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4" y="13"/>
                </a:cxn>
              </a:cxnLst>
              <a:rect l="0" t="0" r="r" b="b"/>
              <a:pathLst>
                <a:path w="40" h="13">
                  <a:moveTo>
                    <a:pt x="4" y="13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 537"/>
            <p:cNvSpPr>
              <a:spLocks/>
            </p:cNvSpPr>
            <p:nvPr/>
          </p:nvSpPr>
          <p:spPr bwMode="auto">
            <a:xfrm>
              <a:off x="6244177" y="5480003"/>
              <a:ext cx="20218" cy="27105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7" y="27"/>
                </a:cxn>
              </a:cxnLst>
              <a:rect l="0" t="0" r="r" b="b"/>
              <a:pathLst>
                <a:path w="17" h="27">
                  <a:moveTo>
                    <a:pt x="7" y="27"/>
                  </a:moveTo>
                  <a:lnTo>
                    <a:pt x="7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8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538"/>
            <p:cNvSpPr>
              <a:spLocks/>
            </p:cNvSpPr>
            <p:nvPr/>
          </p:nvSpPr>
          <p:spPr bwMode="auto">
            <a:xfrm>
              <a:off x="6244177" y="5480003"/>
              <a:ext cx="20218" cy="27105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7" y="27"/>
                </a:cxn>
              </a:cxnLst>
              <a:rect l="0" t="0" r="r" b="b"/>
              <a:pathLst>
                <a:path w="17" h="27">
                  <a:moveTo>
                    <a:pt x="7" y="27"/>
                  </a:moveTo>
                  <a:lnTo>
                    <a:pt x="7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8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7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539"/>
            <p:cNvSpPr>
              <a:spLocks/>
            </p:cNvSpPr>
            <p:nvPr/>
          </p:nvSpPr>
          <p:spPr bwMode="auto">
            <a:xfrm>
              <a:off x="6244177" y="5507108"/>
              <a:ext cx="31001" cy="5119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20" y="41"/>
                </a:cxn>
                <a:cxn ang="0">
                  <a:pos x="17" y="36"/>
                </a:cxn>
                <a:cxn ang="0">
                  <a:pos x="15" y="30"/>
                </a:cxn>
                <a:cxn ang="0">
                  <a:pos x="13" y="25"/>
                </a:cxn>
                <a:cxn ang="0">
                  <a:pos x="10" y="19"/>
                </a:cxn>
                <a:cxn ang="0">
                  <a:pos x="9" y="12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3" y="20"/>
                </a:cxn>
                <a:cxn ang="0">
                  <a:pos x="4" y="26"/>
                </a:cxn>
                <a:cxn ang="0">
                  <a:pos x="7" y="32"/>
                </a:cxn>
                <a:cxn ang="0">
                  <a:pos x="12" y="39"/>
                </a:cxn>
                <a:cxn ang="0">
                  <a:pos x="15" y="45"/>
                </a:cxn>
                <a:cxn ang="0">
                  <a:pos x="19" y="51"/>
                </a:cxn>
                <a:cxn ang="0">
                  <a:pos x="25" y="46"/>
                </a:cxn>
              </a:cxnLst>
              <a:rect l="0" t="0" r="r" b="b"/>
              <a:pathLst>
                <a:path w="25" h="51">
                  <a:moveTo>
                    <a:pt x="25" y="46"/>
                  </a:moveTo>
                  <a:lnTo>
                    <a:pt x="20" y="41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3" y="25"/>
                  </a:lnTo>
                  <a:lnTo>
                    <a:pt x="10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3"/>
                  </a:lnTo>
                  <a:lnTo>
                    <a:pt x="3" y="20"/>
                  </a:lnTo>
                  <a:lnTo>
                    <a:pt x="4" y="26"/>
                  </a:lnTo>
                  <a:lnTo>
                    <a:pt x="7" y="32"/>
                  </a:lnTo>
                  <a:lnTo>
                    <a:pt x="12" y="39"/>
                  </a:lnTo>
                  <a:lnTo>
                    <a:pt x="15" y="45"/>
                  </a:lnTo>
                  <a:lnTo>
                    <a:pt x="19" y="51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540"/>
            <p:cNvSpPr>
              <a:spLocks/>
            </p:cNvSpPr>
            <p:nvPr/>
          </p:nvSpPr>
          <p:spPr bwMode="auto">
            <a:xfrm>
              <a:off x="6244177" y="5507108"/>
              <a:ext cx="31001" cy="5119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20" y="41"/>
                </a:cxn>
                <a:cxn ang="0">
                  <a:pos x="17" y="36"/>
                </a:cxn>
                <a:cxn ang="0">
                  <a:pos x="15" y="30"/>
                </a:cxn>
                <a:cxn ang="0">
                  <a:pos x="13" y="25"/>
                </a:cxn>
                <a:cxn ang="0">
                  <a:pos x="10" y="19"/>
                </a:cxn>
                <a:cxn ang="0">
                  <a:pos x="9" y="12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3" y="20"/>
                </a:cxn>
                <a:cxn ang="0">
                  <a:pos x="4" y="26"/>
                </a:cxn>
                <a:cxn ang="0">
                  <a:pos x="7" y="32"/>
                </a:cxn>
                <a:cxn ang="0">
                  <a:pos x="12" y="39"/>
                </a:cxn>
                <a:cxn ang="0">
                  <a:pos x="15" y="45"/>
                </a:cxn>
                <a:cxn ang="0">
                  <a:pos x="19" y="51"/>
                </a:cxn>
                <a:cxn ang="0">
                  <a:pos x="25" y="46"/>
                </a:cxn>
              </a:cxnLst>
              <a:rect l="0" t="0" r="r" b="b"/>
              <a:pathLst>
                <a:path w="25" h="51">
                  <a:moveTo>
                    <a:pt x="25" y="46"/>
                  </a:moveTo>
                  <a:lnTo>
                    <a:pt x="20" y="41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3" y="25"/>
                  </a:lnTo>
                  <a:lnTo>
                    <a:pt x="10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3"/>
                  </a:lnTo>
                  <a:lnTo>
                    <a:pt x="3" y="20"/>
                  </a:lnTo>
                  <a:lnTo>
                    <a:pt x="4" y="26"/>
                  </a:lnTo>
                  <a:lnTo>
                    <a:pt x="7" y="32"/>
                  </a:lnTo>
                  <a:lnTo>
                    <a:pt x="12" y="39"/>
                  </a:lnTo>
                  <a:lnTo>
                    <a:pt x="15" y="45"/>
                  </a:lnTo>
                  <a:lnTo>
                    <a:pt x="19" y="51"/>
                  </a:lnTo>
                  <a:lnTo>
                    <a:pt x="25" y="4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541"/>
            <p:cNvSpPr>
              <a:spLocks/>
            </p:cNvSpPr>
            <p:nvPr/>
          </p:nvSpPr>
          <p:spPr bwMode="auto">
            <a:xfrm>
              <a:off x="6267091" y="5553285"/>
              <a:ext cx="66046" cy="38147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46" y="28"/>
                </a:cxn>
                <a:cxn ang="0">
                  <a:pos x="39" y="25"/>
                </a:cxn>
                <a:cxn ang="0">
                  <a:pos x="33" y="20"/>
                </a:cxn>
                <a:cxn ang="0">
                  <a:pos x="26" y="18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10" y="15"/>
                </a:cxn>
                <a:cxn ang="0">
                  <a:pos x="16" y="19"/>
                </a:cxn>
                <a:cxn ang="0">
                  <a:pos x="23" y="23"/>
                </a:cxn>
                <a:cxn ang="0">
                  <a:pos x="29" y="28"/>
                </a:cxn>
                <a:cxn ang="0">
                  <a:pos x="36" y="31"/>
                </a:cxn>
                <a:cxn ang="0">
                  <a:pos x="43" y="35"/>
                </a:cxn>
                <a:cxn ang="0">
                  <a:pos x="49" y="38"/>
                </a:cxn>
                <a:cxn ang="0">
                  <a:pos x="53" y="31"/>
                </a:cxn>
              </a:cxnLst>
              <a:rect l="0" t="0" r="r" b="b"/>
              <a:pathLst>
                <a:path w="53" h="38">
                  <a:moveTo>
                    <a:pt x="53" y="31"/>
                  </a:moveTo>
                  <a:lnTo>
                    <a:pt x="46" y="28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6" y="18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10" y="15"/>
                  </a:lnTo>
                  <a:lnTo>
                    <a:pt x="16" y="19"/>
                  </a:lnTo>
                  <a:lnTo>
                    <a:pt x="23" y="23"/>
                  </a:lnTo>
                  <a:lnTo>
                    <a:pt x="29" y="28"/>
                  </a:lnTo>
                  <a:lnTo>
                    <a:pt x="36" y="31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542"/>
            <p:cNvSpPr>
              <a:spLocks/>
            </p:cNvSpPr>
            <p:nvPr/>
          </p:nvSpPr>
          <p:spPr bwMode="auto">
            <a:xfrm>
              <a:off x="6267091" y="5553285"/>
              <a:ext cx="66046" cy="38147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46" y="28"/>
                </a:cxn>
                <a:cxn ang="0">
                  <a:pos x="39" y="25"/>
                </a:cxn>
                <a:cxn ang="0">
                  <a:pos x="33" y="20"/>
                </a:cxn>
                <a:cxn ang="0">
                  <a:pos x="26" y="18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10" y="15"/>
                </a:cxn>
                <a:cxn ang="0">
                  <a:pos x="16" y="19"/>
                </a:cxn>
                <a:cxn ang="0">
                  <a:pos x="23" y="23"/>
                </a:cxn>
                <a:cxn ang="0">
                  <a:pos x="29" y="28"/>
                </a:cxn>
                <a:cxn ang="0">
                  <a:pos x="36" y="31"/>
                </a:cxn>
                <a:cxn ang="0">
                  <a:pos x="43" y="35"/>
                </a:cxn>
                <a:cxn ang="0">
                  <a:pos x="49" y="38"/>
                </a:cxn>
                <a:cxn ang="0">
                  <a:pos x="53" y="31"/>
                </a:cxn>
              </a:cxnLst>
              <a:rect l="0" t="0" r="r" b="b"/>
              <a:pathLst>
                <a:path w="53" h="38">
                  <a:moveTo>
                    <a:pt x="53" y="31"/>
                  </a:moveTo>
                  <a:lnTo>
                    <a:pt x="46" y="28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6" y="18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10" y="15"/>
                  </a:lnTo>
                  <a:lnTo>
                    <a:pt x="16" y="19"/>
                  </a:lnTo>
                  <a:lnTo>
                    <a:pt x="23" y="23"/>
                  </a:lnTo>
                  <a:lnTo>
                    <a:pt x="29" y="28"/>
                  </a:lnTo>
                  <a:lnTo>
                    <a:pt x="36" y="31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3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543"/>
            <p:cNvSpPr>
              <a:spLocks/>
            </p:cNvSpPr>
            <p:nvPr/>
          </p:nvSpPr>
          <p:spPr bwMode="auto">
            <a:xfrm>
              <a:off x="6259003" y="5171819"/>
              <a:ext cx="21566" cy="2810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7" y="28"/>
                </a:cxn>
                <a:cxn ang="0">
                  <a:pos x="8" y="24"/>
                </a:cxn>
                <a:cxn ang="0">
                  <a:pos x="10" y="21"/>
                </a:cxn>
                <a:cxn ang="0">
                  <a:pos x="11" y="18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8" y="4"/>
                </a:cxn>
                <a:cxn ang="0">
                  <a:pos x="13" y="0"/>
                </a:cxn>
              </a:cxnLst>
              <a:rect l="0" t="0" r="r" b="b"/>
              <a:pathLst>
                <a:path w="18" h="28">
                  <a:moveTo>
                    <a:pt x="13" y="0"/>
                  </a:moveTo>
                  <a:lnTo>
                    <a:pt x="10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8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 544"/>
            <p:cNvSpPr>
              <a:spLocks/>
            </p:cNvSpPr>
            <p:nvPr/>
          </p:nvSpPr>
          <p:spPr bwMode="auto">
            <a:xfrm>
              <a:off x="6259003" y="5171819"/>
              <a:ext cx="21566" cy="2810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7" y="28"/>
                </a:cxn>
                <a:cxn ang="0">
                  <a:pos x="8" y="24"/>
                </a:cxn>
                <a:cxn ang="0">
                  <a:pos x="10" y="21"/>
                </a:cxn>
                <a:cxn ang="0">
                  <a:pos x="11" y="18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8" y="4"/>
                </a:cxn>
                <a:cxn ang="0">
                  <a:pos x="13" y="0"/>
                </a:cxn>
              </a:cxnLst>
              <a:rect l="0" t="0" r="r" b="b"/>
              <a:pathLst>
                <a:path w="18" h="28">
                  <a:moveTo>
                    <a:pt x="13" y="0"/>
                  </a:moveTo>
                  <a:lnTo>
                    <a:pt x="10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8" y="4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 545"/>
            <p:cNvSpPr>
              <a:spLocks/>
            </p:cNvSpPr>
            <p:nvPr/>
          </p:nvSpPr>
          <p:spPr bwMode="auto">
            <a:xfrm>
              <a:off x="6275178" y="5147726"/>
              <a:ext cx="32349" cy="2810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5" y="28"/>
                </a:cxn>
                <a:cxn ang="0">
                  <a:pos x="8" y="25"/>
                </a:cxn>
                <a:cxn ang="0">
                  <a:pos x="10" y="22"/>
                </a:cxn>
                <a:cxn ang="0">
                  <a:pos x="13" y="19"/>
                </a:cxn>
                <a:cxn ang="0">
                  <a:pos x="16" y="16"/>
                </a:cxn>
                <a:cxn ang="0">
                  <a:pos x="17" y="13"/>
                </a:cxn>
                <a:cxn ang="0">
                  <a:pos x="20" y="11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3" y="0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18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8" y="25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 546"/>
            <p:cNvSpPr>
              <a:spLocks/>
            </p:cNvSpPr>
            <p:nvPr/>
          </p:nvSpPr>
          <p:spPr bwMode="auto">
            <a:xfrm>
              <a:off x="6275178" y="5147726"/>
              <a:ext cx="32349" cy="2810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5" y="28"/>
                </a:cxn>
                <a:cxn ang="0">
                  <a:pos x="8" y="25"/>
                </a:cxn>
                <a:cxn ang="0">
                  <a:pos x="10" y="22"/>
                </a:cxn>
                <a:cxn ang="0">
                  <a:pos x="13" y="19"/>
                </a:cxn>
                <a:cxn ang="0">
                  <a:pos x="16" y="16"/>
                </a:cxn>
                <a:cxn ang="0">
                  <a:pos x="17" y="13"/>
                </a:cxn>
                <a:cxn ang="0">
                  <a:pos x="20" y="11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3" y="0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18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8" y="25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 547"/>
            <p:cNvSpPr>
              <a:spLocks/>
            </p:cNvSpPr>
            <p:nvPr/>
          </p:nvSpPr>
          <p:spPr bwMode="auto">
            <a:xfrm>
              <a:off x="6303484" y="5142706"/>
              <a:ext cx="39088" cy="1104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30" y="7"/>
                </a:cxn>
                <a:cxn ang="0">
                  <a:pos x="31" y="1"/>
                </a:cxn>
              </a:cxnLst>
              <a:rect l="0" t="0" r="r" b="b"/>
              <a:pathLst>
                <a:path w="31" h="11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 548"/>
            <p:cNvSpPr>
              <a:spLocks/>
            </p:cNvSpPr>
            <p:nvPr/>
          </p:nvSpPr>
          <p:spPr bwMode="auto">
            <a:xfrm>
              <a:off x="6303484" y="5142706"/>
              <a:ext cx="39088" cy="1104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30" y="7"/>
                </a:cxn>
                <a:cxn ang="0">
                  <a:pos x="31" y="1"/>
                </a:cxn>
              </a:cxnLst>
              <a:rect l="0" t="0" r="r" b="b"/>
              <a:pathLst>
                <a:path w="31" h="11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1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549"/>
            <p:cNvSpPr>
              <a:spLocks/>
            </p:cNvSpPr>
            <p:nvPr/>
          </p:nvSpPr>
          <p:spPr bwMode="auto">
            <a:xfrm>
              <a:off x="6341224" y="5143710"/>
              <a:ext cx="49871" cy="17065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6" y="9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3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3" y="12"/>
                </a:cxn>
                <a:cxn ang="0">
                  <a:pos x="27" y="13"/>
                </a:cxn>
                <a:cxn ang="0">
                  <a:pos x="32" y="15"/>
                </a:cxn>
                <a:cxn ang="0">
                  <a:pos x="38" y="17"/>
                </a:cxn>
                <a:cxn ang="0">
                  <a:pos x="40" y="12"/>
                </a:cxn>
              </a:cxnLst>
              <a:rect l="0" t="0" r="r" b="b"/>
              <a:pathLst>
                <a:path w="40" h="17">
                  <a:moveTo>
                    <a:pt x="40" y="12"/>
                  </a:moveTo>
                  <a:lnTo>
                    <a:pt x="36" y="9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7" y="13"/>
                  </a:lnTo>
                  <a:lnTo>
                    <a:pt x="32" y="15"/>
                  </a:lnTo>
                  <a:lnTo>
                    <a:pt x="38" y="17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550"/>
            <p:cNvSpPr>
              <a:spLocks/>
            </p:cNvSpPr>
            <p:nvPr/>
          </p:nvSpPr>
          <p:spPr bwMode="auto">
            <a:xfrm>
              <a:off x="6341224" y="5143710"/>
              <a:ext cx="49871" cy="17065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6" y="9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3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3" y="12"/>
                </a:cxn>
                <a:cxn ang="0">
                  <a:pos x="27" y="13"/>
                </a:cxn>
                <a:cxn ang="0">
                  <a:pos x="32" y="15"/>
                </a:cxn>
                <a:cxn ang="0">
                  <a:pos x="38" y="17"/>
                </a:cxn>
                <a:cxn ang="0">
                  <a:pos x="40" y="12"/>
                </a:cxn>
              </a:cxnLst>
              <a:rect l="0" t="0" r="r" b="b"/>
              <a:pathLst>
                <a:path w="40" h="17">
                  <a:moveTo>
                    <a:pt x="40" y="12"/>
                  </a:moveTo>
                  <a:lnTo>
                    <a:pt x="36" y="9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7" y="13"/>
                  </a:lnTo>
                  <a:lnTo>
                    <a:pt x="32" y="15"/>
                  </a:lnTo>
                  <a:lnTo>
                    <a:pt x="38" y="17"/>
                  </a:lnTo>
                  <a:lnTo>
                    <a:pt x="40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551"/>
            <p:cNvSpPr>
              <a:spLocks/>
            </p:cNvSpPr>
            <p:nvPr/>
          </p:nvSpPr>
          <p:spPr bwMode="auto">
            <a:xfrm>
              <a:off x="6388400" y="5155757"/>
              <a:ext cx="67394" cy="31119"/>
            </a:xfrm>
            <a:custGeom>
              <a:avLst/>
              <a:gdLst/>
              <a:ahLst/>
              <a:cxnLst>
                <a:cxn ang="0">
                  <a:pos x="54" y="26"/>
                </a:cxn>
                <a:cxn ang="0">
                  <a:pos x="49" y="23"/>
                </a:cxn>
                <a:cxn ang="0">
                  <a:pos x="41" y="18"/>
                </a:cxn>
                <a:cxn ang="0">
                  <a:pos x="36" y="16"/>
                </a:cxn>
                <a:cxn ang="0">
                  <a:pos x="28" y="11"/>
                </a:cxn>
                <a:cxn ang="0">
                  <a:pos x="21" y="8"/>
                </a:cxn>
                <a:cxn ang="0">
                  <a:pos x="14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5" y="8"/>
                </a:cxn>
                <a:cxn ang="0">
                  <a:pos x="13" y="11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3" y="23"/>
                </a:cxn>
                <a:cxn ang="0">
                  <a:pos x="39" y="24"/>
                </a:cxn>
                <a:cxn ang="0">
                  <a:pos x="46" y="29"/>
                </a:cxn>
                <a:cxn ang="0">
                  <a:pos x="51" y="31"/>
                </a:cxn>
                <a:cxn ang="0">
                  <a:pos x="54" y="26"/>
                </a:cxn>
              </a:cxnLst>
              <a:rect l="0" t="0" r="r" b="b"/>
              <a:pathLst>
                <a:path w="54" h="31">
                  <a:moveTo>
                    <a:pt x="54" y="26"/>
                  </a:moveTo>
                  <a:lnTo>
                    <a:pt x="49" y="23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4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3" y="23"/>
                  </a:lnTo>
                  <a:lnTo>
                    <a:pt x="39" y="24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552"/>
            <p:cNvSpPr>
              <a:spLocks/>
            </p:cNvSpPr>
            <p:nvPr/>
          </p:nvSpPr>
          <p:spPr bwMode="auto">
            <a:xfrm>
              <a:off x="6388400" y="5155757"/>
              <a:ext cx="67394" cy="31119"/>
            </a:xfrm>
            <a:custGeom>
              <a:avLst/>
              <a:gdLst/>
              <a:ahLst/>
              <a:cxnLst>
                <a:cxn ang="0">
                  <a:pos x="54" y="26"/>
                </a:cxn>
                <a:cxn ang="0">
                  <a:pos x="49" y="23"/>
                </a:cxn>
                <a:cxn ang="0">
                  <a:pos x="41" y="18"/>
                </a:cxn>
                <a:cxn ang="0">
                  <a:pos x="36" y="16"/>
                </a:cxn>
                <a:cxn ang="0">
                  <a:pos x="28" y="11"/>
                </a:cxn>
                <a:cxn ang="0">
                  <a:pos x="21" y="8"/>
                </a:cxn>
                <a:cxn ang="0">
                  <a:pos x="14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5" y="8"/>
                </a:cxn>
                <a:cxn ang="0">
                  <a:pos x="13" y="11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3" y="23"/>
                </a:cxn>
                <a:cxn ang="0">
                  <a:pos x="39" y="24"/>
                </a:cxn>
                <a:cxn ang="0">
                  <a:pos x="46" y="29"/>
                </a:cxn>
                <a:cxn ang="0">
                  <a:pos x="51" y="31"/>
                </a:cxn>
                <a:cxn ang="0">
                  <a:pos x="54" y="26"/>
                </a:cxn>
              </a:cxnLst>
              <a:rect l="0" t="0" r="r" b="b"/>
              <a:pathLst>
                <a:path w="54" h="31">
                  <a:moveTo>
                    <a:pt x="54" y="26"/>
                  </a:moveTo>
                  <a:lnTo>
                    <a:pt x="49" y="23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4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3" y="23"/>
                  </a:lnTo>
                  <a:lnTo>
                    <a:pt x="39" y="24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4" y="2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 553"/>
            <p:cNvSpPr>
              <a:spLocks/>
            </p:cNvSpPr>
            <p:nvPr/>
          </p:nvSpPr>
          <p:spPr bwMode="auto">
            <a:xfrm>
              <a:off x="6451750" y="5181857"/>
              <a:ext cx="51219" cy="24093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37" y="24"/>
                </a:cxn>
                <a:cxn ang="0">
                  <a:pos x="41" y="18"/>
                </a:cxn>
              </a:cxnLst>
              <a:rect l="0" t="0" r="r" b="b"/>
              <a:pathLst>
                <a:path w="41" h="24">
                  <a:moveTo>
                    <a:pt x="41" y="18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7" y="24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 554"/>
            <p:cNvSpPr>
              <a:spLocks/>
            </p:cNvSpPr>
            <p:nvPr/>
          </p:nvSpPr>
          <p:spPr bwMode="auto">
            <a:xfrm>
              <a:off x="6451750" y="5181857"/>
              <a:ext cx="51219" cy="24093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37" y="24"/>
                </a:cxn>
                <a:cxn ang="0">
                  <a:pos x="41" y="18"/>
                </a:cxn>
              </a:cxnLst>
              <a:rect l="0" t="0" r="r" b="b"/>
              <a:pathLst>
                <a:path w="41" h="24">
                  <a:moveTo>
                    <a:pt x="41" y="18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7" y="24"/>
                  </a:lnTo>
                  <a:lnTo>
                    <a:pt x="41" y="1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 555"/>
            <p:cNvSpPr>
              <a:spLocks/>
            </p:cNvSpPr>
            <p:nvPr/>
          </p:nvSpPr>
          <p:spPr bwMode="auto">
            <a:xfrm>
              <a:off x="6497578" y="5199927"/>
              <a:ext cx="41784" cy="21081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33" y="15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8" y="21"/>
                </a:cxn>
                <a:cxn ang="0">
                  <a:pos x="30" y="18"/>
                </a:cxn>
              </a:cxnLst>
              <a:rect l="0" t="0" r="r" b="b"/>
              <a:pathLst>
                <a:path w="33" h="21">
                  <a:moveTo>
                    <a:pt x="30" y="18"/>
                  </a:moveTo>
                  <a:lnTo>
                    <a:pt x="33" y="15"/>
                  </a:lnTo>
                  <a:lnTo>
                    <a:pt x="4" y="0"/>
                  </a:lnTo>
                  <a:lnTo>
                    <a:pt x="0" y="6"/>
                  </a:lnTo>
                  <a:lnTo>
                    <a:pt x="28" y="21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 556"/>
            <p:cNvSpPr>
              <a:spLocks/>
            </p:cNvSpPr>
            <p:nvPr/>
          </p:nvSpPr>
          <p:spPr bwMode="auto">
            <a:xfrm>
              <a:off x="6497578" y="5199927"/>
              <a:ext cx="41784" cy="21081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33" y="15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8" y="21"/>
                </a:cxn>
                <a:cxn ang="0">
                  <a:pos x="30" y="18"/>
                </a:cxn>
              </a:cxnLst>
              <a:rect l="0" t="0" r="r" b="b"/>
              <a:pathLst>
                <a:path w="33" h="21">
                  <a:moveTo>
                    <a:pt x="30" y="18"/>
                  </a:moveTo>
                  <a:lnTo>
                    <a:pt x="33" y="15"/>
                  </a:lnTo>
                  <a:lnTo>
                    <a:pt x="4" y="0"/>
                  </a:lnTo>
                  <a:lnTo>
                    <a:pt x="0" y="6"/>
                  </a:lnTo>
                  <a:lnTo>
                    <a:pt x="28" y="21"/>
                  </a:lnTo>
                  <a:lnTo>
                    <a:pt x="30" y="1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 557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 558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 559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 560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 561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 562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 563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 564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 565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 566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567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568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569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570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571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 572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 573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 574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575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 576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 577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 578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 579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 580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 581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 582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 583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 584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 585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 586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 587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 588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 589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 590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 591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 592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 593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594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 595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 596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 597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 598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 599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 600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 601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 602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 603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 604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 605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 606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 607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 608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 609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 610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 611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 612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 613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 614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 615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 616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 617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 618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 619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 620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 621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 622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 623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 624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 625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 626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 627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 628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 629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 630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 631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 632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 633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 634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 635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 636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 637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 638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 639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 640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 641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 642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 643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 644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 645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 646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 647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Freeform 648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Freeform 649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 650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 651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 652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 653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 654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 655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 656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 657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 658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 659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 660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 661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 662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 663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 664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 665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 666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 667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 668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 669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 670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 671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 672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 673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 674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 675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 676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 677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 678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 679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 680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 681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 682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 683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 684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 685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 686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 687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 688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 689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 690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 691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 692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 693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 694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 695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 696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 697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 698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 699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 700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 701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 702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 703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 704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 705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 706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 707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4" name="Group 708"/>
            <p:cNvGrpSpPr>
              <a:grpSpLocks/>
            </p:cNvGrpSpPr>
            <p:nvPr/>
          </p:nvGrpSpPr>
          <p:grpSpPr bwMode="auto">
            <a:xfrm>
              <a:off x="6244136" y="4455113"/>
              <a:ext cx="1438146" cy="1136391"/>
              <a:chOff x="1299" y="2797"/>
              <a:chExt cx="1067" cy="1132"/>
            </a:xfrm>
          </p:grpSpPr>
          <p:sp>
            <p:nvSpPr>
              <p:cNvPr id="2529" name="Freeform 709"/>
              <p:cNvSpPr>
                <a:spLocks/>
              </p:cNvSpPr>
              <p:nvPr/>
            </p:nvSpPr>
            <p:spPr bwMode="auto">
              <a:xfrm>
                <a:off x="1365" y="3558"/>
                <a:ext cx="11" cy="1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7" y="12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9"/>
                  </a:cxn>
                  <a:cxn ang="0">
                    <a:pos x="5" y="10"/>
                  </a:cxn>
                </a:cxnLst>
                <a:rect l="0" t="0" r="r" b="b"/>
                <a:pathLst>
                  <a:path w="12" h="12">
                    <a:moveTo>
                      <a:pt x="5" y="10"/>
                    </a:moveTo>
                    <a:lnTo>
                      <a:pt x="7" y="12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5" y="1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710"/>
              <p:cNvSpPr>
                <a:spLocks/>
              </p:cNvSpPr>
              <p:nvPr/>
            </p:nvSpPr>
            <p:spPr bwMode="auto">
              <a:xfrm>
                <a:off x="1394" y="3574"/>
                <a:ext cx="1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4" y="0"/>
                  </a:cxn>
                </a:cxnLst>
                <a:rect l="0" t="0" r="r" b="b"/>
                <a:pathLst>
                  <a:path w="11" h="12">
                    <a:moveTo>
                      <a:pt x="4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711"/>
              <p:cNvSpPr>
                <a:spLocks/>
              </p:cNvSpPr>
              <p:nvPr/>
            </p:nvSpPr>
            <p:spPr bwMode="auto">
              <a:xfrm>
                <a:off x="1394" y="3574"/>
                <a:ext cx="1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4" y="0"/>
                  </a:cxn>
                </a:cxnLst>
                <a:rect l="0" t="0" r="r" b="b"/>
                <a:pathLst>
                  <a:path w="11" h="12">
                    <a:moveTo>
                      <a:pt x="4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712"/>
              <p:cNvSpPr>
                <a:spLocks/>
              </p:cNvSpPr>
              <p:nvPr/>
            </p:nvSpPr>
            <p:spPr bwMode="auto">
              <a:xfrm>
                <a:off x="1398" y="3561"/>
                <a:ext cx="26" cy="1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17" y="7"/>
                  </a:cxn>
                  <a:cxn ang="0">
                    <a:pos x="22" y="7"/>
                  </a:cxn>
                  <a:cxn ang="0">
                    <a:pos x="26" y="9"/>
                  </a:cxn>
                  <a:cxn ang="0">
                    <a:pos x="29" y="3"/>
                  </a:cxn>
                </a:cxnLst>
                <a:rect l="0" t="0" r="r" b="b"/>
                <a:pathLst>
                  <a:path w="29" h="16">
                    <a:moveTo>
                      <a:pt x="29" y="3"/>
                    </a:move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6" y="9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713"/>
              <p:cNvSpPr>
                <a:spLocks/>
              </p:cNvSpPr>
              <p:nvPr/>
            </p:nvSpPr>
            <p:spPr bwMode="auto">
              <a:xfrm>
                <a:off x="1398" y="3561"/>
                <a:ext cx="26" cy="1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17" y="7"/>
                  </a:cxn>
                  <a:cxn ang="0">
                    <a:pos x="22" y="7"/>
                  </a:cxn>
                  <a:cxn ang="0">
                    <a:pos x="26" y="9"/>
                  </a:cxn>
                  <a:cxn ang="0">
                    <a:pos x="29" y="3"/>
                  </a:cxn>
                </a:cxnLst>
                <a:rect l="0" t="0" r="r" b="b"/>
                <a:pathLst>
                  <a:path w="29" h="16">
                    <a:moveTo>
                      <a:pt x="29" y="3"/>
                    </a:move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6" y="9"/>
                    </a:lnTo>
                    <a:lnTo>
                      <a:pt x="29" y="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714"/>
              <p:cNvSpPr>
                <a:spLocks/>
              </p:cNvSpPr>
              <p:nvPr/>
            </p:nvSpPr>
            <p:spPr bwMode="auto">
              <a:xfrm>
                <a:off x="1422" y="3564"/>
                <a:ext cx="12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14" y="17"/>
                  </a:cxn>
                  <a:cxn ang="0">
                    <a:pos x="14" y="14"/>
                  </a:cxn>
                  <a:cxn ang="0">
                    <a:pos x="14" y="10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6" y="11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11" y="27"/>
                  </a:cxn>
                </a:cxnLst>
                <a:rect l="0" t="0" r="r" b="b"/>
                <a:pathLst>
                  <a:path w="14" h="27">
                    <a:moveTo>
                      <a:pt x="11" y="27"/>
                    </a:move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715"/>
              <p:cNvSpPr>
                <a:spLocks/>
              </p:cNvSpPr>
              <p:nvPr/>
            </p:nvSpPr>
            <p:spPr bwMode="auto">
              <a:xfrm>
                <a:off x="1422" y="3564"/>
                <a:ext cx="12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14" y="17"/>
                  </a:cxn>
                  <a:cxn ang="0">
                    <a:pos x="14" y="14"/>
                  </a:cxn>
                  <a:cxn ang="0">
                    <a:pos x="14" y="10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6" y="11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11" y="27"/>
                  </a:cxn>
                </a:cxnLst>
                <a:rect l="0" t="0" r="r" b="b"/>
                <a:pathLst>
                  <a:path w="14" h="27">
                    <a:moveTo>
                      <a:pt x="11" y="27"/>
                    </a:move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11" y="2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716"/>
              <p:cNvSpPr>
                <a:spLocks/>
              </p:cNvSpPr>
              <p:nvPr/>
            </p:nvSpPr>
            <p:spPr bwMode="auto">
              <a:xfrm>
                <a:off x="1422" y="3588"/>
                <a:ext cx="10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2"/>
                  </a:cxn>
                  <a:cxn ang="0">
                    <a:pos x="11" y="3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11"/>
                  </a:cxn>
                </a:cxnLst>
                <a:rect l="0" t="0" r="r" b="b"/>
                <a:pathLst>
                  <a:path w="11" h="12">
                    <a:moveTo>
                      <a:pt x="3" y="11"/>
                    </a:moveTo>
                    <a:lnTo>
                      <a:pt x="6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717"/>
              <p:cNvSpPr>
                <a:spLocks/>
              </p:cNvSpPr>
              <p:nvPr/>
            </p:nvSpPr>
            <p:spPr bwMode="auto">
              <a:xfrm>
                <a:off x="1422" y="3588"/>
                <a:ext cx="10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2"/>
                  </a:cxn>
                  <a:cxn ang="0">
                    <a:pos x="11" y="3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11"/>
                  </a:cxn>
                </a:cxnLst>
                <a:rect l="0" t="0" r="r" b="b"/>
                <a:pathLst>
                  <a:path w="11" h="12">
                    <a:moveTo>
                      <a:pt x="3" y="11"/>
                    </a:moveTo>
                    <a:lnTo>
                      <a:pt x="6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718"/>
              <p:cNvSpPr>
                <a:spLocks/>
              </p:cNvSpPr>
              <p:nvPr/>
            </p:nvSpPr>
            <p:spPr bwMode="auto">
              <a:xfrm>
                <a:off x="1449" y="3604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4" y="0"/>
                  </a:cxn>
                </a:cxnLst>
                <a:rect l="0" t="0" r="r" b="b"/>
                <a:pathLst>
                  <a:path w="12" h="13">
                    <a:moveTo>
                      <a:pt x="4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719"/>
              <p:cNvSpPr>
                <a:spLocks/>
              </p:cNvSpPr>
              <p:nvPr/>
            </p:nvSpPr>
            <p:spPr bwMode="auto">
              <a:xfrm>
                <a:off x="1449" y="3604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4" y="0"/>
                  </a:cxn>
                </a:cxnLst>
                <a:rect l="0" t="0" r="r" b="b"/>
                <a:pathLst>
                  <a:path w="12" h="13">
                    <a:moveTo>
                      <a:pt x="4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720"/>
              <p:cNvSpPr>
                <a:spLocks/>
              </p:cNvSpPr>
              <p:nvPr/>
            </p:nvSpPr>
            <p:spPr bwMode="auto">
              <a:xfrm>
                <a:off x="1453" y="3591"/>
                <a:ext cx="27" cy="18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5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8" y="18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1" y="9"/>
                  </a:cxn>
                  <a:cxn ang="0">
                    <a:pos x="26" y="10"/>
                  </a:cxn>
                  <a:cxn ang="0">
                    <a:pos x="29" y="3"/>
                  </a:cxn>
                </a:cxnLst>
                <a:rect l="0" t="0" r="r" b="b"/>
                <a:pathLst>
                  <a:path w="29" h="18">
                    <a:moveTo>
                      <a:pt x="29" y="3"/>
                    </a:move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3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721"/>
              <p:cNvSpPr>
                <a:spLocks/>
              </p:cNvSpPr>
              <p:nvPr/>
            </p:nvSpPr>
            <p:spPr bwMode="auto">
              <a:xfrm>
                <a:off x="1453" y="3591"/>
                <a:ext cx="27" cy="18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5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8" y="18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1" y="9"/>
                  </a:cxn>
                  <a:cxn ang="0">
                    <a:pos x="26" y="10"/>
                  </a:cxn>
                  <a:cxn ang="0">
                    <a:pos x="29" y="3"/>
                  </a:cxn>
                </a:cxnLst>
                <a:rect l="0" t="0" r="r" b="b"/>
                <a:pathLst>
                  <a:path w="29" h="18">
                    <a:moveTo>
                      <a:pt x="29" y="3"/>
                    </a:move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3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29" y="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722"/>
              <p:cNvSpPr>
                <a:spLocks/>
              </p:cNvSpPr>
              <p:nvPr/>
            </p:nvSpPr>
            <p:spPr bwMode="auto">
              <a:xfrm>
                <a:off x="1477" y="3594"/>
                <a:ext cx="14" cy="28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2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6" y="12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6" y="22"/>
                  </a:cxn>
                  <a:cxn ang="0">
                    <a:pos x="5" y="25"/>
                  </a:cxn>
                  <a:cxn ang="0">
                    <a:pos x="11" y="28"/>
                  </a:cxn>
                </a:cxnLst>
                <a:rect l="0" t="0" r="r" b="b"/>
                <a:pathLst>
                  <a:path w="15" h="28">
                    <a:moveTo>
                      <a:pt x="11" y="28"/>
                    </a:moveTo>
                    <a:lnTo>
                      <a:pt x="12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723"/>
              <p:cNvSpPr>
                <a:spLocks/>
              </p:cNvSpPr>
              <p:nvPr/>
            </p:nvSpPr>
            <p:spPr bwMode="auto">
              <a:xfrm>
                <a:off x="1477" y="3594"/>
                <a:ext cx="14" cy="28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2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6" y="12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6" y="22"/>
                  </a:cxn>
                  <a:cxn ang="0">
                    <a:pos x="5" y="25"/>
                  </a:cxn>
                  <a:cxn ang="0">
                    <a:pos x="11" y="28"/>
                  </a:cxn>
                </a:cxnLst>
                <a:rect l="0" t="0" r="r" b="b"/>
                <a:pathLst>
                  <a:path w="15" h="28">
                    <a:moveTo>
                      <a:pt x="11" y="28"/>
                    </a:moveTo>
                    <a:lnTo>
                      <a:pt x="12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11" y="2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724"/>
              <p:cNvSpPr>
                <a:spLocks/>
              </p:cNvSpPr>
              <p:nvPr/>
            </p:nvSpPr>
            <p:spPr bwMode="auto">
              <a:xfrm>
                <a:off x="1477" y="3619"/>
                <a:ext cx="10" cy="1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3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r" b="b"/>
                <a:pathLst>
                  <a:path w="11" h="13">
                    <a:moveTo>
                      <a:pt x="3" y="11"/>
                    </a:moveTo>
                    <a:lnTo>
                      <a:pt x="6" y="1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725"/>
              <p:cNvSpPr>
                <a:spLocks/>
              </p:cNvSpPr>
              <p:nvPr/>
            </p:nvSpPr>
            <p:spPr bwMode="auto">
              <a:xfrm>
                <a:off x="1477" y="3619"/>
                <a:ext cx="10" cy="1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3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r" b="b"/>
                <a:pathLst>
                  <a:path w="11" h="13">
                    <a:moveTo>
                      <a:pt x="3" y="11"/>
                    </a:moveTo>
                    <a:lnTo>
                      <a:pt x="6" y="1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726"/>
              <p:cNvSpPr>
                <a:spLocks/>
              </p:cNvSpPr>
              <p:nvPr/>
            </p:nvSpPr>
            <p:spPr bwMode="auto">
              <a:xfrm>
                <a:off x="1384" y="3796"/>
                <a:ext cx="22" cy="2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8" y="26"/>
                  </a:cxn>
                  <a:cxn ang="0">
                    <a:pos x="12" y="23"/>
                  </a:cxn>
                  <a:cxn ang="0">
                    <a:pos x="15" y="20"/>
                  </a:cxn>
                  <a:cxn ang="0">
                    <a:pos x="16" y="17"/>
                  </a:cxn>
                  <a:cxn ang="0">
                    <a:pos x="18" y="15"/>
                  </a:cxn>
                  <a:cxn ang="0">
                    <a:pos x="19" y="10"/>
                  </a:cxn>
                  <a:cxn ang="0">
                    <a:pos x="21" y="7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8"/>
                  </a:cxn>
                </a:cxnLst>
                <a:rect l="0" t="0" r="r" b="b"/>
                <a:pathLst>
                  <a:path w="24" h="28">
                    <a:moveTo>
                      <a:pt x="3" y="28"/>
                    </a:moveTo>
                    <a:lnTo>
                      <a:pt x="8" y="26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727"/>
              <p:cNvSpPr>
                <a:spLocks/>
              </p:cNvSpPr>
              <p:nvPr/>
            </p:nvSpPr>
            <p:spPr bwMode="auto">
              <a:xfrm>
                <a:off x="1384" y="3796"/>
                <a:ext cx="22" cy="2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8" y="26"/>
                  </a:cxn>
                  <a:cxn ang="0">
                    <a:pos x="12" y="23"/>
                  </a:cxn>
                  <a:cxn ang="0">
                    <a:pos x="15" y="20"/>
                  </a:cxn>
                  <a:cxn ang="0">
                    <a:pos x="16" y="17"/>
                  </a:cxn>
                  <a:cxn ang="0">
                    <a:pos x="18" y="15"/>
                  </a:cxn>
                  <a:cxn ang="0">
                    <a:pos x="19" y="10"/>
                  </a:cxn>
                  <a:cxn ang="0">
                    <a:pos x="21" y="7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8"/>
                  </a:cxn>
                </a:cxnLst>
                <a:rect l="0" t="0" r="r" b="b"/>
                <a:pathLst>
                  <a:path w="24" h="28">
                    <a:moveTo>
                      <a:pt x="3" y="28"/>
                    </a:moveTo>
                    <a:lnTo>
                      <a:pt x="8" y="26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3" y="2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728"/>
              <p:cNvSpPr>
                <a:spLocks/>
              </p:cNvSpPr>
              <p:nvPr/>
            </p:nvSpPr>
            <p:spPr bwMode="auto">
              <a:xfrm>
                <a:off x="1350" y="3812"/>
                <a:ext cx="36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4" y="12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40" y="12"/>
                  </a:cxn>
                  <a:cxn ang="0">
                    <a:pos x="37" y="4"/>
                  </a:cxn>
                  <a:cxn ang="0">
                    <a:pos x="35" y="6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4"/>
                  </a:cxn>
                  <a:cxn ang="0">
                    <a:pos x="14" y="3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40" h="13">
                    <a:moveTo>
                      <a:pt x="0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4" y="12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40" y="1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729"/>
              <p:cNvSpPr>
                <a:spLocks/>
              </p:cNvSpPr>
              <p:nvPr/>
            </p:nvSpPr>
            <p:spPr bwMode="auto">
              <a:xfrm>
                <a:off x="1350" y="3812"/>
                <a:ext cx="36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4" y="12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40" y="12"/>
                  </a:cxn>
                  <a:cxn ang="0">
                    <a:pos x="37" y="4"/>
                  </a:cxn>
                  <a:cxn ang="0">
                    <a:pos x="35" y="6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4"/>
                  </a:cxn>
                  <a:cxn ang="0">
                    <a:pos x="14" y="3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40" h="13">
                    <a:moveTo>
                      <a:pt x="0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4" y="12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40" y="1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730"/>
              <p:cNvSpPr>
                <a:spLocks/>
              </p:cNvSpPr>
              <p:nvPr/>
            </p:nvSpPr>
            <p:spPr bwMode="auto">
              <a:xfrm>
                <a:off x="1313" y="3812"/>
                <a:ext cx="37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15" y="9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0" y="7"/>
                  </a:cxn>
                  <a:cxn ang="0">
                    <a:pos x="36" y="7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4" y="13"/>
                  </a:cxn>
                </a:cxnLst>
                <a:rect l="0" t="0" r="r" b="b"/>
                <a:pathLst>
                  <a:path w="40" h="13">
                    <a:moveTo>
                      <a:pt x="4" y="13"/>
                    </a:moveTo>
                    <a:lnTo>
                      <a:pt x="7" y="10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7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731"/>
              <p:cNvSpPr>
                <a:spLocks/>
              </p:cNvSpPr>
              <p:nvPr/>
            </p:nvSpPr>
            <p:spPr bwMode="auto">
              <a:xfrm>
                <a:off x="1313" y="3812"/>
                <a:ext cx="37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15" y="9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0" y="7"/>
                  </a:cxn>
                  <a:cxn ang="0">
                    <a:pos x="36" y="7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4" y="13"/>
                  </a:cxn>
                </a:cxnLst>
                <a:rect l="0" t="0" r="r" b="b"/>
                <a:pathLst>
                  <a:path w="40" h="13">
                    <a:moveTo>
                      <a:pt x="4" y="13"/>
                    </a:moveTo>
                    <a:lnTo>
                      <a:pt x="7" y="10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7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4" y="1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732"/>
              <p:cNvSpPr>
                <a:spLocks/>
              </p:cNvSpPr>
              <p:nvPr/>
            </p:nvSpPr>
            <p:spPr bwMode="auto">
              <a:xfrm>
                <a:off x="1299" y="3818"/>
                <a:ext cx="15" cy="27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10" y="16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6" y="8"/>
                  </a:cxn>
                  <a:cxn ang="0">
                    <a:pos x="17" y="6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17" h="27">
                    <a:moveTo>
                      <a:pt x="7" y="27"/>
                    </a:moveTo>
                    <a:lnTo>
                      <a:pt x="7" y="24"/>
                    </a:lnTo>
                    <a:lnTo>
                      <a:pt x="7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733"/>
              <p:cNvSpPr>
                <a:spLocks/>
              </p:cNvSpPr>
              <p:nvPr/>
            </p:nvSpPr>
            <p:spPr bwMode="auto">
              <a:xfrm>
                <a:off x="1299" y="3818"/>
                <a:ext cx="15" cy="27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10" y="16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6" y="8"/>
                  </a:cxn>
                  <a:cxn ang="0">
                    <a:pos x="17" y="6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17" h="27">
                    <a:moveTo>
                      <a:pt x="7" y="27"/>
                    </a:moveTo>
                    <a:lnTo>
                      <a:pt x="7" y="24"/>
                    </a:lnTo>
                    <a:lnTo>
                      <a:pt x="7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7" y="2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734"/>
              <p:cNvSpPr>
                <a:spLocks/>
              </p:cNvSpPr>
              <p:nvPr/>
            </p:nvSpPr>
            <p:spPr bwMode="auto">
              <a:xfrm>
                <a:off x="1299" y="3845"/>
                <a:ext cx="23" cy="51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0" y="41"/>
                  </a:cxn>
                  <a:cxn ang="0">
                    <a:pos x="17" y="36"/>
                  </a:cxn>
                  <a:cxn ang="0">
                    <a:pos x="15" y="30"/>
                  </a:cxn>
                  <a:cxn ang="0">
                    <a:pos x="13" y="25"/>
                  </a:cxn>
                  <a:cxn ang="0">
                    <a:pos x="10" y="19"/>
                  </a:cxn>
                  <a:cxn ang="0">
                    <a:pos x="9" y="12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12" y="39"/>
                  </a:cxn>
                  <a:cxn ang="0">
                    <a:pos x="15" y="45"/>
                  </a:cxn>
                  <a:cxn ang="0">
                    <a:pos x="19" y="51"/>
                  </a:cxn>
                  <a:cxn ang="0">
                    <a:pos x="25" y="46"/>
                  </a:cxn>
                </a:cxnLst>
                <a:rect l="0" t="0" r="r" b="b"/>
                <a:pathLst>
                  <a:path w="25" h="51">
                    <a:moveTo>
                      <a:pt x="25" y="46"/>
                    </a:moveTo>
                    <a:lnTo>
                      <a:pt x="20" y="41"/>
                    </a:lnTo>
                    <a:lnTo>
                      <a:pt x="17" y="36"/>
                    </a:lnTo>
                    <a:lnTo>
                      <a:pt x="15" y="30"/>
                    </a:lnTo>
                    <a:lnTo>
                      <a:pt x="13" y="25"/>
                    </a:lnTo>
                    <a:lnTo>
                      <a:pt x="10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4" y="26"/>
                    </a:lnTo>
                    <a:lnTo>
                      <a:pt x="7" y="32"/>
                    </a:lnTo>
                    <a:lnTo>
                      <a:pt x="12" y="39"/>
                    </a:lnTo>
                    <a:lnTo>
                      <a:pt x="15" y="45"/>
                    </a:lnTo>
                    <a:lnTo>
                      <a:pt x="19" y="51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735"/>
              <p:cNvSpPr>
                <a:spLocks/>
              </p:cNvSpPr>
              <p:nvPr/>
            </p:nvSpPr>
            <p:spPr bwMode="auto">
              <a:xfrm>
                <a:off x="1299" y="3845"/>
                <a:ext cx="23" cy="51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0" y="41"/>
                  </a:cxn>
                  <a:cxn ang="0">
                    <a:pos x="17" y="36"/>
                  </a:cxn>
                  <a:cxn ang="0">
                    <a:pos x="15" y="30"/>
                  </a:cxn>
                  <a:cxn ang="0">
                    <a:pos x="13" y="25"/>
                  </a:cxn>
                  <a:cxn ang="0">
                    <a:pos x="10" y="19"/>
                  </a:cxn>
                  <a:cxn ang="0">
                    <a:pos x="9" y="12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12" y="39"/>
                  </a:cxn>
                  <a:cxn ang="0">
                    <a:pos x="15" y="45"/>
                  </a:cxn>
                  <a:cxn ang="0">
                    <a:pos x="19" y="51"/>
                  </a:cxn>
                  <a:cxn ang="0">
                    <a:pos x="25" y="46"/>
                  </a:cxn>
                </a:cxnLst>
                <a:rect l="0" t="0" r="r" b="b"/>
                <a:pathLst>
                  <a:path w="25" h="51">
                    <a:moveTo>
                      <a:pt x="25" y="46"/>
                    </a:moveTo>
                    <a:lnTo>
                      <a:pt x="20" y="41"/>
                    </a:lnTo>
                    <a:lnTo>
                      <a:pt x="17" y="36"/>
                    </a:lnTo>
                    <a:lnTo>
                      <a:pt x="15" y="30"/>
                    </a:lnTo>
                    <a:lnTo>
                      <a:pt x="13" y="25"/>
                    </a:lnTo>
                    <a:lnTo>
                      <a:pt x="10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4" y="26"/>
                    </a:lnTo>
                    <a:lnTo>
                      <a:pt x="7" y="32"/>
                    </a:lnTo>
                    <a:lnTo>
                      <a:pt x="12" y="39"/>
                    </a:lnTo>
                    <a:lnTo>
                      <a:pt x="15" y="45"/>
                    </a:lnTo>
                    <a:lnTo>
                      <a:pt x="19" y="51"/>
                    </a:lnTo>
                    <a:lnTo>
                      <a:pt x="25" y="46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736"/>
              <p:cNvSpPr>
                <a:spLocks/>
              </p:cNvSpPr>
              <p:nvPr/>
            </p:nvSpPr>
            <p:spPr bwMode="auto">
              <a:xfrm>
                <a:off x="1316" y="3891"/>
                <a:ext cx="49" cy="38"/>
              </a:xfrm>
              <a:custGeom>
                <a:avLst/>
                <a:gdLst/>
                <a:ahLst/>
                <a:cxnLst>
                  <a:cxn ang="0">
                    <a:pos x="53" y="31"/>
                  </a:cxn>
                  <a:cxn ang="0">
                    <a:pos x="46" y="28"/>
                  </a:cxn>
                  <a:cxn ang="0">
                    <a:pos x="39" y="25"/>
                  </a:cxn>
                  <a:cxn ang="0">
                    <a:pos x="33" y="20"/>
                  </a:cxn>
                  <a:cxn ang="0">
                    <a:pos x="26" y="18"/>
                  </a:cxn>
                  <a:cxn ang="0">
                    <a:pos x="20" y="13"/>
                  </a:cxn>
                  <a:cxn ang="0">
                    <a:pos x="14" y="9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6" y="19"/>
                  </a:cxn>
                  <a:cxn ang="0">
                    <a:pos x="23" y="23"/>
                  </a:cxn>
                  <a:cxn ang="0">
                    <a:pos x="29" y="28"/>
                  </a:cxn>
                  <a:cxn ang="0">
                    <a:pos x="36" y="31"/>
                  </a:cxn>
                  <a:cxn ang="0">
                    <a:pos x="43" y="35"/>
                  </a:cxn>
                  <a:cxn ang="0">
                    <a:pos x="49" y="38"/>
                  </a:cxn>
                  <a:cxn ang="0">
                    <a:pos x="53" y="31"/>
                  </a:cxn>
                </a:cxnLst>
                <a:rect l="0" t="0" r="r" b="b"/>
                <a:pathLst>
                  <a:path w="53" h="38">
                    <a:moveTo>
                      <a:pt x="53" y="31"/>
                    </a:moveTo>
                    <a:lnTo>
                      <a:pt x="46" y="28"/>
                    </a:lnTo>
                    <a:lnTo>
                      <a:pt x="39" y="25"/>
                    </a:lnTo>
                    <a:lnTo>
                      <a:pt x="33" y="20"/>
                    </a:lnTo>
                    <a:lnTo>
                      <a:pt x="26" y="18"/>
                    </a:lnTo>
                    <a:lnTo>
                      <a:pt x="20" y="13"/>
                    </a:lnTo>
                    <a:lnTo>
                      <a:pt x="14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6" y="19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6" y="31"/>
                    </a:lnTo>
                    <a:lnTo>
                      <a:pt x="43" y="35"/>
                    </a:lnTo>
                    <a:lnTo>
                      <a:pt x="49" y="38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737"/>
              <p:cNvSpPr>
                <a:spLocks/>
              </p:cNvSpPr>
              <p:nvPr/>
            </p:nvSpPr>
            <p:spPr bwMode="auto">
              <a:xfrm>
                <a:off x="1316" y="3891"/>
                <a:ext cx="49" cy="38"/>
              </a:xfrm>
              <a:custGeom>
                <a:avLst/>
                <a:gdLst/>
                <a:ahLst/>
                <a:cxnLst>
                  <a:cxn ang="0">
                    <a:pos x="53" y="31"/>
                  </a:cxn>
                  <a:cxn ang="0">
                    <a:pos x="46" y="28"/>
                  </a:cxn>
                  <a:cxn ang="0">
                    <a:pos x="39" y="25"/>
                  </a:cxn>
                  <a:cxn ang="0">
                    <a:pos x="33" y="20"/>
                  </a:cxn>
                  <a:cxn ang="0">
                    <a:pos x="26" y="18"/>
                  </a:cxn>
                  <a:cxn ang="0">
                    <a:pos x="20" y="13"/>
                  </a:cxn>
                  <a:cxn ang="0">
                    <a:pos x="14" y="9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6" y="19"/>
                  </a:cxn>
                  <a:cxn ang="0">
                    <a:pos x="23" y="23"/>
                  </a:cxn>
                  <a:cxn ang="0">
                    <a:pos x="29" y="28"/>
                  </a:cxn>
                  <a:cxn ang="0">
                    <a:pos x="36" y="31"/>
                  </a:cxn>
                  <a:cxn ang="0">
                    <a:pos x="43" y="35"/>
                  </a:cxn>
                  <a:cxn ang="0">
                    <a:pos x="49" y="38"/>
                  </a:cxn>
                  <a:cxn ang="0">
                    <a:pos x="53" y="31"/>
                  </a:cxn>
                </a:cxnLst>
                <a:rect l="0" t="0" r="r" b="b"/>
                <a:pathLst>
                  <a:path w="53" h="38">
                    <a:moveTo>
                      <a:pt x="53" y="31"/>
                    </a:moveTo>
                    <a:lnTo>
                      <a:pt x="46" y="28"/>
                    </a:lnTo>
                    <a:lnTo>
                      <a:pt x="39" y="25"/>
                    </a:lnTo>
                    <a:lnTo>
                      <a:pt x="33" y="20"/>
                    </a:lnTo>
                    <a:lnTo>
                      <a:pt x="26" y="18"/>
                    </a:lnTo>
                    <a:lnTo>
                      <a:pt x="20" y="13"/>
                    </a:lnTo>
                    <a:lnTo>
                      <a:pt x="14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6" y="19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6" y="31"/>
                    </a:lnTo>
                    <a:lnTo>
                      <a:pt x="43" y="35"/>
                    </a:lnTo>
                    <a:lnTo>
                      <a:pt x="49" y="38"/>
                    </a:lnTo>
                    <a:lnTo>
                      <a:pt x="53" y="3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738"/>
              <p:cNvSpPr>
                <a:spLocks/>
              </p:cNvSpPr>
              <p:nvPr/>
            </p:nvSpPr>
            <p:spPr bwMode="auto">
              <a:xfrm>
                <a:off x="1310" y="3511"/>
                <a:ext cx="16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7" y="28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1" y="18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7" y="7"/>
                  </a:cxn>
                  <a:cxn ang="0">
                    <a:pos x="18" y="4"/>
                  </a:cxn>
                  <a:cxn ang="0">
                    <a:pos x="13" y="0"/>
                  </a:cxn>
                </a:cxnLst>
                <a:rect l="0" t="0" r="r" b="b"/>
                <a:pathLst>
                  <a:path w="18" h="28">
                    <a:moveTo>
                      <a:pt x="13" y="0"/>
                    </a:moveTo>
                    <a:lnTo>
                      <a:pt x="10" y="2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8" y="24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1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739"/>
              <p:cNvSpPr>
                <a:spLocks/>
              </p:cNvSpPr>
              <p:nvPr/>
            </p:nvSpPr>
            <p:spPr bwMode="auto">
              <a:xfrm>
                <a:off x="1310" y="3511"/>
                <a:ext cx="16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7" y="28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1" y="18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7" y="7"/>
                  </a:cxn>
                  <a:cxn ang="0">
                    <a:pos x="18" y="4"/>
                  </a:cxn>
                  <a:cxn ang="0">
                    <a:pos x="13" y="0"/>
                  </a:cxn>
                </a:cxnLst>
                <a:rect l="0" t="0" r="r" b="b"/>
                <a:pathLst>
                  <a:path w="18" h="28">
                    <a:moveTo>
                      <a:pt x="13" y="0"/>
                    </a:moveTo>
                    <a:lnTo>
                      <a:pt x="10" y="2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8" y="24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18" y="4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740"/>
              <p:cNvSpPr>
                <a:spLocks/>
              </p:cNvSpPr>
              <p:nvPr/>
            </p:nvSpPr>
            <p:spPr bwMode="auto">
              <a:xfrm>
                <a:off x="1322" y="3487"/>
                <a:ext cx="24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2"/>
                  </a:cxn>
                  <a:cxn ang="0">
                    <a:pos x="14" y="5"/>
                  </a:cxn>
                  <a:cxn ang="0">
                    <a:pos x="13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7" y="13"/>
                  </a:cxn>
                  <a:cxn ang="0">
                    <a:pos x="20" y="11"/>
                  </a:cxn>
                  <a:cxn ang="0">
                    <a:pos x="23" y="9"/>
                  </a:cxn>
                  <a:cxn ang="0">
                    <a:pos x="26" y="6"/>
                  </a:cxn>
                  <a:cxn ang="0">
                    <a:pos x="23" y="0"/>
                  </a:cxn>
                </a:cxnLst>
                <a:rect l="0" t="0" r="r" b="b"/>
                <a:pathLst>
                  <a:path w="26" h="28">
                    <a:moveTo>
                      <a:pt x="23" y="0"/>
                    </a:moveTo>
                    <a:lnTo>
                      <a:pt x="18" y="2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741"/>
              <p:cNvSpPr>
                <a:spLocks/>
              </p:cNvSpPr>
              <p:nvPr/>
            </p:nvSpPr>
            <p:spPr bwMode="auto">
              <a:xfrm>
                <a:off x="1322" y="3487"/>
                <a:ext cx="24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2"/>
                  </a:cxn>
                  <a:cxn ang="0">
                    <a:pos x="14" y="5"/>
                  </a:cxn>
                  <a:cxn ang="0">
                    <a:pos x="13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7" y="13"/>
                  </a:cxn>
                  <a:cxn ang="0">
                    <a:pos x="20" y="11"/>
                  </a:cxn>
                  <a:cxn ang="0">
                    <a:pos x="23" y="9"/>
                  </a:cxn>
                  <a:cxn ang="0">
                    <a:pos x="26" y="6"/>
                  </a:cxn>
                  <a:cxn ang="0">
                    <a:pos x="23" y="0"/>
                  </a:cxn>
                </a:cxnLst>
                <a:rect l="0" t="0" r="r" b="b"/>
                <a:pathLst>
                  <a:path w="26" h="28">
                    <a:moveTo>
                      <a:pt x="23" y="0"/>
                    </a:moveTo>
                    <a:lnTo>
                      <a:pt x="18" y="2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742"/>
              <p:cNvSpPr>
                <a:spLocks/>
              </p:cNvSpPr>
              <p:nvPr/>
            </p:nvSpPr>
            <p:spPr bwMode="auto">
              <a:xfrm>
                <a:off x="1343" y="3482"/>
                <a:ext cx="29" cy="11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6" y="7"/>
                  </a:cxn>
                  <a:cxn ang="0">
                    <a:pos x="19" y="7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1" y="1"/>
                  </a:cxn>
                </a:cxnLst>
                <a:rect l="0" t="0" r="r" b="b"/>
                <a:pathLst>
                  <a:path w="31" h="11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743"/>
              <p:cNvSpPr>
                <a:spLocks/>
              </p:cNvSpPr>
              <p:nvPr/>
            </p:nvSpPr>
            <p:spPr bwMode="auto">
              <a:xfrm>
                <a:off x="1343" y="3482"/>
                <a:ext cx="29" cy="11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6" y="7"/>
                  </a:cxn>
                  <a:cxn ang="0">
                    <a:pos x="19" y="7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1" y="1"/>
                  </a:cxn>
                </a:cxnLst>
                <a:rect l="0" t="0" r="r" b="b"/>
                <a:pathLst>
                  <a:path w="31" h="11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744"/>
              <p:cNvSpPr>
                <a:spLocks/>
              </p:cNvSpPr>
              <p:nvPr/>
            </p:nvSpPr>
            <p:spPr bwMode="auto">
              <a:xfrm>
                <a:off x="1371" y="3483"/>
                <a:ext cx="37" cy="17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36" y="9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7" y="13"/>
                  </a:cxn>
                  <a:cxn ang="0">
                    <a:pos x="32" y="15"/>
                  </a:cxn>
                  <a:cxn ang="0">
                    <a:pos x="38" y="17"/>
                  </a:cxn>
                  <a:cxn ang="0">
                    <a:pos x="40" y="12"/>
                  </a:cxn>
                </a:cxnLst>
                <a:rect l="0" t="0" r="r" b="b"/>
                <a:pathLst>
                  <a:path w="40" h="17">
                    <a:moveTo>
                      <a:pt x="40" y="12"/>
                    </a:moveTo>
                    <a:lnTo>
                      <a:pt x="36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8" y="17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745"/>
              <p:cNvSpPr>
                <a:spLocks/>
              </p:cNvSpPr>
              <p:nvPr/>
            </p:nvSpPr>
            <p:spPr bwMode="auto">
              <a:xfrm>
                <a:off x="1371" y="3483"/>
                <a:ext cx="37" cy="17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36" y="9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7" y="13"/>
                  </a:cxn>
                  <a:cxn ang="0">
                    <a:pos x="32" y="15"/>
                  </a:cxn>
                  <a:cxn ang="0">
                    <a:pos x="38" y="17"/>
                  </a:cxn>
                  <a:cxn ang="0">
                    <a:pos x="40" y="12"/>
                  </a:cxn>
                </a:cxnLst>
                <a:rect l="0" t="0" r="r" b="b"/>
                <a:pathLst>
                  <a:path w="40" h="17">
                    <a:moveTo>
                      <a:pt x="40" y="12"/>
                    </a:moveTo>
                    <a:lnTo>
                      <a:pt x="36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8" y="17"/>
                    </a:lnTo>
                    <a:lnTo>
                      <a:pt x="40" y="12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746"/>
              <p:cNvSpPr>
                <a:spLocks/>
              </p:cNvSpPr>
              <p:nvPr/>
            </p:nvSpPr>
            <p:spPr bwMode="auto">
              <a:xfrm>
                <a:off x="1406" y="3495"/>
                <a:ext cx="50" cy="31"/>
              </a:xfrm>
              <a:custGeom>
                <a:avLst/>
                <a:gdLst/>
                <a:ahLst/>
                <a:cxnLst>
                  <a:cxn ang="0">
                    <a:pos x="54" y="26"/>
                  </a:cxn>
                  <a:cxn ang="0">
                    <a:pos x="49" y="23"/>
                  </a:cxn>
                  <a:cxn ang="0">
                    <a:pos x="41" y="18"/>
                  </a:cxn>
                  <a:cxn ang="0">
                    <a:pos x="36" y="16"/>
                  </a:cxn>
                  <a:cxn ang="0">
                    <a:pos x="28" y="11"/>
                  </a:cxn>
                  <a:cxn ang="0">
                    <a:pos x="21" y="8"/>
                  </a:cxn>
                  <a:cxn ang="0">
                    <a:pos x="14" y="5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18" y="16"/>
                  </a:cxn>
                  <a:cxn ang="0">
                    <a:pos x="26" y="18"/>
                  </a:cxn>
                  <a:cxn ang="0">
                    <a:pos x="33" y="23"/>
                  </a:cxn>
                  <a:cxn ang="0">
                    <a:pos x="39" y="24"/>
                  </a:cxn>
                  <a:cxn ang="0">
                    <a:pos x="46" y="29"/>
                  </a:cxn>
                  <a:cxn ang="0">
                    <a:pos x="51" y="31"/>
                  </a:cxn>
                  <a:cxn ang="0">
                    <a:pos x="54" y="26"/>
                  </a:cxn>
                </a:cxnLst>
                <a:rect l="0" t="0" r="r" b="b"/>
                <a:pathLst>
                  <a:path w="54" h="31">
                    <a:moveTo>
                      <a:pt x="54" y="26"/>
                    </a:moveTo>
                    <a:lnTo>
                      <a:pt x="49" y="23"/>
                    </a:lnTo>
                    <a:lnTo>
                      <a:pt x="41" y="18"/>
                    </a:lnTo>
                    <a:lnTo>
                      <a:pt x="36" y="16"/>
                    </a:lnTo>
                    <a:lnTo>
                      <a:pt x="28" y="11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6" y="18"/>
                    </a:lnTo>
                    <a:lnTo>
                      <a:pt x="33" y="23"/>
                    </a:lnTo>
                    <a:lnTo>
                      <a:pt x="39" y="24"/>
                    </a:lnTo>
                    <a:lnTo>
                      <a:pt x="46" y="29"/>
                    </a:lnTo>
                    <a:lnTo>
                      <a:pt x="51" y="31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747"/>
              <p:cNvSpPr>
                <a:spLocks/>
              </p:cNvSpPr>
              <p:nvPr/>
            </p:nvSpPr>
            <p:spPr bwMode="auto">
              <a:xfrm>
                <a:off x="1406" y="3495"/>
                <a:ext cx="50" cy="31"/>
              </a:xfrm>
              <a:custGeom>
                <a:avLst/>
                <a:gdLst/>
                <a:ahLst/>
                <a:cxnLst>
                  <a:cxn ang="0">
                    <a:pos x="54" y="26"/>
                  </a:cxn>
                  <a:cxn ang="0">
                    <a:pos x="49" y="23"/>
                  </a:cxn>
                  <a:cxn ang="0">
                    <a:pos x="41" y="18"/>
                  </a:cxn>
                  <a:cxn ang="0">
                    <a:pos x="36" y="16"/>
                  </a:cxn>
                  <a:cxn ang="0">
                    <a:pos x="28" y="11"/>
                  </a:cxn>
                  <a:cxn ang="0">
                    <a:pos x="21" y="8"/>
                  </a:cxn>
                  <a:cxn ang="0">
                    <a:pos x="14" y="5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18" y="16"/>
                  </a:cxn>
                  <a:cxn ang="0">
                    <a:pos x="26" y="18"/>
                  </a:cxn>
                  <a:cxn ang="0">
                    <a:pos x="33" y="23"/>
                  </a:cxn>
                  <a:cxn ang="0">
                    <a:pos x="39" y="24"/>
                  </a:cxn>
                  <a:cxn ang="0">
                    <a:pos x="46" y="29"/>
                  </a:cxn>
                  <a:cxn ang="0">
                    <a:pos x="51" y="31"/>
                  </a:cxn>
                  <a:cxn ang="0">
                    <a:pos x="54" y="26"/>
                  </a:cxn>
                </a:cxnLst>
                <a:rect l="0" t="0" r="r" b="b"/>
                <a:pathLst>
                  <a:path w="54" h="31">
                    <a:moveTo>
                      <a:pt x="54" y="26"/>
                    </a:moveTo>
                    <a:lnTo>
                      <a:pt x="49" y="23"/>
                    </a:lnTo>
                    <a:lnTo>
                      <a:pt x="41" y="18"/>
                    </a:lnTo>
                    <a:lnTo>
                      <a:pt x="36" y="16"/>
                    </a:lnTo>
                    <a:lnTo>
                      <a:pt x="28" y="11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6" y="18"/>
                    </a:lnTo>
                    <a:lnTo>
                      <a:pt x="33" y="23"/>
                    </a:lnTo>
                    <a:lnTo>
                      <a:pt x="39" y="24"/>
                    </a:lnTo>
                    <a:lnTo>
                      <a:pt x="46" y="29"/>
                    </a:lnTo>
                    <a:lnTo>
                      <a:pt x="51" y="31"/>
                    </a:lnTo>
                    <a:lnTo>
                      <a:pt x="54" y="26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748"/>
              <p:cNvSpPr>
                <a:spLocks/>
              </p:cNvSpPr>
              <p:nvPr/>
            </p:nvSpPr>
            <p:spPr bwMode="auto">
              <a:xfrm>
                <a:off x="1453" y="3521"/>
                <a:ext cx="38" cy="24"/>
              </a:xfrm>
              <a:custGeom>
                <a:avLst/>
                <a:gdLst/>
                <a:ahLst/>
                <a:cxnLst>
                  <a:cxn ang="0">
                    <a:pos x="41" y="18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7" y="24"/>
                  </a:cxn>
                  <a:cxn ang="0">
                    <a:pos x="41" y="18"/>
                  </a:cxn>
                </a:cxnLst>
                <a:rect l="0" t="0" r="r" b="b"/>
                <a:pathLst>
                  <a:path w="41" h="24">
                    <a:moveTo>
                      <a:pt x="41" y="1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7" y="24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749"/>
              <p:cNvSpPr>
                <a:spLocks/>
              </p:cNvSpPr>
              <p:nvPr/>
            </p:nvSpPr>
            <p:spPr bwMode="auto">
              <a:xfrm>
                <a:off x="1453" y="3521"/>
                <a:ext cx="38" cy="24"/>
              </a:xfrm>
              <a:custGeom>
                <a:avLst/>
                <a:gdLst/>
                <a:ahLst/>
                <a:cxnLst>
                  <a:cxn ang="0">
                    <a:pos x="41" y="18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7" y="24"/>
                  </a:cxn>
                  <a:cxn ang="0">
                    <a:pos x="41" y="18"/>
                  </a:cxn>
                </a:cxnLst>
                <a:rect l="0" t="0" r="r" b="b"/>
                <a:pathLst>
                  <a:path w="41" h="24">
                    <a:moveTo>
                      <a:pt x="41" y="1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7" y="24"/>
                    </a:lnTo>
                    <a:lnTo>
                      <a:pt x="41" y="1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750"/>
              <p:cNvSpPr>
                <a:spLocks/>
              </p:cNvSpPr>
              <p:nvPr/>
            </p:nvSpPr>
            <p:spPr bwMode="auto">
              <a:xfrm>
                <a:off x="1487" y="3539"/>
                <a:ext cx="31" cy="21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3" y="15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28" y="21"/>
                  </a:cxn>
                  <a:cxn ang="0">
                    <a:pos x="30" y="18"/>
                  </a:cxn>
                </a:cxnLst>
                <a:rect l="0" t="0" r="r" b="b"/>
                <a:pathLst>
                  <a:path w="33" h="21">
                    <a:moveTo>
                      <a:pt x="30" y="18"/>
                    </a:moveTo>
                    <a:lnTo>
                      <a:pt x="33" y="15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8" y="21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751"/>
              <p:cNvSpPr>
                <a:spLocks/>
              </p:cNvSpPr>
              <p:nvPr/>
            </p:nvSpPr>
            <p:spPr bwMode="auto">
              <a:xfrm>
                <a:off x="1487" y="3539"/>
                <a:ext cx="31" cy="21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3" y="15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28" y="21"/>
                  </a:cxn>
                  <a:cxn ang="0">
                    <a:pos x="30" y="18"/>
                  </a:cxn>
                </a:cxnLst>
                <a:rect l="0" t="0" r="r" b="b"/>
                <a:pathLst>
                  <a:path w="33" h="21">
                    <a:moveTo>
                      <a:pt x="30" y="18"/>
                    </a:moveTo>
                    <a:lnTo>
                      <a:pt x="33" y="15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8" y="21"/>
                    </a:lnTo>
                    <a:lnTo>
                      <a:pt x="30" y="1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752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5" y="18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753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5" y="18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754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755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5" name="Group 756"/>
            <p:cNvGrpSpPr>
              <a:grpSpLocks/>
            </p:cNvGrpSpPr>
            <p:nvPr/>
          </p:nvGrpSpPr>
          <p:grpSpPr bwMode="auto">
            <a:xfrm>
              <a:off x="7561075" y="4455062"/>
              <a:ext cx="121310" cy="180695"/>
              <a:chOff x="2276" y="2797"/>
              <a:chExt cx="90" cy="180"/>
            </a:xfrm>
          </p:grpSpPr>
          <p:sp>
            <p:nvSpPr>
              <p:cNvPr id="2525" name="Freeform 757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5" y="18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758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5" y="18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759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760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6" name="Rectangle 762"/>
            <p:cNvSpPr>
              <a:spLocks noChangeArrowheads="1"/>
            </p:cNvSpPr>
            <p:nvPr/>
          </p:nvSpPr>
          <p:spPr bwMode="auto">
            <a:xfrm>
              <a:off x="5559365" y="5257801"/>
              <a:ext cx="765235" cy="24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ym typeface="Symbol" pitchFamily="18" charset="2"/>
                </a:rPr>
                <a:t>M3</a:t>
              </a:r>
            </a:p>
          </p:txBody>
        </p:sp>
        <p:sp>
          <p:nvSpPr>
            <p:cNvPr id="2007" name="Rectangle 763"/>
            <p:cNvSpPr>
              <a:spLocks noChangeArrowheads="1"/>
            </p:cNvSpPr>
            <p:nvPr/>
          </p:nvSpPr>
          <p:spPr bwMode="auto">
            <a:xfrm>
              <a:off x="6335833" y="5540235"/>
              <a:ext cx="1815590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olidFill>
                    <a:srgbClr val="000099"/>
                  </a:solidFill>
                  <a:latin typeface="Arial Narrow" pitchFamily="34" charset="0"/>
                </a:rPr>
                <a:t>Smooth muscle cell</a:t>
              </a:r>
            </a:p>
          </p:txBody>
        </p:sp>
        <p:sp>
          <p:nvSpPr>
            <p:cNvPr id="2008" name="Rectangle 764"/>
            <p:cNvSpPr>
              <a:spLocks noChangeArrowheads="1"/>
            </p:cNvSpPr>
            <p:nvPr/>
          </p:nvSpPr>
          <p:spPr bwMode="auto">
            <a:xfrm>
              <a:off x="8310473" y="5283247"/>
              <a:ext cx="455583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sym typeface="Symbol" pitchFamily="18" charset="2"/>
                </a:rPr>
                <a:t>M3</a:t>
              </a:r>
            </a:p>
          </p:txBody>
        </p:sp>
        <p:sp>
          <p:nvSpPr>
            <p:cNvPr id="2009" name="Rectangle 765"/>
            <p:cNvSpPr>
              <a:spLocks noChangeArrowheads="1"/>
            </p:cNvSpPr>
            <p:nvPr/>
          </p:nvSpPr>
          <p:spPr bwMode="auto">
            <a:xfrm>
              <a:off x="6843086" y="4716066"/>
              <a:ext cx="482540" cy="23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b="1" dirty="0" err="1">
                  <a:latin typeface="Arial Narrow" pitchFamily="34" charset="0"/>
                </a:rPr>
                <a:t>ACh</a:t>
              </a:r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2010" name="Freeform 766"/>
            <p:cNvSpPr>
              <a:spLocks/>
            </p:cNvSpPr>
            <p:nvPr/>
          </p:nvSpPr>
          <p:spPr bwMode="auto">
            <a:xfrm>
              <a:off x="5264270" y="3077766"/>
              <a:ext cx="812770" cy="458764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611" y="33"/>
                </a:cxn>
                <a:cxn ang="0">
                  <a:pos x="578" y="68"/>
                </a:cxn>
                <a:cxn ang="0">
                  <a:pos x="543" y="104"/>
                </a:cxn>
                <a:cxn ang="0">
                  <a:pos x="510" y="141"/>
                </a:cxn>
                <a:cxn ang="0">
                  <a:pos x="477" y="179"/>
                </a:cxn>
                <a:cxn ang="0">
                  <a:pos x="443" y="215"/>
                </a:cxn>
                <a:cxn ang="0">
                  <a:pos x="409" y="252"/>
                </a:cxn>
                <a:cxn ang="0">
                  <a:pos x="373" y="287"/>
                </a:cxn>
                <a:cxn ang="0">
                  <a:pos x="354" y="304"/>
                </a:cxn>
                <a:cxn ang="0">
                  <a:pos x="335" y="320"/>
                </a:cxn>
                <a:cxn ang="0">
                  <a:pos x="315" y="336"/>
                </a:cxn>
                <a:cxn ang="0">
                  <a:pos x="295" y="351"/>
                </a:cxn>
                <a:cxn ang="0">
                  <a:pos x="275" y="365"/>
                </a:cxn>
                <a:cxn ang="0">
                  <a:pos x="254" y="378"/>
                </a:cxn>
                <a:cxn ang="0">
                  <a:pos x="233" y="389"/>
                </a:cxn>
                <a:cxn ang="0">
                  <a:pos x="210" y="401"/>
                </a:cxn>
                <a:cxn ang="0">
                  <a:pos x="187" y="411"/>
                </a:cxn>
                <a:cxn ang="0">
                  <a:pos x="162" y="420"/>
                </a:cxn>
                <a:cxn ang="0">
                  <a:pos x="137" y="427"/>
                </a:cxn>
                <a:cxn ang="0">
                  <a:pos x="112" y="434"/>
                </a:cxn>
                <a:cxn ang="0">
                  <a:pos x="86" y="439"/>
                </a:cxn>
                <a:cxn ang="0">
                  <a:pos x="58" y="443"/>
                </a:cxn>
                <a:cxn ang="0">
                  <a:pos x="29" y="444"/>
                </a:cxn>
                <a:cxn ang="0">
                  <a:pos x="0" y="446"/>
                </a:cxn>
                <a:cxn ang="0">
                  <a:pos x="0" y="457"/>
                </a:cxn>
                <a:cxn ang="0">
                  <a:pos x="31" y="457"/>
                </a:cxn>
                <a:cxn ang="0">
                  <a:pos x="60" y="454"/>
                </a:cxn>
                <a:cxn ang="0">
                  <a:pos x="87" y="451"/>
                </a:cxn>
                <a:cxn ang="0">
                  <a:pos x="114" y="446"/>
                </a:cxn>
                <a:cxn ang="0">
                  <a:pos x="142" y="439"/>
                </a:cxn>
                <a:cxn ang="0">
                  <a:pos x="166" y="431"/>
                </a:cxn>
                <a:cxn ang="0">
                  <a:pos x="191" y="423"/>
                </a:cxn>
                <a:cxn ang="0">
                  <a:pos x="215" y="411"/>
                </a:cxn>
                <a:cxn ang="0">
                  <a:pos x="237" y="400"/>
                </a:cxn>
                <a:cxn ang="0">
                  <a:pos x="260" y="388"/>
                </a:cxn>
                <a:cxn ang="0">
                  <a:pos x="282" y="375"/>
                </a:cxn>
                <a:cxn ang="0">
                  <a:pos x="302" y="361"/>
                </a:cxn>
                <a:cxn ang="0">
                  <a:pos x="322" y="345"/>
                </a:cxn>
                <a:cxn ang="0">
                  <a:pos x="342" y="329"/>
                </a:cxn>
                <a:cxn ang="0">
                  <a:pos x="361" y="313"/>
                </a:cxn>
                <a:cxn ang="0">
                  <a:pos x="380" y="296"/>
                </a:cxn>
                <a:cxn ang="0">
                  <a:pos x="417" y="261"/>
                </a:cxn>
                <a:cxn ang="0">
                  <a:pos x="452" y="224"/>
                </a:cxn>
                <a:cxn ang="0">
                  <a:pos x="485" y="186"/>
                </a:cxn>
                <a:cxn ang="0">
                  <a:pos x="520" y="149"/>
                </a:cxn>
                <a:cxn ang="0">
                  <a:pos x="553" y="111"/>
                </a:cxn>
                <a:cxn ang="0">
                  <a:pos x="586" y="75"/>
                </a:cxn>
                <a:cxn ang="0">
                  <a:pos x="619" y="40"/>
                </a:cxn>
                <a:cxn ang="0">
                  <a:pos x="654" y="9"/>
                </a:cxn>
                <a:cxn ang="0">
                  <a:pos x="645" y="0"/>
                </a:cxn>
              </a:cxnLst>
              <a:rect l="0" t="0" r="r" b="b"/>
              <a:pathLst>
                <a:path w="654" h="457">
                  <a:moveTo>
                    <a:pt x="645" y="0"/>
                  </a:moveTo>
                  <a:lnTo>
                    <a:pt x="611" y="33"/>
                  </a:lnTo>
                  <a:lnTo>
                    <a:pt x="578" y="68"/>
                  </a:lnTo>
                  <a:lnTo>
                    <a:pt x="543" y="104"/>
                  </a:lnTo>
                  <a:lnTo>
                    <a:pt x="510" y="141"/>
                  </a:lnTo>
                  <a:lnTo>
                    <a:pt x="477" y="179"/>
                  </a:lnTo>
                  <a:lnTo>
                    <a:pt x="443" y="215"/>
                  </a:lnTo>
                  <a:lnTo>
                    <a:pt x="409" y="252"/>
                  </a:lnTo>
                  <a:lnTo>
                    <a:pt x="373" y="287"/>
                  </a:lnTo>
                  <a:lnTo>
                    <a:pt x="354" y="304"/>
                  </a:lnTo>
                  <a:lnTo>
                    <a:pt x="335" y="320"/>
                  </a:lnTo>
                  <a:lnTo>
                    <a:pt x="315" y="336"/>
                  </a:lnTo>
                  <a:lnTo>
                    <a:pt x="295" y="351"/>
                  </a:lnTo>
                  <a:lnTo>
                    <a:pt x="275" y="365"/>
                  </a:lnTo>
                  <a:lnTo>
                    <a:pt x="254" y="378"/>
                  </a:lnTo>
                  <a:lnTo>
                    <a:pt x="233" y="389"/>
                  </a:lnTo>
                  <a:lnTo>
                    <a:pt x="210" y="401"/>
                  </a:lnTo>
                  <a:lnTo>
                    <a:pt x="187" y="411"/>
                  </a:lnTo>
                  <a:lnTo>
                    <a:pt x="162" y="420"/>
                  </a:lnTo>
                  <a:lnTo>
                    <a:pt x="137" y="427"/>
                  </a:lnTo>
                  <a:lnTo>
                    <a:pt x="112" y="434"/>
                  </a:lnTo>
                  <a:lnTo>
                    <a:pt x="86" y="439"/>
                  </a:lnTo>
                  <a:lnTo>
                    <a:pt x="58" y="443"/>
                  </a:lnTo>
                  <a:lnTo>
                    <a:pt x="29" y="444"/>
                  </a:lnTo>
                  <a:lnTo>
                    <a:pt x="0" y="446"/>
                  </a:lnTo>
                  <a:lnTo>
                    <a:pt x="0" y="457"/>
                  </a:lnTo>
                  <a:lnTo>
                    <a:pt x="31" y="457"/>
                  </a:lnTo>
                  <a:lnTo>
                    <a:pt x="60" y="454"/>
                  </a:lnTo>
                  <a:lnTo>
                    <a:pt x="87" y="451"/>
                  </a:lnTo>
                  <a:lnTo>
                    <a:pt x="114" y="446"/>
                  </a:lnTo>
                  <a:lnTo>
                    <a:pt x="142" y="439"/>
                  </a:lnTo>
                  <a:lnTo>
                    <a:pt x="166" y="431"/>
                  </a:lnTo>
                  <a:lnTo>
                    <a:pt x="191" y="423"/>
                  </a:lnTo>
                  <a:lnTo>
                    <a:pt x="215" y="411"/>
                  </a:lnTo>
                  <a:lnTo>
                    <a:pt x="237" y="400"/>
                  </a:lnTo>
                  <a:lnTo>
                    <a:pt x="260" y="388"/>
                  </a:lnTo>
                  <a:lnTo>
                    <a:pt x="282" y="375"/>
                  </a:lnTo>
                  <a:lnTo>
                    <a:pt x="302" y="361"/>
                  </a:lnTo>
                  <a:lnTo>
                    <a:pt x="322" y="345"/>
                  </a:lnTo>
                  <a:lnTo>
                    <a:pt x="342" y="329"/>
                  </a:lnTo>
                  <a:lnTo>
                    <a:pt x="361" y="313"/>
                  </a:lnTo>
                  <a:lnTo>
                    <a:pt x="380" y="296"/>
                  </a:lnTo>
                  <a:lnTo>
                    <a:pt x="417" y="261"/>
                  </a:lnTo>
                  <a:lnTo>
                    <a:pt x="452" y="224"/>
                  </a:lnTo>
                  <a:lnTo>
                    <a:pt x="485" y="186"/>
                  </a:lnTo>
                  <a:lnTo>
                    <a:pt x="520" y="149"/>
                  </a:lnTo>
                  <a:lnTo>
                    <a:pt x="553" y="111"/>
                  </a:lnTo>
                  <a:lnTo>
                    <a:pt x="586" y="75"/>
                  </a:lnTo>
                  <a:lnTo>
                    <a:pt x="619" y="40"/>
                  </a:lnTo>
                  <a:lnTo>
                    <a:pt x="654" y="9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 767"/>
            <p:cNvSpPr>
              <a:spLocks/>
            </p:cNvSpPr>
            <p:nvPr/>
          </p:nvSpPr>
          <p:spPr bwMode="auto">
            <a:xfrm>
              <a:off x="6066257" y="2829812"/>
              <a:ext cx="1101215" cy="256988"/>
            </a:xfrm>
            <a:custGeom>
              <a:avLst/>
              <a:gdLst/>
              <a:ahLst/>
              <a:cxnLst>
                <a:cxn ang="0">
                  <a:pos x="885" y="2"/>
                </a:cxn>
                <a:cxn ang="0">
                  <a:pos x="849" y="0"/>
                </a:cxn>
                <a:cxn ang="0">
                  <a:pos x="813" y="2"/>
                </a:cxn>
                <a:cxn ang="0">
                  <a:pos x="775" y="3"/>
                </a:cxn>
                <a:cxn ang="0">
                  <a:pos x="739" y="5"/>
                </a:cxn>
                <a:cxn ang="0">
                  <a:pos x="703" y="8"/>
                </a:cxn>
                <a:cxn ang="0">
                  <a:pos x="667" y="12"/>
                </a:cxn>
                <a:cxn ang="0">
                  <a:pos x="632" y="16"/>
                </a:cxn>
                <a:cxn ang="0">
                  <a:pos x="596" y="22"/>
                </a:cxn>
                <a:cxn ang="0">
                  <a:pos x="528" y="35"/>
                </a:cxn>
                <a:cxn ang="0">
                  <a:pos x="461" y="49"/>
                </a:cxn>
                <a:cxn ang="0">
                  <a:pos x="397" y="67"/>
                </a:cxn>
                <a:cxn ang="0">
                  <a:pos x="336" y="84"/>
                </a:cxn>
                <a:cxn ang="0">
                  <a:pos x="279" y="104"/>
                </a:cxn>
                <a:cxn ang="0">
                  <a:pos x="224" y="124"/>
                </a:cxn>
                <a:cxn ang="0">
                  <a:pos x="175" y="146"/>
                </a:cxn>
                <a:cxn ang="0">
                  <a:pos x="129" y="168"/>
                </a:cxn>
                <a:cxn ang="0">
                  <a:pos x="88" y="188"/>
                </a:cxn>
                <a:cxn ang="0">
                  <a:pos x="54" y="208"/>
                </a:cxn>
                <a:cxn ang="0">
                  <a:pos x="25" y="228"/>
                </a:cxn>
                <a:cxn ang="0">
                  <a:pos x="0" y="247"/>
                </a:cxn>
                <a:cxn ang="0">
                  <a:pos x="9" y="256"/>
                </a:cxn>
                <a:cxn ang="0">
                  <a:pos x="31" y="238"/>
                </a:cxn>
                <a:cxn ang="0">
                  <a:pos x="59" y="218"/>
                </a:cxn>
                <a:cxn ang="0">
                  <a:pos x="94" y="198"/>
                </a:cxn>
                <a:cxn ang="0">
                  <a:pos x="134" y="178"/>
                </a:cxn>
                <a:cxn ang="0">
                  <a:pos x="179" y="156"/>
                </a:cxn>
                <a:cxn ang="0">
                  <a:pos x="228" y="136"/>
                </a:cxn>
                <a:cxn ang="0">
                  <a:pos x="283" y="116"/>
                </a:cxn>
                <a:cxn ang="0">
                  <a:pos x="339" y="96"/>
                </a:cxn>
                <a:cxn ang="0">
                  <a:pos x="400" y="78"/>
                </a:cxn>
                <a:cxn ang="0">
                  <a:pos x="463" y="61"/>
                </a:cxn>
                <a:cxn ang="0">
                  <a:pos x="530" y="47"/>
                </a:cxn>
                <a:cxn ang="0">
                  <a:pos x="599" y="34"/>
                </a:cxn>
                <a:cxn ang="0">
                  <a:pos x="634" y="28"/>
                </a:cxn>
                <a:cxn ang="0">
                  <a:pos x="668" y="24"/>
                </a:cxn>
                <a:cxn ang="0">
                  <a:pos x="704" y="21"/>
                </a:cxn>
                <a:cxn ang="0">
                  <a:pos x="740" y="16"/>
                </a:cxn>
                <a:cxn ang="0">
                  <a:pos x="776" y="15"/>
                </a:cxn>
                <a:cxn ang="0">
                  <a:pos x="813" y="13"/>
                </a:cxn>
                <a:cxn ang="0">
                  <a:pos x="849" y="13"/>
                </a:cxn>
                <a:cxn ang="0">
                  <a:pos x="885" y="13"/>
                </a:cxn>
                <a:cxn ang="0">
                  <a:pos x="885" y="2"/>
                </a:cxn>
              </a:cxnLst>
              <a:rect l="0" t="0" r="r" b="b"/>
              <a:pathLst>
                <a:path w="885" h="256">
                  <a:moveTo>
                    <a:pt x="885" y="2"/>
                  </a:moveTo>
                  <a:lnTo>
                    <a:pt x="849" y="0"/>
                  </a:lnTo>
                  <a:lnTo>
                    <a:pt x="813" y="2"/>
                  </a:lnTo>
                  <a:lnTo>
                    <a:pt x="775" y="3"/>
                  </a:lnTo>
                  <a:lnTo>
                    <a:pt x="739" y="5"/>
                  </a:lnTo>
                  <a:lnTo>
                    <a:pt x="703" y="8"/>
                  </a:lnTo>
                  <a:lnTo>
                    <a:pt x="667" y="12"/>
                  </a:lnTo>
                  <a:lnTo>
                    <a:pt x="632" y="16"/>
                  </a:lnTo>
                  <a:lnTo>
                    <a:pt x="596" y="22"/>
                  </a:lnTo>
                  <a:lnTo>
                    <a:pt x="528" y="35"/>
                  </a:lnTo>
                  <a:lnTo>
                    <a:pt x="461" y="49"/>
                  </a:lnTo>
                  <a:lnTo>
                    <a:pt x="397" y="67"/>
                  </a:lnTo>
                  <a:lnTo>
                    <a:pt x="336" y="84"/>
                  </a:lnTo>
                  <a:lnTo>
                    <a:pt x="279" y="104"/>
                  </a:lnTo>
                  <a:lnTo>
                    <a:pt x="224" y="124"/>
                  </a:lnTo>
                  <a:lnTo>
                    <a:pt x="175" y="146"/>
                  </a:lnTo>
                  <a:lnTo>
                    <a:pt x="129" y="168"/>
                  </a:lnTo>
                  <a:lnTo>
                    <a:pt x="88" y="188"/>
                  </a:lnTo>
                  <a:lnTo>
                    <a:pt x="54" y="208"/>
                  </a:lnTo>
                  <a:lnTo>
                    <a:pt x="25" y="228"/>
                  </a:lnTo>
                  <a:lnTo>
                    <a:pt x="0" y="247"/>
                  </a:lnTo>
                  <a:lnTo>
                    <a:pt x="9" y="256"/>
                  </a:lnTo>
                  <a:lnTo>
                    <a:pt x="31" y="238"/>
                  </a:lnTo>
                  <a:lnTo>
                    <a:pt x="59" y="218"/>
                  </a:lnTo>
                  <a:lnTo>
                    <a:pt x="94" y="198"/>
                  </a:lnTo>
                  <a:lnTo>
                    <a:pt x="134" y="178"/>
                  </a:lnTo>
                  <a:lnTo>
                    <a:pt x="179" y="156"/>
                  </a:lnTo>
                  <a:lnTo>
                    <a:pt x="228" y="136"/>
                  </a:lnTo>
                  <a:lnTo>
                    <a:pt x="283" y="116"/>
                  </a:lnTo>
                  <a:lnTo>
                    <a:pt x="339" y="96"/>
                  </a:lnTo>
                  <a:lnTo>
                    <a:pt x="400" y="78"/>
                  </a:lnTo>
                  <a:lnTo>
                    <a:pt x="463" y="61"/>
                  </a:lnTo>
                  <a:lnTo>
                    <a:pt x="530" y="47"/>
                  </a:lnTo>
                  <a:lnTo>
                    <a:pt x="599" y="34"/>
                  </a:lnTo>
                  <a:lnTo>
                    <a:pt x="634" y="28"/>
                  </a:lnTo>
                  <a:lnTo>
                    <a:pt x="668" y="24"/>
                  </a:lnTo>
                  <a:lnTo>
                    <a:pt x="704" y="21"/>
                  </a:lnTo>
                  <a:lnTo>
                    <a:pt x="740" y="16"/>
                  </a:lnTo>
                  <a:lnTo>
                    <a:pt x="776" y="15"/>
                  </a:lnTo>
                  <a:lnTo>
                    <a:pt x="813" y="13"/>
                  </a:lnTo>
                  <a:lnTo>
                    <a:pt x="849" y="13"/>
                  </a:lnTo>
                  <a:lnTo>
                    <a:pt x="885" y="13"/>
                  </a:lnTo>
                  <a:lnTo>
                    <a:pt x="885" y="2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 768"/>
            <p:cNvSpPr>
              <a:spLocks/>
            </p:cNvSpPr>
            <p:nvPr/>
          </p:nvSpPr>
          <p:spPr bwMode="auto">
            <a:xfrm>
              <a:off x="7167473" y="2831820"/>
              <a:ext cx="981255" cy="254981"/>
            </a:xfrm>
            <a:custGeom>
              <a:avLst/>
              <a:gdLst/>
              <a:ahLst/>
              <a:cxnLst>
                <a:cxn ang="0">
                  <a:pos x="789" y="245"/>
                </a:cxn>
                <a:cxn ang="0">
                  <a:pos x="766" y="226"/>
                </a:cxn>
                <a:cxn ang="0">
                  <a:pos x="738" y="208"/>
                </a:cxn>
                <a:cxn ang="0">
                  <a:pos x="707" y="187"/>
                </a:cxn>
                <a:cxn ang="0">
                  <a:pos x="672" y="169"/>
                </a:cxn>
                <a:cxn ang="0">
                  <a:pos x="634" y="148"/>
                </a:cxn>
                <a:cxn ang="0">
                  <a:pos x="593" y="128"/>
                </a:cxn>
                <a:cxn ang="0">
                  <a:pos x="546" y="109"/>
                </a:cxn>
                <a:cxn ang="0">
                  <a:pos x="499" y="91"/>
                </a:cxn>
                <a:cxn ang="0">
                  <a:pos x="447" y="73"/>
                </a:cxn>
                <a:cxn ang="0">
                  <a:pos x="392" y="58"/>
                </a:cxn>
                <a:cxn ang="0">
                  <a:pos x="333" y="43"/>
                </a:cxn>
                <a:cxn ang="0">
                  <a:pos x="272" y="30"/>
                </a:cxn>
                <a:cxn ang="0">
                  <a:pos x="209" y="19"/>
                </a:cxn>
                <a:cxn ang="0">
                  <a:pos x="143" y="10"/>
                </a:cxn>
                <a:cxn ang="0">
                  <a:pos x="108" y="6"/>
                </a:cxn>
                <a:cxn ang="0">
                  <a:pos x="72" y="3"/>
                </a:cxn>
                <a:cxn ang="0">
                  <a:pos x="37" y="1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36" y="13"/>
                </a:cxn>
                <a:cxn ang="0">
                  <a:pos x="72" y="16"/>
                </a:cxn>
                <a:cxn ang="0">
                  <a:pos x="106" y="19"/>
                </a:cxn>
                <a:cxn ang="0">
                  <a:pos x="141" y="22"/>
                </a:cxn>
                <a:cxn ang="0">
                  <a:pos x="207" y="30"/>
                </a:cxn>
                <a:cxn ang="0">
                  <a:pos x="271" y="42"/>
                </a:cxn>
                <a:cxn ang="0">
                  <a:pos x="332" y="55"/>
                </a:cxn>
                <a:cxn ang="0">
                  <a:pos x="389" y="69"/>
                </a:cxn>
                <a:cxn ang="0">
                  <a:pos x="443" y="85"/>
                </a:cxn>
                <a:cxn ang="0">
                  <a:pos x="495" y="102"/>
                </a:cxn>
                <a:cxn ang="0">
                  <a:pos x="542" y="121"/>
                </a:cxn>
                <a:cxn ang="0">
                  <a:pos x="587" y="140"/>
                </a:cxn>
                <a:cxn ang="0">
                  <a:pos x="629" y="159"/>
                </a:cxn>
                <a:cxn ang="0">
                  <a:pos x="666" y="179"/>
                </a:cxn>
                <a:cxn ang="0">
                  <a:pos x="701" y="199"/>
                </a:cxn>
                <a:cxn ang="0">
                  <a:pos x="731" y="218"/>
                </a:cxn>
                <a:cxn ang="0">
                  <a:pos x="759" y="236"/>
                </a:cxn>
                <a:cxn ang="0">
                  <a:pos x="782" y="254"/>
                </a:cxn>
                <a:cxn ang="0">
                  <a:pos x="789" y="245"/>
                </a:cxn>
              </a:cxnLst>
              <a:rect l="0" t="0" r="r" b="b"/>
              <a:pathLst>
                <a:path w="789" h="254">
                  <a:moveTo>
                    <a:pt x="789" y="245"/>
                  </a:moveTo>
                  <a:lnTo>
                    <a:pt x="766" y="226"/>
                  </a:lnTo>
                  <a:lnTo>
                    <a:pt x="738" y="208"/>
                  </a:lnTo>
                  <a:lnTo>
                    <a:pt x="707" y="187"/>
                  </a:lnTo>
                  <a:lnTo>
                    <a:pt x="672" y="169"/>
                  </a:lnTo>
                  <a:lnTo>
                    <a:pt x="634" y="148"/>
                  </a:lnTo>
                  <a:lnTo>
                    <a:pt x="593" y="128"/>
                  </a:lnTo>
                  <a:lnTo>
                    <a:pt x="546" y="109"/>
                  </a:lnTo>
                  <a:lnTo>
                    <a:pt x="499" y="91"/>
                  </a:lnTo>
                  <a:lnTo>
                    <a:pt x="447" y="73"/>
                  </a:lnTo>
                  <a:lnTo>
                    <a:pt x="392" y="58"/>
                  </a:lnTo>
                  <a:lnTo>
                    <a:pt x="333" y="43"/>
                  </a:lnTo>
                  <a:lnTo>
                    <a:pt x="272" y="30"/>
                  </a:lnTo>
                  <a:lnTo>
                    <a:pt x="209" y="19"/>
                  </a:lnTo>
                  <a:lnTo>
                    <a:pt x="143" y="10"/>
                  </a:lnTo>
                  <a:lnTo>
                    <a:pt x="108" y="6"/>
                  </a:lnTo>
                  <a:lnTo>
                    <a:pt x="72" y="3"/>
                  </a:lnTo>
                  <a:lnTo>
                    <a:pt x="37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6" y="13"/>
                  </a:lnTo>
                  <a:lnTo>
                    <a:pt x="72" y="16"/>
                  </a:lnTo>
                  <a:lnTo>
                    <a:pt x="106" y="19"/>
                  </a:lnTo>
                  <a:lnTo>
                    <a:pt x="141" y="22"/>
                  </a:lnTo>
                  <a:lnTo>
                    <a:pt x="207" y="30"/>
                  </a:lnTo>
                  <a:lnTo>
                    <a:pt x="271" y="42"/>
                  </a:lnTo>
                  <a:lnTo>
                    <a:pt x="332" y="55"/>
                  </a:lnTo>
                  <a:lnTo>
                    <a:pt x="389" y="69"/>
                  </a:lnTo>
                  <a:lnTo>
                    <a:pt x="443" y="85"/>
                  </a:lnTo>
                  <a:lnTo>
                    <a:pt x="495" y="102"/>
                  </a:lnTo>
                  <a:lnTo>
                    <a:pt x="542" y="121"/>
                  </a:lnTo>
                  <a:lnTo>
                    <a:pt x="587" y="140"/>
                  </a:lnTo>
                  <a:lnTo>
                    <a:pt x="629" y="159"/>
                  </a:lnTo>
                  <a:lnTo>
                    <a:pt x="666" y="179"/>
                  </a:lnTo>
                  <a:lnTo>
                    <a:pt x="701" y="199"/>
                  </a:lnTo>
                  <a:lnTo>
                    <a:pt x="731" y="218"/>
                  </a:lnTo>
                  <a:lnTo>
                    <a:pt x="759" y="236"/>
                  </a:lnTo>
                  <a:lnTo>
                    <a:pt x="782" y="254"/>
                  </a:lnTo>
                  <a:lnTo>
                    <a:pt x="789" y="245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 770"/>
            <p:cNvSpPr>
              <a:spLocks/>
            </p:cNvSpPr>
            <p:nvPr/>
          </p:nvSpPr>
          <p:spPr bwMode="auto">
            <a:xfrm>
              <a:off x="5264270" y="3915989"/>
              <a:ext cx="812770" cy="458764"/>
            </a:xfrm>
            <a:custGeom>
              <a:avLst/>
              <a:gdLst/>
              <a:ahLst/>
              <a:cxnLst>
                <a:cxn ang="0">
                  <a:pos x="654" y="449"/>
                </a:cxn>
                <a:cxn ang="0">
                  <a:pos x="619" y="415"/>
                </a:cxn>
                <a:cxn ang="0">
                  <a:pos x="586" y="381"/>
                </a:cxn>
                <a:cxn ang="0">
                  <a:pos x="553" y="345"/>
                </a:cxn>
                <a:cxn ang="0">
                  <a:pos x="520" y="309"/>
                </a:cxn>
                <a:cxn ang="0">
                  <a:pos x="485" y="271"/>
                </a:cxn>
                <a:cxn ang="0">
                  <a:pos x="452" y="234"/>
                </a:cxn>
                <a:cxn ang="0">
                  <a:pos x="417" y="196"/>
                </a:cxn>
                <a:cxn ang="0">
                  <a:pos x="380" y="162"/>
                </a:cxn>
                <a:cxn ang="0">
                  <a:pos x="361" y="144"/>
                </a:cxn>
                <a:cxn ang="0">
                  <a:pos x="342" y="128"/>
                </a:cxn>
                <a:cxn ang="0">
                  <a:pos x="322" y="113"/>
                </a:cxn>
                <a:cxn ang="0">
                  <a:pos x="302" y="97"/>
                </a:cxn>
                <a:cxn ang="0">
                  <a:pos x="282" y="82"/>
                </a:cxn>
                <a:cxn ang="0">
                  <a:pos x="260" y="69"/>
                </a:cxn>
                <a:cxn ang="0">
                  <a:pos x="237" y="56"/>
                </a:cxn>
                <a:cxn ang="0">
                  <a:pos x="215" y="45"/>
                </a:cxn>
                <a:cxn ang="0">
                  <a:pos x="191" y="35"/>
                </a:cxn>
                <a:cxn ang="0">
                  <a:pos x="166" y="26"/>
                </a:cxn>
                <a:cxn ang="0">
                  <a:pos x="142" y="17"/>
                </a:cxn>
                <a:cxn ang="0">
                  <a:pos x="114" y="12"/>
                </a:cxn>
                <a:cxn ang="0">
                  <a:pos x="87" y="6"/>
                </a:cxn>
                <a:cxn ang="0">
                  <a:pos x="60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9" y="13"/>
                </a:cxn>
                <a:cxn ang="0">
                  <a:pos x="58" y="15"/>
                </a:cxn>
                <a:cxn ang="0">
                  <a:pos x="86" y="17"/>
                </a:cxn>
                <a:cxn ang="0">
                  <a:pos x="112" y="23"/>
                </a:cxn>
                <a:cxn ang="0">
                  <a:pos x="137" y="29"/>
                </a:cxn>
                <a:cxn ang="0">
                  <a:pos x="162" y="38"/>
                </a:cxn>
                <a:cxn ang="0">
                  <a:pos x="187" y="46"/>
                </a:cxn>
                <a:cxn ang="0">
                  <a:pos x="210" y="56"/>
                </a:cxn>
                <a:cxn ang="0">
                  <a:pos x="233" y="68"/>
                </a:cxn>
                <a:cxn ang="0">
                  <a:pos x="254" y="79"/>
                </a:cxn>
                <a:cxn ang="0">
                  <a:pos x="275" y="92"/>
                </a:cxn>
                <a:cxn ang="0">
                  <a:pos x="295" y="107"/>
                </a:cxn>
                <a:cxn ang="0">
                  <a:pos x="315" y="121"/>
                </a:cxn>
                <a:cxn ang="0">
                  <a:pos x="335" y="137"/>
                </a:cxn>
                <a:cxn ang="0">
                  <a:pos x="354" y="153"/>
                </a:cxn>
                <a:cxn ang="0">
                  <a:pos x="373" y="170"/>
                </a:cxn>
                <a:cxn ang="0">
                  <a:pos x="409" y="205"/>
                </a:cxn>
                <a:cxn ang="0">
                  <a:pos x="443" y="241"/>
                </a:cxn>
                <a:cxn ang="0">
                  <a:pos x="477" y="278"/>
                </a:cxn>
                <a:cxn ang="0">
                  <a:pos x="510" y="316"/>
                </a:cxn>
                <a:cxn ang="0">
                  <a:pos x="543" y="353"/>
                </a:cxn>
                <a:cxn ang="0">
                  <a:pos x="578" y="390"/>
                </a:cxn>
                <a:cxn ang="0">
                  <a:pos x="611" y="424"/>
                </a:cxn>
                <a:cxn ang="0">
                  <a:pos x="645" y="457"/>
                </a:cxn>
                <a:cxn ang="0">
                  <a:pos x="654" y="449"/>
                </a:cxn>
              </a:cxnLst>
              <a:rect l="0" t="0" r="r" b="b"/>
              <a:pathLst>
                <a:path w="654" h="457">
                  <a:moveTo>
                    <a:pt x="654" y="449"/>
                  </a:moveTo>
                  <a:lnTo>
                    <a:pt x="619" y="415"/>
                  </a:lnTo>
                  <a:lnTo>
                    <a:pt x="586" y="381"/>
                  </a:lnTo>
                  <a:lnTo>
                    <a:pt x="553" y="345"/>
                  </a:lnTo>
                  <a:lnTo>
                    <a:pt x="520" y="309"/>
                  </a:lnTo>
                  <a:lnTo>
                    <a:pt x="485" y="271"/>
                  </a:lnTo>
                  <a:lnTo>
                    <a:pt x="452" y="234"/>
                  </a:lnTo>
                  <a:lnTo>
                    <a:pt x="417" y="196"/>
                  </a:lnTo>
                  <a:lnTo>
                    <a:pt x="380" y="162"/>
                  </a:lnTo>
                  <a:lnTo>
                    <a:pt x="361" y="144"/>
                  </a:lnTo>
                  <a:lnTo>
                    <a:pt x="342" y="128"/>
                  </a:lnTo>
                  <a:lnTo>
                    <a:pt x="322" y="113"/>
                  </a:lnTo>
                  <a:lnTo>
                    <a:pt x="302" y="97"/>
                  </a:lnTo>
                  <a:lnTo>
                    <a:pt x="282" y="82"/>
                  </a:lnTo>
                  <a:lnTo>
                    <a:pt x="260" y="69"/>
                  </a:lnTo>
                  <a:lnTo>
                    <a:pt x="237" y="56"/>
                  </a:lnTo>
                  <a:lnTo>
                    <a:pt x="215" y="45"/>
                  </a:lnTo>
                  <a:lnTo>
                    <a:pt x="191" y="35"/>
                  </a:lnTo>
                  <a:lnTo>
                    <a:pt x="166" y="26"/>
                  </a:lnTo>
                  <a:lnTo>
                    <a:pt x="142" y="17"/>
                  </a:lnTo>
                  <a:lnTo>
                    <a:pt x="114" y="12"/>
                  </a:lnTo>
                  <a:lnTo>
                    <a:pt x="87" y="6"/>
                  </a:lnTo>
                  <a:lnTo>
                    <a:pt x="60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3"/>
                  </a:lnTo>
                  <a:lnTo>
                    <a:pt x="58" y="15"/>
                  </a:lnTo>
                  <a:lnTo>
                    <a:pt x="86" y="17"/>
                  </a:lnTo>
                  <a:lnTo>
                    <a:pt x="112" y="23"/>
                  </a:lnTo>
                  <a:lnTo>
                    <a:pt x="137" y="29"/>
                  </a:lnTo>
                  <a:lnTo>
                    <a:pt x="162" y="38"/>
                  </a:lnTo>
                  <a:lnTo>
                    <a:pt x="187" y="46"/>
                  </a:lnTo>
                  <a:lnTo>
                    <a:pt x="210" y="56"/>
                  </a:lnTo>
                  <a:lnTo>
                    <a:pt x="233" y="68"/>
                  </a:lnTo>
                  <a:lnTo>
                    <a:pt x="254" y="79"/>
                  </a:lnTo>
                  <a:lnTo>
                    <a:pt x="275" y="92"/>
                  </a:lnTo>
                  <a:lnTo>
                    <a:pt x="295" y="107"/>
                  </a:lnTo>
                  <a:lnTo>
                    <a:pt x="315" y="121"/>
                  </a:lnTo>
                  <a:lnTo>
                    <a:pt x="335" y="137"/>
                  </a:lnTo>
                  <a:lnTo>
                    <a:pt x="354" y="153"/>
                  </a:lnTo>
                  <a:lnTo>
                    <a:pt x="373" y="170"/>
                  </a:lnTo>
                  <a:lnTo>
                    <a:pt x="409" y="205"/>
                  </a:lnTo>
                  <a:lnTo>
                    <a:pt x="443" y="241"/>
                  </a:lnTo>
                  <a:lnTo>
                    <a:pt x="477" y="278"/>
                  </a:lnTo>
                  <a:lnTo>
                    <a:pt x="510" y="316"/>
                  </a:lnTo>
                  <a:lnTo>
                    <a:pt x="543" y="353"/>
                  </a:lnTo>
                  <a:lnTo>
                    <a:pt x="578" y="390"/>
                  </a:lnTo>
                  <a:lnTo>
                    <a:pt x="611" y="424"/>
                  </a:lnTo>
                  <a:lnTo>
                    <a:pt x="645" y="457"/>
                  </a:lnTo>
                  <a:lnTo>
                    <a:pt x="654" y="449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 775"/>
            <p:cNvSpPr>
              <a:spLocks/>
            </p:cNvSpPr>
            <p:nvPr/>
          </p:nvSpPr>
          <p:spPr bwMode="auto">
            <a:xfrm>
              <a:off x="7056947" y="4122784"/>
              <a:ext cx="14827" cy="146564"/>
            </a:xfrm>
            <a:custGeom>
              <a:avLst/>
              <a:gdLst/>
              <a:ahLst/>
              <a:cxnLst>
                <a:cxn ang="0">
                  <a:pos x="5" y="146"/>
                </a:cxn>
                <a:cxn ang="0">
                  <a:pos x="11" y="14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6"/>
                </a:cxn>
                <a:cxn ang="0">
                  <a:pos x="5" y="146"/>
                </a:cxn>
              </a:cxnLst>
              <a:rect l="0" t="0" r="r" b="b"/>
              <a:pathLst>
                <a:path w="11" h="146">
                  <a:moveTo>
                    <a:pt x="5" y="146"/>
                  </a:moveTo>
                  <a:lnTo>
                    <a:pt x="11" y="14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 776"/>
            <p:cNvSpPr>
              <a:spLocks/>
            </p:cNvSpPr>
            <p:nvPr/>
          </p:nvSpPr>
          <p:spPr bwMode="auto">
            <a:xfrm>
              <a:off x="7032084" y="3886200"/>
              <a:ext cx="149765" cy="425310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68" y="3"/>
                </a:cxn>
                <a:cxn ang="0">
                  <a:pos x="65" y="3"/>
                </a:cxn>
                <a:cxn ang="0">
                  <a:pos x="64" y="5"/>
                </a:cxn>
                <a:cxn ang="0">
                  <a:pos x="61" y="5"/>
                </a:cxn>
                <a:cxn ang="0">
                  <a:pos x="58" y="6"/>
                </a:cxn>
                <a:cxn ang="0">
                  <a:pos x="57" y="6"/>
                </a:cxn>
                <a:cxn ang="0">
                  <a:pos x="54" y="7"/>
                </a:cxn>
                <a:cxn ang="0">
                  <a:pos x="52" y="7"/>
                </a:cxn>
                <a:cxn ang="0">
                  <a:pos x="49" y="7"/>
                </a:cxn>
                <a:cxn ang="0">
                  <a:pos x="48" y="9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41" y="9"/>
                </a:cxn>
                <a:cxn ang="0">
                  <a:pos x="38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8" y="9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6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36" y="84"/>
                </a:cxn>
              </a:cxnLst>
              <a:rect l="0" t="0" r="r" b="b"/>
              <a:pathLst>
                <a:path w="73" h="84">
                  <a:moveTo>
                    <a:pt x="36" y="84"/>
                  </a:moveTo>
                  <a:lnTo>
                    <a:pt x="73" y="0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 777"/>
            <p:cNvSpPr>
              <a:spLocks/>
            </p:cNvSpPr>
            <p:nvPr/>
          </p:nvSpPr>
          <p:spPr bwMode="auto">
            <a:xfrm>
              <a:off x="7734929" y="2822785"/>
              <a:ext cx="153658" cy="181698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15" y="6"/>
                </a:cxn>
                <a:cxn ang="0">
                  <a:pos x="118" y="9"/>
                </a:cxn>
                <a:cxn ang="0">
                  <a:pos x="120" y="13"/>
                </a:cxn>
                <a:cxn ang="0">
                  <a:pos x="121" y="18"/>
                </a:cxn>
                <a:cxn ang="0">
                  <a:pos x="123" y="29"/>
                </a:cxn>
                <a:cxn ang="0">
                  <a:pos x="121" y="42"/>
                </a:cxn>
                <a:cxn ang="0">
                  <a:pos x="118" y="58"/>
                </a:cxn>
                <a:cxn ang="0">
                  <a:pos x="113" y="75"/>
                </a:cxn>
                <a:cxn ang="0">
                  <a:pos x="105" y="93"/>
                </a:cxn>
                <a:cxn ang="0">
                  <a:pos x="97" y="110"/>
                </a:cxn>
                <a:cxn ang="0">
                  <a:pos x="85" y="127"/>
                </a:cxn>
                <a:cxn ang="0">
                  <a:pos x="74" y="143"/>
                </a:cxn>
                <a:cxn ang="0">
                  <a:pos x="62" y="156"/>
                </a:cxn>
                <a:cxn ang="0">
                  <a:pos x="51" y="166"/>
                </a:cxn>
                <a:cxn ang="0">
                  <a:pos x="39" y="175"/>
                </a:cxn>
                <a:cxn ang="0">
                  <a:pos x="29" y="179"/>
                </a:cxn>
                <a:cxn ang="0">
                  <a:pos x="23" y="181"/>
                </a:cxn>
                <a:cxn ang="0">
                  <a:pos x="19" y="181"/>
                </a:cxn>
                <a:cxn ang="0">
                  <a:pos x="14" y="179"/>
                </a:cxn>
                <a:cxn ang="0">
                  <a:pos x="10" y="178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3" y="168"/>
                </a:cxn>
                <a:cxn ang="0">
                  <a:pos x="1" y="163"/>
                </a:cxn>
                <a:cxn ang="0">
                  <a:pos x="0" y="152"/>
                </a:cxn>
                <a:cxn ang="0">
                  <a:pos x="1" y="137"/>
                </a:cxn>
                <a:cxn ang="0">
                  <a:pos x="4" y="123"/>
                </a:cxn>
                <a:cxn ang="0">
                  <a:pos x="10" y="106"/>
                </a:cxn>
                <a:cxn ang="0">
                  <a:pos x="17" y="88"/>
                </a:cxn>
                <a:cxn ang="0">
                  <a:pos x="26" y="69"/>
                </a:cxn>
                <a:cxn ang="0">
                  <a:pos x="38" y="54"/>
                </a:cxn>
                <a:cxn ang="0">
                  <a:pos x="49" y="38"/>
                </a:cxn>
                <a:cxn ang="0">
                  <a:pos x="61" y="25"/>
                </a:cxn>
                <a:cxn ang="0">
                  <a:pos x="72" y="15"/>
                </a:cxn>
                <a:cxn ang="0">
                  <a:pos x="84" y="6"/>
                </a:cxn>
                <a:cxn ang="0">
                  <a:pos x="94" y="2"/>
                </a:cxn>
                <a:cxn ang="0">
                  <a:pos x="100" y="0"/>
                </a:cxn>
                <a:cxn ang="0">
                  <a:pos x="104" y="0"/>
                </a:cxn>
                <a:cxn ang="0">
                  <a:pos x="108" y="2"/>
                </a:cxn>
                <a:cxn ang="0">
                  <a:pos x="113" y="3"/>
                </a:cxn>
              </a:cxnLst>
              <a:rect l="0" t="0" r="r" b="b"/>
              <a:pathLst>
                <a:path w="123" h="181">
                  <a:moveTo>
                    <a:pt x="113" y="3"/>
                  </a:moveTo>
                  <a:lnTo>
                    <a:pt x="115" y="6"/>
                  </a:lnTo>
                  <a:lnTo>
                    <a:pt x="118" y="9"/>
                  </a:lnTo>
                  <a:lnTo>
                    <a:pt x="120" y="13"/>
                  </a:lnTo>
                  <a:lnTo>
                    <a:pt x="121" y="18"/>
                  </a:lnTo>
                  <a:lnTo>
                    <a:pt x="123" y="29"/>
                  </a:lnTo>
                  <a:lnTo>
                    <a:pt x="121" y="42"/>
                  </a:lnTo>
                  <a:lnTo>
                    <a:pt x="118" y="58"/>
                  </a:lnTo>
                  <a:lnTo>
                    <a:pt x="113" y="75"/>
                  </a:lnTo>
                  <a:lnTo>
                    <a:pt x="105" y="93"/>
                  </a:lnTo>
                  <a:lnTo>
                    <a:pt x="97" y="110"/>
                  </a:lnTo>
                  <a:lnTo>
                    <a:pt x="85" y="127"/>
                  </a:lnTo>
                  <a:lnTo>
                    <a:pt x="74" y="143"/>
                  </a:lnTo>
                  <a:lnTo>
                    <a:pt x="62" y="156"/>
                  </a:lnTo>
                  <a:lnTo>
                    <a:pt x="51" y="166"/>
                  </a:lnTo>
                  <a:lnTo>
                    <a:pt x="39" y="175"/>
                  </a:lnTo>
                  <a:lnTo>
                    <a:pt x="29" y="179"/>
                  </a:lnTo>
                  <a:lnTo>
                    <a:pt x="23" y="181"/>
                  </a:lnTo>
                  <a:lnTo>
                    <a:pt x="19" y="181"/>
                  </a:lnTo>
                  <a:lnTo>
                    <a:pt x="14" y="179"/>
                  </a:lnTo>
                  <a:lnTo>
                    <a:pt x="10" y="178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3" y="168"/>
                  </a:lnTo>
                  <a:lnTo>
                    <a:pt x="1" y="163"/>
                  </a:lnTo>
                  <a:lnTo>
                    <a:pt x="0" y="152"/>
                  </a:lnTo>
                  <a:lnTo>
                    <a:pt x="1" y="137"/>
                  </a:lnTo>
                  <a:lnTo>
                    <a:pt x="4" y="123"/>
                  </a:lnTo>
                  <a:lnTo>
                    <a:pt x="10" y="106"/>
                  </a:lnTo>
                  <a:lnTo>
                    <a:pt x="17" y="88"/>
                  </a:lnTo>
                  <a:lnTo>
                    <a:pt x="26" y="69"/>
                  </a:lnTo>
                  <a:lnTo>
                    <a:pt x="38" y="54"/>
                  </a:lnTo>
                  <a:lnTo>
                    <a:pt x="49" y="38"/>
                  </a:lnTo>
                  <a:lnTo>
                    <a:pt x="61" y="25"/>
                  </a:lnTo>
                  <a:lnTo>
                    <a:pt x="72" y="15"/>
                  </a:lnTo>
                  <a:lnTo>
                    <a:pt x="84" y="6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2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 778"/>
            <p:cNvSpPr>
              <a:spLocks/>
            </p:cNvSpPr>
            <p:nvPr/>
          </p:nvSpPr>
          <p:spPr bwMode="auto">
            <a:xfrm>
              <a:off x="7848151" y="2819774"/>
              <a:ext cx="47175" cy="117452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0" y="98"/>
                </a:cxn>
                <a:cxn ang="0">
                  <a:pos x="27" y="80"/>
                </a:cxn>
                <a:cxn ang="0">
                  <a:pos x="33" y="62"/>
                </a:cxn>
                <a:cxn ang="0">
                  <a:pos x="37" y="46"/>
                </a:cxn>
                <a:cxn ang="0">
                  <a:pos x="37" y="32"/>
                </a:cxn>
                <a:cxn ang="0">
                  <a:pos x="36" y="19"/>
                </a:cxn>
                <a:cxn ang="0">
                  <a:pos x="35" y="13"/>
                </a:cxn>
                <a:cxn ang="0">
                  <a:pos x="32" y="9"/>
                </a:cxn>
                <a:cxn ang="0">
                  <a:pos x="29" y="5"/>
                </a:cxn>
                <a:cxn ang="0">
                  <a:pos x="24" y="0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4" y="22"/>
                </a:cxn>
                <a:cxn ang="0">
                  <a:pos x="26" y="32"/>
                </a:cxn>
                <a:cxn ang="0">
                  <a:pos x="24" y="45"/>
                </a:cxn>
                <a:cxn ang="0">
                  <a:pos x="22" y="59"/>
                </a:cxn>
                <a:cxn ang="0">
                  <a:pos x="17" y="75"/>
                </a:cxn>
                <a:cxn ang="0">
                  <a:pos x="10" y="93"/>
                </a:cxn>
                <a:cxn ang="0">
                  <a:pos x="0" y="110"/>
                </a:cxn>
                <a:cxn ang="0">
                  <a:pos x="10" y="117"/>
                </a:cxn>
              </a:cxnLst>
              <a:rect l="0" t="0" r="r" b="b"/>
              <a:pathLst>
                <a:path w="37" h="117">
                  <a:moveTo>
                    <a:pt x="10" y="117"/>
                  </a:moveTo>
                  <a:lnTo>
                    <a:pt x="20" y="98"/>
                  </a:lnTo>
                  <a:lnTo>
                    <a:pt x="27" y="80"/>
                  </a:lnTo>
                  <a:lnTo>
                    <a:pt x="33" y="62"/>
                  </a:lnTo>
                  <a:lnTo>
                    <a:pt x="37" y="46"/>
                  </a:lnTo>
                  <a:lnTo>
                    <a:pt x="37" y="32"/>
                  </a:lnTo>
                  <a:lnTo>
                    <a:pt x="36" y="19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6" y="32"/>
                  </a:lnTo>
                  <a:lnTo>
                    <a:pt x="24" y="45"/>
                  </a:lnTo>
                  <a:lnTo>
                    <a:pt x="22" y="59"/>
                  </a:lnTo>
                  <a:lnTo>
                    <a:pt x="17" y="75"/>
                  </a:lnTo>
                  <a:lnTo>
                    <a:pt x="10" y="93"/>
                  </a:lnTo>
                  <a:lnTo>
                    <a:pt x="0" y="110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 779"/>
            <p:cNvSpPr>
              <a:spLocks/>
            </p:cNvSpPr>
            <p:nvPr/>
          </p:nvSpPr>
          <p:spPr bwMode="auto">
            <a:xfrm>
              <a:off x="7744364" y="2930198"/>
              <a:ext cx="117266" cy="79305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" y="78"/>
                </a:cxn>
                <a:cxn ang="0">
                  <a:pos x="12" y="79"/>
                </a:cxn>
                <a:cxn ang="0">
                  <a:pos x="18" y="79"/>
                </a:cxn>
                <a:cxn ang="0">
                  <a:pos x="23" y="78"/>
                </a:cxn>
                <a:cxn ang="0">
                  <a:pos x="35" y="72"/>
                </a:cxn>
                <a:cxn ang="0">
                  <a:pos x="46" y="63"/>
                </a:cxn>
                <a:cxn ang="0">
                  <a:pos x="59" y="53"/>
                </a:cxn>
                <a:cxn ang="0">
                  <a:pos x="71" y="40"/>
                </a:cxn>
                <a:cxn ang="0">
                  <a:pos x="84" y="24"/>
                </a:cxn>
                <a:cxn ang="0">
                  <a:pos x="94" y="7"/>
                </a:cxn>
                <a:cxn ang="0">
                  <a:pos x="84" y="0"/>
                </a:cxn>
                <a:cxn ang="0">
                  <a:pos x="74" y="17"/>
                </a:cxn>
                <a:cxn ang="0">
                  <a:pos x="62" y="32"/>
                </a:cxn>
                <a:cxn ang="0">
                  <a:pos x="51" y="45"/>
                </a:cxn>
                <a:cxn ang="0">
                  <a:pos x="39" y="55"/>
                </a:cxn>
                <a:cxn ang="0">
                  <a:pos x="29" y="62"/>
                </a:cxn>
                <a:cxn ang="0">
                  <a:pos x="19" y="66"/>
                </a:cxn>
                <a:cxn ang="0">
                  <a:pos x="16" y="66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7" y="66"/>
                </a:cxn>
                <a:cxn ang="0">
                  <a:pos x="0" y="76"/>
                </a:cxn>
              </a:cxnLst>
              <a:rect l="0" t="0" r="r" b="b"/>
              <a:pathLst>
                <a:path w="94" h="79">
                  <a:moveTo>
                    <a:pt x="0" y="76"/>
                  </a:moveTo>
                  <a:lnTo>
                    <a:pt x="6" y="78"/>
                  </a:lnTo>
                  <a:lnTo>
                    <a:pt x="12" y="79"/>
                  </a:lnTo>
                  <a:lnTo>
                    <a:pt x="18" y="79"/>
                  </a:lnTo>
                  <a:lnTo>
                    <a:pt x="23" y="78"/>
                  </a:lnTo>
                  <a:lnTo>
                    <a:pt x="35" y="72"/>
                  </a:lnTo>
                  <a:lnTo>
                    <a:pt x="46" y="63"/>
                  </a:lnTo>
                  <a:lnTo>
                    <a:pt x="59" y="53"/>
                  </a:lnTo>
                  <a:lnTo>
                    <a:pt x="71" y="40"/>
                  </a:lnTo>
                  <a:lnTo>
                    <a:pt x="84" y="24"/>
                  </a:lnTo>
                  <a:lnTo>
                    <a:pt x="94" y="7"/>
                  </a:lnTo>
                  <a:lnTo>
                    <a:pt x="84" y="0"/>
                  </a:lnTo>
                  <a:lnTo>
                    <a:pt x="74" y="17"/>
                  </a:lnTo>
                  <a:lnTo>
                    <a:pt x="62" y="32"/>
                  </a:lnTo>
                  <a:lnTo>
                    <a:pt x="51" y="45"/>
                  </a:lnTo>
                  <a:lnTo>
                    <a:pt x="39" y="55"/>
                  </a:lnTo>
                  <a:lnTo>
                    <a:pt x="29" y="62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 780"/>
            <p:cNvSpPr>
              <a:spLocks/>
            </p:cNvSpPr>
            <p:nvPr/>
          </p:nvSpPr>
          <p:spPr bwMode="auto">
            <a:xfrm>
              <a:off x="7728190" y="2890044"/>
              <a:ext cx="47176" cy="11644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8" y="18"/>
                </a:cxn>
                <a:cxn ang="0">
                  <a:pos x="10" y="37"/>
                </a:cxn>
                <a:cxn ang="0">
                  <a:pos x="5" y="54"/>
                </a:cxn>
                <a:cxn ang="0">
                  <a:pos x="0" y="70"/>
                </a:cxn>
                <a:cxn ang="0">
                  <a:pos x="0" y="85"/>
                </a:cxn>
                <a:cxn ang="0">
                  <a:pos x="2" y="98"/>
                </a:cxn>
                <a:cxn ang="0">
                  <a:pos x="3" y="103"/>
                </a:cxn>
                <a:cxn ang="0">
                  <a:pos x="6" y="108"/>
                </a:cxn>
                <a:cxn ang="0">
                  <a:pos x="9" y="112"/>
                </a:cxn>
                <a:cxn ang="0">
                  <a:pos x="13" y="116"/>
                </a:cxn>
                <a:cxn ang="0">
                  <a:pos x="20" y="106"/>
                </a:cxn>
                <a:cxn ang="0">
                  <a:pos x="18" y="103"/>
                </a:cxn>
                <a:cxn ang="0">
                  <a:pos x="16" y="102"/>
                </a:cxn>
                <a:cxn ang="0">
                  <a:pos x="15" y="99"/>
                </a:cxn>
                <a:cxn ang="0">
                  <a:pos x="13" y="9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6" y="57"/>
                </a:cxn>
                <a:cxn ang="0">
                  <a:pos x="20" y="41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28" y="0"/>
                </a:cxn>
              </a:cxnLst>
              <a:rect l="0" t="0" r="r" b="b"/>
              <a:pathLst>
                <a:path w="38" h="116">
                  <a:moveTo>
                    <a:pt x="28" y="0"/>
                  </a:moveTo>
                  <a:lnTo>
                    <a:pt x="18" y="18"/>
                  </a:lnTo>
                  <a:lnTo>
                    <a:pt x="10" y="37"/>
                  </a:lnTo>
                  <a:lnTo>
                    <a:pt x="5" y="54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3" y="103"/>
                  </a:lnTo>
                  <a:lnTo>
                    <a:pt x="6" y="108"/>
                  </a:lnTo>
                  <a:lnTo>
                    <a:pt x="9" y="112"/>
                  </a:lnTo>
                  <a:lnTo>
                    <a:pt x="13" y="116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2"/>
                  </a:lnTo>
                  <a:lnTo>
                    <a:pt x="15" y="99"/>
                  </a:lnTo>
                  <a:lnTo>
                    <a:pt x="13" y="9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6" y="57"/>
                  </a:lnTo>
                  <a:lnTo>
                    <a:pt x="20" y="41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 781"/>
            <p:cNvSpPr>
              <a:spLocks/>
            </p:cNvSpPr>
            <p:nvPr/>
          </p:nvSpPr>
          <p:spPr bwMode="auto">
            <a:xfrm>
              <a:off x="7763234" y="2816762"/>
              <a:ext cx="115917" cy="80309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8" y="2"/>
                </a:cxn>
                <a:cxn ang="0">
                  <a:pos x="82" y="0"/>
                </a:cxn>
                <a:cxn ang="0">
                  <a:pos x="76" y="0"/>
                </a:cxn>
                <a:cxn ang="0">
                  <a:pos x="70" y="2"/>
                </a:cxn>
                <a:cxn ang="0">
                  <a:pos x="59" y="8"/>
                </a:cxn>
                <a:cxn ang="0">
                  <a:pos x="47" y="15"/>
                </a:cxn>
                <a:cxn ang="0">
                  <a:pos x="34" y="26"/>
                </a:cxn>
                <a:cxn ang="0">
                  <a:pos x="23" y="39"/>
                </a:cxn>
                <a:cxn ang="0">
                  <a:pos x="10" y="55"/>
                </a:cxn>
                <a:cxn ang="0">
                  <a:pos x="0" y="73"/>
                </a:cxn>
                <a:cxn ang="0">
                  <a:pos x="10" y="80"/>
                </a:cxn>
                <a:cxn ang="0">
                  <a:pos x="20" y="62"/>
                </a:cxn>
                <a:cxn ang="0">
                  <a:pos x="31" y="48"/>
                </a:cxn>
                <a:cxn ang="0">
                  <a:pos x="43" y="35"/>
                </a:cxn>
                <a:cxn ang="0">
                  <a:pos x="54" y="25"/>
                </a:cxn>
                <a:cxn ang="0">
                  <a:pos x="65" y="18"/>
                </a:cxn>
                <a:cxn ang="0">
                  <a:pos x="75" y="13"/>
                </a:cxn>
                <a:cxn ang="0">
                  <a:pos x="78" y="12"/>
                </a:cxn>
                <a:cxn ang="0">
                  <a:pos x="82" y="12"/>
                </a:cxn>
                <a:cxn ang="0">
                  <a:pos x="85" y="13"/>
                </a:cxn>
                <a:cxn ang="0">
                  <a:pos x="86" y="13"/>
                </a:cxn>
                <a:cxn ang="0">
                  <a:pos x="93" y="3"/>
                </a:cxn>
              </a:cxnLst>
              <a:rect l="0" t="0" r="r" b="b"/>
              <a:pathLst>
                <a:path w="93" h="80">
                  <a:moveTo>
                    <a:pt x="93" y="3"/>
                  </a:move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2"/>
                  </a:lnTo>
                  <a:lnTo>
                    <a:pt x="59" y="8"/>
                  </a:lnTo>
                  <a:lnTo>
                    <a:pt x="47" y="15"/>
                  </a:lnTo>
                  <a:lnTo>
                    <a:pt x="34" y="26"/>
                  </a:lnTo>
                  <a:lnTo>
                    <a:pt x="23" y="39"/>
                  </a:lnTo>
                  <a:lnTo>
                    <a:pt x="10" y="55"/>
                  </a:lnTo>
                  <a:lnTo>
                    <a:pt x="0" y="73"/>
                  </a:lnTo>
                  <a:lnTo>
                    <a:pt x="10" y="80"/>
                  </a:lnTo>
                  <a:lnTo>
                    <a:pt x="20" y="62"/>
                  </a:lnTo>
                  <a:lnTo>
                    <a:pt x="31" y="48"/>
                  </a:lnTo>
                  <a:lnTo>
                    <a:pt x="43" y="35"/>
                  </a:lnTo>
                  <a:lnTo>
                    <a:pt x="54" y="25"/>
                  </a:lnTo>
                  <a:lnTo>
                    <a:pt x="65" y="18"/>
                  </a:lnTo>
                  <a:lnTo>
                    <a:pt x="75" y="13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 782"/>
            <p:cNvSpPr>
              <a:spLocks/>
            </p:cNvSpPr>
            <p:nvPr/>
          </p:nvSpPr>
          <p:spPr bwMode="auto">
            <a:xfrm>
              <a:off x="7862977" y="2882013"/>
              <a:ext cx="155006" cy="181699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16" y="6"/>
                </a:cxn>
                <a:cxn ang="0">
                  <a:pos x="119" y="9"/>
                </a:cxn>
                <a:cxn ang="0">
                  <a:pos x="122" y="13"/>
                </a:cxn>
                <a:cxn ang="0">
                  <a:pos x="123" y="18"/>
                </a:cxn>
                <a:cxn ang="0">
                  <a:pos x="125" y="29"/>
                </a:cxn>
                <a:cxn ang="0">
                  <a:pos x="123" y="44"/>
                </a:cxn>
                <a:cxn ang="0">
                  <a:pos x="120" y="58"/>
                </a:cxn>
                <a:cxn ang="0">
                  <a:pos x="114" y="75"/>
                </a:cxn>
                <a:cxn ang="0">
                  <a:pos x="107" y="93"/>
                </a:cxn>
                <a:cxn ang="0">
                  <a:pos x="97" y="111"/>
                </a:cxn>
                <a:cxn ang="0">
                  <a:pos x="87" y="129"/>
                </a:cxn>
                <a:cxn ang="0">
                  <a:pos x="75" y="143"/>
                </a:cxn>
                <a:cxn ang="0">
                  <a:pos x="64" y="156"/>
                </a:cxn>
                <a:cxn ang="0">
                  <a:pos x="51" y="166"/>
                </a:cxn>
                <a:cxn ang="0">
                  <a:pos x="39" y="175"/>
                </a:cxn>
                <a:cxn ang="0">
                  <a:pos x="29" y="179"/>
                </a:cxn>
                <a:cxn ang="0">
                  <a:pos x="25" y="181"/>
                </a:cxn>
                <a:cxn ang="0">
                  <a:pos x="21" y="181"/>
                </a:cxn>
                <a:cxn ang="0">
                  <a:pos x="16" y="179"/>
                </a:cxn>
                <a:cxn ang="0">
                  <a:pos x="12" y="178"/>
                </a:cxn>
                <a:cxn ang="0">
                  <a:pos x="9" y="176"/>
                </a:cxn>
                <a:cxn ang="0">
                  <a:pos x="6" y="172"/>
                </a:cxn>
                <a:cxn ang="0">
                  <a:pos x="3" y="168"/>
                </a:cxn>
                <a:cxn ang="0">
                  <a:pos x="2" y="163"/>
                </a:cxn>
                <a:cxn ang="0">
                  <a:pos x="0" y="152"/>
                </a:cxn>
                <a:cxn ang="0">
                  <a:pos x="2" y="139"/>
                </a:cxn>
                <a:cxn ang="0">
                  <a:pos x="5" y="123"/>
                </a:cxn>
                <a:cxn ang="0">
                  <a:pos x="11" y="106"/>
                </a:cxn>
                <a:cxn ang="0">
                  <a:pos x="18" y="88"/>
                </a:cxn>
                <a:cxn ang="0">
                  <a:pos x="28" y="71"/>
                </a:cxn>
                <a:cxn ang="0">
                  <a:pos x="38" y="54"/>
                </a:cxn>
                <a:cxn ang="0">
                  <a:pos x="50" y="38"/>
                </a:cxn>
                <a:cxn ang="0">
                  <a:pos x="61" y="25"/>
                </a:cxn>
                <a:cxn ang="0">
                  <a:pos x="74" y="15"/>
                </a:cxn>
                <a:cxn ang="0">
                  <a:pos x="84" y="8"/>
                </a:cxn>
                <a:cxn ang="0">
                  <a:pos x="96" y="2"/>
                </a:cxn>
                <a:cxn ang="0">
                  <a:pos x="100" y="2"/>
                </a:cxn>
                <a:cxn ang="0">
                  <a:pos x="104" y="0"/>
                </a:cxn>
                <a:cxn ang="0">
                  <a:pos x="109" y="2"/>
                </a:cxn>
                <a:cxn ang="0">
                  <a:pos x="113" y="3"/>
                </a:cxn>
              </a:cxnLst>
              <a:rect l="0" t="0" r="r" b="b"/>
              <a:pathLst>
                <a:path w="125" h="181">
                  <a:moveTo>
                    <a:pt x="113" y="3"/>
                  </a:moveTo>
                  <a:lnTo>
                    <a:pt x="116" y="6"/>
                  </a:lnTo>
                  <a:lnTo>
                    <a:pt x="119" y="9"/>
                  </a:lnTo>
                  <a:lnTo>
                    <a:pt x="122" y="13"/>
                  </a:lnTo>
                  <a:lnTo>
                    <a:pt x="123" y="18"/>
                  </a:lnTo>
                  <a:lnTo>
                    <a:pt x="125" y="29"/>
                  </a:lnTo>
                  <a:lnTo>
                    <a:pt x="123" y="44"/>
                  </a:lnTo>
                  <a:lnTo>
                    <a:pt x="120" y="58"/>
                  </a:lnTo>
                  <a:lnTo>
                    <a:pt x="114" y="75"/>
                  </a:lnTo>
                  <a:lnTo>
                    <a:pt x="107" y="93"/>
                  </a:lnTo>
                  <a:lnTo>
                    <a:pt x="97" y="111"/>
                  </a:lnTo>
                  <a:lnTo>
                    <a:pt x="87" y="129"/>
                  </a:lnTo>
                  <a:lnTo>
                    <a:pt x="75" y="143"/>
                  </a:lnTo>
                  <a:lnTo>
                    <a:pt x="64" y="156"/>
                  </a:lnTo>
                  <a:lnTo>
                    <a:pt x="51" y="166"/>
                  </a:lnTo>
                  <a:lnTo>
                    <a:pt x="39" y="175"/>
                  </a:lnTo>
                  <a:lnTo>
                    <a:pt x="29" y="179"/>
                  </a:lnTo>
                  <a:lnTo>
                    <a:pt x="25" y="181"/>
                  </a:lnTo>
                  <a:lnTo>
                    <a:pt x="21" y="181"/>
                  </a:lnTo>
                  <a:lnTo>
                    <a:pt x="16" y="179"/>
                  </a:lnTo>
                  <a:lnTo>
                    <a:pt x="12" y="178"/>
                  </a:lnTo>
                  <a:lnTo>
                    <a:pt x="9" y="176"/>
                  </a:lnTo>
                  <a:lnTo>
                    <a:pt x="6" y="172"/>
                  </a:lnTo>
                  <a:lnTo>
                    <a:pt x="3" y="168"/>
                  </a:lnTo>
                  <a:lnTo>
                    <a:pt x="2" y="163"/>
                  </a:lnTo>
                  <a:lnTo>
                    <a:pt x="0" y="152"/>
                  </a:lnTo>
                  <a:lnTo>
                    <a:pt x="2" y="139"/>
                  </a:lnTo>
                  <a:lnTo>
                    <a:pt x="5" y="123"/>
                  </a:lnTo>
                  <a:lnTo>
                    <a:pt x="11" y="106"/>
                  </a:lnTo>
                  <a:lnTo>
                    <a:pt x="18" y="88"/>
                  </a:lnTo>
                  <a:lnTo>
                    <a:pt x="28" y="71"/>
                  </a:lnTo>
                  <a:lnTo>
                    <a:pt x="38" y="54"/>
                  </a:lnTo>
                  <a:lnTo>
                    <a:pt x="50" y="38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4" y="8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9" y="2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 783"/>
            <p:cNvSpPr>
              <a:spLocks/>
            </p:cNvSpPr>
            <p:nvPr/>
          </p:nvSpPr>
          <p:spPr bwMode="auto">
            <a:xfrm>
              <a:off x="7977547" y="2879002"/>
              <a:ext cx="47175" cy="117451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0" y="99"/>
                </a:cxn>
                <a:cxn ang="0">
                  <a:pos x="27" y="80"/>
                </a:cxn>
                <a:cxn ang="0">
                  <a:pos x="33" y="62"/>
                </a:cxn>
                <a:cxn ang="0">
                  <a:pos x="36" y="47"/>
                </a:cxn>
                <a:cxn ang="0">
                  <a:pos x="37" y="32"/>
                </a:cxn>
                <a:cxn ang="0">
                  <a:pos x="36" y="21"/>
                </a:cxn>
                <a:cxn ang="0">
                  <a:pos x="33" y="13"/>
                </a:cxn>
                <a:cxn ang="0">
                  <a:pos x="32" y="9"/>
                </a:cxn>
                <a:cxn ang="0">
                  <a:pos x="27" y="5"/>
                </a:cxn>
                <a:cxn ang="0">
                  <a:pos x="23" y="0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1" y="15"/>
                </a:cxn>
                <a:cxn ang="0">
                  <a:pos x="23" y="18"/>
                </a:cxn>
                <a:cxn ang="0">
                  <a:pos x="24" y="22"/>
                </a:cxn>
                <a:cxn ang="0">
                  <a:pos x="24" y="32"/>
                </a:cxn>
                <a:cxn ang="0">
                  <a:pos x="24" y="45"/>
                </a:cxn>
                <a:cxn ang="0">
                  <a:pos x="21" y="60"/>
                </a:cxn>
                <a:cxn ang="0">
                  <a:pos x="16" y="77"/>
                </a:cxn>
                <a:cxn ang="0">
                  <a:pos x="8" y="93"/>
                </a:cxn>
                <a:cxn ang="0">
                  <a:pos x="0" y="112"/>
                </a:cxn>
                <a:cxn ang="0">
                  <a:pos x="10" y="117"/>
                </a:cxn>
              </a:cxnLst>
              <a:rect l="0" t="0" r="r" b="b"/>
              <a:pathLst>
                <a:path w="37" h="117">
                  <a:moveTo>
                    <a:pt x="10" y="117"/>
                  </a:moveTo>
                  <a:lnTo>
                    <a:pt x="20" y="99"/>
                  </a:lnTo>
                  <a:lnTo>
                    <a:pt x="27" y="80"/>
                  </a:lnTo>
                  <a:lnTo>
                    <a:pt x="33" y="62"/>
                  </a:lnTo>
                  <a:lnTo>
                    <a:pt x="36" y="47"/>
                  </a:lnTo>
                  <a:lnTo>
                    <a:pt x="37" y="32"/>
                  </a:lnTo>
                  <a:lnTo>
                    <a:pt x="36" y="21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3" y="0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4" y="32"/>
                  </a:lnTo>
                  <a:lnTo>
                    <a:pt x="24" y="45"/>
                  </a:lnTo>
                  <a:lnTo>
                    <a:pt x="21" y="60"/>
                  </a:lnTo>
                  <a:lnTo>
                    <a:pt x="16" y="77"/>
                  </a:lnTo>
                  <a:lnTo>
                    <a:pt x="8" y="93"/>
                  </a:lnTo>
                  <a:lnTo>
                    <a:pt x="0" y="112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 784"/>
            <p:cNvSpPr>
              <a:spLocks/>
            </p:cNvSpPr>
            <p:nvPr/>
          </p:nvSpPr>
          <p:spPr bwMode="auto">
            <a:xfrm>
              <a:off x="7873760" y="2991434"/>
              <a:ext cx="117266" cy="77297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76"/>
                </a:cxn>
                <a:cxn ang="0">
                  <a:pos x="10" y="77"/>
                </a:cxn>
                <a:cxn ang="0">
                  <a:pos x="16" y="77"/>
                </a:cxn>
                <a:cxn ang="0">
                  <a:pos x="23" y="76"/>
                </a:cxn>
                <a:cxn ang="0">
                  <a:pos x="35" y="70"/>
                </a:cxn>
                <a:cxn ang="0">
                  <a:pos x="46" y="63"/>
                </a:cxn>
                <a:cxn ang="0">
                  <a:pos x="58" y="51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94" y="5"/>
                </a:cxn>
                <a:cxn ang="0">
                  <a:pos x="84" y="0"/>
                </a:cxn>
                <a:cxn ang="0">
                  <a:pos x="72" y="15"/>
                </a:cxn>
                <a:cxn ang="0">
                  <a:pos x="61" y="30"/>
                </a:cxn>
                <a:cxn ang="0">
                  <a:pos x="51" y="43"/>
                </a:cxn>
                <a:cxn ang="0">
                  <a:pos x="39" y="53"/>
                </a:cxn>
                <a:cxn ang="0">
                  <a:pos x="28" y="60"/>
                </a:cxn>
                <a:cxn ang="0">
                  <a:pos x="19" y="64"/>
                </a:cxn>
                <a:cxn ang="0">
                  <a:pos x="15" y="66"/>
                </a:cxn>
                <a:cxn ang="0">
                  <a:pos x="12" y="66"/>
                </a:cxn>
                <a:cxn ang="0">
                  <a:pos x="9" y="64"/>
                </a:cxn>
                <a:cxn ang="0">
                  <a:pos x="6" y="64"/>
                </a:cxn>
                <a:cxn ang="0">
                  <a:pos x="0" y="75"/>
                </a:cxn>
              </a:cxnLst>
              <a:rect l="0" t="0" r="r" b="b"/>
              <a:pathLst>
                <a:path w="94" h="77">
                  <a:moveTo>
                    <a:pt x="0" y="75"/>
                  </a:moveTo>
                  <a:lnTo>
                    <a:pt x="4" y="76"/>
                  </a:lnTo>
                  <a:lnTo>
                    <a:pt x="10" y="77"/>
                  </a:lnTo>
                  <a:lnTo>
                    <a:pt x="16" y="77"/>
                  </a:lnTo>
                  <a:lnTo>
                    <a:pt x="23" y="76"/>
                  </a:lnTo>
                  <a:lnTo>
                    <a:pt x="35" y="70"/>
                  </a:lnTo>
                  <a:lnTo>
                    <a:pt x="46" y="63"/>
                  </a:lnTo>
                  <a:lnTo>
                    <a:pt x="58" y="51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94" y="5"/>
                  </a:lnTo>
                  <a:lnTo>
                    <a:pt x="84" y="0"/>
                  </a:lnTo>
                  <a:lnTo>
                    <a:pt x="72" y="15"/>
                  </a:lnTo>
                  <a:lnTo>
                    <a:pt x="61" y="30"/>
                  </a:lnTo>
                  <a:lnTo>
                    <a:pt x="51" y="43"/>
                  </a:lnTo>
                  <a:lnTo>
                    <a:pt x="39" y="53"/>
                  </a:lnTo>
                  <a:lnTo>
                    <a:pt x="28" y="60"/>
                  </a:lnTo>
                  <a:lnTo>
                    <a:pt x="19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9" y="64"/>
                  </a:lnTo>
                  <a:lnTo>
                    <a:pt x="6" y="6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 785"/>
            <p:cNvSpPr>
              <a:spLocks/>
            </p:cNvSpPr>
            <p:nvPr/>
          </p:nvSpPr>
          <p:spPr bwMode="auto">
            <a:xfrm>
              <a:off x="7856238" y="2950275"/>
              <a:ext cx="45828" cy="11644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7" y="17"/>
                </a:cxn>
                <a:cxn ang="0">
                  <a:pos x="10" y="36"/>
                </a:cxn>
                <a:cxn ang="0">
                  <a:pos x="4" y="54"/>
                </a:cxn>
                <a:cxn ang="0">
                  <a:pos x="1" y="69"/>
                </a:cxn>
                <a:cxn ang="0">
                  <a:pos x="0" y="84"/>
                </a:cxn>
                <a:cxn ang="0">
                  <a:pos x="1" y="97"/>
                </a:cxn>
                <a:cxn ang="0">
                  <a:pos x="3" y="103"/>
                </a:cxn>
                <a:cxn ang="0">
                  <a:pos x="5" y="108"/>
                </a:cxn>
                <a:cxn ang="0">
                  <a:pos x="10" y="113"/>
                </a:cxn>
                <a:cxn ang="0">
                  <a:pos x="14" y="116"/>
                </a:cxn>
                <a:cxn ang="0">
                  <a:pos x="20" y="105"/>
                </a:cxn>
                <a:cxn ang="0">
                  <a:pos x="18" y="104"/>
                </a:cxn>
                <a:cxn ang="0">
                  <a:pos x="16" y="101"/>
                </a:cxn>
                <a:cxn ang="0">
                  <a:pos x="14" y="98"/>
                </a:cxn>
                <a:cxn ang="0">
                  <a:pos x="13" y="94"/>
                </a:cxn>
                <a:cxn ang="0">
                  <a:pos x="13" y="84"/>
                </a:cxn>
                <a:cxn ang="0">
                  <a:pos x="13" y="71"/>
                </a:cxn>
                <a:cxn ang="0">
                  <a:pos x="16" y="56"/>
                </a:cxn>
                <a:cxn ang="0">
                  <a:pos x="21" y="41"/>
                </a:cxn>
                <a:cxn ang="0">
                  <a:pos x="29" y="23"/>
                </a:cxn>
                <a:cxn ang="0">
                  <a:pos x="37" y="6"/>
                </a:cxn>
                <a:cxn ang="0">
                  <a:pos x="27" y="0"/>
                </a:cxn>
              </a:cxnLst>
              <a:rect l="0" t="0" r="r" b="b"/>
              <a:pathLst>
                <a:path w="37" h="116">
                  <a:moveTo>
                    <a:pt x="27" y="0"/>
                  </a:moveTo>
                  <a:lnTo>
                    <a:pt x="17" y="17"/>
                  </a:lnTo>
                  <a:lnTo>
                    <a:pt x="10" y="36"/>
                  </a:lnTo>
                  <a:lnTo>
                    <a:pt x="4" y="54"/>
                  </a:lnTo>
                  <a:lnTo>
                    <a:pt x="1" y="69"/>
                  </a:lnTo>
                  <a:lnTo>
                    <a:pt x="0" y="84"/>
                  </a:lnTo>
                  <a:lnTo>
                    <a:pt x="1" y="97"/>
                  </a:lnTo>
                  <a:lnTo>
                    <a:pt x="3" y="103"/>
                  </a:lnTo>
                  <a:lnTo>
                    <a:pt x="5" y="108"/>
                  </a:lnTo>
                  <a:lnTo>
                    <a:pt x="10" y="113"/>
                  </a:lnTo>
                  <a:lnTo>
                    <a:pt x="14" y="116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71"/>
                  </a:lnTo>
                  <a:lnTo>
                    <a:pt x="16" y="56"/>
                  </a:lnTo>
                  <a:lnTo>
                    <a:pt x="21" y="41"/>
                  </a:lnTo>
                  <a:lnTo>
                    <a:pt x="29" y="23"/>
                  </a:lnTo>
                  <a:lnTo>
                    <a:pt x="3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 786"/>
            <p:cNvSpPr>
              <a:spLocks/>
            </p:cNvSpPr>
            <p:nvPr/>
          </p:nvSpPr>
          <p:spPr bwMode="auto">
            <a:xfrm>
              <a:off x="7889935" y="2876994"/>
              <a:ext cx="117266" cy="79305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88" y="1"/>
                </a:cxn>
                <a:cxn ang="0">
                  <a:pos x="84" y="0"/>
                </a:cxn>
                <a:cxn ang="0">
                  <a:pos x="78" y="0"/>
                </a:cxn>
                <a:cxn ang="0">
                  <a:pos x="71" y="1"/>
                </a:cxn>
                <a:cxn ang="0">
                  <a:pos x="59" y="7"/>
                </a:cxn>
                <a:cxn ang="0">
                  <a:pos x="48" y="15"/>
                </a:cxn>
                <a:cxn ang="0">
                  <a:pos x="35" y="26"/>
                </a:cxn>
                <a:cxn ang="0">
                  <a:pos x="23" y="40"/>
                </a:cxn>
                <a:cxn ang="0">
                  <a:pos x="12" y="54"/>
                </a:cxn>
                <a:cxn ang="0">
                  <a:pos x="0" y="73"/>
                </a:cxn>
                <a:cxn ang="0">
                  <a:pos x="10" y="79"/>
                </a:cxn>
                <a:cxn ang="0">
                  <a:pos x="22" y="62"/>
                </a:cxn>
                <a:cxn ang="0">
                  <a:pos x="32" y="47"/>
                </a:cxn>
                <a:cxn ang="0">
                  <a:pos x="43" y="34"/>
                </a:cxn>
                <a:cxn ang="0">
                  <a:pos x="55" y="24"/>
                </a:cxn>
                <a:cxn ang="0">
                  <a:pos x="65" y="17"/>
                </a:cxn>
                <a:cxn ang="0">
                  <a:pos x="75" y="13"/>
                </a:cxn>
                <a:cxn ang="0">
                  <a:pos x="79" y="13"/>
                </a:cxn>
                <a:cxn ang="0">
                  <a:pos x="82" y="13"/>
                </a:cxn>
                <a:cxn ang="0">
                  <a:pos x="85" y="13"/>
                </a:cxn>
                <a:cxn ang="0">
                  <a:pos x="88" y="14"/>
                </a:cxn>
                <a:cxn ang="0">
                  <a:pos x="94" y="2"/>
                </a:cxn>
              </a:cxnLst>
              <a:rect l="0" t="0" r="r" b="b"/>
              <a:pathLst>
                <a:path w="94" h="79">
                  <a:moveTo>
                    <a:pt x="94" y="2"/>
                  </a:moveTo>
                  <a:lnTo>
                    <a:pt x="88" y="1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59" y="7"/>
                  </a:lnTo>
                  <a:lnTo>
                    <a:pt x="48" y="15"/>
                  </a:lnTo>
                  <a:lnTo>
                    <a:pt x="35" y="26"/>
                  </a:lnTo>
                  <a:lnTo>
                    <a:pt x="23" y="40"/>
                  </a:lnTo>
                  <a:lnTo>
                    <a:pt x="12" y="54"/>
                  </a:lnTo>
                  <a:lnTo>
                    <a:pt x="0" y="73"/>
                  </a:lnTo>
                  <a:lnTo>
                    <a:pt x="10" y="79"/>
                  </a:lnTo>
                  <a:lnTo>
                    <a:pt x="22" y="62"/>
                  </a:lnTo>
                  <a:lnTo>
                    <a:pt x="32" y="47"/>
                  </a:lnTo>
                  <a:lnTo>
                    <a:pt x="43" y="34"/>
                  </a:lnTo>
                  <a:lnTo>
                    <a:pt x="55" y="24"/>
                  </a:lnTo>
                  <a:lnTo>
                    <a:pt x="65" y="17"/>
                  </a:lnTo>
                  <a:lnTo>
                    <a:pt x="75" y="13"/>
                  </a:lnTo>
                  <a:lnTo>
                    <a:pt x="79" y="13"/>
                  </a:lnTo>
                  <a:lnTo>
                    <a:pt x="82" y="13"/>
                  </a:lnTo>
                  <a:lnTo>
                    <a:pt x="85" y="13"/>
                  </a:lnTo>
                  <a:lnTo>
                    <a:pt x="88" y="14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 787"/>
            <p:cNvSpPr>
              <a:spLocks/>
            </p:cNvSpPr>
            <p:nvPr/>
          </p:nvSpPr>
          <p:spPr bwMode="auto">
            <a:xfrm>
              <a:off x="7817150" y="2898075"/>
              <a:ext cx="99743" cy="10841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0" y="13"/>
                </a:cxn>
                <a:cxn ang="0">
                  <a:pos x="22" y="108"/>
                </a:cxn>
                <a:cxn ang="0">
                  <a:pos x="0" y="94"/>
                </a:cxn>
                <a:cxn ang="0">
                  <a:pos x="60" y="0"/>
                </a:cxn>
              </a:cxnLst>
              <a:rect l="0" t="0" r="r" b="b"/>
              <a:pathLst>
                <a:path w="80" h="108">
                  <a:moveTo>
                    <a:pt x="60" y="0"/>
                  </a:moveTo>
                  <a:lnTo>
                    <a:pt x="80" y="13"/>
                  </a:lnTo>
                  <a:lnTo>
                    <a:pt x="22" y="108"/>
                  </a:lnTo>
                  <a:lnTo>
                    <a:pt x="0" y="9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 788"/>
            <p:cNvSpPr>
              <a:spLocks/>
            </p:cNvSpPr>
            <p:nvPr/>
          </p:nvSpPr>
          <p:spPr bwMode="auto">
            <a:xfrm>
              <a:off x="7817150" y="2898075"/>
              <a:ext cx="99743" cy="10841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0" y="13"/>
                </a:cxn>
                <a:cxn ang="0">
                  <a:pos x="22" y="108"/>
                </a:cxn>
                <a:cxn ang="0">
                  <a:pos x="0" y="94"/>
                </a:cxn>
                <a:cxn ang="0">
                  <a:pos x="60" y="0"/>
                </a:cxn>
              </a:cxnLst>
              <a:rect l="0" t="0" r="r" b="b"/>
              <a:pathLst>
                <a:path w="80" h="108">
                  <a:moveTo>
                    <a:pt x="60" y="0"/>
                  </a:moveTo>
                  <a:lnTo>
                    <a:pt x="80" y="13"/>
                  </a:lnTo>
                  <a:lnTo>
                    <a:pt x="22" y="108"/>
                  </a:lnTo>
                  <a:lnTo>
                    <a:pt x="0" y="94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 789"/>
            <p:cNvSpPr>
              <a:spLocks/>
            </p:cNvSpPr>
            <p:nvPr/>
          </p:nvSpPr>
          <p:spPr bwMode="auto">
            <a:xfrm>
              <a:off x="7730885" y="2778616"/>
              <a:ext cx="292490" cy="328262"/>
            </a:xfrm>
            <a:custGeom>
              <a:avLst/>
              <a:gdLst/>
              <a:ahLst/>
              <a:cxnLst>
                <a:cxn ang="0">
                  <a:pos x="4" y="324"/>
                </a:cxn>
                <a:cxn ang="0">
                  <a:pos x="10" y="327"/>
                </a:cxn>
                <a:cxn ang="0">
                  <a:pos x="235" y="5"/>
                </a:cxn>
                <a:cxn ang="0">
                  <a:pos x="225" y="0"/>
                </a:cxn>
                <a:cxn ang="0">
                  <a:pos x="0" y="320"/>
                </a:cxn>
                <a:cxn ang="0">
                  <a:pos x="4" y="324"/>
                </a:cxn>
              </a:cxnLst>
              <a:rect l="0" t="0" r="r" b="b"/>
              <a:pathLst>
                <a:path w="235" h="327">
                  <a:moveTo>
                    <a:pt x="4" y="324"/>
                  </a:moveTo>
                  <a:lnTo>
                    <a:pt x="10" y="327"/>
                  </a:lnTo>
                  <a:lnTo>
                    <a:pt x="235" y="5"/>
                  </a:lnTo>
                  <a:lnTo>
                    <a:pt x="225" y="0"/>
                  </a:lnTo>
                  <a:lnTo>
                    <a:pt x="0" y="320"/>
                  </a:lnTo>
                  <a:lnTo>
                    <a:pt x="4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 790"/>
            <p:cNvSpPr>
              <a:spLocks/>
            </p:cNvSpPr>
            <p:nvPr/>
          </p:nvSpPr>
          <p:spPr bwMode="auto">
            <a:xfrm>
              <a:off x="7703928" y="3048654"/>
              <a:ext cx="97047" cy="8834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78" y="41"/>
                </a:cxn>
                <a:cxn ang="0">
                  <a:pos x="76" y="41"/>
                </a:cxn>
                <a:cxn ang="0">
                  <a:pos x="74" y="41"/>
                </a:cxn>
                <a:cxn ang="0">
                  <a:pos x="71" y="39"/>
                </a:cxn>
                <a:cxn ang="0">
                  <a:pos x="70" y="39"/>
                </a:cxn>
                <a:cxn ang="0">
                  <a:pos x="67" y="38"/>
                </a:cxn>
                <a:cxn ang="0">
                  <a:pos x="64" y="38"/>
                </a:cxn>
                <a:cxn ang="0">
                  <a:pos x="63" y="36"/>
                </a:cxn>
                <a:cxn ang="0">
                  <a:pos x="60" y="36"/>
                </a:cxn>
                <a:cxn ang="0">
                  <a:pos x="58" y="35"/>
                </a:cxn>
                <a:cxn ang="0">
                  <a:pos x="55" y="35"/>
                </a:cxn>
                <a:cxn ang="0">
                  <a:pos x="54" y="33"/>
                </a:cxn>
                <a:cxn ang="0">
                  <a:pos x="52" y="32"/>
                </a:cxn>
                <a:cxn ang="0">
                  <a:pos x="50" y="31"/>
                </a:cxn>
                <a:cxn ang="0">
                  <a:pos x="48" y="31"/>
                </a:cxn>
                <a:cxn ang="0">
                  <a:pos x="47" y="29"/>
                </a:cxn>
                <a:cxn ang="0">
                  <a:pos x="44" y="28"/>
                </a:cxn>
                <a:cxn ang="0">
                  <a:pos x="42" y="26"/>
                </a:cxn>
                <a:cxn ang="0">
                  <a:pos x="41" y="25"/>
                </a:cxn>
                <a:cxn ang="0">
                  <a:pos x="39" y="23"/>
                </a:cxn>
                <a:cxn ang="0">
                  <a:pos x="37" y="22"/>
                </a:cxn>
                <a:cxn ang="0">
                  <a:pos x="35" y="20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6"/>
                </a:cxn>
                <a:cxn ang="0">
                  <a:pos x="29" y="13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5" y="7"/>
                </a:cxn>
                <a:cxn ang="0">
                  <a:pos x="24" y="6"/>
                </a:cxn>
                <a:cxn ang="0">
                  <a:pos x="22" y="5"/>
                </a:cxn>
                <a:cxn ang="0">
                  <a:pos x="21" y="2"/>
                </a:cxn>
                <a:cxn ang="0">
                  <a:pos x="19" y="0"/>
                </a:cxn>
                <a:cxn ang="0">
                  <a:pos x="0" y="88"/>
                </a:cxn>
              </a:cxnLst>
              <a:rect l="0" t="0" r="r" b="b"/>
              <a:pathLst>
                <a:path w="78" h="88">
                  <a:moveTo>
                    <a:pt x="0" y="88"/>
                  </a:moveTo>
                  <a:lnTo>
                    <a:pt x="78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3" y="36"/>
                  </a:lnTo>
                  <a:lnTo>
                    <a:pt x="60" y="36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52" y="32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6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 792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 793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 794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 795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 796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 797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 798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 799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 800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 801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 802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 803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 804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 805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 806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 807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 808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 809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 810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 811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812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813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814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815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816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17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818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819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820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821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22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823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24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825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826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827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828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829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830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831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832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33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834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835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836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837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838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839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840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841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842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843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844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845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846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847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848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849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850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851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852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853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854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855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856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857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858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859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860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861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862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863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864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865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866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867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868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869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870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871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872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873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874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875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876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877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878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879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880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881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882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883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884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885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886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887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888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89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90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91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92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93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94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95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96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97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8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99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00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01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02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03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04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05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06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07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08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09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10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911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912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913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914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915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916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917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918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919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920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921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922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923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924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925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926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927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928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929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930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931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932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933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934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935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936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937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938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939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940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941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942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943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944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945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946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947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966"/>
            <p:cNvSpPr>
              <a:spLocks/>
            </p:cNvSpPr>
            <p:nvPr/>
          </p:nvSpPr>
          <p:spPr bwMode="auto">
            <a:xfrm>
              <a:off x="7610925" y="3204252"/>
              <a:ext cx="59307" cy="53204"/>
            </a:xfrm>
            <a:custGeom>
              <a:avLst/>
              <a:gdLst/>
              <a:ahLst/>
              <a:cxnLst>
                <a:cxn ang="0">
                  <a:pos x="11" y="53"/>
                </a:cxn>
                <a:cxn ang="0">
                  <a:pos x="26" y="36"/>
                </a:cxn>
                <a:cxn ang="0">
                  <a:pos x="48" y="7"/>
                </a:cxn>
                <a:cxn ang="0">
                  <a:pos x="38" y="0"/>
                </a:cxn>
                <a:cxn ang="0">
                  <a:pos x="16" y="27"/>
                </a:cxn>
                <a:cxn ang="0">
                  <a:pos x="0" y="46"/>
                </a:cxn>
                <a:cxn ang="0">
                  <a:pos x="11" y="53"/>
                </a:cxn>
              </a:cxnLst>
              <a:rect l="0" t="0" r="r" b="b"/>
              <a:pathLst>
                <a:path w="48" h="53">
                  <a:moveTo>
                    <a:pt x="11" y="53"/>
                  </a:moveTo>
                  <a:lnTo>
                    <a:pt x="26" y="36"/>
                  </a:lnTo>
                  <a:lnTo>
                    <a:pt x="48" y="7"/>
                  </a:lnTo>
                  <a:lnTo>
                    <a:pt x="38" y="0"/>
                  </a:lnTo>
                  <a:lnTo>
                    <a:pt x="16" y="27"/>
                  </a:lnTo>
                  <a:lnTo>
                    <a:pt x="0" y="46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967"/>
            <p:cNvSpPr>
              <a:spLocks/>
            </p:cNvSpPr>
            <p:nvPr/>
          </p:nvSpPr>
          <p:spPr bwMode="auto">
            <a:xfrm>
              <a:off x="7547574" y="3258461"/>
              <a:ext cx="66046" cy="49189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10" y="46"/>
                </a:cxn>
                <a:cxn ang="0">
                  <a:pos x="33" y="28"/>
                </a:cxn>
                <a:cxn ang="0">
                  <a:pos x="53" y="9"/>
                </a:cxn>
                <a:cxn ang="0">
                  <a:pos x="44" y="0"/>
                </a:cxn>
                <a:cxn ang="0">
                  <a:pos x="24" y="19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7" y="49"/>
                </a:cxn>
              </a:cxnLst>
              <a:rect l="0" t="0" r="r" b="b"/>
              <a:pathLst>
                <a:path w="53" h="49">
                  <a:moveTo>
                    <a:pt x="7" y="49"/>
                  </a:moveTo>
                  <a:lnTo>
                    <a:pt x="10" y="46"/>
                  </a:lnTo>
                  <a:lnTo>
                    <a:pt x="33" y="28"/>
                  </a:lnTo>
                  <a:lnTo>
                    <a:pt x="53" y="9"/>
                  </a:lnTo>
                  <a:lnTo>
                    <a:pt x="44" y="0"/>
                  </a:lnTo>
                  <a:lnTo>
                    <a:pt x="24" y="19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968"/>
            <p:cNvSpPr>
              <a:spLocks/>
            </p:cNvSpPr>
            <p:nvPr/>
          </p:nvSpPr>
          <p:spPr bwMode="auto">
            <a:xfrm>
              <a:off x="7470745" y="3304638"/>
              <a:ext cx="72785" cy="38147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25" y="29"/>
                </a:cxn>
                <a:cxn ang="0">
                  <a:pos x="49" y="16"/>
                </a:cxn>
                <a:cxn ang="0">
                  <a:pos x="59" y="9"/>
                </a:cxn>
                <a:cxn ang="0">
                  <a:pos x="51" y="0"/>
                </a:cxn>
                <a:cxn ang="0">
                  <a:pos x="43" y="6"/>
                </a:cxn>
                <a:cxn ang="0">
                  <a:pos x="20" y="19"/>
                </a:cxn>
                <a:cxn ang="0">
                  <a:pos x="0" y="28"/>
                </a:cxn>
                <a:cxn ang="0">
                  <a:pos x="5" y="38"/>
                </a:cxn>
              </a:cxnLst>
              <a:rect l="0" t="0" r="r" b="b"/>
              <a:pathLst>
                <a:path w="59" h="38">
                  <a:moveTo>
                    <a:pt x="5" y="38"/>
                  </a:moveTo>
                  <a:lnTo>
                    <a:pt x="25" y="29"/>
                  </a:lnTo>
                  <a:lnTo>
                    <a:pt x="49" y="16"/>
                  </a:lnTo>
                  <a:lnTo>
                    <a:pt x="59" y="9"/>
                  </a:lnTo>
                  <a:lnTo>
                    <a:pt x="51" y="0"/>
                  </a:lnTo>
                  <a:lnTo>
                    <a:pt x="43" y="6"/>
                  </a:lnTo>
                  <a:lnTo>
                    <a:pt x="20" y="19"/>
                  </a:lnTo>
                  <a:lnTo>
                    <a:pt x="0" y="2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969"/>
            <p:cNvSpPr>
              <a:spLocks/>
            </p:cNvSpPr>
            <p:nvPr/>
          </p:nvSpPr>
          <p:spPr bwMode="auto">
            <a:xfrm>
              <a:off x="7385829" y="3335758"/>
              <a:ext cx="76829" cy="27105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1" y="23"/>
                </a:cxn>
                <a:cxn ang="0">
                  <a:pos x="44" y="17"/>
                </a:cxn>
                <a:cxn ang="0">
                  <a:pos x="62" y="11"/>
                </a:cxn>
                <a:cxn ang="0">
                  <a:pos x="57" y="0"/>
                </a:cxn>
                <a:cxn ang="0">
                  <a:pos x="42" y="6"/>
                </a:cxn>
                <a:cxn ang="0">
                  <a:pos x="18" y="11"/>
                </a:cxn>
                <a:cxn ang="0">
                  <a:pos x="0" y="14"/>
                </a:cxn>
                <a:cxn ang="0">
                  <a:pos x="3" y="27"/>
                </a:cxn>
              </a:cxnLst>
              <a:rect l="0" t="0" r="r" b="b"/>
              <a:pathLst>
                <a:path w="62" h="27">
                  <a:moveTo>
                    <a:pt x="3" y="27"/>
                  </a:moveTo>
                  <a:lnTo>
                    <a:pt x="21" y="23"/>
                  </a:lnTo>
                  <a:lnTo>
                    <a:pt x="44" y="17"/>
                  </a:lnTo>
                  <a:lnTo>
                    <a:pt x="62" y="11"/>
                  </a:lnTo>
                  <a:lnTo>
                    <a:pt x="57" y="0"/>
                  </a:lnTo>
                  <a:lnTo>
                    <a:pt x="42" y="6"/>
                  </a:lnTo>
                  <a:lnTo>
                    <a:pt x="18" y="11"/>
                  </a:lnTo>
                  <a:lnTo>
                    <a:pt x="0" y="14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970"/>
            <p:cNvSpPr>
              <a:spLocks/>
            </p:cNvSpPr>
            <p:nvPr/>
          </p:nvSpPr>
          <p:spPr bwMode="auto">
            <a:xfrm>
              <a:off x="7298217" y="3352824"/>
              <a:ext cx="75481" cy="160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42" y="13"/>
                </a:cxn>
                <a:cxn ang="0">
                  <a:pos x="61" y="12"/>
                </a:cxn>
                <a:cxn ang="0">
                  <a:pos x="59" y="0"/>
                </a:cxn>
                <a:cxn ang="0">
                  <a:pos x="40" y="2"/>
                </a:cxn>
                <a:cxn ang="0">
                  <a:pos x="16" y="3"/>
                </a:cxn>
                <a:cxn ang="0">
                  <a:pos x="0" y="4"/>
                </a:cxn>
                <a:cxn ang="0">
                  <a:pos x="0" y="16"/>
                </a:cxn>
              </a:cxnLst>
              <a:rect l="0" t="0" r="r" b="b"/>
              <a:pathLst>
                <a:path w="61" h="16">
                  <a:moveTo>
                    <a:pt x="0" y="16"/>
                  </a:moveTo>
                  <a:lnTo>
                    <a:pt x="16" y="16"/>
                  </a:lnTo>
                  <a:lnTo>
                    <a:pt x="42" y="13"/>
                  </a:lnTo>
                  <a:lnTo>
                    <a:pt x="61" y="12"/>
                  </a:lnTo>
                  <a:lnTo>
                    <a:pt x="59" y="0"/>
                  </a:lnTo>
                  <a:lnTo>
                    <a:pt x="40" y="2"/>
                  </a:lnTo>
                  <a:lnTo>
                    <a:pt x="16" y="3"/>
                  </a:lnTo>
                  <a:lnTo>
                    <a:pt x="0" y="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971"/>
            <p:cNvSpPr>
              <a:spLocks/>
            </p:cNvSpPr>
            <p:nvPr/>
          </p:nvSpPr>
          <p:spPr bwMode="auto">
            <a:xfrm>
              <a:off x="6349312" y="3712206"/>
              <a:ext cx="32349" cy="62239"/>
            </a:xfrm>
            <a:custGeom>
              <a:avLst/>
              <a:gdLst/>
              <a:ahLst/>
              <a:cxnLst>
                <a:cxn ang="0">
                  <a:pos x="13" y="62"/>
                </a:cxn>
                <a:cxn ang="0">
                  <a:pos x="13" y="59"/>
                </a:cxn>
                <a:cxn ang="0">
                  <a:pos x="16" y="42"/>
                </a:cxn>
                <a:cxn ang="0">
                  <a:pos x="19" y="26"/>
                </a:cxn>
                <a:cxn ang="0">
                  <a:pos x="25" y="8"/>
                </a:cxn>
                <a:cxn ang="0">
                  <a:pos x="26" y="4"/>
                </a:cxn>
                <a:cxn ang="0">
                  <a:pos x="15" y="0"/>
                </a:cxn>
                <a:cxn ang="0">
                  <a:pos x="13" y="4"/>
                </a:cxn>
                <a:cxn ang="0">
                  <a:pos x="7" y="23"/>
                </a:cxn>
                <a:cxn ang="0">
                  <a:pos x="5" y="40"/>
                </a:cxn>
                <a:cxn ang="0">
                  <a:pos x="2" y="57"/>
                </a:cxn>
                <a:cxn ang="0">
                  <a:pos x="0" y="59"/>
                </a:cxn>
                <a:cxn ang="0">
                  <a:pos x="13" y="62"/>
                </a:cxn>
              </a:cxnLst>
              <a:rect l="0" t="0" r="r" b="b"/>
              <a:pathLst>
                <a:path w="26" h="62">
                  <a:moveTo>
                    <a:pt x="13" y="62"/>
                  </a:moveTo>
                  <a:lnTo>
                    <a:pt x="13" y="59"/>
                  </a:lnTo>
                  <a:lnTo>
                    <a:pt x="16" y="42"/>
                  </a:lnTo>
                  <a:lnTo>
                    <a:pt x="19" y="26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7" y="23"/>
                  </a:lnTo>
                  <a:lnTo>
                    <a:pt x="5" y="40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972"/>
            <p:cNvSpPr>
              <a:spLocks/>
            </p:cNvSpPr>
            <p:nvPr/>
          </p:nvSpPr>
          <p:spPr bwMode="auto">
            <a:xfrm>
              <a:off x="6347963" y="3784484"/>
              <a:ext cx="16175" cy="60232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11" y="55"/>
                </a:cxn>
                <a:cxn ang="0">
                  <a:pos x="11" y="37"/>
                </a:cxn>
                <a:cxn ang="0">
                  <a:pos x="11" y="20"/>
                </a:cxn>
                <a:cxn ang="0">
                  <a:pos x="11" y="4"/>
                </a:cxn>
                <a:cxn ang="0">
                  <a:pos x="1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0" y="37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13" y="60"/>
                </a:cxn>
              </a:cxnLst>
              <a:rect l="0" t="0" r="r" b="b"/>
              <a:pathLst>
                <a:path w="13" h="60">
                  <a:moveTo>
                    <a:pt x="13" y="60"/>
                  </a:moveTo>
                  <a:lnTo>
                    <a:pt x="11" y="55"/>
                  </a:lnTo>
                  <a:lnTo>
                    <a:pt x="11" y="37"/>
                  </a:lnTo>
                  <a:lnTo>
                    <a:pt x="11" y="20"/>
                  </a:lnTo>
                  <a:lnTo>
                    <a:pt x="11" y="4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13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973"/>
            <p:cNvSpPr>
              <a:spLocks/>
            </p:cNvSpPr>
            <p:nvPr/>
          </p:nvSpPr>
          <p:spPr bwMode="auto">
            <a:xfrm>
              <a:off x="6352007" y="3856762"/>
              <a:ext cx="29653" cy="61235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1" y="48"/>
                </a:cxn>
                <a:cxn ang="0">
                  <a:pos x="17" y="32"/>
                </a:cxn>
                <a:cxn ang="0">
                  <a:pos x="14" y="14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1" y="17"/>
                </a:cxn>
                <a:cxn ang="0">
                  <a:pos x="5" y="35"/>
                </a:cxn>
                <a:cxn ang="0">
                  <a:pos x="10" y="50"/>
                </a:cxn>
                <a:cxn ang="0">
                  <a:pos x="13" y="61"/>
                </a:cxn>
                <a:cxn ang="0">
                  <a:pos x="24" y="58"/>
                </a:cxn>
              </a:cxnLst>
              <a:rect l="0" t="0" r="r" b="b"/>
              <a:pathLst>
                <a:path w="24" h="61">
                  <a:moveTo>
                    <a:pt x="24" y="58"/>
                  </a:moveTo>
                  <a:lnTo>
                    <a:pt x="21" y="48"/>
                  </a:lnTo>
                  <a:lnTo>
                    <a:pt x="17" y="32"/>
                  </a:lnTo>
                  <a:lnTo>
                    <a:pt x="14" y="1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" y="17"/>
                  </a:lnTo>
                  <a:lnTo>
                    <a:pt x="5" y="35"/>
                  </a:lnTo>
                  <a:lnTo>
                    <a:pt x="10" y="50"/>
                  </a:lnTo>
                  <a:lnTo>
                    <a:pt x="13" y="61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974"/>
            <p:cNvSpPr>
              <a:spLocks/>
            </p:cNvSpPr>
            <p:nvPr/>
          </p:nvSpPr>
          <p:spPr bwMode="auto">
            <a:xfrm>
              <a:off x="6372225" y="3925024"/>
              <a:ext cx="41785" cy="60232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28" y="44"/>
                </a:cxn>
                <a:cxn ang="0">
                  <a:pos x="15" y="13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8" y="49"/>
                </a:cxn>
                <a:cxn ang="0">
                  <a:pos x="24" y="60"/>
                </a:cxn>
                <a:cxn ang="0">
                  <a:pos x="34" y="55"/>
                </a:cxn>
              </a:cxnLst>
              <a:rect l="0" t="0" r="r" b="b"/>
              <a:pathLst>
                <a:path w="34" h="60">
                  <a:moveTo>
                    <a:pt x="34" y="55"/>
                  </a:moveTo>
                  <a:lnTo>
                    <a:pt x="28" y="44"/>
                  </a:lnTo>
                  <a:lnTo>
                    <a:pt x="15" y="13"/>
                  </a:lnTo>
                  <a:lnTo>
                    <a:pt x="11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975"/>
            <p:cNvSpPr>
              <a:spLocks/>
            </p:cNvSpPr>
            <p:nvPr/>
          </p:nvSpPr>
          <p:spPr bwMode="auto">
            <a:xfrm>
              <a:off x="6409966" y="3991279"/>
              <a:ext cx="51219" cy="56216"/>
            </a:xfrm>
            <a:custGeom>
              <a:avLst/>
              <a:gdLst/>
              <a:ahLst/>
              <a:cxnLst>
                <a:cxn ang="0">
                  <a:pos x="42" y="51"/>
                </a:cxn>
                <a:cxn ang="0">
                  <a:pos x="33" y="39"/>
                </a:cxn>
                <a:cxn ang="0">
                  <a:pos x="16" y="9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15"/>
                </a:cxn>
                <a:cxn ang="0">
                  <a:pos x="23" y="46"/>
                </a:cxn>
                <a:cxn ang="0">
                  <a:pos x="32" y="56"/>
                </a:cxn>
                <a:cxn ang="0">
                  <a:pos x="42" y="51"/>
                </a:cxn>
              </a:cxnLst>
              <a:rect l="0" t="0" r="r" b="b"/>
              <a:pathLst>
                <a:path w="42" h="56">
                  <a:moveTo>
                    <a:pt x="42" y="51"/>
                  </a:moveTo>
                  <a:lnTo>
                    <a:pt x="33" y="39"/>
                  </a:lnTo>
                  <a:lnTo>
                    <a:pt x="16" y="9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15"/>
                  </a:lnTo>
                  <a:lnTo>
                    <a:pt x="23" y="46"/>
                  </a:lnTo>
                  <a:lnTo>
                    <a:pt x="32" y="56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976"/>
            <p:cNvSpPr>
              <a:spLocks/>
            </p:cNvSpPr>
            <p:nvPr/>
          </p:nvSpPr>
          <p:spPr bwMode="auto">
            <a:xfrm>
              <a:off x="6455793" y="4052514"/>
              <a:ext cx="59307" cy="53205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39" y="36"/>
                </a:cxn>
                <a:cxn ang="0">
                  <a:pos x="16" y="7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8" y="14"/>
                </a:cxn>
                <a:cxn ang="0">
                  <a:pos x="29" y="43"/>
                </a:cxn>
                <a:cxn ang="0">
                  <a:pos x="38" y="53"/>
                </a:cxn>
                <a:cxn ang="0">
                  <a:pos x="48" y="46"/>
                </a:cxn>
              </a:cxnLst>
              <a:rect l="0" t="0" r="r" b="b"/>
              <a:pathLst>
                <a:path w="48" h="53">
                  <a:moveTo>
                    <a:pt x="48" y="46"/>
                  </a:moveTo>
                  <a:lnTo>
                    <a:pt x="39" y="36"/>
                  </a:lnTo>
                  <a:lnTo>
                    <a:pt x="16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29" y="43"/>
                  </a:lnTo>
                  <a:lnTo>
                    <a:pt x="38" y="53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977"/>
            <p:cNvSpPr>
              <a:spLocks/>
            </p:cNvSpPr>
            <p:nvPr/>
          </p:nvSpPr>
          <p:spPr bwMode="auto">
            <a:xfrm>
              <a:off x="6513753" y="4106722"/>
              <a:ext cx="62002" cy="52201"/>
            </a:xfrm>
            <a:custGeom>
              <a:avLst/>
              <a:gdLst/>
              <a:ahLst/>
              <a:cxnLst>
                <a:cxn ang="0">
                  <a:pos x="50" y="44"/>
                </a:cxn>
                <a:cxn ang="0">
                  <a:pos x="41" y="35"/>
                </a:cxn>
                <a:cxn ang="0">
                  <a:pos x="15" y="9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7" y="16"/>
                </a:cxn>
                <a:cxn ang="0">
                  <a:pos x="33" y="44"/>
                </a:cxn>
                <a:cxn ang="0">
                  <a:pos x="41" y="52"/>
                </a:cxn>
                <a:cxn ang="0">
                  <a:pos x="50" y="44"/>
                </a:cxn>
              </a:cxnLst>
              <a:rect l="0" t="0" r="r" b="b"/>
              <a:pathLst>
                <a:path w="50" h="52">
                  <a:moveTo>
                    <a:pt x="50" y="44"/>
                  </a:moveTo>
                  <a:lnTo>
                    <a:pt x="41" y="35"/>
                  </a:lnTo>
                  <a:lnTo>
                    <a:pt x="15" y="9"/>
                  </a:lnTo>
                  <a:lnTo>
                    <a:pt x="8" y="0"/>
                  </a:lnTo>
                  <a:lnTo>
                    <a:pt x="0" y="9"/>
                  </a:lnTo>
                  <a:lnTo>
                    <a:pt x="7" y="16"/>
                  </a:lnTo>
                  <a:lnTo>
                    <a:pt x="33" y="44"/>
                  </a:lnTo>
                  <a:lnTo>
                    <a:pt x="41" y="52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978"/>
            <p:cNvSpPr>
              <a:spLocks/>
            </p:cNvSpPr>
            <p:nvPr/>
          </p:nvSpPr>
          <p:spPr bwMode="auto">
            <a:xfrm>
              <a:off x="6575755" y="4158923"/>
              <a:ext cx="68741" cy="48185"/>
            </a:xfrm>
            <a:custGeom>
              <a:avLst/>
              <a:gdLst/>
              <a:ahLst/>
              <a:cxnLst>
                <a:cxn ang="0">
                  <a:pos x="55" y="38"/>
                </a:cxn>
                <a:cxn ang="0">
                  <a:pos x="43" y="31"/>
                </a:cxn>
                <a:cxn ang="0">
                  <a:pos x="17" y="8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36" y="39"/>
                </a:cxn>
                <a:cxn ang="0">
                  <a:pos x="46" y="48"/>
                </a:cxn>
                <a:cxn ang="0">
                  <a:pos x="55" y="38"/>
                </a:cxn>
              </a:cxnLst>
              <a:rect l="0" t="0" r="r" b="b"/>
              <a:pathLst>
                <a:path w="55" h="48">
                  <a:moveTo>
                    <a:pt x="55" y="38"/>
                  </a:moveTo>
                  <a:lnTo>
                    <a:pt x="43" y="31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36" y="39"/>
                  </a:lnTo>
                  <a:lnTo>
                    <a:pt x="46" y="4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979"/>
            <p:cNvSpPr>
              <a:spLocks/>
            </p:cNvSpPr>
            <p:nvPr/>
          </p:nvSpPr>
          <p:spPr bwMode="auto">
            <a:xfrm>
              <a:off x="6645845" y="4204097"/>
              <a:ext cx="71437" cy="45173"/>
            </a:xfrm>
            <a:custGeom>
              <a:avLst/>
              <a:gdLst/>
              <a:ahLst/>
              <a:cxnLst>
                <a:cxn ang="0">
                  <a:pos x="57" y="35"/>
                </a:cxn>
                <a:cxn ang="0">
                  <a:pos x="44" y="26"/>
                </a:cxn>
                <a:cxn ang="0">
                  <a:pos x="16" y="7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9" y="16"/>
                </a:cxn>
                <a:cxn ang="0">
                  <a:pos x="36" y="36"/>
                </a:cxn>
                <a:cxn ang="0">
                  <a:pos x="51" y="45"/>
                </a:cxn>
                <a:cxn ang="0">
                  <a:pos x="57" y="35"/>
                </a:cxn>
              </a:cxnLst>
              <a:rect l="0" t="0" r="r" b="b"/>
              <a:pathLst>
                <a:path w="57" h="45">
                  <a:moveTo>
                    <a:pt x="57" y="35"/>
                  </a:moveTo>
                  <a:lnTo>
                    <a:pt x="44" y="26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36" y="36"/>
                  </a:lnTo>
                  <a:lnTo>
                    <a:pt x="51" y="4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980"/>
            <p:cNvSpPr>
              <a:spLocks/>
            </p:cNvSpPr>
            <p:nvPr/>
          </p:nvSpPr>
          <p:spPr bwMode="auto">
            <a:xfrm>
              <a:off x="6721326" y="4246259"/>
              <a:ext cx="72785" cy="391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39" y="19"/>
                </a:cxn>
                <a:cxn ang="0">
                  <a:pos x="11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4" y="13"/>
                </a:cxn>
                <a:cxn ang="0">
                  <a:pos x="33" y="29"/>
                </a:cxn>
                <a:cxn ang="0">
                  <a:pos x="52" y="39"/>
                </a:cxn>
                <a:cxn ang="0">
                  <a:pos x="58" y="29"/>
                </a:cxn>
              </a:cxnLst>
              <a:rect l="0" t="0" r="r" b="b"/>
              <a:pathLst>
                <a:path w="58" h="39">
                  <a:moveTo>
                    <a:pt x="58" y="29"/>
                  </a:moveTo>
                  <a:lnTo>
                    <a:pt x="39" y="19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4" y="13"/>
                  </a:lnTo>
                  <a:lnTo>
                    <a:pt x="33" y="29"/>
                  </a:lnTo>
                  <a:lnTo>
                    <a:pt x="52" y="3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981"/>
            <p:cNvSpPr>
              <a:spLocks/>
            </p:cNvSpPr>
            <p:nvPr/>
          </p:nvSpPr>
          <p:spPr bwMode="auto">
            <a:xfrm>
              <a:off x="6799503" y="4279386"/>
              <a:ext cx="76829" cy="33128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7" y="22"/>
                </a:cxn>
                <a:cxn ang="0">
                  <a:pos x="31" y="12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6" y="23"/>
                </a:cxn>
                <a:cxn ang="0">
                  <a:pos x="54" y="33"/>
                </a:cxn>
                <a:cxn ang="0">
                  <a:pos x="57" y="33"/>
                </a:cxn>
                <a:cxn ang="0">
                  <a:pos x="61" y="22"/>
                </a:cxn>
              </a:cxnLst>
              <a:rect l="0" t="0" r="r" b="b"/>
              <a:pathLst>
                <a:path w="61" h="33">
                  <a:moveTo>
                    <a:pt x="61" y="22"/>
                  </a:moveTo>
                  <a:lnTo>
                    <a:pt x="57" y="22"/>
                  </a:lnTo>
                  <a:lnTo>
                    <a:pt x="31" y="12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6" y="23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982"/>
            <p:cNvSpPr>
              <a:spLocks/>
            </p:cNvSpPr>
            <p:nvPr/>
          </p:nvSpPr>
          <p:spPr bwMode="auto">
            <a:xfrm>
              <a:off x="6884418" y="4305487"/>
              <a:ext cx="76829" cy="22085"/>
            </a:xfrm>
            <a:custGeom>
              <a:avLst/>
              <a:gdLst/>
              <a:ahLst/>
              <a:cxnLst>
                <a:cxn ang="0">
                  <a:pos x="62" y="10"/>
                </a:cxn>
                <a:cxn ang="0">
                  <a:pos x="59" y="10"/>
                </a:cxn>
                <a:cxn ang="0">
                  <a:pos x="38" y="7"/>
                </a:cxn>
                <a:cxn ang="0">
                  <a:pos x="15" y="3"/>
                </a:cxn>
                <a:cxn ang="0">
                  <a:pos x="5" y="0"/>
                </a:cxn>
                <a:cxn ang="0">
                  <a:pos x="0" y="12"/>
                </a:cxn>
                <a:cxn ang="0">
                  <a:pos x="12" y="15"/>
                </a:cxn>
                <a:cxn ang="0">
                  <a:pos x="36" y="20"/>
                </a:cxn>
                <a:cxn ang="0">
                  <a:pos x="59" y="22"/>
                </a:cxn>
                <a:cxn ang="0">
                  <a:pos x="61" y="22"/>
                </a:cxn>
                <a:cxn ang="0">
                  <a:pos x="62" y="10"/>
                </a:cxn>
              </a:cxnLst>
              <a:rect l="0" t="0" r="r" b="b"/>
              <a:pathLst>
                <a:path w="62" h="22">
                  <a:moveTo>
                    <a:pt x="62" y="10"/>
                  </a:moveTo>
                  <a:lnTo>
                    <a:pt x="59" y="10"/>
                  </a:lnTo>
                  <a:lnTo>
                    <a:pt x="38" y="7"/>
                  </a:lnTo>
                  <a:lnTo>
                    <a:pt x="15" y="3"/>
                  </a:lnTo>
                  <a:lnTo>
                    <a:pt x="5" y="0"/>
                  </a:lnTo>
                  <a:lnTo>
                    <a:pt x="0" y="12"/>
                  </a:lnTo>
                  <a:lnTo>
                    <a:pt x="12" y="15"/>
                  </a:lnTo>
                  <a:lnTo>
                    <a:pt x="36" y="20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983"/>
            <p:cNvSpPr>
              <a:spLocks/>
            </p:cNvSpPr>
            <p:nvPr/>
          </p:nvSpPr>
          <p:spPr bwMode="auto">
            <a:xfrm>
              <a:off x="6974727" y="4315525"/>
              <a:ext cx="10783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9" y="12"/>
                </a:cxn>
                <a:cxn ang="0">
                  <a:pos x="8" y="0"/>
                </a:cxn>
              </a:cxnLst>
              <a:rect l="0" t="0" r="r" b="b"/>
              <a:pathLst>
                <a:path w="9" h="12">
                  <a:moveTo>
                    <a:pt x="8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984"/>
            <p:cNvSpPr>
              <a:spLocks/>
            </p:cNvSpPr>
            <p:nvPr/>
          </p:nvSpPr>
          <p:spPr bwMode="auto">
            <a:xfrm>
              <a:off x="6928899" y="4288421"/>
              <a:ext cx="109178" cy="72278"/>
            </a:xfrm>
            <a:custGeom>
              <a:avLst/>
              <a:gdLst/>
              <a:ahLst/>
              <a:cxnLst>
                <a:cxn ang="0">
                  <a:pos x="87" y="3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6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29"/>
                </a:cxn>
                <a:cxn ang="0">
                  <a:pos x="12" y="32"/>
                </a:cxn>
                <a:cxn ang="0">
                  <a:pos x="12" y="33"/>
                </a:cxn>
                <a:cxn ang="0">
                  <a:pos x="12" y="36"/>
                </a:cxn>
                <a:cxn ang="0">
                  <a:pos x="12" y="37"/>
                </a:cxn>
                <a:cxn ang="0">
                  <a:pos x="12" y="40"/>
                </a:cxn>
                <a:cxn ang="0">
                  <a:pos x="12" y="43"/>
                </a:cxn>
                <a:cxn ang="0">
                  <a:pos x="12" y="44"/>
                </a:cxn>
                <a:cxn ang="0">
                  <a:pos x="12" y="47"/>
                </a:cxn>
                <a:cxn ang="0">
                  <a:pos x="12" y="49"/>
                </a:cxn>
                <a:cxn ang="0">
                  <a:pos x="12" y="52"/>
                </a:cxn>
                <a:cxn ang="0">
                  <a:pos x="10" y="53"/>
                </a:cxn>
                <a:cxn ang="0">
                  <a:pos x="10" y="56"/>
                </a:cxn>
                <a:cxn ang="0">
                  <a:pos x="10" y="59"/>
                </a:cxn>
                <a:cxn ang="0">
                  <a:pos x="9" y="60"/>
                </a:cxn>
                <a:cxn ang="0">
                  <a:pos x="9" y="63"/>
                </a:cxn>
                <a:cxn ang="0">
                  <a:pos x="7" y="65"/>
                </a:cxn>
                <a:cxn ang="0">
                  <a:pos x="7" y="68"/>
                </a:cxn>
                <a:cxn ang="0">
                  <a:pos x="6" y="70"/>
                </a:cxn>
                <a:cxn ang="0">
                  <a:pos x="6" y="72"/>
                </a:cxn>
                <a:cxn ang="0">
                  <a:pos x="87" y="30"/>
                </a:cxn>
              </a:cxnLst>
              <a:rect l="0" t="0" r="r" b="b"/>
              <a:pathLst>
                <a:path w="87" h="72">
                  <a:moveTo>
                    <a:pt x="87" y="3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10" y="59"/>
                  </a:lnTo>
                  <a:lnTo>
                    <a:pt x="9" y="60"/>
                  </a:lnTo>
                  <a:lnTo>
                    <a:pt x="9" y="63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87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Rectangle 985"/>
            <p:cNvSpPr>
              <a:spLocks noChangeArrowheads="1"/>
            </p:cNvSpPr>
            <p:nvPr/>
          </p:nvSpPr>
          <p:spPr bwMode="auto">
            <a:xfrm>
              <a:off x="7180951" y="3130970"/>
              <a:ext cx="513542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>
                  <a:latin typeface="Arial Narrow" pitchFamily="34" charset="0"/>
                </a:rPr>
                <a:t>Ca</a:t>
              </a:r>
              <a:r>
                <a:rPr lang="en-GB" sz="2000" b="1" baseline="30000">
                  <a:latin typeface="Arial Narrow" pitchFamily="34" charset="0"/>
                </a:rPr>
                <a:t>2+</a:t>
              </a:r>
            </a:p>
          </p:txBody>
        </p:sp>
        <p:sp>
          <p:nvSpPr>
            <p:cNvPr id="2207" name="Text Box 987"/>
            <p:cNvSpPr txBox="1">
              <a:spLocks noChangeArrowheads="1"/>
            </p:cNvSpPr>
            <p:nvPr/>
          </p:nvSpPr>
          <p:spPr bwMode="auto">
            <a:xfrm>
              <a:off x="6830207" y="3555642"/>
              <a:ext cx="587675" cy="2128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 err="1">
                  <a:latin typeface="Arial Narrow" pitchFamily="34" charset="0"/>
                </a:rPr>
                <a:t>ACh</a:t>
              </a:r>
              <a:endParaRPr lang="en-GB" sz="1600" b="1" dirty="0">
                <a:latin typeface="Arial Narrow" pitchFamily="34" charset="0"/>
              </a:endParaRPr>
            </a:p>
          </p:txBody>
        </p:sp>
        <p:sp>
          <p:nvSpPr>
            <p:cNvPr id="2209" name="Freeform 990"/>
            <p:cNvSpPr>
              <a:spLocks/>
            </p:cNvSpPr>
            <p:nvPr/>
          </p:nvSpPr>
          <p:spPr bwMode="auto">
            <a:xfrm>
              <a:off x="7209257" y="3356839"/>
              <a:ext cx="74133" cy="1204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6" y="12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36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991"/>
            <p:cNvSpPr>
              <a:spLocks/>
            </p:cNvSpPr>
            <p:nvPr/>
          </p:nvSpPr>
          <p:spPr bwMode="auto">
            <a:xfrm>
              <a:off x="7118949" y="3355835"/>
              <a:ext cx="75481" cy="1305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5" y="13"/>
                </a:cxn>
                <a:cxn ang="0">
                  <a:pos x="60" y="13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60" h="13">
                  <a:moveTo>
                    <a:pt x="0" y="12"/>
                  </a:moveTo>
                  <a:lnTo>
                    <a:pt x="55" y="13"/>
                  </a:lnTo>
                  <a:lnTo>
                    <a:pt x="60" y="13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992"/>
            <p:cNvSpPr>
              <a:spLocks/>
            </p:cNvSpPr>
            <p:nvPr/>
          </p:nvSpPr>
          <p:spPr bwMode="auto">
            <a:xfrm>
              <a:off x="7029989" y="3355835"/>
              <a:ext cx="74134" cy="1405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13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13" y="1"/>
                </a:cxn>
                <a:cxn ang="0">
                  <a:pos x="0" y="3"/>
                </a:cxn>
                <a:cxn ang="0">
                  <a:pos x="0" y="14"/>
                </a:cxn>
              </a:cxnLst>
              <a:rect l="0" t="0" r="r" b="b"/>
              <a:pathLst>
                <a:path w="60" h="14">
                  <a:moveTo>
                    <a:pt x="0" y="14"/>
                  </a:moveTo>
                  <a:lnTo>
                    <a:pt x="14" y="13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13" y="1"/>
                  </a:lnTo>
                  <a:lnTo>
                    <a:pt x="0" y="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993"/>
            <p:cNvSpPr>
              <a:spLocks/>
            </p:cNvSpPr>
            <p:nvPr/>
          </p:nvSpPr>
          <p:spPr bwMode="auto">
            <a:xfrm>
              <a:off x="6938333" y="3358847"/>
              <a:ext cx="76829" cy="20077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6" y="16"/>
                </a:cxn>
                <a:cxn ang="0">
                  <a:pos x="57" y="13"/>
                </a:cxn>
                <a:cxn ang="0">
                  <a:pos x="61" y="1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25" y="4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61" h="20">
                  <a:moveTo>
                    <a:pt x="2" y="20"/>
                  </a:moveTo>
                  <a:lnTo>
                    <a:pt x="26" y="16"/>
                  </a:lnTo>
                  <a:lnTo>
                    <a:pt x="57" y="13"/>
                  </a:lnTo>
                  <a:lnTo>
                    <a:pt x="61" y="1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25" y="4"/>
                  </a:lnTo>
                  <a:lnTo>
                    <a:pt x="0" y="9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994"/>
            <p:cNvSpPr>
              <a:spLocks/>
            </p:cNvSpPr>
            <p:nvPr/>
          </p:nvSpPr>
          <p:spPr bwMode="auto">
            <a:xfrm>
              <a:off x="6852069" y="3368885"/>
              <a:ext cx="74134" cy="2710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34" y="19"/>
                </a:cxn>
                <a:cxn ang="0">
                  <a:pos x="60" y="13"/>
                </a:cxn>
                <a:cxn ang="0">
                  <a:pos x="57" y="0"/>
                </a:cxn>
                <a:cxn ang="0">
                  <a:pos x="32" y="7"/>
                </a:cxn>
                <a:cxn ang="0">
                  <a:pos x="0" y="16"/>
                </a:cxn>
                <a:cxn ang="0">
                  <a:pos x="3" y="27"/>
                </a:cxn>
              </a:cxnLst>
              <a:rect l="0" t="0" r="r" b="b"/>
              <a:pathLst>
                <a:path w="60" h="27">
                  <a:moveTo>
                    <a:pt x="3" y="27"/>
                  </a:moveTo>
                  <a:lnTo>
                    <a:pt x="34" y="19"/>
                  </a:lnTo>
                  <a:lnTo>
                    <a:pt x="60" y="13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0" y="1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995"/>
            <p:cNvSpPr>
              <a:spLocks/>
            </p:cNvSpPr>
            <p:nvPr/>
          </p:nvSpPr>
          <p:spPr bwMode="auto">
            <a:xfrm>
              <a:off x="6765805" y="3387958"/>
              <a:ext cx="74134" cy="33128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37" y="20"/>
                </a:cxn>
                <a:cxn ang="0">
                  <a:pos x="60" y="11"/>
                </a:cxn>
                <a:cxn ang="0">
                  <a:pos x="57" y="0"/>
                </a:cxn>
                <a:cxn ang="0">
                  <a:pos x="33" y="8"/>
                </a:cxn>
                <a:cxn ang="0">
                  <a:pos x="0" y="21"/>
                </a:cxn>
                <a:cxn ang="0">
                  <a:pos x="4" y="33"/>
                </a:cxn>
              </a:cxnLst>
              <a:rect l="0" t="0" r="r" b="b"/>
              <a:pathLst>
                <a:path w="60" h="33">
                  <a:moveTo>
                    <a:pt x="4" y="33"/>
                  </a:moveTo>
                  <a:lnTo>
                    <a:pt x="37" y="20"/>
                  </a:lnTo>
                  <a:lnTo>
                    <a:pt x="60" y="11"/>
                  </a:lnTo>
                  <a:lnTo>
                    <a:pt x="57" y="0"/>
                  </a:lnTo>
                  <a:lnTo>
                    <a:pt x="33" y="8"/>
                  </a:lnTo>
                  <a:lnTo>
                    <a:pt x="0" y="2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996"/>
            <p:cNvSpPr>
              <a:spLocks/>
            </p:cNvSpPr>
            <p:nvPr/>
          </p:nvSpPr>
          <p:spPr bwMode="auto">
            <a:xfrm>
              <a:off x="6684933" y="3415063"/>
              <a:ext cx="72785" cy="39150"/>
            </a:xfrm>
            <a:custGeom>
              <a:avLst/>
              <a:gdLst/>
              <a:ahLst/>
              <a:cxnLst>
                <a:cxn ang="0">
                  <a:pos x="5" y="39"/>
                </a:cxn>
                <a:cxn ang="0">
                  <a:pos x="34" y="23"/>
                </a:cxn>
                <a:cxn ang="0">
                  <a:pos x="59" y="10"/>
                </a:cxn>
                <a:cxn ang="0">
                  <a:pos x="54" y="0"/>
                </a:cxn>
                <a:cxn ang="0">
                  <a:pos x="28" y="12"/>
                </a:cxn>
                <a:cxn ang="0">
                  <a:pos x="0" y="28"/>
                </a:cxn>
                <a:cxn ang="0">
                  <a:pos x="5" y="39"/>
                </a:cxn>
              </a:cxnLst>
              <a:rect l="0" t="0" r="r" b="b"/>
              <a:pathLst>
                <a:path w="59" h="39">
                  <a:moveTo>
                    <a:pt x="5" y="39"/>
                  </a:moveTo>
                  <a:lnTo>
                    <a:pt x="34" y="23"/>
                  </a:lnTo>
                  <a:lnTo>
                    <a:pt x="59" y="10"/>
                  </a:lnTo>
                  <a:lnTo>
                    <a:pt x="54" y="0"/>
                  </a:lnTo>
                  <a:lnTo>
                    <a:pt x="28" y="12"/>
                  </a:lnTo>
                  <a:lnTo>
                    <a:pt x="0" y="28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997"/>
            <p:cNvSpPr>
              <a:spLocks/>
            </p:cNvSpPr>
            <p:nvPr/>
          </p:nvSpPr>
          <p:spPr bwMode="auto">
            <a:xfrm>
              <a:off x="6609451" y="3448190"/>
              <a:ext cx="68742" cy="44170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23" y="32"/>
                </a:cxn>
                <a:cxn ang="0">
                  <a:pos x="56" y="12"/>
                </a:cxn>
                <a:cxn ang="0">
                  <a:pos x="51" y="0"/>
                </a:cxn>
                <a:cxn ang="0">
                  <a:pos x="17" y="22"/>
                </a:cxn>
                <a:cxn ang="0">
                  <a:pos x="0" y="33"/>
                </a:cxn>
                <a:cxn ang="0">
                  <a:pos x="7" y="44"/>
                </a:cxn>
              </a:cxnLst>
              <a:rect l="0" t="0" r="r" b="b"/>
              <a:pathLst>
                <a:path w="56" h="44">
                  <a:moveTo>
                    <a:pt x="7" y="44"/>
                  </a:moveTo>
                  <a:lnTo>
                    <a:pt x="23" y="32"/>
                  </a:lnTo>
                  <a:lnTo>
                    <a:pt x="56" y="12"/>
                  </a:lnTo>
                  <a:lnTo>
                    <a:pt x="51" y="0"/>
                  </a:lnTo>
                  <a:lnTo>
                    <a:pt x="17" y="22"/>
                  </a:lnTo>
                  <a:lnTo>
                    <a:pt x="0" y="33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998"/>
            <p:cNvSpPr>
              <a:spLocks/>
            </p:cNvSpPr>
            <p:nvPr/>
          </p:nvSpPr>
          <p:spPr bwMode="auto">
            <a:xfrm>
              <a:off x="6536666" y="3489349"/>
              <a:ext cx="68742" cy="47181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44" y="17"/>
                </a:cxn>
                <a:cxn ang="0">
                  <a:pos x="55" y="10"/>
                </a:cxn>
                <a:cxn ang="0">
                  <a:pos x="48" y="0"/>
                </a:cxn>
                <a:cxn ang="0">
                  <a:pos x="36" y="8"/>
                </a:cxn>
                <a:cxn ang="0">
                  <a:pos x="0" y="37"/>
                </a:cxn>
                <a:cxn ang="0">
                  <a:pos x="8" y="47"/>
                </a:cxn>
              </a:cxnLst>
              <a:rect l="0" t="0" r="r" b="b"/>
              <a:pathLst>
                <a:path w="55" h="47">
                  <a:moveTo>
                    <a:pt x="8" y="47"/>
                  </a:moveTo>
                  <a:lnTo>
                    <a:pt x="44" y="17"/>
                  </a:lnTo>
                  <a:lnTo>
                    <a:pt x="55" y="10"/>
                  </a:lnTo>
                  <a:lnTo>
                    <a:pt x="48" y="0"/>
                  </a:lnTo>
                  <a:lnTo>
                    <a:pt x="36" y="8"/>
                  </a:lnTo>
                  <a:lnTo>
                    <a:pt x="0" y="3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999"/>
            <p:cNvSpPr>
              <a:spLocks/>
            </p:cNvSpPr>
            <p:nvPr/>
          </p:nvSpPr>
          <p:spPr bwMode="auto">
            <a:xfrm>
              <a:off x="6470620" y="3535526"/>
              <a:ext cx="64698" cy="50193"/>
            </a:xfrm>
            <a:custGeom>
              <a:avLst/>
              <a:gdLst/>
              <a:ahLst/>
              <a:cxnLst>
                <a:cxn ang="0">
                  <a:pos x="9" y="50"/>
                </a:cxn>
                <a:cxn ang="0">
                  <a:pos x="23" y="34"/>
                </a:cxn>
                <a:cxn ang="0">
                  <a:pos x="40" y="19"/>
                </a:cxn>
                <a:cxn ang="0">
                  <a:pos x="52" y="8"/>
                </a:cxn>
                <a:cxn ang="0">
                  <a:pos x="45" y="0"/>
                </a:cxn>
                <a:cxn ang="0">
                  <a:pos x="33" y="8"/>
                </a:cxn>
                <a:cxn ang="0">
                  <a:pos x="16" y="26"/>
                </a:cxn>
                <a:cxn ang="0">
                  <a:pos x="0" y="42"/>
                </a:cxn>
                <a:cxn ang="0">
                  <a:pos x="9" y="50"/>
                </a:cxn>
              </a:cxnLst>
              <a:rect l="0" t="0" r="r" b="b"/>
              <a:pathLst>
                <a:path w="52" h="50">
                  <a:moveTo>
                    <a:pt x="9" y="50"/>
                  </a:moveTo>
                  <a:lnTo>
                    <a:pt x="23" y="34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45" y="0"/>
                  </a:lnTo>
                  <a:lnTo>
                    <a:pt x="33" y="8"/>
                  </a:lnTo>
                  <a:lnTo>
                    <a:pt x="16" y="26"/>
                  </a:lnTo>
                  <a:lnTo>
                    <a:pt x="0" y="42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000"/>
            <p:cNvSpPr>
              <a:spLocks/>
            </p:cNvSpPr>
            <p:nvPr/>
          </p:nvSpPr>
          <p:spPr bwMode="auto">
            <a:xfrm>
              <a:off x="6415357" y="3585719"/>
              <a:ext cx="56611" cy="55212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13" y="51"/>
                </a:cxn>
                <a:cxn ang="0">
                  <a:pos x="25" y="33"/>
                </a:cxn>
                <a:cxn ang="0">
                  <a:pos x="39" y="18"/>
                </a:cxn>
                <a:cxn ang="0">
                  <a:pos x="46" y="9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6" y="26"/>
                </a:cxn>
                <a:cxn ang="0">
                  <a:pos x="3" y="44"/>
                </a:cxn>
                <a:cxn ang="0">
                  <a:pos x="0" y="49"/>
                </a:cxn>
                <a:cxn ang="0">
                  <a:pos x="10" y="55"/>
                </a:cxn>
              </a:cxnLst>
              <a:rect l="0" t="0" r="r" b="b"/>
              <a:pathLst>
                <a:path w="46" h="55">
                  <a:moveTo>
                    <a:pt x="10" y="55"/>
                  </a:moveTo>
                  <a:lnTo>
                    <a:pt x="13" y="51"/>
                  </a:lnTo>
                  <a:lnTo>
                    <a:pt x="25" y="33"/>
                  </a:lnTo>
                  <a:lnTo>
                    <a:pt x="39" y="18"/>
                  </a:lnTo>
                  <a:lnTo>
                    <a:pt x="46" y="9"/>
                  </a:lnTo>
                  <a:lnTo>
                    <a:pt x="38" y="0"/>
                  </a:lnTo>
                  <a:lnTo>
                    <a:pt x="29" y="9"/>
                  </a:lnTo>
                  <a:lnTo>
                    <a:pt x="16" y="26"/>
                  </a:lnTo>
                  <a:lnTo>
                    <a:pt x="3" y="44"/>
                  </a:lnTo>
                  <a:lnTo>
                    <a:pt x="0" y="49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001"/>
            <p:cNvSpPr>
              <a:spLocks/>
            </p:cNvSpPr>
            <p:nvPr/>
          </p:nvSpPr>
          <p:spPr bwMode="auto">
            <a:xfrm>
              <a:off x="6373573" y="3644947"/>
              <a:ext cx="47175" cy="6023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2" y="58"/>
                </a:cxn>
                <a:cxn ang="0">
                  <a:pos x="19" y="42"/>
                </a:cxn>
                <a:cxn ang="0">
                  <a:pos x="26" y="25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27" y="0"/>
                </a:cxn>
                <a:cxn ang="0">
                  <a:pos x="26" y="2"/>
                </a:cxn>
                <a:cxn ang="0">
                  <a:pos x="16" y="19"/>
                </a:cxn>
                <a:cxn ang="0">
                  <a:pos x="7" y="36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12" y="60"/>
                </a:cxn>
              </a:cxnLst>
              <a:rect l="0" t="0" r="r" b="b"/>
              <a:pathLst>
                <a:path w="38" h="60">
                  <a:moveTo>
                    <a:pt x="12" y="60"/>
                  </a:moveTo>
                  <a:lnTo>
                    <a:pt x="12" y="58"/>
                  </a:lnTo>
                  <a:lnTo>
                    <a:pt x="19" y="42"/>
                  </a:lnTo>
                  <a:lnTo>
                    <a:pt x="26" y="25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16" y="19"/>
                  </a:lnTo>
                  <a:lnTo>
                    <a:pt x="7" y="36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Rectangle 1003"/>
            <p:cNvSpPr>
              <a:spLocks noChangeArrowheads="1"/>
            </p:cNvSpPr>
            <p:nvPr/>
          </p:nvSpPr>
          <p:spPr bwMode="auto">
            <a:xfrm>
              <a:off x="5889415" y="2362200"/>
              <a:ext cx="1882985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olidFill>
                    <a:srgbClr val="000099"/>
                  </a:solidFill>
                  <a:latin typeface="Arial Narrow" pitchFamily="34" charset="0"/>
                </a:rPr>
                <a:t>Cholinergic synapse</a:t>
              </a:r>
            </a:p>
          </p:txBody>
        </p:sp>
        <p:sp>
          <p:nvSpPr>
            <p:cNvPr id="2222" name="Freeform 1005"/>
            <p:cNvSpPr>
              <a:spLocks/>
            </p:cNvSpPr>
            <p:nvPr/>
          </p:nvSpPr>
          <p:spPr bwMode="auto">
            <a:xfrm>
              <a:off x="8140640" y="3077766"/>
              <a:ext cx="946210" cy="478841"/>
            </a:xfrm>
            <a:custGeom>
              <a:avLst/>
              <a:gdLst/>
              <a:ahLst/>
              <a:cxnLst>
                <a:cxn ang="0">
                  <a:pos x="761" y="466"/>
                </a:cxn>
                <a:cxn ang="0">
                  <a:pos x="727" y="463"/>
                </a:cxn>
                <a:cxn ang="0">
                  <a:pos x="694" y="460"/>
                </a:cxn>
                <a:cxn ang="0">
                  <a:pos x="660" y="454"/>
                </a:cxn>
                <a:cxn ang="0">
                  <a:pos x="629" y="447"/>
                </a:cxn>
                <a:cxn ang="0">
                  <a:pos x="597" y="439"/>
                </a:cxn>
                <a:cxn ang="0">
                  <a:pos x="567" y="428"/>
                </a:cxn>
                <a:cxn ang="0">
                  <a:pos x="538" y="418"/>
                </a:cxn>
                <a:cxn ang="0">
                  <a:pos x="507" y="405"/>
                </a:cxn>
                <a:cxn ang="0">
                  <a:pos x="480" y="392"/>
                </a:cxn>
                <a:cxn ang="0">
                  <a:pos x="453" y="378"/>
                </a:cxn>
                <a:cxn ang="0">
                  <a:pos x="425" y="362"/>
                </a:cxn>
                <a:cxn ang="0">
                  <a:pos x="399" y="346"/>
                </a:cxn>
                <a:cxn ang="0">
                  <a:pos x="373" y="329"/>
                </a:cxn>
                <a:cxn ang="0">
                  <a:pos x="349" y="312"/>
                </a:cxn>
                <a:cxn ang="0">
                  <a:pos x="326" y="293"/>
                </a:cxn>
                <a:cxn ang="0">
                  <a:pos x="301" y="276"/>
                </a:cxn>
                <a:cxn ang="0">
                  <a:pos x="256" y="237"/>
                </a:cxn>
                <a:cxn ang="0">
                  <a:pos x="215" y="199"/>
                </a:cxn>
                <a:cxn ang="0">
                  <a:pos x="174" y="160"/>
                </a:cxn>
                <a:cxn ang="0">
                  <a:pos x="137" y="124"/>
                </a:cxn>
                <a:cxn ang="0">
                  <a:pos x="101" y="88"/>
                </a:cxn>
                <a:cxn ang="0">
                  <a:pos x="67" y="55"/>
                </a:cxn>
                <a:cxn ang="0">
                  <a:pos x="37" y="26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28" y="35"/>
                </a:cxn>
                <a:cxn ang="0">
                  <a:pos x="60" y="64"/>
                </a:cxn>
                <a:cxn ang="0">
                  <a:pos x="93" y="97"/>
                </a:cxn>
                <a:cxn ang="0">
                  <a:pos x="128" y="131"/>
                </a:cxn>
                <a:cxn ang="0">
                  <a:pos x="166" y="169"/>
                </a:cxn>
                <a:cxn ang="0">
                  <a:pos x="206" y="208"/>
                </a:cxn>
                <a:cxn ang="0">
                  <a:pos x="249" y="247"/>
                </a:cxn>
                <a:cxn ang="0">
                  <a:pos x="294" y="284"/>
                </a:cxn>
                <a:cxn ang="0">
                  <a:pos x="317" y="303"/>
                </a:cxn>
                <a:cxn ang="0">
                  <a:pos x="342" y="322"/>
                </a:cxn>
                <a:cxn ang="0">
                  <a:pos x="368" y="339"/>
                </a:cxn>
                <a:cxn ang="0">
                  <a:pos x="393" y="356"/>
                </a:cxn>
                <a:cxn ang="0">
                  <a:pos x="419" y="372"/>
                </a:cxn>
                <a:cxn ang="0">
                  <a:pos x="447" y="388"/>
                </a:cxn>
                <a:cxn ang="0">
                  <a:pos x="474" y="402"/>
                </a:cxn>
                <a:cxn ang="0">
                  <a:pos x="503" y="417"/>
                </a:cxn>
                <a:cxn ang="0">
                  <a:pos x="532" y="428"/>
                </a:cxn>
                <a:cxn ang="0">
                  <a:pos x="562" y="440"/>
                </a:cxn>
                <a:cxn ang="0">
                  <a:pos x="594" y="450"/>
                </a:cxn>
                <a:cxn ang="0">
                  <a:pos x="626" y="459"/>
                </a:cxn>
                <a:cxn ang="0">
                  <a:pos x="659" y="466"/>
                </a:cxn>
                <a:cxn ang="0">
                  <a:pos x="692" y="472"/>
                </a:cxn>
                <a:cxn ang="0">
                  <a:pos x="727" y="476"/>
                </a:cxn>
                <a:cxn ang="0">
                  <a:pos x="761" y="477"/>
                </a:cxn>
                <a:cxn ang="0">
                  <a:pos x="761" y="466"/>
                </a:cxn>
              </a:cxnLst>
              <a:rect l="0" t="0" r="r" b="b"/>
              <a:pathLst>
                <a:path w="761" h="477">
                  <a:moveTo>
                    <a:pt x="761" y="466"/>
                  </a:moveTo>
                  <a:lnTo>
                    <a:pt x="727" y="463"/>
                  </a:lnTo>
                  <a:lnTo>
                    <a:pt x="694" y="460"/>
                  </a:lnTo>
                  <a:lnTo>
                    <a:pt x="660" y="454"/>
                  </a:lnTo>
                  <a:lnTo>
                    <a:pt x="629" y="447"/>
                  </a:lnTo>
                  <a:lnTo>
                    <a:pt x="597" y="439"/>
                  </a:lnTo>
                  <a:lnTo>
                    <a:pt x="567" y="428"/>
                  </a:lnTo>
                  <a:lnTo>
                    <a:pt x="538" y="418"/>
                  </a:lnTo>
                  <a:lnTo>
                    <a:pt x="507" y="405"/>
                  </a:lnTo>
                  <a:lnTo>
                    <a:pt x="480" y="392"/>
                  </a:lnTo>
                  <a:lnTo>
                    <a:pt x="453" y="378"/>
                  </a:lnTo>
                  <a:lnTo>
                    <a:pt x="425" y="362"/>
                  </a:lnTo>
                  <a:lnTo>
                    <a:pt x="399" y="346"/>
                  </a:lnTo>
                  <a:lnTo>
                    <a:pt x="373" y="329"/>
                  </a:lnTo>
                  <a:lnTo>
                    <a:pt x="349" y="312"/>
                  </a:lnTo>
                  <a:lnTo>
                    <a:pt x="326" y="293"/>
                  </a:lnTo>
                  <a:lnTo>
                    <a:pt x="301" y="276"/>
                  </a:lnTo>
                  <a:lnTo>
                    <a:pt x="256" y="237"/>
                  </a:lnTo>
                  <a:lnTo>
                    <a:pt x="215" y="199"/>
                  </a:lnTo>
                  <a:lnTo>
                    <a:pt x="174" y="160"/>
                  </a:lnTo>
                  <a:lnTo>
                    <a:pt x="137" y="124"/>
                  </a:lnTo>
                  <a:lnTo>
                    <a:pt x="101" y="88"/>
                  </a:lnTo>
                  <a:lnTo>
                    <a:pt x="67" y="55"/>
                  </a:lnTo>
                  <a:lnTo>
                    <a:pt x="37" y="26"/>
                  </a:lnTo>
                  <a:lnTo>
                    <a:pt x="7" y="0"/>
                  </a:lnTo>
                  <a:lnTo>
                    <a:pt x="0" y="9"/>
                  </a:lnTo>
                  <a:lnTo>
                    <a:pt x="28" y="35"/>
                  </a:lnTo>
                  <a:lnTo>
                    <a:pt x="60" y="64"/>
                  </a:lnTo>
                  <a:lnTo>
                    <a:pt x="93" y="97"/>
                  </a:lnTo>
                  <a:lnTo>
                    <a:pt x="128" y="131"/>
                  </a:lnTo>
                  <a:lnTo>
                    <a:pt x="166" y="169"/>
                  </a:lnTo>
                  <a:lnTo>
                    <a:pt x="206" y="208"/>
                  </a:lnTo>
                  <a:lnTo>
                    <a:pt x="249" y="247"/>
                  </a:lnTo>
                  <a:lnTo>
                    <a:pt x="294" y="284"/>
                  </a:lnTo>
                  <a:lnTo>
                    <a:pt x="317" y="303"/>
                  </a:lnTo>
                  <a:lnTo>
                    <a:pt x="342" y="322"/>
                  </a:lnTo>
                  <a:lnTo>
                    <a:pt x="368" y="339"/>
                  </a:lnTo>
                  <a:lnTo>
                    <a:pt x="393" y="356"/>
                  </a:lnTo>
                  <a:lnTo>
                    <a:pt x="419" y="372"/>
                  </a:lnTo>
                  <a:lnTo>
                    <a:pt x="447" y="388"/>
                  </a:lnTo>
                  <a:lnTo>
                    <a:pt x="474" y="402"/>
                  </a:lnTo>
                  <a:lnTo>
                    <a:pt x="503" y="417"/>
                  </a:lnTo>
                  <a:lnTo>
                    <a:pt x="532" y="428"/>
                  </a:lnTo>
                  <a:lnTo>
                    <a:pt x="562" y="440"/>
                  </a:lnTo>
                  <a:lnTo>
                    <a:pt x="594" y="450"/>
                  </a:lnTo>
                  <a:lnTo>
                    <a:pt x="626" y="459"/>
                  </a:lnTo>
                  <a:lnTo>
                    <a:pt x="659" y="466"/>
                  </a:lnTo>
                  <a:lnTo>
                    <a:pt x="692" y="472"/>
                  </a:lnTo>
                  <a:lnTo>
                    <a:pt x="727" y="476"/>
                  </a:lnTo>
                  <a:lnTo>
                    <a:pt x="761" y="477"/>
                  </a:lnTo>
                  <a:lnTo>
                    <a:pt x="761" y="466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006"/>
            <p:cNvSpPr>
              <a:spLocks/>
            </p:cNvSpPr>
            <p:nvPr/>
          </p:nvSpPr>
          <p:spPr bwMode="auto">
            <a:xfrm>
              <a:off x="8140640" y="3895912"/>
              <a:ext cx="946210" cy="478842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27" y="1"/>
                </a:cxn>
                <a:cxn ang="0">
                  <a:pos x="692" y="6"/>
                </a:cxn>
                <a:cxn ang="0">
                  <a:pos x="659" y="11"/>
                </a:cxn>
                <a:cxn ang="0">
                  <a:pos x="626" y="19"/>
                </a:cxn>
                <a:cxn ang="0">
                  <a:pos x="594" y="27"/>
                </a:cxn>
                <a:cxn ang="0">
                  <a:pos x="562" y="37"/>
                </a:cxn>
                <a:cxn ang="0">
                  <a:pos x="532" y="49"/>
                </a:cxn>
                <a:cxn ang="0">
                  <a:pos x="503" y="61"/>
                </a:cxn>
                <a:cxn ang="0">
                  <a:pos x="474" y="75"/>
                </a:cxn>
                <a:cxn ang="0">
                  <a:pos x="447" y="89"/>
                </a:cxn>
                <a:cxn ang="0">
                  <a:pos x="419" y="105"/>
                </a:cxn>
                <a:cxn ang="0">
                  <a:pos x="393" y="121"/>
                </a:cxn>
                <a:cxn ang="0">
                  <a:pos x="368" y="138"/>
                </a:cxn>
                <a:cxn ang="0">
                  <a:pos x="342" y="156"/>
                </a:cxn>
                <a:cxn ang="0">
                  <a:pos x="317" y="174"/>
                </a:cxn>
                <a:cxn ang="0">
                  <a:pos x="294" y="193"/>
                </a:cxn>
                <a:cxn ang="0">
                  <a:pos x="249" y="231"/>
                </a:cxn>
                <a:cxn ang="0">
                  <a:pos x="206" y="270"/>
                </a:cxn>
                <a:cxn ang="0">
                  <a:pos x="166" y="309"/>
                </a:cxn>
                <a:cxn ang="0">
                  <a:pos x="128" y="345"/>
                </a:cxn>
                <a:cxn ang="0">
                  <a:pos x="93" y="381"/>
                </a:cxn>
                <a:cxn ang="0">
                  <a:pos x="60" y="414"/>
                </a:cxn>
                <a:cxn ang="0">
                  <a:pos x="28" y="443"/>
                </a:cxn>
                <a:cxn ang="0">
                  <a:pos x="0" y="469"/>
                </a:cxn>
                <a:cxn ang="0">
                  <a:pos x="7" y="477"/>
                </a:cxn>
                <a:cxn ang="0">
                  <a:pos x="37" y="451"/>
                </a:cxn>
                <a:cxn ang="0">
                  <a:pos x="67" y="423"/>
                </a:cxn>
                <a:cxn ang="0">
                  <a:pos x="101" y="389"/>
                </a:cxn>
                <a:cxn ang="0">
                  <a:pos x="137" y="353"/>
                </a:cxn>
                <a:cxn ang="0">
                  <a:pos x="174" y="317"/>
                </a:cxn>
                <a:cxn ang="0">
                  <a:pos x="215" y="278"/>
                </a:cxn>
                <a:cxn ang="0">
                  <a:pos x="256" y="239"/>
                </a:cxn>
                <a:cxn ang="0">
                  <a:pos x="301" y="202"/>
                </a:cxn>
                <a:cxn ang="0">
                  <a:pos x="326" y="183"/>
                </a:cxn>
                <a:cxn ang="0">
                  <a:pos x="349" y="166"/>
                </a:cxn>
                <a:cxn ang="0">
                  <a:pos x="373" y="148"/>
                </a:cxn>
                <a:cxn ang="0">
                  <a:pos x="399" y="131"/>
                </a:cxn>
                <a:cxn ang="0">
                  <a:pos x="425" y="115"/>
                </a:cxn>
                <a:cxn ang="0">
                  <a:pos x="453" y="99"/>
                </a:cxn>
                <a:cxn ang="0">
                  <a:pos x="480" y="85"/>
                </a:cxn>
                <a:cxn ang="0">
                  <a:pos x="507" y="72"/>
                </a:cxn>
                <a:cxn ang="0">
                  <a:pos x="538" y="59"/>
                </a:cxn>
                <a:cxn ang="0">
                  <a:pos x="567" y="49"/>
                </a:cxn>
                <a:cxn ang="0">
                  <a:pos x="597" y="39"/>
                </a:cxn>
                <a:cxn ang="0">
                  <a:pos x="629" y="30"/>
                </a:cxn>
                <a:cxn ang="0">
                  <a:pos x="660" y="23"/>
                </a:cxn>
                <a:cxn ang="0">
                  <a:pos x="694" y="17"/>
                </a:cxn>
                <a:cxn ang="0">
                  <a:pos x="727" y="14"/>
                </a:cxn>
                <a:cxn ang="0">
                  <a:pos x="761" y="11"/>
                </a:cxn>
                <a:cxn ang="0">
                  <a:pos x="761" y="0"/>
                </a:cxn>
              </a:cxnLst>
              <a:rect l="0" t="0" r="r" b="b"/>
              <a:pathLst>
                <a:path w="761" h="477">
                  <a:moveTo>
                    <a:pt x="761" y="0"/>
                  </a:moveTo>
                  <a:lnTo>
                    <a:pt x="727" y="1"/>
                  </a:lnTo>
                  <a:lnTo>
                    <a:pt x="692" y="6"/>
                  </a:lnTo>
                  <a:lnTo>
                    <a:pt x="659" y="11"/>
                  </a:lnTo>
                  <a:lnTo>
                    <a:pt x="626" y="19"/>
                  </a:lnTo>
                  <a:lnTo>
                    <a:pt x="594" y="27"/>
                  </a:lnTo>
                  <a:lnTo>
                    <a:pt x="562" y="37"/>
                  </a:lnTo>
                  <a:lnTo>
                    <a:pt x="532" y="49"/>
                  </a:lnTo>
                  <a:lnTo>
                    <a:pt x="503" y="61"/>
                  </a:lnTo>
                  <a:lnTo>
                    <a:pt x="474" y="75"/>
                  </a:lnTo>
                  <a:lnTo>
                    <a:pt x="447" y="89"/>
                  </a:lnTo>
                  <a:lnTo>
                    <a:pt x="419" y="105"/>
                  </a:lnTo>
                  <a:lnTo>
                    <a:pt x="393" y="121"/>
                  </a:lnTo>
                  <a:lnTo>
                    <a:pt x="368" y="138"/>
                  </a:lnTo>
                  <a:lnTo>
                    <a:pt x="342" y="156"/>
                  </a:lnTo>
                  <a:lnTo>
                    <a:pt x="317" y="174"/>
                  </a:lnTo>
                  <a:lnTo>
                    <a:pt x="294" y="193"/>
                  </a:lnTo>
                  <a:lnTo>
                    <a:pt x="249" y="231"/>
                  </a:lnTo>
                  <a:lnTo>
                    <a:pt x="206" y="270"/>
                  </a:lnTo>
                  <a:lnTo>
                    <a:pt x="166" y="309"/>
                  </a:lnTo>
                  <a:lnTo>
                    <a:pt x="128" y="345"/>
                  </a:lnTo>
                  <a:lnTo>
                    <a:pt x="93" y="381"/>
                  </a:lnTo>
                  <a:lnTo>
                    <a:pt x="60" y="414"/>
                  </a:lnTo>
                  <a:lnTo>
                    <a:pt x="28" y="443"/>
                  </a:lnTo>
                  <a:lnTo>
                    <a:pt x="0" y="469"/>
                  </a:lnTo>
                  <a:lnTo>
                    <a:pt x="7" y="477"/>
                  </a:lnTo>
                  <a:lnTo>
                    <a:pt x="37" y="451"/>
                  </a:lnTo>
                  <a:lnTo>
                    <a:pt x="67" y="423"/>
                  </a:lnTo>
                  <a:lnTo>
                    <a:pt x="101" y="389"/>
                  </a:lnTo>
                  <a:lnTo>
                    <a:pt x="137" y="353"/>
                  </a:lnTo>
                  <a:lnTo>
                    <a:pt x="174" y="317"/>
                  </a:lnTo>
                  <a:lnTo>
                    <a:pt x="215" y="278"/>
                  </a:lnTo>
                  <a:lnTo>
                    <a:pt x="256" y="239"/>
                  </a:lnTo>
                  <a:lnTo>
                    <a:pt x="301" y="202"/>
                  </a:lnTo>
                  <a:lnTo>
                    <a:pt x="326" y="183"/>
                  </a:lnTo>
                  <a:lnTo>
                    <a:pt x="349" y="166"/>
                  </a:lnTo>
                  <a:lnTo>
                    <a:pt x="373" y="148"/>
                  </a:lnTo>
                  <a:lnTo>
                    <a:pt x="399" y="131"/>
                  </a:lnTo>
                  <a:lnTo>
                    <a:pt x="425" y="115"/>
                  </a:lnTo>
                  <a:lnTo>
                    <a:pt x="453" y="99"/>
                  </a:lnTo>
                  <a:lnTo>
                    <a:pt x="480" y="85"/>
                  </a:lnTo>
                  <a:lnTo>
                    <a:pt x="507" y="72"/>
                  </a:lnTo>
                  <a:lnTo>
                    <a:pt x="538" y="59"/>
                  </a:lnTo>
                  <a:lnTo>
                    <a:pt x="567" y="49"/>
                  </a:lnTo>
                  <a:lnTo>
                    <a:pt x="597" y="39"/>
                  </a:lnTo>
                  <a:lnTo>
                    <a:pt x="629" y="30"/>
                  </a:lnTo>
                  <a:lnTo>
                    <a:pt x="660" y="23"/>
                  </a:lnTo>
                  <a:lnTo>
                    <a:pt x="694" y="17"/>
                  </a:lnTo>
                  <a:lnTo>
                    <a:pt x="727" y="14"/>
                  </a:lnTo>
                  <a:lnTo>
                    <a:pt x="761" y="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007"/>
            <p:cNvSpPr>
              <a:spLocks/>
            </p:cNvSpPr>
            <p:nvPr/>
          </p:nvSpPr>
          <p:spPr bwMode="auto">
            <a:xfrm>
              <a:off x="8195903" y="2954291"/>
              <a:ext cx="252053" cy="62239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192" y="0"/>
                </a:cxn>
                <a:cxn ang="0">
                  <a:pos x="186" y="5"/>
                </a:cxn>
                <a:cxn ang="0">
                  <a:pos x="178" y="10"/>
                </a:cxn>
                <a:cxn ang="0">
                  <a:pos x="169" y="15"/>
                </a:cxn>
                <a:cxn ang="0">
                  <a:pos x="159" y="20"/>
                </a:cxn>
                <a:cxn ang="0">
                  <a:pos x="134" y="28"/>
                </a:cxn>
                <a:cxn ang="0">
                  <a:pos x="107" y="36"/>
                </a:cxn>
                <a:cxn ang="0">
                  <a:pos x="78" y="41"/>
                </a:cxn>
                <a:cxn ang="0">
                  <a:pos x="51" y="46"/>
                </a:cxn>
                <a:cxn ang="0">
                  <a:pos x="23" y="49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25" y="62"/>
                </a:cxn>
                <a:cxn ang="0">
                  <a:pos x="52" y="59"/>
                </a:cxn>
                <a:cxn ang="0">
                  <a:pos x="81" y="54"/>
                </a:cxn>
                <a:cxn ang="0">
                  <a:pos x="110" y="47"/>
                </a:cxn>
                <a:cxn ang="0">
                  <a:pos x="137" y="40"/>
                </a:cxn>
                <a:cxn ang="0">
                  <a:pos x="163" y="31"/>
                </a:cxn>
                <a:cxn ang="0">
                  <a:pos x="175" y="26"/>
                </a:cxn>
                <a:cxn ang="0">
                  <a:pos x="185" y="21"/>
                </a:cxn>
                <a:cxn ang="0">
                  <a:pos x="194" y="14"/>
                </a:cxn>
                <a:cxn ang="0">
                  <a:pos x="201" y="8"/>
                </a:cxn>
                <a:cxn ang="0">
                  <a:pos x="202" y="5"/>
                </a:cxn>
                <a:cxn ang="0">
                  <a:pos x="191" y="3"/>
                </a:cxn>
              </a:cxnLst>
              <a:rect l="0" t="0" r="r" b="b"/>
              <a:pathLst>
                <a:path w="202" h="62">
                  <a:moveTo>
                    <a:pt x="191" y="3"/>
                  </a:moveTo>
                  <a:lnTo>
                    <a:pt x="192" y="0"/>
                  </a:lnTo>
                  <a:lnTo>
                    <a:pt x="186" y="5"/>
                  </a:lnTo>
                  <a:lnTo>
                    <a:pt x="178" y="10"/>
                  </a:lnTo>
                  <a:lnTo>
                    <a:pt x="169" y="15"/>
                  </a:lnTo>
                  <a:lnTo>
                    <a:pt x="159" y="20"/>
                  </a:lnTo>
                  <a:lnTo>
                    <a:pt x="134" y="28"/>
                  </a:lnTo>
                  <a:lnTo>
                    <a:pt x="107" y="36"/>
                  </a:lnTo>
                  <a:lnTo>
                    <a:pt x="78" y="41"/>
                  </a:lnTo>
                  <a:lnTo>
                    <a:pt x="51" y="46"/>
                  </a:lnTo>
                  <a:lnTo>
                    <a:pt x="23" y="49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25" y="62"/>
                  </a:lnTo>
                  <a:lnTo>
                    <a:pt x="52" y="59"/>
                  </a:lnTo>
                  <a:lnTo>
                    <a:pt x="81" y="54"/>
                  </a:lnTo>
                  <a:lnTo>
                    <a:pt x="110" y="47"/>
                  </a:lnTo>
                  <a:lnTo>
                    <a:pt x="137" y="40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85" y="21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2" y="5"/>
                  </a:lnTo>
                  <a:lnTo>
                    <a:pt x="191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008"/>
            <p:cNvSpPr>
              <a:spLocks/>
            </p:cNvSpPr>
            <p:nvPr/>
          </p:nvSpPr>
          <p:spPr bwMode="auto">
            <a:xfrm>
              <a:off x="8434477" y="2808731"/>
              <a:ext cx="53915" cy="15057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22"/>
                </a:cxn>
                <a:cxn ang="0">
                  <a:pos x="27" y="42"/>
                </a:cxn>
                <a:cxn ang="0">
                  <a:pos x="24" y="60"/>
                </a:cxn>
                <a:cxn ang="0">
                  <a:pos x="21" y="75"/>
                </a:cxn>
                <a:cxn ang="0">
                  <a:pos x="17" y="91"/>
                </a:cxn>
                <a:cxn ang="0">
                  <a:pos x="13" y="109"/>
                </a:cxn>
                <a:cxn ang="0">
                  <a:pos x="7" y="126"/>
                </a:cxn>
                <a:cxn ang="0">
                  <a:pos x="0" y="148"/>
                </a:cxn>
                <a:cxn ang="0">
                  <a:pos x="11" y="150"/>
                </a:cxn>
                <a:cxn ang="0">
                  <a:pos x="18" y="130"/>
                </a:cxn>
                <a:cxn ang="0">
                  <a:pos x="24" y="111"/>
                </a:cxn>
                <a:cxn ang="0">
                  <a:pos x="29" y="96"/>
                </a:cxn>
                <a:cxn ang="0">
                  <a:pos x="33" y="78"/>
                </a:cxn>
                <a:cxn ang="0">
                  <a:pos x="36" y="62"/>
                </a:cxn>
                <a:cxn ang="0">
                  <a:pos x="39" y="44"/>
                </a:cxn>
                <a:cxn ang="0">
                  <a:pos x="42" y="23"/>
                </a:cxn>
                <a:cxn ang="0">
                  <a:pos x="44" y="2"/>
                </a:cxn>
                <a:cxn ang="0">
                  <a:pos x="31" y="0"/>
                </a:cxn>
              </a:cxnLst>
              <a:rect l="0" t="0" r="r" b="b"/>
              <a:pathLst>
                <a:path w="44" h="150">
                  <a:moveTo>
                    <a:pt x="31" y="0"/>
                  </a:moveTo>
                  <a:lnTo>
                    <a:pt x="30" y="22"/>
                  </a:lnTo>
                  <a:lnTo>
                    <a:pt x="27" y="42"/>
                  </a:lnTo>
                  <a:lnTo>
                    <a:pt x="24" y="60"/>
                  </a:lnTo>
                  <a:lnTo>
                    <a:pt x="21" y="75"/>
                  </a:lnTo>
                  <a:lnTo>
                    <a:pt x="17" y="91"/>
                  </a:lnTo>
                  <a:lnTo>
                    <a:pt x="13" y="109"/>
                  </a:lnTo>
                  <a:lnTo>
                    <a:pt x="7" y="126"/>
                  </a:lnTo>
                  <a:lnTo>
                    <a:pt x="0" y="148"/>
                  </a:lnTo>
                  <a:lnTo>
                    <a:pt x="11" y="150"/>
                  </a:lnTo>
                  <a:lnTo>
                    <a:pt x="18" y="130"/>
                  </a:lnTo>
                  <a:lnTo>
                    <a:pt x="24" y="111"/>
                  </a:lnTo>
                  <a:lnTo>
                    <a:pt x="29" y="96"/>
                  </a:lnTo>
                  <a:lnTo>
                    <a:pt x="33" y="78"/>
                  </a:lnTo>
                  <a:lnTo>
                    <a:pt x="36" y="62"/>
                  </a:lnTo>
                  <a:lnTo>
                    <a:pt x="39" y="44"/>
                  </a:lnTo>
                  <a:lnTo>
                    <a:pt x="42" y="23"/>
                  </a:lnTo>
                  <a:lnTo>
                    <a:pt x="44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009"/>
            <p:cNvSpPr>
              <a:spLocks/>
            </p:cNvSpPr>
            <p:nvPr/>
          </p:nvSpPr>
          <p:spPr bwMode="auto">
            <a:xfrm>
              <a:off x="7982939" y="5207957"/>
              <a:ext cx="8087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010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011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012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013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014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015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016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017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018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019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020"/>
            <p:cNvSpPr>
              <a:spLocks/>
            </p:cNvSpPr>
            <p:nvPr/>
          </p:nvSpPr>
          <p:spPr bwMode="auto">
            <a:xfrm>
              <a:off x="7964069" y="5201934"/>
              <a:ext cx="14826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021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022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023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024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025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026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027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028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029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030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031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032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033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1034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1035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1036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1037"/>
            <p:cNvSpPr>
              <a:spLocks/>
            </p:cNvSpPr>
            <p:nvPr/>
          </p:nvSpPr>
          <p:spPr bwMode="auto">
            <a:xfrm>
              <a:off x="7982939" y="5207957"/>
              <a:ext cx="8087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1038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1039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1040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1041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1042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1043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1044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1045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1046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1047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1048"/>
            <p:cNvSpPr>
              <a:spLocks/>
            </p:cNvSpPr>
            <p:nvPr/>
          </p:nvSpPr>
          <p:spPr bwMode="auto">
            <a:xfrm>
              <a:off x="7964069" y="5201934"/>
              <a:ext cx="14826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1049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1050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1051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1052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1053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1054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1055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1056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1057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1058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1059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1060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1061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1062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1063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1064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1065"/>
            <p:cNvSpPr>
              <a:spLocks/>
            </p:cNvSpPr>
            <p:nvPr/>
          </p:nvSpPr>
          <p:spPr bwMode="auto">
            <a:xfrm>
              <a:off x="7856238" y="4687958"/>
              <a:ext cx="83568" cy="9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1"/>
                </a:cxn>
                <a:cxn ang="0">
                  <a:pos x="4" y="89"/>
                </a:cxn>
                <a:cxn ang="0">
                  <a:pos x="5" y="88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10" y="82"/>
                </a:cxn>
                <a:cxn ang="0">
                  <a:pos x="13" y="81"/>
                </a:cxn>
                <a:cxn ang="0">
                  <a:pos x="14" y="79"/>
                </a:cxn>
                <a:cxn ang="0">
                  <a:pos x="16" y="78"/>
                </a:cxn>
                <a:cxn ang="0">
                  <a:pos x="17" y="76"/>
                </a:cxn>
                <a:cxn ang="0">
                  <a:pos x="20" y="75"/>
                </a:cxn>
                <a:cxn ang="0">
                  <a:pos x="21" y="73"/>
                </a:cxn>
                <a:cxn ang="0">
                  <a:pos x="23" y="72"/>
                </a:cxn>
                <a:cxn ang="0">
                  <a:pos x="26" y="71"/>
                </a:cxn>
                <a:cxn ang="0">
                  <a:pos x="27" y="69"/>
                </a:cxn>
                <a:cxn ang="0">
                  <a:pos x="29" y="69"/>
                </a:cxn>
                <a:cxn ang="0">
                  <a:pos x="31" y="68"/>
                </a:cxn>
                <a:cxn ang="0">
                  <a:pos x="33" y="66"/>
                </a:cxn>
                <a:cxn ang="0">
                  <a:pos x="36" y="66"/>
                </a:cxn>
                <a:cxn ang="0">
                  <a:pos x="37" y="65"/>
                </a:cxn>
                <a:cxn ang="0">
                  <a:pos x="39" y="65"/>
                </a:cxn>
                <a:cxn ang="0">
                  <a:pos x="42" y="63"/>
                </a:cxn>
                <a:cxn ang="0">
                  <a:pos x="43" y="63"/>
                </a:cxn>
                <a:cxn ang="0">
                  <a:pos x="46" y="62"/>
                </a:cxn>
                <a:cxn ang="0">
                  <a:pos x="49" y="62"/>
                </a:cxn>
                <a:cxn ang="0">
                  <a:pos x="50" y="62"/>
                </a:cxn>
                <a:cxn ang="0">
                  <a:pos x="53" y="62"/>
                </a:cxn>
                <a:cxn ang="0">
                  <a:pos x="55" y="60"/>
                </a:cxn>
                <a:cxn ang="0">
                  <a:pos x="57" y="60"/>
                </a:cxn>
                <a:cxn ang="0">
                  <a:pos x="60" y="60"/>
                </a:cxn>
                <a:cxn ang="0">
                  <a:pos x="62" y="60"/>
                </a:cxn>
                <a:cxn ang="0">
                  <a:pos x="65" y="60"/>
                </a:cxn>
                <a:cxn ang="0">
                  <a:pos x="67" y="60"/>
                </a:cxn>
                <a:cxn ang="0">
                  <a:pos x="0" y="0"/>
                </a:cxn>
              </a:cxnLst>
              <a:rect l="0" t="0" r="r" b="b"/>
              <a:pathLst>
                <a:path w="67" h="91">
                  <a:moveTo>
                    <a:pt x="0" y="0"/>
                  </a:moveTo>
                  <a:lnTo>
                    <a:pt x="3" y="91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3" y="81"/>
                  </a:lnTo>
                  <a:lnTo>
                    <a:pt x="14" y="79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5"/>
                  </a:lnTo>
                  <a:lnTo>
                    <a:pt x="21" y="73"/>
                  </a:lnTo>
                  <a:lnTo>
                    <a:pt x="23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1" y="68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6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1066"/>
            <p:cNvSpPr>
              <a:spLocks/>
            </p:cNvSpPr>
            <p:nvPr/>
          </p:nvSpPr>
          <p:spPr bwMode="auto">
            <a:xfrm>
              <a:off x="7702580" y="5049348"/>
              <a:ext cx="113222" cy="70270"/>
            </a:xfrm>
            <a:custGeom>
              <a:avLst/>
              <a:gdLst/>
              <a:ahLst/>
              <a:cxnLst>
                <a:cxn ang="0">
                  <a:pos x="91" y="7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30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8" y="18"/>
                </a:cxn>
                <a:cxn ang="0">
                  <a:pos x="28" y="19"/>
                </a:cxn>
                <a:cxn ang="0">
                  <a:pos x="28" y="22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26" y="29"/>
                </a:cxn>
                <a:cxn ang="0">
                  <a:pos x="26" y="31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6"/>
                </a:cxn>
                <a:cxn ang="0">
                  <a:pos x="21" y="39"/>
                </a:cxn>
                <a:cxn ang="0">
                  <a:pos x="21" y="41"/>
                </a:cxn>
                <a:cxn ang="0">
                  <a:pos x="20" y="44"/>
                </a:cxn>
                <a:cxn ang="0">
                  <a:pos x="18" y="45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4" y="51"/>
                </a:cxn>
                <a:cxn ang="0">
                  <a:pos x="13" y="52"/>
                </a:cxn>
                <a:cxn ang="0">
                  <a:pos x="11" y="54"/>
                </a:cxn>
                <a:cxn ang="0">
                  <a:pos x="10" y="55"/>
                </a:cxn>
                <a:cxn ang="0">
                  <a:pos x="8" y="58"/>
                </a:cxn>
                <a:cxn ang="0">
                  <a:pos x="7" y="60"/>
                </a:cxn>
                <a:cxn ang="0">
                  <a:pos x="5" y="61"/>
                </a:cxn>
                <a:cxn ang="0">
                  <a:pos x="2" y="62"/>
                </a:cxn>
                <a:cxn ang="0">
                  <a:pos x="1" y="64"/>
                </a:cxn>
                <a:cxn ang="0">
                  <a:pos x="0" y="65"/>
                </a:cxn>
                <a:cxn ang="0">
                  <a:pos x="91" y="70"/>
                </a:cxn>
              </a:cxnLst>
              <a:rect l="0" t="0" r="r" b="b"/>
              <a:pathLst>
                <a:path w="91" h="70">
                  <a:moveTo>
                    <a:pt x="91" y="70"/>
                  </a:moveTo>
                  <a:lnTo>
                    <a:pt x="30" y="0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0" y="44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4" y="51"/>
                  </a:lnTo>
                  <a:lnTo>
                    <a:pt x="13" y="52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8" y="58"/>
                  </a:lnTo>
                  <a:lnTo>
                    <a:pt x="7" y="60"/>
                  </a:lnTo>
                  <a:lnTo>
                    <a:pt x="5" y="61"/>
                  </a:lnTo>
                  <a:lnTo>
                    <a:pt x="2" y="62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1068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1069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1070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1071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1072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1073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1074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1075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1076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1077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8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1078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1079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1080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1081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1082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1083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1084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1085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1086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1087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1088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1089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1090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1091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1092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1093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1094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1095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1096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1097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1098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1099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1100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1101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1102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1103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1104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1105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1106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1107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1108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1109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1110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1111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1112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1113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1114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1115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1116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1117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1118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1119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1120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1121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1122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1123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1124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1125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1126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1127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1128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1129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1130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1131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1132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4" y="181"/>
                </a:cxn>
                <a:cxn ang="0">
                  <a:pos x="75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5" y="181"/>
                  </a:lnTo>
                  <a:lnTo>
                    <a:pt x="75" y="18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1133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5" y="18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1134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1135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1136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1137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1138"/>
            <p:cNvSpPr>
              <a:spLocks/>
            </p:cNvSpPr>
            <p:nvPr/>
          </p:nvSpPr>
          <p:spPr bwMode="auto">
            <a:xfrm>
              <a:off x="7822541" y="4376761"/>
              <a:ext cx="93004" cy="168649"/>
            </a:xfrm>
            <a:custGeom>
              <a:avLst/>
              <a:gdLst/>
              <a:ahLst/>
              <a:cxnLst>
                <a:cxn ang="0">
                  <a:pos x="71" y="16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5" y="166"/>
                </a:cxn>
                <a:cxn ang="0">
                  <a:pos x="71" y="168"/>
                </a:cxn>
              </a:cxnLst>
              <a:rect l="0" t="0" r="r" b="b"/>
              <a:pathLst>
                <a:path w="75" h="168">
                  <a:moveTo>
                    <a:pt x="71" y="16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5" y="166"/>
                  </a:lnTo>
                  <a:lnTo>
                    <a:pt x="71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1139"/>
            <p:cNvSpPr>
              <a:spLocks/>
            </p:cNvSpPr>
            <p:nvPr/>
          </p:nvSpPr>
          <p:spPr bwMode="auto">
            <a:xfrm>
              <a:off x="7822541" y="4376761"/>
              <a:ext cx="93004" cy="168649"/>
            </a:xfrm>
            <a:custGeom>
              <a:avLst/>
              <a:gdLst/>
              <a:ahLst/>
              <a:cxnLst>
                <a:cxn ang="0">
                  <a:pos x="71" y="16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5" y="166"/>
                </a:cxn>
                <a:cxn ang="0">
                  <a:pos x="71" y="168"/>
                </a:cxn>
              </a:cxnLst>
              <a:rect l="0" t="0" r="r" b="b"/>
              <a:pathLst>
                <a:path w="75" h="168">
                  <a:moveTo>
                    <a:pt x="71" y="16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5" y="166"/>
                  </a:lnTo>
                  <a:lnTo>
                    <a:pt x="71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1140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1141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1142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1143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1144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1145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1146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1147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1148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1149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1150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1151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1152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1153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1154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1155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1156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1157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1158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1159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1160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1161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1162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1163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1164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1165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1166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1167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1168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1169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1170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1171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1172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1173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1174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1175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1176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1177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1178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1179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1180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1181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1182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1183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1184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1185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1186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1187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1188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1189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1190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1191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8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1192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1193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1194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1195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1196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1197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1198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1199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1200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1201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1202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1203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1204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1205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1206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1207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1208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1209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1210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1211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1212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1213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1214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1215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1216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1217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1218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1219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1220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1221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1222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1223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1224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1225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1226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1227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1228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1229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1230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1231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1232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1233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1234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1235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1236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1237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1238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1239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1240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1241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1242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1243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1244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1245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1246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4" y="181"/>
                </a:cxn>
                <a:cxn ang="0">
                  <a:pos x="75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5" y="181"/>
                  </a:lnTo>
                  <a:lnTo>
                    <a:pt x="75" y="18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1247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5" y="18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1248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1249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1250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1251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1252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1253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1254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1255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1256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1257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1258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1259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1260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1261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1262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1263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1264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1265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1266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1267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1268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1269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1270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1271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1272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1273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1274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1275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1276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1277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1278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1279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1280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1281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1282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1283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1284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1285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1286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1287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1288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1289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1290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1291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1292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1293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Rectangle 1296"/>
            <p:cNvSpPr>
              <a:spLocks noChangeArrowheads="1"/>
            </p:cNvSpPr>
            <p:nvPr/>
          </p:nvSpPr>
          <p:spPr bwMode="auto">
            <a:xfrm>
              <a:off x="7957329" y="2562785"/>
              <a:ext cx="513542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latin typeface="Arial Narrow" pitchFamily="34" charset="0"/>
                </a:rPr>
                <a:t>Ca</a:t>
              </a:r>
              <a:r>
                <a:rPr lang="en-GB" sz="2000" b="1" baseline="30000">
                  <a:latin typeface="Arial Narrow" pitchFamily="34" charset="0"/>
                </a:rPr>
                <a:t>2+</a:t>
              </a:r>
            </a:p>
          </p:txBody>
        </p:sp>
        <p:sp>
          <p:nvSpPr>
            <p:cNvPr id="2511" name="Rectangle 1297"/>
            <p:cNvSpPr>
              <a:spLocks noChangeArrowheads="1"/>
            </p:cNvSpPr>
            <p:nvPr/>
          </p:nvSpPr>
          <p:spPr bwMode="auto">
            <a:xfrm>
              <a:off x="7898022" y="4540390"/>
              <a:ext cx="455583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sym typeface="Symbol" pitchFamily="18" charset="2"/>
                </a:rPr>
                <a:t>M2</a:t>
              </a:r>
            </a:p>
          </p:txBody>
        </p:sp>
        <p:sp>
          <p:nvSpPr>
            <p:cNvPr id="2512" name="Freeform 1300"/>
            <p:cNvSpPr>
              <a:spLocks/>
            </p:cNvSpPr>
            <p:nvPr/>
          </p:nvSpPr>
          <p:spPr bwMode="auto">
            <a:xfrm>
              <a:off x="8472218" y="2562785"/>
              <a:ext cx="43132" cy="24795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2" y="12"/>
                </a:cxn>
                <a:cxn ang="0">
                  <a:pos x="19" y="30"/>
                </a:cxn>
                <a:cxn ang="0">
                  <a:pos x="16" y="58"/>
                </a:cxn>
                <a:cxn ang="0">
                  <a:pos x="13" y="93"/>
                </a:cxn>
                <a:cxn ang="0">
                  <a:pos x="11" y="131"/>
                </a:cxn>
                <a:cxn ang="0">
                  <a:pos x="8" y="172"/>
                </a:cxn>
                <a:cxn ang="0">
                  <a:pos x="5" y="211"/>
                </a:cxn>
                <a:cxn ang="0">
                  <a:pos x="0" y="245"/>
                </a:cxn>
                <a:cxn ang="0">
                  <a:pos x="13" y="247"/>
                </a:cxn>
                <a:cxn ang="0">
                  <a:pos x="16" y="211"/>
                </a:cxn>
                <a:cxn ang="0">
                  <a:pos x="19" y="172"/>
                </a:cxn>
                <a:cxn ang="0">
                  <a:pos x="22" y="133"/>
                </a:cxn>
                <a:cxn ang="0">
                  <a:pos x="25" y="94"/>
                </a:cxn>
                <a:cxn ang="0">
                  <a:pos x="28" y="59"/>
                </a:cxn>
                <a:cxn ang="0">
                  <a:pos x="31" y="32"/>
                </a:cxn>
                <a:cxn ang="0">
                  <a:pos x="34" y="13"/>
                </a:cxn>
                <a:cxn ang="0">
                  <a:pos x="31" y="12"/>
                </a:cxn>
                <a:cxn ang="0">
                  <a:pos x="31" y="0"/>
                </a:cxn>
              </a:cxnLst>
              <a:rect l="0" t="0" r="r" b="b"/>
              <a:pathLst>
                <a:path w="34" h="247">
                  <a:moveTo>
                    <a:pt x="31" y="0"/>
                  </a:moveTo>
                  <a:lnTo>
                    <a:pt x="22" y="12"/>
                  </a:lnTo>
                  <a:lnTo>
                    <a:pt x="19" y="30"/>
                  </a:lnTo>
                  <a:lnTo>
                    <a:pt x="16" y="58"/>
                  </a:lnTo>
                  <a:lnTo>
                    <a:pt x="13" y="93"/>
                  </a:lnTo>
                  <a:lnTo>
                    <a:pt x="11" y="131"/>
                  </a:lnTo>
                  <a:lnTo>
                    <a:pt x="8" y="172"/>
                  </a:lnTo>
                  <a:lnTo>
                    <a:pt x="5" y="211"/>
                  </a:lnTo>
                  <a:lnTo>
                    <a:pt x="0" y="245"/>
                  </a:lnTo>
                  <a:lnTo>
                    <a:pt x="13" y="247"/>
                  </a:lnTo>
                  <a:lnTo>
                    <a:pt x="16" y="211"/>
                  </a:lnTo>
                  <a:lnTo>
                    <a:pt x="19" y="172"/>
                  </a:lnTo>
                  <a:lnTo>
                    <a:pt x="22" y="133"/>
                  </a:lnTo>
                  <a:lnTo>
                    <a:pt x="25" y="94"/>
                  </a:lnTo>
                  <a:lnTo>
                    <a:pt x="28" y="59"/>
                  </a:lnTo>
                  <a:lnTo>
                    <a:pt x="31" y="32"/>
                  </a:lnTo>
                  <a:lnTo>
                    <a:pt x="34" y="13"/>
                  </a:lnTo>
                  <a:lnTo>
                    <a:pt x="3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1301"/>
            <p:cNvSpPr>
              <a:spLocks/>
            </p:cNvSpPr>
            <p:nvPr/>
          </p:nvSpPr>
          <p:spPr bwMode="auto">
            <a:xfrm>
              <a:off x="8507263" y="2562785"/>
              <a:ext cx="32349" cy="243938"/>
            </a:xfrm>
            <a:custGeom>
              <a:avLst/>
              <a:gdLst/>
              <a:ahLst/>
              <a:cxnLst>
                <a:cxn ang="0">
                  <a:pos x="26" y="241"/>
                </a:cxn>
                <a:cxn ang="0">
                  <a:pos x="23" y="206"/>
                </a:cxn>
                <a:cxn ang="0">
                  <a:pos x="21" y="169"/>
                </a:cxn>
                <a:cxn ang="0">
                  <a:pos x="19" y="130"/>
                </a:cxn>
                <a:cxn ang="0">
                  <a:pos x="17" y="93"/>
                </a:cxn>
                <a:cxn ang="0">
                  <a:pos x="16" y="58"/>
                </a:cxn>
                <a:cxn ang="0">
                  <a:pos x="14" y="30"/>
                </a:cxn>
                <a:cxn ang="0">
                  <a:pos x="11" y="12"/>
                </a:cxn>
                <a:cxn ang="0">
                  <a:pos x="3" y="0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1" y="30"/>
                </a:cxn>
                <a:cxn ang="0">
                  <a:pos x="4" y="58"/>
                </a:cxn>
                <a:cxn ang="0">
                  <a:pos x="6" y="93"/>
                </a:cxn>
                <a:cxn ang="0">
                  <a:pos x="7" y="130"/>
                </a:cxn>
                <a:cxn ang="0">
                  <a:pos x="9" y="170"/>
                </a:cxn>
                <a:cxn ang="0">
                  <a:pos x="11" y="208"/>
                </a:cxn>
                <a:cxn ang="0">
                  <a:pos x="14" y="243"/>
                </a:cxn>
                <a:cxn ang="0">
                  <a:pos x="26" y="241"/>
                </a:cxn>
              </a:cxnLst>
              <a:rect l="0" t="0" r="r" b="b"/>
              <a:pathLst>
                <a:path w="26" h="243">
                  <a:moveTo>
                    <a:pt x="26" y="241"/>
                  </a:moveTo>
                  <a:lnTo>
                    <a:pt x="23" y="206"/>
                  </a:lnTo>
                  <a:lnTo>
                    <a:pt x="21" y="169"/>
                  </a:lnTo>
                  <a:lnTo>
                    <a:pt x="19" y="130"/>
                  </a:lnTo>
                  <a:lnTo>
                    <a:pt x="17" y="93"/>
                  </a:lnTo>
                  <a:lnTo>
                    <a:pt x="16" y="58"/>
                  </a:lnTo>
                  <a:lnTo>
                    <a:pt x="14" y="30"/>
                  </a:lnTo>
                  <a:lnTo>
                    <a:pt x="11" y="12"/>
                  </a:lnTo>
                  <a:lnTo>
                    <a:pt x="3" y="0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30"/>
                  </a:lnTo>
                  <a:lnTo>
                    <a:pt x="4" y="58"/>
                  </a:lnTo>
                  <a:lnTo>
                    <a:pt x="6" y="93"/>
                  </a:lnTo>
                  <a:lnTo>
                    <a:pt x="7" y="130"/>
                  </a:lnTo>
                  <a:lnTo>
                    <a:pt x="9" y="170"/>
                  </a:lnTo>
                  <a:lnTo>
                    <a:pt x="11" y="208"/>
                  </a:lnTo>
                  <a:lnTo>
                    <a:pt x="14" y="243"/>
                  </a:lnTo>
                  <a:lnTo>
                    <a:pt x="26" y="24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1302"/>
            <p:cNvSpPr>
              <a:spLocks/>
            </p:cNvSpPr>
            <p:nvPr/>
          </p:nvSpPr>
          <p:spPr bwMode="auto">
            <a:xfrm>
              <a:off x="8524786" y="2804716"/>
              <a:ext cx="59307" cy="208803"/>
            </a:xfrm>
            <a:custGeom>
              <a:avLst/>
              <a:gdLst/>
              <a:ahLst/>
              <a:cxnLst>
                <a:cxn ang="0">
                  <a:pos x="48" y="203"/>
                </a:cxn>
                <a:cxn ang="0">
                  <a:pos x="46" y="203"/>
                </a:cxn>
                <a:cxn ang="0">
                  <a:pos x="38" y="180"/>
                </a:cxn>
                <a:cxn ang="0">
                  <a:pos x="32" y="156"/>
                </a:cxn>
                <a:cxn ang="0">
                  <a:pos x="26" y="130"/>
                </a:cxn>
                <a:cxn ang="0">
                  <a:pos x="22" y="104"/>
                </a:cxn>
                <a:cxn ang="0">
                  <a:pos x="19" y="77"/>
                </a:cxn>
                <a:cxn ang="0">
                  <a:pos x="18" y="51"/>
                </a:cxn>
                <a:cxn ang="0">
                  <a:pos x="15" y="2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3" y="25"/>
                </a:cxn>
                <a:cxn ang="0">
                  <a:pos x="5" y="51"/>
                </a:cxn>
                <a:cxn ang="0">
                  <a:pos x="7" y="78"/>
                </a:cxn>
                <a:cxn ang="0">
                  <a:pos x="10" y="105"/>
                </a:cxn>
                <a:cxn ang="0">
                  <a:pos x="15" y="133"/>
                </a:cxn>
                <a:cxn ang="0">
                  <a:pos x="19" y="159"/>
                </a:cxn>
                <a:cxn ang="0">
                  <a:pos x="26" y="185"/>
                </a:cxn>
                <a:cxn ang="0">
                  <a:pos x="36" y="208"/>
                </a:cxn>
                <a:cxn ang="0">
                  <a:pos x="35" y="206"/>
                </a:cxn>
                <a:cxn ang="0">
                  <a:pos x="48" y="203"/>
                </a:cxn>
              </a:cxnLst>
              <a:rect l="0" t="0" r="r" b="b"/>
              <a:pathLst>
                <a:path w="48" h="208">
                  <a:moveTo>
                    <a:pt x="48" y="203"/>
                  </a:moveTo>
                  <a:lnTo>
                    <a:pt x="46" y="203"/>
                  </a:lnTo>
                  <a:lnTo>
                    <a:pt x="38" y="180"/>
                  </a:lnTo>
                  <a:lnTo>
                    <a:pt x="32" y="156"/>
                  </a:lnTo>
                  <a:lnTo>
                    <a:pt x="26" y="130"/>
                  </a:lnTo>
                  <a:lnTo>
                    <a:pt x="22" y="104"/>
                  </a:lnTo>
                  <a:lnTo>
                    <a:pt x="19" y="77"/>
                  </a:lnTo>
                  <a:lnTo>
                    <a:pt x="18" y="51"/>
                  </a:lnTo>
                  <a:lnTo>
                    <a:pt x="15" y="2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25"/>
                  </a:lnTo>
                  <a:lnTo>
                    <a:pt x="5" y="51"/>
                  </a:lnTo>
                  <a:lnTo>
                    <a:pt x="7" y="78"/>
                  </a:lnTo>
                  <a:lnTo>
                    <a:pt x="10" y="105"/>
                  </a:lnTo>
                  <a:lnTo>
                    <a:pt x="15" y="133"/>
                  </a:lnTo>
                  <a:lnTo>
                    <a:pt x="19" y="159"/>
                  </a:lnTo>
                  <a:lnTo>
                    <a:pt x="26" y="185"/>
                  </a:lnTo>
                  <a:lnTo>
                    <a:pt x="36" y="208"/>
                  </a:lnTo>
                  <a:lnTo>
                    <a:pt x="35" y="206"/>
                  </a:lnTo>
                  <a:lnTo>
                    <a:pt x="48" y="20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1303"/>
            <p:cNvSpPr>
              <a:spLocks/>
            </p:cNvSpPr>
            <p:nvPr/>
          </p:nvSpPr>
          <p:spPr bwMode="auto">
            <a:xfrm>
              <a:off x="8567918" y="3008499"/>
              <a:ext cx="62002" cy="61236"/>
            </a:xfrm>
            <a:custGeom>
              <a:avLst/>
              <a:gdLst/>
              <a:ahLst/>
              <a:cxnLst>
                <a:cxn ang="0">
                  <a:pos x="49" y="49"/>
                </a:cxn>
                <a:cxn ang="0">
                  <a:pos x="50" y="49"/>
                </a:cxn>
                <a:cxn ang="0">
                  <a:pos x="42" y="45"/>
                </a:cxn>
                <a:cxn ang="0">
                  <a:pos x="35" y="42"/>
                </a:cxn>
                <a:cxn ang="0">
                  <a:pos x="29" y="38"/>
                </a:cxn>
                <a:cxn ang="0">
                  <a:pos x="24" y="34"/>
                </a:cxn>
                <a:cxn ang="0">
                  <a:pos x="20" y="28"/>
                </a:cxn>
                <a:cxn ang="0">
                  <a:pos x="17" y="21"/>
                </a:cxn>
                <a:cxn ang="0">
                  <a:pos x="14" y="12"/>
                </a:cxn>
                <a:cxn ang="0">
                  <a:pos x="13" y="0"/>
                </a:cxn>
                <a:cxn ang="0">
                  <a:pos x="0" y="3"/>
                </a:cxn>
                <a:cxn ang="0">
                  <a:pos x="3" y="15"/>
                </a:cxn>
                <a:cxn ang="0">
                  <a:pos x="6" y="25"/>
                </a:cxn>
                <a:cxn ang="0">
                  <a:pos x="10" y="32"/>
                </a:cxn>
                <a:cxn ang="0">
                  <a:pos x="14" y="41"/>
                </a:cxn>
                <a:cxn ang="0">
                  <a:pos x="22" y="47"/>
                </a:cxn>
                <a:cxn ang="0">
                  <a:pos x="27" y="52"/>
                </a:cxn>
                <a:cxn ang="0">
                  <a:pos x="36" y="57"/>
                </a:cxn>
                <a:cxn ang="0">
                  <a:pos x="46" y="61"/>
                </a:cxn>
                <a:cxn ang="0">
                  <a:pos x="49" y="49"/>
                </a:cxn>
              </a:cxnLst>
              <a:rect l="0" t="0" r="r" b="b"/>
              <a:pathLst>
                <a:path w="50" h="61">
                  <a:moveTo>
                    <a:pt x="49" y="49"/>
                  </a:moveTo>
                  <a:lnTo>
                    <a:pt x="50" y="49"/>
                  </a:lnTo>
                  <a:lnTo>
                    <a:pt x="42" y="45"/>
                  </a:lnTo>
                  <a:lnTo>
                    <a:pt x="35" y="42"/>
                  </a:lnTo>
                  <a:lnTo>
                    <a:pt x="29" y="38"/>
                  </a:lnTo>
                  <a:lnTo>
                    <a:pt x="24" y="34"/>
                  </a:lnTo>
                  <a:lnTo>
                    <a:pt x="20" y="28"/>
                  </a:lnTo>
                  <a:lnTo>
                    <a:pt x="17" y="21"/>
                  </a:lnTo>
                  <a:lnTo>
                    <a:pt x="14" y="12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" y="15"/>
                  </a:lnTo>
                  <a:lnTo>
                    <a:pt x="6" y="25"/>
                  </a:lnTo>
                  <a:lnTo>
                    <a:pt x="10" y="32"/>
                  </a:lnTo>
                  <a:lnTo>
                    <a:pt x="14" y="41"/>
                  </a:lnTo>
                  <a:lnTo>
                    <a:pt x="22" y="47"/>
                  </a:lnTo>
                  <a:lnTo>
                    <a:pt x="27" y="52"/>
                  </a:lnTo>
                  <a:lnTo>
                    <a:pt x="36" y="57"/>
                  </a:lnTo>
                  <a:lnTo>
                    <a:pt x="46" y="61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1304"/>
            <p:cNvSpPr>
              <a:spLocks/>
            </p:cNvSpPr>
            <p:nvPr/>
          </p:nvSpPr>
          <p:spPr bwMode="auto">
            <a:xfrm>
              <a:off x="8625876" y="3029581"/>
              <a:ext cx="152311" cy="4015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8" y="0"/>
                </a:cxn>
                <a:cxn ang="0">
                  <a:pos x="107" y="2"/>
                </a:cxn>
                <a:cxn ang="0">
                  <a:pos x="92" y="7"/>
                </a:cxn>
                <a:cxn ang="0">
                  <a:pos x="77" y="13"/>
                </a:cxn>
                <a:cxn ang="0">
                  <a:pos x="61" y="18"/>
                </a:cxn>
                <a:cxn ang="0">
                  <a:pos x="45" y="23"/>
                </a:cxn>
                <a:cxn ang="0">
                  <a:pos x="29" y="27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0" y="40"/>
                </a:cxn>
                <a:cxn ang="0">
                  <a:pos x="14" y="40"/>
                </a:cxn>
                <a:cxn ang="0">
                  <a:pos x="30" y="39"/>
                </a:cxn>
                <a:cxn ang="0">
                  <a:pos x="48" y="34"/>
                </a:cxn>
                <a:cxn ang="0">
                  <a:pos x="64" y="30"/>
                </a:cxn>
                <a:cxn ang="0">
                  <a:pos x="81" y="24"/>
                </a:cxn>
                <a:cxn ang="0">
                  <a:pos x="95" y="18"/>
                </a:cxn>
                <a:cxn ang="0">
                  <a:pos x="110" y="14"/>
                </a:cxn>
                <a:cxn ang="0">
                  <a:pos x="121" y="11"/>
                </a:cxn>
                <a:cxn ang="0">
                  <a:pos x="123" y="11"/>
                </a:cxn>
                <a:cxn ang="0">
                  <a:pos x="117" y="0"/>
                </a:cxn>
              </a:cxnLst>
              <a:rect l="0" t="0" r="r" b="b"/>
              <a:pathLst>
                <a:path w="123" h="40">
                  <a:moveTo>
                    <a:pt x="117" y="0"/>
                  </a:moveTo>
                  <a:lnTo>
                    <a:pt x="118" y="0"/>
                  </a:lnTo>
                  <a:lnTo>
                    <a:pt x="107" y="2"/>
                  </a:lnTo>
                  <a:lnTo>
                    <a:pt x="92" y="7"/>
                  </a:lnTo>
                  <a:lnTo>
                    <a:pt x="77" y="13"/>
                  </a:lnTo>
                  <a:lnTo>
                    <a:pt x="61" y="18"/>
                  </a:lnTo>
                  <a:lnTo>
                    <a:pt x="45" y="23"/>
                  </a:lnTo>
                  <a:lnTo>
                    <a:pt x="29" y="27"/>
                  </a:lnTo>
                  <a:lnTo>
                    <a:pt x="14" y="28"/>
                  </a:lnTo>
                  <a:lnTo>
                    <a:pt x="3" y="28"/>
                  </a:lnTo>
                  <a:lnTo>
                    <a:pt x="0" y="40"/>
                  </a:lnTo>
                  <a:lnTo>
                    <a:pt x="14" y="40"/>
                  </a:lnTo>
                  <a:lnTo>
                    <a:pt x="30" y="39"/>
                  </a:lnTo>
                  <a:lnTo>
                    <a:pt x="48" y="34"/>
                  </a:lnTo>
                  <a:lnTo>
                    <a:pt x="64" y="30"/>
                  </a:lnTo>
                  <a:lnTo>
                    <a:pt x="81" y="24"/>
                  </a:lnTo>
                  <a:lnTo>
                    <a:pt x="95" y="18"/>
                  </a:lnTo>
                  <a:lnTo>
                    <a:pt x="110" y="14"/>
                  </a:lnTo>
                  <a:lnTo>
                    <a:pt x="121" y="11"/>
                  </a:lnTo>
                  <a:lnTo>
                    <a:pt x="12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1311"/>
            <p:cNvSpPr>
              <a:spLocks/>
            </p:cNvSpPr>
            <p:nvPr/>
          </p:nvSpPr>
          <p:spPr bwMode="auto">
            <a:xfrm>
              <a:off x="8771447" y="3007496"/>
              <a:ext cx="83568" cy="3312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2" y="3"/>
                </a:cxn>
                <a:cxn ang="0">
                  <a:pos x="42" y="6"/>
                </a:cxn>
                <a:cxn ang="0">
                  <a:pos x="33" y="7"/>
                </a:cxn>
                <a:cxn ang="0">
                  <a:pos x="26" y="10"/>
                </a:cxn>
                <a:cxn ang="0">
                  <a:pos x="20" y="13"/>
                </a:cxn>
                <a:cxn ang="0">
                  <a:pos x="14" y="16"/>
                </a:cxn>
                <a:cxn ang="0">
                  <a:pos x="7" y="19"/>
                </a:cxn>
                <a:cxn ang="0">
                  <a:pos x="0" y="22"/>
                </a:cxn>
                <a:cxn ang="0">
                  <a:pos x="6" y="33"/>
                </a:cxn>
                <a:cxn ang="0">
                  <a:pos x="13" y="29"/>
                </a:cxn>
                <a:cxn ang="0">
                  <a:pos x="19" y="26"/>
                </a:cxn>
                <a:cxn ang="0">
                  <a:pos x="24" y="23"/>
                </a:cxn>
                <a:cxn ang="0">
                  <a:pos x="30" y="22"/>
                </a:cxn>
                <a:cxn ang="0">
                  <a:pos x="36" y="19"/>
                </a:cxn>
                <a:cxn ang="0">
                  <a:pos x="45" y="17"/>
                </a:cxn>
                <a:cxn ang="0">
                  <a:pos x="55" y="14"/>
                </a:cxn>
                <a:cxn ang="0">
                  <a:pos x="68" y="12"/>
                </a:cxn>
                <a:cxn ang="0">
                  <a:pos x="65" y="0"/>
                </a:cxn>
              </a:cxnLst>
              <a:rect l="0" t="0" r="r" b="b"/>
              <a:pathLst>
                <a:path w="68" h="33">
                  <a:moveTo>
                    <a:pt x="65" y="0"/>
                  </a:moveTo>
                  <a:lnTo>
                    <a:pt x="52" y="3"/>
                  </a:lnTo>
                  <a:lnTo>
                    <a:pt x="42" y="6"/>
                  </a:lnTo>
                  <a:lnTo>
                    <a:pt x="33" y="7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4" y="16"/>
                  </a:lnTo>
                  <a:lnTo>
                    <a:pt x="7" y="19"/>
                  </a:lnTo>
                  <a:lnTo>
                    <a:pt x="0" y="22"/>
                  </a:lnTo>
                  <a:lnTo>
                    <a:pt x="6" y="33"/>
                  </a:lnTo>
                  <a:lnTo>
                    <a:pt x="13" y="29"/>
                  </a:lnTo>
                  <a:lnTo>
                    <a:pt x="19" y="26"/>
                  </a:lnTo>
                  <a:lnTo>
                    <a:pt x="24" y="23"/>
                  </a:lnTo>
                  <a:lnTo>
                    <a:pt x="30" y="22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5" y="14"/>
                  </a:lnTo>
                  <a:lnTo>
                    <a:pt x="6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1312"/>
            <p:cNvSpPr>
              <a:spLocks/>
            </p:cNvSpPr>
            <p:nvPr/>
          </p:nvSpPr>
          <p:spPr bwMode="auto">
            <a:xfrm>
              <a:off x="8852319" y="3001473"/>
              <a:ext cx="87612" cy="18069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62" y="2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2"/>
                </a:cxn>
                <a:cxn ang="0">
                  <a:pos x="17" y="2"/>
                </a:cxn>
                <a:cxn ang="0">
                  <a:pos x="9" y="3"/>
                </a:cxn>
                <a:cxn ang="0">
                  <a:pos x="0" y="6"/>
                </a:cxn>
                <a:cxn ang="0">
                  <a:pos x="3" y="18"/>
                </a:cxn>
                <a:cxn ang="0">
                  <a:pos x="11" y="15"/>
                </a:cxn>
                <a:cxn ang="0">
                  <a:pos x="19" y="15"/>
                </a:cxn>
                <a:cxn ang="0">
                  <a:pos x="27" y="13"/>
                </a:cxn>
                <a:cxn ang="0">
                  <a:pos x="36" y="13"/>
                </a:cxn>
                <a:cxn ang="0">
                  <a:pos x="45" y="13"/>
                </a:cxn>
                <a:cxn ang="0">
                  <a:pos x="53" y="13"/>
                </a:cxn>
                <a:cxn ang="0">
                  <a:pos x="62" y="13"/>
                </a:cxn>
                <a:cxn ang="0">
                  <a:pos x="71" y="13"/>
                </a:cxn>
                <a:cxn ang="0">
                  <a:pos x="71" y="2"/>
                </a:cxn>
              </a:cxnLst>
              <a:rect l="0" t="0" r="r" b="b"/>
              <a:pathLst>
                <a:path w="71" h="18">
                  <a:moveTo>
                    <a:pt x="71" y="2"/>
                  </a:moveTo>
                  <a:lnTo>
                    <a:pt x="62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0" y="6"/>
                  </a:lnTo>
                  <a:lnTo>
                    <a:pt x="3" y="18"/>
                  </a:lnTo>
                  <a:lnTo>
                    <a:pt x="11" y="15"/>
                  </a:lnTo>
                  <a:lnTo>
                    <a:pt x="19" y="15"/>
                  </a:lnTo>
                  <a:lnTo>
                    <a:pt x="27" y="13"/>
                  </a:lnTo>
                  <a:lnTo>
                    <a:pt x="36" y="13"/>
                  </a:lnTo>
                  <a:lnTo>
                    <a:pt x="45" y="13"/>
                  </a:lnTo>
                  <a:lnTo>
                    <a:pt x="53" y="13"/>
                  </a:lnTo>
                  <a:lnTo>
                    <a:pt x="62" y="13"/>
                  </a:lnTo>
                  <a:lnTo>
                    <a:pt x="71" y="13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Oval 1315"/>
            <p:cNvSpPr>
              <a:spLocks noChangeArrowheads="1"/>
            </p:cNvSpPr>
            <p:nvPr/>
          </p:nvSpPr>
          <p:spPr bwMode="auto">
            <a:xfrm>
              <a:off x="6874984" y="3581400"/>
              <a:ext cx="452887" cy="28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" name="Arc 1318"/>
            <p:cNvSpPr>
              <a:spLocks noChangeAspect="1"/>
            </p:cNvSpPr>
            <p:nvPr/>
          </p:nvSpPr>
          <p:spPr bwMode="auto">
            <a:xfrm rot="17820316">
              <a:off x="7313637" y="3580170"/>
              <a:ext cx="490883" cy="627241"/>
            </a:xfrm>
            <a:custGeom>
              <a:avLst/>
              <a:gdLst>
                <a:gd name="G0" fmla="+- 15175 0 0"/>
                <a:gd name="G1" fmla="+- 21386 0 0"/>
                <a:gd name="G2" fmla="+- 21600 0 0"/>
                <a:gd name="T0" fmla="*/ 18208 w 36775"/>
                <a:gd name="T1" fmla="*/ 0 h 42986"/>
                <a:gd name="T2" fmla="*/ 0 w 36775"/>
                <a:gd name="T3" fmla="*/ 36757 h 42986"/>
                <a:gd name="T4" fmla="*/ 15175 w 36775"/>
                <a:gd name="T5" fmla="*/ 21386 h 42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75" h="42986" fill="none" extrusionOk="0">
                  <a:moveTo>
                    <a:pt x="18207" y="0"/>
                  </a:moveTo>
                  <a:cubicBezTo>
                    <a:pt x="28858" y="1510"/>
                    <a:pt x="36775" y="10628"/>
                    <a:pt x="36775" y="21386"/>
                  </a:cubicBezTo>
                  <a:cubicBezTo>
                    <a:pt x="36775" y="33315"/>
                    <a:pt x="27104" y="42986"/>
                    <a:pt x="15175" y="42986"/>
                  </a:cubicBezTo>
                  <a:cubicBezTo>
                    <a:pt x="9494" y="42986"/>
                    <a:pt x="4042" y="40748"/>
                    <a:pt x="-1" y="36757"/>
                  </a:cubicBezTo>
                </a:path>
                <a:path w="36775" h="42986" stroke="0" extrusionOk="0">
                  <a:moveTo>
                    <a:pt x="18207" y="0"/>
                  </a:moveTo>
                  <a:cubicBezTo>
                    <a:pt x="28858" y="1510"/>
                    <a:pt x="36775" y="10628"/>
                    <a:pt x="36775" y="21386"/>
                  </a:cubicBezTo>
                  <a:cubicBezTo>
                    <a:pt x="36775" y="33315"/>
                    <a:pt x="27104" y="42986"/>
                    <a:pt x="15175" y="42986"/>
                  </a:cubicBezTo>
                  <a:cubicBezTo>
                    <a:pt x="9494" y="42986"/>
                    <a:pt x="4042" y="40748"/>
                    <a:pt x="-1" y="36757"/>
                  </a:cubicBezTo>
                  <a:lnTo>
                    <a:pt x="15175" y="2138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21" name="Group 1321"/>
            <p:cNvGrpSpPr>
              <a:grpSpLocks/>
            </p:cNvGrpSpPr>
            <p:nvPr/>
          </p:nvGrpSpPr>
          <p:grpSpPr bwMode="auto">
            <a:xfrm>
              <a:off x="7625750" y="3658005"/>
              <a:ext cx="646981" cy="398534"/>
              <a:chOff x="2798" y="1811"/>
              <a:chExt cx="480" cy="397"/>
            </a:xfrm>
          </p:grpSpPr>
          <p:sp>
            <p:nvSpPr>
              <p:cNvPr id="2523" name="Oval 1319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4" name="Text Box 1320"/>
              <p:cNvSpPr txBox="1">
                <a:spLocks noChangeArrowheads="1"/>
              </p:cNvSpPr>
              <p:nvPr/>
            </p:nvSpPr>
            <p:spPr bwMode="auto">
              <a:xfrm>
                <a:off x="2798" y="1811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/>
                  <a:t>_</a:t>
                </a:r>
              </a:p>
            </p:txBody>
          </p:sp>
        </p:grpSp>
        <p:sp>
          <p:nvSpPr>
            <p:cNvPr id="2522" name="Line 1322"/>
            <p:cNvSpPr>
              <a:spLocks noChangeShapeType="1"/>
            </p:cNvSpPr>
            <p:nvPr/>
          </p:nvSpPr>
          <p:spPr bwMode="auto">
            <a:xfrm flipH="1">
              <a:off x="8023375" y="4393826"/>
              <a:ext cx="869380" cy="135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84" name="Rectangle 1314"/>
          <p:cNvSpPr>
            <a:spLocks noChangeArrowheads="1"/>
          </p:cNvSpPr>
          <p:nvPr/>
        </p:nvSpPr>
        <p:spPr bwMode="auto">
          <a:xfrm>
            <a:off x="5176991" y="2590800"/>
            <a:ext cx="3890809" cy="430887"/>
          </a:xfrm>
          <a:prstGeom prst="rect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Why </a:t>
            </a:r>
            <a:r>
              <a:rPr lang="en-GB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is it superior </a:t>
            </a:r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 </a:t>
            </a:r>
            <a:r>
              <a:rPr lang="en-GB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ipratropium</a:t>
            </a:r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</a:t>
            </a:r>
          </a:p>
        </p:txBody>
      </p:sp>
      <p:cxnSp>
        <p:nvCxnSpPr>
          <p:cNvPr id="2578" name="Straight Arrow Connector 2577"/>
          <p:cNvCxnSpPr>
            <a:endCxn id="2528" idx="0"/>
          </p:cNvCxnSpPr>
          <p:nvPr/>
        </p:nvCxnSpPr>
        <p:spPr>
          <a:xfrm>
            <a:off x="4495800" y="2819400"/>
            <a:ext cx="3122496" cy="2485071"/>
          </a:xfrm>
          <a:prstGeom prst="straightConnector1">
            <a:avLst/>
          </a:prstGeom>
          <a:ln w="3810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6" name="Straight Connector 2585"/>
          <p:cNvCxnSpPr/>
          <p:nvPr/>
        </p:nvCxnSpPr>
        <p:spPr>
          <a:xfrm>
            <a:off x="3733800" y="2819400"/>
            <a:ext cx="762000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1" name="Rectangle 35"/>
          <p:cNvSpPr>
            <a:spLocks noChangeArrowheads="1"/>
          </p:cNvSpPr>
          <p:nvPr/>
        </p:nvSpPr>
        <p:spPr bwMode="auto">
          <a:xfrm>
            <a:off x="209550" y="5446049"/>
            <a:ext cx="52006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61963" algn="l">
              <a:lnSpc>
                <a:spcPts val="2200"/>
              </a:lnSpc>
              <a:buClr>
                <a:srgbClr val="000099"/>
              </a:buClr>
            </a:pPr>
            <a:r>
              <a:rPr lang="en-GB" sz="2200" b="1" dirty="0" smtClean="0">
                <a:latin typeface="Arial Narrow" pitchFamily="34" charset="0"/>
                <a:cs typeface="Arial" charset="0"/>
              </a:rPr>
              <a:t>Relax </a:t>
            </a:r>
            <a:r>
              <a:rPr lang="en-GB" sz="2200" b="1" dirty="0" err="1">
                <a:latin typeface="Arial Narrow" pitchFamily="34" charset="0"/>
                <a:cs typeface="Arial" charset="0"/>
              </a:rPr>
              <a:t>bronchospasm</a:t>
            </a:r>
            <a:r>
              <a:rPr lang="en-GB" sz="2200" b="1" dirty="0">
                <a:latin typeface="Arial Narrow" pitchFamily="34" charset="0"/>
                <a:cs typeface="Arial" charset="0"/>
              </a:rPr>
              <a:t> caused by irritant stimuli 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(irritants initiate a </a:t>
            </a:r>
            <a:r>
              <a:rPr lang="en-GB" sz="2000" b="1" i="1" dirty="0" err="1">
                <a:latin typeface="Arial Narrow" pitchFamily="34" charset="0"/>
                <a:cs typeface="Arial" charset="0"/>
              </a:rPr>
              <a:t>vagal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 reflex that liberates </a:t>
            </a:r>
            <a:r>
              <a:rPr lang="en-GB" sz="2000" b="1" i="1" dirty="0" err="1">
                <a:latin typeface="Arial Narrow" pitchFamily="34" charset="0"/>
                <a:cs typeface="Arial" charset="0"/>
              </a:rPr>
              <a:t>ACh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)</a:t>
            </a:r>
            <a:endParaRPr lang="en-GB" sz="2200" b="1" i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592" name="Rectangle 36"/>
          <p:cNvSpPr>
            <a:spLocks noChangeArrowheads="1"/>
          </p:cNvSpPr>
          <p:nvPr/>
        </p:nvSpPr>
        <p:spPr bwMode="auto">
          <a:xfrm>
            <a:off x="209550" y="6308568"/>
            <a:ext cx="310854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61963" indent="-461963"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</a:pPr>
            <a:r>
              <a:rPr lang="en-GB" sz="2200" b="1" dirty="0" smtClean="0">
                <a:latin typeface="Arial Narrow" pitchFamily="34" charset="0"/>
                <a:cs typeface="Arial" charset="0"/>
              </a:rPr>
              <a:t>Decrease </a:t>
            </a:r>
            <a:r>
              <a:rPr lang="en-GB" sz="2200" b="1" dirty="0">
                <a:latin typeface="Arial Narrow" pitchFamily="34" charset="0"/>
                <a:cs typeface="Arial" charset="0"/>
              </a:rPr>
              <a:t>mucus secretion</a:t>
            </a:r>
          </a:p>
        </p:txBody>
      </p:sp>
      <p:grpSp>
        <p:nvGrpSpPr>
          <p:cNvPr id="1306" name="Group 1305"/>
          <p:cNvGrpSpPr/>
          <p:nvPr/>
        </p:nvGrpSpPr>
        <p:grpSpPr>
          <a:xfrm>
            <a:off x="152400" y="5052170"/>
            <a:ext cx="3806240" cy="430887"/>
            <a:chOff x="152400" y="5052170"/>
            <a:chExt cx="3806240" cy="430887"/>
          </a:xfrm>
        </p:grpSpPr>
        <p:sp>
          <p:nvSpPr>
            <p:cNvPr id="2593" name="Rectangle 36"/>
            <p:cNvSpPr>
              <a:spLocks noChangeArrowheads="1"/>
            </p:cNvSpPr>
            <p:nvPr/>
          </p:nvSpPr>
          <p:spPr bwMode="auto">
            <a:xfrm>
              <a:off x="1906475" y="5077373"/>
              <a:ext cx="2052165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61963" indent="-461963"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</a:pPr>
              <a:r>
                <a:rPr lang="en-GB" sz="2200" b="1" dirty="0" smtClean="0">
                  <a:latin typeface="Arial Narrow" pitchFamily="34" charset="0"/>
                  <a:cs typeface="Arial" charset="0"/>
                  <a:sym typeface="Wingdings 3"/>
                </a:rPr>
                <a:t></a:t>
              </a:r>
              <a:r>
                <a:rPr lang="en-GB" sz="2200" b="1" dirty="0" smtClean="0">
                  <a:latin typeface="Arial Narrow" pitchFamily="34" charset="0"/>
                  <a:cs typeface="Arial" charset="0"/>
                </a:rPr>
                <a:t>Acts for 24 hrs</a:t>
              </a:r>
              <a:endParaRPr lang="en-GB" sz="2200" b="1" dirty="0"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2594" name="Rectangle 2593"/>
            <p:cNvSpPr/>
            <p:nvPr/>
          </p:nvSpPr>
          <p:spPr>
            <a:xfrm>
              <a:off x="152400" y="5052170"/>
              <a:ext cx="181812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err="1" smtClean="0">
                  <a:solidFill>
                    <a:srgbClr val="7030A0"/>
                  </a:solidFill>
                  <a:latin typeface="Bernard MT Condensed" pitchFamily="18" charset="0"/>
                  <a:sym typeface="Symbol" pitchFamily="18" charset="2"/>
                </a:rPr>
                <a:t>Anticholinergic</a:t>
              </a:r>
              <a:endParaRPr lang="en-US" sz="2200" dirty="0">
                <a:latin typeface="Bernard MT Condensed" pitchFamily="18" charset="0"/>
              </a:endParaRPr>
            </a:p>
          </p:txBody>
        </p:sp>
      </p:grpSp>
      <p:grpSp>
        <p:nvGrpSpPr>
          <p:cNvPr id="1303" name="Group 1302"/>
          <p:cNvGrpSpPr/>
          <p:nvPr/>
        </p:nvGrpSpPr>
        <p:grpSpPr>
          <a:xfrm>
            <a:off x="214317" y="4191000"/>
            <a:ext cx="3339376" cy="847736"/>
            <a:chOff x="214317" y="4191000"/>
            <a:chExt cx="3339376" cy="847736"/>
          </a:xfrm>
        </p:grpSpPr>
        <p:sp>
          <p:nvSpPr>
            <p:cNvPr id="2595" name="Rectangle 1314"/>
            <p:cNvSpPr>
              <a:spLocks noChangeArrowheads="1"/>
            </p:cNvSpPr>
            <p:nvPr/>
          </p:nvSpPr>
          <p:spPr bwMode="auto">
            <a:xfrm>
              <a:off x="214317" y="4607849"/>
              <a:ext cx="3339376" cy="430887"/>
            </a:xfrm>
            <a:prstGeom prst="rect">
              <a:avLst/>
            </a:prstGeom>
            <a:solidFill>
              <a:srgbClr val="FFDD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2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Why </a:t>
              </a:r>
              <a:r>
                <a:rPr lang="en-GB" sz="2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is it </a:t>
              </a:r>
              <a:r>
                <a:rPr lang="en-GB" sz="2200" b="1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benificial</a:t>
              </a:r>
              <a:r>
                <a:rPr lang="en-GB" sz="2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in COPD?</a:t>
              </a:r>
              <a:endPara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601" name="Rectangle 2600"/>
            <p:cNvSpPr/>
            <p:nvPr/>
          </p:nvSpPr>
          <p:spPr>
            <a:xfrm>
              <a:off x="228600" y="4191000"/>
              <a:ext cx="16337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u="heavy" dirty="0" smtClean="0">
                  <a:solidFill>
                    <a:srgbClr val="6600FF"/>
                  </a:solidFill>
                  <a:uFill>
                    <a:solidFill>
                      <a:srgbClr val="FF00FF"/>
                    </a:solidFill>
                  </a:uFill>
                  <a:latin typeface="Bernard MT Condensed" pitchFamily="18" charset="0"/>
                </a:rPr>
                <a:t>TIOTROPIUM</a:t>
              </a:r>
              <a:endParaRPr lang="en-US" sz="2400" u="heavy" dirty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endParaRPr>
            </a:p>
          </p:txBody>
        </p:sp>
      </p:grpSp>
      <p:grpSp>
        <p:nvGrpSpPr>
          <p:cNvPr id="1302" name="Group 1301"/>
          <p:cNvGrpSpPr/>
          <p:nvPr/>
        </p:nvGrpSpPr>
        <p:grpSpPr>
          <a:xfrm>
            <a:off x="4317642" y="2819400"/>
            <a:ext cx="1930758" cy="3200400"/>
            <a:chOff x="4317642" y="2819400"/>
            <a:chExt cx="1930758" cy="3200400"/>
          </a:xfrm>
        </p:grpSpPr>
        <p:cxnSp>
          <p:nvCxnSpPr>
            <p:cNvPr id="2580" name="Straight Arrow Connector 2579"/>
            <p:cNvCxnSpPr/>
            <p:nvPr/>
          </p:nvCxnSpPr>
          <p:spPr>
            <a:xfrm rot="16200000" flipH="1">
              <a:off x="3771900" y="3543300"/>
              <a:ext cx="3200400" cy="17526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5" name="TextBox 1294"/>
            <p:cNvSpPr txBox="1"/>
            <p:nvPr/>
          </p:nvSpPr>
          <p:spPr>
            <a:xfrm>
              <a:off x="4317642" y="3733800"/>
              <a:ext cx="121920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&gt; Selective</a:t>
              </a:r>
              <a:endParaRPr lang="en-US" dirty="0"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4" grpId="0" animBg="1"/>
      <p:bldP spid="2591" grpId="0"/>
      <p:bldP spid="259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Rectangle 128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THERAPY of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CILOMALIST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819150" y="685800"/>
            <a:ext cx="520065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61963" algn="l">
              <a:lnSpc>
                <a:spcPts val="2200"/>
              </a:lnSpc>
              <a:buClr>
                <a:srgbClr val="000099"/>
              </a:buClr>
            </a:pPr>
            <a:r>
              <a:rPr lang="en-GB" sz="2400" dirty="0" smtClean="0">
                <a:latin typeface="Bernard MT Condensed" pitchFamily="18" charset="0"/>
                <a:cs typeface="Arial" charset="0"/>
              </a:rPr>
              <a:t>Is a SELECTIVE PDE-4 Inhibitor</a:t>
            </a:r>
            <a:endParaRPr lang="en-GB" sz="2400" dirty="0">
              <a:latin typeface="Bernard MT Condensed" pitchFamily="18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590800"/>
            <a:ext cx="8229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-342900" eaLnBrk="0" fontAlgn="auto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Orally active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Completely absorbed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Negligible first-pass metabolism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Protein bound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t</a:t>
            </a:r>
            <a:r>
              <a:rPr lang="en-US" sz="2400" b="1" baseline="-25000" dirty="0" smtClean="0">
                <a:latin typeface="Arial Narrow" pitchFamily="34" charset="0"/>
              </a:rPr>
              <a:t>1/2  </a:t>
            </a:r>
            <a:r>
              <a:rPr lang="en-US" sz="2400" b="1" dirty="0" smtClean="0">
                <a:latin typeface="Arial Narrow" pitchFamily="34" charset="0"/>
              </a:rPr>
              <a:t>6.5 hours </a:t>
            </a:r>
          </a:p>
          <a:p>
            <a:pPr marR="0" indent="-342900" fontAlgn="auto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997803"/>
            <a:ext cx="7924800" cy="83099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342900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</a:rPr>
              <a:t>Where is PDE-4 Localized???</a:t>
            </a:r>
          </a:p>
          <a:p>
            <a:pPr indent="-342900">
              <a:lnSpc>
                <a:spcPts val="2400"/>
              </a:lnSpc>
              <a:defRPr/>
            </a:pPr>
            <a:r>
              <a:rPr lang="en-US" sz="2400" b="1" dirty="0" smtClean="0">
                <a:latin typeface="Arial Narrow" pitchFamily="34" charset="0"/>
              </a:rPr>
              <a:t>It exists predominates in pro-inflammatory &amp; immune cells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52578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ADRs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GI toxicity nausea &amp; emesis 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No cardiac side effects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No  CNS side effects like </a:t>
            </a:r>
            <a:r>
              <a:rPr lang="en-US" sz="2400" b="1" dirty="0" err="1" smtClean="0">
                <a:latin typeface="Arial Narrow" pitchFamily="34" charset="0"/>
              </a:rPr>
              <a:t>theophylline</a:t>
            </a:r>
            <a:r>
              <a:rPr lang="en-US" sz="2400" b="1" dirty="0" smtClean="0">
                <a:latin typeface="Arial Narrow" pitchFamily="34" charset="0"/>
              </a:rPr>
              <a:t> . Why???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484" y="4756868"/>
            <a:ext cx="31983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0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Benefits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err="1" smtClean="0">
                <a:latin typeface="Arial Narrow" pitchFamily="34" charset="0"/>
              </a:rPr>
              <a:t>Improves</a:t>
            </a:r>
            <a:r>
              <a:rPr lang="en-US" sz="2400" b="1" dirty="0" smtClean="0">
                <a:latin typeface="Arial Narrow" pitchFamily="34" charset="0"/>
              </a:rPr>
              <a:t>  FEV1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1" name="Picture 2" descr="http://img.medscape.com/fullsize/migrated/584/485/ers584485.fig3.gif"/>
          <p:cNvPicPr>
            <a:picLocks noChangeAspect="1" noChangeArrowheads="1"/>
          </p:cNvPicPr>
          <p:nvPr/>
        </p:nvPicPr>
        <p:blipFill>
          <a:blip r:embed="rId2" cstate="print"/>
          <a:srcRect t="5058" b="3900"/>
          <a:stretch>
            <a:fillRect/>
          </a:stretch>
        </p:blipFill>
        <p:spPr bwMode="auto">
          <a:xfrm>
            <a:off x="4419600" y="2133600"/>
            <a:ext cx="4572000" cy="41148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04800" y="1447800"/>
            <a:ext cx="8229600" cy="1143000"/>
            <a:chOff x="304800" y="1447800"/>
            <a:chExt cx="8229600" cy="1143000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304800" y="1752600"/>
              <a:ext cx="8229600" cy="8382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lvl="0">
                <a:lnSpc>
                  <a:spcPts val="2400"/>
                </a:lnSpc>
              </a:pP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sym typeface="Wingdings 3"/>
                </a:rPr>
                <a:t></a:t>
              </a:r>
              <a:r>
                <a:rPr lang="en-US" sz="2400" b="1" dirty="0" smtClean="0">
                  <a:latin typeface="Arial Narrow" pitchFamily="34" charset="0"/>
                </a:rPr>
                <a:t> (macrophages &amp; CD8+ lymphocytes); 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sym typeface="Wingdings 3"/>
                </a:rPr>
                <a:t>c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ells considered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central in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etiopathogenesis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</a:rPr>
                <a:t> of COPD</a:t>
              </a:r>
            </a:p>
            <a:p>
              <a:pPr lvl="0">
                <a:lnSpc>
                  <a:spcPts val="2400"/>
                </a:lnSpc>
              </a:pP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1447800"/>
              <a:ext cx="862737" cy="3970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R="0" indent="-342900" eaLnBrk="0" fontAlgn="auto" hangingPunct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200" dirty="0" smtClean="0">
                  <a:solidFill>
                    <a:srgbClr val="7030A0"/>
                  </a:solidFill>
                  <a:latin typeface="Bernard MT Condensed" pitchFamily="18" charset="0"/>
                </a:rPr>
                <a:t>Effects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532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Lymphocyte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5257800" y="3050800"/>
            <a:ext cx="2667000" cy="2634336"/>
          </a:xfrm>
          <a:prstGeom prst="rect">
            <a:avLst/>
          </a:prstGeom>
          <a:noFill/>
        </p:spPr>
      </p:pic>
      <p:pic>
        <p:nvPicPr>
          <p:cNvPr id="4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790700" cy="17907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5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7772400" y="4038600"/>
            <a:ext cx="838200" cy="8382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543800" y="3352800"/>
            <a:ext cx="1037492" cy="963386"/>
          </a:xfrm>
          <a:prstGeom prst="ellipse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88203"/>
            <a:ext cx="27432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0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OBSTRUCTIVE AIRWAY DISEASE</a:t>
            </a:r>
            <a:endParaRPr lang="en-US" sz="4800" b="1" cap="none" spc="0" dirty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343400"/>
            <a:ext cx="4276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1684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CONTROLLERS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263107"/>
            <a:ext cx="7218451" cy="403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32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DRUGS THAT DECREASE AIRWAY INFLAMMATION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52400"/>
            <a:ext cx="3124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FF"/>
                </a:solidFill>
                <a:latin typeface="Bernard MT Condensed" pitchFamily="18" charset="0"/>
              </a:rPr>
              <a:t>1.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 [GC]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0"/>
            <a:ext cx="3200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 of 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8580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Like all other steroids, GC acts on;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67" y="1059777"/>
            <a:ext cx="67092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AutoNum type="arabicPeriod"/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GC 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GENOMIC Action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342900" indent="-342900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Expression of proteins anti-inflammatory effects</a:t>
            </a:r>
          </a:p>
          <a:p>
            <a:pPr marL="342900" indent="-3429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Repression of proteins pro-inflammatory effects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099014"/>
            <a:ext cx="396240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cross talks with GP coupled receptors  alter Ca,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their downstream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(PKA &amp; PKC)  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apidly exert  anti-inflammatory effects &amp; shut down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proinflammatory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effects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apid process needs  minutes-hrs</a:t>
            </a:r>
            <a:endParaRPr lang="en-US" sz="2200" b="1" spc="-30" dirty="0" smtClean="0">
              <a:latin typeface="Arial Narrow" pitchFamily="34" charset="0"/>
            </a:endParaRPr>
          </a:p>
        </p:txBody>
      </p:sp>
      <p:pic>
        <p:nvPicPr>
          <p:cNvPr id="10" name="Picture 2" descr="C:\Users\Administrator\Pictures\G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61" r="11402" b="1961"/>
          <a:stretch>
            <a:fillRect/>
          </a:stretch>
        </p:blipFill>
        <p:spPr bwMode="auto">
          <a:xfrm>
            <a:off x="4343400" y="2590800"/>
            <a:ext cx="4876800" cy="419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21744" y="6069849"/>
            <a:ext cx="504497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Ca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3814" y="4883534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cAMP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8310" y="4558004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PKA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2393" y="5242249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PKC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5602470" y="3619339"/>
            <a:ext cx="256592" cy="2522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929808" y="5928666"/>
            <a:ext cx="256592" cy="2522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</p:cNvCxnSpPr>
          <p:nvPr/>
        </p:nvCxnSpPr>
        <p:spPr>
          <a:xfrm rot="5400000">
            <a:off x="5641107" y="6435692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639922" y="6416689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41353" y="5614488"/>
            <a:ext cx="0" cy="404764"/>
          </a:xfrm>
          <a:custGeom>
            <a:avLst/>
            <a:gdLst>
              <a:gd name="connsiteX0" fmla="*/ 0 w 0"/>
              <a:gd name="connsiteY0" fmla="*/ 360608 h 360608"/>
              <a:gd name="connsiteX1" fmla="*/ 0 w 0"/>
              <a:gd name="connsiteY1" fmla="*/ 0 h 360608"/>
              <a:gd name="connsiteX2" fmla="*/ 0 w 0"/>
              <a:gd name="connsiteY2" fmla="*/ 0 h 3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60608">
                <a:moveTo>
                  <a:pt x="0" y="36060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655564" y="4703768"/>
            <a:ext cx="554236" cy="520411"/>
          </a:xfrm>
          <a:custGeom>
            <a:avLst/>
            <a:gdLst>
              <a:gd name="connsiteX0" fmla="*/ 0 w 502276"/>
              <a:gd name="connsiteY0" fmla="*/ 463639 h 463639"/>
              <a:gd name="connsiteX1" fmla="*/ 90152 w 502276"/>
              <a:gd name="connsiteY1" fmla="*/ 270456 h 463639"/>
              <a:gd name="connsiteX2" fmla="*/ 321972 w 502276"/>
              <a:gd name="connsiteY2" fmla="*/ 103031 h 463639"/>
              <a:gd name="connsiteX3" fmla="*/ 321972 w 502276"/>
              <a:gd name="connsiteY3" fmla="*/ 103031 h 463639"/>
              <a:gd name="connsiteX4" fmla="*/ 502276 w 502276"/>
              <a:gd name="connsiteY4" fmla="*/ 0 h 463639"/>
              <a:gd name="connsiteX5" fmla="*/ 502276 w 502276"/>
              <a:gd name="connsiteY5" fmla="*/ 0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76" h="463639">
                <a:moveTo>
                  <a:pt x="0" y="463639"/>
                </a:moveTo>
                <a:cubicBezTo>
                  <a:pt x="18245" y="397098"/>
                  <a:pt x="36490" y="330557"/>
                  <a:pt x="90152" y="270456"/>
                </a:cubicBezTo>
                <a:cubicBezTo>
                  <a:pt x="143814" y="210355"/>
                  <a:pt x="321972" y="103031"/>
                  <a:pt x="321972" y="103031"/>
                </a:cubicBezTo>
                <a:lnTo>
                  <a:pt x="321972" y="103031"/>
                </a:lnTo>
                <a:lnTo>
                  <a:pt x="502276" y="0"/>
                </a:lnTo>
                <a:lnTo>
                  <a:pt x="502276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52393" y="6097555"/>
            <a:ext cx="252248" cy="171061"/>
          </a:xfrm>
          <a:prstGeom prst="straightConnector1">
            <a:avLst/>
          </a:pr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4802236" y="5371993"/>
            <a:ext cx="427653" cy="168166"/>
          </a:xfrm>
          <a:prstGeom prst="straightConnector1">
            <a:avLst/>
          </a:pr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030273" y="4747136"/>
            <a:ext cx="312646" cy="187926"/>
          </a:xfrm>
          <a:custGeom>
            <a:avLst/>
            <a:gdLst>
              <a:gd name="connsiteX0" fmla="*/ 0 w 283335"/>
              <a:gd name="connsiteY0" fmla="*/ 167425 h 167425"/>
              <a:gd name="connsiteX1" fmla="*/ 103031 w 283335"/>
              <a:gd name="connsiteY1" fmla="*/ 64394 h 167425"/>
              <a:gd name="connsiteX2" fmla="*/ 283335 w 283335"/>
              <a:gd name="connsiteY2" fmla="*/ 0 h 167425"/>
              <a:gd name="connsiteX3" fmla="*/ 283335 w 283335"/>
              <a:gd name="connsiteY3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35" h="167425">
                <a:moveTo>
                  <a:pt x="0" y="167425"/>
                </a:moveTo>
                <a:cubicBezTo>
                  <a:pt x="27904" y="129861"/>
                  <a:pt x="55809" y="92298"/>
                  <a:pt x="103031" y="64394"/>
                </a:cubicBezTo>
                <a:cubicBezTo>
                  <a:pt x="150254" y="36490"/>
                  <a:pt x="283335" y="0"/>
                  <a:pt x="283335" y="0"/>
                </a:cubicBezTo>
                <a:lnTo>
                  <a:pt x="283335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726621" y="4631489"/>
            <a:ext cx="369490" cy="72279"/>
          </a:xfrm>
          <a:custGeom>
            <a:avLst/>
            <a:gdLst>
              <a:gd name="connsiteX0" fmla="*/ 0 w 334850"/>
              <a:gd name="connsiteY0" fmla="*/ 64394 h 64394"/>
              <a:gd name="connsiteX1" fmla="*/ 180304 w 334850"/>
              <a:gd name="connsiteY1" fmla="*/ 12878 h 64394"/>
              <a:gd name="connsiteX2" fmla="*/ 334850 w 334850"/>
              <a:gd name="connsiteY2" fmla="*/ 0 h 64394"/>
              <a:gd name="connsiteX3" fmla="*/ 334850 w 334850"/>
              <a:gd name="connsiteY3" fmla="*/ 0 h 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50" h="64394">
                <a:moveTo>
                  <a:pt x="0" y="64394"/>
                </a:moveTo>
                <a:cubicBezTo>
                  <a:pt x="62248" y="44002"/>
                  <a:pt x="124496" y="23610"/>
                  <a:pt x="180304" y="12878"/>
                </a:cubicBezTo>
                <a:cubicBezTo>
                  <a:pt x="236112" y="2146"/>
                  <a:pt x="334850" y="0"/>
                  <a:pt x="334850" y="0"/>
                </a:cubicBezTo>
                <a:lnTo>
                  <a:pt x="334850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5710979" y="6460057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772807" y="3189514"/>
            <a:ext cx="504497" cy="513184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09138" y="4985657"/>
            <a:ext cx="756745" cy="855306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165983" y="5528958"/>
            <a:ext cx="709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GRE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20000" y="3200400"/>
            <a:ext cx="504497" cy="6858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20000" y="5029200"/>
            <a:ext cx="504497" cy="6858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244104" y="1066800"/>
            <a:ext cx="2590800" cy="794125"/>
            <a:chOff x="6244104" y="1066800"/>
            <a:chExt cx="2590800" cy="794125"/>
          </a:xfrm>
        </p:grpSpPr>
        <p:sp>
          <p:nvSpPr>
            <p:cNvPr id="45" name="Rectangle 44"/>
            <p:cNvSpPr/>
            <p:nvPr/>
          </p:nvSpPr>
          <p:spPr>
            <a:xfrm>
              <a:off x="6244104" y="1091484"/>
              <a:ext cx="25908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slow process needs  hrs-days</a:t>
              </a:r>
              <a:endParaRPr lang="en-US" sz="2200" dirty="0"/>
            </a:p>
          </p:txBody>
        </p:sp>
        <p:sp>
          <p:nvSpPr>
            <p:cNvPr id="46" name="Right Brace 45"/>
            <p:cNvSpPr/>
            <p:nvPr/>
          </p:nvSpPr>
          <p:spPr>
            <a:xfrm>
              <a:off x="6248400" y="1066800"/>
              <a:ext cx="304800" cy="762000"/>
            </a:xfrm>
            <a:prstGeom prst="righ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47800" y="2023408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Binding &amp; Activation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Nuclear translocation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err="1" smtClean="0">
                <a:latin typeface="Arial Narrow" pitchFamily="34" charset="0"/>
              </a:rPr>
              <a:t>Dimerization</a:t>
            </a:r>
            <a:r>
              <a:rPr lang="en-US" sz="2000" b="1" dirty="0" smtClean="0">
                <a:latin typeface="Arial Narrow" pitchFamily="34" charset="0"/>
              </a:rPr>
              <a:t> on SRE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Gene Transcription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mRNA Translation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New Protein Formation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52126" y="6196884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mRNA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19800" y="6412605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Protein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6705600" y="6172200"/>
            <a:ext cx="762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705600" y="6477000"/>
            <a:ext cx="762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943600" y="6209763"/>
            <a:ext cx="1295400" cy="6096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 animBg="1"/>
      <p:bldP spid="40" grpId="0" animBg="1"/>
      <p:bldP spid="43" grpId="0" animBg="1"/>
      <p:bldP spid="44" grpId="0" animBg="1"/>
      <p:bldP spid="47" grpId="0" build="p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600" y="605135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14375"/>
            <a:ext cx="8229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Suppress inflammation &amp; immune reactions: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release &amp; synthesis of inflammatory mediators; so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PLA2  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AA &amp; LTs pathways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….</a:t>
            </a:r>
            <a:r>
              <a:rPr lang="en-US" altLang="zh-TW" sz="2200" b="1" dirty="0" smtClean="0">
                <a:latin typeface="Arial Narrow" pitchFamily="34" charset="0"/>
              </a:rPr>
              <a:t>  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antigen antibody reaction mast cell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degranulation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</a:t>
            </a:r>
            <a:r>
              <a:rPr lang="en-US" altLang="zh-TW" sz="2200" b="1" dirty="0" smtClean="0">
                <a:latin typeface="Arial Narrow" pitchFamily="34" charset="0"/>
              </a:rPr>
              <a:t>infiltration &amp; activity of inflammatory cells by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cytokines &amp; 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chemokine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production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vascular permeability; so </a:t>
            </a:r>
            <a:r>
              <a:rPr lang="en-US" altLang="zh-TW" sz="2200" b="1" dirty="0" smtClean="0">
                <a:latin typeface="Arial Narrow" pitchFamily="34" charset="0"/>
              </a:rPr>
              <a:t> edema of the airway mucosa</a:t>
            </a:r>
          </a:p>
          <a:p>
            <a:pPr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airway mucus production </a:t>
            </a:r>
          </a:p>
          <a:p>
            <a:pPr>
              <a:lnSpc>
                <a:spcPts val="2500"/>
              </a:lnSpc>
              <a:buFont typeface="Wingdings 3"/>
              <a:buChar char=""/>
            </a:pP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expression of </a:t>
            </a:r>
            <a:r>
              <a:rPr lang="en-US" altLang="zh-TW" sz="2200" b="1" dirty="0" smtClean="0">
                <a:latin typeface="Arial Narrow" pitchFamily="34" charset="0"/>
              </a:rPr>
              <a:t>bronchial </a:t>
            </a:r>
            <a:r>
              <a:rPr lang="en-US" altLang="zh-TW" sz="2200" b="1" dirty="0" smtClean="0">
                <a:latin typeface="Symbol" pitchFamily="18" charset="2"/>
              </a:rPr>
              <a:t>b</a:t>
            </a:r>
            <a:r>
              <a:rPr lang="en-US" altLang="zh-TW" sz="2200" b="1" baseline="-25000" dirty="0" smtClean="0">
                <a:latin typeface="Arial Narrow" pitchFamily="34" charset="0"/>
              </a:rPr>
              <a:t>2</a:t>
            </a:r>
            <a:r>
              <a:rPr lang="en-US" altLang="zh-TW" sz="2200" b="1" dirty="0" smtClean="0">
                <a:latin typeface="Arial Narrow" pitchFamily="34" charset="0"/>
              </a:rPr>
              <a:t> AR &amp; </a:t>
            </a:r>
            <a:r>
              <a:rPr lang="en-US" altLang="zh-TW" sz="20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t</a:t>
            </a:r>
            <a:r>
              <a:rPr lang="en-US" altLang="zh-TW" sz="2200" b="1" dirty="0" smtClean="0">
                <a:latin typeface="Arial Narrow" pitchFamily="34" charset="0"/>
              </a:rPr>
              <a:t>heir responsiveness to </a:t>
            </a:r>
            <a:r>
              <a:rPr lang="en-US" altLang="zh-TW" sz="2200" b="1" dirty="0" smtClean="0">
                <a:latin typeface="Symbol" pitchFamily="18" charset="2"/>
              </a:rPr>
              <a:t>b</a:t>
            </a:r>
            <a:r>
              <a:rPr lang="en-US" altLang="zh-TW" sz="2200" b="1" baseline="-25000" dirty="0" smtClean="0">
                <a:latin typeface="Arial Narrow" pitchFamily="34" charset="0"/>
              </a:rPr>
              <a:t>2</a:t>
            </a:r>
            <a:r>
              <a:rPr lang="en-US" altLang="zh-TW" sz="2200" b="1" dirty="0" smtClean="0">
                <a:latin typeface="Arial Narrow" pitchFamily="34" charset="0"/>
              </a:rPr>
              <a:t> AR  agonists; via intermediary cross talk</a:t>
            </a:r>
          </a:p>
          <a:p>
            <a:pPr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Formation of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myofibroblasts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collagen deposition,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subepithelial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fibrosis &amp; airway remodeling 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endParaRPr lang="en-US" altLang="zh-TW" sz="22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659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</a:rPr>
              <a:t>Effective in exercise, allergic &amp; irritant-induced asthma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most types</a:t>
            </a:r>
            <a:endParaRPr lang="en-US" altLang="zh-TW" sz="2200" b="1" dirty="0" smtClean="0">
              <a:latin typeface="Arial Narrow" pitchFamily="34" charset="0"/>
            </a:endParaRPr>
          </a:p>
          <a:p>
            <a:r>
              <a:rPr lang="en-US" altLang="zh-TW" sz="2200" b="1" dirty="0" smtClean="0">
                <a:latin typeface="Arial Narrow" pitchFamily="34" charset="0"/>
              </a:rPr>
              <a:t>Though it </a:t>
            </a:r>
            <a:r>
              <a:rPr lang="en-US" altLang="zh-TW" sz="2200" u="sng" dirty="0" smtClean="0">
                <a:latin typeface="Bernard MT Condensed" pitchFamily="18" charset="0"/>
              </a:rPr>
              <a:t>can never </a:t>
            </a:r>
            <a:r>
              <a:rPr lang="en-US" altLang="zh-TW" sz="2200" b="1" dirty="0" smtClean="0">
                <a:latin typeface="Arial Narrow" pitchFamily="34" charset="0"/>
              </a:rPr>
              <a:t>be given as </a:t>
            </a:r>
            <a:r>
              <a:rPr lang="en-US" altLang="zh-TW" sz="2200" b="1" dirty="0" err="1" smtClean="0">
                <a:latin typeface="Arial Narrow" pitchFamily="34" charset="0"/>
              </a:rPr>
              <a:t>monotherapy</a:t>
            </a:r>
            <a:r>
              <a:rPr lang="en-US" altLang="zh-TW" sz="2200" b="1" dirty="0" smtClean="0">
                <a:latin typeface="Arial Narrow" pitchFamily="34" charset="0"/>
              </a:rPr>
              <a:t> to</a:t>
            </a:r>
            <a:r>
              <a:rPr lang="en-US" altLang="zh-TW" sz="2200" b="1" u="sng" dirty="0" smtClean="0">
                <a:latin typeface="Arial Narrow" pitchFamily="34" charset="0"/>
              </a:rPr>
              <a:t> </a:t>
            </a:r>
            <a:r>
              <a:rPr lang="en-US" altLang="zh-TW" sz="2200" u="sng" dirty="0" smtClean="0">
                <a:latin typeface="Bernard MT Condensed" pitchFamily="18" charset="0"/>
              </a:rPr>
              <a:t>induce relief </a:t>
            </a:r>
            <a:r>
              <a:rPr lang="en-US" altLang="zh-TW" sz="2200" b="1" dirty="0" smtClean="0">
                <a:latin typeface="Arial Narrow" pitchFamily="34" charset="0"/>
              </a:rPr>
              <a:t>of symptoms (i.e.  No </a:t>
            </a:r>
            <a:r>
              <a:rPr lang="en-US" altLang="zh-TW" sz="2200" b="1" dirty="0" err="1" smtClean="0">
                <a:latin typeface="Arial Narrow" pitchFamily="34" charset="0"/>
              </a:rPr>
              <a:t>bronchodilatation</a:t>
            </a:r>
            <a:r>
              <a:rPr lang="en-US" altLang="zh-TW" sz="2200" b="1" dirty="0" smtClean="0">
                <a:latin typeface="Arial Narrow" pitchFamily="34" charset="0"/>
              </a:rPr>
              <a:t>), yet its use </a:t>
            </a:r>
            <a:r>
              <a:rPr lang="en-US" altLang="zh-TW" sz="2200" dirty="0" smtClean="0">
                <a:latin typeface="Bernard MT Condensed" pitchFamily="18" charset="0"/>
              </a:rPr>
              <a:t>EARLY </a:t>
            </a:r>
            <a:r>
              <a:rPr lang="en-US" altLang="zh-TW" sz="2200" b="1" dirty="0" smtClean="0">
                <a:latin typeface="Arial Narrow" pitchFamily="34" charset="0"/>
              </a:rPr>
              <a:t>with relievers,  help to stop the pool of  mediators contributing to </a:t>
            </a:r>
            <a:r>
              <a:rPr lang="en-US" altLang="zh-TW" sz="2200" b="1" dirty="0" err="1" smtClean="0">
                <a:latin typeface="Arial Narrow" pitchFamily="34" charset="0"/>
              </a:rPr>
              <a:t>bronchoconstriction</a:t>
            </a:r>
            <a:r>
              <a:rPr lang="en-US" altLang="zh-TW" sz="2200" b="1" dirty="0" smtClean="0">
                <a:latin typeface="Arial Narrow" pitchFamily="34" charset="0"/>
              </a:rPr>
              <a:t> by its </a:t>
            </a:r>
            <a:r>
              <a:rPr lang="en-US" altLang="zh-TW" sz="2200" dirty="0" smtClean="0">
                <a:latin typeface="Bernard MT Condensed" pitchFamily="18" charset="0"/>
              </a:rPr>
              <a:t>RAPID NON-GENOMIC ACTION</a:t>
            </a:r>
            <a:endParaRPr lang="en-US" dirty="0" smtClean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00335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32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</a:rPr>
              <a:t>It targets the </a:t>
            </a:r>
            <a:r>
              <a:rPr lang="en-US" altLang="zh-TW" sz="2200" b="1" dirty="0" err="1" smtClean="0">
                <a:latin typeface="Arial Narrow" pitchFamily="34" charset="0"/>
              </a:rPr>
              <a:t>etiopathogenic</a:t>
            </a:r>
            <a:r>
              <a:rPr lang="en-US" altLang="zh-TW" sz="2200" b="1" dirty="0" smtClean="0">
                <a:latin typeface="Arial Narrow" pitchFamily="34" charset="0"/>
              </a:rPr>
              <a:t>  cascade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it is the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MAINSTAY OF ASTHMA THERAPY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halting its progression to partial irreversibility. </a:t>
            </a:r>
            <a:r>
              <a:rPr lang="en-US" altLang="zh-TW" sz="2200" b="1" dirty="0" smtClean="0">
                <a:latin typeface="Arial Narrow" pitchFamily="34" charset="0"/>
              </a:rPr>
              <a:t>It takes 7-14 days to built its full anti-inflammatory effects &amp; six weeks for achieving maximum benefits specially in halting remodeling by its </a:t>
            </a:r>
            <a:r>
              <a:rPr lang="en-US" altLang="zh-TW" sz="2200" dirty="0" smtClean="0">
                <a:latin typeface="Bernard MT Condensed" pitchFamily="18" charset="0"/>
              </a:rPr>
              <a:t>GENOMIC ACTION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1599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146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Narrow" pitchFamily="34" charset="0"/>
              </a:rPr>
              <a:t>Used alone or + other drugs, </a:t>
            </a:r>
            <a:r>
              <a:rPr lang="en-GB" sz="2400" b="1" u="sng" dirty="0" smtClean="0">
                <a:latin typeface="Arial Narrow" pitchFamily="34" charset="0"/>
              </a:rPr>
              <a:t>depending on asthma frequency &amp; severity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mild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latin typeface="Arial Narrow" pitchFamily="34" charset="0"/>
              </a:rPr>
              <a:t>low dose inhalational </a:t>
            </a:r>
            <a:r>
              <a:rPr lang="en-GB" sz="2400" b="1" dirty="0" err="1" smtClean="0">
                <a:latin typeface="Arial Narrow" pitchFamily="34" charset="0"/>
              </a:rPr>
              <a:t>monotherapy</a:t>
            </a:r>
            <a:endParaRPr lang="en-GB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moderate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l</a:t>
            </a:r>
            <a:r>
              <a:rPr lang="en-GB" sz="2400" b="1" dirty="0" err="1" smtClean="0">
                <a:latin typeface="Arial Narrow" pitchFamily="34" charset="0"/>
              </a:rPr>
              <a:t>ow</a:t>
            </a:r>
            <a:r>
              <a:rPr lang="en-GB" sz="2400" b="1" dirty="0" smtClean="0">
                <a:latin typeface="Arial Narrow" pitchFamily="34" charset="0"/>
              </a:rPr>
              <a:t>-moderate doses inhalational + </a:t>
            </a:r>
            <a:br>
              <a:rPr lang="en-GB" sz="2400" b="1" dirty="0" smtClean="0">
                <a:latin typeface="Arial Narrow" pitchFamily="34" charset="0"/>
              </a:rPr>
            </a:br>
            <a:r>
              <a:rPr lang="en-GB" sz="2400" b="1" dirty="0" smtClean="0">
                <a:latin typeface="Arial Narrow" pitchFamily="34" charset="0"/>
              </a:rPr>
              <a:t>   long-acting ß-AD agonist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severe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latin typeface="Arial Narrow" pitchFamily="34" charset="0"/>
              </a:rPr>
              <a:t>high doses inhalational + long-acting     </a:t>
            </a:r>
            <a:br>
              <a:rPr lang="en-GB" sz="2400" b="1" dirty="0" smtClean="0">
                <a:latin typeface="Arial Narrow" pitchFamily="34" charset="0"/>
              </a:rPr>
            </a:br>
            <a:r>
              <a:rPr lang="en-GB" sz="2400" b="1" dirty="0" smtClean="0">
                <a:latin typeface="Arial Narrow" pitchFamily="34" charset="0"/>
              </a:rPr>
              <a:t>   ß-AR agonist + oral steroids (if needed)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status </a:t>
            </a:r>
            <a:r>
              <a:rPr lang="en-GB" sz="2400" b="1" u="heavy" dirty="0" err="1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asthmaticus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IV drip infusion has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life-saving effects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altLang="zh-TW" sz="2400" b="1" dirty="0" smtClean="0">
                <a:latin typeface="Arial Narrow" pitchFamily="34" charset="0"/>
                <a:sym typeface="Wingdings 3"/>
              </a:rPr>
            </a:b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   decreasing </a:t>
            </a:r>
            <a:r>
              <a:rPr lang="en-US" sz="2400" b="1" dirty="0" smtClean="0">
                <a:latin typeface="Arial Narrow" pitchFamily="34" charset="0"/>
              </a:rPr>
              <a:t>edema, local </a:t>
            </a:r>
            <a:r>
              <a:rPr lang="en-US" sz="2400" b="1" dirty="0" err="1" smtClean="0">
                <a:latin typeface="Arial Narrow" pitchFamily="34" charset="0"/>
              </a:rPr>
              <a:t>leukotriene</a:t>
            </a:r>
            <a:r>
              <a:rPr lang="en-US" sz="2400" b="1" dirty="0" smtClean="0">
                <a:latin typeface="Arial Narrow" pitchFamily="34" charset="0"/>
              </a:rPr>
              <a:t> generation, inflammatory cell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recruitment &amp; reversal of </a:t>
            </a:r>
            <a:r>
              <a:rPr lang="en-GB" sz="2400" b="1" dirty="0" smtClean="0">
                <a:latin typeface="Arial Narrow" pitchFamily="34" charset="0"/>
              </a:rPr>
              <a:t>ß2-AR </a:t>
            </a:r>
            <a:r>
              <a:rPr lang="en-US" sz="2400" b="1" dirty="0" err="1" smtClean="0">
                <a:latin typeface="Arial Narrow" pitchFamily="34" charset="0"/>
              </a:rPr>
              <a:t>downregulation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791200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Method of administration &amp; preparations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172200"/>
            <a:ext cx="5203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</a:rPr>
              <a:t>INHALATIONAL or Systemic; oral / </a:t>
            </a:r>
            <a:r>
              <a:rPr lang="en-US" altLang="zh-TW" sz="2200" b="1" dirty="0" err="1" smtClean="0">
                <a:latin typeface="Arial Narrow" pitchFamily="34" charset="0"/>
              </a:rPr>
              <a:t>parenteral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629400" y="609600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4295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i.e.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Beclomethasone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kumimoji="1" lang="en-US" altLang="zh-TW" sz="2000" b="1" dirty="0" err="1" smtClean="0">
                <a:latin typeface="Arial Narrow" pitchFamily="34" charset="0"/>
                <a:ea typeface="新細明體" pitchFamily="18" charset="-120"/>
              </a:rPr>
              <a:t>Budesonide</a:t>
            </a:r>
            <a:r>
              <a:rPr kumimoji="1" lang="en-US" altLang="zh-TW" sz="20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&amp;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Fluticasone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2732992" cy="430887"/>
          </a:xfrm>
          <a:prstGeom prst="rect">
            <a:avLst/>
          </a:prstGeom>
          <a:solidFill>
            <a:srgbClr val="FFDDFF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INHALATIONAL STEROIDS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08039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</a:rPr>
              <a:t>Inhalational therapy guarantees that therapeutic levels are rapidly reached with least systemic side effects (even if high doses are given). </a:t>
            </a:r>
          </a:p>
          <a:p>
            <a:pPr lvl="0"/>
            <a:r>
              <a:rPr lang="en-US" sz="2200" b="1" dirty="0" err="1" smtClean="0">
                <a:latin typeface="Arial Narrow" pitchFamily="34" charset="0"/>
              </a:rPr>
              <a:t>Fluticasone</a:t>
            </a:r>
            <a:r>
              <a:rPr lang="en-US" sz="2200" b="1" dirty="0" smtClean="0">
                <a:latin typeface="Arial Narrow" pitchFamily="34" charset="0"/>
              </a:rPr>
              <a:t> is the best in use as it;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i="1" dirty="0" smtClean="0">
                <a:latin typeface="Arial Narrow" pitchFamily="34" charset="0"/>
              </a:rPr>
              <a:t>first-pass clearance by the liver 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systemic availability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sz="2200" b="1" i="1" dirty="0" smtClean="0">
                <a:latin typeface="Arial Narrow" pitchFamily="34" charset="0"/>
              </a:rPr>
              <a:t> effective in control at 50% the dose of others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72350" y="2022117"/>
            <a:ext cx="1704975" cy="861774"/>
            <a:chOff x="7372350" y="2022117"/>
            <a:chExt cx="1704975" cy="861774"/>
          </a:xfrm>
        </p:grpSpPr>
        <p:sp>
          <p:nvSpPr>
            <p:cNvPr id="12" name="Right Brace 11"/>
            <p:cNvSpPr/>
            <p:nvPr/>
          </p:nvSpPr>
          <p:spPr>
            <a:xfrm>
              <a:off x="7372350" y="2107842"/>
              <a:ext cx="171450" cy="685800"/>
            </a:xfrm>
            <a:prstGeom prst="rightBrac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77125" y="2022117"/>
              <a:ext cx="16002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No pituitary adrenal axis suppression 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8600" y="2762250"/>
            <a:ext cx="8915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Local (Topical) ADRs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GB" sz="2200" b="1" dirty="0" smtClean="0">
                <a:latin typeface="Arial Narrow" pitchFamily="34" charset="0"/>
              </a:rPr>
              <a:t>Cough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GB" sz="2200" b="1" dirty="0" err="1" smtClean="0">
                <a:latin typeface="Arial Narrow" pitchFamily="34" charset="0"/>
              </a:rPr>
              <a:t>Dysphonia</a:t>
            </a:r>
            <a:r>
              <a:rPr lang="en-GB" sz="2200" b="1" dirty="0" smtClean="0">
                <a:latin typeface="Arial Narrow" pitchFamily="34" charset="0"/>
              </a:rPr>
              <a:t> (hoarseness) </a:t>
            </a:r>
          </a:p>
          <a:p>
            <a:pPr marL="365760" lvl="2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altLang="zh-TW" sz="2200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Candidiasis</a:t>
            </a:r>
            <a:r>
              <a:rPr lang="en-US" altLang="zh-TW" sz="2200" b="1" dirty="0" smtClean="0">
                <a:latin typeface="Arial Narrow" pitchFamily="34" charset="0"/>
              </a:rPr>
              <a:t> of the mouth or throat (Thrush)</a:t>
            </a:r>
          </a:p>
          <a:p>
            <a:pPr marL="0" lvl="2">
              <a:buClr>
                <a:srgbClr val="6600FF"/>
              </a:buClr>
              <a:buSzPct val="75000"/>
            </a:pPr>
            <a:r>
              <a:rPr lang="en-US" altLang="zh-TW" sz="2200" b="1" dirty="0" smtClean="0">
                <a:latin typeface="Arial Narrow" pitchFamily="34" charset="0"/>
              </a:rPr>
              <a:t>N.B. to limit local ADRs, instruct patient to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rinse mouth, gargle &amp; spit out, use </a:t>
            </a:r>
            <a:r>
              <a:rPr lang="en-US" sz="2200" b="1" dirty="0" smtClean="0">
                <a:latin typeface="Arial Narrow" pitchFamily="34" charset="0"/>
              </a:rPr>
              <a:t>spacer to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 particle deposition in t</a:t>
            </a:r>
            <a:r>
              <a:rPr lang="en-US" sz="2200" b="1" dirty="0" smtClean="0">
                <a:latin typeface="Arial Narrow" pitchFamily="34" charset="0"/>
              </a:rPr>
              <a:t>he oral-pharynx &amp; larynx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&amp; tend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dose needed by adding LABA &amp; giving it prior to steroids to open airways </a:t>
            </a:r>
            <a:endParaRPr lang="en-US" altLang="zh-TW" sz="22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184440"/>
            <a:ext cx="2212465" cy="430887"/>
          </a:xfrm>
          <a:prstGeom prst="rect">
            <a:avLst/>
          </a:prstGeom>
          <a:solidFill>
            <a:srgbClr val="FFDDFF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SYSTEMIC STEROIDS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619554"/>
            <a:ext cx="8915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Oral;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Prednisone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Chronicity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repeated acute exacerbations &amp; hospitalization 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6000554"/>
            <a:ext cx="929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200" dirty="0" err="1" smtClean="0">
                <a:latin typeface="Bernard MT Condensed" pitchFamily="18" charset="0"/>
              </a:rPr>
              <a:t>Parenteral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Methylprednisolone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Dexamethasone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 severe attacks, resistant to other controls &amp; in status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asthmaticus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 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>
                <a:alpha val="72000"/>
              </a:scheme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40816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0"/>
            <a:ext cx="3581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If given &gt; of one week, no abrupt withdraw should be done but tapper the doses gradually to prevent </a:t>
            </a:r>
            <a:r>
              <a:rPr lang="en-US" sz="2200" b="1" dirty="0" err="1" smtClean="0">
                <a:latin typeface="Arial Narrow" pitchFamily="34" charset="0"/>
              </a:rPr>
              <a:t>adreno</a:t>
            </a:r>
            <a:r>
              <a:rPr lang="en-US" sz="2200" b="1" dirty="0" smtClean="0">
                <a:latin typeface="Arial Narrow" pitchFamily="34" charset="0"/>
              </a:rPr>
              <a:t>-pituitary suppression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fear of adrenal insufficiency 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40816"/>
            <a:ext cx="2212465" cy="430887"/>
          </a:xfrm>
          <a:prstGeom prst="rect">
            <a:avLst/>
          </a:prstGeom>
          <a:solidFill>
            <a:srgbClr val="FFDDFF"/>
          </a:solidFill>
        </p:spPr>
        <p:txBody>
          <a:bodyPr wrap="none">
            <a:spAutoFit/>
          </a:bodyPr>
          <a:lstStyle/>
          <a:p>
            <a:r>
              <a:rPr lang="en-US" altLang="zh-TW" sz="2200" i="1" dirty="0" smtClean="0">
                <a:solidFill>
                  <a:srgbClr val="6600FF"/>
                </a:solidFill>
                <a:latin typeface="Bernard MT Condensed" pitchFamily="18" charset="0"/>
              </a:rPr>
              <a:t>SYSTEMIC STEROIDS</a:t>
            </a:r>
            <a:endParaRPr lang="en-US" sz="2200" i="1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98216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Adrenal suppression 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Growth retardation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premature fusion of epiphysis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Osteoporosis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usceptibility to infections &amp;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immunosuppresion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Salt &amp; water retention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Hypertension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Increased appetite &amp; weight gain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Hyperglycemia &amp; poor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glycemic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control(care in diabetics)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Altered fat metabolism &amp; distribution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Protein catabolism 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Muscle wasting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Mood disturbances / psychosis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Cataract &amp; Glaucoma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32387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altLang="zh-TW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Systemic ADRs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are dose &amp; time dependent and include;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77000" y="4267200"/>
            <a:ext cx="2713892" cy="2667000"/>
            <a:chOff x="5257800" y="3352800"/>
            <a:chExt cx="3704492" cy="3505200"/>
          </a:xfrm>
        </p:grpSpPr>
        <p:pic>
          <p:nvPicPr>
            <p:cNvPr id="9" name="Picture 2" descr="http://www.lawsonresearch.com/lung/images/lungs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3733800"/>
              <a:ext cx="2819400" cy="28194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10" name="Picture 4" descr="http://www.lungcancer.ucla.edu/images/adam_bronchitis.jpg"/>
            <p:cNvPicPr>
              <a:picLocks noChangeAspect="1" noChangeArrowheads="1"/>
            </p:cNvPicPr>
            <p:nvPr/>
          </p:nvPicPr>
          <p:blipFill>
            <a:blip r:embed="rId5" cstate="print"/>
            <a:srcRect l="60000" t="45000" r="14000" b="22500"/>
            <a:stretch>
              <a:fillRect/>
            </a:stretch>
          </p:blipFill>
          <p:spPr bwMode="auto">
            <a:xfrm>
              <a:off x="5257800" y="5791200"/>
              <a:ext cx="1066800" cy="1066800"/>
            </a:xfrm>
            <a:prstGeom prst="ellipse">
              <a:avLst/>
            </a:prstGeom>
            <a:noFill/>
          </p:spPr>
        </p:pic>
        <p:pic>
          <p:nvPicPr>
            <p:cNvPr id="11" name="Picture 4" descr="http://www.lungcancer.ucla.edu/images/adam_bronchitis.jpg"/>
            <p:cNvPicPr>
              <a:picLocks noChangeAspect="1" noChangeArrowheads="1"/>
            </p:cNvPicPr>
            <p:nvPr/>
          </p:nvPicPr>
          <p:blipFill>
            <a:blip r:embed="rId5" cstate="print"/>
            <a:srcRect l="16000" t="45000" r="56000" b="22500"/>
            <a:stretch>
              <a:fillRect/>
            </a:stretch>
          </p:blipFill>
          <p:spPr bwMode="auto">
            <a:xfrm>
              <a:off x="7924800" y="3352800"/>
              <a:ext cx="1037492" cy="963386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6705600" y="0"/>
            <a:ext cx="2438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Asthma THERAPY</a:t>
            </a:r>
            <a:endParaRPr lang="en-US" sz="24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52400"/>
            <a:ext cx="3124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grpSp>
        <p:nvGrpSpPr>
          <p:cNvPr id="554" name="Group 553"/>
          <p:cNvGrpSpPr/>
          <p:nvPr/>
        </p:nvGrpSpPr>
        <p:grpSpPr>
          <a:xfrm>
            <a:off x="3311512" y="1515070"/>
            <a:ext cx="1984388" cy="1124828"/>
            <a:chOff x="3311512" y="1515070"/>
            <a:chExt cx="1984388" cy="1124828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3667125" y="2048470"/>
              <a:ext cx="1411852" cy="5914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600" b="1" dirty="0">
                  <a:latin typeface="Arial Narrow" pitchFamily="34" charset="0"/>
                </a:rPr>
                <a:t>Prostaglandins</a:t>
              </a:r>
            </a:p>
            <a:p>
              <a:pPr algn="ctr"/>
              <a:r>
                <a:rPr kumimoji="1" lang="en-US" altLang="zh-TW" sz="1600" b="1" dirty="0" err="1">
                  <a:latin typeface="Arial Narrow" pitchFamily="34" charset="0"/>
                </a:rPr>
                <a:t>Thromboxane</a:t>
              </a:r>
              <a:endParaRPr kumimoji="1" lang="en-US" altLang="zh-TW" sz="1600" dirty="0">
                <a:latin typeface="Arial Narrow" pitchFamily="34" charset="0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3311512" y="1591270"/>
              <a:ext cx="1984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en-US" altLang="zh-TW" sz="1800" b="1" dirty="0" err="1">
                  <a:latin typeface="Arial Narrow" pitchFamily="34" charset="0"/>
                </a:rPr>
                <a:t>Cyclo-oxygenase</a:t>
              </a:r>
              <a:endParaRPr kumimoji="1" lang="en-US" altLang="zh-TW" sz="1800" dirty="0">
                <a:latin typeface="Arial Narrow" pitchFamily="34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5029200" y="1515070"/>
              <a:ext cx="0" cy="591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rot="5400000">
            <a:off x="6934994" y="4867076"/>
            <a:ext cx="609600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/>
          <p:cNvCxnSpPr/>
          <p:nvPr/>
        </p:nvCxnSpPr>
        <p:spPr>
          <a:xfrm rot="5400000">
            <a:off x="6668294" y="5286176"/>
            <a:ext cx="685800" cy="4587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/>
          <p:cNvCxnSpPr/>
          <p:nvPr/>
        </p:nvCxnSpPr>
        <p:spPr>
          <a:xfrm rot="10800000">
            <a:off x="5943600" y="5858470"/>
            <a:ext cx="839788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5" name="Group 554"/>
          <p:cNvGrpSpPr/>
          <p:nvPr/>
        </p:nvGrpSpPr>
        <p:grpSpPr>
          <a:xfrm>
            <a:off x="6096000" y="1533242"/>
            <a:ext cx="3048000" cy="3868028"/>
            <a:chOff x="6096000" y="1533242"/>
            <a:chExt cx="3048000" cy="3868028"/>
          </a:xfrm>
        </p:grpSpPr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840777" y="2671988"/>
              <a:ext cx="474424" cy="546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>
                  <a:latin typeface="Bernard MT Condensed" pitchFamily="18" charset="0"/>
                </a:rPr>
                <a:t>LTB4</a:t>
              </a: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6096000" y="2102989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LTA4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6096000" y="3123207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LTC4</a:t>
              </a: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6096000" y="3977480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LTD4</a:t>
              </a: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096000" y="4831754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>
                  <a:solidFill>
                    <a:schemeClr val="bg1"/>
                  </a:solidFill>
                  <a:latin typeface="Bernard MT Condensed" pitchFamily="18" charset="0"/>
                </a:rPr>
                <a:t>LTE4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304612" y="1533242"/>
              <a:ext cx="0" cy="59142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6304612" y="2671699"/>
              <a:ext cx="0" cy="44357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6304612" y="3696295"/>
              <a:ext cx="0" cy="29571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6304612" y="4535812"/>
              <a:ext cx="0" cy="29571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6325674" y="1707713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zh-TW" sz="1800" b="1" dirty="0" smtClean="0">
                  <a:solidFill>
                    <a:srgbClr val="7030A0"/>
                  </a:solidFill>
                  <a:latin typeface="Arial Narrow" pitchFamily="34" charset="0"/>
                </a:rPr>
                <a:t>5-</a:t>
              </a:r>
              <a:r>
                <a:rPr kumimoji="1" lang="en-US" altLang="zh-TW" sz="1800" b="1" dirty="0" err="1">
                  <a:solidFill>
                    <a:srgbClr val="7030A0"/>
                  </a:solidFill>
                  <a:latin typeface="Arial Narrow" pitchFamily="34" charset="0"/>
                </a:rPr>
                <a:t>Lipoxygenase</a:t>
              </a:r>
              <a:endParaRPr kumimoji="1" lang="en-US" altLang="zh-TW" sz="18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sp>
          <p:nvSpPr>
            <p:cNvPr id="60" name="Arc 20"/>
            <p:cNvSpPr>
              <a:spLocks/>
            </p:cNvSpPr>
            <p:nvPr/>
          </p:nvSpPr>
          <p:spPr bwMode="auto">
            <a:xfrm rot="11352662">
              <a:off x="6367740" y="2718525"/>
              <a:ext cx="549420" cy="2496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62" name="AutoShape 23"/>
            <p:cNvSpPr>
              <a:spLocks/>
            </p:cNvSpPr>
            <p:nvPr/>
          </p:nvSpPr>
          <p:spPr bwMode="auto">
            <a:xfrm>
              <a:off x="6553200" y="3200995"/>
              <a:ext cx="282060" cy="2143928"/>
            </a:xfrm>
            <a:prstGeom prst="rightBrace">
              <a:avLst>
                <a:gd name="adj1" fmla="val 38158"/>
                <a:gd name="adj2" fmla="val 50000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57975" y="3458954"/>
              <a:ext cx="2486025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en-US" altLang="zh-TW" b="1" dirty="0" smtClean="0">
                  <a:latin typeface="Arial Narrow" pitchFamily="34" charset="0"/>
                </a:rPr>
                <a:t>Slow reacting substance</a:t>
              </a:r>
            </a:p>
            <a:p>
              <a:pPr algn="ctr">
                <a:lnSpc>
                  <a:spcPts val="1900"/>
                </a:lnSpc>
              </a:pPr>
              <a:r>
                <a:rPr kumimoji="1" lang="en-US" altLang="zh-TW" b="1" dirty="0" smtClean="0">
                  <a:latin typeface="Arial Narrow" pitchFamily="34" charset="0"/>
                </a:rPr>
                <a:t>of anaphylaxis (SRS-A)</a:t>
              </a:r>
              <a:endParaRPr kumimoji="1" lang="en-US" altLang="zh-TW" dirty="0">
                <a:latin typeface="Arial Narrow" pitchFamily="34" charset="0"/>
              </a:endParaRPr>
            </a:p>
          </p:txBody>
        </p:sp>
        <p:sp>
          <p:nvSpPr>
            <p:cNvPr id="71" name="AutoShape 35"/>
            <p:cNvSpPr>
              <a:spLocks noChangeArrowheads="1"/>
            </p:cNvSpPr>
            <p:nvPr/>
          </p:nvSpPr>
          <p:spPr bwMode="auto">
            <a:xfrm>
              <a:off x="6858000" y="402967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rgbClr val="FFCCFF"/>
                  </a:solidFill>
                  <a:latin typeface="Bernard MT Condensed" pitchFamily="18" charset="0"/>
                </a:rPr>
                <a:t>Cys-LT Receptors</a:t>
              </a:r>
            </a:p>
          </p:txBody>
        </p:sp>
        <p:sp>
          <p:nvSpPr>
            <p:cNvPr id="546" name="AutoShape 8"/>
            <p:cNvSpPr>
              <a:spLocks noChangeArrowheads="1"/>
            </p:cNvSpPr>
            <p:nvPr/>
          </p:nvSpPr>
          <p:spPr bwMode="auto">
            <a:xfrm>
              <a:off x="7696200" y="2581870"/>
              <a:ext cx="1219200" cy="411162"/>
            </a:xfrm>
            <a:prstGeom prst="wedgeRectCallout">
              <a:avLst>
                <a:gd name="adj1" fmla="val -80977"/>
                <a:gd name="adj2" fmla="val 37625"/>
              </a:avLst>
            </a:prstGeom>
            <a:solidFill>
              <a:srgbClr val="FFFF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6600FF"/>
              </a:outerShdw>
            </a:effectLst>
          </p:spPr>
          <p:txBody>
            <a:bodyPr/>
            <a:lstStyle/>
            <a:p>
              <a:pPr>
                <a:buFont typeface="Symbol" pitchFamily="18" charset="2"/>
                <a:buNone/>
              </a:pPr>
              <a:r>
                <a:rPr kumimoji="1" lang="en-US" altLang="zh-TW" sz="1600" b="1" dirty="0" err="1" smtClean="0">
                  <a:latin typeface="Arial Narrow" pitchFamily="34" charset="0"/>
                  <a:sym typeface="Symbol" pitchFamily="18" charset="2"/>
                </a:rPr>
                <a:t>Chemotaxsis</a:t>
              </a:r>
              <a:endParaRPr kumimoji="1" lang="en-US" altLang="zh-TW" sz="1600" b="1" dirty="0">
                <a:latin typeface="Arial Narrow" pitchFamily="34" charset="0"/>
                <a:sym typeface="Symbol" pitchFamily="18" charset="2"/>
              </a:endParaRPr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4191000" y="233299"/>
            <a:ext cx="2867025" cy="1277667"/>
            <a:chOff x="4191000" y="233299"/>
            <a:chExt cx="2867025" cy="1277667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4857750" y="1067395"/>
              <a:ext cx="1656089" cy="443571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 err="1">
                  <a:solidFill>
                    <a:schemeClr val="bg1"/>
                  </a:solidFill>
                  <a:latin typeface="Bernard MT Condensed" pitchFamily="18" charset="0"/>
                </a:rPr>
                <a:t>Arachidonic</a:t>
              </a:r>
              <a:r>
                <a:rPr kumimoji="1" lang="en-US" altLang="zh-TW" sz="1800" dirty="0">
                  <a:solidFill>
                    <a:schemeClr val="bg1"/>
                  </a:solidFill>
                  <a:latin typeface="Bernard MT Condensed" pitchFamily="18" charset="0"/>
                </a:rPr>
                <a:t> </a:t>
              </a:r>
              <a:r>
                <a:rPr kumimoji="1" lang="en-US" altLang="zh-TW" sz="1800" dirty="0" smtClean="0">
                  <a:solidFill>
                    <a:schemeClr val="bg1"/>
                  </a:solidFill>
                  <a:latin typeface="Bernard MT Condensed" pitchFamily="18" charset="0"/>
                </a:rPr>
                <a:t>Acid</a:t>
              </a:r>
              <a:endParaRPr kumimoji="1" lang="en-US" altLang="zh-TW" sz="1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547" name="Line 11"/>
            <p:cNvSpPr>
              <a:spLocks noChangeShapeType="1"/>
            </p:cNvSpPr>
            <p:nvPr/>
          </p:nvSpPr>
          <p:spPr bwMode="auto">
            <a:xfrm>
              <a:off x="5019675" y="524470"/>
              <a:ext cx="0" cy="591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48" name="Rectangle 3"/>
            <p:cNvSpPr>
              <a:spLocks noChangeArrowheads="1"/>
            </p:cNvSpPr>
            <p:nvPr/>
          </p:nvSpPr>
          <p:spPr bwMode="auto">
            <a:xfrm>
              <a:off x="4191000" y="233299"/>
              <a:ext cx="2286000" cy="443571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 smtClean="0">
                  <a:solidFill>
                    <a:schemeClr val="bg1"/>
                  </a:solidFill>
                  <a:latin typeface="Bernard MT Condensed" pitchFamily="18" charset="0"/>
                </a:rPr>
                <a:t>Membrane Phospholipids</a:t>
              </a:r>
              <a:endParaRPr kumimoji="1" lang="en-US" altLang="zh-TW" sz="1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549" name="Text Box 17"/>
            <p:cNvSpPr txBox="1">
              <a:spLocks noChangeArrowheads="1"/>
            </p:cNvSpPr>
            <p:nvPr/>
          </p:nvSpPr>
          <p:spPr bwMode="auto">
            <a:xfrm>
              <a:off x="5000625" y="686395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en-US" altLang="zh-TW" sz="1800" b="1" dirty="0" smtClean="0">
                  <a:solidFill>
                    <a:srgbClr val="7030A0"/>
                  </a:solidFill>
                  <a:latin typeface="Arial Narrow" pitchFamily="34" charset="0"/>
                </a:rPr>
                <a:t>PLA2</a:t>
              </a:r>
              <a:endParaRPr kumimoji="1" lang="en-US" altLang="zh-TW" sz="18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</p:grpSp>
      <p:sp>
        <p:nvSpPr>
          <p:cNvPr id="512" name="Rectangle 511"/>
          <p:cNvSpPr/>
          <p:nvPr/>
        </p:nvSpPr>
        <p:spPr>
          <a:xfrm>
            <a:off x="76200" y="621405"/>
            <a:ext cx="215935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Leukotrienes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 ?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76200" y="990600"/>
            <a:ext cx="37338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Released by Inflammatory </a:t>
            </a:r>
            <a:r>
              <a:rPr lang="en-US" sz="2200" b="1" dirty="0" smtClean="0">
                <a:latin typeface="Arial Narrow" pitchFamily="34" charset="0"/>
              </a:rPr>
              <a:t>Cells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i="1" dirty="0" smtClean="0">
                <a:latin typeface="Arial Narrow" pitchFamily="34" charset="0"/>
              </a:rPr>
              <a:t>mast cells, </a:t>
            </a:r>
            <a:r>
              <a:rPr lang="en-US" sz="2000" i="1" dirty="0" err="1" smtClean="0">
                <a:latin typeface="Arial Narrow" pitchFamily="34" charset="0"/>
              </a:rPr>
              <a:t>basophils</a:t>
            </a:r>
            <a:r>
              <a:rPr lang="en-US" sz="2000" i="1" dirty="0" smtClean="0">
                <a:latin typeface="Arial Narrow" pitchFamily="34" charset="0"/>
              </a:rPr>
              <a:t>,      macrophages, &amp; </a:t>
            </a:r>
            <a:r>
              <a:rPr lang="en-US" sz="2000" i="1" dirty="0" err="1" smtClean="0">
                <a:latin typeface="Arial Narrow" pitchFamily="34" charset="0"/>
              </a:rPr>
              <a:t>eosinophils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516" name="Group 534"/>
          <p:cNvGrpSpPr/>
          <p:nvPr/>
        </p:nvGrpSpPr>
        <p:grpSpPr>
          <a:xfrm>
            <a:off x="76200" y="2847975"/>
            <a:ext cx="5562600" cy="3617316"/>
            <a:chOff x="76200" y="3352800"/>
            <a:chExt cx="5562600" cy="3617316"/>
          </a:xfrm>
        </p:grpSpPr>
        <p:grpSp>
          <p:nvGrpSpPr>
            <p:cNvPr id="526" name="Group 87"/>
            <p:cNvGrpSpPr/>
            <p:nvPr/>
          </p:nvGrpSpPr>
          <p:grpSpPr>
            <a:xfrm flipV="1">
              <a:off x="304800" y="3810017"/>
              <a:ext cx="4224145" cy="2666983"/>
              <a:chOff x="43050" y="3625936"/>
              <a:chExt cx="6891149" cy="2658166"/>
            </a:xfrm>
          </p:grpSpPr>
          <p:grpSp>
            <p:nvGrpSpPr>
              <p:cNvPr id="574" name="Group 472"/>
              <p:cNvGrpSpPr/>
              <p:nvPr/>
            </p:nvGrpSpPr>
            <p:grpSpPr>
              <a:xfrm>
                <a:off x="4487178" y="5374150"/>
                <a:ext cx="542028" cy="796427"/>
                <a:chOff x="2658374" y="5146043"/>
                <a:chExt cx="533400" cy="898441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5" name="Flowchart: Magnetic Disk 994"/>
                <p:cNvSpPr/>
                <p:nvPr/>
              </p:nvSpPr>
              <p:spPr>
                <a:xfrm flipV="1">
                  <a:off x="2858037" y="5511084"/>
                  <a:ext cx="152400" cy="533400"/>
                </a:xfrm>
                <a:prstGeom prst="flowChartMagneticDisk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6" name="Teardrop 995"/>
                <p:cNvSpPr/>
                <p:nvPr/>
              </p:nvSpPr>
              <p:spPr>
                <a:xfrm rot="5824125">
                  <a:off x="2620274" y="5184143"/>
                  <a:ext cx="609600" cy="533400"/>
                </a:xfrm>
                <a:prstGeom prst="teardrop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5" name="Rounded Rectangle 574"/>
              <p:cNvSpPr/>
              <p:nvPr/>
            </p:nvSpPr>
            <p:spPr>
              <a:xfrm>
                <a:off x="4918385" y="5657784"/>
                <a:ext cx="2015814" cy="11479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ounded Rectangle 575"/>
              <p:cNvSpPr/>
              <p:nvPr/>
            </p:nvSpPr>
            <p:spPr>
              <a:xfrm>
                <a:off x="4876799" y="5772578"/>
                <a:ext cx="708609" cy="194329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Freeform 74"/>
              <p:cNvSpPr>
                <a:spLocks/>
              </p:cNvSpPr>
              <p:nvPr/>
            </p:nvSpPr>
            <p:spPr bwMode="auto">
              <a:xfrm>
                <a:off x="4888223" y="5971194"/>
                <a:ext cx="57150" cy="127172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75"/>
              <p:cNvSpPr>
                <a:spLocks/>
              </p:cNvSpPr>
              <p:nvPr/>
            </p:nvSpPr>
            <p:spPr bwMode="auto">
              <a:xfrm>
                <a:off x="4962835" y="5986912"/>
                <a:ext cx="61913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76"/>
              <p:cNvSpPr>
                <a:spLocks/>
              </p:cNvSpPr>
              <p:nvPr/>
            </p:nvSpPr>
            <p:spPr bwMode="auto">
              <a:xfrm>
                <a:off x="5039035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77"/>
              <p:cNvSpPr>
                <a:spLocks/>
              </p:cNvSpPr>
              <p:nvPr/>
            </p:nvSpPr>
            <p:spPr bwMode="auto">
              <a:xfrm>
                <a:off x="4845360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78"/>
              <p:cNvSpPr>
                <a:spLocks/>
              </p:cNvSpPr>
              <p:nvPr/>
            </p:nvSpPr>
            <p:spPr bwMode="auto">
              <a:xfrm>
                <a:off x="5099360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79"/>
              <p:cNvSpPr>
                <a:spLocks/>
              </p:cNvSpPr>
              <p:nvPr/>
            </p:nvSpPr>
            <p:spPr bwMode="auto">
              <a:xfrm>
                <a:off x="4851710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80"/>
              <p:cNvSpPr>
                <a:spLocks/>
              </p:cNvSpPr>
              <p:nvPr/>
            </p:nvSpPr>
            <p:spPr bwMode="auto">
              <a:xfrm>
                <a:off x="4842185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81"/>
              <p:cNvSpPr>
                <a:spLocks/>
              </p:cNvSpPr>
              <p:nvPr/>
            </p:nvSpPr>
            <p:spPr bwMode="auto">
              <a:xfrm>
                <a:off x="485806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82"/>
              <p:cNvSpPr>
                <a:spLocks/>
              </p:cNvSpPr>
              <p:nvPr/>
            </p:nvSpPr>
            <p:spPr bwMode="auto">
              <a:xfrm>
                <a:off x="4891398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83"/>
              <p:cNvSpPr>
                <a:spLocks/>
              </p:cNvSpPr>
              <p:nvPr/>
            </p:nvSpPr>
            <p:spPr bwMode="auto">
              <a:xfrm>
                <a:off x="4981885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84"/>
              <p:cNvSpPr>
                <a:spLocks/>
              </p:cNvSpPr>
              <p:nvPr/>
            </p:nvSpPr>
            <p:spPr bwMode="auto">
              <a:xfrm>
                <a:off x="4981885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85"/>
              <p:cNvSpPr>
                <a:spLocks/>
              </p:cNvSpPr>
              <p:nvPr/>
            </p:nvSpPr>
            <p:spPr bwMode="auto">
              <a:xfrm>
                <a:off x="4891398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86"/>
              <p:cNvSpPr>
                <a:spLocks/>
              </p:cNvSpPr>
              <p:nvPr/>
            </p:nvSpPr>
            <p:spPr bwMode="auto">
              <a:xfrm>
                <a:off x="4902510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87"/>
              <p:cNvSpPr>
                <a:spLocks/>
              </p:cNvSpPr>
              <p:nvPr/>
            </p:nvSpPr>
            <p:spPr bwMode="auto">
              <a:xfrm>
                <a:off x="5145398" y="5971194"/>
                <a:ext cx="57150" cy="127172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88"/>
              <p:cNvSpPr>
                <a:spLocks/>
              </p:cNvSpPr>
              <p:nvPr/>
            </p:nvSpPr>
            <p:spPr bwMode="auto">
              <a:xfrm>
                <a:off x="5221598" y="5986912"/>
                <a:ext cx="60325" cy="111453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89"/>
              <p:cNvSpPr>
                <a:spLocks/>
              </p:cNvSpPr>
              <p:nvPr/>
            </p:nvSpPr>
            <p:spPr bwMode="auto">
              <a:xfrm>
                <a:off x="5297798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90"/>
              <p:cNvSpPr>
                <a:spLocks/>
              </p:cNvSpPr>
              <p:nvPr/>
            </p:nvSpPr>
            <p:spPr bwMode="auto">
              <a:xfrm>
                <a:off x="5102535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91"/>
              <p:cNvSpPr>
                <a:spLocks/>
              </p:cNvSpPr>
              <p:nvPr/>
            </p:nvSpPr>
            <p:spPr bwMode="auto">
              <a:xfrm>
                <a:off x="5358123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92"/>
              <p:cNvSpPr>
                <a:spLocks/>
              </p:cNvSpPr>
              <p:nvPr/>
            </p:nvSpPr>
            <p:spPr bwMode="auto">
              <a:xfrm>
                <a:off x="5108885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93"/>
              <p:cNvSpPr>
                <a:spLocks/>
              </p:cNvSpPr>
              <p:nvPr/>
            </p:nvSpPr>
            <p:spPr bwMode="auto">
              <a:xfrm>
                <a:off x="5099360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94"/>
              <p:cNvSpPr>
                <a:spLocks/>
              </p:cNvSpPr>
              <p:nvPr/>
            </p:nvSpPr>
            <p:spPr bwMode="auto">
              <a:xfrm>
                <a:off x="5115235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95"/>
              <p:cNvSpPr>
                <a:spLocks/>
              </p:cNvSpPr>
              <p:nvPr/>
            </p:nvSpPr>
            <p:spPr bwMode="auto">
              <a:xfrm>
                <a:off x="514857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96"/>
              <p:cNvSpPr>
                <a:spLocks/>
              </p:cNvSpPr>
              <p:nvPr/>
            </p:nvSpPr>
            <p:spPr bwMode="auto">
              <a:xfrm>
                <a:off x="5239060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97"/>
              <p:cNvSpPr>
                <a:spLocks/>
              </p:cNvSpPr>
              <p:nvPr/>
            </p:nvSpPr>
            <p:spPr bwMode="auto">
              <a:xfrm>
                <a:off x="5239060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98"/>
              <p:cNvSpPr>
                <a:spLocks/>
              </p:cNvSpPr>
              <p:nvPr/>
            </p:nvSpPr>
            <p:spPr bwMode="auto">
              <a:xfrm>
                <a:off x="5148573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99"/>
              <p:cNvSpPr>
                <a:spLocks/>
              </p:cNvSpPr>
              <p:nvPr/>
            </p:nvSpPr>
            <p:spPr bwMode="auto">
              <a:xfrm>
                <a:off x="516127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00"/>
              <p:cNvSpPr>
                <a:spLocks/>
              </p:cNvSpPr>
              <p:nvPr/>
            </p:nvSpPr>
            <p:spPr bwMode="auto">
              <a:xfrm>
                <a:off x="5402573" y="5971194"/>
                <a:ext cx="58737" cy="127172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101"/>
              <p:cNvSpPr>
                <a:spLocks/>
              </p:cNvSpPr>
              <p:nvPr/>
            </p:nvSpPr>
            <p:spPr bwMode="auto">
              <a:xfrm>
                <a:off x="5478773" y="5986912"/>
                <a:ext cx="60325" cy="111453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02"/>
              <p:cNvSpPr>
                <a:spLocks/>
              </p:cNvSpPr>
              <p:nvPr/>
            </p:nvSpPr>
            <p:spPr bwMode="auto">
              <a:xfrm>
                <a:off x="5554973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103"/>
              <p:cNvSpPr>
                <a:spLocks/>
              </p:cNvSpPr>
              <p:nvPr/>
            </p:nvSpPr>
            <p:spPr bwMode="auto">
              <a:xfrm>
                <a:off x="5361298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04"/>
              <p:cNvSpPr>
                <a:spLocks/>
              </p:cNvSpPr>
              <p:nvPr/>
            </p:nvSpPr>
            <p:spPr bwMode="auto">
              <a:xfrm>
                <a:off x="5615298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105"/>
              <p:cNvSpPr>
                <a:spLocks/>
              </p:cNvSpPr>
              <p:nvPr/>
            </p:nvSpPr>
            <p:spPr bwMode="auto">
              <a:xfrm>
                <a:off x="5367648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06"/>
              <p:cNvSpPr>
                <a:spLocks/>
              </p:cNvSpPr>
              <p:nvPr/>
            </p:nvSpPr>
            <p:spPr bwMode="auto">
              <a:xfrm>
                <a:off x="5358123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107"/>
              <p:cNvSpPr>
                <a:spLocks/>
              </p:cNvSpPr>
              <p:nvPr/>
            </p:nvSpPr>
            <p:spPr bwMode="auto">
              <a:xfrm>
                <a:off x="53724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08"/>
              <p:cNvSpPr>
                <a:spLocks/>
              </p:cNvSpPr>
              <p:nvPr/>
            </p:nvSpPr>
            <p:spPr bwMode="auto">
              <a:xfrm>
                <a:off x="5405748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109"/>
              <p:cNvSpPr>
                <a:spLocks/>
              </p:cNvSpPr>
              <p:nvPr/>
            </p:nvSpPr>
            <p:spPr bwMode="auto">
              <a:xfrm>
                <a:off x="549782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10"/>
              <p:cNvSpPr>
                <a:spLocks/>
              </p:cNvSpPr>
              <p:nvPr/>
            </p:nvSpPr>
            <p:spPr bwMode="auto">
              <a:xfrm>
                <a:off x="5497823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111"/>
              <p:cNvSpPr>
                <a:spLocks/>
              </p:cNvSpPr>
              <p:nvPr/>
            </p:nvSpPr>
            <p:spPr bwMode="auto">
              <a:xfrm>
                <a:off x="5405748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12"/>
              <p:cNvSpPr>
                <a:spLocks/>
              </p:cNvSpPr>
              <p:nvPr/>
            </p:nvSpPr>
            <p:spPr bwMode="auto">
              <a:xfrm>
                <a:off x="5418448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116"/>
              <p:cNvSpPr>
                <a:spLocks/>
              </p:cNvSpPr>
              <p:nvPr/>
            </p:nvSpPr>
            <p:spPr bwMode="auto">
              <a:xfrm>
                <a:off x="5618473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19"/>
              <p:cNvSpPr>
                <a:spLocks/>
              </p:cNvSpPr>
              <p:nvPr/>
            </p:nvSpPr>
            <p:spPr bwMode="auto">
              <a:xfrm>
                <a:off x="5615298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20"/>
              <p:cNvSpPr>
                <a:spLocks/>
              </p:cNvSpPr>
              <p:nvPr/>
            </p:nvSpPr>
            <p:spPr bwMode="auto">
              <a:xfrm>
                <a:off x="5631173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25"/>
              <p:cNvSpPr>
                <a:spLocks/>
              </p:cNvSpPr>
              <p:nvPr/>
            </p:nvSpPr>
            <p:spPr bwMode="auto">
              <a:xfrm>
                <a:off x="567562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0" name="Group 468"/>
              <p:cNvGrpSpPr/>
              <p:nvPr/>
            </p:nvGrpSpPr>
            <p:grpSpPr>
              <a:xfrm>
                <a:off x="1439178" y="5401222"/>
                <a:ext cx="542028" cy="781915"/>
                <a:chOff x="2658375" y="5162414"/>
                <a:chExt cx="533400" cy="88207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993" name="Flowchart: Magnetic Disk 992"/>
                <p:cNvSpPr/>
                <p:nvPr/>
              </p:nvSpPr>
              <p:spPr>
                <a:xfrm flipV="1">
                  <a:off x="2858037" y="5511084"/>
                  <a:ext cx="152400" cy="533400"/>
                </a:xfrm>
                <a:prstGeom prst="flowChartMagneticDisk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Teardrop 993"/>
                <p:cNvSpPr/>
                <p:nvPr/>
              </p:nvSpPr>
              <p:spPr>
                <a:xfrm rot="5400000">
                  <a:off x="2620274" y="5200515"/>
                  <a:ext cx="609601" cy="533400"/>
                </a:xfrm>
                <a:prstGeom prst="teardrop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1" name="Rounded Rectangle 620"/>
              <p:cNvSpPr/>
              <p:nvPr/>
            </p:nvSpPr>
            <p:spPr>
              <a:xfrm>
                <a:off x="304800" y="5657784"/>
                <a:ext cx="1207394" cy="18338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ounded Rectangle 621"/>
              <p:cNvSpPr/>
              <p:nvPr/>
            </p:nvSpPr>
            <p:spPr>
              <a:xfrm>
                <a:off x="380999" y="5761147"/>
                <a:ext cx="1143000" cy="285778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Freeform 143"/>
              <p:cNvSpPr>
                <a:spLocks/>
              </p:cNvSpPr>
              <p:nvPr/>
            </p:nvSpPr>
            <p:spPr bwMode="auto">
              <a:xfrm>
                <a:off x="316807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152"/>
              <p:cNvSpPr>
                <a:spLocks/>
              </p:cNvSpPr>
              <p:nvPr/>
            </p:nvSpPr>
            <p:spPr bwMode="auto">
              <a:xfrm>
                <a:off x="358082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53"/>
              <p:cNvSpPr>
                <a:spLocks/>
              </p:cNvSpPr>
              <p:nvPr/>
            </p:nvSpPr>
            <p:spPr bwMode="auto">
              <a:xfrm>
                <a:off x="434282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154"/>
              <p:cNvSpPr>
                <a:spLocks/>
              </p:cNvSpPr>
              <p:nvPr/>
            </p:nvSpPr>
            <p:spPr bwMode="auto">
              <a:xfrm>
                <a:off x="513657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55"/>
              <p:cNvSpPr>
                <a:spLocks/>
              </p:cNvSpPr>
              <p:nvPr/>
            </p:nvSpPr>
            <p:spPr bwMode="auto">
              <a:xfrm>
                <a:off x="316807" y="5606827"/>
                <a:ext cx="274637" cy="6144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156"/>
              <p:cNvSpPr>
                <a:spLocks/>
              </p:cNvSpPr>
              <p:nvPr/>
            </p:nvSpPr>
            <p:spPr bwMode="auto">
              <a:xfrm>
                <a:off x="573982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57"/>
              <p:cNvSpPr>
                <a:spLocks/>
              </p:cNvSpPr>
              <p:nvPr/>
            </p:nvSpPr>
            <p:spPr bwMode="auto">
              <a:xfrm>
                <a:off x="324744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158"/>
              <p:cNvSpPr>
                <a:spLocks/>
              </p:cNvSpPr>
              <p:nvPr/>
            </p:nvSpPr>
            <p:spPr bwMode="auto">
              <a:xfrm>
                <a:off x="313632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60"/>
              <p:cNvSpPr>
                <a:spLocks/>
              </p:cNvSpPr>
              <p:nvPr/>
            </p:nvSpPr>
            <p:spPr bwMode="auto">
              <a:xfrm>
                <a:off x="364432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161"/>
              <p:cNvSpPr>
                <a:spLocks/>
              </p:cNvSpPr>
              <p:nvPr/>
            </p:nvSpPr>
            <p:spPr bwMode="auto">
              <a:xfrm>
                <a:off x="454919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62"/>
              <p:cNvSpPr>
                <a:spLocks/>
              </p:cNvSpPr>
              <p:nvPr/>
            </p:nvSpPr>
            <p:spPr bwMode="auto">
              <a:xfrm>
                <a:off x="454919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163"/>
              <p:cNvSpPr>
                <a:spLocks/>
              </p:cNvSpPr>
              <p:nvPr/>
            </p:nvSpPr>
            <p:spPr bwMode="auto">
              <a:xfrm>
                <a:off x="364432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64"/>
              <p:cNvSpPr>
                <a:spLocks/>
              </p:cNvSpPr>
              <p:nvPr/>
            </p:nvSpPr>
            <p:spPr bwMode="auto">
              <a:xfrm>
                <a:off x="377132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165"/>
              <p:cNvSpPr>
                <a:spLocks/>
              </p:cNvSpPr>
              <p:nvPr/>
            </p:nvSpPr>
            <p:spPr bwMode="auto">
              <a:xfrm>
                <a:off x="616844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66"/>
              <p:cNvSpPr>
                <a:spLocks/>
              </p:cNvSpPr>
              <p:nvPr/>
            </p:nvSpPr>
            <p:spPr bwMode="auto">
              <a:xfrm>
                <a:off x="691457" y="5986912"/>
                <a:ext cx="65087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167"/>
              <p:cNvSpPr>
                <a:spLocks/>
              </p:cNvSpPr>
              <p:nvPr/>
            </p:nvSpPr>
            <p:spPr bwMode="auto">
              <a:xfrm>
                <a:off x="770832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168"/>
              <p:cNvSpPr>
                <a:spLocks/>
              </p:cNvSpPr>
              <p:nvPr/>
            </p:nvSpPr>
            <p:spPr bwMode="auto">
              <a:xfrm>
                <a:off x="573982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169"/>
              <p:cNvSpPr>
                <a:spLocks/>
              </p:cNvSpPr>
              <p:nvPr/>
            </p:nvSpPr>
            <p:spPr bwMode="auto">
              <a:xfrm>
                <a:off x="831157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170"/>
              <p:cNvSpPr>
                <a:spLocks/>
              </p:cNvSpPr>
              <p:nvPr/>
            </p:nvSpPr>
            <p:spPr bwMode="auto">
              <a:xfrm>
                <a:off x="583507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171"/>
              <p:cNvSpPr>
                <a:spLocks/>
              </p:cNvSpPr>
              <p:nvPr/>
            </p:nvSpPr>
            <p:spPr bwMode="auto">
              <a:xfrm>
                <a:off x="570807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172"/>
              <p:cNvSpPr>
                <a:spLocks/>
              </p:cNvSpPr>
              <p:nvPr/>
            </p:nvSpPr>
            <p:spPr bwMode="auto">
              <a:xfrm>
                <a:off x="586682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173"/>
              <p:cNvSpPr>
                <a:spLocks/>
              </p:cNvSpPr>
              <p:nvPr/>
            </p:nvSpPr>
            <p:spPr bwMode="auto">
              <a:xfrm>
                <a:off x="620019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174"/>
              <p:cNvSpPr>
                <a:spLocks/>
              </p:cNvSpPr>
              <p:nvPr/>
            </p:nvSpPr>
            <p:spPr bwMode="auto">
              <a:xfrm>
                <a:off x="713682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175"/>
              <p:cNvSpPr>
                <a:spLocks/>
              </p:cNvSpPr>
              <p:nvPr/>
            </p:nvSpPr>
            <p:spPr bwMode="auto">
              <a:xfrm>
                <a:off x="713682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176"/>
              <p:cNvSpPr>
                <a:spLocks/>
              </p:cNvSpPr>
              <p:nvPr/>
            </p:nvSpPr>
            <p:spPr bwMode="auto">
              <a:xfrm>
                <a:off x="620019" y="5701134"/>
                <a:ext cx="93663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177"/>
              <p:cNvSpPr>
                <a:spLocks/>
              </p:cNvSpPr>
              <p:nvPr/>
            </p:nvSpPr>
            <p:spPr bwMode="auto">
              <a:xfrm>
                <a:off x="634307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178"/>
              <p:cNvSpPr>
                <a:spLocks/>
              </p:cNvSpPr>
              <p:nvPr/>
            </p:nvSpPr>
            <p:spPr bwMode="auto">
              <a:xfrm>
                <a:off x="874019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179"/>
              <p:cNvSpPr>
                <a:spLocks/>
              </p:cNvSpPr>
              <p:nvPr/>
            </p:nvSpPr>
            <p:spPr bwMode="auto">
              <a:xfrm>
                <a:off x="950219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180"/>
              <p:cNvSpPr>
                <a:spLocks/>
              </p:cNvSpPr>
              <p:nvPr/>
            </p:nvSpPr>
            <p:spPr bwMode="auto">
              <a:xfrm>
                <a:off x="1029594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181"/>
              <p:cNvSpPr>
                <a:spLocks/>
              </p:cNvSpPr>
              <p:nvPr/>
            </p:nvSpPr>
            <p:spPr bwMode="auto">
              <a:xfrm>
                <a:off x="831157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182"/>
              <p:cNvSpPr>
                <a:spLocks/>
              </p:cNvSpPr>
              <p:nvPr/>
            </p:nvSpPr>
            <p:spPr bwMode="auto">
              <a:xfrm>
                <a:off x="1086744" y="5652552"/>
                <a:ext cx="30163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183"/>
              <p:cNvSpPr>
                <a:spLocks/>
              </p:cNvSpPr>
              <p:nvPr/>
            </p:nvSpPr>
            <p:spPr bwMode="auto">
              <a:xfrm>
                <a:off x="837507" y="5946903"/>
                <a:ext cx="276225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184"/>
              <p:cNvSpPr>
                <a:spLocks/>
              </p:cNvSpPr>
              <p:nvPr/>
            </p:nvSpPr>
            <p:spPr bwMode="auto">
              <a:xfrm>
                <a:off x="827982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185"/>
              <p:cNvSpPr>
                <a:spLocks/>
              </p:cNvSpPr>
              <p:nvPr/>
            </p:nvSpPr>
            <p:spPr bwMode="auto">
              <a:xfrm>
                <a:off x="843857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186"/>
              <p:cNvSpPr>
                <a:spLocks/>
              </p:cNvSpPr>
              <p:nvPr/>
            </p:nvSpPr>
            <p:spPr bwMode="auto">
              <a:xfrm>
                <a:off x="877194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187"/>
              <p:cNvSpPr>
                <a:spLocks/>
              </p:cNvSpPr>
              <p:nvPr/>
            </p:nvSpPr>
            <p:spPr bwMode="auto">
              <a:xfrm>
                <a:off x="970857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188"/>
              <p:cNvSpPr>
                <a:spLocks/>
              </p:cNvSpPr>
              <p:nvPr/>
            </p:nvSpPr>
            <p:spPr bwMode="auto">
              <a:xfrm>
                <a:off x="970857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189"/>
              <p:cNvSpPr>
                <a:spLocks/>
              </p:cNvSpPr>
              <p:nvPr/>
            </p:nvSpPr>
            <p:spPr bwMode="auto">
              <a:xfrm>
                <a:off x="877194" y="5701134"/>
                <a:ext cx="93663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190"/>
              <p:cNvSpPr>
                <a:spLocks/>
              </p:cNvSpPr>
              <p:nvPr/>
            </p:nvSpPr>
            <p:spPr bwMode="auto">
              <a:xfrm>
                <a:off x="893069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191"/>
              <p:cNvSpPr>
                <a:spLocks/>
              </p:cNvSpPr>
              <p:nvPr/>
            </p:nvSpPr>
            <p:spPr bwMode="auto">
              <a:xfrm>
                <a:off x="1132782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192"/>
              <p:cNvSpPr>
                <a:spLocks/>
              </p:cNvSpPr>
              <p:nvPr/>
            </p:nvSpPr>
            <p:spPr bwMode="auto">
              <a:xfrm>
                <a:off x="1207394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193"/>
              <p:cNvSpPr>
                <a:spLocks/>
              </p:cNvSpPr>
              <p:nvPr/>
            </p:nvSpPr>
            <p:spPr bwMode="auto">
              <a:xfrm>
                <a:off x="1286769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194"/>
              <p:cNvSpPr>
                <a:spLocks/>
              </p:cNvSpPr>
              <p:nvPr/>
            </p:nvSpPr>
            <p:spPr bwMode="auto">
              <a:xfrm>
                <a:off x="1089919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195"/>
              <p:cNvSpPr>
                <a:spLocks/>
              </p:cNvSpPr>
              <p:nvPr/>
            </p:nvSpPr>
            <p:spPr bwMode="auto">
              <a:xfrm>
                <a:off x="1343919" y="5652552"/>
                <a:ext cx="30163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196"/>
              <p:cNvSpPr>
                <a:spLocks/>
              </p:cNvSpPr>
              <p:nvPr/>
            </p:nvSpPr>
            <p:spPr bwMode="auto">
              <a:xfrm>
                <a:off x="1096269" y="5946903"/>
                <a:ext cx="274638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197"/>
              <p:cNvSpPr>
                <a:spLocks/>
              </p:cNvSpPr>
              <p:nvPr/>
            </p:nvSpPr>
            <p:spPr bwMode="auto">
              <a:xfrm>
                <a:off x="1086744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198"/>
              <p:cNvSpPr>
                <a:spLocks/>
              </p:cNvSpPr>
              <p:nvPr/>
            </p:nvSpPr>
            <p:spPr bwMode="auto">
              <a:xfrm>
                <a:off x="1101032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199"/>
              <p:cNvSpPr>
                <a:spLocks/>
              </p:cNvSpPr>
              <p:nvPr/>
            </p:nvSpPr>
            <p:spPr bwMode="auto">
              <a:xfrm>
                <a:off x="1134369" y="5646836"/>
                <a:ext cx="95250" cy="5429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200"/>
              <p:cNvSpPr>
                <a:spLocks/>
              </p:cNvSpPr>
              <p:nvPr/>
            </p:nvSpPr>
            <p:spPr bwMode="auto">
              <a:xfrm>
                <a:off x="1229619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201"/>
              <p:cNvSpPr>
                <a:spLocks/>
              </p:cNvSpPr>
              <p:nvPr/>
            </p:nvSpPr>
            <p:spPr bwMode="auto">
              <a:xfrm>
                <a:off x="1229619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202"/>
              <p:cNvSpPr>
                <a:spLocks/>
              </p:cNvSpPr>
              <p:nvPr/>
            </p:nvSpPr>
            <p:spPr bwMode="auto">
              <a:xfrm>
                <a:off x="1023244" y="5709707"/>
                <a:ext cx="95250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203"/>
              <p:cNvSpPr>
                <a:spLocks/>
              </p:cNvSpPr>
              <p:nvPr/>
            </p:nvSpPr>
            <p:spPr bwMode="auto">
              <a:xfrm>
                <a:off x="1150244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204"/>
              <p:cNvSpPr>
                <a:spLocks/>
              </p:cNvSpPr>
              <p:nvPr/>
            </p:nvSpPr>
            <p:spPr bwMode="auto">
              <a:xfrm>
                <a:off x="1389957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205"/>
              <p:cNvSpPr>
                <a:spLocks/>
              </p:cNvSpPr>
              <p:nvPr/>
            </p:nvSpPr>
            <p:spPr bwMode="auto">
              <a:xfrm>
                <a:off x="1466157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206"/>
              <p:cNvSpPr>
                <a:spLocks/>
              </p:cNvSpPr>
              <p:nvPr/>
            </p:nvSpPr>
            <p:spPr bwMode="auto">
              <a:xfrm>
                <a:off x="1543944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207"/>
              <p:cNvSpPr>
                <a:spLocks/>
              </p:cNvSpPr>
              <p:nvPr/>
            </p:nvSpPr>
            <p:spPr bwMode="auto">
              <a:xfrm>
                <a:off x="1347094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208"/>
              <p:cNvSpPr>
                <a:spLocks/>
              </p:cNvSpPr>
              <p:nvPr/>
            </p:nvSpPr>
            <p:spPr bwMode="auto">
              <a:xfrm>
                <a:off x="1602682" y="5652552"/>
                <a:ext cx="30162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209"/>
              <p:cNvSpPr>
                <a:spLocks/>
              </p:cNvSpPr>
              <p:nvPr/>
            </p:nvSpPr>
            <p:spPr bwMode="auto">
              <a:xfrm>
                <a:off x="1353444" y="5946903"/>
                <a:ext cx="276225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210"/>
              <p:cNvSpPr>
                <a:spLocks/>
              </p:cNvSpPr>
              <p:nvPr/>
            </p:nvSpPr>
            <p:spPr bwMode="auto">
              <a:xfrm>
                <a:off x="1343919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211"/>
              <p:cNvSpPr>
                <a:spLocks/>
              </p:cNvSpPr>
              <p:nvPr/>
            </p:nvSpPr>
            <p:spPr bwMode="auto">
              <a:xfrm>
                <a:off x="1359794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212"/>
              <p:cNvSpPr>
                <a:spLocks/>
              </p:cNvSpPr>
              <p:nvPr/>
            </p:nvSpPr>
            <p:spPr bwMode="auto">
              <a:xfrm>
                <a:off x="1393132" y="5646836"/>
                <a:ext cx="93662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213"/>
              <p:cNvSpPr>
                <a:spLocks/>
              </p:cNvSpPr>
              <p:nvPr/>
            </p:nvSpPr>
            <p:spPr bwMode="auto">
              <a:xfrm>
                <a:off x="1486794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214"/>
              <p:cNvSpPr>
                <a:spLocks/>
              </p:cNvSpPr>
              <p:nvPr/>
            </p:nvSpPr>
            <p:spPr bwMode="auto">
              <a:xfrm>
                <a:off x="1486794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215"/>
              <p:cNvSpPr>
                <a:spLocks/>
              </p:cNvSpPr>
              <p:nvPr/>
            </p:nvSpPr>
            <p:spPr bwMode="auto">
              <a:xfrm>
                <a:off x="1393132" y="5701134"/>
                <a:ext cx="93662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216"/>
              <p:cNvSpPr>
                <a:spLocks/>
              </p:cNvSpPr>
              <p:nvPr/>
            </p:nvSpPr>
            <p:spPr bwMode="auto">
              <a:xfrm>
                <a:off x="1404244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223"/>
              <p:cNvSpPr>
                <a:spLocks/>
              </p:cNvSpPr>
              <p:nvPr/>
            </p:nvSpPr>
            <p:spPr bwMode="auto">
              <a:xfrm>
                <a:off x="1602682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224"/>
              <p:cNvSpPr>
                <a:spLocks/>
              </p:cNvSpPr>
              <p:nvPr/>
            </p:nvSpPr>
            <p:spPr bwMode="auto">
              <a:xfrm>
                <a:off x="1616969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229"/>
              <p:cNvSpPr>
                <a:spLocks/>
              </p:cNvSpPr>
              <p:nvPr/>
            </p:nvSpPr>
            <p:spPr bwMode="auto">
              <a:xfrm>
                <a:off x="1663007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308"/>
              <p:cNvSpPr>
                <a:spLocks noChangeShapeType="1"/>
              </p:cNvSpPr>
              <p:nvPr/>
            </p:nvSpPr>
            <p:spPr bwMode="auto">
              <a:xfrm>
                <a:off x="1094682" y="5442504"/>
                <a:ext cx="1587" cy="1429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309"/>
              <p:cNvSpPr>
                <a:spLocks/>
              </p:cNvSpPr>
              <p:nvPr/>
            </p:nvSpPr>
            <p:spPr bwMode="auto">
              <a:xfrm>
                <a:off x="791469" y="5431073"/>
                <a:ext cx="1588" cy="1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310"/>
              <p:cNvSpPr>
                <a:spLocks noChangeShapeType="1"/>
              </p:cNvSpPr>
              <p:nvPr/>
            </p:nvSpPr>
            <p:spPr bwMode="auto">
              <a:xfrm>
                <a:off x="1720157" y="5443934"/>
                <a:ext cx="1587" cy="142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314"/>
              <p:cNvSpPr>
                <a:spLocks noChangeShapeType="1"/>
              </p:cNvSpPr>
              <p:nvPr/>
            </p:nvSpPr>
            <p:spPr bwMode="auto">
              <a:xfrm>
                <a:off x="1029594" y="5429645"/>
                <a:ext cx="1588" cy="142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322"/>
              <p:cNvSpPr>
                <a:spLocks noChangeShapeType="1"/>
              </p:cNvSpPr>
              <p:nvPr/>
            </p:nvSpPr>
            <p:spPr bwMode="auto">
              <a:xfrm>
                <a:off x="1655069" y="5431073"/>
                <a:ext cx="1588" cy="1429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6" name="Group 263"/>
              <p:cNvGrpSpPr/>
              <p:nvPr/>
            </p:nvGrpSpPr>
            <p:grpSpPr>
              <a:xfrm>
                <a:off x="1803041" y="5429639"/>
                <a:ext cx="2952750" cy="668720"/>
                <a:chOff x="-152400" y="4508500"/>
                <a:chExt cx="2952750" cy="742950"/>
              </a:xfrm>
            </p:grpSpPr>
            <p:sp>
              <p:nvSpPr>
                <p:cNvPr id="840" name="Rounded Rectangle 839"/>
                <p:cNvSpPr/>
                <p:nvPr/>
              </p:nvSpPr>
              <p:spPr>
                <a:xfrm>
                  <a:off x="-76200" y="4761963"/>
                  <a:ext cx="2667000" cy="2286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Rounded Rectangle 840"/>
                <p:cNvSpPr/>
                <p:nvPr/>
              </p:nvSpPr>
              <p:spPr>
                <a:xfrm>
                  <a:off x="-64395" y="4876800"/>
                  <a:ext cx="2667000" cy="228600"/>
                </a:xfrm>
                <a:prstGeom prst="roundRect">
                  <a:avLst/>
                </a:prstGeom>
                <a:solidFill>
                  <a:srgbClr val="FFCCFF"/>
                </a:solidFill>
                <a:ln>
                  <a:solidFill>
                    <a:srgbClr val="FF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Freeform 74"/>
                <p:cNvSpPr>
                  <a:spLocks/>
                </p:cNvSpPr>
                <p:nvPr/>
              </p:nvSpPr>
              <p:spPr bwMode="auto">
                <a:xfrm>
                  <a:off x="-106362" y="5110162"/>
                  <a:ext cx="57150" cy="141288"/>
                </a:xfrm>
                <a:custGeom>
                  <a:avLst/>
                  <a:gdLst/>
                  <a:ahLst/>
                  <a:cxnLst>
                    <a:cxn ang="0">
                      <a:pos x="28" y="87"/>
                    </a:cxn>
                    <a:cxn ang="0">
                      <a:pos x="36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1" y="89"/>
                    </a:cxn>
                    <a:cxn ang="0">
                      <a:pos x="28" y="87"/>
                    </a:cxn>
                  </a:cxnLst>
                  <a:rect l="0" t="0" r="r" b="b"/>
                  <a:pathLst>
                    <a:path w="36" h="89">
                      <a:moveTo>
                        <a:pt x="28" y="87"/>
                      </a:moveTo>
                      <a:lnTo>
                        <a:pt x="36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1" y="89"/>
                      </a:lnTo>
                      <a:lnTo>
                        <a:pt x="28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75"/>
                <p:cNvSpPr>
                  <a:spLocks/>
                </p:cNvSpPr>
                <p:nvPr/>
              </p:nvSpPr>
              <p:spPr bwMode="auto">
                <a:xfrm>
                  <a:off x="-31750" y="5127625"/>
                  <a:ext cx="61913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39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39" h="78">
                      <a:moveTo>
                        <a:pt x="33" y="76"/>
                      </a:moveTo>
                      <a:lnTo>
                        <a:pt x="39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76"/>
                <p:cNvSpPr>
                  <a:spLocks/>
                </p:cNvSpPr>
                <p:nvPr/>
              </p:nvSpPr>
              <p:spPr bwMode="auto">
                <a:xfrm>
                  <a:off x="4445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77"/>
                <p:cNvSpPr>
                  <a:spLocks/>
                </p:cNvSpPr>
                <p:nvPr/>
              </p:nvSpPr>
              <p:spPr bwMode="auto">
                <a:xfrm>
                  <a:off x="-149225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4" y="17"/>
                    </a:cxn>
                    <a:cxn ang="0">
                      <a:pos x="88" y="15"/>
                    </a:cxn>
                    <a:cxn ang="0">
                      <a:pos x="99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4" y="17"/>
                      </a:lnTo>
                      <a:lnTo>
                        <a:pt x="88" y="15"/>
                      </a:lnTo>
                      <a:lnTo>
                        <a:pt x="99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78"/>
                <p:cNvSpPr>
                  <a:spLocks/>
                </p:cNvSpPr>
                <p:nvPr/>
              </p:nvSpPr>
              <p:spPr bwMode="auto">
                <a:xfrm>
                  <a:off x="104775" y="4756150"/>
                  <a:ext cx="28575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8" y="177"/>
                    </a:cxn>
                    <a:cxn ang="0">
                      <a:pos x="18" y="145"/>
                    </a:cxn>
                    <a:cxn ang="0">
                      <a:pos x="18" y="108"/>
                    </a:cxn>
                    <a:cxn ang="0">
                      <a:pos x="18" y="71"/>
                    </a:cxn>
                    <a:cxn ang="0">
                      <a:pos x="18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8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8" y="177"/>
                      </a:lnTo>
                      <a:lnTo>
                        <a:pt x="18" y="145"/>
                      </a:lnTo>
                      <a:lnTo>
                        <a:pt x="18" y="108"/>
                      </a:lnTo>
                      <a:lnTo>
                        <a:pt x="18" y="71"/>
                      </a:lnTo>
                      <a:lnTo>
                        <a:pt x="18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79"/>
                <p:cNvSpPr>
                  <a:spLocks/>
                </p:cNvSpPr>
                <p:nvPr/>
              </p:nvSpPr>
              <p:spPr bwMode="auto">
                <a:xfrm>
                  <a:off x="-142875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2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2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80"/>
                <p:cNvSpPr>
                  <a:spLocks/>
                </p:cNvSpPr>
                <p:nvPr/>
              </p:nvSpPr>
              <p:spPr bwMode="auto">
                <a:xfrm>
                  <a:off x="-15240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7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7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81"/>
                <p:cNvSpPr>
                  <a:spLocks/>
                </p:cNvSpPr>
                <p:nvPr/>
              </p:nvSpPr>
              <p:spPr bwMode="auto">
                <a:xfrm>
                  <a:off x="-136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82"/>
                <p:cNvSpPr>
                  <a:spLocks/>
                </p:cNvSpPr>
                <p:nvPr/>
              </p:nvSpPr>
              <p:spPr bwMode="auto">
                <a:xfrm>
                  <a:off x="-103187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5" y="0"/>
                    </a:cxn>
                    <a:cxn ang="0">
                      <a:pos x="36" y="2"/>
                    </a:cxn>
                    <a:cxn ang="0">
                      <a:pos x="26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5" y="21"/>
                    </a:cxn>
                    <a:cxn ang="0">
                      <a:pos x="1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1" y="26"/>
                    </a:cxn>
                    <a:cxn ang="0">
                      <a:pos x="26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7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5" y="0"/>
                      </a:lnTo>
                      <a:lnTo>
                        <a:pt x="36" y="2"/>
                      </a:lnTo>
                      <a:lnTo>
                        <a:pt x="26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5" y="21"/>
                      </a:lnTo>
                      <a:lnTo>
                        <a:pt x="1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1" y="26"/>
                      </a:lnTo>
                      <a:lnTo>
                        <a:pt x="26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7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83"/>
                <p:cNvSpPr>
                  <a:spLocks/>
                </p:cNvSpPr>
                <p:nvPr/>
              </p:nvSpPr>
              <p:spPr bwMode="auto">
                <a:xfrm>
                  <a:off x="-1270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7" y="28"/>
                    </a:cxn>
                    <a:cxn ang="0">
                      <a:pos x="53" y="21"/>
                    </a:cxn>
                    <a:cxn ang="0">
                      <a:pos x="48" y="15"/>
                    </a:cxn>
                    <a:cxn ang="0">
                      <a:pos x="40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7" y="28"/>
                      </a:lnTo>
                      <a:lnTo>
                        <a:pt x="53" y="21"/>
                      </a:lnTo>
                      <a:lnTo>
                        <a:pt x="48" y="15"/>
                      </a:lnTo>
                      <a:lnTo>
                        <a:pt x="40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84"/>
                <p:cNvSpPr>
                  <a:spLocks/>
                </p:cNvSpPr>
                <p:nvPr/>
              </p:nvSpPr>
              <p:spPr bwMode="auto">
                <a:xfrm>
                  <a:off x="-1270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40" y="27"/>
                    </a:cxn>
                    <a:cxn ang="0">
                      <a:pos x="48" y="22"/>
                    </a:cxn>
                    <a:cxn ang="0">
                      <a:pos x="53" y="14"/>
                    </a:cxn>
                    <a:cxn ang="0">
                      <a:pos x="57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40" y="27"/>
                      </a:lnTo>
                      <a:lnTo>
                        <a:pt x="48" y="22"/>
                      </a:lnTo>
                      <a:lnTo>
                        <a:pt x="53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85"/>
                <p:cNvSpPr>
                  <a:spLocks/>
                </p:cNvSpPr>
                <p:nvPr/>
              </p:nvSpPr>
              <p:spPr bwMode="auto">
                <a:xfrm>
                  <a:off x="-103187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5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6" y="31"/>
                    </a:cxn>
                    <a:cxn ang="0">
                      <a:pos x="36" y="35"/>
                    </a:cxn>
                    <a:cxn ang="0">
                      <a:pos x="45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7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6" y="14"/>
                    </a:cxn>
                    <a:cxn ang="0">
                      <a:pos x="21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1" y="7"/>
                      </a:lnTo>
                      <a:lnTo>
                        <a:pt x="5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6" y="31"/>
                      </a:lnTo>
                      <a:lnTo>
                        <a:pt x="36" y="35"/>
                      </a:lnTo>
                      <a:lnTo>
                        <a:pt x="45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7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6" y="14"/>
                      </a:lnTo>
                      <a:lnTo>
                        <a:pt x="21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86"/>
                <p:cNvSpPr>
                  <a:spLocks/>
                </p:cNvSpPr>
                <p:nvPr/>
              </p:nvSpPr>
              <p:spPr bwMode="auto">
                <a:xfrm>
                  <a:off x="-920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87"/>
                <p:cNvSpPr>
                  <a:spLocks/>
                </p:cNvSpPr>
                <p:nvPr/>
              </p:nvSpPr>
              <p:spPr bwMode="auto">
                <a:xfrm>
                  <a:off x="150813" y="5110162"/>
                  <a:ext cx="57150" cy="141288"/>
                </a:xfrm>
                <a:custGeom>
                  <a:avLst/>
                  <a:gdLst/>
                  <a:ahLst/>
                  <a:cxnLst>
                    <a:cxn ang="0">
                      <a:pos x="29" y="87"/>
                    </a:cxn>
                    <a:cxn ang="0">
                      <a:pos x="36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1" y="89"/>
                    </a:cxn>
                    <a:cxn ang="0">
                      <a:pos x="29" y="87"/>
                    </a:cxn>
                  </a:cxnLst>
                  <a:rect l="0" t="0" r="r" b="b"/>
                  <a:pathLst>
                    <a:path w="36" h="89">
                      <a:moveTo>
                        <a:pt x="29" y="87"/>
                      </a:moveTo>
                      <a:lnTo>
                        <a:pt x="36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1" y="89"/>
                      </a:lnTo>
                      <a:lnTo>
                        <a:pt x="29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88"/>
                <p:cNvSpPr>
                  <a:spLocks/>
                </p:cNvSpPr>
                <p:nvPr/>
              </p:nvSpPr>
              <p:spPr bwMode="auto">
                <a:xfrm>
                  <a:off x="227013" y="5127625"/>
                  <a:ext cx="60325" cy="123825"/>
                </a:xfrm>
                <a:custGeom>
                  <a:avLst/>
                  <a:gdLst/>
                  <a:ahLst/>
                  <a:cxnLst>
                    <a:cxn ang="0">
                      <a:pos x="30" y="76"/>
                    </a:cxn>
                    <a:cxn ang="0">
                      <a:pos x="38" y="73"/>
                    </a:cxn>
                    <a:cxn ang="0">
                      <a:pos x="13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0" y="76"/>
                    </a:cxn>
                  </a:cxnLst>
                  <a:rect l="0" t="0" r="r" b="b"/>
                  <a:pathLst>
                    <a:path w="38" h="78">
                      <a:moveTo>
                        <a:pt x="30" y="76"/>
                      </a:moveTo>
                      <a:lnTo>
                        <a:pt x="38" y="73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89"/>
                <p:cNvSpPr>
                  <a:spLocks/>
                </p:cNvSpPr>
                <p:nvPr/>
              </p:nvSpPr>
              <p:spPr bwMode="auto">
                <a:xfrm>
                  <a:off x="30321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90"/>
                <p:cNvSpPr>
                  <a:spLocks/>
                </p:cNvSpPr>
                <p:nvPr/>
              </p:nvSpPr>
              <p:spPr bwMode="auto">
                <a:xfrm>
                  <a:off x="10795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4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2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39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6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5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4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2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39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6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5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91"/>
                <p:cNvSpPr>
                  <a:spLocks/>
                </p:cNvSpPr>
                <p:nvPr/>
              </p:nvSpPr>
              <p:spPr bwMode="auto">
                <a:xfrm>
                  <a:off x="363538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Freeform 92"/>
                <p:cNvSpPr>
                  <a:spLocks/>
                </p:cNvSpPr>
                <p:nvPr/>
              </p:nvSpPr>
              <p:spPr bwMode="auto">
                <a:xfrm>
                  <a:off x="114300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93"/>
                <p:cNvSpPr>
                  <a:spLocks/>
                </p:cNvSpPr>
                <p:nvPr/>
              </p:nvSpPr>
              <p:spPr bwMode="auto">
                <a:xfrm>
                  <a:off x="104775" y="4756150"/>
                  <a:ext cx="28575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8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8" y="13"/>
                    </a:cxn>
                    <a:cxn ang="0">
                      <a:pos x="18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8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8" y="13"/>
                      </a:lnTo>
                      <a:lnTo>
                        <a:pt x="1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94"/>
                <p:cNvSpPr>
                  <a:spLocks/>
                </p:cNvSpPr>
                <p:nvPr/>
              </p:nvSpPr>
              <p:spPr bwMode="auto">
                <a:xfrm>
                  <a:off x="120650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95"/>
                <p:cNvSpPr>
                  <a:spLocks/>
                </p:cNvSpPr>
                <p:nvPr/>
              </p:nvSpPr>
              <p:spPr bwMode="auto">
                <a:xfrm>
                  <a:off x="15398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96"/>
                <p:cNvSpPr>
                  <a:spLocks/>
                </p:cNvSpPr>
                <p:nvPr/>
              </p:nvSpPr>
              <p:spPr bwMode="auto">
                <a:xfrm>
                  <a:off x="244475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8" y="28"/>
                    </a:cxn>
                    <a:cxn ang="0">
                      <a:pos x="54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7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8" y="28"/>
                      </a:lnTo>
                      <a:lnTo>
                        <a:pt x="54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7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97"/>
                <p:cNvSpPr>
                  <a:spLocks/>
                </p:cNvSpPr>
                <p:nvPr/>
              </p:nvSpPr>
              <p:spPr bwMode="auto">
                <a:xfrm>
                  <a:off x="244475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4" y="14"/>
                    </a:cxn>
                    <a:cxn ang="0">
                      <a:pos x="58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7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8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4" y="14"/>
                      </a:lnTo>
                      <a:lnTo>
                        <a:pt x="58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7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8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Freeform 98"/>
                <p:cNvSpPr>
                  <a:spLocks/>
                </p:cNvSpPr>
                <p:nvPr/>
              </p:nvSpPr>
              <p:spPr bwMode="auto">
                <a:xfrm>
                  <a:off x="15398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99"/>
                <p:cNvSpPr>
                  <a:spLocks/>
                </p:cNvSpPr>
                <p:nvPr/>
              </p:nvSpPr>
              <p:spPr bwMode="auto">
                <a:xfrm>
                  <a:off x="16668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100"/>
                <p:cNvSpPr>
                  <a:spLocks/>
                </p:cNvSpPr>
                <p:nvPr/>
              </p:nvSpPr>
              <p:spPr bwMode="auto">
                <a:xfrm>
                  <a:off x="407988" y="5110162"/>
                  <a:ext cx="58737" cy="141288"/>
                </a:xfrm>
                <a:custGeom>
                  <a:avLst/>
                  <a:gdLst/>
                  <a:ahLst/>
                  <a:cxnLst>
                    <a:cxn ang="0">
                      <a:pos x="29" y="87"/>
                    </a:cxn>
                    <a:cxn ang="0">
                      <a:pos x="37" y="85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2" y="89"/>
                    </a:cxn>
                    <a:cxn ang="0">
                      <a:pos x="29" y="87"/>
                    </a:cxn>
                  </a:cxnLst>
                  <a:rect l="0" t="0" r="r" b="b"/>
                  <a:pathLst>
                    <a:path w="37" h="89">
                      <a:moveTo>
                        <a:pt x="29" y="87"/>
                      </a:moveTo>
                      <a:lnTo>
                        <a:pt x="37" y="8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2" y="89"/>
                      </a:lnTo>
                      <a:lnTo>
                        <a:pt x="29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101"/>
                <p:cNvSpPr>
                  <a:spLocks/>
                </p:cNvSpPr>
                <p:nvPr/>
              </p:nvSpPr>
              <p:spPr bwMode="auto">
                <a:xfrm>
                  <a:off x="484188" y="5127625"/>
                  <a:ext cx="60325" cy="123825"/>
                </a:xfrm>
                <a:custGeom>
                  <a:avLst/>
                  <a:gdLst/>
                  <a:ahLst/>
                  <a:cxnLst>
                    <a:cxn ang="0">
                      <a:pos x="31" y="76"/>
                    </a:cxn>
                    <a:cxn ang="0">
                      <a:pos x="38" y="73"/>
                    </a:cxn>
                    <a:cxn ang="0">
                      <a:pos x="14" y="0"/>
                    </a:cxn>
                    <a:cxn ang="0">
                      <a:pos x="0" y="4"/>
                    </a:cxn>
                    <a:cxn ang="0">
                      <a:pos x="23" y="78"/>
                    </a:cxn>
                    <a:cxn ang="0">
                      <a:pos x="31" y="76"/>
                    </a:cxn>
                  </a:cxnLst>
                  <a:rect l="0" t="0" r="r" b="b"/>
                  <a:pathLst>
                    <a:path w="38" h="78">
                      <a:moveTo>
                        <a:pt x="31" y="76"/>
                      </a:moveTo>
                      <a:lnTo>
                        <a:pt x="38" y="73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23" y="78"/>
                      </a:lnTo>
                      <a:lnTo>
                        <a:pt x="31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102"/>
                <p:cNvSpPr>
                  <a:spLocks/>
                </p:cNvSpPr>
                <p:nvPr/>
              </p:nvSpPr>
              <p:spPr bwMode="auto">
                <a:xfrm>
                  <a:off x="560388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103"/>
                <p:cNvSpPr>
                  <a:spLocks/>
                </p:cNvSpPr>
                <p:nvPr/>
              </p:nvSpPr>
              <p:spPr bwMode="auto">
                <a:xfrm>
                  <a:off x="366713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4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2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6" y="30"/>
                    </a:cxn>
                    <a:cxn ang="0">
                      <a:pos x="44" y="25"/>
                    </a:cxn>
                    <a:cxn ang="0">
                      <a:pos x="63" y="19"/>
                    </a:cxn>
                    <a:cxn ang="0">
                      <a:pos x="74" y="17"/>
                    </a:cxn>
                    <a:cxn ang="0">
                      <a:pos x="88" y="15"/>
                    </a:cxn>
                    <a:cxn ang="0">
                      <a:pos x="99" y="17"/>
                    </a:cxn>
                    <a:cxn ang="0">
                      <a:pos x="112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4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2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6" y="30"/>
                      </a:lnTo>
                      <a:lnTo>
                        <a:pt x="44" y="25"/>
                      </a:lnTo>
                      <a:lnTo>
                        <a:pt x="63" y="19"/>
                      </a:lnTo>
                      <a:lnTo>
                        <a:pt x="74" y="17"/>
                      </a:lnTo>
                      <a:lnTo>
                        <a:pt x="88" y="15"/>
                      </a:lnTo>
                      <a:lnTo>
                        <a:pt x="99" y="17"/>
                      </a:lnTo>
                      <a:lnTo>
                        <a:pt x="112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104"/>
                <p:cNvSpPr>
                  <a:spLocks/>
                </p:cNvSpPr>
                <p:nvPr/>
              </p:nvSpPr>
              <p:spPr bwMode="auto">
                <a:xfrm>
                  <a:off x="620713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105"/>
                <p:cNvSpPr>
                  <a:spLocks/>
                </p:cNvSpPr>
                <p:nvPr/>
              </p:nvSpPr>
              <p:spPr bwMode="auto">
                <a:xfrm>
                  <a:off x="37306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5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89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4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1" y="13"/>
                    </a:cxn>
                    <a:cxn ang="0">
                      <a:pos x="112" y="19"/>
                    </a:cxn>
                    <a:cxn ang="0">
                      <a:pos x="101" y="21"/>
                    </a:cxn>
                    <a:cxn ang="0">
                      <a:pos x="89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2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5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89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4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1" y="13"/>
                      </a:lnTo>
                      <a:lnTo>
                        <a:pt x="112" y="19"/>
                      </a:lnTo>
                      <a:lnTo>
                        <a:pt x="101" y="21"/>
                      </a:lnTo>
                      <a:lnTo>
                        <a:pt x="89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2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106"/>
                <p:cNvSpPr>
                  <a:spLocks/>
                </p:cNvSpPr>
                <p:nvPr/>
              </p:nvSpPr>
              <p:spPr bwMode="auto">
                <a:xfrm>
                  <a:off x="363538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7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7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107"/>
                <p:cNvSpPr>
                  <a:spLocks/>
                </p:cNvSpPr>
                <p:nvPr/>
              </p:nvSpPr>
              <p:spPr bwMode="auto">
                <a:xfrm>
                  <a:off x="3778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108"/>
                <p:cNvSpPr>
                  <a:spLocks/>
                </p:cNvSpPr>
                <p:nvPr/>
              </p:nvSpPr>
              <p:spPr bwMode="auto">
                <a:xfrm>
                  <a:off x="411163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46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18" y="10"/>
                    </a:cxn>
                    <a:cxn ang="0">
                      <a:pos x="12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6" y="38"/>
                    </a:cxn>
                    <a:cxn ang="0">
                      <a:pos x="16" y="34"/>
                    </a:cxn>
                    <a:cxn ang="0">
                      <a:pos x="18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1" y="17"/>
                    </a:cxn>
                    <a:cxn ang="0">
                      <a:pos x="48" y="15"/>
                    </a:cxn>
                    <a:cxn ang="0">
                      <a:pos x="58" y="15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38">
                      <a:moveTo>
                        <a:pt x="58" y="0"/>
                      </a:moveTo>
                      <a:lnTo>
                        <a:pt x="46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18" y="10"/>
                      </a:lnTo>
                      <a:lnTo>
                        <a:pt x="12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18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1" y="17"/>
                      </a:lnTo>
                      <a:lnTo>
                        <a:pt x="48" y="15"/>
                      </a:lnTo>
                      <a:lnTo>
                        <a:pt x="58" y="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109"/>
                <p:cNvSpPr>
                  <a:spLocks/>
                </p:cNvSpPr>
                <p:nvPr/>
              </p:nvSpPr>
              <p:spPr bwMode="auto">
                <a:xfrm>
                  <a:off x="50323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110"/>
                <p:cNvSpPr>
                  <a:spLocks/>
                </p:cNvSpPr>
                <p:nvPr/>
              </p:nvSpPr>
              <p:spPr bwMode="auto">
                <a:xfrm>
                  <a:off x="50323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111"/>
                <p:cNvSpPr>
                  <a:spLocks/>
                </p:cNvSpPr>
                <p:nvPr/>
              </p:nvSpPr>
              <p:spPr bwMode="auto">
                <a:xfrm>
                  <a:off x="411163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2" y="22"/>
                    </a:cxn>
                    <a:cxn ang="0">
                      <a:pos x="18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6" y="37"/>
                    </a:cxn>
                    <a:cxn ang="0">
                      <a:pos x="58" y="37"/>
                    </a:cxn>
                    <a:cxn ang="0">
                      <a:pos x="58" y="22"/>
                    </a:cxn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8" y="7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2" y="22"/>
                      </a:lnTo>
                      <a:lnTo>
                        <a:pt x="18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6" y="37"/>
                      </a:lnTo>
                      <a:lnTo>
                        <a:pt x="58" y="37"/>
                      </a:lnTo>
                      <a:lnTo>
                        <a:pt x="58" y="22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8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112"/>
                <p:cNvSpPr>
                  <a:spLocks/>
                </p:cNvSpPr>
                <p:nvPr/>
              </p:nvSpPr>
              <p:spPr bwMode="auto">
                <a:xfrm>
                  <a:off x="42386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Freeform 113"/>
                <p:cNvSpPr>
                  <a:spLocks/>
                </p:cNvSpPr>
                <p:nvPr/>
              </p:nvSpPr>
              <p:spPr bwMode="auto">
                <a:xfrm>
                  <a:off x="663575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114"/>
                <p:cNvSpPr>
                  <a:spLocks/>
                </p:cNvSpPr>
                <p:nvPr/>
              </p:nvSpPr>
              <p:spPr bwMode="auto">
                <a:xfrm>
                  <a:off x="739775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115"/>
                <p:cNvSpPr>
                  <a:spLocks/>
                </p:cNvSpPr>
                <p:nvPr/>
              </p:nvSpPr>
              <p:spPr bwMode="auto">
                <a:xfrm>
                  <a:off x="81756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116"/>
                <p:cNvSpPr>
                  <a:spLocks/>
                </p:cNvSpPr>
                <p:nvPr/>
              </p:nvSpPr>
              <p:spPr bwMode="auto">
                <a:xfrm>
                  <a:off x="623888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117"/>
                <p:cNvSpPr>
                  <a:spLocks/>
                </p:cNvSpPr>
                <p:nvPr/>
              </p:nvSpPr>
              <p:spPr bwMode="auto">
                <a:xfrm>
                  <a:off x="879475" y="475615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118"/>
                <p:cNvSpPr>
                  <a:spLocks/>
                </p:cNvSpPr>
                <p:nvPr/>
              </p:nvSpPr>
              <p:spPr bwMode="auto">
                <a:xfrm>
                  <a:off x="630238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119"/>
                <p:cNvSpPr>
                  <a:spLocks/>
                </p:cNvSpPr>
                <p:nvPr/>
              </p:nvSpPr>
              <p:spPr bwMode="auto">
                <a:xfrm>
                  <a:off x="620713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120"/>
                <p:cNvSpPr>
                  <a:spLocks/>
                </p:cNvSpPr>
                <p:nvPr/>
              </p:nvSpPr>
              <p:spPr bwMode="auto">
                <a:xfrm>
                  <a:off x="63658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121"/>
                <p:cNvSpPr>
                  <a:spLocks/>
                </p:cNvSpPr>
                <p:nvPr/>
              </p:nvSpPr>
              <p:spPr bwMode="auto">
                <a:xfrm>
                  <a:off x="66992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122"/>
                <p:cNvSpPr>
                  <a:spLocks/>
                </p:cNvSpPr>
                <p:nvPr/>
              </p:nvSpPr>
              <p:spPr bwMode="auto">
                <a:xfrm>
                  <a:off x="760413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123"/>
                <p:cNvSpPr>
                  <a:spLocks/>
                </p:cNvSpPr>
                <p:nvPr/>
              </p:nvSpPr>
              <p:spPr bwMode="auto">
                <a:xfrm>
                  <a:off x="760413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Freeform 124"/>
                <p:cNvSpPr>
                  <a:spLocks/>
                </p:cNvSpPr>
                <p:nvPr/>
              </p:nvSpPr>
              <p:spPr bwMode="auto">
                <a:xfrm>
                  <a:off x="66992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125"/>
                <p:cNvSpPr>
                  <a:spLocks/>
                </p:cNvSpPr>
                <p:nvPr/>
              </p:nvSpPr>
              <p:spPr bwMode="auto">
                <a:xfrm>
                  <a:off x="68103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Freeform 126"/>
                <p:cNvSpPr>
                  <a:spLocks/>
                </p:cNvSpPr>
                <p:nvPr/>
              </p:nvSpPr>
              <p:spPr bwMode="auto">
                <a:xfrm>
                  <a:off x="920750" y="511016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Freeform 127"/>
                <p:cNvSpPr>
                  <a:spLocks/>
                </p:cNvSpPr>
                <p:nvPr/>
              </p:nvSpPr>
              <p:spPr bwMode="auto">
                <a:xfrm>
                  <a:off x="996950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Freeform 128"/>
                <p:cNvSpPr>
                  <a:spLocks/>
                </p:cNvSpPr>
                <p:nvPr/>
              </p:nvSpPr>
              <p:spPr bwMode="auto">
                <a:xfrm>
                  <a:off x="1076325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Freeform 129"/>
                <p:cNvSpPr>
                  <a:spLocks/>
                </p:cNvSpPr>
                <p:nvPr/>
              </p:nvSpPr>
              <p:spPr bwMode="auto">
                <a:xfrm>
                  <a:off x="88265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4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2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6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4" y="17"/>
                    </a:cxn>
                    <a:cxn ang="0">
                      <a:pos x="86" y="15"/>
                    </a:cxn>
                    <a:cxn ang="0">
                      <a:pos x="99" y="17"/>
                    </a:cxn>
                    <a:cxn ang="0">
                      <a:pos x="110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4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2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6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4" y="17"/>
                      </a:lnTo>
                      <a:lnTo>
                        <a:pt x="86" y="15"/>
                      </a:lnTo>
                      <a:lnTo>
                        <a:pt x="99" y="17"/>
                      </a:lnTo>
                      <a:lnTo>
                        <a:pt x="110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130"/>
                <p:cNvSpPr>
                  <a:spLocks/>
                </p:cNvSpPr>
                <p:nvPr/>
              </p:nvSpPr>
              <p:spPr bwMode="auto">
                <a:xfrm>
                  <a:off x="1136650" y="475615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131"/>
                <p:cNvSpPr>
                  <a:spLocks/>
                </p:cNvSpPr>
                <p:nvPr/>
              </p:nvSpPr>
              <p:spPr bwMode="auto">
                <a:xfrm>
                  <a:off x="88741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6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2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4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7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8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2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7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6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2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4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7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8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2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7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132"/>
                <p:cNvSpPr>
                  <a:spLocks/>
                </p:cNvSpPr>
                <p:nvPr/>
              </p:nvSpPr>
              <p:spPr bwMode="auto">
                <a:xfrm>
                  <a:off x="879475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133"/>
                <p:cNvSpPr>
                  <a:spLocks/>
                </p:cNvSpPr>
                <p:nvPr/>
              </p:nvSpPr>
              <p:spPr bwMode="auto">
                <a:xfrm>
                  <a:off x="893763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134"/>
                <p:cNvSpPr>
                  <a:spLocks/>
                </p:cNvSpPr>
                <p:nvPr/>
              </p:nvSpPr>
              <p:spPr bwMode="auto">
                <a:xfrm>
                  <a:off x="927100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46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0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6" y="38"/>
                    </a:cxn>
                    <a:cxn ang="0">
                      <a:pos x="16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8" y="15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38">
                      <a:moveTo>
                        <a:pt x="58" y="0"/>
                      </a:moveTo>
                      <a:lnTo>
                        <a:pt x="46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8" y="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135"/>
                <p:cNvSpPr>
                  <a:spLocks/>
                </p:cNvSpPr>
                <p:nvPr/>
              </p:nvSpPr>
              <p:spPr bwMode="auto">
                <a:xfrm>
                  <a:off x="101917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5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4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5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4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136"/>
                <p:cNvSpPr>
                  <a:spLocks/>
                </p:cNvSpPr>
                <p:nvPr/>
              </p:nvSpPr>
              <p:spPr bwMode="auto">
                <a:xfrm>
                  <a:off x="101917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5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4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5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4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137"/>
                <p:cNvSpPr>
                  <a:spLocks/>
                </p:cNvSpPr>
                <p:nvPr/>
              </p:nvSpPr>
              <p:spPr bwMode="auto">
                <a:xfrm>
                  <a:off x="927100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6" y="37"/>
                    </a:cxn>
                    <a:cxn ang="0">
                      <a:pos x="58" y="37"/>
                    </a:cxn>
                    <a:cxn ang="0">
                      <a:pos x="58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6" y="37"/>
                      </a:lnTo>
                      <a:lnTo>
                        <a:pt x="58" y="37"/>
                      </a:lnTo>
                      <a:lnTo>
                        <a:pt x="58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138"/>
                <p:cNvSpPr>
                  <a:spLocks/>
                </p:cNvSpPr>
                <p:nvPr/>
              </p:nvSpPr>
              <p:spPr bwMode="auto">
                <a:xfrm>
                  <a:off x="93980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139"/>
                <p:cNvSpPr>
                  <a:spLocks/>
                </p:cNvSpPr>
                <p:nvPr/>
              </p:nvSpPr>
              <p:spPr bwMode="auto">
                <a:xfrm>
                  <a:off x="1179513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140"/>
                <p:cNvSpPr>
                  <a:spLocks/>
                </p:cNvSpPr>
                <p:nvPr/>
              </p:nvSpPr>
              <p:spPr bwMode="auto">
                <a:xfrm>
                  <a:off x="1255713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4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4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141"/>
                <p:cNvSpPr>
                  <a:spLocks/>
                </p:cNvSpPr>
                <p:nvPr/>
              </p:nvSpPr>
              <p:spPr bwMode="auto">
                <a:xfrm>
                  <a:off x="133350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142"/>
                <p:cNvSpPr>
                  <a:spLocks/>
                </p:cNvSpPr>
                <p:nvPr/>
              </p:nvSpPr>
              <p:spPr bwMode="auto">
                <a:xfrm>
                  <a:off x="1136650" y="4705350"/>
                  <a:ext cx="276225" cy="68262"/>
                </a:xfrm>
                <a:custGeom>
                  <a:avLst/>
                  <a:gdLst/>
                  <a:ahLst/>
                  <a:cxnLst>
                    <a:cxn ang="0">
                      <a:pos x="174" y="32"/>
                    </a:cxn>
                    <a:cxn ang="0">
                      <a:pos x="161" y="21"/>
                    </a:cxn>
                    <a:cxn ang="0">
                      <a:pos x="145" y="13"/>
                    </a:cxn>
                    <a:cxn ang="0">
                      <a:pos x="132" y="8"/>
                    </a:cxn>
                    <a:cxn ang="0">
                      <a:pos x="117" y="2"/>
                    </a:cxn>
                    <a:cxn ang="0">
                      <a:pos x="103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3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10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4" y="32"/>
                    </a:cxn>
                  </a:cxnLst>
                  <a:rect l="0" t="0" r="r" b="b"/>
                  <a:pathLst>
                    <a:path w="174" h="43">
                      <a:moveTo>
                        <a:pt x="174" y="32"/>
                      </a:moveTo>
                      <a:lnTo>
                        <a:pt x="161" y="21"/>
                      </a:lnTo>
                      <a:lnTo>
                        <a:pt x="145" y="13"/>
                      </a:lnTo>
                      <a:lnTo>
                        <a:pt x="132" y="8"/>
                      </a:lnTo>
                      <a:lnTo>
                        <a:pt x="117" y="2"/>
                      </a:lnTo>
                      <a:lnTo>
                        <a:pt x="103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3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10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4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143"/>
                <p:cNvSpPr>
                  <a:spLocks/>
                </p:cNvSpPr>
                <p:nvPr/>
              </p:nvSpPr>
              <p:spPr bwMode="auto">
                <a:xfrm>
                  <a:off x="1395413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1" y="39"/>
                    </a:cxn>
                    <a:cxn ang="0">
                      <a:pos x="1" y="71"/>
                    </a:cxn>
                    <a:cxn ang="0">
                      <a:pos x="1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" y="39"/>
                      </a:lnTo>
                      <a:lnTo>
                        <a:pt x="1" y="71"/>
                      </a:lnTo>
                      <a:lnTo>
                        <a:pt x="1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144"/>
                <p:cNvSpPr>
                  <a:spLocks/>
                </p:cNvSpPr>
                <p:nvPr/>
              </p:nvSpPr>
              <p:spPr bwMode="auto">
                <a:xfrm>
                  <a:off x="1146175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5" y="21"/>
                    </a:cxn>
                    <a:cxn ang="0">
                      <a:pos x="164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1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5" y="21"/>
                      </a:lnTo>
                      <a:lnTo>
                        <a:pt x="164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1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113665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219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1152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147"/>
                <p:cNvSpPr>
                  <a:spLocks/>
                </p:cNvSpPr>
                <p:nvPr/>
              </p:nvSpPr>
              <p:spPr bwMode="auto">
                <a:xfrm>
                  <a:off x="1185863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6" y="6"/>
                    </a:cxn>
                    <a:cxn ang="0">
                      <a:pos x="17" y="10"/>
                    </a:cxn>
                    <a:cxn ang="0">
                      <a:pos x="9" y="15"/>
                    </a:cxn>
                    <a:cxn ang="0">
                      <a:pos x="3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6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7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9" y="15"/>
                      </a:lnTo>
                      <a:lnTo>
                        <a:pt x="3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6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7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148"/>
                <p:cNvSpPr>
                  <a:spLocks/>
                </p:cNvSpPr>
                <p:nvPr/>
              </p:nvSpPr>
              <p:spPr bwMode="auto">
                <a:xfrm>
                  <a:off x="127635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149"/>
                <p:cNvSpPr>
                  <a:spLocks/>
                </p:cNvSpPr>
                <p:nvPr/>
              </p:nvSpPr>
              <p:spPr bwMode="auto">
                <a:xfrm>
                  <a:off x="127635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150"/>
                <p:cNvSpPr>
                  <a:spLocks/>
                </p:cNvSpPr>
                <p:nvPr/>
              </p:nvSpPr>
              <p:spPr bwMode="auto">
                <a:xfrm>
                  <a:off x="1185863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" y="14"/>
                    </a:cxn>
                    <a:cxn ang="0">
                      <a:pos x="9" y="22"/>
                    </a:cxn>
                    <a:cxn ang="0">
                      <a:pos x="17" y="27"/>
                    </a:cxn>
                    <a:cxn ang="0">
                      <a:pos x="26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7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6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3" y="14"/>
                      </a:lnTo>
                      <a:lnTo>
                        <a:pt x="9" y="22"/>
                      </a:lnTo>
                      <a:lnTo>
                        <a:pt x="17" y="27"/>
                      </a:lnTo>
                      <a:lnTo>
                        <a:pt x="26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7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6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Freeform 151"/>
                <p:cNvSpPr>
                  <a:spLocks/>
                </p:cNvSpPr>
                <p:nvPr/>
              </p:nvSpPr>
              <p:spPr bwMode="auto">
                <a:xfrm>
                  <a:off x="11969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152"/>
                <p:cNvSpPr>
                  <a:spLocks/>
                </p:cNvSpPr>
                <p:nvPr/>
              </p:nvSpPr>
              <p:spPr bwMode="auto">
                <a:xfrm>
                  <a:off x="1436688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Freeform 153"/>
                <p:cNvSpPr>
                  <a:spLocks/>
                </p:cNvSpPr>
                <p:nvPr/>
              </p:nvSpPr>
              <p:spPr bwMode="auto">
                <a:xfrm>
                  <a:off x="1512888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154"/>
                <p:cNvSpPr>
                  <a:spLocks/>
                </p:cNvSpPr>
                <p:nvPr/>
              </p:nvSpPr>
              <p:spPr bwMode="auto">
                <a:xfrm>
                  <a:off x="159226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155"/>
                <p:cNvSpPr>
                  <a:spLocks/>
                </p:cNvSpPr>
                <p:nvPr/>
              </p:nvSpPr>
              <p:spPr bwMode="auto">
                <a:xfrm>
                  <a:off x="1395413" y="4705350"/>
                  <a:ext cx="274637" cy="68262"/>
                </a:xfrm>
                <a:custGeom>
                  <a:avLst/>
                  <a:gdLst/>
                  <a:ahLst/>
                  <a:cxnLst>
                    <a:cxn ang="0">
                      <a:pos x="173" y="32"/>
                    </a:cxn>
                    <a:cxn ang="0">
                      <a:pos x="158" y="21"/>
                    </a:cxn>
                    <a:cxn ang="0">
                      <a:pos x="145" y="13"/>
                    </a:cxn>
                    <a:cxn ang="0">
                      <a:pos x="131" y="8"/>
                    </a:cxn>
                    <a:cxn ang="0">
                      <a:pos x="116" y="2"/>
                    </a:cxn>
                    <a:cxn ang="0">
                      <a:pos x="103" y="0"/>
                    </a:cxn>
                    <a:cxn ang="0">
                      <a:pos x="87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8" y="30"/>
                    </a:cxn>
                    <a:cxn ang="0">
                      <a:pos x="43" y="25"/>
                    </a:cxn>
                    <a:cxn ang="0">
                      <a:pos x="64" y="19"/>
                    </a:cxn>
                    <a:cxn ang="0">
                      <a:pos x="76" y="17"/>
                    </a:cxn>
                    <a:cxn ang="0">
                      <a:pos x="87" y="15"/>
                    </a:cxn>
                    <a:cxn ang="0">
                      <a:pos x="101" y="17"/>
                    </a:cxn>
                    <a:cxn ang="0">
                      <a:pos x="112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0" y="34"/>
                    </a:cxn>
                    <a:cxn ang="0">
                      <a:pos x="162" y="43"/>
                    </a:cxn>
                    <a:cxn ang="0">
                      <a:pos x="173" y="32"/>
                    </a:cxn>
                  </a:cxnLst>
                  <a:rect l="0" t="0" r="r" b="b"/>
                  <a:pathLst>
                    <a:path w="173" h="43">
                      <a:moveTo>
                        <a:pt x="173" y="32"/>
                      </a:moveTo>
                      <a:lnTo>
                        <a:pt x="158" y="21"/>
                      </a:lnTo>
                      <a:lnTo>
                        <a:pt x="145" y="13"/>
                      </a:lnTo>
                      <a:lnTo>
                        <a:pt x="131" y="8"/>
                      </a:lnTo>
                      <a:lnTo>
                        <a:pt x="116" y="2"/>
                      </a:lnTo>
                      <a:lnTo>
                        <a:pt x="103" y="0"/>
                      </a:lnTo>
                      <a:lnTo>
                        <a:pt x="87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8" y="30"/>
                      </a:lnTo>
                      <a:lnTo>
                        <a:pt x="43" y="25"/>
                      </a:lnTo>
                      <a:lnTo>
                        <a:pt x="64" y="19"/>
                      </a:lnTo>
                      <a:lnTo>
                        <a:pt x="76" y="17"/>
                      </a:lnTo>
                      <a:lnTo>
                        <a:pt x="87" y="15"/>
                      </a:lnTo>
                      <a:lnTo>
                        <a:pt x="101" y="17"/>
                      </a:lnTo>
                      <a:lnTo>
                        <a:pt x="112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0" y="34"/>
                      </a:lnTo>
                      <a:lnTo>
                        <a:pt x="162" y="43"/>
                      </a:lnTo>
                      <a:lnTo>
                        <a:pt x="173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156"/>
                <p:cNvSpPr>
                  <a:spLocks/>
                </p:cNvSpPr>
                <p:nvPr/>
              </p:nvSpPr>
              <p:spPr bwMode="auto">
                <a:xfrm>
                  <a:off x="1652588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157"/>
                <p:cNvSpPr>
                  <a:spLocks/>
                </p:cNvSpPr>
                <p:nvPr/>
              </p:nvSpPr>
              <p:spPr bwMode="auto">
                <a:xfrm>
                  <a:off x="1403350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6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5" y="34"/>
                    </a:cxn>
                    <a:cxn ang="0">
                      <a:pos x="138" y="28"/>
                    </a:cxn>
                    <a:cxn ang="0">
                      <a:pos x="153" y="21"/>
                    </a:cxn>
                    <a:cxn ang="0">
                      <a:pos x="165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1" y="19"/>
                    </a:cxn>
                    <a:cxn ang="0">
                      <a:pos x="102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7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6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5" y="34"/>
                      </a:lnTo>
                      <a:lnTo>
                        <a:pt x="138" y="28"/>
                      </a:lnTo>
                      <a:lnTo>
                        <a:pt x="153" y="21"/>
                      </a:lnTo>
                      <a:lnTo>
                        <a:pt x="165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1" y="19"/>
                      </a:lnTo>
                      <a:lnTo>
                        <a:pt x="102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7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158"/>
                <p:cNvSpPr>
                  <a:spLocks/>
                </p:cNvSpPr>
                <p:nvPr/>
              </p:nvSpPr>
              <p:spPr bwMode="auto">
                <a:xfrm>
                  <a:off x="1392238" y="4756150"/>
                  <a:ext cx="30162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2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7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9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9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2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7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9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159"/>
                <p:cNvSpPr>
                  <a:spLocks/>
                </p:cNvSpPr>
                <p:nvPr/>
              </p:nvSpPr>
              <p:spPr bwMode="auto">
                <a:xfrm>
                  <a:off x="1406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160"/>
                <p:cNvSpPr>
                  <a:spLocks/>
                </p:cNvSpPr>
                <p:nvPr/>
              </p:nvSpPr>
              <p:spPr bwMode="auto">
                <a:xfrm>
                  <a:off x="144303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0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161"/>
                <p:cNvSpPr>
                  <a:spLocks/>
                </p:cNvSpPr>
                <p:nvPr/>
              </p:nvSpPr>
              <p:spPr bwMode="auto">
                <a:xfrm>
                  <a:off x="1533525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9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7" y="26"/>
                    </a:cxn>
                    <a:cxn ang="0">
                      <a:pos x="39" y="30"/>
                    </a:cxn>
                    <a:cxn ang="0">
                      <a:pos x="41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9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7" y="26"/>
                      </a:lnTo>
                      <a:lnTo>
                        <a:pt x="39" y="30"/>
                      </a:lnTo>
                      <a:lnTo>
                        <a:pt x="41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162"/>
                <p:cNvSpPr>
                  <a:spLocks/>
                </p:cNvSpPr>
                <p:nvPr/>
              </p:nvSpPr>
              <p:spPr bwMode="auto">
                <a:xfrm>
                  <a:off x="1533525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9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1" y="3"/>
                    </a:cxn>
                    <a:cxn ang="0">
                      <a:pos x="39" y="7"/>
                    </a:cxn>
                    <a:cxn ang="0">
                      <a:pos x="37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8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9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1" y="3"/>
                      </a:lnTo>
                      <a:lnTo>
                        <a:pt x="39" y="7"/>
                      </a:lnTo>
                      <a:lnTo>
                        <a:pt x="37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8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163"/>
                <p:cNvSpPr>
                  <a:spLocks/>
                </p:cNvSpPr>
                <p:nvPr/>
              </p:nvSpPr>
              <p:spPr bwMode="auto">
                <a:xfrm>
                  <a:off x="144303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Freeform 164"/>
                <p:cNvSpPr>
                  <a:spLocks/>
                </p:cNvSpPr>
                <p:nvPr/>
              </p:nvSpPr>
              <p:spPr bwMode="auto">
                <a:xfrm>
                  <a:off x="145573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Freeform 165"/>
                <p:cNvSpPr>
                  <a:spLocks/>
                </p:cNvSpPr>
                <p:nvPr/>
              </p:nvSpPr>
              <p:spPr bwMode="auto">
                <a:xfrm>
                  <a:off x="1695450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166"/>
                <p:cNvSpPr>
                  <a:spLocks/>
                </p:cNvSpPr>
                <p:nvPr/>
              </p:nvSpPr>
              <p:spPr bwMode="auto">
                <a:xfrm>
                  <a:off x="1770063" y="5127625"/>
                  <a:ext cx="65087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1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1" h="78">
                      <a:moveTo>
                        <a:pt x="33" y="76"/>
                      </a:moveTo>
                      <a:lnTo>
                        <a:pt x="41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167"/>
                <p:cNvSpPr>
                  <a:spLocks/>
                </p:cNvSpPr>
                <p:nvPr/>
              </p:nvSpPr>
              <p:spPr bwMode="auto">
                <a:xfrm>
                  <a:off x="1849438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Freeform 168"/>
                <p:cNvSpPr>
                  <a:spLocks/>
                </p:cNvSpPr>
                <p:nvPr/>
              </p:nvSpPr>
              <p:spPr bwMode="auto">
                <a:xfrm>
                  <a:off x="1652588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5" y="13"/>
                    </a:cxn>
                    <a:cxn ang="0">
                      <a:pos x="132" y="8"/>
                    </a:cxn>
                    <a:cxn ang="0">
                      <a:pos x="116" y="2"/>
                    </a:cxn>
                    <a:cxn ang="0">
                      <a:pos x="103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6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1" y="34"/>
                    </a:cxn>
                    <a:cxn ang="0">
                      <a:pos x="162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5" y="13"/>
                      </a:lnTo>
                      <a:lnTo>
                        <a:pt x="132" y="8"/>
                      </a:lnTo>
                      <a:lnTo>
                        <a:pt x="116" y="2"/>
                      </a:lnTo>
                      <a:lnTo>
                        <a:pt x="103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6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1" y="34"/>
                      </a:lnTo>
                      <a:lnTo>
                        <a:pt x="162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Freeform 169"/>
                <p:cNvSpPr>
                  <a:spLocks/>
                </p:cNvSpPr>
                <p:nvPr/>
              </p:nvSpPr>
              <p:spPr bwMode="auto">
                <a:xfrm>
                  <a:off x="1909763" y="4756150"/>
                  <a:ext cx="28575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6" y="177"/>
                    </a:cxn>
                    <a:cxn ang="0">
                      <a:pos x="18" y="145"/>
                    </a:cxn>
                    <a:cxn ang="0">
                      <a:pos x="18" y="108"/>
                    </a:cxn>
                    <a:cxn ang="0">
                      <a:pos x="18" y="71"/>
                    </a:cxn>
                    <a:cxn ang="0">
                      <a:pos x="18" y="39"/>
                    </a:cxn>
                    <a:cxn ang="0">
                      <a:pos x="16" y="15"/>
                    </a:cxn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8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6" y="177"/>
                      </a:lnTo>
                      <a:lnTo>
                        <a:pt x="18" y="145"/>
                      </a:lnTo>
                      <a:lnTo>
                        <a:pt x="18" y="108"/>
                      </a:lnTo>
                      <a:lnTo>
                        <a:pt x="18" y="71"/>
                      </a:lnTo>
                      <a:lnTo>
                        <a:pt x="18" y="39"/>
                      </a:lnTo>
                      <a:lnTo>
                        <a:pt x="16" y="15"/>
                      </a:lnTo>
                      <a:lnTo>
                        <a:pt x="1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Freeform 170"/>
                <p:cNvSpPr>
                  <a:spLocks/>
                </p:cNvSpPr>
                <p:nvPr/>
              </p:nvSpPr>
              <p:spPr bwMode="auto">
                <a:xfrm>
                  <a:off x="166211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89" y="37"/>
                    </a:cxn>
                    <a:cxn ang="0">
                      <a:pos x="103" y="36"/>
                    </a:cxn>
                    <a:cxn ang="0">
                      <a:pos x="114" y="34"/>
                    </a:cxn>
                    <a:cxn ang="0">
                      <a:pos x="137" y="28"/>
                    </a:cxn>
                    <a:cxn ang="0">
                      <a:pos x="153" y="21"/>
                    </a:cxn>
                    <a:cxn ang="0">
                      <a:pos x="164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4" y="0"/>
                    </a:cxn>
                    <a:cxn ang="0">
                      <a:pos x="147" y="6"/>
                    </a:cxn>
                    <a:cxn ang="0">
                      <a:pos x="131" y="13"/>
                    </a:cxn>
                    <a:cxn ang="0">
                      <a:pos x="110" y="19"/>
                    </a:cxn>
                    <a:cxn ang="0">
                      <a:pos x="101" y="21"/>
                    </a:cxn>
                    <a:cxn ang="0">
                      <a:pos x="88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1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89" y="37"/>
                      </a:lnTo>
                      <a:lnTo>
                        <a:pt x="103" y="36"/>
                      </a:lnTo>
                      <a:lnTo>
                        <a:pt x="114" y="34"/>
                      </a:lnTo>
                      <a:lnTo>
                        <a:pt x="137" y="28"/>
                      </a:lnTo>
                      <a:lnTo>
                        <a:pt x="153" y="21"/>
                      </a:lnTo>
                      <a:lnTo>
                        <a:pt x="164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4" y="0"/>
                      </a:lnTo>
                      <a:lnTo>
                        <a:pt x="147" y="6"/>
                      </a:lnTo>
                      <a:lnTo>
                        <a:pt x="131" y="13"/>
                      </a:lnTo>
                      <a:lnTo>
                        <a:pt x="110" y="19"/>
                      </a:lnTo>
                      <a:lnTo>
                        <a:pt x="101" y="21"/>
                      </a:lnTo>
                      <a:lnTo>
                        <a:pt x="88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1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Freeform 171"/>
                <p:cNvSpPr>
                  <a:spLocks/>
                </p:cNvSpPr>
                <p:nvPr/>
              </p:nvSpPr>
              <p:spPr bwMode="auto">
                <a:xfrm>
                  <a:off x="1649413" y="4756150"/>
                  <a:ext cx="30162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2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8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9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9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2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8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9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172"/>
                <p:cNvSpPr>
                  <a:spLocks/>
                </p:cNvSpPr>
                <p:nvPr/>
              </p:nvSpPr>
              <p:spPr bwMode="auto">
                <a:xfrm>
                  <a:off x="166528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173"/>
                <p:cNvSpPr>
                  <a:spLocks/>
                </p:cNvSpPr>
                <p:nvPr/>
              </p:nvSpPr>
              <p:spPr bwMode="auto">
                <a:xfrm>
                  <a:off x="1698625" y="4749800"/>
                  <a:ext cx="93663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7" y="0"/>
                    </a:cxn>
                    <a:cxn ang="0">
                      <a:pos x="38" y="2"/>
                    </a:cxn>
                    <a:cxn ang="0">
                      <a:pos x="28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5" y="21"/>
                    </a:cxn>
                    <a:cxn ang="0">
                      <a:pos x="1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6" y="23"/>
                    </a:cxn>
                    <a:cxn ang="0">
                      <a:pos x="34" y="19"/>
                    </a:cxn>
                    <a:cxn ang="0">
                      <a:pos x="42" y="17"/>
                    </a:cxn>
                    <a:cxn ang="0">
                      <a:pos x="49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7" y="0"/>
                      </a:lnTo>
                      <a:lnTo>
                        <a:pt x="38" y="2"/>
                      </a:lnTo>
                      <a:lnTo>
                        <a:pt x="28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5" y="21"/>
                      </a:lnTo>
                      <a:lnTo>
                        <a:pt x="1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6" y="23"/>
                      </a:lnTo>
                      <a:lnTo>
                        <a:pt x="34" y="19"/>
                      </a:lnTo>
                      <a:lnTo>
                        <a:pt x="42" y="17"/>
                      </a:lnTo>
                      <a:lnTo>
                        <a:pt x="49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174"/>
                <p:cNvSpPr>
                  <a:spLocks/>
                </p:cNvSpPr>
                <p:nvPr/>
              </p:nvSpPr>
              <p:spPr bwMode="auto">
                <a:xfrm>
                  <a:off x="179228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7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175"/>
                <p:cNvSpPr>
                  <a:spLocks/>
                </p:cNvSpPr>
                <p:nvPr/>
              </p:nvSpPr>
              <p:spPr bwMode="auto">
                <a:xfrm>
                  <a:off x="179228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7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9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7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176"/>
                <p:cNvSpPr>
                  <a:spLocks/>
                </p:cNvSpPr>
                <p:nvPr/>
              </p:nvSpPr>
              <p:spPr bwMode="auto">
                <a:xfrm>
                  <a:off x="1698625" y="4810125"/>
                  <a:ext cx="93663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5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8" y="31"/>
                    </a:cxn>
                    <a:cxn ang="0">
                      <a:pos x="38" y="35"/>
                    </a:cxn>
                    <a:cxn ang="0">
                      <a:pos x="47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49" y="20"/>
                    </a:cxn>
                    <a:cxn ang="0">
                      <a:pos x="42" y="20"/>
                    </a:cxn>
                    <a:cxn ang="0">
                      <a:pos x="34" y="16"/>
                    </a:cxn>
                    <a:cxn ang="0">
                      <a:pos x="26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1" y="7"/>
                      </a:lnTo>
                      <a:lnTo>
                        <a:pt x="5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8" y="31"/>
                      </a:lnTo>
                      <a:lnTo>
                        <a:pt x="38" y="35"/>
                      </a:lnTo>
                      <a:lnTo>
                        <a:pt x="47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49" y="20"/>
                      </a:lnTo>
                      <a:lnTo>
                        <a:pt x="42" y="20"/>
                      </a:lnTo>
                      <a:lnTo>
                        <a:pt x="34" y="16"/>
                      </a:lnTo>
                      <a:lnTo>
                        <a:pt x="26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Freeform 177"/>
                <p:cNvSpPr>
                  <a:spLocks/>
                </p:cNvSpPr>
                <p:nvPr/>
              </p:nvSpPr>
              <p:spPr bwMode="auto">
                <a:xfrm>
                  <a:off x="171291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178"/>
                <p:cNvSpPr>
                  <a:spLocks/>
                </p:cNvSpPr>
                <p:nvPr/>
              </p:nvSpPr>
              <p:spPr bwMode="auto">
                <a:xfrm>
                  <a:off x="1952625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Freeform 179"/>
                <p:cNvSpPr>
                  <a:spLocks/>
                </p:cNvSpPr>
                <p:nvPr/>
              </p:nvSpPr>
              <p:spPr bwMode="auto">
                <a:xfrm>
                  <a:off x="2028825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Freeform 180"/>
                <p:cNvSpPr>
                  <a:spLocks/>
                </p:cNvSpPr>
                <p:nvPr/>
              </p:nvSpPr>
              <p:spPr bwMode="auto">
                <a:xfrm>
                  <a:off x="210820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181"/>
                <p:cNvSpPr>
                  <a:spLocks/>
                </p:cNvSpPr>
                <p:nvPr/>
              </p:nvSpPr>
              <p:spPr bwMode="auto">
                <a:xfrm>
                  <a:off x="1909763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6" y="13"/>
                    </a:cxn>
                    <a:cxn ang="0">
                      <a:pos x="130" y="8"/>
                    </a:cxn>
                    <a:cxn ang="0">
                      <a:pos x="117" y="2"/>
                    </a:cxn>
                    <a:cxn ang="0">
                      <a:pos x="102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6" y="36"/>
                    </a:cxn>
                    <a:cxn ang="0">
                      <a:pos x="18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2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6" y="13"/>
                      </a:lnTo>
                      <a:lnTo>
                        <a:pt x="130" y="8"/>
                      </a:lnTo>
                      <a:lnTo>
                        <a:pt x="117" y="2"/>
                      </a:lnTo>
                      <a:lnTo>
                        <a:pt x="102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6" y="36"/>
                      </a:lnTo>
                      <a:lnTo>
                        <a:pt x="18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2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Freeform 182"/>
                <p:cNvSpPr>
                  <a:spLocks/>
                </p:cNvSpPr>
                <p:nvPr/>
              </p:nvSpPr>
              <p:spPr bwMode="auto">
                <a:xfrm>
                  <a:off x="2165350" y="4756150"/>
                  <a:ext cx="30163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9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1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4" y="71"/>
                    </a:cxn>
                    <a:cxn ang="0">
                      <a:pos x="4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9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1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4" y="71"/>
                      </a:lnTo>
                      <a:lnTo>
                        <a:pt x="4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183"/>
                <p:cNvSpPr>
                  <a:spLocks/>
                </p:cNvSpPr>
                <p:nvPr/>
              </p:nvSpPr>
              <p:spPr bwMode="auto">
                <a:xfrm>
                  <a:off x="1916113" y="5083175"/>
                  <a:ext cx="276225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3" y="28"/>
                    </a:cxn>
                    <a:cxn ang="0">
                      <a:pos x="48" y="34"/>
                    </a:cxn>
                    <a:cxn ang="0">
                      <a:pos x="63" y="36"/>
                    </a:cxn>
                    <a:cxn ang="0">
                      <a:pos x="78" y="37"/>
                    </a:cxn>
                    <a:cxn ang="0">
                      <a:pos x="92" y="37"/>
                    </a:cxn>
                    <a:cxn ang="0">
                      <a:pos x="105" y="36"/>
                    </a:cxn>
                    <a:cxn ang="0">
                      <a:pos x="117" y="34"/>
                    </a:cxn>
                    <a:cxn ang="0">
                      <a:pos x="140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4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4" y="13"/>
                    </a:cxn>
                    <a:cxn ang="0">
                      <a:pos x="113" y="19"/>
                    </a:cxn>
                    <a:cxn ang="0">
                      <a:pos x="103" y="21"/>
                    </a:cxn>
                    <a:cxn ang="0">
                      <a:pos x="90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2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1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3" y="28"/>
                      </a:lnTo>
                      <a:lnTo>
                        <a:pt x="48" y="34"/>
                      </a:lnTo>
                      <a:lnTo>
                        <a:pt x="63" y="36"/>
                      </a:lnTo>
                      <a:lnTo>
                        <a:pt x="78" y="37"/>
                      </a:lnTo>
                      <a:lnTo>
                        <a:pt x="92" y="37"/>
                      </a:lnTo>
                      <a:lnTo>
                        <a:pt x="105" y="36"/>
                      </a:lnTo>
                      <a:lnTo>
                        <a:pt x="117" y="34"/>
                      </a:lnTo>
                      <a:lnTo>
                        <a:pt x="140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4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4" y="13"/>
                      </a:lnTo>
                      <a:lnTo>
                        <a:pt x="113" y="19"/>
                      </a:lnTo>
                      <a:lnTo>
                        <a:pt x="103" y="21"/>
                      </a:lnTo>
                      <a:lnTo>
                        <a:pt x="90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2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184"/>
                <p:cNvSpPr>
                  <a:spLocks/>
                </p:cNvSpPr>
                <p:nvPr/>
              </p:nvSpPr>
              <p:spPr bwMode="auto">
                <a:xfrm>
                  <a:off x="1906588" y="4756150"/>
                  <a:ext cx="28575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6" y="206"/>
                    </a:cxn>
                    <a:cxn ang="0">
                      <a:pos x="18" y="203"/>
                    </a:cxn>
                    <a:cxn ang="0">
                      <a:pos x="18" y="180"/>
                    </a:cxn>
                    <a:cxn ang="0">
                      <a:pos x="18" y="147"/>
                    </a:cxn>
                    <a:cxn ang="0">
                      <a:pos x="18" y="110"/>
                    </a:cxn>
                    <a:cxn ang="0">
                      <a:pos x="18" y="71"/>
                    </a:cxn>
                    <a:cxn ang="0">
                      <a:pos x="18" y="37"/>
                    </a:cxn>
                    <a:cxn ang="0">
                      <a:pos x="18" y="13"/>
                    </a:cxn>
                    <a:cxn ang="0">
                      <a:pos x="18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6" y="206"/>
                      </a:lnTo>
                      <a:lnTo>
                        <a:pt x="18" y="203"/>
                      </a:lnTo>
                      <a:lnTo>
                        <a:pt x="18" y="180"/>
                      </a:lnTo>
                      <a:lnTo>
                        <a:pt x="18" y="147"/>
                      </a:lnTo>
                      <a:lnTo>
                        <a:pt x="18" y="110"/>
                      </a:lnTo>
                      <a:lnTo>
                        <a:pt x="18" y="71"/>
                      </a:lnTo>
                      <a:lnTo>
                        <a:pt x="18" y="37"/>
                      </a:lnTo>
                      <a:lnTo>
                        <a:pt x="18" y="13"/>
                      </a:lnTo>
                      <a:lnTo>
                        <a:pt x="1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185"/>
                <p:cNvSpPr>
                  <a:spLocks/>
                </p:cNvSpPr>
                <p:nvPr/>
              </p:nvSpPr>
              <p:spPr bwMode="auto">
                <a:xfrm>
                  <a:off x="1922463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186"/>
                <p:cNvSpPr>
                  <a:spLocks/>
                </p:cNvSpPr>
                <p:nvPr/>
              </p:nvSpPr>
              <p:spPr bwMode="auto">
                <a:xfrm>
                  <a:off x="1955800" y="4749800"/>
                  <a:ext cx="93663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9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4" y="19"/>
                    </a:cxn>
                    <a:cxn ang="0">
                      <a:pos x="42" y="17"/>
                    </a:cxn>
                    <a:cxn ang="0">
                      <a:pos x="50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9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4" y="19"/>
                      </a:lnTo>
                      <a:lnTo>
                        <a:pt x="42" y="17"/>
                      </a:lnTo>
                      <a:lnTo>
                        <a:pt x="50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187"/>
                <p:cNvSpPr>
                  <a:spLocks/>
                </p:cNvSpPr>
                <p:nvPr/>
              </p:nvSpPr>
              <p:spPr bwMode="auto">
                <a:xfrm>
                  <a:off x="2049463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8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5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188"/>
                <p:cNvSpPr>
                  <a:spLocks/>
                </p:cNvSpPr>
                <p:nvPr/>
              </p:nvSpPr>
              <p:spPr bwMode="auto">
                <a:xfrm>
                  <a:off x="2049463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5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8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0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5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189"/>
                <p:cNvSpPr>
                  <a:spLocks/>
                </p:cNvSpPr>
                <p:nvPr/>
              </p:nvSpPr>
              <p:spPr bwMode="auto">
                <a:xfrm>
                  <a:off x="1955800" y="4810125"/>
                  <a:ext cx="93663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9" y="31"/>
                    </a:cxn>
                    <a:cxn ang="0">
                      <a:pos x="38" y="35"/>
                    </a:cxn>
                    <a:cxn ang="0">
                      <a:pos x="48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50" y="20"/>
                    </a:cxn>
                    <a:cxn ang="0">
                      <a:pos x="42" y="20"/>
                    </a:cxn>
                    <a:cxn ang="0">
                      <a:pos x="34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9" y="31"/>
                      </a:lnTo>
                      <a:lnTo>
                        <a:pt x="38" y="35"/>
                      </a:lnTo>
                      <a:lnTo>
                        <a:pt x="48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50" y="20"/>
                      </a:lnTo>
                      <a:lnTo>
                        <a:pt x="42" y="20"/>
                      </a:lnTo>
                      <a:lnTo>
                        <a:pt x="34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190"/>
                <p:cNvSpPr>
                  <a:spLocks/>
                </p:cNvSpPr>
                <p:nvPr/>
              </p:nvSpPr>
              <p:spPr bwMode="auto">
                <a:xfrm>
                  <a:off x="19716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191"/>
                <p:cNvSpPr>
                  <a:spLocks/>
                </p:cNvSpPr>
                <p:nvPr/>
              </p:nvSpPr>
              <p:spPr bwMode="auto">
                <a:xfrm>
                  <a:off x="2211388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2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2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192"/>
                <p:cNvSpPr>
                  <a:spLocks/>
                </p:cNvSpPr>
                <p:nvPr/>
              </p:nvSpPr>
              <p:spPr bwMode="auto">
                <a:xfrm>
                  <a:off x="2286000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193"/>
                <p:cNvSpPr>
                  <a:spLocks/>
                </p:cNvSpPr>
                <p:nvPr/>
              </p:nvSpPr>
              <p:spPr bwMode="auto">
                <a:xfrm>
                  <a:off x="2365375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194"/>
                <p:cNvSpPr>
                  <a:spLocks/>
                </p:cNvSpPr>
                <p:nvPr/>
              </p:nvSpPr>
              <p:spPr bwMode="auto">
                <a:xfrm>
                  <a:off x="2168525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5" y="13"/>
                    </a:cxn>
                    <a:cxn ang="0">
                      <a:pos x="130" y="8"/>
                    </a:cxn>
                    <a:cxn ang="0">
                      <a:pos x="116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8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6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2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1" y="34"/>
                    </a:cxn>
                    <a:cxn ang="0">
                      <a:pos x="162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5" y="13"/>
                      </a:lnTo>
                      <a:lnTo>
                        <a:pt x="130" y="8"/>
                      </a:lnTo>
                      <a:lnTo>
                        <a:pt x="116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8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6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2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1" y="34"/>
                      </a:lnTo>
                      <a:lnTo>
                        <a:pt x="162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195"/>
                <p:cNvSpPr>
                  <a:spLocks/>
                </p:cNvSpPr>
                <p:nvPr/>
              </p:nvSpPr>
              <p:spPr bwMode="auto">
                <a:xfrm>
                  <a:off x="2422525" y="4756150"/>
                  <a:ext cx="30163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2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4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2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4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196"/>
                <p:cNvSpPr>
                  <a:spLocks/>
                </p:cNvSpPr>
                <p:nvPr/>
              </p:nvSpPr>
              <p:spPr bwMode="auto">
                <a:xfrm>
                  <a:off x="2174875" y="5083175"/>
                  <a:ext cx="274638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2" y="28"/>
                    </a:cxn>
                    <a:cxn ang="0">
                      <a:pos x="47" y="34"/>
                    </a:cxn>
                    <a:cxn ang="0">
                      <a:pos x="63" y="36"/>
                    </a:cxn>
                    <a:cxn ang="0">
                      <a:pos x="78" y="37"/>
                    </a:cxn>
                    <a:cxn ang="0">
                      <a:pos x="91" y="37"/>
                    </a:cxn>
                    <a:cxn ang="0">
                      <a:pos x="105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4" y="21"/>
                    </a:cxn>
                    <a:cxn ang="0">
                      <a:pos x="166" y="13"/>
                    </a:cxn>
                    <a:cxn ang="0">
                      <a:pos x="173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3" y="13"/>
                    </a:cxn>
                    <a:cxn ang="0">
                      <a:pos x="112" y="19"/>
                    </a:cxn>
                    <a:cxn ang="0">
                      <a:pos x="103" y="21"/>
                    </a:cxn>
                    <a:cxn ang="0">
                      <a:pos x="89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1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9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3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2" y="28"/>
                      </a:lnTo>
                      <a:lnTo>
                        <a:pt x="47" y="34"/>
                      </a:lnTo>
                      <a:lnTo>
                        <a:pt x="63" y="36"/>
                      </a:lnTo>
                      <a:lnTo>
                        <a:pt x="78" y="37"/>
                      </a:lnTo>
                      <a:lnTo>
                        <a:pt x="91" y="37"/>
                      </a:lnTo>
                      <a:lnTo>
                        <a:pt x="105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4" y="21"/>
                      </a:lnTo>
                      <a:lnTo>
                        <a:pt x="166" y="13"/>
                      </a:lnTo>
                      <a:lnTo>
                        <a:pt x="173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3" y="13"/>
                      </a:lnTo>
                      <a:lnTo>
                        <a:pt x="112" y="19"/>
                      </a:lnTo>
                      <a:lnTo>
                        <a:pt x="103" y="21"/>
                      </a:lnTo>
                      <a:lnTo>
                        <a:pt x="89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1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197"/>
                <p:cNvSpPr>
                  <a:spLocks/>
                </p:cNvSpPr>
                <p:nvPr/>
              </p:nvSpPr>
              <p:spPr bwMode="auto">
                <a:xfrm>
                  <a:off x="216535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198"/>
                <p:cNvSpPr>
                  <a:spLocks/>
                </p:cNvSpPr>
                <p:nvPr/>
              </p:nvSpPr>
              <p:spPr bwMode="auto">
                <a:xfrm>
                  <a:off x="217963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199"/>
                <p:cNvSpPr>
                  <a:spLocks/>
                </p:cNvSpPr>
                <p:nvPr/>
              </p:nvSpPr>
              <p:spPr bwMode="auto">
                <a:xfrm>
                  <a:off x="2212975" y="4749800"/>
                  <a:ext cx="95250" cy="60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48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20" y="10"/>
                    </a:cxn>
                    <a:cxn ang="0">
                      <a:pos x="12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8" y="38"/>
                    </a:cxn>
                    <a:cxn ang="0">
                      <a:pos x="18" y="34"/>
                    </a:cxn>
                    <a:cxn ang="0">
                      <a:pos x="20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5" y="19"/>
                    </a:cxn>
                    <a:cxn ang="0">
                      <a:pos x="42" y="17"/>
                    </a:cxn>
                    <a:cxn ang="0">
                      <a:pos x="50" y="15"/>
                    </a:cxn>
                    <a:cxn ang="0">
                      <a:pos x="60" y="15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0" h="38">
                      <a:moveTo>
                        <a:pt x="60" y="0"/>
                      </a:moveTo>
                      <a:lnTo>
                        <a:pt x="48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20" y="10"/>
                      </a:lnTo>
                      <a:lnTo>
                        <a:pt x="12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8" y="38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5" y="19"/>
                      </a:lnTo>
                      <a:lnTo>
                        <a:pt x="42" y="17"/>
                      </a:lnTo>
                      <a:lnTo>
                        <a:pt x="50" y="15"/>
                      </a:lnTo>
                      <a:lnTo>
                        <a:pt x="60" y="1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200"/>
                <p:cNvSpPr>
                  <a:spLocks/>
                </p:cNvSpPr>
                <p:nvPr/>
              </p:nvSpPr>
              <p:spPr bwMode="auto">
                <a:xfrm>
                  <a:off x="230822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7" y="15"/>
                    </a:cxn>
                    <a:cxn ang="0">
                      <a:pos x="17" y="17"/>
                    </a:cxn>
                    <a:cxn ang="0">
                      <a:pos x="24" y="19"/>
                    </a:cxn>
                    <a:cxn ang="0">
                      <a:pos x="30" y="23"/>
                    </a:cxn>
                    <a:cxn ang="0">
                      <a:pos x="34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17" y="17"/>
                      </a:lnTo>
                      <a:lnTo>
                        <a:pt x="24" y="19"/>
                      </a:lnTo>
                      <a:lnTo>
                        <a:pt x="30" y="23"/>
                      </a:lnTo>
                      <a:lnTo>
                        <a:pt x="34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201"/>
                <p:cNvSpPr>
                  <a:spLocks/>
                </p:cNvSpPr>
                <p:nvPr/>
              </p:nvSpPr>
              <p:spPr bwMode="auto">
                <a:xfrm>
                  <a:off x="230822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4" y="11"/>
                    </a:cxn>
                    <a:cxn ang="0">
                      <a:pos x="30" y="14"/>
                    </a:cxn>
                    <a:cxn ang="0">
                      <a:pos x="24" y="16"/>
                    </a:cxn>
                    <a:cxn ang="0">
                      <a:pos x="17" y="20"/>
                    </a:cxn>
                    <a:cxn ang="0">
                      <a:pos x="7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9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4" y="11"/>
                      </a:lnTo>
                      <a:lnTo>
                        <a:pt x="30" y="14"/>
                      </a:lnTo>
                      <a:lnTo>
                        <a:pt x="24" y="16"/>
                      </a:lnTo>
                      <a:lnTo>
                        <a:pt x="17" y="20"/>
                      </a:lnTo>
                      <a:lnTo>
                        <a:pt x="7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202"/>
                <p:cNvSpPr>
                  <a:spLocks/>
                </p:cNvSpPr>
                <p:nvPr/>
              </p:nvSpPr>
              <p:spPr bwMode="auto">
                <a:xfrm>
                  <a:off x="2101850" y="4819650"/>
                  <a:ext cx="95250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2" y="22"/>
                    </a:cxn>
                    <a:cxn ang="0">
                      <a:pos x="20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8" y="37"/>
                    </a:cxn>
                    <a:cxn ang="0">
                      <a:pos x="60" y="37"/>
                    </a:cxn>
                    <a:cxn ang="0">
                      <a:pos x="60" y="22"/>
                    </a:cxn>
                    <a:cxn ang="0">
                      <a:pos x="50" y="20"/>
                    </a:cxn>
                    <a:cxn ang="0">
                      <a:pos x="41" y="20"/>
                    </a:cxn>
                    <a:cxn ang="0">
                      <a:pos x="35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20" y="7"/>
                    </a:cxn>
                    <a:cxn ang="0">
                      <a:pos x="18" y="3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2" y="22"/>
                      </a:lnTo>
                      <a:lnTo>
                        <a:pt x="20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60" y="22"/>
                      </a:lnTo>
                      <a:lnTo>
                        <a:pt x="50" y="20"/>
                      </a:lnTo>
                      <a:lnTo>
                        <a:pt x="41" y="20"/>
                      </a:lnTo>
                      <a:lnTo>
                        <a:pt x="35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20" y="7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203"/>
                <p:cNvSpPr>
                  <a:spLocks/>
                </p:cNvSpPr>
                <p:nvPr/>
              </p:nvSpPr>
              <p:spPr bwMode="auto">
                <a:xfrm>
                  <a:off x="222885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204"/>
                <p:cNvSpPr>
                  <a:spLocks/>
                </p:cNvSpPr>
                <p:nvPr/>
              </p:nvSpPr>
              <p:spPr bwMode="auto">
                <a:xfrm>
                  <a:off x="2468563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205"/>
                <p:cNvSpPr>
                  <a:spLocks/>
                </p:cNvSpPr>
                <p:nvPr/>
              </p:nvSpPr>
              <p:spPr bwMode="auto">
                <a:xfrm>
                  <a:off x="2544763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206"/>
                <p:cNvSpPr>
                  <a:spLocks/>
                </p:cNvSpPr>
                <p:nvPr/>
              </p:nvSpPr>
              <p:spPr bwMode="auto">
                <a:xfrm>
                  <a:off x="262255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207"/>
                <p:cNvSpPr>
                  <a:spLocks/>
                </p:cNvSpPr>
                <p:nvPr/>
              </p:nvSpPr>
              <p:spPr bwMode="auto">
                <a:xfrm>
                  <a:off x="242570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5" y="13"/>
                    </a:cxn>
                    <a:cxn ang="0">
                      <a:pos x="130" y="8"/>
                    </a:cxn>
                    <a:cxn ang="0">
                      <a:pos x="117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5" y="13"/>
                      </a:lnTo>
                      <a:lnTo>
                        <a:pt x="130" y="8"/>
                      </a:lnTo>
                      <a:lnTo>
                        <a:pt x="117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208"/>
                <p:cNvSpPr>
                  <a:spLocks/>
                </p:cNvSpPr>
                <p:nvPr/>
              </p:nvSpPr>
              <p:spPr bwMode="auto">
                <a:xfrm>
                  <a:off x="2681288" y="4756150"/>
                  <a:ext cx="30162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1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1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209"/>
                <p:cNvSpPr>
                  <a:spLocks/>
                </p:cNvSpPr>
                <p:nvPr/>
              </p:nvSpPr>
              <p:spPr bwMode="auto">
                <a:xfrm>
                  <a:off x="2432050" y="5083175"/>
                  <a:ext cx="276225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2" y="28"/>
                    </a:cxn>
                    <a:cxn ang="0">
                      <a:pos x="48" y="34"/>
                    </a:cxn>
                    <a:cxn ang="0">
                      <a:pos x="63" y="36"/>
                    </a:cxn>
                    <a:cxn ang="0">
                      <a:pos x="76" y="37"/>
                    </a:cxn>
                    <a:cxn ang="0">
                      <a:pos x="92" y="37"/>
                    </a:cxn>
                    <a:cxn ang="0">
                      <a:pos x="105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4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4" y="13"/>
                    </a:cxn>
                    <a:cxn ang="0">
                      <a:pos x="113" y="19"/>
                    </a:cxn>
                    <a:cxn ang="0">
                      <a:pos x="103" y="21"/>
                    </a:cxn>
                    <a:cxn ang="0">
                      <a:pos x="90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2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1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2" y="28"/>
                      </a:lnTo>
                      <a:lnTo>
                        <a:pt x="48" y="34"/>
                      </a:lnTo>
                      <a:lnTo>
                        <a:pt x="63" y="36"/>
                      </a:lnTo>
                      <a:lnTo>
                        <a:pt x="76" y="37"/>
                      </a:lnTo>
                      <a:lnTo>
                        <a:pt x="92" y="37"/>
                      </a:lnTo>
                      <a:lnTo>
                        <a:pt x="105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4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4" y="13"/>
                      </a:lnTo>
                      <a:lnTo>
                        <a:pt x="113" y="19"/>
                      </a:lnTo>
                      <a:lnTo>
                        <a:pt x="103" y="21"/>
                      </a:lnTo>
                      <a:lnTo>
                        <a:pt x="90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2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210"/>
                <p:cNvSpPr>
                  <a:spLocks/>
                </p:cNvSpPr>
                <p:nvPr/>
              </p:nvSpPr>
              <p:spPr bwMode="auto">
                <a:xfrm>
                  <a:off x="2422525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6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6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211"/>
                <p:cNvSpPr>
                  <a:spLocks/>
                </p:cNvSpPr>
                <p:nvPr/>
              </p:nvSpPr>
              <p:spPr bwMode="auto">
                <a:xfrm>
                  <a:off x="2438400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212"/>
                <p:cNvSpPr>
                  <a:spLocks/>
                </p:cNvSpPr>
                <p:nvPr/>
              </p:nvSpPr>
              <p:spPr bwMode="auto">
                <a:xfrm>
                  <a:off x="2471738" y="4749800"/>
                  <a:ext cx="93662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4" y="19"/>
                    </a:cxn>
                    <a:cxn ang="0">
                      <a:pos x="40" y="17"/>
                    </a:cxn>
                    <a:cxn ang="0">
                      <a:pos x="50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4" y="19"/>
                      </a:lnTo>
                      <a:lnTo>
                        <a:pt x="40" y="17"/>
                      </a:lnTo>
                      <a:lnTo>
                        <a:pt x="50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213"/>
                <p:cNvSpPr>
                  <a:spLocks/>
                </p:cNvSpPr>
                <p:nvPr/>
              </p:nvSpPr>
              <p:spPr bwMode="auto">
                <a:xfrm>
                  <a:off x="256540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8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4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0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4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0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214"/>
                <p:cNvSpPr>
                  <a:spLocks/>
                </p:cNvSpPr>
                <p:nvPr/>
              </p:nvSpPr>
              <p:spPr bwMode="auto">
                <a:xfrm>
                  <a:off x="256540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0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4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8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0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0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4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215"/>
                <p:cNvSpPr>
                  <a:spLocks/>
                </p:cNvSpPr>
                <p:nvPr/>
              </p:nvSpPr>
              <p:spPr bwMode="auto">
                <a:xfrm>
                  <a:off x="2471738" y="4810125"/>
                  <a:ext cx="93662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8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50" y="20"/>
                    </a:cxn>
                    <a:cxn ang="0">
                      <a:pos x="40" y="20"/>
                    </a:cxn>
                    <a:cxn ang="0">
                      <a:pos x="34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8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50" y="20"/>
                      </a:lnTo>
                      <a:lnTo>
                        <a:pt x="40" y="20"/>
                      </a:lnTo>
                      <a:lnTo>
                        <a:pt x="34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216"/>
                <p:cNvSpPr>
                  <a:spLocks/>
                </p:cNvSpPr>
                <p:nvPr/>
              </p:nvSpPr>
              <p:spPr bwMode="auto">
                <a:xfrm>
                  <a:off x="248285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223"/>
                <p:cNvSpPr>
                  <a:spLocks/>
                </p:cNvSpPr>
                <p:nvPr/>
              </p:nvSpPr>
              <p:spPr bwMode="auto">
                <a:xfrm>
                  <a:off x="2681288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5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5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224"/>
                <p:cNvSpPr>
                  <a:spLocks/>
                </p:cNvSpPr>
                <p:nvPr/>
              </p:nvSpPr>
              <p:spPr bwMode="auto">
                <a:xfrm>
                  <a:off x="269557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229"/>
                <p:cNvSpPr>
                  <a:spLocks/>
                </p:cNvSpPr>
                <p:nvPr/>
              </p:nvSpPr>
              <p:spPr bwMode="auto">
                <a:xfrm>
                  <a:off x="274161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308"/>
                <p:cNvSpPr>
                  <a:spLocks noChangeShapeType="1"/>
                </p:cNvSpPr>
                <p:nvPr/>
              </p:nvSpPr>
              <p:spPr bwMode="auto">
                <a:xfrm>
                  <a:off x="2173288" y="4522787"/>
                  <a:ext cx="1587" cy="1588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Freeform 988"/>
                <p:cNvSpPr>
                  <a:spLocks/>
                </p:cNvSpPr>
                <p:nvPr/>
              </p:nvSpPr>
              <p:spPr bwMode="auto">
                <a:xfrm>
                  <a:off x="1870075" y="4510087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310"/>
                <p:cNvSpPr>
                  <a:spLocks noChangeShapeType="1"/>
                </p:cNvSpPr>
                <p:nvPr/>
              </p:nvSpPr>
              <p:spPr bwMode="auto">
                <a:xfrm>
                  <a:off x="2798763" y="4524375"/>
                  <a:ext cx="1587" cy="1587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314"/>
                <p:cNvSpPr>
                  <a:spLocks noChangeShapeType="1"/>
                </p:cNvSpPr>
                <p:nvPr/>
              </p:nvSpPr>
              <p:spPr bwMode="auto">
                <a:xfrm>
                  <a:off x="2108200" y="4508500"/>
                  <a:ext cx="1588" cy="1587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322"/>
                <p:cNvSpPr>
                  <a:spLocks noChangeShapeType="1"/>
                </p:cNvSpPr>
                <p:nvPr/>
              </p:nvSpPr>
              <p:spPr bwMode="auto">
                <a:xfrm>
                  <a:off x="2733675" y="4510087"/>
                  <a:ext cx="1588" cy="1588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" name="Rounded Rectangle 696"/>
              <p:cNvSpPr/>
              <p:nvPr/>
            </p:nvSpPr>
            <p:spPr>
              <a:xfrm>
                <a:off x="6172199" y="5772578"/>
                <a:ext cx="708609" cy="194329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Freeform 129"/>
              <p:cNvSpPr>
                <a:spLocks/>
              </p:cNvSpPr>
              <p:nvPr/>
            </p:nvSpPr>
            <p:spPr bwMode="auto">
              <a:xfrm>
                <a:off x="5877235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130"/>
              <p:cNvSpPr>
                <a:spLocks/>
              </p:cNvSpPr>
              <p:nvPr/>
            </p:nvSpPr>
            <p:spPr bwMode="auto">
              <a:xfrm>
                <a:off x="6131235" y="5652552"/>
                <a:ext cx="26988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133"/>
              <p:cNvSpPr>
                <a:spLocks/>
              </p:cNvSpPr>
              <p:nvPr/>
            </p:nvSpPr>
            <p:spPr bwMode="auto">
              <a:xfrm>
                <a:off x="5888348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138"/>
              <p:cNvSpPr>
                <a:spLocks/>
              </p:cNvSpPr>
              <p:nvPr/>
            </p:nvSpPr>
            <p:spPr bwMode="auto">
              <a:xfrm>
                <a:off x="5934385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139"/>
              <p:cNvSpPr>
                <a:spLocks/>
              </p:cNvSpPr>
              <p:nvPr/>
            </p:nvSpPr>
            <p:spPr bwMode="auto">
              <a:xfrm>
                <a:off x="6174098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140"/>
              <p:cNvSpPr>
                <a:spLocks/>
              </p:cNvSpPr>
              <p:nvPr/>
            </p:nvSpPr>
            <p:spPr bwMode="auto">
              <a:xfrm>
                <a:off x="6250298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141"/>
              <p:cNvSpPr>
                <a:spLocks/>
              </p:cNvSpPr>
              <p:nvPr/>
            </p:nvSpPr>
            <p:spPr bwMode="auto">
              <a:xfrm>
                <a:off x="6328085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142"/>
              <p:cNvSpPr>
                <a:spLocks/>
              </p:cNvSpPr>
              <p:nvPr/>
            </p:nvSpPr>
            <p:spPr bwMode="auto">
              <a:xfrm>
                <a:off x="6131235" y="5606827"/>
                <a:ext cx="276225" cy="6144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143"/>
              <p:cNvSpPr>
                <a:spLocks/>
              </p:cNvSpPr>
              <p:nvPr/>
            </p:nvSpPr>
            <p:spPr bwMode="auto">
              <a:xfrm>
                <a:off x="6389998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144"/>
              <p:cNvSpPr>
                <a:spLocks/>
              </p:cNvSpPr>
              <p:nvPr/>
            </p:nvSpPr>
            <p:spPr bwMode="auto">
              <a:xfrm>
                <a:off x="6140760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145"/>
              <p:cNvSpPr>
                <a:spLocks/>
              </p:cNvSpPr>
              <p:nvPr/>
            </p:nvSpPr>
            <p:spPr bwMode="auto">
              <a:xfrm>
                <a:off x="6131235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146"/>
              <p:cNvSpPr>
                <a:spLocks/>
              </p:cNvSpPr>
              <p:nvPr/>
            </p:nvSpPr>
            <p:spPr bwMode="auto">
              <a:xfrm>
                <a:off x="61471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147"/>
              <p:cNvSpPr>
                <a:spLocks/>
              </p:cNvSpPr>
              <p:nvPr/>
            </p:nvSpPr>
            <p:spPr bwMode="auto">
              <a:xfrm>
                <a:off x="6180448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148"/>
              <p:cNvSpPr>
                <a:spLocks/>
              </p:cNvSpPr>
              <p:nvPr/>
            </p:nvSpPr>
            <p:spPr bwMode="auto">
              <a:xfrm>
                <a:off x="6270935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149"/>
              <p:cNvSpPr>
                <a:spLocks/>
              </p:cNvSpPr>
              <p:nvPr/>
            </p:nvSpPr>
            <p:spPr bwMode="auto">
              <a:xfrm>
                <a:off x="6270935" y="5701134"/>
                <a:ext cx="90488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150"/>
              <p:cNvSpPr>
                <a:spLocks/>
              </p:cNvSpPr>
              <p:nvPr/>
            </p:nvSpPr>
            <p:spPr bwMode="auto">
              <a:xfrm>
                <a:off x="6180448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151"/>
              <p:cNvSpPr>
                <a:spLocks/>
              </p:cNvSpPr>
              <p:nvPr/>
            </p:nvSpPr>
            <p:spPr bwMode="auto">
              <a:xfrm>
                <a:off x="6191560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152"/>
              <p:cNvSpPr>
                <a:spLocks/>
              </p:cNvSpPr>
              <p:nvPr/>
            </p:nvSpPr>
            <p:spPr bwMode="auto">
              <a:xfrm>
                <a:off x="6431273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153"/>
              <p:cNvSpPr>
                <a:spLocks/>
              </p:cNvSpPr>
              <p:nvPr/>
            </p:nvSpPr>
            <p:spPr bwMode="auto">
              <a:xfrm>
                <a:off x="6507473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154"/>
              <p:cNvSpPr>
                <a:spLocks/>
              </p:cNvSpPr>
              <p:nvPr/>
            </p:nvSpPr>
            <p:spPr bwMode="auto">
              <a:xfrm>
                <a:off x="6586848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155"/>
              <p:cNvSpPr>
                <a:spLocks/>
              </p:cNvSpPr>
              <p:nvPr/>
            </p:nvSpPr>
            <p:spPr bwMode="auto">
              <a:xfrm>
                <a:off x="6389998" y="5606827"/>
                <a:ext cx="274637" cy="6144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156"/>
              <p:cNvSpPr>
                <a:spLocks/>
              </p:cNvSpPr>
              <p:nvPr/>
            </p:nvSpPr>
            <p:spPr bwMode="auto">
              <a:xfrm>
                <a:off x="6647173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157"/>
              <p:cNvSpPr>
                <a:spLocks/>
              </p:cNvSpPr>
              <p:nvPr/>
            </p:nvSpPr>
            <p:spPr bwMode="auto">
              <a:xfrm>
                <a:off x="6397935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158"/>
              <p:cNvSpPr>
                <a:spLocks/>
              </p:cNvSpPr>
              <p:nvPr/>
            </p:nvSpPr>
            <p:spPr bwMode="auto">
              <a:xfrm>
                <a:off x="6386823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159"/>
              <p:cNvSpPr>
                <a:spLocks/>
              </p:cNvSpPr>
              <p:nvPr/>
            </p:nvSpPr>
            <p:spPr bwMode="auto">
              <a:xfrm>
                <a:off x="64011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160"/>
              <p:cNvSpPr>
                <a:spLocks/>
              </p:cNvSpPr>
              <p:nvPr/>
            </p:nvSpPr>
            <p:spPr bwMode="auto">
              <a:xfrm>
                <a:off x="643762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161"/>
              <p:cNvSpPr>
                <a:spLocks/>
              </p:cNvSpPr>
              <p:nvPr/>
            </p:nvSpPr>
            <p:spPr bwMode="auto">
              <a:xfrm>
                <a:off x="6528110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162"/>
              <p:cNvSpPr>
                <a:spLocks/>
              </p:cNvSpPr>
              <p:nvPr/>
            </p:nvSpPr>
            <p:spPr bwMode="auto">
              <a:xfrm>
                <a:off x="6528110" y="5701134"/>
                <a:ext cx="92075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163"/>
              <p:cNvSpPr>
                <a:spLocks/>
              </p:cNvSpPr>
              <p:nvPr/>
            </p:nvSpPr>
            <p:spPr bwMode="auto">
              <a:xfrm>
                <a:off x="6437623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164"/>
              <p:cNvSpPr>
                <a:spLocks/>
              </p:cNvSpPr>
              <p:nvPr/>
            </p:nvSpPr>
            <p:spPr bwMode="auto">
              <a:xfrm>
                <a:off x="645032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165"/>
              <p:cNvSpPr>
                <a:spLocks/>
              </p:cNvSpPr>
              <p:nvPr/>
            </p:nvSpPr>
            <p:spPr bwMode="auto">
              <a:xfrm>
                <a:off x="6690035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166"/>
              <p:cNvSpPr>
                <a:spLocks/>
              </p:cNvSpPr>
              <p:nvPr/>
            </p:nvSpPr>
            <p:spPr bwMode="auto">
              <a:xfrm>
                <a:off x="6764648" y="5986912"/>
                <a:ext cx="65087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167"/>
              <p:cNvSpPr>
                <a:spLocks/>
              </p:cNvSpPr>
              <p:nvPr/>
            </p:nvSpPr>
            <p:spPr bwMode="auto">
              <a:xfrm>
                <a:off x="6844023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168"/>
              <p:cNvSpPr>
                <a:spLocks/>
              </p:cNvSpPr>
              <p:nvPr/>
            </p:nvSpPr>
            <p:spPr bwMode="auto">
              <a:xfrm>
                <a:off x="6647173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169"/>
              <p:cNvSpPr>
                <a:spLocks/>
              </p:cNvSpPr>
              <p:nvPr/>
            </p:nvSpPr>
            <p:spPr bwMode="auto">
              <a:xfrm>
                <a:off x="6904348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170"/>
              <p:cNvSpPr>
                <a:spLocks/>
              </p:cNvSpPr>
              <p:nvPr/>
            </p:nvSpPr>
            <p:spPr bwMode="auto">
              <a:xfrm>
                <a:off x="6656698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171"/>
              <p:cNvSpPr>
                <a:spLocks/>
              </p:cNvSpPr>
              <p:nvPr/>
            </p:nvSpPr>
            <p:spPr bwMode="auto">
              <a:xfrm>
                <a:off x="6643998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172"/>
              <p:cNvSpPr>
                <a:spLocks/>
              </p:cNvSpPr>
              <p:nvPr/>
            </p:nvSpPr>
            <p:spPr bwMode="auto">
              <a:xfrm>
                <a:off x="6659873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173"/>
              <p:cNvSpPr>
                <a:spLocks/>
              </p:cNvSpPr>
              <p:nvPr/>
            </p:nvSpPr>
            <p:spPr bwMode="auto">
              <a:xfrm>
                <a:off x="6693210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174"/>
              <p:cNvSpPr>
                <a:spLocks/>
              </p:cNvSpPr>
              <p:nvPr/>
            </p:nvSpPr>
            <p:spPr bwMode="auto">
              <a:xfrm>
                <a:off x="678687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175"/>
              <p:cNvSpPr>
                <a:spLocks/>
              </p:cNvSpPr>
              <p:nvPr/>
            </p:nvSpPr>
            <p:spPr bwMode="auto">
              <a:xfrm>
                <a:off x="6786873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176"/>
              <p:cNvSpPr>
                <a:spLocks/>
              </p:cNvSpPr>
              <p:nvPr/>
            </p:nvSpPr>
            <p:spPr bwMode="auto">
              <a:xfrm>
                <a:off x="6693210" y="5701134"/>
                <a:ext cx="93663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177"/>
              <p:cNvSpPr>
                <a:spLocks/>
              </p:cNvSpPr>
              <p:nvPr/>
            </p:nvSpPr>
            <p:spPr bwMode="auto">
              <a:xfrm>
                <a:off x="6707498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184"/>
              <p:cNvSpPr>
                <a:spLocks/>
              </p:cNvSpPr>
              <p:nvPr/>
            </p:nvSpPr>
            <p:spPr bwMode="auto">
              <a:xfrm>
                <a:off x="6901173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185"/>
              <p:cNvSpPr>
                <a:spLocks/>
              </p:cNvSpPr>
              <p:nvPr/>
            </p:nvSpPr>
            <p:spPr bwMode="auto">
              <a:xfrm>
                <a:off x="6917048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309"/>
              <p:cNvSpPr>
                <a:spLocks/>
              </p:cNvSpPr>
              <p:nvPr/>
            </p:nvSpPr>
            <p:spPr bwMode="auto">
              <a:xfrm>
                <a:off x="6864660" y="5431073"/>
                <a:ext cx="1588" cy="1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4" name="Group 582"/>
              <p:cNvGrpSpPr/>
              <p:nvPr/>
            </p:nvGrpSpPr>
            <p:grpSpPr>
              <a:xfrm rot="19888336">
                <a:off x="6020715" y="5917138"/>
                <a:ext cx="298351" cy="366964"/>
                <a:chOff x="6986899" y="6324600"/>
                <a:chExt cx="361950" cy="546100"/>
              </a:xfrm>
            </p:grpSpPr>
            <p:sp>
              <p:nvSpPr>
                <p:cNvPr id="822" name="Freeform 104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113"/>
                <p:cNvSpPr>
                  <a:spLocks/>
                </p:cNvSpPr>
                <p:nvPr/>
              </p:nvSpPr>
              <p:spPr bwMode="auto">
                <a:xfrm>
                  <a:off x="7029761" y="672941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114"/>
                <p:cNvSpPr>
                  <a:spLocks/>
                </p:cNvSpPr>
                <p:nvPr/>
              </p:nvSpPr>
              <p:spPr bwMode="auto">
                <a:xfrm>
                  <a:off x="7105961" y="674687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115"/>
                <p:cNvSpPr>
                  <a:spLocks/>
                </p:cNvSpPr>
                <p:nvPr/>
              </p:nvSpPr>
              <p:spPr bwMode="auto">
                <a:xfrm>
                  <a:off x="7183749" y="673893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116"/>
                <p:cNvSpPr>
                  <a:spLocks/>
                </p:cNvSpPr>
                <p:nvPr/>
              </p:nvSpPr>
              <p:spPr bwMode="auto">
                <a:xfrm>
                  <a:off x="6990074" y="632460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117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118"/>
                <p:cNvSpPr>
                  <a:spLocks/>
                </p:cNvSpPr>
                <p:nvPr/>
              </p:nvSpPr>
              <p:spPr bwMode="auto">
                <a:xfrm>
                  <a:off x="6996424" y="670242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119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120"/>
                <p:cNvSpPr>
                  <a:spLocks/>
                </p:cNvSpPr>
                <p:nvPr/>
              </p:nvSpPr>
              <p:spPr bwMode="auto">
                <a:xfrm>
                  <a:off x="7002774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121"/>
                <p:cNvSpPr>
                  <a:spLocks/>
                </p:cNvSpPr>
                <p:nvPr/>
              </p:nvSpPr>
              <p:spPr bwMode="auto">
                <a:xfrm>
                  <a:off x="7036111" y="636905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122"/>
                <p:cNvSpPr>
                  <a:spLocks/>
                </p:cNvSpPr>
                <p:nvPr/>
              </p:nvSpPr>
              <p:spPr bwMode="auto">
                <a:xfrm>
                  <a:off x="7126599" y="636905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123"/>
                <p:cNvSpPr>
                  <a:spLocks/>
                </p:cNvSpPr>
                <p:nvPr/>
              </p:nvSpPr>
              <p:spPr bwMode="auto">
                <a:xfrm>
                  <a:off x="7126599" y="642937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124"/>
                <p:cNvSpPr>
                  <a:spLocks/>
                </p:cNvSpPr>
                <p:nvPr/>
              </p:nvSpPr>
              <p:spPr bwMode="auto">
                <a:xfrm>
                  <a:off x="7036111" y="642937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125"/>
                <p:cNvSpPr>
                  <a:spLocks/>
                </p:cNvSpPr>
                <p:nvPr/>
              </p:nvSpPr>
              <p:spPr bwMode="auto">
                <a:xfrm>
                  <a:off x="7047224" y="64293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126"/>
                <p:cNvSpPr>
                  <a:spLocks/>
                </p:cNvSpPr>
                <p:nvPr/>
              </p:nvSpPr>
              <p:spPr bwMode="auto">
                <a:xfrm>
                  <a:off x="7286936" y="672941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132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133"/>
                <p:cNvSpPr>
                  <a:spLocks/>
                </p:cNvSpPr>
                <p:nvPr/>
              </p:nvSpPr>
              <p:spPr bwMode="auto">
                <a:xfrm>
                  <a:off x="7259949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138"/>
                <p:cNvSpPr>
                  <a:spLocks/>
                </p:cNvSpPr>
                <p:nvPr/>
              </p:nvSpPr>
              <p:spPr bwMode="auto">
                <a:xfrm>
                  <a:off x="7305986" y="642937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5" name="Group 584"/>
              <p:cNvGrpSpPr/>
              <p:nvPr/>
            </p:nvGrpSpPr>
            <p:grpSpPr>
              <a:xfrm rot="19888336">
                <a:off x="5726006" y="5889518"/>
                <a:ext cx="298351" cy="366964"/>
                <a:chOff x="6986899" y="6324600"/>
                <a:chExt cx="361950" cy="546100"/>
              </a:xfrm>
            </p:grpSpPr>
            <p:sp>
              <p:nvSpPr>
                <p:cNvPr id="804" name="Freeform 104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113"/>
                <p:cNvSpPr>
                  <a:spLocks/>
                </p:cNvSpPr>
                <p:nvPr/>
              </p:nvSpPr>
              <p:spPr bwMode="auto">
                <a:xfrm>
                  <a:off x="7029761" y="672941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114"/>
                <p:cNvSpPr>
                  <a:spLocks/>
                </p:cNvSpPr>
                <p:nvPr/>
              </p:nvSpPr>
              <p:spPr bwMode="auto">
                <a:xfrm>
                  <a:off x="7105961" y="674687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115"/>
                <p:cNvSpPr>
                  <a:spLocks/>
                </p:cNvSpPr>
                <p:nvPr/>
              </p:nvSpPr>
              <p:spPr bwMode="auto">
                <a:xfrm>
                  <a:off x="7183749" y="673893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116"/>
                <p:cNvSpPr>
                  <a:spLocks/>
                </p:cNvSpPr>
                <p:nvPr/>
              </p:nvSpPr>
              <p:spPr bwMode="auto">
                <a:xfrm>
                  <a:off x="6990074" y="632460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117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118"/>
                <p:cNvSpPr>
                  <a:spLocks/>
                </p:cNvSpPr>
                <p:nvPr/>
              </p:nvSpPr>
              <p:spPr bwMode="auto">
                <a:xfrm>
                  <a:off x="6996424" y="670242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119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120"/>
                <p:cNvSpPr>
                  <a:spLocks/>
                </p:cNvSpPr>
                <p:nvPr/>
              </p:nvSpPr>
              <p:spPr bwMode="auto">
                <a:xfrm>
                  <a:off x="7002774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121"/>
                <p:cNvSpPr>
                  <a:spLocks/>
                </p:cNvSpPr>
                <p:nvPr/>
              </p:nvSpPr>
              <p:spPr bwMode="auto">
                <a:xfrm>
                  <a:off x="7036111" y="636905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122"/>
                <p:cNvSpPr>
                  <a:spLocks/>
                </p:cNvSpPr>
                <p:nvPr/>
              </p:nvSpPr>
              <p:spPr bwMode="auto">
                <a:xfrm>
                  <a:off x="7126599" y="636905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123"/>
                <p:cNvSpPr>
                  <a:spLocks/>
                </p:cNvSpPr>
                <p:nvPr/>
              </p:nvSpPr>
              <p:spPr bwMode="auto">
                <a:xfrm>
                  <a:off x="7126599" y="642937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124"/>
                <p:cNvSpPr>
                  <a:spLocks/>
                </p:cNvSpPr>
                <p:nvPr/>
              </p:nvSpPr>
              <p:spPr bwMode="auto">
                <a:xfrm>
                  <a:off x="7036111" y="642937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125"/>
                <p:cNvSpPr>
                  <a:spLocks/>
                </p:cNvSpPr>
                <p:nvPr/>
              </p:nvSpPr>
              <p:spPr bwMode="auto">
                <a:xfrm>
                  <a:off x="7047224" y="64293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126"/>
                <p:cNvSpPr>
                  <a:spLocks/>
                </p:cNvSpPr>
                <p:nvPr/>
              </p:nvSpPr>
              <p:spPr bwMode="auto">
                <a:xfrm>
                  <a:off x="7286936" y="672941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132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133"/>
                <p:cNvSpPr>
                  <a:spLocks/>
                </p:cNvSpPr>
                <p:nvPr/>
              </p:nvSpPr>
              <p:spPr bwMode="auto">
                <a:xfrm>
                  <a:off x="7259949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138"/>
                <p:cNvSpPr>
                  <a:spLocks/>
                </p:cNvSpPr>
                <p:nvPr/>
              </p:nvSpPr>
              <p:spPr bwMode="auto">
                <a:xfrm>
                  <a:off x="7305986" y="642937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6" name="Donut 745"/>
              <p:cNvSpPr/>
              <p:nvPr/>
            </p:nvSpPr>
            <p:spPr>
              <a:xfrm>
                <a:off x="2971799" y="4461365"/>
                <a:ext cx="800562" cy="543151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7" name="Donut 746"/>
              <p:cNvSpPr/>
              <p:nvPr/>
            </p:nvSpPr>
            <p:spPr>
              <a:xfrm>
                <a:off x="2032016" y="5097430"/>
                <a:ext cx="497242" cy="379740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Line 34"/>
              <p:cNvSpPr>
                <a:spLocks noChangeShapeType="1"/>
              </p:cNvSpPr>
              <p:nvPr/>
            </p:nvSpPr>
            <p:spPr bwMode="auto">
              <a:xfrm>
                <a:off x="2239608" y="3950301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35"/>
              <p:cNvSpPr>
                <a:spLocks/>
              </p:cNvSpPr>
              <p:nvPr/>
            </p:nvSpPr>
            <p:spPr bwMode="auto">
              <a:xfrm>
                <a:off x="1817816" y="3925587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36"/>
              <p:cNvSpPr>
                <a:spLocks noChangeShapeType="1"/>
              </p:cNvSpPr>
              <p:nvPr/>
            </p:nvSpPr>
            <p:spPr bwMode="auto">
              <a:xfrm>
                <a:off x="3109692" y="3953390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308"/>
              <p:cNvSpPr>
                <a:spLocks noChangeShapeType="1"/>
              </p:cNvSpPr>
              <p:nvPr/>
            </p:nvSpPr>
            <p:spPr bwMode="auto">
              <a:xfrm>
                <a:off x="2449400" y="4039887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309"/>
              <p:cNvSpPr>
                <a:spLocks/>
              </p:cNvSpPr>
              <p:nvPr/>
            </p:nvSpPr>
            <p:spPr bwMode="auto">
              <a:xfrm>
                <a:off x="2027608" y="4015173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310"/>
              <p:cNvSpPr>
                <a:spLocks noChangeShapeType="1"/>
              </p:cNvSpPr>
              <p:nvPr/>
            </p:nvSpPr>
            <p:spPr bwMode="auto">
              <a:xfrm>
                <a:off x="3319485" y="4042977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311"/>
              <p:cNvSpPr>
                <a:spLocks/>
              </p:cNvSpPr>
              <p:nvPr/>
            </p:nvSpPr>
            <p:spPr bwMode="auto">
              <a:xfrm>
                <a:off x="2610608" y="3740236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312"/>
              <p:cNvSpPr>
                <a:spLocks/>
              </p:cNvSpPr>
              <p:nvPr/>
            </p:nvSpPr>
            <p:spPr bwMode="auto">
              <a:xfrm>
                <a:off x="2515651" y="3832912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313"/>
              <p:cNvSpPr>
                <a:spLocks/>
              </p:cNvSpPr>
              <p:nvPr/>
            </p:nvSpPr>
            <p:spPr bwMode="auto">
              <a:xfrm>
                <a:off x="2358858" y="3746415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314"/>
              <p:cNvSpPr>
                <a:spLocks noChangeShapeType="1"/>
              </p:cNvSpPr>
              <p:nvPr/>
            </p:nvSpPr>
            <p:spPr bwMode="auto">
              <a:xfrm>
                <a:off x="2358858" y="4012085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315"/>
              <p:cNvSpPr>
                <a:spLocks/>
              </p:cNvSpPr>
              <p:nvPr/>
            </p:nvSpPr>
            <p:spPr bwMode="auto">
              <a:xfrm>
                <a:off x="1937067" y="3798930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316"/>
              <p:cNvSpPr>
                <a:spLocks/>
              </p:cNvSpPr>
              <p:nvPr/>
            </p:nvSpPr>
            <p:spPr bwMode="auto">
              <a:xfrm>
                <a:off x="3030193" y="3625936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317"/>
              <p:cNvSpPr>
                <a:spLocks/>
              </p:cNvSpPr>
              <p:nvPr/>
            </p:nvSpPr>
            <p:spPr bwMode="auto">
              <a:xfrm>
                <a:off x="3975361" y="3659918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318"/>
              <p:cNvSpPr>
                <a:spLocks/>
              </p:cNvSpPr>
              <p:nvPr/>
            </p:nvSpPr>
            <p:spPr bwMode="auto">
              <a:xfrm>
                <a:off x="3405610" y="3860714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319"/>
              <p:cNvSpPr>
                <a:spLocks/>
              </p:cNvSpPr>
              <p:nvPr/>
            </p:nvSpPr>
            <p:spPr bwMode="auto">
              <a:xfrm>
                <a:off x="1937067" y="3971925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320"/>
              <p:cNvSpPr>
                <a:spLocks/>
              </p:cNvSpPr>
              <p:nvPr/>
            </p:nvSpPr>
            <p:spPr bwMode="auto">
              <a:xfrm>
                <a:off x="1937067" y="3987371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321"/>
              <p:cNvSpPr>
                <a:spLocks/>
              </p:cNvSpPr>
              <p:nvPr/>
            </p:nvSpPr>
            <p:spPr bwMode="auto">
              <a:xfrm>
                <a:off x="3220109" y="3934855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322"/>
              <p:cNvSpPr>
                <a:spLocks noChangeShapeType="1"/>
              </p:cNvSpPr>
              <p:nvPr/>
            </p:nvSpPr>
            <p:spPr bwMode="auto">
              <a:xfrm>
                <a:off x="3228942" y="4015173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323"/>
              <p:cNvSpPr>
                <a:spLocks/>
              </p:cNvSpPr>
              <p:nvPr/>
            </p:nvSpPr>
            <p:spPr bwMode="auto">
              <a:xfrm>
                <a:off x="2520067" y="3712433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34"/>
              <p:cNvSpPr>
                <a:spLocks noChangeShapeType="1"/>
              </p:cNvSpPr>
              <p:nvPr/>
            </p:nvSpPr>
            <p:spPr bwMode="auto">
              <a:xfrm>
                <a:off x="345592" y="4283676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36"/>
              <p:cNvSpPr>
                <a:spLocks noChangeShapeType="1"/>
              </p:cNvSpPr>
              <p:nvPr/>
            </p:nvSpPr>
            <p:spPr bwMode="auto">
              <a:xfrm>
                <a:off x="1215676" y="4286765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308"/>
              <p:cNvSpPr>
                <a:spLocks noChangeShapeType="1"/>
              </p:cNvSpPr>
              <p:nvPr/>
            </p:nvSpPr>
            <p:spPr bwMode="auto">
              <a:xfrm>
                <a:off x="555384" y="4373262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309"/>
              <p:cNvSpPr>
                <a:spLocks/>
              </p:cNvSpPr>
              <p:nvPr/>
            </p:nvSpPr>
            <p:spPr bwMode="auto">
              <a:xfrm>
                <a:off x="133591" y="4348548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310"/>
              <p:cNvSpPr>
                <a:spLocks noChangeShapeType="1"/>
              </p:cNvSpPr>
              <p:nvPr/>
            </p:nvSpPr>
            <p:spPr bwMode="auto">
              <a:xfrm>
                <a:off x="1425469" y="4376352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311"/>
              <p:cNvSpPr>
                <a:spLocks/>
              </p:cNvSpPr>
              <p:nvPr/>
            </p:nvSpPr>
            <p:spPr bwMode="auto">
              <a:xfrm>
                <a:off x="716592" y="4073611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312"/>
              <p:cNvSpPr>
                <a:spLocks/>
              </p:cNvSpPr>
              <p:nvPr/>
            </p:nvSpPr>
            <p:spPr bwMode="auto">
              <a:xfrm>
                <a:off x="621635" y="4166287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313"/>
              <p:cNvSpPr>
                <a:spLocks/>
              </p:cNvSpPr>
              <p:nvPr/>
            </p:nvSpPr>
            <p:spPr bwMode="auto">
              <a:xfrm>
                <a:off x="464841" y="4079790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314"/>
              <p:cNvSpPr>
                <a:spLocks noChangeShapeType="1"/>
              </p:cNvSpPr>
              <p:nvPr/>
            </p:nvSpPr>
            <p:spPr bwMode="auto">
              <a:xfrm>
                <a:off x="464841" y="4345460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315"/>
              <p:cNvSpPr>
                <a:spLocks/>
              </p:cNvSpPr>
              <p:nvPr/>
            </p:nvSpPr>
            <p:spPr bwMode="auto">
              <a:xfrm>
                <a:off x="43050" y="4132305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316"/>
              <p:cNvSpPr>
                <a:spLocks/>
              </p:cNvSpPr>
              <p:nvPr/>
            </p:nvSpPr>
            <p:spPr bwMode="auto">
              <a:xfrm>
                <a:off x="1136176" y="3959311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317"/>
              <p:cNvSpPr>
                <a:spLocks/>
              </p:cNvSpPr>
              <p:nvPr/>
            </p:nvSpPr>
            <p:spPr bwMode="auto">
              <a:xfrm>
                <a:off x="2081344" y="3993293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318"/>
              <p:cNvSpPr>
                <a:spLocks/>
              </p:cNvSpPr>
              <p:nvPr/>
            </p:nvSpPr>
            <p:spPr bwMode="auto">
              <a:xfrm>
                <a:off x="1511594" y="4194089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319"/>
              <p:cNvSpPr>
                <a:spLocks/>
              </p:cNvSpPr>
              <p:nvPr/>
            </p:nvSpPr>
            <p:spPr bwMode="auto">
              <a:xfrm>
                <a:off x="43050" y="4305300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320"/>
              <p:cNvSpPr>
                <a:spLocks/>
              </p:cNvSpPr>
              <p:nvPr/>
            </p:nvSpPr>
            <p:spPr bwMode="auto">
              <a:xfrm>
                <a:off x="43050" y="432074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321"/>
              <p:cNvSpPr>
                <a:spLocks/>
              </p:cNvSpPr>
              <p:nvPr/>
            </p:nvSpPr>
            <p:spPr bwMode="auto">
              <a:xfrm>
                <a:off x="1326093" y="4268230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322"/>
              <p:cNvSpPr>
                <a:spLocks noChangeShapeType="1"/>
              </p:cNvSpPr>
              <p:nvPr/>
            </p:nvSpPr>
            <p:spPr bwMode="auto">
              <a:xfrm>
                <a:off x="1334926" y="4348548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323"/>
              <p:cNvSpPr>
                <a:spLocks/>
              </p:cNvSpPr>
              <p:nvPr/>
            </p:nvSpPr>
            <p:spPr bwMode="auto">
              <a:xfrm>
                <a:off x="626051" y="4045808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34"/>
              <p:cNvSpPr>
                <a:spLocks noChangeShapeType="1"/>
              </p:cNvSpPr>
              <p:nvPr/>
            </p:nvSpPr>
            <p:spPr bwMode="auto">
              <a:xfrm>
                <a:off x="4011430" y="4150326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35"/>
              <p:cNvSpPr>
                <a:spLocks/>
              </p:cNvSpPr>
              <p:nvPr/>
            </p:nvSpPr>
            <p:spPr bwMode="auto">
              <a:xfrm>
                <a:off x="3589638" y="4125612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36"/>
              <p:cNvSpPr>
                <a:spLocks noChangeShapeType="1"/>
              </p:cNvSpPr>
              <p:nvPr/>
            </p:nvSpPr>
            <p:spPr bwMode="auto">
              <a:xfrm>
                <a:off x="4881514" y="4153415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308"/>
              <p:cNvSpPr>
                <a:spLocks noChangeShapeType="1"/>
              </p:cNvSpPr>
              <p:nvPr/>
            </p:nvSpPr>
            <p:spPr bwMode="auto">
              <a:xfrm>
                <a:off x="4221222" y="4239912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309"/>
              <p:cNvSpPr>
                <a:spLocks/>
              </p:cNvSpPr>
              <p:nvPr/>
            </p:nvSpPr>
            <p:spPr bwMode="auto">
              <a:xfrm>
                <a:off x="3799429" y="4215198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310"/>
              <p:cNvSpPr>
                <a:spLocks noChangeShapeType="1"/>
              </p:cNvSpPr>
              <p:nvPr/>
            </p:nvSpPr>
            <p:spPr bwMode="auto">
              <a:xfrm>
                <a:off x="5091307" y="4243002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311"/>
              <p:cNvSpPr>
                <a:spLocks/>
              </p:cNvSpPr>
              <p:nvPr/>
            </p:nvSpPr>
            <p:spPr bwMode="auto">
              <a:xfrm>
                <a:off x="4382430" y="3940261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312"/>
              <p:cNvSpPr>
                <a:spLocks/>
              </p:cNvSpPr>
              <p:nvPr/>
            </p:nvSpPr>
            <p:spPr bwMode="auto">
              <a:xfrm>
                <a:off x="4287472" y="4032937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313"/>
              <p:cNvSpPr>
                <a:spLocks/>
              </p:cNvSpPr>
              <p:nvPr/>
            </p:nvSpPr>
            <p:spPr bwMode="auto">
              <a:xfrm>
                <a:off x="4130679" y="3946440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314"/>
              <p:cNvSpPr>
                <a:spLocks noChangeShapeType="1"/>
              </p:cNvSpPr>
              <p:nvPr/>
            </p:nvSpPr>
            <p:spPr bwMode="auto">
              <a:xfrm>
                <a:off x="4130679" y="4212110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315"/>
              <p:cNvSpPr>
                <a:spLocks/>
              </p:cNvSpPr>
              <p:nvPr/>
            </p:nvSpPr>
            <p:spPr bwMode="auto">
              <a:xfrm>
                <a:off x="3708888" y="3998955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316"/>
              <p:cNvSpPr>
                <a:spLocks/>
              </p:cNvSpPr>
              <p:nvPr/>
            </p:nvSpPr>
            <p:spPr bwMode="auto">
              <a:xfrm>
                <a:off x="4802014" y="3825961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317"/>
              <p:cNvSpPr>
                <a:spLocks/>
              </p:cNvSpPr>
              <p:nvPr/>
            </p:nvSpPr>
            <p:spPr bwMode="auto">
              <a:xfrm>
                <a:off x="5747182" y="3859943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318"/>
              <p:cNvSpPr>
                <a:spLocks/>
              </p:cNvSpPr>
              <p:nvPr/>
            </p:nvSpPr>
            <p:spPr bwMode="auto">
              <a:xfrm>
                <a:off x="5177432" y="4060739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319"/>
              <p:cNvSpPr>
                <a:spLocks/>
              </p:cNvSpPr>
              <p:nvPr/>
            </p:nvSpPr>
            <p:spPr bwMode="auto">
              <a:xfrm>
                <a:off x="3708888" y="4171950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320"/>
              <p:cNvSpPr>
                <a:spLocks/>
              </p:cNvSpPr>
              <p:nvPr/>
            </p:nvSpPr>
            <p:spPr bwMode="auto">
              <a:xfrm>
                <a:off x="3708888" y="418739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321"/>
              <p:cNvSpPr>
                <a:spLocks/>
              </p:cNvSpPr>
              <p:nvPr/>
            </p:nvSpPr>
            <p:spPr bwMode="auto">
              <a:xfrm>
                <a:off x="4991931" y="4134880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322"/>
              <p:cNvSpPr>
                <a:spLocks noChangeShapeType="1"/>
              </p:cNvSpPr>
              <p:nvPr/>
            </p:nvSpPr>
            <p:spPr bwMode="auto">
              <a:xfrm>
                <a:off x="5000764" y="4215198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323"/>
              <p:cNvSpPr>
                <a:spLocks/>
              </p:cNvSpPr>
              <p:nvPr/>
            </p:nvSpPr>
            <p:spPr bwMode="auto">
              <a:xfrm>
                <a:off x="4291889" y="3912458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44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5" t="61644" r="85034" b="19178"/>
            <a:stretch>
              <a:fillRect/>
            </a:stretch>
          </p:blipFill>
          <p:spPr bwMode="auto">
            <a:xfrm>
              <a:off x="4038600" y="5257800"/>
              <a:ext cx="288655" cy="304800"/>
            </a:xfrm>
            <a:prstGeom prst="rect">
              <a:avLst/>
            </a:prstGeom>
            <a:noFill/>
          </p:spPr>
        </p:pic>
        <p:pic>
          <p:nvPicPr>
            <p:cNvPr id="545" name="Picture 544" descr="C:\Users\Administrator\Pictures\early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30659" t="45108" r="52989" b="27574"/>
            <a:stretch>
              <a:fillRect/>
            </a:stretch>
          </p:blipFill>
          <p:spPr bwMode="auto">
            <a:xfrm>
              <a:off x="3838575" y="5029200"/>
              <a:ext cx="762000" cy="904875"/>
            </a:xfrm>
            <a:prstGeom prst="rect">
              <a:avLst/>
            </a:prstGeom>
            <a:noFill/>
          </p:spPr>
        </p:pic>
        <p:pic>
          <p:nvPicPr>
            <p:cNvPr id="550" name="Picture 549" descr="C:\Users\Administrator\Pictures\early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30659" t="45108" r="52989" b="27574"/>
            <a:stretch>
              <a:fillRect/>
            </a:stretch>
          </p:blipFill>
          <p:spPr bwMode="auto">
            <a:xfrm rot="17560652">
              <a:off x="3990975" y="4950342"/>
              <a:ext cx="762000" cy="904875"/>
            </a:xfrm>
            <a:prstGeom prst="rect">
              <a:avLst/>
            </a:prstGeom>
            <a:noFill/>
          </p:spPr>
        </p:pic>
        <p:sp>
          <p:nvSpPr>
            <p:cNvPr id="551" name="TextBox 550"/>
            <p:cNvSpPr txBox="1"/>
            <p:nvPr/>
          </p:nvSpPr>
          <p:spPr>
            <a:xfrm>
              <a:off x="790575" y="3448050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Mucus secretion 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53" name="TextBox 552"/>
            <p:cNvSpPr txBox="1"/>
            <p:nvPr/>
          </p:nvSpPr>
          <p:spPr>
            <a:xfrm>
              <a:off x="3505200" y="3352800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Ciliary</a:t>
              </a:r>
              <a:r>
                <a:rPr lang="en-US" b="1" dirty="0" smtClean="0">
                  <a:latin typeface="Arial Narrow" pitchFamily="34" charset="0"/>
                </a:rPr>
                <a:t> Paralysis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57" name="TextBox 556"/>
            <p:cNvSpPr txBox="1"/>
            <p:nvPr/>
          </p:nvSpPr>
          <p:spPr>
            <a:xfrm>
              <a:off x="4343400" y="5610225"/>
              <a:ext cx="1295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Eosinophil</a:t>
              </a:r>
              <a:r>
                <a:rPr lang="en-US" b="1" dirty="0" smtClean="0">
                  <a:latin typeface="Arial Narrow" pitchFamily="34" charset="0"/>
                </a:rPr>
                <a:t> Recruitment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76200" y="6108342"/>
              <a:ext cx="2133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err="1" smtClean="0">
                  <a:latin typeface="Arial Narrow" pitchFamily="34" charset="0"/>
                </a:rPr>
                <a:t>Bronchoconstriction</a:t>
              </a:r>
              <a:endParaRPr lang="en-US" b="1" dirty="0" smtClean="0"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err="1" smtClean="0">
                  <a:latin typeface="Arial Narrow" pitchFamily="34" charset="0"/>
                </a:rPr>
                <a:t>Hyperreactivity</a:t>
              </a:r>
              <a:r>
                <a:rPr lang="en-US" b="1" dirty="0" smtClean="0">
                  <a:latin typeface="Arial Narrow" pitchFamily="34" charset="0"/>
                </a:rPr>
                <a:t> &amp; BSMC Proliferation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1905000" y="4800600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Edema</a:t>
              </a:r>
              <a:endParaRPr lang="en-US" b="1" dirty="0">
                <a:latin typeface="Arial Narrow" pitchFamily="34" charset="0"/>
              </a:endParaRPr>
            </a:p>
          </p:txBody>
        </p:sp>
        <p:cxnSp>
          <p:nvCxnSpPr>
            <p:cNvPr id="564" name="Straight Arrow Connector 563"/>
            <p:cNvCxnSpPr/>
            <p:nvPr/>
          </p:nvCxnSpPr>
          <p:spPr>
            <a:xfrm rot="5400000" flipH="1" flipV="1">
              <a:off x="2438400" y="5105400"/>
              <a:ext cx="228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Arrow Connector 564"/>
            <p:cNvCxnSpPr/>
            <p:nvPr/>
          </p:nvCxnSpPr>
          <p:spPr>
            <a:xfrm>
              <a:off x="2438400" y="5486400"/>
              <a:ext cx="2286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Arrow Connector 565"/>
            <p:cNvCxnSpPr/>
            <p:nvPr/>
          </p:nvCxnSpPr>
          <p:spPr>
            <a:xfrm rot="16200000" flipV="1">
              <a:off x="2028825" y="5105400"/>
              <a:ext cx="228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Arrow Connector 566"/>
            <p:cNvCxnSpPr/>
            <p:nvPr/>
          </p:nvCxnSpPr>
          <p:spPr>
            <a:xfrm flipH="1">
              <a:off x="2028825" y="5486400"/>
              <a:ext cx="2286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8" name="Freeform 567"/>
            <p:cNvSpPr/>
            <p:nvPr/>
          </p:nvSpPr>
          <p:spPr>
            <a:xfrm>
              <a:off x="3609975" y="4581525"/>
              <a:ext cx="742950" cy="219075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3762375" y="4495801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Freeform 569"/>
            <p:cNvSpPr/>
            <p:nvPr/>
          </p:nvSpPr>
          <p:spPr>
            <a:xfrm rot="18435927">
              <a:off x="3914775" y="4410077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 rot="290346">
              <a:off x="3828113" y="4392693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/>
            <p:cNvSpPr/>
            <p:nvPr/>
          </p:nvSpPr>
          <p:spPr>
            <a:xfrm rot="18775384">
              <a:off x="3491575" y="4375309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TextBox 572"/>
            <p:cNvSpPr txBox="1"/>
            <p:nvPr/>
          </p:nvSpPr>
          <p:spPr>
            <a:xfrm>
              <a:off x="4267200" y="4467225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Subepithelial</a:t>
              </a:r>
              <a:r>
                <a:rPr lang="en-US" b="1" dirty="0" smtClean="0">
                  <a:latin typeface="Arial Narrow" pitchFamily="34" charset="0"/>
                </a:rPr>
                <a:t> fibrosis</a:t>
              </a:r>
              <a:endParaRPr lang="en-US" b="1" dirty="0">
                <a:latin typeface="Arial Narrow" pitchFamily="34" charset="0"/>
              </a:endParaRPr>
            </a:p>
          </p:txBody>
        </p:sp>
      </p:grpSp>
      <p:sp>
        <p:nvSpPr>
          <p:cNvPr id="997" name="AutoShape 8"/>
          <p:cNvSpPr>
            <a:spLocks noChangeArrowheads="1"/>
          </p:cNvSpPr>
          <p:nvPr/>
        </p:nvSpPr>
        <p:spPr bwMode="auto">
          <a:xfrm>
            <a:off x="4629150" y="2743200"/>
            <a:ext cx="808037" cy="411162"/>
          </a:xfrm>
          <a:prstGeom prst="wedgeRectCallout">
            <a:avLst>
              <a:gd name="adj1" fmla="val -80977"/>
              <a:gd name="adj2" fmla="val 37625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kumimoji="1" lang="en-US" altLang="zh-TW" sz="1600" b="1" dirty="0" err="1" smtClean="0">
                <a:latin typeface="Arial Narrow" pitchFamily="34" charset="0"/>
                <a:sym typeface="Symbol" pitchFamily="18" charset="2"/>
              </a:rPr>
              <a:t>CysLTs</a:t>
            </a:r>
            <a:endParaRPr kumimoji="1" lang="en-US" altLang="zh-TW" sz="16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998" name="AutoShape 6"/>
          <p:cNvSpPr>
            <a:spLocks noChangeArrowheads="1"/>
          </p:cNvSpPr>
          <p:nvPr/>
        </p:nvSpPr>
        <p:spPr bwMode="auto">
          <a:xfrm>
            <a:off x="1604091" y="6400800"/>
            <a:ext cx="1219200" cy="381000"/>
          </a:xfrm>
          <a:prstGeom prst="wedgeRectCallout">
            <a:avLst>
              <a:gd name="adj1" fmla="val 1184"/>
              <a:gd name="adj2" fmla="val -162789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LTC4 &amp; LTD4</a:t>
            </a:r>
          </a:p>
        </p:txBody>
      </p:sp>
      <p:sp>
        <p:nvSpPr>
          <p:cNvPr id="999" name="AutoShape 6"/>
          <p:cNvSpPr>
            <a:spLocks noChangeArrowheads="1"/>
          </p:cNvSpPr>
          <p:nvPr/>
        </p:nvSpPr>
        <p:spPr bwMode="auto">
          <a:xfrm>
            <a:off x="76200" y="2438400"/>
            <a:ext cx="1219200" cy="381000"/>
          </a:xfrm>
          <a:prstGeom prst="wedgeRectCallout">
            <a:avLst>
              <a:gd name="adj1" fmla="val 55366"/>
              <a:gd name="adj2" fmla="val 89394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LTC4 &amp; LTD4</a:t>
            </a:r>
          </a:p>
        </p:txBody>
      </p:sp>
      <p:sp>
        <p:nvSpPr>
          <p:cNvPr id="1000" name="AutoShape 4"/>
          <p:cNvSpPr>
            <a:spLocks noChangeArrowheads="1"/>
          </p:cNvSpPr>
          <p:nvPr/>
        </p:nvSpPr>
        <p:spPr bwMode="auto">
          <a:xfrm>
            <a:off x="4810125" y="4610100"/>
            <a:ext cx="609600" cy="381000"/>
          </a:xfrm>
          <a:prstGeom prst="wedgeRectCallout">
            <a:avLst>
              <a:gd name="adj1" fmla="val -85301"/>
              <a:gd name="adj2" fmla="val -7083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LTD4 </a:t>
            </a:r>
          </a:p>
        </p:txBody>
      </p:sp>
      <p:sp>
        <p:nvSpPr>
          <p:cNvPr id="1001" name="AutoShape 4"/>
          <p:cNvSpPr>
            <a:spLocks noChangeArrowheads="1"/>
          </p:cNvSpPr>
          <p:nvPr/>
        </p:nvSpPr>
        <p:spPr bwMode="auto">
          <a:xfrm>
            <a:off x="2971800" y="5791200"/>
            <a:ext cx="2209800" cy="609600"/>
          </a:xfrm>
          <a:prstGeom prst="wedgeRectCallout">
            <a:avLst>
              <a:gd name="adj1" fmla="val -59449"/>
              <a:gd name="adj2" fmla="val -147083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LTD4, BF, permeability, </a:t>
            </a:r>
            <a:r>
              <a:rPr kumimoji="1" lang="en-US" altLang="zh-TW" sz="1600" b="1" dirty="0" err="1" smtClean="0">
                <a:latin typeface="Arial Narrow" pitchFamily="34" charset="0"/>
                <a:sym typeface="Symbol" pitchFamily="18" charset="2"/>
              </a:rPr>
              <a:t>extravasation</a:t>
            </a:r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 &amp; edema</a:t>
            </a:r>
            <a:endParaRPr kumimoji="1" lang="en-US" altLang="zh-TW" sz="1600" b="1" dirty="0" smtClean="0">
              <a:latin typeface="Arial Narrow" pitchFamily="34" charset="0"/>
            </a:endParaRPr>
          </a:p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1002" name="Rectangle 1001"/>
          <p:cNvSpPr/>
          <p:nvPr/>
        </p:nvSpPr>
        <p:spPr>
          <a:xfrm>
            <a:off x="6400800" y="6324600"/>
            <a:ext cx="260199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Leukotriene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Modifiers </a:t>
            </a:r>
            <a:endParaRPr lang="en-US" sz="2200" dirty="0"/>
          </a:p>
        </p:txBody>
      </p:sp>
      <p:grpSp>
        <p:nvGrpSpPr>
          <p:cNvPr id="1003" name="Group 557"/>
          <p:cNvGrpSpPr/>
          <p:nvPr/>
        </p:nvGrpSpPr>
        <p:grpSpPr>
          <a:xfrm>
            <a:off x="7010400" y="1117242"/>
            <a:ext cx="1981200" cy="1239798"/>
            <a:chOff x="7010400" y="1143000"/>
            <a:chExt cx="1981200" cy="1239798"/>
          </a:xfrm>
        </p:grpSpPr>
        <p:sp>
          <p:nvSpPr>
            <p:cNvPr id="1004" name="Oval 18"/>
            <p:cNvSpPr>
              <a:spLocks noChangeArrowheads="1"/>
            </p:cNvSpPr>
            <p:nvPr/>
          </p:nvSpPr>
          <p:spPr bwMode="auto">
            <a:xfrm>
              <a:off x="7010400" y="1143000"/>
              <a:ext cx="1945821" cy="685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TW" altLang="zh-TW" dirty="0">
                  <a:solidFill>
                    <a:srgbClr val="6600FF"/>
                  </a:solidFill>
                  <a:latin typeface="Bernard MT Condensed" pitchFamily="18" charset="0"/>
                </a:rPr>
                <a:t>5-</a:t>
              </a:r>
              <a:r>
                <a:rPr kumimoji="1" lang="en-US" altLang="zh-TW" dirty="0">
                  <a:solidFill>
                    <a:srgbClr val="6600FF"/>
                  </a:solidFill>
                  <a:latin typeface="Bernard MT Condensed" pitchFamily="18" charset="0"/>
                </a:rPr>
                <a:t>LO </a:t>
              </a:r>
              <a:r>
                <a:rPr kumimoji="1" lang="en-US" altLang="zh-TW" dirty="0" smtClean="0">
                  <a:solidFill>
                    <a:srgbClr val="6600FF"/>
                  </a:solidFill>
                  <a:latin typeface="Bernard MT Condensed" pitchFamily="18" charset="0"/>
                </a:rPr>
                <a:t>Inhibitors</a:t>
              </a:r>
              <a:endParaRPr kumimoji="1" lang="en-US" altLang="zh-TW" dirty="0">
                <a:solidFill>
                  <a:srgbClr val="6600FF"/>
                </a:solidFill>
                <a:latin typeface="Bernard MT Condensed" pitchFamily="18" charset="0"/>
              </a:endParaRPr>
            </a:p>
            <a:p>
              <a:pPr algn="ctr"/>
              <a:r>
                <a:rPr kumimoji="1" lang="en-US" altLang="zh-TW" b="1" dirty="0">
                  <a:solidFill>
                    <a:srgbClr val="FF00FF"/>
                  </a:solidFill>
                  <a:latin typeface="Arial Narrow" pitchFamily="34" charset="0"/>
                </a:rPr>
                <a:t>(</a:t>
              </a:r>
              <a:r>
                <a:rPr kumimoji="1" lang="en-US" altLang="zh-TW" b="1" dirty="0" err="1">
                  <a:solidFill>
                    <a:srgbClr val="FF00FF"/>
                  </a:solidFill>
                  <a:latin typeface="Arial Narrow" pitchFamily="34" charset="0"/>
                </a:rPr>
                <a:t>Zileuton</a:t>
              </a:r>
              <a:r>
                <a:rPr kumimoji="1" lang="en-US" altLang="zh-TW" b="1" dirty="0">
                  <a:solidFill>
                    <a:srgbClr val="FF00FF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1005" name="AutoShape 24"/>
            <p:cNvSpPr>
              <a:spLocks noChangeArrowheads="1"/>
            </p:cNvSpPr>
            <p:nvPr/>
          </p:nvSpPr>
          <p:spPr bwMode="auto">
            <a:xfrm>
              <a:off x="7239000" y="1600200"/>
              <a:ext cx="169702" cy="22178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848600" y="1828800"/>
              <a:ext cx="1143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Synthesis Inhibitors</a:t>
              </a:r>
              <a:endParaRPr lang="en-US" b="1" dirty="0">
                <a:latin typeface="Arial Narrow" pitchFamily="34" charset="0"/>
              </a:endParaRPr>
            </a:p>
          </p:txBody>
        </p:sp>
      </p:grpSp>
      <p:grpSp>
        <p:nvGrpSpPr>
          <p:cNvPr id="1007" name="Group 1006"/>
          <p:cNvGrpSpPr/>
          <p:nvPr/>
        </p:nvGrpSpPr>
        <p:grpSpPr>
          <a:xfrm>
            <a:off x="7315200" y="4334470"/>
            <a:ext cx="1828800" cy="1927830"/>
            <a:chOff x="7315200" y="4334470"/>
            <a:chExt cx="1828800" cy="1927830"/>
          </a:xfrm>
        </p:grpSpPr>
        <p:sp>
          <p:nvSpPr>
            <p:cNvPr id="1008" name="Oval 19"/>
            <p:cNvSpPr>
              <a:spLocks noChangeArrowheads="1"/>
            </p:cNvSpPr>
            <p:nvPr/>
          </p:nvSpPr>
          <p:spPr bwMode="auto">
            <a:xfrm>
              <a:off x="7315200" y="4486870"/>
              <a:ext cx="1752600" cy="1066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zh-TW" sz="1800" dirty="0" smtClean="0">
                  <a:solidFill>
                    <a:srgbClr val="6600FF"/>
                  </a:solidFill>
                  <a:latin typeface="Bernard MT Condensed" pitchFamily="18" charset="0"/>
                </a:rPr>
                <a:t>LT-Antagonists 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zh-TW" b="1" dirty="0" err="1" smtClean="0">
                  <a:solidFill>
                    <a:srgbClr val="FF00FF"/>
                  </a:solidFill>
                  <a:latin typeface="Arial Narrow" pitchFamily="34" charset="0"/>
                </a:rPr>
                <a:t>Montelukast</a:t>
              </a:r>
              <a:endParaRPr kumimoji="1" lang="en-US" altLang="zh-TW" b="1" dirty="0" smtClean="0">
                <a:solidFill>
                  <a:srgbClr val="FF00FF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en-US" altLang="zh-TW" b="1" dirty="0" err="1" smtClean="0">
                  <a:solidFill>
                    <a:srgbClr val="FF00FF"/>
                  </a:solidFill>
                  <a:latin typeface="Arial Narrow" pitchFamily="34" charset="0"/>
                </a:rPr>
                <a:t>Zafirlukast</a:t>
              </a:r>
              <a:endParaRPr kumimoji="1" lang="en-US" altLang="zh-TW" b="1" dirty="0">
                <a:solidFill>
                  <a:srgbClr val="FF00FF"/>
                </a:solidFill>
                <a:latin typeface="Arial Narrow" pitchFamily="34" charset="0"/>
              </a:endParaRPr>
            </a:p>
          </p:txBody>
        </p:sp>
        <p:sp>
          <p:nvSpPr>
            <p:cNvPr id="1009" name="AutoShape 24"/>
            <p:cNvSpPr>
              <a:spLocks noChangeArrowheads="1"/>
            </p:cNvSpPr>
            <p:nvPr/>
          </p:nvSpPr>
          <p:spPr bwMode="auto">
            <a:xfrm>
              <a:off x="8601075" y="4334470"/>
              <a:ext cx="169702" cy="22178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7543800" y="5477470"/>
              <a:ext cx="160020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b="1" dirty="0" smtClean="0">
                  <a:latin typeface="Arial Narrow" pitchFamily="34" charset="0"/>
                  <a:cs typeface="Times New Roman" pitchFamily="18" charset="0"/>
                </a:rPr>
                <a:t>Competitive antagonism of </a:t>
              </a:r>
              <a:r>
                <a:rPr lang="en-GB" b="1" dirty="0" err="1" smtClean="0">
                  <a:latin typeface="Arial Narrow" pitchFamily="34" charset="0"/>
                  <a:cs typeface="Times New Roman" pitchFamily="18" charset="0"/>
                </a:rPr>
                <a:t>CysLT</a:t>
              </a:r>
              <a:r>
                <a:rPr lang="en-GB" b="1" dirty="0" smtClean="0">
                  <a:latin typeface="Arial Narrow" pitchFamily="34" charset="0"/>
                  <a:cs typeface="Times New Roman" pitchFamily="18" charset="0"/>
                </a:rPr>
                <a:t> receptor</a:t>
              </a:r>
              <a:endParaRPr lang="en-US" dirty="0">
                <a:latin typeface="Arial Narrow" pitchFamily="34" charset="0"/>
              </a:endParaRPr>
            </a:p>
          </p:txBody>
        </p:sp>
      </p:grpSp>
      <p:grpSp>
        <p:nvGrpSpPr>
          <p:cNvPr id="1011" name="Group 1010"/>
          <p:cNvGrpSpPr/>
          <p:nvPr/>
        </p:nvGrpSpPr>
        <p:grpSpPr>
          <a:xfrm>
            <a:off x="3657600" y="753070"/>
            <a:ext cx="1136060" cy="971464"/>
            <a:chOff x="3657600" y="753070"/>
            <a:chExt cx="1136060" cy="971464"/>
          </a:xfrm>
        </p:grpSpPr>
        <p:sp>
          <p:nvSpPr>
            <p:cNvPr id="1012" name="AutoShape 31"/>
            <p:cNvSpPr>
              <a:spLocks noChangeArrowheads="1"/>
            </p:cNvSpPr>
            <p:nvPr/>
          </p:nvSpPr>
          <p:spPr bwMode="auto">
            <a:xfrm>
              <a:off x="3657600" y="753070"/>
              <a:ext cx="1136060" cy="768548"/>
            </a:xfrm>
            <a:prstGeom prst="star16">
              <a:avLst>
                <a:gd name="adj" fmla="val 375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7030A0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en-US" altLang="zh-TW" sz="1800" b="1" dirty="0">
                  <a:latin typeface="Arial Narrow" pitchFamily="34" charset="0"/>
                </a:rPr>
                <a:t>Aspirin</a:t>
              </a:r>
            </a:p>
            <a:p>
              <a:pPr algn="ctr"/>
              <a:r>
                <a:rPr kumimoji="1" lang="en-US" altLang="zh-TW" sz="1800" b="1" dirty="0">
                  <a:latin typeface="Arial Narrow" pitchFamily="34" charset="0"/>
                </a:rPr>
                <a:t>NSAIDS</a:t>
              </a:r>
            </a:p>
          </p:txBody>
        </p:sp>
        <p:sp>
          <p:nvSpPr>
            <p:cNvPr id="1013" name="AutoShape 32"/>
            <p:cNvSpPr>
              <a:spLocks noChangeArrowheads="1"/>
            </p:cNvSpPr>
            <p:nvPr/>
          </p:nvSpPr>
          <p:spPr bwMode="auto">
            <a:xfrm>
              <a:off x="4124325" y="1515070"/>
              <a:ext cx="167345" cy="209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</p:grpSp>
      <p:grpSp>
        <p:nvGrpSpPr>
          <p:cNvPr id="1014" name="Group 541"/>
          <p:cNvGrpSpPr/>
          <p:nvPr/>
        </p:nvGrpSpPr>
        <p:grpSpPr>
          <a:xfrm>
            <a:off x="5105400" y="1524000"/>
            <a:ext cx="1190625" cy="533400"/>
            <a:chOff x="5038725" y="1524595"/>
            <a:chExt cx="1190625" cy="533400"/>
          </a:xfrm>
        </p:grpSpPr>
        <p:sp>
          <p:nvSpPr>
            <p:cNvPr id="1015" name="AutoShape 34"/>
            <p:cNvSpPr>
              <a:spLocks noChangeArrowheads="1"/>
            </p:cNvSpPr>
            <p:nvPr/>
          </p:nvSpPr>
          <p:spPr bwMode="auto">
            <a:xfrm>
              <a:off x="5943600" y="1848445"/>
              <a:ext cx="146132" cy="155558"/>
            </a:xfrm>
            <a:prstGeom prst="flowChartOr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1016" name="Freeform 1015"/>
            <p:cNvSpPr/>
            <p:nvPr/>
          </p:nvSpPr>
          <p:spPr>
            <a:xfrm>
              <a:off x="5038725" y="1524595"/>
              <a:ext cx="1190625" cy="533400"/>
            </a:xfrm>
            <a:custGeom>
              <a:avLst/>
              <a:gdLst>
                <a:gd name="connsiteX0" fmla="*/ 0 w 1190625"/>
                <a:gd name="connsiteY0" fmla="*/ 0 h 533400"/>
                <a:gd name="connsiteX1" fmla="*/ 266700 w 1190625"/>
                <a:gd name="connsiteY1" fmla="*/ 323850 h 533400"/>
                <a:gd name="connsiteX2" fmla="*/ 923925 w 1190625"/>
                <a:gd name="connsiteY2" fmla="*/ 400050 h 533400"/>
                <a:gd name="connsiteX3" fmla="*/ 1190625 w 1190625"/>
                <a:gd name="connsiteY3" fmla="*/ 533400 h 533400"/>
                <a:gd name="connsiteX4" fmla="*/ 1190625 w 1190625"/>
                <a:gd name="connsiteY4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5" h="533400">
                  <a:moveTo>
                    <a:pt x="0" y="0"/>
                  </a:moveTo>
                  <a:cubicBezTo>
                    <a:pt x="56356" y="128587"/>
                    <a:pt x="112713" y="257175"/>
                    <a:pt x="266700" y="323850"/>
                  </a:cubicBezTo>
                  <a:cubicBezTo>
                    <a:pt x="420688" y="390525"/>
                    <a:pt x="769938" y="365125"/>
                    <a:pt x="923925" y="400050"/>
                  </a:cubicBezTo>
                  <a:cubicBezTo>
                    <a:pt x="1077912" y="434975"/>
                    <a:pt x="1190625" y="533400"/>
                    <a:pt x="1190625" y="533400"/>
                  </a:cubicBezTo>
                  <a:lnTo>
                    <a:pt x="1190625" y="533400"/>
                  </a:lnTo>
                </a:path>
              </a:pathLst>
            </a:cu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8259</TotalTime>
  <Words>2320</Words>
  <Application>Microsoft Office PowerPoint</Application>
  <PresentationFormat>On-screen Show (4:3)</PresentationFormat>
  <Paragraphs>436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HP</cp:lastModifiedBy>
  <cp:revision>298</cp:revision>
  <dcterms:created xsi:type="dcterms:W3CDTF">2011-01-29T09:29:33Z</dcterms:created>
  <dcterms:modified xsi:type="dcterms:W3CDTF">2011-04-30T17:00:52Z</dcterms:modified>
</cp:coreProperties>
</file>