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76" r:id="rId2"/>
    <p:sldId id="375" r:id="rId3"/>
    <p:sldId id="377" r:id="rId4"/>
    <p:sldId id="380" r:id="rId5"/>
    <p:sldId id="382" r:id="rId6"/>
    <p:sldId id="393" r:id="rId7"/>
    <p:sldId id="389" r:id="rId8"/>
    <p:sldId id="391" r:id="rId9"/>
    <p:sldId id="390" r:id="rId10"/>
    <p:sldId id="394" r:id="rId11"/>
    <p:sldId id="392" r:id="rId12"/>
    <p:sldId id="379" r:id="rId13"/>
    <p:sldId id="406" r:id="rId14"/>
    <p:sldId id="405" r:id="rId15"/>
    <p:sldId id="437" r:id="rId16"/>
    <p:sldId id="411" r:id="rId17"/>
    <p:sldId id="404" r:id="rId18"/>
    <p:sldId id="415" r:id="rId19"/>
    <p:sldId id="414" r:id="rId20"/>
    <p:sldId id="409" r:id="rId21"/>
    <p:sldId id="408" r:id="rId22"/>
    <p:sldId id="410" r:id="rId23"/>
    <p:sldId id="431" r:id="rId24"/>
    <p:sldId id="430" r:id="rId25"/>
    <p:sldId id="441" r:id="rId26"/>
    <p:sldId id="412" r:id="rId27"/>
    <p:sldId id="44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FF"/>
    <a:srgbClr val="FFE1E1"/>
    <a:srgbClr val="6600FF"/>
    <a:srgbClr val="FF00FF"/>
    <a:srgbClr val="FFDDFF"/>
    <a:srgbClr val="FFFFFF"/>
    <a:srgbClr val="FFCCFF"/>
    <a:srgbClr val="FF66FF"/>
    <a:srgbClr val="FF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30" autoAdjust="0"/>
    <p:restoredTop sz="94775" autoAdjust="0"/>
  </p:normalViewPr>
  <p:slideViewPr>
    <p:cSldViewPr>
      <p:cViewPr varScale="1">
        <p:scale>
          <a:sx n="75" d="100"/>
          <a:sy n="75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E621-01C8-414B-AA68-F0138C2E2155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102F-A60F-42FB-960F-49A6D390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3102F-A60F-42FB-960F-49A6D390D7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26000">
              <a:srgbClr val="6600FF">
                <a:alpha val="60000"/>
              </a:srgbClr>
            </a:gs>
            <a:gs pos="59000">
              <a:schemeClr val="bg1">
                <a:lumMod val="95000"/>
              </a:schemeClr>
            </a:gs>
            <a:gs pos="72000">
              <a:schemeClr val="bg2">
                <a:lumMod val="90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ublishing.eur.nl/ir/repub/asset/7766/2376_Alagappan-VK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0000" b="8889"/>
          <a:stretch>
            <a:fillRect/>
          </a:stretch>
        </p:blipFill>
        <p:spPr bwMode="auto">
          <a:xfrm>
            <a:off x="4495800" y="2557529"/>
            <a:ext cx="3505200" cy="3462271"/>
          </a:xfrm>
          <a:prstGeom prst="rect">
            <a:avLst/>
          </a:prstGeom>
          <a:noFill/>
        </p:spPr>
      </p:pic>
      <p:pic>
        <p:nvPicPr>
          <p:cNvPr id="223236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76800"/>
            <a:ext cx="1866900" cy="1866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6324600" y="5638800"/>
            <a:ext cx="1066800" cy="10668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7772400" y="4038600"/>
            <a:ext cx="1037492" cy="963386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04800"/>
            <a:ext cx="3124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Drugs in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1676400"/>
            <a:ext cx="55626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6461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OBSTRUCTIVE AIRWAY DISEASE</a:t>
            </a:r>
            <a:endParaRPr lang="en-US" sz="5400" b="1" cap="none" spc="0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7162800" y="1600200"/>
            <a:ext cx="762000" cy="762000"/>
          </a:xfrm>
          <a:prstGeom prst="ellipse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735085"/>
            <a:ext cx="4390114" cy="4468885"/>
            <a:chOff x="0" y="-1000374"/>
            <a:chExt cx="4390114" cy="4468885"/>
          </a:xfrm>
        </p:grpSpPr>
        <p:sp>
          <p:nvSpPr>
            <p:cNvPr id="16" name="Explosion 2 15"/>
            <p:cNvSpPr/>
            <p:nvPr/>
          </p:nvSpPr>
          <p:spPr>
            <a:xfrm rot="2489565">
              <a:off x="859723" y="-1000374"/>
              <a:ext cx="3530391" cy="3932580"/>
            </a:xfrm>
            <a:prstGeom prst="irregularSeal2">
              <a:avLst/>
            </a:prstGeom>
            <a:solidFill>
              <a:srgbClr val="D0D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http://img.medscape.com/fullsize/migrated/editorial/pguidelines/2007/8025/asthsumm.fig2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30000"/>
            </a:blip>
            <a:srcRect t="6648" r="4000" b="2493"/>
            <a:stretch>
              <a:fillRect/>
            </a:stretch>
          </p:blipFill>
          <p:spPr bwMode="auto">
            <a:xfrm>
              <a:off x="0" y="228600"/>
              <a:ext cx="4267200" cy="3239911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295400" y="3495406"/>
            <a:ext cx="1905000" cy="369332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CLINICAL SYMPTOMS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455627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latin typeface="Arial Narrow" pitchFamily="34" charset="0"/>
              </a:rPr>
              <a:t>Wheezing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latin typeface="Arial Narrow" pitchFamily="34" charset="0"/>
              </a:rPr>
              <a:t>FEV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 = PEF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decreased reaching 60% in severe cases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 PaCO</a:t>
            </a:r>
            <a:r>
              <a:rPr lang="en-US" sz="2200" b="1" baseline="-25000" dirty="0" smtClean="0">
                <a:latin typeface="Arial Narrow" pitchFamily="34" charset="0"/>
                <a:sym typeface="Symbol" pitchFamily="18" charset="2"/>
              </a:rPr>
              <a:t>2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and   PaO</a:t>
            </a:r>
            <a:r>
              <a:rPr lang="en-US" sz="2200" b="1" baseline="-25000" dirty="0" smtClean="0">
                <a:latin typeface="Arial Narrow" pitchFamily="34" charset="0"/>
                <a:sym typeface="Symbol" pitchFamily="18" charset="2"/>
              </a:rPr>
              <a:t>2</a:t>
            </a:r>
            <a:endParaRPr lang="en-US" sz="2200" b="1" baseline="-25000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5627" y="4297603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buBlip>
                <a:blip r:embed="rId5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Chest tightness</a:t>
            </a:r>
          </a:p>
          <a:p>
            <a:pPr indent="-274320">
              <a:buBlip>
                <a:blip r:embed="rId5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Shortness of breath</a:t>
            </a:r>
          </a:p>
          <a:p>
            <a:pPr indent="-274320">
              <a:buBlip>
                <a:blip r:embed="rId5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Rapid respiration</a:t>
            </a:r>
          </a:p>
          <a:p>
            <a:pPr indent="-274320">
              <a:buBlip>
                <a:blip r:embed="rId5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Wheezing</a:t>
            </a:r>
          </a:p>
          <a:p>
            <a:pPr indent="-274320">
              <a:buBlip>
                <a:blip r:embed="rId5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Cough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627" y="61677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Recurrent , Episodic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0311" y="3886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Asthmatic  Attack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886200" y="4800600"/>
            <a:ext cx="381000" cy="838200"/>
          </a:xfrm>
          <a:prstGeom prst="rightArrow">
            <a:avLst/>
          </a:prstGeom>
          <a:gradFill flip="none" rotWithShape="1">
            <a:gsLst>
              <a:gs pos="9000">
                <a:schemeClr val="tx1"/>
              </a:gs>
              <a:gs pos="16000">
                <a:srgbClr val="6600FF">
                  <a:alpha val="60000"/>
                </a:srgbClr>
              </a:gs>
              <a:gs pos="28000">
                <a:schemeClr val="bg1">
                  <a:lumMod val="95000"/>
                </a:schemeClr>
              </a:gs>
              <a:gs pos="72000">
                <a:schemeClr val="bg2">
                  <a:lumMod val="90000"/>
                  <a:alpha val="49000"/>
                </a:schemeClr>
              </a:gs>
              <a:gs pos="94000">
                <a:srgbClr val="FF99FF">
                  <a:alpha val="73000"/>
                </a:srgbClr>
              </a:gs>
              <a:gs pos="96000">
                <a:srgbClr val="CC00CC">
                  <a:alpha val="66000"/>
                </a:srgb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9" grpId="0" build="p"/>
      <p:bldP spid="17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0" y="1143000"/>
            <a:ext cx="228600" cy="3048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006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41" name="Horizontal Scroll 40"/>
          <p:cNvSpPr/>
          <p:nvPr/>
        </p:nvSpPr>
        <p:spPr>
          <a:xfrm>
            <a:off x="2743200" y="2057400"/>
            <a:ext cx="5486400" cy="4495800"/>
          </a:xfrm>
          <a:prstGeom prst="horizontalScroll">
            <a:avLst/>
          </a:prstGeom>
          <a:gradFill flip="none" rotWithShape="1">
            <a:gsLst>
              <a:gs pos="9000">
                <a:srgbClr val="FF99FF">
                  <a:alpha val="68000"/>
                </a:srgbClr>
              </a:gs>
              <a:gs pos="16000">
                <a:srgbClr val="6600FF">
                  <a:alpha val="20000"/>
                </a:srgbClr>
              </a:gs>
              <a:gs pos="28000">
                <a:schemeClr val="bg1">
                  <a:lumMod val="95000"/>
                </a:schemeClr>
              </a:gs>
              <a:gs pos="72000">
                <a:schemeClr val="bg2">
                  <a:lumMod val="90000"/>
                  <a:alpha val="49000"/>
                </a:schemeClr>
              </a:gs>
              <a:gs pos="94000">
                <a:srgbClr val="FF99FF">
                  <a:alpha val="73000"/>
                </a:srgbClr>
              </a:gs>
              <a:gs pos="96000">
                <a:srgbClr val="6600FF">
                  <a:alpha val="47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8382000" y="4648200"/>
            <a:ext cx="762000" cy="762000"/>
          </a:xfrm>
          <a:prstGeom prst="ellipse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228600"/>
            <a:ext cx="20574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Goals of Therapy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7620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Is to 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REDUCE INFLAMMATION </a:t>
            </a:r>
            <a:r>
              <a:rPr lang="en-US" sz="2200" b="1" dirty="0" smtClean="0">
                <a:latin typeface="Arial Narrow" pitchFamily="34" charset="0"/>
              </a:rPr>
              <a:t>as it cascades remodeling &amp; partial irreversibility</a:t>
            </a:r>
          </a:p>
          <a:p>
            <a:r>
              <a:rPr lang="en-US" sz="2200" b="1" dirty="0" smtClean="0">
                <a:latin typeface="Arial Narrow" pitchFamily="34" charset="0"/>
              </a:rPr>
              <a:t>So; first line treatment </a:t>
            </a:r>
            <a:r>
              <a:rPr lang="en-US" sz="2200" b="1" dirty="0" smtClean="0">
                <a:solidFill>
                  <a:srgbClr val="6600FF"/>
                </a:solidFill>
                <a:latin typeface="Bernard MT Condensed" pitchFamily="18" charset="0"/>
              </a:rPr>
              <a:t>I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nhaled Corticosteroids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200" b="1" dirty="0" smtClean="0">
                <a:latin typeface="Arial Narrow" pitchFamily="34" charset="0"/>
              </a:rPr>
              <a:t>  relieve </a:t>
            </a:r>
            <a:r>
              <a:rPr lang="en-US" sz="2200" dirty="0" smtClean="0">
                <a:latin typeface="Bernard MT Condensed" pitchFamily="18" charset="0"/>
              </a:rPr>
              <a:t>airflow obstruction </a:t>
            </a:r>
            <a:r>
              <a:rPr lang="en-US" sz="2200" b="1" dirty="0" smtClean="0">
                <a:latin typeface="Arial Narrow" pitchFamily="34" charset="0"/>
              </a:rPr>
              <a:t>symptoms by </a:t>
            </a:r>
            <a:r>
              <a:rPr lang="en-US" sz="2200" dirty="0" smtClean="0">
                <a:latin typeface="Bernard MT Condensed" pitchFamily="18" charset="0"/>
              </a:rPr>
              <a:t>bronchodilators.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1905000"/>
            <a:ext cx="2362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Outcome of Therapy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" t="26568" r="35743" b="11439"/>
          <a:stretch>
            <a:fillRect/>
          </a:stretch>
        </p:blipFill>
        <p:spPr bwMode="auto">
          <a:xfrm>
            <a:off x="3429000" y="26670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66399" t="12903"/>
          <a:stretch>
            <a:fillRect/>
          </a:stretch>
        </p:blipFill>
        <p:spPr bwMode="auto">
          <a:xfrm>
            <a:off x="228600" y="2362200"/>
            <a:ext cx="2362200" cy="4114800"/>
          </a:xfrm>
          <a:prstGeom prst="rect">
            <a:avLst/>
          </a:prstGeom>
          <a:gradFill flip="none" rotWithShape="1">
            <a:gsLst>
              <a:gs pos="9000">
                <a:srgbClr val="FF99FF">
                  <a:alpha val="68000"/>
                </a:srgbClr>
              </a:gs>
              <a:gs pos="16000">
                <a:srgbClr val="6600FF">
                  <a:alpha val="20000"/>
                </a:srgbClr>
              </a:gs>
              <a:gs pos="28000">
                <a:schemeClr val="bg1">
                  <a:lumMod val="95000"/>
                </a:schemeClr>
              </a:gs>
              <a:gs pos="72000">
                <a:schemeClr val="bg2">
                  <a:lumMod val="90000"/>
                  <a:alpha val="49000"/>
                </a:schemeClr>
              </a:gs>
              <a:gs pos="94000">
                <a:srgbClr val="FF99FF">
                  <a:alpha val="73000"/>
                </a:srgbClr>
              </a:gs>
              <a:gs pos="96000">
                <a:srgbClr val="6600FF">
                  <a:alpha val="47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http://www.dreamstime.com/bronchiole-thumb10290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52" b="3382"/>
          <a:stretch>
            <a:fillRect/>
          </a:stretch>
        </p:blipFill>
        <p:spPr bwMode="auto">
          <a:xfrm>
            <a:off x="7162800" y="381000"/>
            <a:ext cx="2133600" cy="1905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838200"/>
            <a:ext cx="1219200" cy="40011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RELIEVERS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28600"/>
            <a:ext cx="3124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CLASSIFICATION OF THERAPY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838200"/>
            <a:ext cx="1600200" cy="40011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CONTROLLERS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295400"/>
            <a:ext cx="37338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000" u="heavy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Induce </a:t>
            </a:r>
            <a:r>
              <a:rPr lang="en-US" altLang="zh-CN" sz="2000" u="heavy" dirty="0" err="1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bronchodilatation</a:t>
            </a:r>
            <a:r>
              <a:rPr lang="en-US" altLang="zh-CN" sz="2000" u="heavy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 </a:t>
            </a:r>
            <a:r>
              <a:rPr lang="en-US" altLang="zh-CN" sz="2000" dirty="0" smtClean="0">
                <a:latin typeface="Bernard MT Condensed" pitchFamily="18" charset="0"/>
              </a:rPr>
              <a:t>for quick</a:t>
            </a:r>
          </a:p>
          <a:p>
            <a:pPr>
              <a:lnSpc>
                <a:spcPts val="2300"/>
              </a:lnSpc>
            </a:pPr>
            <a:r>
              <a:rPr lang="en-US" altLang="zh-CN" sz="2000" dirty="0" smtClean="0">
                <a:latin typeface="Bernard MT Condensed" pitchFamily="18" charset="0"/>
              </a:rPr>
              <a:t>relief of acute attack symptoms 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1295400"/>
            <a:ext cx="4572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000" u="heavy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Decrease airway inflammation</a:t>
            </a:r>
          </a:p>
          <a:p>
            <a:pPr>
              <a:lnSpc>
                <a:spcPts val="2300"/>
              </a:lnSpc>
            </a:pPr>
            <a:r>
              <a:rPr lang="en-US" altLang="zh-CN" sz="2000" dirty="0" smtClean="0">
                <a:latin typeface="Bernard MT Condensed" pitchFamily="18" charset="0"/>
              </a:rPr>
              <a:t>to prevent airway remodeling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8144" y="1905000"/>
            <a:ext cx="3856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Selective β</a:t>
            </a:r>
            <a:r>
              <a:rPr lang="en-US" altLang="zh-CN" sz="2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-AR agonists; 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Short Acting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Anti-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cholinergics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PDE Inhibitors;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Theophylline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Non-selective β</a:t>
            </a:r>
            <a:r>
              <a:rPr lang="en-US" altLang="zh-CN" sz="2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-AR agonists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Adrenaline,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Isoprenaline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2766" y="1905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Corticosteroid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Antileukotrienes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Chromones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Anti-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IgE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monoclonal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Ab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7200" y="3213834"/>
            <a:ext cx="340445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000" u="heavy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Prevent recur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itchFamily="18" charset="0"/>
              </a:rPr>
              <a:t>of acute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8563" y="3531513"/>
            <a:ext cx="4383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Selective Long acting β-AR agonists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Longer acting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Anticholinergics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838200"/>
            <a:ext cx="914400" cy="40011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RESCUE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838200"/>
            <a:ext cx="1447800" cy="40011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MAINTENANCE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2229441" y="2418760"/>
            <a:ext cx="3352800" cy="39281"/>
          </a:xfrm>
          <a:prstGeom prst="line">
            <a:avLst/>
          </a:prstGeom>
          <a:ln w="19050"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4800" y="3886200"/>
            <a:ext cx="3505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METHODS OF ADMINISTRATION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6088" y="4304763"/>
            <a:ext cx="8817912" cy="430887"/>
          </a:xfrm>
          <a:prstGeom prst="rect">
            <a:avLst/>
          </a:prstGeom>
          <a:solidFill>
            <a:srgbClr val="FFE1E1">
              <a:alpha val="61176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 GENERAL 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altLang="zh-CN" sz="2200" dirty="0" smtClean="0">
                <a:ln>
                  <a:solidFill>
                    <a:schemeClr val="bg1"/>
                  </a:solidFill>
                </a:ln>
                <a:solidFill>
                  <a:srgbClr val="6600FF"/>
                </a:solidFill>
                <a:effectLst>
                  <a:glow rad="101600">
                    <a:srgbClr val="FFF3FF"/>
                  </a:glow>
                  <a:outerShdw blurRad="38100" dist="38100" dir="2700000" algn="tl">
                    <a:srgbClr val="FFE1E1"/>
                  </a:outerShdw>
                </a:effectLst>
                <a:latin typeface="Bernard MT Condensed" pitchFamily="18" charset="0"/>
              </a:rPr>
              <a:t>INHALATIONAL THERAPY 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is the </a:t>
            </a:r>
            <a:r>
              <a:rPr lang="en-US" altLang="zh-CN" sz="2200" dirty="0" smtClean="0">
                <a:ln>
                  <a:solidFill>
                    <a:schemeClr val="bg1"/>
                  </a:solidFill>
                </a:ln>
                <a:solidFill>
                  <a:srgbClr val="6600FF"/>
                </a:solidFill>
                <a:effectLst>
                  <a:glow rad="101600">
                    <a:srgbClr val="FFF3FF"/>
                  </a:glow>
                  <a:outerShdw blurRad="38100" dist="38100" dir="2700000" algn="tl">
                    <a:srgbClr val="FFE1E1"/>
                  </a:outerShdw>
                </a:effectLst>
                <a:latin typeface="Bernard MT Condensed" pitchFamily="18" charset="0"/>
              </a:rPr>
              <a:t>STANDARD METHOD </a:t>
            </a:r>
            <a:r>
              <a:rPr lang="en-US" altLang="zh-CN" sz="2200" b="1" u="heavy" dirty="0" smtClean="0">
                <a:effectLst/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UNLESS</a:t>
            </a:r>
          </a:p>
        </p:txBody>
      </p:sp>
      <p:pic>
        <p:nvPicPr>
          <p:cNvPr id="37" name="Picture 5" descr="largespac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792943"/>
            <a:ext cx="2641242" cy="1849335"/>
          </a:xfrm>
          <a:prstGeom prst="rect">
            <a:avLst/>
          </a:prstGeom>
          <a:noFill/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5" cstate="print"/>
          <a:srcRect l="60000" t="45000" r="14000" b="22500"/>
          <a:stretch>
            <a:fillRect/>
          </a:stretch>
        </p:blipFill>
        <p:spPr bwMode="auto">
          <a:xfrm>
            <a:off x="8382000" y="1447800"/>
            <a:ext cx="762000" cy="762000"/>
          </a:xfrm>
          <a:prstGeom prst="ellipse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27526" y="4672884"/>
            <a:ext cx="89164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6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The bronchial airways are almost obstructed in severe asthmatic state       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</a:t>
            </a:r>
            <a:r>
              <a:rPr lang="en-US" altLang="zh-CN" sz="2200" dirty="0" smtClean="0">
                <a:solidFill>
                  <a:srgbClr val="6600FF"/>
                </a:solidFill>
                <a:latin typeface="Bernard MT Condensed" pitchFamily="18" charset="0"/>
              </a:rPr>
              <a:t>[Status </a:t>
            </a:r>
            <a:r>
              <a:rPr lang="en-US" altLang="zh-CN" sz="2200" dirty="0" err="1" smtClean="0">
                <a:solidFill>
                  <a:srgbClr val="6600FF"/>
                </a:solidFill>
                <a:latin typeface="Bernard MT Condensed" pitchFamily="18" charset="0"/>
              </a:rPr>
              <a:t>Asthmaticus</a:t>
            </a:r>
            <a:r>
              <a:rPr lang="en-US" altLang="zh-CN" sz="2200" dirty="0" smtClean="0">
                <a:solidFill>
                  <a:srgbClr val="6600FF"/>
                </a:solidFill>
                <a:latin typeface="Bernard MT Condensed" pitchFamily="18" charset="0"/>
              </a:rPr>
              <a:t>] 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sym typeface="Wingdings 3"/>
              </a:rPr>
              <a:t> A 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life-threatening, prolonged &amp;  severe                         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acute exacerbation of asthma,  that does not respond                                             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to standard treatments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6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 children who cannot use inhalational devices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6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 those who develop worsening of cough &amp;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bronchospasm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by the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aerosoles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  <p:bldP spid="20" grpId="0"/>
      <p:bldP spid="21" grpId="0" build="p"/>
      <p:bldP spid="21" grpId="1" build="allAtOnce"/>
      <p:bldP spid="22" grpId="0" build="p"/>
      <p:bldP spid="22" grpId="1" build="allAtOnce"/>
      <p:bldP spid="23" grpId="0" build="p"/>
      <p:bldP spid="23" grpId="1" build="allAtOnce"/>
      <p:bldP spid="24" grpId="0" build="p"/>
      <p:bldP spid="24" grpId="1" build="allAtOnce"/>
      <p:bldP spid="25" grpId="0" animBg="1"/>
      <p:bldP spid="26" grpId="0" animBg="1"/>
      <p:bldP spid="34" grpId="0" animBg="1"/>
      <p:bldP spid="35" grpId="0" animBg="1"/>
      <p:bldP spid="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8382000" y="1524000"/>
            <a:ext cx="762000" cy="762000"/>
          </a:xfrm>
          <a:prstGeom prst="ellipse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257" y="570963"/>
            <a:ext cx="480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Targeted delivery to site of action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Rapid onset; optimal in acute attacks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Minimal dosage needed 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Less systemic side effects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Well tolerated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152400"/>
            <a:ext cx="4767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n>
                  <a:solidFill>
                    <a:schemeClr val="bg1"/>
                  </a:solidFill>
                </a:ln>
                <a:solidFill>
                  <a:srgbClr val="6600FF"/>
                </a:solidFill>
                <a:effectLst>
                  <a:glow rad="101600">
                    <a:srgbClr val="FFF3FF"/>
                  </a:glow>
                  <a:outerShdw blurRad="38100" dist="38100" dir="2700000" algn="tl">
                    <a:srgbClr val="FFE1E1"/>
                  </a:outerShdw>
                </a:effectLst>
                <a:latin typeface="Bernard MT Condensed" pitchFamily="18" charset="0"/>
              </a:rPr>
              <a:t>ADVANTAGE OF INHALATIONAL THERAPY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75126" y="2424447"/>
            <a:ext cx="235641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6600FF"/>
                </a:solidFill>
                <a:latin typeface="Bernard MT Condensed" pitchFamily="18" charset="0"/>
              </a:rPr>
              <a:t>Metered-dose Inhalers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1752600"/>
            <a:ext cx="2774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n>
                  <a:solidFill>
                    <a:schemeClr val="bg1"/>
                  </a:solidFill>
                </a:ln>
                <a:solidFill>
                  <a:srgbClr val="6600FF"/>
                </a:solidFill>
                <a:effectLst>
                  <a:glow rad="101600">
                    <a:srgbClr val="FFF3FF"/>
                  </a:glow>
                  <a:outerShdw blurRad="38100" dist="38100" dir="2700000" algn="tl">
                    <a:srgbClr val="FFE1E1"/>
                  </a:outerShdw>
                </a:effectLst>
                <a:latin typeface="Bernard MT Condensed" pitchFamily="18" charset="0"/>
              </a:rPr>
              <a:t>INHALATIONAL DEVICES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2570730" y="2424447"/>
            <a:ext cx="2450992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Dry-powdered Inhalers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1338" y="2424447"/>
            <a:ext cx="124906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6600FF"/>
                </a:solidFill>
                <a:latin typeface="Bernard MT Condensed" pitchFamily="18" charset="0"/>
              </a:rPr>
              <a:t>Nebulizers </a:t>
            </a:r>
          </a:p>
        </p:txBody>
      </p:sp>
      <p:pic>
        <p:nvPicPr>
          <p:cNvPr id="30" name="Picture 12" descr="http://fromyourdoctor.com/document/Content/images/asthma_inhaler_chil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7185" y="3048000"/>
            <a:ext cx="2530415" cy="1676400"/>
          </a:xfrm>
          <a:prstGeom prst="rect">
            <a:avLst/>
          </a:prstGeom>
          <a:noFill/>
        </p:spPr>
      </p:pic>
      <p:pic>
        <p:nvPicPr>
          <p:cNvPr id="31" name="Picture 10" descr="http://z.about.com/d/asthma/1/G/I/-/-/-/mdi-part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2971800"/>
            <a:ext cx="1143000" cy="173491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399759" y="2424447"/>
            <a:ext cx="217239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6600FF"/>
                </a:solidFill>
                <a:latin typeface="Bernard MT Condensed" pitchFamily="18" charset="0"/>
              </a:rPr>
              <a:t>Inhaler with Spacer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405" y="3178053"/>
            <a:ext cx="48006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MDIs; contain a pressurized inactive gas that propels the drug through a </a:t>
            </a:r>
            <a:r>
              <a:rPr lang="en-US" altLang="zh-TW" sz="2200" b="1" dirty="0" smtClean="0">
                <a:latin typeface="Arial Narrow" pitchFamily="34" charset="0"/>
              </a:rPr>
              <a:t>metering valve that dispenses a constant volume of drug in the propellant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altLang="zh-TW" sz="2200" b="1" dirty="0" smtClean="0">
                <a:latin typeface="Arial Narrow" pitchFamily="34" charset="0"/>
              </a:rPr>
              <a:t>to be </a:t>
            </a:r>
            <a:r>
              <a:rPr lang="en-US" sz="2200" b="1" dirty="0" smtClean="0">
                <a:latin typeface="Arial Narrow" pitchFamily="34" charset="0"/>
              </a:rPr>
              <a:t>inhaled directly in each 'puff‘ into the lung.</a:t>
            </a:r>
          </a:p>
          <a:p>
            <a:pPr>
              <a:lnSpc>
                <a:spcPts val="22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Inhalation technique is critical for optimal drug delivery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200" y="5213297"/>
            <a:ext cx="2294218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6600FF"/>
                </a:solidFill>
                <a:latin typeface="Bernard MT Condensed" pitchFamily="18" charset="0"/>
              </a:rPr>
              <a:t>Dry Powder </a:t>
            </a:r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Inhalers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" y="5690681"/>
            <a:ext cx="6629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Drug is formulated in a filler &amp; contained in a capsule in the device that is punctured to release the powder.</a:t>
            </a:r>
          </a:p>
          <a:p>
            <a:pPr>
              <a:lnSpc>
                <a:spcPts val="22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It is breath-activated &amp; does not need patient coordination</a:t>
            </a:r>
            <a:endParaRPr lang="en-US" altLang="zh-TW" sz="2200" b="1" dirty="0">
              <a:latin typeface="Arial Narrow" pitchFamily="34" charset="0"/>
            </a:endParaRPr>
          </a:p>
        </p:txBody>
      </p:sp>
      <p:pic>
        <p:nvPicPr>
          <p:cNvPr id="34" name="Picture 6" descr="http://asthma.corsarius.net/wp-content/uploads/2006/06/dry-powder-inhal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029200"/>
            <a:ext cx="1752600" cy="1590822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94693" y="2693313"/>
            <a:ext cx="2572307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Metered-dose Inhalers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5" grpId="0"/>
      <p:bldP spid="27" grpId="0" animBg="1"/>
      <p:bldP spid="27" grpId="1" animBg="1"/>
      <p:bldP spid="28" grpId="0" animBg="1"/>
      <p:bldP spid="28" grpId="1" animBg="1"/>
      <p:bldP spid="17" grpId="0" animBg="1"/>
      <p:bldP spid="17" grpId="1" animBg="1"/>
      <p:bldP spid="18" grpId="0"/>
      <p:bldP spid="32" grpId="0" animBg="1"/>
      <p:bldP spid="33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spac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4572000" y="1895631"/>
            <a:ext cx="4572000" cy="2523969"/>
          </a:xfrm>
          <a:prstGeom prst="rect">
            <a:avLst/>
          </a:prstGeom>
          <a:noFill/>
        </p:spPr>
      </p:pic>
      <p:pic>
        <p:nvPicPr>
          <p:cNvPr id="41986" name="Picture 2" descr="spacer device (036.jpg)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b="33333"/>
          <a:stretch>
            <a:fillRect/>
          </a:stretch>
        </p:blipFill>
        <p:spPr bwMode="auto">
          <a:xfrm flipH="1">
            <a:off x="6928540" y="1030749"/>
            <a:ext cx="1931793" cy="87425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469938"/>
            <a:ext cx="617220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Usually are MDIs  that are provided with spacers ???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A spacer (a holding chamber), insures to;</a:t>
            </a:r>
          </a:p>
          <a:p>
            <a:pPr>
              <a:lnSpc>
                <a:spcPts val="2400"/>
              </a:lnSpc>
              <a:buBlip>
                <a:blip r:embed="rId4"/>
              </a:buBlip>
            </a:pPr>
            <a:r>
              <a:rPr lang="en-US" altLang="zh-TW" sz="2200" b="1" dirty="0" smtClean="0">
                <a:latin typeface="Arial Narrow" pitchFamily="34" charset="0"/>
              </a:rPr>
              <a:t>Catch all mist coming out, to be </a:t>
            </a:r>
            <a:r>
              <a:rPr lang="en-US" sz="2200" b="1" dirty="0" smtClean="0">
                <a:latin typeface="Arial Narrow" pitchFamily="34" charset="0"/>
              </a:rPr>
              <a:t>kept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within it,  till all is  breathed in. </a:t>
            </a:r>
          </a:p>
          <a:p>
            <a:pPr>
              <a:lnSpc>
                <a:spcPts val="2400"/>
              </a:lnSpc>
              <a:buBlip>
                <a:blip r:embed="rId4"/>
              </a:buBlip>
            </a:pPr>
            <a:r>
              <a:rPr lang="en-US" altLang="zh-TW" sz="2200" b="1" dirty="0" smtClean="0">
                <a:latin typeface="Arial Narrow" pitchFamily="34" charset="0"/>
              </a:rPr>
              <a:t>Leaves less residual  drug in mouth. 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A facemask can be fitted sometimes,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 instead of a mouthpiece</a:t>
            </a:r>
            <a:endParaRPr lang="en-US" altLang="zh-TW" sz="2200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057415"/>
            <a:ext cx="2367956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Inhaler with Spacer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4157008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Are electronic devices that transforms liquid into very fine mist, to be inhaled deeply into the lungs through a face mask or mouth piece. Useful in patients who are very breathless,  mainly in hospital for severe attacks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702749"/>
            <a:ext cx="1356462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Nebulizers </a:t>
            </a:r>
          </a:p>
        </p:txBody>
      </p:sp>
      <p:pic>
        <p:nvPicPr>
          <p:cNvPr id="14" name="Picture 14" descr="http://www.priceit.in/wp-content/uploads/2010/12/Omron-asthma-nebulizer-1.jpg"/>
          <p:cNvPicPr>
            <a:picLocks noChangeAspect="1" noChangeArrowheads="1"/>
          </p:cNvPicPr>
          <p:nvPr/>
        </p:nvPicPr>
        <p:blipFill>
          <a:blip r:embed="rId5" cstate="print"/>
          <a:srcRect l="9326" r="6736"/>
          <a:stretch>
            <a:fillRect/>
          </a:stretch>
        </p:blipFill>
        <p:spPr bwMode="auto">
          <a:xfrm>
            <a:off x="5859109" y="4514117"/>
            <a:ext cx="1151291" cy="1371600"/>
          </a:xfrm>
          <a:prstGeom prst="rect">
            <a:avLst/>
          </a:prstGeom>
          <a:noFill/>
        </p:spPr>
      </p:pic>
      <p:pic>
        <p:nvPicPr>
          <p:cNvPr id="15" name="Picture 16" descr="Omron asthma nebulizer 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3" t="7595" r="13924" b="8861"/>
          <a:stretch>
            <a:fillRect/>
          </a:stretch>
        </p:blipFill>
        <p:spPr bwMode="auto">
          <a:xfrm>
            <a:off x="7010400" y="4267200"/>
            <a:ext cx="1981200" cy="2514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7526" y="6012359"/>
            <a:ext cx="685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Requires measuring the amount of medication carefully that is poured into the cup attached to the nebulizer tubing.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382074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N.B  WITH INHALERS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A</a:t>
            </a:r>
            <a:r>
              <a:rPr lang="en-US" sz="2200" b="1" dirty="0" smtClean="0">
                <a:latin typeface="Arial Narrow" pitchFamily="34" charset="0"/>
              </a:rPr>
              <a:t> slow, deep breath should be taken &amp; held for 5 to 10 seconds. Proper rinsing of the mouth with water is a must.</a:t>
            </a:r>
          </a:p>
          <a:p>
            <a:pPr>
              <a:lnSpc>
                <a:spcPts val="2400"/>
              </a:lnSpc>
            </a:pP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  <p:bldP spid="12" grpId="0"/>
      <p:bldP spid="1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658" y="342504"/>
            <a:ext cx="18288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  <a:latin typeface="Bernard MT Condensed" pitchFamily="18" charset="0"/>
              </a:rPr>
              <a:t>RELIEVERS</a:t>
            </a:r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809810" y="1143000"/>
            <a:ext cx="457200" cy="1588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55542" y="915988"/>
            <a:ext cx="2971800" cy="3198812"/>
            <a:chOff x="655542" y="915988"/>
            <a:chExt cx="2971800" cy="3198812"/>
          </a:xfrm>
        </p:grpSpPr>
        <p:sp>
          <p:nvSpPr>
            <p:cNvPr id="23" name="TextBox 22"/>
            <p:cNvSpPr txBox="1"/>
            <p:nvPr/>
          </p:nvSpPr>
          <p:spPr>
            <a:xfrm>
              <a:off x="655542" y="3402617"/>
              <a:ext cx="2971800" cy="71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/>
                <a:t>HOW TO INDUCE BRONCHODILATION?</a:t>
              </a:r>
              <a:endParaRPr lang="en-US" sz="2400" b="1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-447093" y="2172097"/>
              <a:ext cx="2513012" cy="794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00600" y="1524000"/>
            <a:ext cx="3276600" cy="4114800"/>
            <a:chOff x="4800600" y="1524000"/>
            <a:chExt cx="3276600" cy="4114800"/>
          </a:xfrm>
        </p:grpSpPr>
        <p:pic>
          <p:nvPicPr>
            <p:cNvPr id="21" name="Picture 2" descr="http://static.howstuffworks.com/gif/adam/images/en/bronchitis-and-normal-condition-in-tertiary-bronchus-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t="10000" r="52000" b="15000"/>
            <a:stretch>
              <a:fillRect/>
            </a:stretch>
          </p:blipFill>
          <p:spPr bwMode="auto">
            <a:xfrm>
              <a:off x="6248400" y="3352800"/>
              <a:ext cx="1828800" cy="2286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22" name="Picture 2" descr="http://static.howstuffworks.com/gif/adam/images/en/bronchitis-and-normal-condition-in-tertiary-bronchus-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50000" t="10000" b="15000"/>
            <a:stretch>
              <a:fillRect/>
            </a:stretch>
          </p:blipFill>
          <p:spPr bwMode="auto">
            <a:xfrm>
              <a:off x="4800600" y="1524000"/>
              <a:ext cx="1905000" cy="2286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cxnSp>
          <p:nvCxnSpPr>
            <p:cNvPr id="30" name="Straight Connector 29"/>
            <p:cNvCxnSpPr/>
            <p:nvPr/>
          </p:nvCxnSpPr>
          <p:spPr>
            <a:xfrm rot="5400000">
              <a:off x="4788258" y="4457700"/>
              <a:ext cx="2209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>
              <a:off x="7027438" y="5371288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896584" y="5570704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97021" y="1749465"/>
            <a:ext cx="3352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Rescue medication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Quick relief of symptoms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Used during acute attacks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Action lasts 4-6 hrs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416" y="4953000"/>
            <a:ext cx="510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Selective β</a:t>
            </a:r>
            <a:r>
              <a:rPr lang="en-US" altLang="zh-CN" sz="2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-AR agonists; Short Acting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Anti-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cholinergics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PDE Inhibitors;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Theophylline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Non-selective β</a:t>
            </a:r>
            <a:r>
              <a:rPr lang="en-US" altLang="zh-CN" sz="2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-AR agonists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Adrenaline,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Isoprenaline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28016" y="914400"/>
            <a:ext cx="3581400" cy="4064983"/>
            <a:chOff x="428016" y="914400"/>
            <a:chExt cx="3581400" cy="4064983"/>
          </a:xfrm>
        </p:grpSpPr>
        <p:sp>
          <p:nvSpPr>
            <p:cNvPr id="24" name="TextBox 23"/>
            <p:cNvSpPr txBox="1"/>
            <p:nvPr/>
          </p:nvSpPr>
          <p:spPr>
            <a:xfrm>
              <a:off x="428016" y="4267200"/>
              <a:ext cx="3581400" cy="71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/>
                <a:t>WHICH DRUGS INDUCE BRONCHODILATION?</a:t>
              </a:r>
              <a:endParaRPr lang="en-US" sz="2400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-1110307" y="2590006"/>
              <a:ext cx="3352800" cy="1588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85216" y="1371600"/>
            <a:ext cx="297180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/>
              <a:t>WHAT ARE THEY?</a:t>
            </a:r>
            <a:endParaRPr lang="en-US" sz="24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472"/>
          <p:cNvGrpSpPr/>
          <p:nvPr/>
        </p:nvGrpSpPr>
        <p:grpSpPr>
          <a:xfrm>
            <a:off x="4487172" y="5291505"/>
            <a:ext cx="542027" cy="879069"/>
            <a:chOff x="2658373" y="5052815"/>
            <a:chExt cx="533400" cy="99166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7" name="Flowchart: Magnetic Disk 286"/>
            <p:cNvSpPr/>
            <p:nvPr/>
          </p:nvSpPr>
          <p:spPr>
            <a:xfrm flipV="1">
              <a:off x="2858037" y="5511084"/>
              <a:ext cx="152400" cy="5334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ardrop 287"/>
            <p:cNvSpPr/>
            <p:nvPr/>
          </p:nvSpPr>
          <p:spPr>
            <a:xfrm rot="7719790">
              <a:off x="2620273" y="5090915"/>
              <a:ext cx="609600" cy="533400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399" t="32794" b="42138"/>
          <a:stretch>
            <a:fillRect/>
          </a:stretch>
        </p:blipFill>
        <p:spPr bwMode="auto">
          <a:xfrm>
            <a:off x="6210837" y="152400"/>
            <a:ext cx="1541417" cy="1515292"/>
          </a:xfrm>
          <a:prstGeom prst="rect">
            <a:avLst/>
          </a:prstGeom>
          <a:noFill/>
        </p:spPr>
      </p:pic>
      <p:sp>
        <p:nvSpPr>
          <p:cNvPr id="6" name="Line 310"/>
          <p:cNvSpPr>
            <a:spLocks noChangeShapeType="1"/>
          </p:cNvSpPr>
          <p:nvPr/>
        </p:nvSpPr>
        <p:spPr bwMode="auto">
          <a:xfrm>
            <a:off x="8174349" y="5248991"/>
            <a:ext cx="1587" cy="1587"/>
          </a:xfrm>
          <a:prstGeom prst="line">
            <a:avLst/>
          </a:prstGeom>
          <a:noFill/>
          <a:ln w="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18385" y="5657784"/>
            <a:ext cx="2015814" cy="1147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799" y="5772578"/>
            <a:ext cx="708609" cy="194329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74"/>
          <p:cNvSpPr>
            <a:spLocks/>
          </p:cNvSpPr>
          <p:nvPr/>
        </p:nvSpPr>
        <p:spPr bwMode="auto">
          <a:xfrm>
            <a:off x="4888223" y="5971194"/>
            <a:ext cx="57150" cy="127172"/>
          </a:xfrm>
          <a:custGeom>
            <a:avLst/>
            <a:gdLst/>
            <a:ahLst/>
            <a:cxnLst>
              <a:cxn ang="0">
                <a:pos x="28" y="87"/>
              </a:cxn>
              <a:cxn ang="0">
                <a:pos x="36" y="85"/>
              </a:cxn>
              <a:cxn ang="0">
                <a:pos x="15" y="0"/>
              </a:cxn>
              <a:cxn ang="0">
                <a:pos x="0" y="4"/>
              </a:cxn>
              <a:cxn ang="0">
                <a:pos x="21" y="89"/>
              </a:cxn>
              <a:cxn ang="0">
                <a:pos x="28" y="87"/>
              </a:cxn>
            </a:cxnLst>
            <a:rect l="0" t="0" r="r" b="b"/>
            <a:pathLst>
              <a:path w="36" h="89">
                <a:moveTo>
                  <a:pt x="28" y="87"/>
                </a:moveTo>
                <a:lnTo>
                  <a:pt x="36" y="85"/>
                </a:lnTo>
                <a:lnTo>
                  <a:pt x="15" y="0"/>
                </a:lnTo>
                <a:lnTo>
                  <a:pt x="0" y="4"/>
                </a:lnTo>
                <a:lnTo>
                  <a:pt x="21" y="89"/>
                </a:lnTo>
                <a:lnTo>
                  <a:pt x="28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75"/>
          <p:cNvSpPr>
            <a:spLocks/>
          </p:cNvSpPr>
          <p:nvPr/>
        </p:nvSpPr>
        <p:spPr bwMode="auto">
          <a:xfrm>
            <a:off x="4962835" y="5986912"/>
            <a:ext cx="61913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39" y="73"/>
              </a:cxn>
              <a:cxn ang="0">
                <a:pos x="16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39" h="78">
                <a:moveTo>
                  <a:pt x="33" y="76"/>
                </a:moveTo>
                <a:lnTo>
                  <a:pt x="39" y="73"/>
                </a:lnTo>
                <a:lnTo>
                  <a:pt x="16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76"/>
          <p:cNvSpPr>
            <a:spLocks/>
          </p:cNvSpPr>
          <p:nvPr/>
        </p:nvSpPr>
        <p:spPr bwMode="auto">
          <a:xfrm>
            <a:off x="5039035" y="5979767"/>
            <a:ext cx="66675" cy="118598"/>
          </a:xfrm>
          <a:custGeom>
            <a:avLst/>
            <a:gdLst/>
            <a:ahLst/>
            <a:cxnLst>
              <a:cxn ang="0">
                <a:pos x="35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7" y="83"/>
              </a:cxn>
              <a:cxn ang="0">
                <a:pos x="35" y="81"/>
              </a:cxn>
            </a:cxnLst>
            <a:rect l="0" t="0" r="r" b="b"/>
            <a:pathLst>
              <a:path w="42" h="83">
                <a:moveTo>
                  <a:pt x="35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7" y="83"/>
                </a:lnTo>
                <a:lnTo>
                  <a:pt x="35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77"/>
          <p:cNvSpPr>
            <a:spLocks/>
          </p:cNvSpPr>
          <p:nvPr/>
        </p:nvSpPr>
        <p:spPr bwMode="auto">
          <a:xfrm>
            <a:off x="4845360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3" y="13"/>
              </a:cxn>
              <a:cxn ang="0">
                <a:pos x="130" y="8"/>
              </a:cxn>
              <a:cxn ang="0">
                <a:pos x="115" y="2"/>
              </a:cxn>
              <a:cxn ang="0">
                <a:pos x="101" y="0"/>
              </a:cxn>
              <a:cxn ang="0">
                <a:pos x="88" y="0"/>
              </a:cxn>
              <a:cxn ang="0">
                <a:pos x="74" y="2"/>
              </a:cxn>
              <a:cxn ang="0">
                <a:pos x="61" y="4"/>
              </a:cxn>
              <a:cxn ang="0">
                <a:pos x="38" y="10"/>
              </a:cxn>
              <a:cxn ang="0">
                <a:pos x="19" y="17"/>
              </a:cxn>
              <a:cxn ang="0">
                <a:pos x="8" y="25"/>
              </a:cxn>
              <a:cxn ang="0">
                <a:pos x="0" y="32"/>
              </a:cxn>
              <a:cxn ang="0">
                <a:pos x="15" y="36"/>
              </a:cxn>
              <a:cxn ang="0">
                <a:pos x="17" y="36"/>
              </a:cxn>
              <a:cxn ang="0">
                <a:pos x="27" y="30"/>
              </a:cxn>
              <a:cxn ang="0">
                <a:pos x="44" y="25"/>
              </a:cxn>
              <a:cxn ang="0">
                <a:pos x="65" y="19"/>
              </a:cxn>
              <a:cxn ang="0">
                <a:pos x="74" y="17"/>
              </a:cxn>
              <a:cxn ang="0">
                <a:pos x="88" y="15"/>
              </a:cxn>
              <a:cxn ang="0">
                <a:pos x="99" y="17"/>
              </a:cxn>
              <a:cxn ang="0">
                <a:pos x="113" y="19"/>
              </a:cxn>
              <a:cxn ang="0">
                <a:pos x="124" y="21"/>
              </a:cxn>
              <a:cxn ang="0">
                <a:pos x="137" y="26"/>
              </a:cxn>
              <a:cxn ang="0">
                <a:pos x="149" y="34"/>
              </a:cxn>
              <a:cxn ang="0">
                <a:pos x="160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3" y="13"/>
                </a:lnTo>
                <a:lnTo>
                  <a:pt x="130" y="8"/>
                </a:lnTo>
                <a:lnTo>
                  <a:pt x="115" y="2"/>
                </a:lnTo>
                <a:lnTo>
                  <a:pt x="101" y="0"/>
                </a:lnTo>
                <a:lnTo>
                  <a:pt x="88" y="0"/>
                </a:lnTo>
                <a:lnTo>
                  <a:pt x="74" y="2"/>
                </a:lnTo>
                <a:lnTo>
                  <a:pt x="61" y="4"/>
                </a:lnTo>
                <a:lnTo>
                  <a:pt x="38" y="10"/>
                </a:lnTo>
                <a:lnTo>
                  <a:pt x="19" y="17"/>
                </a:lnTo>
                <a:lnTo>
                  <a:pt x="8" y="25"/>
                </a:lnTo>
                <a:lnTo>
                  <a:pt x="0" y="32"/>
                </a:lnTo>
                <a:lnTo>
                  <a:pt x="15" y="36"/>
                </a:lnTo>
                <a:lnTo>
                  <a:pt x="17" y="36"/>
                </a:lnTo>
                <a:lnTo>
                  <a:pt x="27" y="30"/>
                </a:lnTo>
                <a:lnTo>
                  <a:pt x="44" y="25"/>
                </a:lnTo>
                <a:lnTo>
                  <a:pt x="65" y="19"/>
                </a:lnTo>
                <a:lnTo>
                  <a:pt x="74" y="17"/>
                </a:lnTo>
                <a:lnTo>
                  <a:pt x="88" y="15"/>
                </a:lnTo>
                <a:lnTo>
                  <a:pt x="99" y="17"/>
                </a:lnTo>
                <a:lnTo>
                  <a:pt x="113" y="19"/>
                </a:lnTo>
                <a:lnTo>
                  <a:pt x="124" y="21"/>
                </a:lnTo>
                <a:lnTo>
                  <a:pt x="137" y="26"/>
                </a:lnTo>
                <a:lnTo>
                  <a:pt x="149" y="34"/>
                </a:lnTo>
                <a:lnTo>
                  <a:pt x="160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78"/>
          <p:cNvSpPr>
            <a:spLocks/>
          </p:cNvSpPr>
          <p:nvPr/>
        </p:nvSpPr>
        <p:spPr bwMode="auto">
          <a:xfrm>
            <a:off x="5099360" y="5652552"/>
            <a:ext cx="28575" cy="297209"/>
          </a:xfrm>
          <a:custGeom>
            <a:avLst/>
            <a:gdLst/>
            <a:ahLst/>
            <a:cxnLst>
              <a:cxn ang="0">
                <a:pos x="16" y="208"/>
              </a:cxn>
              <a:cxn ang="0">
                <a:pos x="16" y="199"/>
              </a:cxn>
              <a:cxn ang="0">
                <a:pos x="18" y="177"/>
              </a:cxn>
              <a:cxn ang="0">
                <a:pos x="18" y="145"/>
              </a:cxn>
              <a:cxn ang="0">
                <a:pos x="18" y="108"/>
              </a:cxn>
              <a:cxn ang="0">
                <a:pos x="18" y="71"/>
              </a:cxn>
              <a:cxn ang="0">
                <a:pos x="18" y="39"/>
              </a:cxn>
              <a:cxn ang="0">
                <a:pos x="16" y="15"/>
              </a:cxn>
              <a:cxn ang="0">
                <a:pos x="12" y="0"/>
              </a:cxn>
              <a:cxn ang="0">
                <a:pos x="0" y="11"/>
              </a:cxn>
              <a:cxn ang="0">
                <a:pos x="0" y="17"/>
              </a:cxn>
              <a:cxn ang="0">
                <a:pos x="2" y="39"/>
              </a:cxn>
              <a:cxn ang="0">
                <a:pos x="2" y="71"/>
              </a:cxn>
              <a:cxn ang="0">
                <a:pos x="2" y="108"/>
              </a:cxn>
              <a:cxn ang="0">
                <a:pos x="2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6" y="208"/>
              </a:cxn>
            </a:cxnLst>
            <a:rect l="0" t="0" r="r" b="b"/>
            <a:pathLst>
              <a:path w="18" h="208">
                <a:moveTo>
                  <a:pt x="16" y="208"/>
                </a:moveTo>
                <a:lnTo>
                  <a:pt x="16" y="199"/>
                </a:lnTo>
                <a:lnTo>
                  <a:pt x="18" y="177"/>
                </a:lnTo>
                <a:lnTo>
                  <a:pt x="18" y="145"/>
                </a:lnTo>
                <a:lnTo>
                  <a:pt x="18" y="108"/>
                </a:lnTo>
                <a:lnTo>
                  <a:pt x="18" y="71"/>
                </a:lnTo>
                <a:lnTo>
                  <a:pt x="18" y="39"/>
                </a:lnTo>
                <a:lnTo>
                  <a:pt x="16" y="15"/>
                </a:lnTo>
                <a:lnTo>
                  <a:pt x="12" y="0"/>
                </a:lnTo>
                <a:lnTo>
                  <a:pt x="0" y="11"/>
                </a:lnTo>
                <a:lnTo>
                  <a:pt x="0" y="17"/>
                </a:lnTo>
                <a:lnTo>
                  <a:pt x="2" y="39"/>
                </a:lnTo>
                <a:lnTo>
                  <a:pt x="2" y="71"/>
                </a:lnTo>
                <a:lnTo>
                  <a:pt x="2" y="108"/>
                </a:lnTo>
                <a:lnTo>
                  <a:pt x="2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6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79"/>
          <p:cNvSpPr>
            <a:spLocks/>
          </p:cNvSpPr>
          <p:nvPr/>
        </p:nvSpPr>
        <p:spPr bwMode="auto">
          <a:xfrm>
            <a:off x="4851710" y="5946903"/>
            <a:ext cx="273050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0" y="28"/>
              </a:cxn>
              <a:cxn ang="0">
                <a:pos x="46" y="34"/>
              </a:cxn>
              <a:cxn ang="0">
                <a:pos x="61" y="36"/>
              </a:cxn>
              <a:cxn ang="0">
                <a:pos x="76" y="37"/>
              </a:cxn>
              <a:cxn ang="0">
                <a:pos x="90" y="37"/>
              </a:cxn>
              <a:cxn ang="0">
                <a:pos x="103" y="36"/>
              </a:cxn>
              <a:cxn ang="0">
                <a:pos x="116" y="34"/>
              </a:cxn>
              <a:cxn ang="0">
                <a:pos x="137" y="28"/>
              </a:cxn>
              <a:cxn ang="0">
                <a:pos x="155" y="21"/>
              </a:cxn>
              <a:cxn ang="0">
                <a:pos x="166" y="13"/>
              </a:cxn>
              <a:cxn ang="0">
                <a:pos x="172" y="2"/>
              </a:cxn>
              <a:cxn ang="0">
                <a:pos x="156" y="2"/>
              </a:cxn>
              <a:cxn ang="0">
                <a:pos x="156" y="0"/>
              </a:cxn>
              <a:cxn ang="0">
                <a:pos x="147" y="6"/>
              </a:cxn>
              <a:cxn ang="0">
                <a:pos x="132" y="13"/>
              </a:cxn>
              <a:cxn ang="0">
                <a:pos x="112" y="19"/>
              </a:cxn>
              <a:cxn ang="0">
                <a:pos x="101" y="21"/>
              </a:cxn>
              <a:cxn ang="0">
                <a:pos x="90" y="23"/>
              </a:cxn>
              <a:cxn ang="0">
                <a:pos x="76" y="23"/>
              </a:cxn>
              <a:cxn ang="0">
                <a:pos x="63" y="21"/>
              </a:cxn>
              <a:cxn ang="0">
                <a:pos x="49" y="19"/>
              </a:cxn>
              <a:cxn ang="0">
                <a:pos x="36" y="15"/>
              </a:cxn>
              <a:cxn ang="0">
                <a:pos x="23" y="10"/>
              </a:cxn>
              <a:cxn ang="0">
                <a:pos x="7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0" y="28"/>
                </a:lnTo>
                <a:lnTo>
                  <a:pt x="46" y="34"/>
                </a:lnTo>
                <a:lnTo>
                  <a:pt x="61" y="36"/>
                </a:lnTo>
                <a:lnTo>
                  <a:pt x="76" y="37"/>
                </a:lnTo>
                <a:lnTo>
                  <a:pt x="90" y="37"/>
                </a:lnTo>
                <a:lnTo>
                  <a:pt x="103" y="36"/>
                </a:lnTo>
                <a:lnTo>
                  <a:pt x="116" y="34"/>
                </a:lnTo>
                <a:lnTo>
                  <a:pt x="137" y="28"/>
                </a:lnTo>
                <a:lnTo>
                  <a:pt x="155" y="21"/>
                </a:lnTo>
                <a:lnTo>
                  <a:pt x="166" y="13"/>
                </a:lnTo>
                <a:lnTo>
                  <a:pt x="172" y="2"/>
                </a:lnTo>
                <a:lnTo>
                  <a:pt x="156" y="2"/>
                </a:lnTo>
                <a:lnTo>
                  <a:pt x="156" y="0"/>
                </a:lnTo>
                <a:lnTo>
                  <a:pt x="147" y="6"/>
                </a:lnTo>
                <a:lnTo>
                  <a:pt x="132" y="13"/>
                </a:lnTo>
                <a:lnTo>
                  <a:pt x="112" y="19"/>
                </a:lnTo>
                <a:lnTo>
                  <a:pt x="101" y="21"/>
                </a:lnTo>
                <a:lnTo>
                  <a:pt x="90" y="23"/>
                </a:lnTo>
                <a:lnTo>
                  <a:pt x="76" y="23"/>
                </a:lnTo>
                <a:lnTo>
                  <a:pt x="63" y="21"/>
                </a:lnTo>
                <a:lnTo>
                  <a:pt x="49" y="19"/>
                </a:lnTo>
                <a:lnTo>
                  <a:pt x="36" y="15"/>
                </a:lnTo>
                <a:lnTo>
                  <a:pt x="23" y="10"/>
                </a:lnTo>
                <a:lnTo>
                  <a:pt x="7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80"/>
          <p:cNvSpPr>
            <a:spLocks/>
          </p:cNvSpPr>
          <p:nvPr/>
        </p:nvSpPr>
        <p:spPr bwMode="auto">
          <a:xfrm>
            <a:off x="4842185" y="5652552"/>
            <a:ext cx="26988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3"/>
              </a:cxn>
              <a:cxn ang="0">
                <a:pos x="0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0" y="204"/>
              </a:cxn>
              <a:cxn ang="0">
                <a:pos x="6" y="219"/>
              </a:cxn>
              <a:cxn ang="0">
                <a:pos x="13" y="206"/>
              </a:cxn>
              <a:cxn ang="0">
                <a:pos x="17" y="203"/>
              </a:cxn>
              <a:cxn ang="0">
                <a:pos x="15" y="180"/>
              </a:cxn>
              <a:cxn ang="0">
                <a:pos x="15" y="147"/>
              </a:cxn>
              <a:cxn ang="0">
                <a:pos x="15" y="110"/>
              </a:cxn>
              <a:cxn ang="0">
                <a:pos x="15" y="71"/>
              </a:cxn>
              <a:cxn ang="0">
                <a:pos x="15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0" y="13"/>
                </a:lnTo>
                <a:lnTo>
                  <a:pt x="0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0" y="204"/>
                </a:lnTo>
                <a:lnTo>
                  <a:pt x="6" y="219"/>
                </a:lnTo>
                <a:lnTo>
                  <a:pt x="13" y="206"/>
                </a:lnTo>
                <a:lnTo>
                  <a:pt x="17" y="203"/>
                </a:lnTo>
                <a:lnTo>
                  <a:pt x="15" y="180"/>
                </a:lnTo>
                <a:lnTo>
                  <a:pt x="15" y="147"/>
                </a:lnTo>
                <a:lnTo>
                  <a:pt x="15" y="110"/>
                </a:lnTo>
                <a:lnTo>
                  <a:pt x="15" y="71"/>
                </a:lnTo>
                <a:lnTo>
                  <a:pt x="15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81"/>
          <p:cNvSpPr>
            <a:spLocks/>
          </p:cNvSpPr>
          <p:nvPr/>
        </p:nvSpPr>
        <p:spPr bwMode="auto">
          <a:xfrm>
            <a:off x="4858060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82"/>
          <p:cNvSpPr>
            <a:spLocks/>
          </p:cNvSpPr>
          <p:nvPr/>
        </p:nvSpPr>
        <p:spPr bwMode="auto">
          <a:xfrm>
            <a:off x="4891398" y="5646836"/>
            <a:ext cx="90487" cy="5429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5" y="0"/>
              </a:cxn>
              <a:cxn ang="0">
                <a:pos x="36" y="2"/>
              </a:cxn>
              <a:cxn ang="0">
                <a:pos x="26" y="6"/>
              </a:cxn>
              <a:cxn ang="0">
                <a:pos x="19" y="10"/>
              </a:cxn>
              <a:cxn ang="0">
                <a:pos x="11" y="15"/>
              </a:cxn>
              <a:cxn ang="0">
                <a:pos x="5" y="21"/>
              </a:cxn>
              <a:cxn ang="0">
                <a:pos x="1" y="28"/>
              </a:cxn>
              <a:cxn ang="0">
                <a:pos x="0" y="38"/>
              </a:cxn>
              <a:cxn ang="0">
                <a:pos x="15" y="38"/>
              </a:cxn>
              <a:cxn ang="0">
                <a:pos x="17" y="34"/>
              </a:cxn>
              <a:cxn ang="0">
                <a:pos x="19" y="30"/>
              </a:cxn>
              <a:cxn ang="0">
                <a:pos x="21" y="26"/>
              </a:cxn>
              <a:cxn ang="0">
                <a:pos x="26" y="23"/>
              </a:cxn>
              <a:cxn ang="0">
                <a:pos x="32" y="19"/>
              </a:cxn>
              <a:cxn ang="0">
                <a:pos x="40" y="17"/>
              </a:cxn>
              <a:cxn ang="0">
                <a:pos x="47" y="15"/>
              </a:cxn>
              <a:cxn ang="0">
                <a:pos x="57" y="15"/>
              </a:cxn>
              <a:cxn ang="0">
                <a:pos x="57" y="0"/>
              </a:cxn>
            </a:cxnLst>
            <a:rect l="0" t="0" r="r" b="b"/>
            <a:pathLst>
              <a:path w="57" h="38">
                <a:moveTo>
                  <a:pt x="57" y="0"/>
                </a:moveTo>
                <a:lnTo>
                  <a:pt x="45" y="0"/>
                </a:lnTo>
                <a:lnTo>
                  <a:pt x="36" y="2"/>
                </a:lnTo>
                <a:lnTo>
                  <a:pt x="26" y="6"/>
                </a:lnTo>
                <a:lnTo>
                  <a:pt x="19" y="10"/>
                </a:lnTo>
                <a:lnTo>
                  <a:pt x="11" y="15"/>
                </a:lnTo>
                <a:lnTo>
                  <a:pt x="5" y="21"/>
                </a:lnTo>
                <a:lnTo>
                  <a:pt x="1" y="28"/>
                </a:lnTo>
                <a:lnTo>
                  <a:pt x="0" y="38"/>
                </a:lnTo>
                <a:lnTo>
                  <a:pt x="15" y="38"/>
                </a:lnTo>
                <a:lnTo>
                  <a:pt x="17" y="34"/>
                </a:lnTo>
                <a:lnTo>
                  <a:pt x="19" y="30"/>
                </a:lnTo>
                <a:lnTo>
                  <a:pt x="21" y="26"/>
                </a:lnTo>
                <a:lnTo>
                  <a:pt x="26" y="23"/>
                </a:lnTo>
                <a:lnTo>
                  <a:pt x="32" y="19"/>
                </a:lnTo>
                <a:lnTo>
                  <a:pt x="40" y="17"/>
                </a:lnTo>
                <a:lnTo>
                  <a:pt x="47" y="15"/>
                </a:lnTo>
                <a:lnTo>
                  <a:pt x="57" y="15"/>
                </a:lnTo>
                <a:lnTo>
                  <a:pt x="57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83"/>
          <p:cNvSpPr>
            <a:spLocks/>
          </p:cNvSpPr>
          <p:nvPr/>
        </p:nvSpPr>
        <p:spPr bwMode="auto">
          <a:xfrm>
            <a:off x="4981885" y="5646836"/>
            <a:ext cx="90488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7" y="28"/>
              </a:cxn>
              <a:cxn ang="0">
                <a:pos x="53" y="21"/>
              </a:cxn>
              <a:cxn ang="0">
                <a:pos x="48" y="15"/>
              </a:cxn>
              <a:cxn ang="0">
                <a:pos x="40" y="10"/>
              </a:cxn>
              <a:cxn ang="0">
                <a:pos x="30" y="6"/>
              </a:cxn>
              <a:cxn ang="0">
                <a:pos x="21" y="2"/>
              </a:cxn>
              <a:cxn ang="0">
                <a:pos x="11" y="0"/>
              </a:cxn>
              <a:cxn ang="0">
                <a:pos x="0" y="0"/>
              </a:cxn>
              <a:cxn ang="0">
                <a:pos x="0" y="15"/>
              </a:cxn>
              <a:cxn ang="0">
                <a:pos x="9" y="15"/>
              </a:cxn>
              <a:cxn ang="0">
                <a:pos x="17" y="17"/>
              </a:cxn>
              <a:cxn ang="0">
                <a:pos x="25" y="19"/>
              </a:cxn>
              <a:cxn ang="0">
                <a:pos x="30" y="23"/>
              </a:cxn>
              <a:cxn ang="0">
                <a:pos x="36" y="26"/>
              </a:cxn>
              <a:cxn ang="0">
                <a:pos x="40" y="30"/>
              </a:cxn>
              <a:cxn ang="0">
                <a:pos x="42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7" y="28"/>
                </a:lnTo>
                <a:lnTo>
                  <a:pt x="53" y="21"/>
                </a:lnTo>
                <a:lnTo>
                  <a:pt x="48" y="15"/>
                </a:lnTo>
                <a:lnTo>
                  <a:pt x="40" y="10"/>
                </a:lnTo>
                <a:lnTo>
                  <a:pt x="30" y="6"/>
                </a:lnTo>
                <a:lnTo>
                  <a:pt x="21" y="2"/>
                </a:lnTo>
                <a:lnTo>
                  <a:pt x="11" y="0"/>
                </a:lnTo>
                <a:lnTo>
                  <a:pt x="0" y="0"/>
                </a:lnTo>
                <a:lnTo>
                  <a:pt x="0" y="15"/>
                </a:lnTo>
                <a:lnTo>
                  <a:pt x="9" y="15"/>
                </a:lnTo>
                <a:lnTo>
                  <a:pt x="17" y="17"/>
                </a:lnTo>
                <a:lnTo>
                  <a:pt x="25" y="19"/>
                </a:lnTo>
                <a:lnTo>
                  <a:pt x="30" y="23"/>
                </a:lnTo>
                <a:lnTo>
                  <a:pt x="36" y="26"/>
                </a:lnTo>
                <a:lnTo>
                  <a:pt x="40" y="30"/>
                </a:lnTo>
                <a:lnTo>
                  <a:pt x="42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84"/>
          <p:cNvSpPr>
            <a:spLocks/>
          </p:cNvSpPr>
          <p:nvPr/>
        </p:nvSpPr>
        <p:spPr bwMode="auto">
          <a:xfrm>
            <a:off x="4981885" y="5701134"/>
            <a:ext cx="90488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1" y="37"/>
              </a:cxn>
              <a:cxn ang="0">
                <a:pos x="21" y="35"/>
              </a:cxn>
              <a:cxn ang="0">
                <a:pos x="30" y="31"/>
              </a:cxn>
              <a:cxn ang="0">
                <a:pos x="40" y="27"/>
              </a:cxn>
              <a:cxn ang="0">
                <a:pos x="48" y="22"/>
              </a:cxn>
              <a:cxn ang="0">
                <a:pos x="53" y="14"/>
              </a:cxn>
              <a:cxn ang="0">
                <a:pos x="57" y="7"/>
              </a:cxn>
              <a:cxn ang="0">
                <a:pos x="57" y="0"/>
              </a:cxn>
              <a:cxn ang="0">
                <a:pos x="42" y="0"/>
              </a:cxn>
              <a:cxn ang="0">
                <a:pos x="42" y="3"/>
              </a:cxn>
              <a:cxn ang="0">
                <a:pos x="40" y="7"/>
              </a:cxn>
              <a:cxn ang="0">
                <a:pos x="36" y="11"/>
              </a:cxn>
              <a:cxn ang="0">
                <a:pos x="30" y="14"/>
              </a:cxn>
              <a:cxn ang="0">
                <a:pos x="25" y="16"/>
              </a:cxn>
              <a:cxn ang="0">
                <a:pos x="17" y="20"/>
              </a:cxn>
              <a:cxn ang="0">
                <a:pos x="9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11" y="37"/>
                </a:lnTo>
                <a:lnTo>
                  <a:pt x="21" y="35"/>
                </a:lnTo>
                <a:lnTo>
                  <a:pt x="30" y="31"/>
                </a:lnTo>
                <a:lnTo>
                  <a:pt x="40" y="27"/>
                </a:lnTo>
                <a:lnTo>
                  <a:pt x="48" y="22"/>
                </a:lnTo>
                <a:lnTo>
                  <a:pt x="53" y="14"/>
                </a:lnTo>
                <a:lnTo>
                  <a:pt x="57" y="7"/>
                </a:lnTo>
                <a:lnTo>
                  <a:pt x="57" y="0"/>
                </a:lnTo>
                <a:lnTo>
                  <a:pt x="42" y="0"/>
                </a:lnTo>
                <a:lnTo>
                  <a:pt x="42" y="3"/>
                </a:lnTo>
                <a:lnTo>
                  <a:pt x="40" y="7"/>
                </a:lnTo>
                <a:lnTo>
                  <a:pt x="36" y="11"/>
                </a:lnTo>
                <a:lnTo>
                  <a:pt x="30" y="14"/>
                </a:lnTo>
                <a:lnTo>
                  <a:pt x="25" y="16"/>
                </a:lnTo>
                <a:lnTo>
                  <a:pt x="17" y="20"/>
                </a:lnTo>
                <a:lnTo>
                  <a:pt x="9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85"/>
          <p:cNvSpPr>
            <a:spLocks/>
          </p:cNvSpPr>
          <p:nvPr/>
        </p:nvSpPr>
        <p:spPr bwMode="auto">
          <a:xfrm>
            <a:off x="4891398" y="5701134"/>
            <a:ext cx="90487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7"/>
              </a:cxn>
              <a:cxn ang="0">
                <a:pos x="5" y="14"/>
              </a:cxn>
              <a:cxn ang="0">
                <a:pos x="11" y="22"/>
              </a:cxn>
              <a:cxn ang="0">
                <a:pos x="19" y="27"/>
              </a:cxn>
              <a:cxn ang="0">
                <a:pos x="26" y="31"/>
              </a:cxn>
              <a:cxn ang="0">
                <a:pos x="36" y="35"/>
              </a:cxn>
              <a:cxn ang="0">
                <a:pos x="45" y="37"/>
              </a:cxn>
              <a:cxn ang="0">
                <a:pos x="57" y="37"/>
              </a:cxn>
              <a:cxn ang="0">
                <a:pos x="57" y="22"/>
              </a:cxn>
              <a:cxn ang="0">
                <a:pos x="47" y="20"/>
              </a:cxn>
              <a:cxn ang="0">
                <a:pos x="40" y="20"/>
              </a:cxn>
              <a:cxn ang="0">
                <a:pos x="32" y="16"/>
              </a:cxn>
              <a:cxn ang="0">
                <a:pos x="26" y="14"/>
              </a:cxn>
              <a:cxn ang="0">
                <a:pos x="21" y="11"/>
              </a:cxn>
              <a:cxn ang="0">
                <a:pos x="19" y="7"/>
              </a:cxn>
              <a:cxn ang="0">
                <a:pos x="17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57" h="37">
                <a:moveTo>
                  <a:pt x="0" y="0"/>
                </a:moveTo>
                <a:lnTo>
                  <a:pt x="1" y="7"/>
                </a:lnTo>
                <a:lnTo>
                  <a:pt x="5" y="14"/>
                </a:lnTo>
                <a:lnTo>
                  <a:pt x="11" y="22"/>
                </a:lnTo>
                <a:lnTo>
                  <a:pt x="19" y="27"/>
                </a:lnTo>
                <a:lnTo>
                  <a:pt x="26" y="31"/>
                </a:lnTo>
                <a:lnTo>
                  <a:pt x="36" y="35"/>
                </a:lnTo>
                <a:lnTo>
                  <a:pt x="45" y="37"/>
                </a:lnTo>
                <a:lnTo>
                  <a:pt x="57" y="37"/>
                </a:lnTo>
                <a:lnTo>
                  <a:pt x="57" y="22"/>
                </a:lnTo>
                <a:lnTo>
                  <a:pt x="47" y="20"/>
                </a:lnTo>
                <a:lnTo>
                  <a:pt x="40" y="20"/>
                </a:lnTo>
                <a:lnTo>
                  <a:pt x="32" y="16"/>
                </a:lnTo>
                <a:lnTo>
                  <a:pt x="26" y="14"/>
                </a:lnTo>
                <a:lnTo>
                  <a:pt x="21" y="11"/>
                </a:lnTo>
                <a:lnTo>
                  <a:pt x="19" y="7"/>
                </a:lnTo>
                <a:lnTo>
                  <a:pt x="17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86"/>
          <p:cNvSpPr>
            <a:spLocks/>
          </p:cNvSpPr>
          <p:nvPr/>
        </p:nvSpPr>
        <p:spPr bwMode="auto">
          <a:xfrm>
            <a:off x="4902510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87"/>
          <p:cNvSpPr>
            <a:spLocks/>
          </p:cNvSpPr>
          <p:nvPr/>
        </p:nvSpPr>
        <p:spPr bwMode="auto">
          <a:xfrm>
            <a:off x="5145398" y="5971194"/>
            <a:ext cx="57150" cy="127172"/>
          </a:xfrm>
          <a:custGeom>
            <a:avLst/>
            <a:gdLst/>
            <a:ahLst/>
            <a:cxnLst>
              <a:cxn ang="0">
                <a:pos x="29" y="87"/>
              </a:cxn>
              <a:cxn ang="0">
                <a:pos x="36" y="85"/>
              </a:cxn>
              <a:cxn ang="0">
                <a:pos x="15" y="0"/>
              </a:cxn>
              <a:cxn ang="0">
                <a:pos x="0" y="4"/>
              </a:cxn>
              <a:cxn ang="0">
                <a:pos x="21" y="89"/>
              </a:cxn>
              <a:cxn ang="0">
                <a:pos x="29" y="87"/>
              </a:cxn>
            </a:cxnLst>
            <a:rect l="0" t="0" r="r" b="b"/>
            <a:pathLst>
              <a:path w="36" h="89">
                <a:moveTo>
                  <a:pt x="29" y="87"/>
                </a:moveTo>
                <a:lnTo>
                  <a:pt x="36" y="85"/>
                </a:lnTo>
                <a:lnTo>
                  <a:pt x="15" y="0"/>
                </a:lnTo>
                <a:lnTo>
                  <a:pt x="0" y="4"/>
                </a:lnTo>
                <a:lnTo>
                  <a:pt x="21" y="89"/>
                </a:lnTo>
                <a:lnTo>
                  <a:pt x="29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88"/>
          <p:cNvSpPr>
            <a:spLocks/>
          </p:cNvSpPr>
          <p:nvPr/>
        </p:nvSpPr>
        <p:spPr bwMode="auto">
          <a:xfrm>
            <a:off x="5221598" y="5986912"/>
            <a:ext cx="60325" cy="111453"/>
          </a:xfrm>
          <a:custGeom>
            <a:avLst/>
            <a:gdLst/>
            <a:ahLst/>
            <a:cxnLst>
              <a:cxn ang="0">
                <a:pos x="30" y="76"/>
              </a:cxn>
              <a:cxn ang="0">
                <a:pos x="38" y="73"/>
              </a:cxn>
              <a:cxn ang="0">
                <a:pos x="13" y="0"/>
              </a:cxn>
              <a:cxn ang="0">
                <a:pos x="0" y="4"/>
              </a:cxn>
              <a:cxn ang="0">
                <a:pos x="25" y="78"/>
              </a:cxn>
              <a:cxn ang="0">
                <a:pos x="30" y="76"/>
              </a:cxn>
            </a:cxnLst>
            <a:rect l="0" t="0" r="r" b="b"/>
            <a:pathLst>
              <a:path w="38" h="78">
                <a:moveTo>
                  <a:pt x="30" y="76"/>
                </a:moveTo>
                <a:lnTo>
                  <a:pt x="38" y="73"/>
                </a:lnTo>
                <a:lnTo>
                  <a:pt x="13" y="0"/>
                </a:lnTo>
                <a:lnTo>
                  <a:pt x="0" y="4"/>
                </a:lnTo>
                <a:lnTo>
                  <a:pt x="25" y="78"/>
                </a:lnTo>
                <a:lnTo>
                  <a:pt x="30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89"/>
          <p:cNvSpPr>
            <a:spLocks/>
          </p:cNvSpPr>
          <p:nvPr/>
        </p:nvSpPr>
        <p:spPr bwMode="auto">
          <a:xfrm>
            <a:off x="5297798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6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6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90"/>
          <p:cNvSpPr>
            <a:spLocks/>
          </p:cNvSpPr>
          <p:nvPr/>
        </p:nvSpPr>
        <p:spPr bwMode="auto">
          <a:xfrm>
            <a:off x="5102535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4" y="13"/>
              </a:cxn>
              <a:cxn ang="0">
                <a:pos x="130" y="8"/>
              </a:cxn>
              <a:cxn ang="0">
                <a:pos x="115" y="2"/>
              </a:cxn>
              <a:cxn ang="0">
                <a:pos x="102" y="0"/>
              </a:cxn>
              <a:cxn ang="0">
                <a:pos x="88" y="0"/>
              </a:cxn>
              <a:cxn ang="0">
                <a:pos x="75" y="2"/>
              </a:cxn>
              <a:cxn ang="0">
                <a:pos x="61" y="4"/>
              </a:cxn>
              <a:cxn ang="0">
                <a:pos x="39" y="10"/>
              </a:cxn>
              <a:cxn ang="0">
                <a:pos x="19" y="17"/>
              </a:cxn>
              <a:cxn ang="0">
                <a:pos x="8" y="25"/>
              </a:cxn>
              <a:cxn ang="0">
                <a:pos x="0" y="32"/>
              </a:cxn>
              <a:cxn ang="0">
                <a:pos x="16" y="36"/>
              </a:cxn>
              <a:cxn ang="0">
                <a:pos x="27" y="30"/>
              </a:cxn>
              <a:cxn ang="0">
                <a:pos x="44" y="25"/>
              </a:cxn>
              <a:cxn ang="0">
                <a:pos x="65" y="19"/>
              </a:cxn>
              <a:cxn ang="0">
                <a:pos x="75" y="17"/>
              </a:cxn>
              <a:cxn ang="0">
                <a:pos x="88" y="15"/>
              </a:cxn>
              <a:cxn ang="0">
                <a:pos x="100" y="17"/>
              </a:cxn>
              <a:cxn ang="0">
                <a:pos x="113" y="19"/>
              </a:cxn>
              <a:cxn ang="0">
                <a:pos x="125" y="21"/>
              </a:cxn>
              <a:cxn ang="0">
                <a:pos x="138" y="26"/>
              </a:cxn>
              <a:cxn ang="0">
                <a:pos x="149" y="34"/>
              </a:cxn>
              <a:cxn ang="0">
                <a:pos x="161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4" y="13"/>
                </a:lnTo>
                <a:lnTo>
                  <a:pt x="130" y="8"/>
                </a:lnTo>
                <a:lnTo>
                  <a:pt x="115" y="2"/>
                </a:lnTo>
                <a:lnTo>
                  <a:pt x="102" y="0"/>
                </a:lnTo>
                <a:lnTo>
                  <a:pt x="88" y="0"/>
                </a:lnTo>
                <a:lnTo>
                  <a:pt x="75" y="2"/>
                </a:lnTo>
                <a:lnTo>
                  <a:pt x="61" y="4"/>
                </a:lnTo>
                <a:lnTo>
                  <a:pt x="39" y="10"/>
                </a:lnTo>
                <a:lnTo>
                  <a:pt x="19" y="17"/>
                </a:lnTo>
                <a:lnTo>
                  <a:pt x="8" y="25"/>
                </a:lnTo>
                <a:lnTo>
                  <a:pt x="0" y="32"/>
                </a:lnTo>
                <a:lnTo>
                  <a:pt x="16" y="36"/>
                </a:lnTo>
                <a:lnTo>
                  <a:pt x="27" y="30"/>
                </a:lnTo>
                <a:lnTo>
                  <a:pt x="44" y="25"/>
                </a:lnTo>
                <a:lnTo>
                  <a:pt x="65" y="19"/>
                </a:lnTo>
                <a:lnTo>
                  <a:pt x="75" y="17"/>
                </a:lnTo>
                <a:lnTo>
                  <a:pt x="88" y="15"/>
                </a:lnTo>
                <a:lnTo>
                  <a:pt x="100" y="17"/>
                </a:lnTo>
                <a:lnTo>
                  <a:pt x="113" y="19"/>
                </a:lnTo>
                <a:lnTo>
                  <a:pt x="125" y="21"/>
                </a:lnTo>
                <a:lnTo>
                  <a:pt x="138" y="26"/>
                </a:lnTo>
                <a:lnTo>
                  <a:pt x="149" y="34"/>
                </a:lnTo>
                <a:lnTo>
                  <a:pt x="161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91"/>
          <p:cNvSpPr>
            <a:spLocks/>
          </p:cNvSpPr>
          <p:nvPr/>
        </p:nvSpPr>
        <p:spPr bwMode="auto">
          <a:xfrm>
            <a:off x="5358123" y="5652552"/>
            <a:ext cx="26987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7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1" y="0"/>
              </a:cxn>
              <a:cxn ang="0">
                <a:pos x="0" y="11"/>
              </a:cxn>
              <a:cxn ang="0">
                <a:pos x="0" y="17"/>
              </a:cxn>
              <a:cxn ang="0">
                <a:pos x="2" y="39"/>
              </a:cxn>
              <a:cxn ang="0">
                <a:pos x="2" y="71"/>
              </a:cxn>
              <a:cxn ang="0">
                <a:pos x="2" y="108"/>
              </a:cxn>
              <a:cxn ang="0">
                <a:pos x="2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7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1" y="0"/>
                </a:lnTo>
                <a:lnTo>
                  <a:pt x="0" y="11"/>
                </a:lnTo>
                <a:lnTo>
                  <a:pt x="0" y="17"/>
                </a:lnTo>
                <a:lnTo>
                  <a:pt x="2" y="39"/>
                </a:lnTo>
                <a:lnTo>
                  <a:pt x="2" y="71"/>
                </a:lnTo>
                <a:lnTo>
                  <a:pt x="2" y="108"/>
                </a:lnTo>
                <a:lnTo>
                  <a:pt x="2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92"/>
          <p:cNvSpPr>
            <a:spLocks/>
          </p:cNvSpPr>
          <p:nvPr/>
        </p:nvSpPr>
        <p:spPr bwMode="auto">
          <a:xfrm>
            <a:off x="5108885" y="5946903"/>
            <a:ext cx="273050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1" y="28"/>
              </a:cxn>
              <a:cxn ang="0">
                <a:pos x="46" y="34"/>
              </a:cxn>
              <a:cxn ang="0">
                <a:pos x="61" y="36"/>
              </a:cxn>
              <a:cxn ang="0">
                <a:pos x="77" y="37"/>
              </a:cxn>
              <a:cxn ang="0">
                <a:pos x="90" y="37"/>
              </a:cxn>
              <a:cxn ang="0">
                <a:pos x="103" y="36"/>
              </a:cxn>
              <a:cxn ang="0">
                <a:pos x="117" y="34"/>
              </a:cxn>
              <a:cxn ang="0">
                <a:pos x="138" y="28"/>
              </a:cxn>
              <a:cxn ang="0">
                <a:pos x="155" y="21"/>
              </a:cxn>
              <a:cxn ang="0">
                <a:pos x="166" y="13"/>
              </a:cxn>
              <a:cxn ang="0">
                <a:pos x="172" y="2"/>
              </a:cxn>
              <a:cxn ang="0">
                <a:pos x="157" y="2"/>
              </a:cxn>
              <a:cxn ang="0">
                <a:pos x="157" y="0"/>
              </a:cxn>
              <a:cxn ang="0">
                <a:pos x="147" y="6"/>
              </a:cxn>
              <a:cxn ang="0">
                <a:pos x="132" y="13"/>
              </a:cxn>
              <a:cxn ang="0">
                <a:pos x="113" y="19"/>
              </a:cxn>
              <a:cxn ang="0">
                <a:pos x="101" y="21"/>
              </a:cxn>
              <a:cxn ang="0">
                <a:pos x="90" y="23"/>
              </a:cxn>
              <a:cxn ang="0">
                <a:pos x="77" y="23"/>
              </a:cxn>
              <a:cxn ang="0">
                <a:pos x="63" y="21"/>
              </a:cxn>
              <a:cxn ang="0">
                <a:pos x="50" y="19"/>
              </a:cxn>
              <a:cxn ang="0">
                <a:pos x="36" y="15"/>
              </a:cxn>
              <a:cxn ang="0">
                <a:pos x="23" y="10"/>
              </a:cxn>
              <a:cxn ang="0">
                <a:pos x="8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1" y="28"/>
                </a:lnTo>
                <a:lnTo>
                  <a:pt x="46" y="34"/>
                </a:lnTo>
                <a:lnTo>
                  <a:pt x="61" y="36"/>
                </a:lnTo>
                <a:lnTo>
                  <a:pt x="77" y="37"/>
                </a:lnTo>
                <a:lnTo>
                  <a:pt x="90" y="37"/>
                </a:lnTo>
                <a:lnTo>
                  <a:pt x="103" y="36"/>
                </a:lnTo>
                <a:lnTo>
                  <a:pt x="117" y="34"/>
                </a:lnTo>
                <a:lnTo>
                  <a:pt x="138" y="28"/>
                </a:lnTo>
                <a:lnTo>
                  <a:pt x="155" y="21"/>
                </a:lnTo>
                <a:lnTo>
                  <a:pt x="166" y="13"/>
                </a:lnTo>
                <a:lnTo>
                  <a:pt x="172" y="2"/>
                </a:lnTo>
                <a:lnTo>
                  <a:pt x="157" y="2"/>
                </a:lnTo>
                <a:lnTo>
                  <a:pt x="157" y="0"/>
                </a:lnTo>
                <a:lnTo>
                  <a:pt x="147" y="6"/>
                </a:lnTo>
                <a:lnTo>
                  <a:pt x="132" y="13"/>
                </a:lnTo>
                <a:lnTo>
                  <a:pt x="113" y="19"/>
                </a:lnTo>
                <a:lnTo>
                  <a:pt x="101" y="21"/>
                </a:lnTo>
                <a:lnTo>
                  <a:pt x="90" y="23"/>
                </a:lnTo>
                <a:lnTo>
                  <a:pt x="77" y="23"/>
                </a:lnTo>
                <a:lnTo>
                  <a:pt x="63" y="21"/>
                </a:lnTo>
                <a:lnTo>
                  <a:pt x="50" y="19"/>
                </a:lnTo>
                <a:lnTo>
                  <a:pt x="36" y="15"/>
                </a:lnTo>
                <a:lnTo>
                  <a:pt x="23" y="10"/>
                </a:lnTo>
                <a:lnTo>
                  <a:pt x="8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93"/>
          <p:cNvSpPr>
            <a:spLocks/>
          </p:cNvSpPr>
          <p:nvPr/>
        </p:nvSpPr>
        <p:spPr bwMode="auto">
          <a:xfrm>
            <a:off x="5099360" y="5652552"/>
            <a:ext cx="28575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3"/>
              </a:cxn>
              <a:cxn ang="0">
                <a:pos x="0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0" y="204"/>
              </a:cxn>
              <a:cxn ang="0">
                <a:pos x="6" y="219"/>
              </a:cxn>
              <a:cxn ang="0">
                <a:pos x="14" y="206"/>
              </a:cxn>
              <a:cxn ang="0">
                <a:pos x="18" y="203"/>
              </a:cxn>
              <a:cxn ang="0">
                <a:pos x="16" y="180"/>
              </a:cxn>
              <a:cxn ang="0">
                <a:pos x="16" y="147"/>
              </a:cxn>
              <a:cxn ang="0">
                <a:pos x="16" y="110"/>
              </a:cxn>
              <a:cxn ang="0">
                <a:pos x="16" y="71"/>
              </a:cxn>
              <a:cxn ang="0">
                <a:pos x="16" y="37"/>
              </a:cxn>
              <a:cxn ang="0">
                <a:pos x="18" y="13"/>
              </a:cxn>
              <a:cxn ang="0">
                <a:pos x="18" y="4"/>
              </a:cxn>
              <a:cxn ang="0">
                <a:pos x="2" y="0"/>
              </a:cxn>
            </a:cxnLst>
            <a:rect l="0" t="0" r="r" b="b"/>
            <a:pathLst>
              <a:path w="18" h="219">
                <a:moveTo>
                  <a:pt x="2" y="0"/>
                </a:moveTo>
                <a:lnTo>
                  <a:pt x="0" y="13"/>
                </a:lnTo>
                <a:lnTo>
                  <a:pt x="0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0" y="204"/>
                </a:lnTo>
                <a:lnTo>
                  <a:pt x="6" y="219"/>
                </a:lnTo>
                <a:lnTo>
                  <a:pt x="14" y="206"/>
                </a:lnTo>
                <a:lnTo>
                  <a:pt x="18" y="203"/>
                </a:lnTo>
                <a:lnTo>
                  <a:pt x="16" y="180"/>
                </a:lnTo>
                <a:lnTo>
                  <a:pt x="16" y="147"/>
                </a:lnTo>
                <a:lnTo>
                  <a:pt x="16" y="110"/>
                </a:lnTo>
                <a:lnTo>
                  <a:pt x="16" y="71"/>
                </a:lnTo>
                <a:lnTo>
                  <a:pt x="16" y="37"/>
                </a:lnTo>
                <a:lnTo>
                  <a:pt x="18" y="13"/>
                </a:lnTo>
                <a:lnTo>
                  <a:pt x="18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94"/>
          <p:cNvSpPr>
            <a:spLocks/>
          </p:cNvSpPr>
          <p:nvPr/>
        </p:nvSpPr>
        <p:spPr bwMode="auto">
          <a:xfrm>
            <a:off x="5115235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95"/>
          <p:cNvSpPr>
            <a:spLocks/>
          </p:cNvSpPr>
          <p:nvPr/>
        </p:nvSpPr>
        <p:spPr bwMode="auto">
          <a:xfrm>
            <a:off x="5148573" y="5646836"/>
            <a:ext cx="90487" cy="5429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6" y="0"/>
              </a:cxn>
              <a:cxn ang="0">
                <a:pos x="36" y="2"/>
              </a:cxn>
              <a:cxn ang="0">
                <a:pos x="27" y="6"/>
              </a:cxn>
              <a:cxn ang="0">
                <a:pos x="17" y="10"/>
              </a:cxn>
              <a:cxn ang="0">
                <a:pos x="11" y="15"/>
              </a:cxn>
              <a:cxn ang="0">
                <a:pos x="6" y="21"/>
              </a:cxn>
              <a:cxn ang="0">
                <a:pos x="2" y="28"/>
              </a:cxn>
              <a:cxn ang="0">
                <a:pos x="0" y="38"/>
              </a:cxn>
              <a:cxn ang="0">
                <a:pos x="15" y="38"/>
              </a:cxn>
              <a:cxn ang="0">
                <a:pos x="15" y="34"/>
              </a:cxn>
              <a:cxn ang="0">
                <a:pos x="17" y="30"/>
              </a:cxn>
              <a:cxn ang="0">
                <a:pos x="21" y="26"/>
              </a:cxn>
              <a:cxn ang="0">
                <a:pos x="27" y="23"/>
              </a:cxn>
              <a:cxn ang="0">
                <a:pos x="32" y="19"/>
              </a:cxn>
              <a:cxn ang="0">
                <a:pos x="40" y="17"/>
              </a:cxn>
              <a:cxn ang="0">
                <a:pos x="48" y="15"/>
              </a:cxn>
              <a:cxn ang="0">
                <a:pos x="57" y="15"/>
              </a:cxn>
              <a:cxn ang="0">
                <a:pos x="57" y="0"/>
              </a:cxn>
            </a:cxnLst>
            <a:rect l="0" t="0" r="r" b="b"/>
            <a:pathLst>
              <a:path w="57" h="38">
                <a:moveTo>
                  <a:pt x="57" y="0"/>
                </a:moveTo>
                <a:lnTo>
                  <a:pt x="46" y="0"/>
                </a:lnTo>
                <a:lnTo>
                  <a:pt x="36" y="2"/>
                </a:lnTo>
                <a:lnTo>
                  <a:pt x="27" y="6"/>
                </a:lnTo>
                <a:lnTo>
                  <a:pt x="17" y="10"/>
                </a:lnTo>
                <a:lnTo>
                  <a:pt x="11" y="15"/>
                </a:lnTo>
                <a:lnTo>
                  <a:pt x="6" y="21"/>
                </a:lnTo>
                <a:lnTo>
                  <a:pt x="2" y="28"/>
                </a:lnTo>
                <a:lnTo>
                  <a:pt x="0" y="38"/>
                </a:lnTo>
                <a:lnTo>
                  <a:pt x="15" y="38"/>
                </a:lnTo>
                <a:lnTo>
                  <a:pt x="15" y="34"/>
                </a:lnTo>
                <a:lnTo>
                  <a:pt x="17" y="30"/>
                </a:lnTo>
                <a:lnTo>
                  <a:pt x="21" y="26"/>
                </a:lnTo>
                <a:lnTo>
                  <a:pt x="27" y="23"/>
                </a:lnTo>
                <a:lnTo>
                  <a:pt x="32" y="19"/>
                </a:lnTo>
                <a:lnTo>
                  <a:pt x="40" y="17"/>
                </a:lnTo>
                <a:lnTo>
                  <a:pt x="48" y="15"/>
                </a:lnTo>
                <a:lnTo>
                  <a:pt x="57" y="15"/>
                </a:lnTo>
                <a:lnTo>
                  <a:pt x="57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96"/>
          <p:cNvSpPr>
            <a:spLocks/>
          </p:cNvSpPr>
          <p:nvPr/>
        </p:nvSpPr>
        <p:spPr bwMode="auto">
          <a:xfrm>
            <a:off x="5239060" y="5646836"/>
            <a:ext cx="92075" cy="54298"/>
          </a:xfrm>
          <a:custGeom>
            <a:avLst/>
            <a:gdLst/>
            <a:ahLst/>
            <a:cxnLst>
              <a:cxn ang="0">
                <a:pos x="58" y="38"/>
              </a:cxn>
              <a:cxn ang="0">
                <a:pos x="58" y="28"/>
              </a:cxn>
              <a:cxn ang="0">
                <a:pos x="54" y="21"/>
              </a:cxn>
              <a:cxn ang="0">
                <a:pos x="46" y="15"/>
              </a:cxn>
              <a:cxn ang="0">
                <a:pos x="40" y="10"/>
              </a:cxn>
              <a:cxn ang="0">
                <a:pos x="31" y="6"/>
              </a:cxn>
              <a:cxn ang="0">
                <a:pos x="21" y="2"/>
              </a:cxn>
              <a:cxn ang="0">
                <a:pos x="12" y="0"/>
              </a:cxn>
              <a:cxn ang="0">
                <a:pos x="0" y="0"/>
              </a:cxn>
              <a:cxn ang="0">
                <a:pos x="0" y="15"/>
              </a:cxn>
              <a:cxn ang="0">
                <a:pos x="10" y="15"/>
              </a:cxn>
              <a:cxn ang="0">
                <a:pos x="18" y="17"/>
              </a:cxn>
              <a:cxn ang="0">
                <a:pos x="25" y="19"/>
              </a:cxn>
              <a:cxn ang="0">
                <a:pos x="31" y="23"/>
              </a:cxn>
              <a:cxn ang="0">
                <a:pos x="37" y="26"/>
              </a:cxn>
              <a:cxn ang="0">
                <a:pos x="40" y="30"/>
              </a:cxn>
              <a:cxn ang="0">
                <a:pos x="42" y="34"/>
              </a:cxn>
              <a:cxn ang="0">
                <a:pos x="42" y="38"/>
              </a:cxn>
              <a:cxn ang="0">
                <a:pos x="58" y="38"/>
              </a:cxn>
            </a:cxnLst>
            <a:rect l="0" t="0" r="r" b="b"/>
            <a:pathLst>
              <a:path w="58" h="38">
                <a:moveTo>
                  <a:pt x="58" y="38"/>
                </a:moveTo>
                <a:lnTo>
                  <a:pt x="58" y="28"/>
                </a:lnTo>
                <a:lnTo>
                  <a:pt x="54" y="21"/>
                </a:lnTo>
                <a:lnTo>
                  <a:pt x="46" y="15"/>
                </a:lnTo>
                <a:lnTo>
                  <a:pt x="40" y="10"/>
                </a:lnTo>
                <a:lnTo>
                  <a:pt x="31" y="6"/>
                </a:lnTo>
                <a:lnTo>
                  <a:pt x="21" y="2"/>
                </a:lnTo>
                <a:lnTo>
                  <a:pt x="12" y="0"/>
                </a:lnTo>
                <a:lnTo>
                  <a:pt x="0" y="0"/>
                </a:lnTo>
                <a:lnTo>
                  <a:pt x="0" y="15"/>
                </a:lnTo>
                <a:lnTo>
                  <a:pt x="10" y="15"/>
                </a:lnTo>
                <a:lnTo>
                  <a:pt x="18" y="17"/>
                </a:lnTo>
                <a:lnTo>
                  <a:pt x="25" y="19"/>
                </a:lnTo>
                <a:lnTo>
                  <a:pt x="31" y="23"/>
                </a:lnTo>
                <a:lnTo>
                  <a:pt x="37" y="26"/>
                </a:lnTo>
                <a:lnTo>
                  <a:pt x="40" y="30"/>
                </a:lnTo>
                <a:lnTo>
                  <a:pt x="42" y="34"/>
                </a:lnTo>
                <a:lnTo>
                  <a:pt x="42" y="38"/>
                </a:lnTo>
                <a:lnTo>
                  <a:pt x="58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97"/>
          <p:cNvSpPr>
            <a:spLocks/>
          </p:cNvSpPr>
          <p:nvPr/>
        </p:nvSpPr>
        <p:spPr bwMode="auto">
          <a:xfrm>
            <a:off x="5239060" y="5701134"/>
            <a:ext cx="92075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2" y="37"/>
              </a:cxn>
              <a:cxn ang="0">
                <a:pos x="21" y="35"/>
              </a:cxn>
              <a:cxn ang="0">
                <a:pos x="31" y="31"/>
              </a:cxn>
              <a:cxn ang="0">
                <a:pos x="40" y="27"/>
              </a:cxn>
              <a:cxn ang="0">
                <a:pos x="46" y="22"/>
              </a:cxn>
              <a:cxn ang="0">
                <a:pos x="54" y="14"/>
              </a:cxn>
              <a:cxn ang="0">
                <a:pos x="58" y="7"/>
              </a:cxn>
              <a:cxn ang="0">
                <a:pos x="58" y="0"/>
              </a:cxn>
              <a:cxn ang="0">
                <a:pos x="42" y="0"/>
              </a:cxn>
              <a:cxn ang="0">
                <a:pos x="42" y="3"/>
              </a:cxn>
              <a:cxn ang="0">
                <a:pos x="40" y="7"/>
              </a:cxn>
              <a:cxn ang="0">
                <a:pos x="37" y="11"/>
              </a:cxn>
              <a:cxn ang="0">
                <a:pos x="31" y="14"/>
              </a:cxn>
              <a:cxn ang="0">
                <a:pos x="25" y="16"/>
              </a:cxn>
              <a:cxn ang="0">
                <a:pos x="18" y="20"/>
              </a:cxn>
              <a:cxn ang="0">
                <a:pos x="10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8" h="37">
                <a:moveTo>
                  <a:pt x="0" y="37"/>
                </a:moveTo>
                <a:lnTo>
                  <a:pt x="12" y="37"/>
                </a:lnTo>
                <a:lnTo>
                  <a:pt x="21" y="35"/>
                </a:lnTo>
                <a:lnTo>
                  <a:pt x="31" y="31"/>
                </a:lnTo>
                <a:lnTo>
                  <a:pt x="40" y="27"/>
                </a:lnTo>
                <a:lnTo>
                  <a:pt x="46" y="22"/>
                </a:lnTo>
                <a:lnTo>
                  <a:pt x="54" y="14"/>
                </a:lnTo>
                <a:lnTo>
                  <a:pt x="58" y="7"/>
                </a:lnTo>
                <a:lnTo>
                  <a:pt x="58" y="0"/>
                </a:lnTo>
                <a:lnTo>
                  <a:pt x="42" y="0"/>
                </a:lnTo>
                <a:lnTo>
                  <a:pt x="42" y="3"/>
                </a:lnTo>
                <a:lnTo>
                  <a:pt x="40" y="7"/>
                </a:lnTo>
                <a:lnTo>
                  <a:pt x="37" y="11"/>
                </a:lnTo>
                <a:lnTo>
                  <a:pt x="31" y="14"/>
                </a:lnTo>
                <a:lnTo>
                  <a:pt x="25" y="16"/>
                </a:lnTo>
                <a:lnTo>
                  <a:pt x="18" y="20"/>
                </a:lnTo>
                <a:lnTo>
                  <a:pt x="10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98"/>
          <p:cNvSpPr>
            <a:spLocks/>
          </p:cNvSpPr>
          <p:nvPr/>
        </p:nvSpPr>
        <p:spPr bwMode="auto">
          <a:xfrm>
            <a:off x="5148573" y="5701134"/>
            <a:ext cx="90487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6" y="14"/>
              </a:cxn>
              <a:cxn ang="0">
                <a:pos x="11" y="22"/>
              </a:cxn>
              <a:cxn ang="0">
                <a:pos x="17" y="27"/>
              </a:cxn>
              <a:cxn ang="0">
                <a:pos x="27" y="31"/>
              </a:cxn>
              <a:cxn ang="0">
                <a:pos x="36" y="35"/>
              </a:cxn>
              <a:cxn ang="0">
                <a:pos x="46" y="37"/>
              </a:cxn>
              <a:cxn ang="0">
                <a:pos x="57" y="37"/>
              </a:cxn>
              <a:cxn ang="0">
                <a:pos x="57" y="22"/>
              </a:cxn>
              <a:cxn ang="0">
                <a:pos x="48" y="20"/>
              </a:cxn>
              <a:cxn ang="0">
                <a:pos x="40" y="20"/>
              </a:cxn>
              <a:cxn ang="0">
                <a:pos x="32" y="16"/>
              </a:cxn>
              <a:cxn ang="0">
                <a:pos x="27" y="14"/>
              </a:cxn>
              <a:cxn ang="0">
                <a:pos x="21" y="11"/>
              </a:cxn>
              <a:cxn ang="0">
                <a:pos x="17" y="7"/>
              </a:cxn>
              <a:cxn ang="0">
                <a:pos x="1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57" h="37">
                <a:moveTo>
                  <a:pt x="0" y="0"/>
                </a:moveTo>
                <a:lnTo>
                  <a:pt x="2" y="7"/>
                </a:lnTo>
                <a:lnTo>
                  <a:pt x="6" y="14"/>
                </a:lnTo>
                <a:lnTo>
                  <a:pt x="11" y="22"/>
                </a:lnTo>
                <a:lnTo>
                  <a:pt x="17" y="27"/>
                </a:lnTo>
                <a:lnTo>
                  <a:pt x="27" y="31"/>
                </a:lnTo>
                <a:lnTo>
                  <a:pt x="36" y="35"/>
                </a:lnTo>
                <a:lnTo>
                  <a:pt x="46" y="37"/>
                </a:lnTo>
                <a:lnTo>
                  <a:pt x="57" y="37"/>
                </a:lnTo>
                <a:lnTo>
                  <a:pt x="57" y="22"/>
                </a:lnTo>
                <a:lnTo>
                  <a:pt x="48" y="20"/>
                </a:lnTo>
                <a:lnTo>
                  <a:pt x="40" y="20"/>
                </a:lnTo>
                <a:lnTo>
                  <a:pt x="32" y="16"/>
                </a:lnTo>
                <a:lnTo>
                  <a:pt x="27" y="14"/>
                </a:lnTo>
                <a:lnTo>
                  <a:pt x="21" y="11"/>
                </a:lnTo>
                <a:lnTo>
                  <a:pt x="17" y="7"/>
                </a:lnTo>
                <a:lnTo>
                  <a:pt x="15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99"/>
          <p:cNvSpPr>
            <a:spLocks/>
          </p:cNvSpPr>
          <p:nvPr/>
        </p:nvSpPr>
        <p:spPr bwMode="auto">
          <a:xfrm>
            <a:off x="5161273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100"/>
          <p:cNvSpPr>
            <a:spLocks/>
          </p:cNvSpPr>
          <p:nvPr/>
        </p:nvSpPr>
        <p:spPr bwMode="auto">
          <a:xfrm>
            <a:off x="5402573" y="5971194"/>
            <a:ext cx="58737" cy="127172"/>
          </a:xfrm>
          <a:custGeom>
            <a:avLst/>
            <a:gdLst/>
            <a:ahLst/>
            <a:cxnLst>
              <a:cxn ang="0">
                <a:pos x="29" y="87"/>
              </a:cxn>
              <a:cxn ang="0">
                <a:pos x="37" y="85"/>
              </a:cxn>
              <a:cxn ang="0">
                <a:pos x="16" y="0"/>
              </a:cxn>
              <a:cxn ang="0">
                <a:pos x="0" y="4"/>
              </a:cxn>
              <a:cxn ang="0">
                <a:pos x="22" y="89"/>
              </a:cxn>
              <a:cxn ang="0">
                <a:pos x="29" y="87"/>
              </a:cxn>
            </a:cxnLst>
            <a:rect l="0" t="0" r="r" b="b"/>
            <a:pathLst>
              <a:path w="37" h="89">
                <a:moveTo>
                  <a:pt x="29" y="87"/>
                </a:moveTo>
                <a:lnTo>
                  <a:pt x="37" y="85"/>
                </a:lnTo>
                <a:lnTo>
                  <a:pt x="16" y="0"/>
                </a:lnTo>
                <a:lnTo>
                  <a:pt x="0" y="4"/>
                </a:lnTo>
                <a:lnTo>
                  <a:pt x="22" y="89"/>
                </a:lnTo>
                <a:lnTo>
                  <a:pt x="29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101"/>
          <p:cNvSpPr>
            <a:spLocks/>
          </p:cNvSpPr>
          <p:nvPr/>
        </p:nvSpPr>
        <p:spPr bwMode="auto">
          <a:xfrm>
            <a:off x="5478773" y="5986912"/>
            <a:ext cx="60325" cy="111453"/>
          </a:xfrm>
          <a:custGeom>
            <a:avLst/>
            <a:gdLst/>
            <a:ahLst/>
            <a:cxnLst>
              <a:cxn ang="0">
                <a:pos x="31" y="76"/>
              </a:cxn>
              <a:cxn ang="0">
                <a:pos x="38" y="73"/>
              </a:cxn>
              <a:cxn ang="0">
                <a:pos x="14" y="0"/>
              </a:cxn>
              <a:cxn ang="0">
                <a:pos x="0" y="4"/>
              </a:cxn>
              <a:cxn ang="0">
                <a:pos x="23" y="78"/>
              </a:cxn>
              <a:cxn ang="0">
                <a:pos x="31" y="76"/>
              </a:cxn>
            </a:cxnLst>
            <a:rect l="0" t="0" r="r" b="b"/>
            <a:pathLst>
              <a:path w="38" h="78">
                <a:moveTo>
                  <a:pt x="31" y="76"/>
                </a:moveTo>
                <a:lnTo>
                  <a:pt x="38" y="73"/>
                </a:lnTo>
                <a:lnTo>
                  <a:pt x="14" y="0"/>
                </a:lnTo>
                <a:lnTo>
                  <a:pt x="0" y="4"/>
                </a:lnTo>
                <a:lnTo>
                  <a:pt x="23" y="78"/>
                </a:lnTo>
                <a:lnTo>
                  <a:pt x="31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02"/>
          <p:cNvSpPr>
            <a:spLocks/>
          </p:cNvSpPr>
          <p:nvPr/>
        </p:nvSpPr>
        <p:spPr bwMode="auto">
          <a:xfrm>
            <a:off x="5554973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7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7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103"/>
          <p:cNvSpPr>
            <a:spLocks/>
          </p:cNvSpPr>
          <p:nvPr/>
        </p:nvSpPr>
        <p:spPr bwMode="auto">
          <a:xfrm>
            <a:off x="5361298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8" y="21"/>
              </a:cxn>
              <a:cxn ang="0">
                <a:pos x="143" y="13"/>
              </a:cxn>
              <a:cxn ang="0">
                <a:pos x="130" y="8"/>
              </a:cxn>
              <a:cxn ang="0">
                <a:pos x="114" y="2"/>
              </a:cxn>
              <a:cxn ang="0">
                <a:pos x="101" y="0"/>
              </a:cxn>
              <a:cxn ang="0">
                <a:pos x="88" y="0"/>
              </a:cxn>
              <a:cxn ang="0">
                <a:pos x="72" y="2"/>
              </a:cxn>
              <a:cxn ang="0">
                <a:pos x="61" y="4"/>
              </a:cxn>
              <a:cxn ang="0">
                <a:pos x="38" y="10"/>
              </a:cxn>
              <a:cxn ang="0">
                <a:pos x="19" y="17"/>
              </a:cxn>
              <a:cxn ang="0">
                <a:pos x="7" y="25"/>
              </a:cxn>
              <a:cxn ang="0">
                <a:pos x="0" y="32"/>
              </a:cxn>
              <a:cxn ang="0">
                <a:pos x="15" y="36"/>
              </a:cxn>
              <a:cxn ang="0">
                <a:pos x="26" y="30"/>
              </a:cxn>
              <a:cxn ang="0">
                <a:pos x="44" y="25"/>
              </a:cxn>
              <a:cxn ang="0">
                <a:pos x="63" y="19"/>
              </a:cxn>
              <a:cxn ang="0">
                <a:pos x="74" y="17"/>
              </a:cxn>
              <a:cxn ang="0">
                <a:pos x="88" y="15"/>
              </a:cxn>
              <a:cxn ang="0">
                <a:pos x="99" y="17"/>
              </a:cxn>
              <a:cxn ang="0">
                <a:pos x="112" y="19"/>
              </a:cxn>
              <a:cxn ang="0">
                <a:pos x="124" y="21"/>
              </a:cxn>
              <a:cxn ang="0">
                <a:pos x="137" y="26"/>
              </a:cxn>
              <a:cxn ang="0">
                <a:pos x="149" y="34"/>
              </a:cxn>
              <a:cxn ang="0">
                <a:pos x="160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8" y="21"/>
                </a:lnTo>
                <a:lnTo>
                  <a:pt x="143" y="13"/>
                </a:lnTo>
                <a:lnTo>
                  <a:pt x="130" y="8"/>
                </a:lnTo>
                <a:lnTo>
                  <a:pt x="114" y="2"/>
                </a:lnTo>
                <a:lnTo>
                  <a:pt x="101" y="0"/>
                </a:lnTo>
                <a:lnTo>
                  <a:pt x="88" y="0"/>
                </a:lnTo>
                <a:lnTo>
                  <a:pt x="72" y="2"/>
                </a:lnTo>
                <a:lnTo>
                  <a:pt x="61" y="4"/>
                </a:lnTo>
                <a:lnTo>
                  <a:pt x="38" y="10"/>
                </a:lnTo>
                <a:lnTo>
                  <a:pt x="19" y="17"/>
                </a:lnTo>
                <a:lnTo>
                  <a:pt x="7" y="25"/>
                </a:lnTo>
                <a:lnTo>
                  <a:pt x="0" y="32"/>
                </a:lnTo>
                <a:lnTo>
                  <a:pt x="15" y="36"/>
                </a:lnTo>
                <a:lnTo>
                  <a:pt x="26" y="30"/>
                </a:lnTo>
                <a:lnTo>
                  <a:pt x="44" y="25"/>
                </a:lnTo>
                <a:lnTo>
                  <a:pt x="63" y="19"/>
                </a:lnTo>
                <a:lnTo>
                  <a:pt x="74" y="17"/>
                </a:lnTo>
                <a:lnTo>
                  <a:pt x="88" y="15"/>
                </a:lnTo>
                <a:lnTo>
                  <a:pt x="99" y="17"/>
                </a:lnTo>
                <a:lnTo>
                  <a:pt x="112" y="19"/>
                </a:lnTo>
                <a:lnTo>
                  <a:pt x="124" y="21"/>
                </a:lnTo>
                <a:lnTo>
                  <a:pt x="137" y="26"/>
                </a:lnTo>
                <a:lnTo>
                  <a:pt x="149" y="34"/>
                </a:lnTo>
                <a:lnTo>
                  <a:pt x="160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04"/>
          <p:cNvSpPr>
            <a:spLocks/>
          </p:cNvSpPr>
          <p:nvPr/>
        </p:nvSpPr>
        <p:spPr bwMode="auto">
          <a:xfrm>
            <a:off x="5615298" y="5652552"/>
            <a:ext cx="26987" cy="297209"/>
          </a:xfrm>
          <a:custGeom>
            <a:avLst/>
            <a:gdLst/>
            <a:ahLst/>
            <a:cxnLst>
              <a:cxn ang="0">
                <a:pos x="16" y="208"/>
              </a:cxn>
              <a:cxn ang="0">
                <a:pos x="16" y="199"/>
              </a:cxn>
              <a:cxn ang="0">
                <a:pos x="17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6" y="15"/>
              </a:cxn>
              <a:cxn ang="0">
                <a:pos x="12" y="0"/>
              </a:cxn>
              <a:cxn ang="0">
                <a:pos x="0" y="11"/>
              </a:cxn>
              <a:cxn ang="0">
                <a:pos x="0" y="17"/>
              </a:cxn>
              <a:cxn ang="0">
                <a:pos x="2" y="39"/>
              </a:cxn>
              <a:cxn ang="0">
                <a:pos x="2" y="71"/>
              </a:cxn>
              <a:cxn ang="0">
                <a:pos x="2" y="108"/>
              </a:cxn>
              <a:cxn ang="0">
                <a:pos x="2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6" y="208"/>
              </a:cxn>
            </a:cxnLst>
            <a:rect l="0" t="0" r="r" b="b"/>
            <a:pathLst>
              <a:path w="17" h="208">
                <a:moveTo>
                  <a:pt x="16" y="208"/>
                </a:moveTo>
                <a:lnTo>
                  <a:pt x="16" y="199"/>
                </a:lnTo>
                <a:lnTo>
                  <a:pt x="17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6" y="15"/>
                </a:lnTo>
                <a:lnTo>
                  <a:pt x="12" y="0"/>
                </a:lnTo>
                <a:lnTo>
                  <a:pt x="0" y="11"/>
                </a:lnTo>
                <a:lnTo>
                  <a:pt x="0" y="17"/>
                </a:lnTo>
                <a:lnTo>
                  <a:pt x="2" y="39"/>
                </a:lnTo>
                <a:lnTo>
                  <a:pt x="2" y="71"/>
                </a:lnTo>
                <a:lnTo>
                  <a:pt x="2" y="108"/>
                </a:lnTo>
                <a:lnTo>
                  <a:pt x="2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6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105"/>
          <p:cNvSpPr>
            <a:spLocks/>
          </p:cNvSpPr>
          <p:nvPr/>
        </p:nvSpPr>
        <p:spPr bwMode="auto">
          <a:xfrm>
            <a:off x="5367648" y="5946903"/>
            <a:ext cx="273050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0" y="28"/>
              </a:cxn>
              <a:cxn ang="0">
                <a:pos x="45" y="34"/>
              </a:cxn>
              <a:cxn ang="0">
                <a:pos x="61" y="36"/>
              </a:cxn>
              <a:cxn ang="0">
                <a:pos x="76" y="37"/>
              </a:cxn>
              <a:cxn ang="0">
                <a:pos x="89" y="37"/>
              </a:cxn>
              <a:cxn ang="0">
                <a:pos x="103" y="36"/>
              </a:cxn>
              <a:cxn ang="0">
                <a:pos x="116" y="34"/>
              </a:cxn>
              <a:cxn ang="0">
                <a:pos x="137" y="28"/>
              </a:cxn>
              <a:cxn ang="0">
                <a:pos x="154" y="21"/>
              </a:cxn>
              <a:cxn ang="0">
                <a:pos x="166" y="13"/>
              </a:cxn>
              <a:cxn ang="0">
                <a:pos x="172" y="2"/>
              </a:cxn>
              <a:cxn ang="0">
                <a:pos x="156" y="2"/>
              </a:cxn>
              <a:cxn ang="0">
                <a:pos x="156" y="0"/>
              </a:cxn>
              <a:cxn ang="0">
                <a:pos x="147" y="6"/>
              </a:cxn>
              <a:cxn ang="0">
                <a:pos x="131" y="13"/>
              </a:cxn>
              <a:cxn ang="0">
                <a:pos x="112" y="19"/>
              </a:cxn>
              <a:cxn ang="0">
                <a:pos x="101" y="21"/>
              </a:cxn>
              <a:cxn ang="0">
                <a:pos x="89" y="23"/>
              </a:cxn>
              <a:cxn ang="0">
                <a:pos x="76" y="23"/>
              </a:cxn>
              <a:cxn ang="0">
                <a:pos x="63" y="21"/>
              </a:cxn>
              <a:cxn ang="0">
                <a:pos x="49" y="19"/>
              </a:cxn>
              <a:cxn ang="0">
                <a:pos x="36" y="15"/>
              </a:cxn>
              <a:cxn ang="0">
                <a:pos x="22" y="10"/>
              </a:cxn>
              <a:cxn ang="0">
                <a:pos x="7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0" y="28"/>
                </a:lnTo>
                <a:lnTo>
                  <a:pt x="45" y="34"/>
                </a:lnTo>
                <a:lnTo>
                  <a:pt x="61" y="36"/>
                </a:lnTo>
                <a:lnTo>
                  <a:pt x="76" y="37"/>
                </a:lnTo>
                <a:lnTo>
                  <a:pt x="89" y="37"/>
                </a:lnTo>
                <a:lnTo>
                  <a:pt x="103" y="36"/>
                </a:lnTo>
                <a:lnTo>
                  <a:pt x="116" y="34"/>
                </a:lnTo>
                <a:lnTo>
                  <a:pt x="137" y="28"/>
                </a:lnTo>
                <a:lnTo>
                  <a:pt x="154" y="21"/>
                </a:lnTo>
                <a:lnTo>
                  <a:pt x="166" y="13"/>
                </a:lnTo>
                <a:lnTo>
                  <a:pt x="172" y="2"/>
                </a:lnTo>
                <a:lnTo>
                  <a:pt x="156" y="2"/>
                </a:lnTo>
                <a:lnTo>
                  <a:pt x="156" y="0"/>
                </a:lnTo>
                <a:lnTo>
                  <a:pt x="147" y="6"/>
                </a:lnTo>
                <a:lnTo>
                  <a:pt x="131" y="13"/>
                </a:lnTo>
                <a:lnTo>
                  <a:pt x="112" y="19"/>
                </a:lnTo>
                <a:lnTo>
                  <a:pt x="101" y="21"/>
                </a:lnTo>
                <a:lnTo>
                  <a:pt x="89" y="23"/>
                </a:lnTo>
                <a:lnTo>
                  <a:pt x="76" y="23"/>
                </a:lnTo>
                <a:lnTo>
                  <a:pt x="63" y="21"/>
                </a:lnTo>
                <a:lnTo>
                  <a:pt x="49" y="19"/>
                </a:lnTo>
                <a:lnTo>
                  <a:pt x="36" y="15"/>
                </a:lnTo>
                <a:lnTo>
                  <a:pt x="22" y="10"/>
                </a:lnTo>
                <a:lnTo>
                  <a:pt x="7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106"/>
          <p:cNvSpPr>
            <a:spLocks/>
          </p:cNvSpPr>
          <p:nvPr/>
        </p:nvSpPr>
        <p:spPr bwMode="auto">
          <a:xfrm>
            <a:off x="5358123" y="5652552"/>
            <a:ext cx="26987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3"/>
              </a:cxn>
              <a:cxn ang="0">
                <a:pos x="0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0" y="204"/>
              </a:cxn>
              <a:cxn ang="0">
                <a:pos x="6" y="219"/>
              </a:cxn>
              <a:cxn ang="0">
                <a:pos x="13" y="206"/>
              </a:cxn>
              <a:cxn ang="0">
                <a:pos x="17" y="203"/>
              </a:cxn>
              <a:cxn ang="0">
                <a:pos x="15" y="180"/>
              </a:cxn>
              <a:cxn ang="0">
                <a:pos x="15" y="147"/>
              </a:cxn>
              <a:cxn ang="0">
                <a:pos x="15" y="110"/>
              </a:cxn>
              <a:cxn ang="0">
                <a:pos x="15" y="71"/>
              </a:cxn>
              <a:cxn ang="0">
                <a:pos x="15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0" y="13"/>
                </a:lnTo>
                <a:lnTo>
                  <a:pt x="0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0" y="204"/>
                </a:lnTo>
                <a:lnTo>
                  <a:pt x="6" y="219"/>
                </a:lnTo>
                <a:lnTo>
                  <a:pt x="13" y="206"/>
                </a:lnTo>
                <a:lnTo>
                  <a:pt x="17" y="203"/>
                </a:lnTo>
                <a:lnTo>
                  <a:pt x="15" y="180"/>
                </a:lnTo>
                <a:lnTo>
                  <a:pt x="15" y="147"/>
                </a:lnTo>
                <a:lnTo>
                  <a:pt x="15" y="110"/>
                </a:lnTo>
                <a:lnTo>
                  <a:pt x="15" y="71"/>
                </a:lnTo>
                <a:lnTo>
                  <a:pt x="15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107"/>
          <p:cNvSpPr>
            <a:spLocks/>
          </p:cNvSpPr>
          <p:nvPr/>
        </p:nvSpPr>
        <p:spPr bwMode="auto">
          <a:xfrm>
            <a:off x="5372410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108"/>
          <p:cNvSpPr>
            <a:spLocks/>
          </p:cNvSpPr>
          <p:nvPr/>
        </p:nvSpPr>
        <p:spPr bwMode="auto">
          <a:xfrm>
            <a:off x="5405748" y="5646836"/>
            <a:ext cx="92075" cy="54298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6" y="0"/>
              </a:cxn>
              <a:cxn ang="0">
                <a:pos x="37" y="2"/>
              </a:cxn>
              <a:cxn ang="0">
                <a:pos x="27" y="6"/>
              </a:cxn>
              <a:cxn ang="0">
                <a:pos x="18" y="10"/>
              </a:cxn>
              <a:cxn ang="0">
                <a:pos x="12" y="15"/>
              </a:cxn>
              <a:cxn ang="0">
                <a:pos x="6" y="21"/>
              </a:cxn>
              <a:cxn ang="0">
                <a:pos x="2" y="28"/>
              </a:cxn>
              <a:cxn ang="0">
                <a:pos x="0" y="38"/>
              </a:cxn>
              <a:cxn ang="0">
                <a:pos x="16" y="38"/>
              </a:cxn>
              <a:cxn ang="0">
                <a:pos x="16" y="34"/>
              </a:cxn>
              <a:cxn ang="0">
                <a:pos x="18" y="30"/>
              </a:cxn>
              <a:cxn ang="0">
                <a:pos x="21" y="26"/>
              </a:cxn>
              <a:cxn ang="0">
                <a:pos x="27" y="23"/>
              </a:cxn>
              <a:cxn ang="0">
                <a:pos x="33" y="19"/>
              </a:cxn>
              <a:cxn ang="0">
                <a:pos x="41" y="17"/>
              </a:cxn>
              <a:cxn ang="0">
                <a:pos x="48" y="15"/>
              </a:cxn>
              <a:cxn ang="0">
                <a:pos x="58" y="15"/>
              </a:cxn>
              <a:cxn ang="0">
                <a:pos x="58" y="0"/>
              </a:cxn>
            </a:cxnLst>
            <a:rect l="0" t="0" r="r" b="b"/>
            <a:pathLst>
              <a:path w="58" h="38">
                <a:moveTo>
                  <a:pt x="58" y="0"/>
                </a:moveTo>
                <a:lnTo>
                  <a:pt x="46" y="0"/>
                </a:lnTo>
                <a:lnTo>
                  <a:pt x="37" y="2"/>
                </a:lnTo>
                <a:lnTo>
                  <a:pt x="27" y="6"/>
                </a:lnTo>
                <a:lnTo>
                  <a:pt x="18" y="10"/>
                </a:lnTo>
                <a:lnTo>
                  <a:pt x="12" y="15"/>
                </a:lnTo>
                <a:lnTo>
                  <a:pt x="6" y="21"/>
                </a:lnTo>
                <a:lnTo>
                  <a:pt x="2" y="28"/>
                </a:lnTo>
                <a:lnTo>
                  <a:pt x="0" y="38"/>
                </a:lnTo>
                <a:lnTo>
                  <a:pt x="16" y="38"/>
                </a:lnTo>
                <a:lnTo>
                  <a:pt x="16" y="34"/>
                </a:lnTo>
                <a:lnTo>
                  <a:pt x="18" y="30"/>
                </a:lnTo>
                <a:lnTo>
                  <a:pt x="21" y="26"/>
                </a:lnTo>
                <a:lnTo>
                  <a:pt x="27" y="23"/>
                </a:lnTo>
                <a:lnTo>
                  <a:pt x="33" y="19"/>
                </a:lnTo>
                <a:lnTo>
                  <a:pt x="41" y="17"/>
                </a:lnTo>
                <a:lnTo>
                  <a:pt x="48" y="15"/>
                </a:lnTo>
                <a:lnTo>
                  <a:pt x="58" y="15"/>
                </a:lnTo>
                <a:lnTo>
                  <a:pt x="58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109"/>
          <p:cNvSpPr>
            <a:spLocks/>
          </p:cNvSpPr>
          <p:nvPr/>
        </p:nvSpPr>
        <p:spPr bwMode="auto">
          <a:xfrm>
            <a:off x="5497823" y="5646836"/>
            <a:ext cx="90487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1" y="21"/>
              </a:cxn>
              <a:cxn ang="0">
                <a:pos x="46" y="15"/>
              </a:cxn>
              <a:cxn ang="0">
                <a:pos x="40" y="10"/>
              </a:cxn>
              <a:cxn ang="0">
                <a:pos x="30" y="6"/>
              </a:cxn>
              <a:cxn ang="0">
                <a:pos x="21" y="2"/>
              </a:cxn>
              <a:cxn ang="0">
                <a:pos x="11" y="0"/>
              </a:cxn>
              <a:cxn ang="0">
                <a:pos x="0" y="0"/>
              </a:cxn>
              <a:cxn ang="0">
                <a:pos x="0" y="15"/>
              </a:cxn>
              <a:cxn ang="0">
                <a:pos x="9" y="15"/>
              </a:cxn>
              <a:cxn ang="0">
                <a:pos x="17" y="17"/>
              </a:cxn>
              <a:cxn ang="0">
                <a:pos x="25" y="19"/>
              </a:cxn>
              <a:cxn ang="0">
                <a:pos x="30" y="23"/>
              </a:cxn>
              <a:cxn ang="0">
                <a:pos x="36" y="26"/>
              </a:cxn>
              <a:cxn ang="0">
                <a:pos x="40" y="30"/>
              </a:cxn>
              <a:cxn ang="0">
                <a:pos x="42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1" y="21"/>
                </a:lnTo>
                <a:lnTo>
                  <a:pt x="46" y="15"/>
                </a:lnTo>
                <a:lnTo>
                  <a:pt x="40" y="10"/>
                </a:lnTo>
                <a:lnTo>
                  <a:pt x="30" y="6"/>
                </a:lnTo>
                <a:lnTo>
                  <a:pt x="21" y="2"/>
                </a:lnTo>
                <a:lnTo>
                  <a:pt x="11" y="0"/>
                </a:lnTo>
                <a:lnTo>
                  <a:pt x="0" y="0"/>
                </a:lnTo>
                <a:lnTo>
                  <a:pt x="0" y="15"/>
                </a:lnTo>
                <a:lnTo>
                  <a:pt x="9" y="15"/>
                </a:lnTo>
                <a:lnTo>
                  <a:pt x="17" y="17"/>
                </a:lnTo>
                <a:lnTo>
                  <a:pt x="25" y="19"/>
                </a:lnTo>
                <a:lnTo>
                  <a:pt x="30" y="23"/>
                </a:lnTo>
                <a:lnTo>
                  <a:pt x="36" y="26"/>
                </a:lnTo>
                <a:lnTo>
                  <a:pt x="40" y="30"/>
                </a:lnTo>
                <a:lnTo>
                  <a:pt x="42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110"/>
          <p:cNvSpPr>
            <a:spLocks/>
          </p:cNvSpPr>
          <p:nvPr/>
        </p:nvSpPr>
        <p:spPr bwMode="auto">
          <a:xfrm>
            <a:off x="5497823" y="5701134"/>
            <a:ext cx="90487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1" y="37"/>
              </a:cxn>
              <a:cxn ang="0">
                <a:pos x="21" y="35"/>
              </a:cxn>
              <a:cxn ang="0">
                <a:pos x="30" y="31"/>
              </a:cxn>
              <a:cxn ang="0">
                <a:pos x="40" y="27"/>
              </a:cxn>
              <a:cxn ang="0">
                <a:pos x="46" y="22"/>
              </a:cxn>
              <a:cxn ang="0">
                <a:pos x="51" y="14"/>
              </a:cxn>
              <a:cxn ang="0">
                <a:pos x="55" y="7"/>
              </a:cxn>
              <a:cxn ang="0">
                <a:pos x="57" y="0"/>
              </a:cxn>
              <a:cxn ang="0">
                <a:pos x="42" y="0"/>
              </a:cxn>
              <a:cxn ang="0">
                <a:pos x="42" y="3"/>
              </a:cxn>
              <a:cxn ang="0">
                <a:pos x="40" y="7"/>
              </a:cxn>
              <a:cxn ang="0">
                <a:pos x="36" y="11"/>
              </a:cxn>
              <a:cxn ang="0">
                <a:pos x="30" y="14"/>
              </a:cxn>
              <a:cxn ang="0">
                <a:pos x="25" y="16"/>
              </a:cxn>
              <a:cxn ang="0">
                <a:pos x="17" y="20"/>
              </a:cxn>
              <a:cxn ang="0">
                <a:pos x="9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11" y="37"/>
                </a:lnTo>
                <a:lnTo>
                  <a:pt x="21" y="35"/>
                </a:lnTo>
                <a:lnTo>
                  <a:pt x="30" y="31"/>
                </a:lnTo>
                <a:lnTo>
                  <a:pt x="40" y="27"/>
                </a:lnTo>
                <a:lnTo>
                  <a:pt x="46" y="22"/>
                </a:lnTo>
                <a:lnTo>
                  <a:pt x="51" y="14"/>
                </a:lnTo>
                <a:lnTo>
                  <a:pt x="55" y="7"/>
                </a:lnTo>
                <a:lnTo>
                  <a:pt x="57" y="0"/>
                </a:lnTo>
                <a:lnTo>
                  <a:pt x="42" y="0"/>
                </a:lnTo>
                <a:lnTo>
                  <a:pt x="42" y="3"/>
                </a:lnTo>
                <a:lnTo>
                  <a:pt x="40" y="7"/>
                </a:lnTo>
                <a:lnTo>
                  <a:pt x="36" y="11"/>
                </a:lnTo>
                <a:lnTo>
                  <a:pt x="30" y="14"/>
                </a:lnTo>
                <a:lnTo>
                  <a:pt x="25" y="16"/>
                </a:lnTo>
                <a:lnTo>
                  <a:pt x="17" y="20"/>
                </a:lnTo>
                <a:lnTo>
                  <a:pt x="9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111"/>
          <p:cNvSpPr>
            <a:spLocks/>
          </p:cNvSpPr>
          <p:nvPr/>
        </p:nvSpPr>
        <p:spPr bwMode="auto">
          <a:xfrm>
            <a:off x="5405748" y="5701134"/>
            <a:ext cx="92075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6" y="14"/>
              </a:cxn>
              <a:cxn ang="0">
                <a:pos x="12" y="22"/>
              </a:cxn>
              <a:cxn ang="0">
                <a:pos x="18" y="27"/>
              </a:cxn>
              <a:cxn ang="0">
                <a:pos x="27" y="31"/>
              </a:cxn>
              <a:cxn ang="0">
                <a:pos x="37" y="35"/>
              </a:cxn>
              <a:cxn ang="0">
                <a:pos x="46" y="37"/>
              </a:cxn>
              <a:cxn ang="0">
                <a:pos x="58" y="37"/>
              </a:cxn>
              <a:cxn ang="0">
                <a:pos x="58" y="22"/>
              </a:cxn>
              <a:cxn ang="0">
                <a:pos x="48" y="20"/>
              </a:cxn>
              <a:cxn ang="0">
                <a:pos x="41" y="20"/>
              </a:cxn>
              <a:cxn ang="0">
                <a:pos x="33" y="16"/>
              </a:cxn>
              <a:cxn ang="0">
                <a:pos x="27" y="14"/>
              </a:cxn>
              <a:cxn ang="0">
                <a:pos x="21" y="11"/>
              </a:cxn>
              <a:cxn ang="0">
                <a:pos x="18" y="7"/>
              </a:cxn>
              <a:cxn ang="0">
                <a:pos x="16" y="3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58" h="37">
                <a:moveTo>
                  <a:pt x="0" y="0"/>
                </a:moveTo>
                <a:lnTo>
                  <a:pt x="2" y="7"/>
                </a:lnTo>
                <a:lnTo>
                  <a:pt x="6" y="14"/>
                </a:lnTo>
                <a:lnTo>
                  <a:pt x="12" y="22"/>
                </a:lnTo>
                <a:lnTo>
                  <a:pt x="18" y="27"/>
                </a:lnTo>
                <a:lnTo>
                  <a:pt x="27" y="31"/>
                </a:lnTo>
                <a:lnTo>
                  <a:pt x="37" y="35"/>
                </a:lnTo>
                <a:lnTo>
                  <a:pt x="46" y="37"/>
                </a:lnTo>
                <a:lnTo>
                  <a:pt x="58" y="37"/>
                </a:lnTo>
                <a:lnTo>
                  <a:pt x="58" y="22"/>
                </a:lnTo>
                <a:lnTo>
                  <a:pt x="48" y="20"/>
                </a:lnTo>
                <a:lnTo>
                  <a:pt x="41" y="20"/>
                </a:lnTo>
                <a:lnTo>
                  <a:pt x="33" y="16"/>
                </a:lnTo>
                <a:lnTo>
                  <a:pt x="27" y="14"/>
                </a:lnTo>
                <a:lnTo>
                  <a:pt x="21" y="11"/>
                </a:lnTo>
                <a:lnTo>
                  <a:pt x="18" y="7"/>
                </a:lnTo>
                <a:lnTo>
                  <a:pt x="16" y="3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112"/>
          <p:cNvSpPr>
            <a:spLocks/>
          </p:cNvSpPr>
          <p:nvPr/>
        </p:nvSpPr>
        <p:spPr bwMode="auto">
          <a:xfrm>
            <a:off x="5418448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16"/>
          <p:cNvSpPr>
            <a:spLocks/>
          </p:cNvSpPr>
          <p:nvPr/>
        </p:nvSpPr>
        <p:spPr bwMode="auto">
          <a:xfrm>
            <a:off x="5618473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3" y="13"/>
              </a:cxn>
              <a:cxn ang="0">
                <a:pos x="130" y="8"/>
              </a:cxn>
              <a:cxn ang="0">
                <a:pos x="115" y="2"/>
              </a:cxn>
              <a:cxn ang="0">
                <a:pos x="101" y="0"/>
              </a:cxn>
              <a:cxn ang="0">
                <a:pos x="86" y="0"/>
              </a:cxn>
              <a:cxn ang="0">
                <a:pos x="73" y="2"/>
              </a:cxn>
              <a:cxn ang="0">
                <a:pos x="61" y="4"/>
              </a:cxn>
              <a:cxn ang="0">
                <a:pos x="38" y="10"/>
              </a:cxn>
              <a:cxn ang="0">
                <a:pos x="19" y="17"/>
              </a:cxn>
              <a:cxn ang="0">
                <a:pos x="8" y="25"/>
              </a:cxn>
              <a:cxn ang="0">
                <a:pos x="0" y="32"/>
              </a:cxn>
              <a:cxn ang="0">
                <a:pos x="15" y="36"/>
              </a:cxn>
              <a:cxn ang="0">
                <a:pos x="27" y="30"/>
              </a:cxn>
              <a:cxn ang="0">
                <a:pos x="42" y="25"/>
              </a:cxn>
              <a:cxn ang="0">
                <a:pos x="63" y="19"/>
              </a:cxn>
              <a:cxn ang="0">
                <a:pos x="75" y="17"/>
              </a:cxn>
              <a:cxn ang="0">
                <a:pos x="88" y="15"/>
              </a:cxn>
              <a:cxn ang="0">
                <a:pos x="100" y="17"/>
              </a:cxn>
              <a:cxn ang="0">
                <a:pos x="113" y="19"/>
              </a:cxn>
              <a:cxn ang="0">
                <a:pos x="124" y="21"/>
              </a:cxn>
              <a:cxn ang="0">
                <a:pos x="138" y="26"/>
              </a:cxn>
              <a:cxn ang="0">
                <a:pos x="149" y="34"/>
              </a:cxn>
              <a:cxn ang="0">
                <a:pos x="161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3" y="13"/>
                </a:lnTo>
                <a:lnTo>
                  <a:pt x="130" y="8"/>
                </a:lnTo>
                <a:lnTo>
                  <a:pt x="115" y="2"/>
                </a:lnTo>
                <a:lnTo>
                  <a:pt x="101" y="0"/>
                </a:lnTo>
                <a:lnTo>
                  <a:pt x="86" y="0"/>
                </a:lnTo>
                <a:lnTo>
                  <a:pt x="73" y="2"/>
                </a:lnTo>
                <a:lnTo>
                  <a:pt x="61" y="4"/>
                </a:lnTo>
                <a:lnTo>
                  <a:pt x="38" y="10"/>
                </a:lnTo>
                <a:lnTo>
                  <a:pt x="19" y="17"/>
                </a:lnTo>
                <a:lnTo>
                  <a:pt x="8" y="25"/>
                </a:lnTo>
                <a:lnTo>
                  <a:pt x="0" y="32"/>
                </a:lnTo>
                <a:lnTo>
                  <a:pt x="15" y="36"/>
                </a:lnTo>
                <a:lnTo>
                  <a:pt x="27" y="30"/>
                </a:lnTo>
                <a:lnTo>
                  <a:pt x="42" y="25"/>
                </a:lnTo>
                <a:lnTo>
                  <a:pt x="63" y="19"/>
                </a:lnTo>
                <a:lnTo>
                  <a:pt x="75" y="17"/>
                </a:lnTo>
                <a:lnTo>
                  <a:pt x="88" y="15"/>
                </a:lnTo>
                <a:lnTo>
                  <a:pt x="100" y="17"/>
                </a:lnTo>
                <a:lnTo>
                  <a:pt x="113" y="19"/>
                </a:lnTo>
                <a:lnTo>
                  <a:pt x="124" y="21"/>
                </a:lnTo>
                <a:lnTo>
                  <a:pt x="138" y="26"/>
                </a:lnTo>
                <a:lnTo>
                  <a:pt x="149" y="34"/>
                </a:lnTo>
                <a:lnTo>
                  <a:pt x="161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119"/>
          <p:cNvSpPr>
            <a:spLocks/>
          </p:cNvSpPr>
          <p:nvPr/>
        </p:nvSpPr>
        <p:spPr bwMode="auto">
          <a:xfrm>
            <a:off x="5615298" y="5652552"/>
            <a:ext cx="26987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3"/>
              </a:cxn>
              <a:cxn ang="0">
                <a:pos x="0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0" y="204"/>
              </a:cxn>
              <a:cxn ang="0">
                <a:pos x="6" y="219"/>
              </a:cxn>
              <a:cxn ang="0">
                <a:pos x="14" y="206"/>
              </a:cxn>
              <a:cxn ang="0">
                <a:pos x="17" y="203"/>
              </a:cxn>
              <a:cxn ang="0">
                <a:pos x="16" y="180"/>
              </a:cxn>
              <a:cxn ang="0">
                <a:pos x="16" y="147"/>
              </a:cxn>
              <a:cxn ang="0">
                <a:pos x="16" y="110"/>
              </a:cxn>
              <a:cxn ang="0">
                <a:pos x="16" y="71"/>
              </a:cxn>
              <a:cxn ang="0">
                <a:pos x="16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0" y="13"/>
                </a:lnTo>
                <a:lnTo>
                  <a:pt x="0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0" y="204"/>
                </a:lnTo>
                <a:lnTo>
                  <a:pt x="6" y="219"/>
                </a:lnTo>
                <a:lnTo>
                  <a:pt x="14" y="206"/>
                </a:lnTo>
                <a:lnTo>
                  <a:pt x="17" y="203"/>
                </a:lnTo>
                <a:lnTo>
                  <a:pt x="16" y="180"/>
                </a:lnTo>
                <a:lnTo>
                  <a:pt x="16" y="147"/>
                </a:lnTo>
                <a:lnTo>
                  <a:pt x="16" y="110"/>
                </a:lnTo>
                <a:lnTo>
                  <a:pt x="16" y="71"/>
                </a:lnTo>
                <a:lnTo>
                  <a:pt x="16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120"/>
          <p:cNvSpPr>
            <a:spLocks/>
          </p:cNvSpPr>
          <p:nvPr/>
        </p:nvSpPr>
        <p:spPr bwMode="auto">
          <a:xfrm>
            <a:off x="5631173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125"/>
          <p:cNvSpPr>
            <a:spLocks/>
          </p:cNvSpPr>
          <p:nvPr/>
        </p:nvSpPr>
        <p:spPr bwMode="auto">
          <a:xfrm>
            <a:off x="5675623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" name="Group 468"/>
          <p:cNvGrpSpPr/>
          <p:nvPr/>
        </p:nvGrpSpPr>
        <p:grpSpPr>
          <a:xfrm>
            <a:off x="1439171" y="5304064"/>
            <a:ext cx="542027" cy="879069"/>
            <a:chOff x="2658373" y="5052815"/>
            <a:chExt cx="533400" cy="99166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5" name="Flowchart: Magnetic Disk 54"/>
            <p:cNvSpPr/>
            <p:nvPr/>
          </p:nvSpPr>
          <p:spPr>
            <a:xfrm flipV="1">
              <a:off x="2858037" y="5511084"/>
              <a:ext cx="152400" cy="5334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55"/>
            <p:cNvSpPr/>
            <p:nvPr/>
          </p:nvSpPr>
          <p:spPr>
            <a:xfrm rot="7719790">
              <a:off x="2620273" y="5090915"/>
              <a:ext cx="609600" cy="533400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304800" y="5657784"/>
            <a:ext cx="1207394" cy="1833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80999" y="5761147"/>
            <a:ext cx="1143000" cy="285778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143"/>
          <p:cNvSpPr>
            <a:spLocks/>
          </p:cNvSpPr>
          <p:nvPr/>
        </p:nvSpPr>
        <p:spPr bwMode="auto">
          <a:xfrm>
            <a:off x="316807" y="5652552"/>
            <a:ext cx="26987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5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1" y="0"/>
              </a:cxn>
              <a:cxn ang="0">
                <a:pos x="0" y="11"/>
              </a:cxn>
              <a:cxn ang="0">
                <a:pos x="0" y="17"/>
              </a:cxn>
              <a:cxn ang="0">
                <a:pos x="1" y="39"/>
              </a:cxn>
              <a:cxn ang="0">
                <a:pos x="1" y="71"/>
              </a:cxn>
              <a:cxn ang="0">
                <a:pos x="1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5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1" y="0"/>
                </a:lnTo>
                <a:lnTo>
                  <a:pt x="0" y="11"/>
                </a:lnTo>
                <a:lnTo>
                  <a:pt x="0" y="17"/>
                </a:lnTo>
                <a:lnTo>
                  <a:pt x="1" y="39"/>
                </a:lnTo>
                <a:lnTo>
                  <a:pt x="1" y="71"/>
                </a:lnTo>
                <a:lnTo>
                  <a:pt x="1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152"/>
          <p:cNvSpPr>
            <a:spLocks/>
          </p:cNvSpPr>
          <p:nvPr/>
        </p:nvSpPr>
        <p:spPr bwMode="auto">
          <a:xfrm>
            <a:off x="358082" y="5971194"/>
            <a:ext cx="60325" cy="127172"/>
          </a:xfrm>
          <a:custGeom>
            <a:avLst/>
            <a:gdLst/>
            <a:ahLst/>
            <a:cxnLst>
              <a:cxn ang="0">
                <a:pos x="31" y="87"/>
              </a:cxn>
              <a:cxn ang="0">
                <a:pos x="38" y="85"/>
              </a:cxn>
              <a:cxn ang="0">
                <a:pos x="16" y="0"/>
              </a:cxn>
              <a:cxn ang="0">
                <a:pos x="0" y="4"/>
              </a:cxn>
              <a:cxn ang="0">
                <a:pos x="23" y="89"/>
              </a:cxn>
              <a:cxn ang="0">
                <a:pos x="31" y="87"/>
              </a:cxn>
            </a:cxnLst>
            <a:rect l="0" t="0" r="r" b="b"/>
            <a:pathLst>
              <a:path w="38" h="89">
                <a:moveTo>
                  <a:pt x="31" y="87"/>
                </a:moveTo>
                <a:lnTo>
                  <a:pt x="38" y="85"/>
                </a:lnTo>
                <a:lnTo>
                  <a:pt x="16" y="0"/>
                </a:lnTo>
                <a:lnTo>
                  <a:pt x="0" y="4"/>
                </a:lnTo>
                <a:lnTo>
                  <a:pt x="23" y="89"/>
                </a:lnTo>
                <a:lnTo>
                  <a:pt x="31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153"/>
          <p:cNvSpPr>
            <a:spLocks/>
          </p:cNvSpPr>
          <p:nvPr/>
        </p:nvSpPr>
        <p:spPr bwMode="auto">
          <a:xfrm>
            <a:off x="434282" y="5986912"/>
            <a:ext cx="63500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40" y="73"/>
              </a:cxn>
              <a:cxn ang="0">
                <a:pos x="15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40" h="78">
                <a:moveTo>
                  <a:pt x="33" y="76"/>
                </a:moveTo>
                <a:lnTo>
                  <a:pt x="40" y="73"/>
                </a:lnTo>
                <a:lnTo>
                  <a:pt x="15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154"/>
          <p:cNvSpPr>
            <a:spLocks/>
          </p:cNvSpPr>
          <p:nvPr/>
        </p:nvSpPr>
        <p:spPr bwMode="auto">
          <a:xfrm>
            <a:off x="513657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6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6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155"/>
          <p:cNvSpPr>
            <a:spLocks/>
          </p:cNvSpPr>
          <p:nvPr/>
        </p:nvSpPr>
        <p:spPr bwMode="auto">
          <a:xfrm>
            <a:off x="316807" y="5606827"/>
            <a:ext cx="274637" cy="61442"/>
          </a:xfrm>
          <a:custGeom>
            <a:avLst/>
            <a:gdLst/>
            <a:ahLst/>
            <a:cxnLst>
              <a:cxn ang="0">
                <a:pos x="173" y="32"/>
              </a:cxn>
              <a:cxn ang="0">
                <a:pos x="158" y="21"/>
              </a:cxn>
              <a:cxn ang="0">
                <a:pos x="145" y="13"/>
              </a:cxn>
              <a:cxn ang="0">
                <a:pos x="131" y="8"/>
              </a:cxn>
              <a:cxn ang="0">
                <a:pos x="116" y="2"/>
              </a:cxn>
              <a:cxn ang="0">
                <a:pos x="103" y="0"/>
              </a:cxn>
              <a:cxn ang="0">
                <a:pos x="87" y="0"/>
              </a:cxn>
              <a:cxn ang="0">
                <a:pos x="74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7" y="25"/>
              </a:cxn>
              <a:cxn ang="0">
                <a:pos x="0" y="32"/>
              </a:cxn>
              <a:cxn ang="0">
                <a:pos x="17" y="36"/>
              </a:cxn>
              <a:cxn ang="0">
                <a:pos x="28" y="30"/>
              </a:cxn>
              <a:cxn ang="0">
                <a:pos x="43" y="25"/>
              </a:cxn>
              <a:cxn ang="0">
                <a:pos x="64" y="19"/>
              </a:cxn>
              <a:cxn ang="0">
                <a:pos x="76" y="17"/>
              </a:cxn>
              <a:cxn ang="0">
                <a:pos x="87" y="15"/>
              </a:cxn>
              <a:cxn ang="0">
                <a:pos x="101" y="17"/>
              </a:cxn>
              <a:cxn ang="0">
                <a:pos x="112" y="19"/>
              </a:cxn>
              <a:cxn ang="0">
                <a:pos x="126" y="21"/>
              </a:cxn>
              <a:cxn ang="0">
                <a:pos x="137" y="26"/>
              </a:cxn>
              <a:cxn ang="0">
                <a:pos x="150" y="34"/>
              </a:cxn>
              <a:cxn ang="0">
                <a:pos x="162" y="43"/>
              </a:cxn>
              <a:cxn ang="0">
                <a:pos x="173" y="32"/>
              </a:cxn>
            </a:cxnLst>
            <a:rect l="0" t="0" r="r" b="b"/>
            <a:pathLst>
              <a:path w="173" h="43">
                <a:moveTo>
                  <a:pt x="173" y="32"/>
                </a:moveTo>
                <a:lnTo>
                  <a:pt x="158" y="21"/>
                </a:lnTo>
                <a:lnTo>
                  <a:pt x="145" y="13"/>
                </a:lnTo>
                <a:lnTo>
                  <a:pt x="131" y="8"/>
                </a:lnTo>
                <a:lnTo>
                  <a:pt x="116" y="2"/>
                </a:lnTo>
                <a:lnTo>
                  <a:pt x="103" y="0"/>
                </a:lnTo>
                <a:lnTo>
                  <a:pt x="87" y="0"/>
                </a:lnTo>
                <a:lnTo>
                  <a:pt x="74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7" y="25"/>
                </a:lnTo>
                <a:lnTo>
                  <a:pt x="0" y="32"/>
                </a:lnTo>
                <a:lnTo>
                  <a:pt x="17" y="36"/>
                </a:lnTo>
                <a:lnTo>
                  <a:pt x="28" y="30"/>
                </a:lnTo>
                <a:lnTo>
                  <a:pt x="43" y="25"/>
                </a:lnTo>
                <a:lnTo>
                  <a:pt x="64" y="19"/>
                </a:lnTo>
                <a:lnTo>
                  <a:pt x="76" y="17"/>
                </a:lnTo>
                <a:lnTo>
                  <a:pt x="87" y="15"/>
                </a:lnTo>
                <a:lnTo>
                  <a:pt x="101" y="17"/>
                </a:lnTo>
                <a:lnTo>
                  <a:pt x="112" y="19"/>
                </a:lnTo>
                <a:lnTo>
                  <a:pt x="126" y="21"/>
                </a:lnTo>
                <a:lnTo>
                  <a:pt x="137" y="26"/>
                </a:lnTo>
                <a:lnTo>
                  <a:pt x="150" y="34"/>
                </a:lnTo>
                <a:lnTo>
                  <a:pt x="162" y="43"/>
                </a:lnTo>
                <a:lnTo>
                  <a:pt x="173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156"/>
          <p:cNvSpPr>
            <a:spLocks/>
          </p:cNvSpPr>
          <p:nvPr/>
        </p:nvSpPr>
        <p:spPr bwMode="auto">
          <a:xfrm>
            <a:off x="573982" y="5652552"/>
            <a:ext cx="26987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5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1" y="0"/>
              </a:cxn>
              <a:cxn ang="0">
                <a:pos x="0" y="11"/>
              </a:cxn>
              <a:cxn ang="0">
                <a:pos x="0" y="17"/>
              </a:cxn>
              <a:cxn ang="0">
                <a:pos x="0" y="39"/>
              </a:cxn>
              <a:cxn ang="0">
                <a:pos x="2" y="71"/>
              </a:cxn>
              <a:cxn ang="0">
                <a:pos x="2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5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1" y="0"/>
                </a:lnTo>
                <a:lnTo>
                  <a:pt x="0" y="11"/>
                </a:lnTo>
                <a:lnTo>
                  <a:pt x="0" y="17"/>
                </a:lnTo>
                <a:lnTo>
                  <a:pt x="0" y="39"/>
                </a:lnTo>
                <a:lnTo>
                  <a:pt x="2" y="71"/>
                </a:lnTo>
                <a:lnTo>
                  <a:pt x="2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157"/>
          <p:cNvSpPr>
            <a:spLocks/>
          </p:cNvSpPr>
          <p:nvPr/>
        </p:nvSpPr>
        <p:spPr bwMode="auto">
          <a:xfrm>
            <a:off x="324744" y="5946903"/>
            <a:ext cx="273050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6" y="23"/>
              </a:cxn>
              <a:cxn ang="0">
                <a:pos x="31" y="28"/>
              </a:cxn>
              <a:cxn ang="0">
                <a:pos x="46" y="34"/>
              </a:cxn>
              <a:cxn ang="0">
                <a:pos x="61" y="36"/>
              </a:cxn>
              <a:cxn ang="0">
                <a:pos x="77" y="37"/>
              </a:cxn>
              <a:cxn ang="0">
                <a:pos x="90" y="37"/>
              </a:cxn>
              <a:cxn ang="0">
                <a:pos x="103" y="36"/>
              </a:cxn>
              <a:cxn ang="0">
                <a:pos x="115" y="34"/>
              </a:cxn>
              <a:cxn ang="0">
                <a:pos x="138" y="28"/>
              </a:cxn>
              <a:cxn ang="0">
                <a:pos x="153" y="21"/>
              </a:cxn>
              <a:cxn ang="0">
                <a:pos x="165" y="13"/>
              </a:cxn>
              <a:cxn ang="0">
                <a:pos x="172" y="2"/>
              </a:cxn>
              <a:cxn ang="0">
                <a:pos x="157" y="2"/>
              </a:cxn>
              <a:cxn ang="0">
                <a:pos x="155" y="0"/>
              </a:cxn>
              <a:cxn ang="0">
                <a:pos x="147" y="6"/>
              </a:cxn>
              <a:cxn ang="0">
                <a:pos x="132" y="13"/>
              </a:cxn>
              <a:cxn ang="0">
                <a:pos x="111" y="19"/>
              </a:cxn>
              <a:cxn ang="0">
                <a:pos x="102" y="21"/>
              </a:cxn>
              <a:cxn ang="0">
                <a:pos x="90" y="23"/>
              </a:cxn>
              <a:cxn ang="0">
                <a:pos x="77" y="23"/>
              </a:cxn>
              <a:cxn ang="0">
                <a:pos x="63" y="21"/>
              </a:cxn>
              <a:cxn ang="0">
                <a:pos x="50" y="19"/>
              </a:cxn>
              <a:cxn ang="0">
                <a:pos x="37" y="15"/>
              </a:cxn>
              <a:cxn ang="0">
                <a:pos x="23" y="10"/>
              </a:cxn>
              <a:cxn ang="0">
                <a:pos x="8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6" y="23"/>
                </a:lnTo>
                <a:lnTo>
                  <a:pt x="31" y="28"/>
                </a:lnTo>
                <a:lnTo>
                  <a:pt x="46" y="34"/>
                </a:lnTo>
                <a:lnTo>
                  <a:pt x="61" y="36"/>
                </a:lnTo>
                <a:lnTo>
                  <a:pt x="77" y="37"/>
                </a:lnTo>
                <a:lnTo>
                  <a:pt x="90" y="37"/>
                </a:lnTo>
                <a:lnTo>
                  <a:pt x="103" y="36"/>
                </a:lnTo>
                <a:lnTo>
                  <a:pt x="115" y="34"/>
                </a:lnTo>
                <a:lnTo>
                  <a:pt x="138" y="28"/>
                </a:lnTo>
                <a:lnTo>
                  <a:pt x="153" y="21"/>
                </a:lnTo>
                <a:lnTo>
                  <a:pt x="165" y="13"/>
                </a:lnTo>
                <a:lnTo>
                  <a:pt x="172" y="2"/>
                </a:lnTo>
                <a:lnTo>
                  <a:pt x="157" y="2"/>
                </a:lnTo>
                <a:lnTo>
                  <a:pt x="155" y="0"/>
                </a:lnTo>
                <a:lnTo>
                  <a:pt x="147" y="6"/>
                </a:lnTo>
                <a:lnTo>
                  <a:pt x="132" y="13"/>
                </a:lnTo>
                <a:lnTo>
                  <a:pt x="111" y="19"/>
                </a:lnTo>
                <a:lnTo>
                  <a:pt x="102" y="21"/>
                </a:lnTo>
                <a:lnTo>
                  <a:pt x="90" y="23"/>
                </a:lnTo>
                <a:lnTo>
                  <a:pt x="77" y="23"/>
                </a:lnTo>
                <a:lnTo>
                  <a:pt x="63" y="21"/>
                </a:lnTo>
                <a:lnTo>
                  <a:pt x="50" y="19"/>
                </a:lnTo>
                <a:lnTo>
                  <a:pt x="37" y="15"/>
                </a:lnTo>
                <a:lnTo>
                  <a:pt x="23" y="10"/>
                </a:lnTo>
                <a:lnTo>
                  <a:pt x="8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158"/>
          <p:cNvSpPr>
            <a:spLocks/>
          </p:cNvSpPr>
          <p:nvPr/>
        </p:nvSpPr>
        <p:spPr bwMode="auto">
          <a:xfrm>
            <a:off x="313632" y="5652552"/>
            <a:ext cx="30162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2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7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9" y="4"/>
              </a:cxn>
              <a:cxn ang="0">
                <a:pos x="2" y="0"/>
              </a:cxn>
            </a:cxnLst>
            <a:rect l="0" t="0" r="r" b="b"/>
            <a:pathLst>
              <a:path w="19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2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7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9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160"/>
          <p:cNvSpPr>
            <a:spLocks/>
          </p:cNvSpPr>
          <p:nvPr/>
        </p:nvSpPr>
        <p:spPr bwMode="auto">
          <a:xfrm>
            <a:off x="364432" y="5646836"/>
            <a:ext cx="90487" cy="5429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6" y="0"/>
              </a:cxn>
              <a:cxn ang="0">
                <a:pos x="36" y="2"/>
              </a:cxn>
              <a:cxn ang="0">
                <a:pos x="27" y="6"/>
              </a:cxn>
              <a:cxn ang="0">
                <a:pos x="17" y="10"/>
              </a:cxn>
              <a:cxn ang="0">
                <a:pos x="10" y="15"/>
              </a:cxn>
              <a:cxn ang="0">
                <a:pos x="4" y="21"/>
              </a:cxn>
              <a:cxn ang="0">
                <a:pos x="0" y="28"/>
              </a:cxn>
              <a:cxn ang="0">
                <a:pos x="0" y="38"/>
              </a:cxn>
              <a:cxn ang="0">
                <a:pos x="15" y="38"/>
              </a:cxn>
              <a:cxn ang="0">
                <a:pos x="15" y="34"/>
              </a:cxn>
              <a:cxn ang="0">
                <a:pos x="17" y="30"/>
              </a:cxn>
              <a:cxn ang="0">
                <a:pos x="21" y="26"/>
              </a:cxn>
              <a:cxn ang="0">
                <a:pos x="27" y="23"/>
              </a:cxn>
              <a:cxn ang="0">
                <a:pos x="33" y="19"/>
              </a:cxn>
              <a:cxn ang="0">
                <a:pos x="40" y="17"/>
              </a:cxn>
              <a:cxn ang="0">
                <a:pos x="48" y="15"/>
              </a:cxn>
              <a:cxn ang="0">
                <a:pos x="57" y="15"/>
              </a:cxn>
              <a:cxn ang="0">
                <a:pos x="57" y="0"/>
              </a:cxn>
            </a:cxnLst>
            <a:rect l="0" t="0" r="r" b="b"/>
            <a:pathLst>
              <a:path w="57" h="38">
                <a:moveTo>
                  <a:pt x="57" y="0"/>
                </a:moveTo>
                <a:lnTo>
                  <a:pt x="46" y="0"/>
                </a:lnTo>
                <a:lnTo>
                  <a:pt x="36" y="2"/>
                </a:lnTo>
                <a:lnTo>
                  <a:pt x="27" y="6"/>
                </a:lnTo>
                <a:lnTo>
                  <a:pt x="17" y="10"/>
                </a:lnTo>
                <a:lnTo>
                  <a:pt x="10" y="15"/>
                </a:lnTo>
                <a:lnTo>
                  <a:pt x="4" y="21"/>
                </a:lnTo>
                <a:lnTo>
                  <a:pt x="0" y="28"/>
                </a:lnTo>
                <a:lnTo>
                  <a:pt x="0" y="38"/>
                </a:lnTo>
                <a:lnTo>
                  <a:pt x="15" y="38"/>
                </a:lnTo>
                <a:lnTo>
                  <a:pt x="15" y="34"/>
                </a:lnTo>
                <a:lnTo>
                  <a:pt x="17" y="30"/>
                </a:lnTo>
                <a:lnTo>
                  <a:pt x="21" y="26"/>
                </a:lnTo>
                <a:lnTo>
                  <a:pt x="27" y="23"/>
                </a:lnTo>
                <a:lnTo>
                  <a:pt x="33" y="19"/>
                </a:lnTo>
                <a:lnTo>
                  <a:pt x="40" y="17"/>
                </a:lnTo>
                <a:lnTo>
                  <a:pt x="48" y="15"/>
                </a:lnTo>
                <a:lnTo>
                  <a:pt x="57" y="15"/>
                </a:lnTo>
                <a:lnTo>
                  <a:pt x="57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161"/>
          <p:cNvSpPr>
            <a:spLocks/>
          </p:cNvSpPr>
          <p:nvPr/>
        </p:nvSpPr>
        <p:spPr bwMode="auto">
          <a:xfrm>
            <a:off x="454919" y="5646836"/>
            <a:ext cx="92075" cy="54298"/>
          </a:xfrm>
          <a:custGeom>
            <a:avLst/>
            <a:gdLst/>
            <a:ahLst/>
            <a:cxnLst>
              <a:cxn ang="0">
                <a:pos x="58" y="38"/>
              </a:cxn>
              <a:cxn ang="0">
                <a:pos x="56" y="28"/>
              </a:cxn>
              <a:cxn ang="0">
                <a:pos x="52" y="21"/>
              </a:cxn>
              <a:cxn ang="0">
                <a:pos x="46" y="15"/>
              </a:cxn>
              <a:cxn ang="0">
                <a:pos x="39" y="10"/>
              </a:cxn>
              <a:cxn ang="0">
                <a:pos x="31" y="6"/>
              </a:cxn>
              <a:cxn ang="0">
                <a:pos x="21" y="2"/>
              </a:cxn>
              <a:cxn ang="0">
                <a:pos x="12" y="0"/>
              </a:cxn>
              <a:cxn ang="0">
                <a:pos x="0" y="0"/>
              </a:cxn>
              <a:cxn ang="0">
                <a:pos x="0" y="15"/>
              </a:cxn>
              <a:cxn ang="0">
                <a:pos x="10" y="15"/>
              </a:cxn>
              <a:cxn ang="0">
                <a:pos x="18" y="17"/>
              </a:cxn>
              <a:cxn ang="0">
                <a:pos x="25" y="19"/>
              </a:cxn>
              <a:cxn ang="0">
                <a:pos x="31" y="23"/>
              </a:cxn>
              <a:cxn ang="0">
                <a:pos x="37" y="26"/>
              </a:cxn>
              <a:cxn ang="0">
                <a:pos x="39" y="30"/>
              </a:cxn>
              <a:cxn ang="0">
                <a:pos x="41" y="34"/>
              </a:cxn>
              <a:cxn ang="0">
                <a:pos x="42" y="38"/>
              </a:cxn>
              <a:cxn ang="0">
                <a:pos x="58" y="38"/>
              </a:cxn>
            </a:cxnLst>
            <a:rect l="0" t="0" r="r" b="b"/>
            <a:pathLst>
              <a:path w="58" h="38">
                <a:moveTo>
                  <a:pt x="58" y="38"/>
                </a:moveTo>
                <a:lnTo>
                  <a:pt x="56" y="28"/>
                </a:lnTo>
                <a:lnTo>
                  <a:pt x="52" y="21"/>
                </a:lnTo>
                <a:lnTo>
                  <a:pt x="46" y="15"/>
                </a:lnTo>
                <a:lnTo>
                  <a:pt x="39" y="10"/>
                </a:lnTo>
                <a:lnTo>
                  <a:pt x="31" y="6"/>
                </a:lnTo>
                <a:lnTo>
                  <a:pt x="21" y="2"/>
                </a:lnTo>
                <a:lnTo>
                  <a:pt x="12" y="0"/>
                </a:lnTo>
                <a:lnTo>
                  <a:pt x="0" y="0"/>
                </a:lnTo>
                <a:lnTo>
                  <a:pt x="0" y="15"/>
                </a:lnTo>
                <a:lnTo>
                  <a:pt x="10" y="15"/>
                </a:lnTo>
                <a:lnTo>
                  <a:pt x="18" y="17"/>
                </a:lnTo>
                <a:lnTo>
                  <a:pt x="25" y="19"/>
                </a:lnTo>
                <a:lnTo>
                  <a:pt x="31" y="23"/>
                </a:lnTo>
                <a:lnTo>
                  <a:pt x="37" y="26"/>
                </a:lnTo>
                <a:lnTo>
                  <a:pt x="39" y="30"/>
                </a:lnTo>
                <a:lnTo>
                  <a:pt x="41" y="34"/>
                </a:lnTo>
                <a:lnTo>
                  <a:pt x="42" y="38"/>
                </a:lnTo>
                <a:lnTo>
                  <a:pt x="58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162"/>
          <p:cNvSpPr>
            <a:spLocks/>
          </p:cNvSpPr>
          <p:nvPr/>
        </p:nvSpPr>
        <p:spPr bwMode="auto">
          <a:xfrm>
            <a:off x="454919" y="5701134"/>
            <a:ext cx="92075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2" y="37"/>
              </a:cxn>
              <a:cxn ang="0">
                <a:pos x="21" y="35"/>
              </a:cxn>
              <a:cxn ang="0">
                <a:pos x="31" y="31"/>
              </a:cxn>
              <a:cxn ang="0">
                <a:pos x="39" y="27"/>
              </a:cxn>
              <a:cxn ang="0">
                <a:pos x="46" y="22"/>
              </a:cxn>
              <a:cxn ang="0">
                <a:pos x="52" y="14"/>
              </a:cxn>
              <a:cxn ang="0">
                <a:pos x="56" y="7"/>
              </a:cxn>
              <a:cxn ang="0">
                <a:pos x="58" y="0"/>
              </a:cxn>
              <a:cxn ang="0">
                <a:pos x="42" y="0"/>
              </a:cxn>
              <a:cxn ang="0">
                <a:pos x="41" y="3"/>
              </a:cxn>
              <a:cxn ang="0">
                <a:pos x="39" y="7"/>
              </a:cxn>
              <a:cxn ang="0">
                <a:pos x="37" y="11"/>
              </a:cxn>
              <a:cxn ang="0">
                <a:pos x="31" y="14"/>
              </a:cxn>
              <a:cxn ang="0">
                <a:pos x="25" y="16"/>
              </a:cxn>
              <a:cxn ang="0">
                <a:pos x="18" y="20"/>
              </a:cxn>
              <a:cxn ang="0">
                <a:pos x="10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8" h="37">
                <a:moveTo>
                  <a:pt x="0" y="37"/>
                </a:moveTo>
                <a:lnTo>
                  <a:pt x="12" y="37"/>
                </a:lnTo>
                <a:lnTo>
                  <a:pt x="21" y="35"/>
                </a:lnTo>
                <a:lnTo>
                  <a:pt x="31" y="31"/>
                </a:lnTo>
                <a:lnTo>
                  <a:pt x="39" y="27"/>
                </a:lnTo>
                <a:lnTo>
                  <a:pt x="46" y="22"/>
                </a:lnTo>
                <a:lnTo>
                  <a:pt x="52" y="14"/>
                </a:lnTo>
                <a:lnTo>
                  <a:pt x="56" y="7"/>
                </a:lnTo>
                <a:lnTo>
                  <a:pt x="58" y="0"/>
                </a:lnTo>
                <a:lnTo>
                  <a:pt x="42" y="0"/>
                </a:lnTo>
                <a:lnTo>
                  <a:pt x="41" y="3"/>
                </a:lnTo>
                <a:lnTo>
                  <a:pt x="39" y="7"/>
                </a:lnTo>
                <a:lnTo>
                  <a:pt x="37" y="11"/>
                </a:lnTo>
                <a:lnTo>
                  <a:pt x="31" y="14"/>
                </a:lnTo>
                <a:lnTo>
                  <a:pt x="25" y="16"/>
                </a:lnTo>
                <a:lnTo>
                  <a:pt x="18" y="20"/>
                </a:lnTo>
                <a:lnTo>
                  <a:pt x="10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163"/>
          <p:cNvSpPr>
            <a:spLocks/>
          </p:cNvSpPr>
          <p:nvPr/>
        </p:nvSpPr>
        <p:spPr bwMode="auto">
          <a:xfrm>
            <a:off x="364432" y="5701134"/>
            <a:ext cx="90487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4" y="14"/>
              </a:cxn>
              <a:cxn ang="0">
                <a:pos x="10" y="22"/>
              </a:cxn>
              <a:cxn ang="0">
                <a:pos x="17" y="27"/>
              </a:cxn>
              <a:cxn ang="0">
                <a:pos x="27" y="31"/>
              </a:cxn>
              <a:cxn ang="0">
                <a:pos x="36" y="35"/>
              </a:cxn>
              <a:cxn ang="0">
                <a:pos x="46" y="37"/>
              </a:cxn>
              <a:cxn ang="0">
                <a:pos x="57" y="37"/>
              </a:cxn>
              <a:cxn ang="0">
                <a:pos x="57" y="22"/>
              </a:cxn>
              <a:cxn ang="0">
                <a:pos x="48" y="20"/>
              </a:cxn>
              <a:cxn ang="0">
                <a:pos x="40" y="20"/>
              </a:cxn>
              <a:cxn ang="0">
                <a:pos x="33" y="16"/>
              </a:cxn>
              <a:cxn ang="0">
                <a:pos x="27" y="14"/>
              </a:cxn>
              <a:cxn ang="0">
                <a:pos x="21" y="11"/>
              </a:cxn>
              <a:cxn ang="0">
                <a:pos x="17" y="7"/>
              </a:cxn>
              <a:cxn ang="0">
                <a:pos x="1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57" h="37">
                <a:moveTo>
                  <a:pt x="0" y="0"/>
                </a:moveTo>
                <a:lnTo>
                  <a:pt x="0" y="7"/>
                </a:lnTo>
                <a:lnTo>
                  <a:pt x="4" y="14"/>
                </a:lnTo>
                <a:lnTo>
                  <a:pt x="10" y="22"/>
                </a:lnTo>
                <a:lnTo>
                  <a:pt x="17" y="27"/>
                </a:lnTo>
                <a:lnTo>
                  <a:pt x="27" y="31"/>
                </a:lnTo>
                <a:lnTo>
                  <a:pt x="36" y="35"/>
                </a:lnTo>
                <a:lnTo>
                  <a:pt x="46" y="37"/>
                </a:lnTo>
                <a:lnTo>
                  <a:pt x="57" y="37"/>
                </a:lnTo>
                <a:lnTo>
                  <a:pt x="57" y="22"/>
                </a:lnTo>
                <a:lnTo>
                  <a:pt x="48" y="20"/>
                </a:lnTo>
                <a:lnTo>
                  <a:pt x="40" y="20"/>
                </a:lnTo>
                <a:lnTo>
                  <a:pt x="33" y="16"/>
                </a:lnTo>
                <a:lnTo>
                  <a:pt x="27" y="14"/>
                </a:lnTo>
                <a:lnTo>
                  <a:pt x="21" y="11"/>
                </a:lnTo>
                <a:lnTo>
                  <a:pt x="17" y="7"/>
                </a:lnTo>
                <a:lnTo>
                  <a:pt x="15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164"/>
          <p:cNvSpPr>
            <a:spLocks/>
          </p:cNvSpPr>
          <p:nvPr/>
        </p:nvSpPr>
        <p:spPr bwMode="auto">
          <a:xfrm>
            <a:off x="377132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165"/>
          <p:cNvSpPr>
            <a:spLocks/>
          </p:cNvSpPr>
          <p:nvPr/>
        </p:nvSpPr>
        <p:spPr bwMode="auto">
          <a:xfrm>
            <a:off x="616844" y="5971194"/>
            <a:ext cx="60325" cy="127172"/>
          </a:xfrm>
          <a:custGeom>
            <a:avLst/>
            <a:gdLst/>
            <a:ahLst/>
            <a:cxnLst>
              <a:cxn ang="0">
                <a:pos x="30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3" y="89"/>
              </a:cxn>
              <a:cxn ang="0">
                <a:pos x="30" y="87"/>
              </a:cxn>
            </a:cxnLst>
            <a:rect l="0" t="0" r="r" b="b"/>
            <a:pathLst>
              <a:path w="38" h="89">
                <a:moveTo>
                  <a:pt x="30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3" y="89"/>
                </a:lnTo>
                <a:lnTo>
                  <a:pt x="30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166"/>
          <p:cNvSpPr>
            <a:spLocks/>
          </p:cNvSpPr>
          <p:nvPr/>
        </p:nvSpPr>
        <p:spPr bwMode="auto">
          <a:xfrm>
            <a:off x="691457" y="5986912"/>
            <a:ext cx="65087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41" y="73"/>
              </a:cxn>
              <a:cxn ang="0">
                <a:pos x="16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41" h="78">
                <a:moveTo>
                  <a:pt x="33" y="76"/>
                </a:moveTo>
                <a:lnTo>
                  <a:pt x="41" y="73"/>
                </a:lnTo>
                <a:lnTo>
                  <a:pt x="16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167"/>
          <p:cNvSpPr>
            <a:spLocks/>
          </p:cNvSpPr>
          <p:nvPr/>
        </p:nvSpPr>
        <p:spPr bwMode="auto">
          <a:xfrm>
            <a:off x="770832" y="5979767"/>
            <a:ext cx="66675" cy="118598"/>
          </a:xfrm>
          <a:custGeom>
            <a:avLst/>
            <a:gdLst/>
            <a:ahLst/>
            <a:cxnLst>
              <a:cxn ang="0">
                <a:pos x="35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7" y="83"/>
              </a:cxn>
              <a:cxn ang="0">
                <a:pos x="35" y="81"/>
              </a:cxn>
            </a:cxnLst>
            <a:rect l="0" t="0" r="r" b="b"/>
            <a:pathLst>
              <a:path w="42" h="83">
                <a:moveTo>
                  <a:pt x="35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7" y="83"/>
                </a:lnTo>
                <a:lnTo>
                  <a:pt x="35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168"/>
          <p:cNvSpPr>
            <a:spLocks/>
          </p:cNvSpPr>
          <p:nvPr/>
        </p:nvSpPr>
        <p:spPr bwMode="auto">
          <a:xfrm>
            <a:off x="573982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5" y="13"/>
              </a:cxn>
              <a:cxn ang="0">
                <a:pos x="132" y="8"/>
              </a:cxn>
              <a:cxn ang="0">
                <a:pos x="116" y="2"/>
              </a:cxn>
              <a:cxn ang="0">
                <a:pos x="103" y="0"/>
              </a:cxn>
              <a:cxn ang="0">
                <a:pos x="88" y="0"/>
              </a:cxn>
              <a:cxn ang="0">
                <a:pos x="74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8" y="25"/>
              </a:cxn>
              <a:cxn ang="0">
                <a:pos x="0" y="32"/>
              </a:cxn>
              <a:cxn ang="0">
                <a:pos x="17" y="36"/>
              </a:cxn>
              <a:cxn ang="0">
                <a:pos x="29" y="30"/>
              </a:cxn>
              <a:cxn ang="0">
                <a:pos x="44" y="25"/>
              </a:cxn>
              <a:cxn ang="0">
                <a:pos x="65" y="19"/>
              </a:cxn>
              <a:cxn ang="0">
                <a:pos x="76" y="17"/>
              </a:cxn>
              <a:cxn ang="0">
                <a:pos x="88" y="15"/>
              </a:cxn>
              <a:cxn ang="0">
                <a:pos x="101" y="17"/>
              </a:cxn>
              <a:cxn ang="0">
                <a:pos x="113" y="19"/>
              </a:cxn>
              <a:cxn ang="0">
                <a:pos x="126" y="21"/>
              </a:cxn>
              <a:cxn ang="0">
                <a:pos x="137" y="26"/>
              </a:cxn>
              <a:cxn ang="0">
                <a:pos x="151" y="34"/>
              </a:cxn>
              <a:cxn ang="0">
                <a:pos x="162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5" y="13"/>
                </a:lnTo>
                <a:lnTo>
                  <a:pt x="132" y="8"/>
                </a:lnTo>
                <a:lnTo>
                  <a:pt x="116" y="2"/>
                </a:lnTo>
                <a:lnTo>
                  <a:pt x="103" y="0"/>
                </a:lnTo>
                <a:lnTo>
                  <a:pt x="88" y="0"/>
                </a:lnTo>
                <a:lnTo>
                  <a:pt x="74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8" y="25"/>
                </a:lnTo>
                <a:lnTo>
                  <a:pt x="0" y="32"/>
                </a:lnTo>
                <a:lnTo>
                  <a:pt x="17" y="36"/>
                </a:lnTo>
                <a:lnTo>
                  <a:pt x="29" y="30"/>
                </a:lnTo>
                <a:lnTo>
                  <a:pt x="44" y="25"/>
                </a:lnTo>
                <a:lnTo>
                  <a:pt x="65" y="19"/>
                </a:lnTo>
                <a:lnTo>
                  <a:pt x="76" y="17"/>
                </a:lnTo>
                <a:lnTo>
                  <a:pt x="88" y="15"/>
                </a:lnTo>
                <a:lnTo>
                  <a:pt x="101" y="17"/>
                </a:lnTo>
                <a:lnTo>
                  <a:pt x="113" y="19"/>
                </a:lnTo>
                <a:lnTo>
                  <a:pt x="126" y="21"/>
                </a:lnTo>
                <a:lnTo>
                  <a:pt x="137" y="26"/>
                </a:lnTo>
                <a:lnTo>
                  <a:pt x="151" y="34"/>
                </a:lnTo>
                <a:lnTo>
                  <a:pt x="162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169"/>
          <p:cNvSpPr>
            <a:spLocks/>
          </p:cNvSpPr>
          <p:nvPr/>
        </p:nvSpPr>
        <p:spPr bwMode="auto">
          <a:xfrm>
            <a:off x="831157" y="5652552"/>
            <a:ext cx="28575" cy="297209"/>
          </a:xfrm>
          <a:custGeom>
            <a:avLst/>
            <a:gdLst/>
            <a:ahLst/>
            <a:cxnLst>
              <a:cxn ang="0">
                <a:pos x="16" y="208"/>
              </a:cxn>
              <a:cxn ang="0">
                <a:pos x="16" y="199"/>
              </a:cxn>
              <a:cxn ang="0">
                <a:pos x="16" y="177"/>
              </a:cxn>
              <a:cxn ang="0">
                <a:pos x="18" y="145"/>
              </a:cxn>
              <a:cxn ang="0">
                <a:pos x="18" y="108"/>
              </a:cxn>
              <a:cxn ang="0">
                <a:pos x="18" y="71"/>
              </a:cxn>
              <a:cxn ang="0">
                <a:pos x="18" y="39"/>
              </a:cxn>
              <a:cxn ang="0">
                <a:pos x="16" y="15"/>
              </a:cxn>
              <a:cxn ang="0">
                <a:pos x="10" y="0"/>
              </a:cxn>
              <a:cxn ang="0">
                <a:pos x="0" y="11"/>
              </a:cxn>
              <a:cxn ang="0">
                <a:pos x="0" y="17"/>
              </a:cxn>
              <a:cxn ang="0">
                <a:pos x="0" y="39"/>
              </a:cxn>
              <a:cxn ang="0">
                <a:pos x="2" y="71"/>
              </a:cxn>
              <a:cxn ang="0">
                <a:pos x="2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6" y="208"/>
              </a:cxn>
            </a:cxnLst>
            <a:rect l="0" t="0" r="r" b="b"/>
            <a:pathLst>
              <a:path w="18" h="208">
                <a:moveTo>
                  <a:pt x="16" y="208"/>
                </a:moveTo>
                <a:lnTo>
                  <a:pt x="16" y="199"/>
                </a:lnTo>
                <a:lnTo>
                  <a:pt x="16" y="177"/>
                </a:lnTo>
                <a:lnTo>
                  <a:pt x="18" y="145"/>
                </a:lnTo>
                <a:lnTo>
                  <a:pt x="18" y="108"/>
                </a:lnTo>
                <a:lnTo>
                  <a:pt x="18" y="71"/>
                </a:lnTo>
                <a:lnTo>
                  <a:pt x="18" y="39"/>
                </a:lnTo>
                <a:lnTo>
                  <a:pt x="16" y="15"/>
                </a:lnTo>
                <a:lnTo>
                  <a:pt x="10" y="0"/>
                </a:lnTo>
                <a:lnTo>
                  <a:pt x="0" y="11"/>
                </a:lnTo>
                <a:lnTo>
                  <a:pt x="0" y="17"/>
                </a:lnTo>
                <a:lnTo>
                  <a:pt x="0" y="39"/>
                </a:lnTo>
                <a:lnTo>
                  <a:pt x="2" y="71"/>
                </a:lnTo>
                <a:lnTo>
                  <a:pt x="2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6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170"/>
          <p:cNvSpPr>
            <a:spLocks/>
          </p:cNvSpPr>
          <p:nvPr/>
        </p:nvSpPr>
        <p:spPr bwMode="auto">
          <a:xfrm>
            <a:off x="583507" y="5946903"/>
            <a:ext cx="273050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0" y="28"/>
              </a:cxn>
              <a:cxn ang="0">
                <a:pos x="46" y="34"/>
              </a:cxn>
              <a:cxn ang="0">
                <a:pos x="61" y="36"/>
              </a:cxn>
              <a:cxn ang="0">
                <a:pos x="76" y="37"/>
              </a:cxn>
              <a:cxn ang="0">
                <a:pos x="89" y="37"/>
              </a:cxn>
              <a:cxn ang="0">
                <a:pos x="103" y="36"/>
              </a:cxn>
              <a:cxn ang="0">
                <a:pos x="114" y="34"/>
              </a:cxn>
              <a:cxn ang="0">
                <a:pos x="137" y="28"/>
              </a:cxn>
              <a:cxn ang="0">
                <a:pos x="153" y="21"/>
              </a:cxn>
              <a:cxn ang="0">
                <a:pos x="164" y="13"/>
              </a:cxn>
              <a:cxn ang="0">
                <a:pos x="172" y="2"/>
              </a:cxn>
              <a:cxn ang="0">
                <a:pos x="156" y="2"/>
              </a:cxn>
              <a:cxn ang="0">
                <a:pos x="154" y="0"/>
              </a:cxn>
              <a:cxn ang="0">
                <a:pos x="147" y="6"/>
              </a:cxn>
              <a:cxn ang="0">
                <a:pos x="131" y="13"/>
              </a:cxn>
              <a:cxn ang="0">
                <a:pos x="110" y="19"/>
              </a:cxn>
              <a:cxn ang="0">
                <a:pos x="101" y="21"/>
              </a:cxn>
              <a:cxn ang="0">
                <a:pos x="88" y="23"/>
              </a:cxn>
              <a:cxn ang="0">
                <a:pos x="76" y="23"/>
              </a:cxn>
              <a:cxn ang="0">
                <a:pos x="63" y="21"/>
              </a:cxn>
              <a:cxn ang="0">
                <a:pos x="49" y="19"/>
              </a:cxn>
              <a:cxn ang="0">
                <a:pos x="36" y="15"/>
              </a:cxn>
              <a:cxn ang="0">
                <a:pos x="21" y="10"/>
              </a:cxn>
              <a:cxn ang="0">
                <a:pos x="7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0" y="28"/>
                </a:lnTo>
                <a:lnTo>
                  <a:pt x="46" y="34"/>
                </a:lnTo>
                <a:lnTo>
                  <a:pt x="61" y="36"/>
                </a:lnTo>
                <a:lnTo>
                  <a:pt x="76" y="37"/>
                </a:lnTo>
                <a:lnTo>
                  <a:pt x="89" y="37"/>
                </a:lnTo>
                <a:lnTo>
                  <a:pt x="103" y="36"/>
                </a:lnTo>
                <a:lnTo>
                  <a:pt x="114" y="34"/>
                </a:lnTo>
                <a:lnTo>
                  <a:pt x="137" y="28"/>
                </a:lnTo>
                <a:lnTo>
                  <a:pt x="153" y="21"/>
                </a:lnTo>
                <a:lnTo>
                  <a:pt x="164" y="13"/>
                </a:lnTo>
                <a:lnTo>
                  <a:pt x="172" y="2"/>
                </a:lnTo>
                <a:lnTo>
                  <a:pt x="156" y="2"/>
                </a:lnTo>
                <a:lnTo>
                  <a:pt x="154" y="0"/>
                </a:lnTo>
                <a:lnTo>
                  <a:pt x="147" y="6"/>
                </a:lnTo>
                <a:lnTo>
                  <a:pt x="131" y="13"/>
                </a:lnTo>
                <a:lnTo>
                  <a:pt x="110" y="19"/>
                </a:lnTo>
                <a:lnTo>
                  <a:pt x="101" y="21"/>
                </a:lnTo>
                <a:lnTo>
                  <a:pt x="88" y="23"/>
                </a:lnTo>
                <a:lnTo>
                  <a:pt x="76" y="23"/>
                </a:lnTo>
                <a:lnTo>
                  <a:pt x="63" y="21"/>
                </a:lnTo>
                <a:lnTo>
                  <a:pt x="49" y="19"/>
                </a:lnTo>
                <a:lnTo>
                  <a:pt x="36" y="15"/>
                </a:lnTo>
                <a:lnTo>
                  <a:pt x="21" y="10"/>
                </a:lnTo>
                <a:lnTo>
                  <a:pt x="7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171"/>
          <p:cNvSpPr>
            <a:spLocks/>
          </p:cNvSpPr>
          <p:nvPr/>
        </p:nvSpPr>
        <p:spPr bwMode="auto">
          <a:xfrm>
            <a:off x="570807" y="5652552"/>
            <a:ext cx="30162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2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8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9" y="4"/>
              </a:cxn>
              <a:cxn ang="0">
                <a:pos x="2" y="0"/>
              </a:cxn>
            </a:cxnLst>
            <a:rect l="0" t="0" r="r" b="b"/>
            <a:pathLst>
              <a:path w="19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2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8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9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172"/>
          <p:cNvSpPr>
            <a:spLocks/>
          </p:cNvSpPr>
          <p:nvPr/>
        </p:nvSpPr>
        <p:spPr bwMode="auto">
          <a:xfrm>
            <a:off x="586682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173"/>
          <p:cNvSpPr>
            <a:spLocks/>
          </p:cNvSpPr>
          <p:nvPr/>
        </p:nvSpPr>
        <p:spPr bwMode="auto">
          <a:xfrm>
            <a:off x="620019" y="5646836"/>
            <a:ext cx="93663" cy="54298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7" y="0"/>
              </a:cxn>
              <a:cxn ang="0">
                <a:pos x="38" y="2"/>
              </a:cxn>
              <a:cxn ang="0">
                <a:pos x="28" y="6"/>
              </a:cxn>
              <a:cxn ang="0">
                <a:pos x="19" y="10"/>
              </a:cxn>
              <a:cxn ang="0">
                <a:pos x="11" y="15"/>
              </a:cxn>
              <a:cxn ang="0">
                <a:pos x="5" y="21"/>
              </a:cxn>
              <a:cxn ang="0">
                <a:pos x="1" y="28"/>
              </a:cxn>
              <a:cxn ang="0">
                <a:pos x="0" y="38"/>
              </a:cxn>
              <a:cxn ang="0">
                <a:pos x="17" y="38"/>
              </a:cxn>
              <a:cxn ang="0">
                <a:pos x="17" y="34"/>
              </a:cxn>
              <a:cxn ang="0">
                <a:pos x="19" y="30"/>
              </a:cxn>
              <a:cxn ang="0">
                <a:pos x="23" y="26"/>
              </a:cxn>
              <a:cxn ang="0">
                <a:pos x="26" y="23"/>
              </a:cxn>
              <a:cxn ang="0">
                <a:pos x="34" y="19"/>
              </a:cxn>
              <a:cxn ang="0">
                <a:pos x="42" y="17"/>
              </a:cxn>
              <a:cxn ang="0">
                <a:pos x="49" y="15"/>
              </a:cxn>
              <a:cxn ang="0">
                <a:pos x="59" y="15"/>
              </a:cxn>
              <a:cxn ang="0">
                <a:pos x="59" y="0"/>
              </a:cxn>
            </a:cxnLst>
            <a:rect l="0" t="0" r="r" b="b"/>
            <a:pathLst>
              <a:path w="59" h="38">
                <a:moveTo>
                  <a:pt x="59" y="0"/>
                </a:moveTo>
                <a:lnTo>
                  <a:pt x="47" y="0"/>
                </a:lnTo>
                <a:lnTo>
                  <a:pt x="38" y="2"/>
                </a:lnTo>
                <a:lnTo>
                  <a:pt x="28" y="6"/>
                </a:lnTo>
                <a:lnTo>
                  <a:pt x="19" y="10"/>
                </a:lnTo>
                <a:lnTo>
                  <a:pt x="11" y="15"/>
                </a:lnTo>
                <a:lnTo>
                  <a:pt x="5" y="21"/>
                </a:lnTo>
                <a:lnTo>
                  <a:pt x="1" y="28"/>
                </a:lnTo>
                <a:lnTo>
                  <a:pt x="0" y="38"/>
                </a:lnTo>
                <a:lnTo>
                  <a:pt x="17" y="38"/>
                </a:lnTo>
                <a:lnTo>
                  <a:pt x="17" y="34"/>
                </a:lnTo>
                <a:lnTo>
                  <a:pt x="19" y="30"/>
                </a:lnTo>
                <a:lnTo>
                  <a:pt x="23" y="26"/>
                </a:lnTo>
                <a:lnTo>
                  <a:pt x="26" y="23"/>
                </a:lnTo>
                <a:lnTo>
                  <a:pt x="34" y="19"/>
                </a:lnTo>
                <a:lnTo>
                  <a:pt x="42" y="17"/>
                </a:lnTo>
                <a:lnTo>
                  <a:pt x="49" y="15"/>
                </a:lnTo>
                <a:lnTo>
                  <a:pt x="59" y="15"/>
                </a:lnTo>
                <a:lnTo>
                  <a:pt x="59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174"/>
          <p:cNvSpPr>
            <a:spLocks/>
          </p:cNvSpPr>
          <p:nvPr/>
        </p:nvSpPr>
        <p:spPr bwMode="auto">
          <a:xfrm>
            <a:off x="713682" y="5646836"/>
            <a:ext cx="90487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1" y="21"/>
              </a:cxn>
              <a:cxn ang="0">
                <a:pos x="46" y="15"/>
              </a:cxn>
              <a:cxn ang="0">
                <a:pos x="38" y="10"/>
              </a:cxn>
              <a:cxn ang="0">
                <a:pos x="30" y="6"/>
              </a:cxn>
              <a:cxn ang="0">
                <a:pos x="21" y="2"/>
              </a:cxn>
              <a:cxn ang="0">
                <a:pos x="9" y="0"/>
              </a:cxn>
              <a:cxn ang="0">
                <a:pos x="0" y="0"/>
              </a:cxn>
              <a:cxn ang="0">
                <a:pos x="0" y="15"/>
              </a:cxn>
              <a:cxn ang="0">
                <a:pos x="7" y="15"/>
              </a:cxn>
              <a:cxn ang="0">
                <a:pos x="17" y="17"/>
              </a:cxn>
              <a:cxn ang="0">
                <a:pos x="25" y="19"/>
              </a:cxn>
              <a:cxn ang="0">
                <a:pos x="30" y="23"/>
              </a:cxn>
              <a:cxn ang="0">
                <a:pos x="36" y="26"/>
              </a:cxn>
              <a:cxn ang="0">
                <a:pos x="38" y="30"/>
              </a:cxn>
              <a:cxn ang="0">
                <a:pos x="40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1" y="21"/>
                </a:lnTo>
                <a:lnTo>
                  <a:pt x="46" y="15"/>
                </a:lnTo>
                <a:lnTo>
                  <a:pt x="38" y="10"/>
                </a:lnTo>
                <a:lnTo>
                  <a:pt x="30" y="6"/>
                </a:lnTo>
                <a:lnTo>
                  <a:pt x="21" y="2"/>
                </a:lnTo>
                <a:lnTo>
                  <a:pt x="9" y="0"/>
                </a:lnTo>
                <a:lnTo>
                  <a:pt x="0" y="0"/>
                </a:lnTo>
                <a:lnTo>
                  <a:pt x="0" y="15"/>
                </a:lnTo>
                <a:lnTo>
                  <a:pt x="7" y="15"/>
                </a:lnTo>
                <a:lnTo>
                  <a:pt x="17" y="17"/>
                </a:lnTo>
                <a:lnTo>
                  <a:pt x="25" y="19"/>
                </a:lnTo>
                <a:lnTo>
                  <a:pt x="30" y="23"/>
                </a:lnTo>
                <a:lnTo>
                  <a:pt x="36" y="26"/>
                </a:lnTo>
                <a:lnTo>
                  <a:pt x="38" y="30"/>
                </a:lnTo>
                <a:lnTo>
                  <a:pt x="40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175"/>
          <p:cNvSpPr>
            <a:spLocks/>
          </p:cNvSpPr>
          <p:nvPr/>
        </p:nvSpPr>
        <p:spPr bwMode="auto">
          <a:xfrm>
            <a:off x="713682" y="5701134"/>
            <a:ext cx="90487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9" y="37"/>
              </a:cxn>
              <a:cxn ang="0">
                <a:pos x="21" y="35"/>
              </a:cxn>
              <a:cxn ang="0">
                <a:pos x="30" y="31"/>
              </a:cxn>
              <a:cxn ang="0">
                <a:pos x="38" y="27"/>
              </a:cxn>
              <a:cxn ang="0">
                <a:pos x="46" y="22"/>
              </a:cxn>
              <a:cxn ang="0">
                <a:pos x="51" y="14"/>
              </a:cxn>
              <a:cxn ang="0">
                <a:pos x="55" y="7"/>
              </a:cxn>
              <a:cxn ang="0">
                <a:pos x="57" y="0"/>
              </a:cxn>
              <a:cxn ang="0">
                <a:pos x="42" y="0"/>
              </a:cxn>
              <a:cxn ang="0">
                <a:pos x="40" y="3"/>
              </a:cxn>
              <a:cxn ang="0">
                <a:pos x="38" y="7"/>
              </a:cxn>
              <a:cxn ang="0">
                <a:pos x="36" y="11"/>
              </a:cxn>
              <a:cxn ang="0">
                <a:pos x="30" y="14"/>
              </a:cxn>
              <a:cxn ang="0">
                <a:pos x="25" y="16"/>
              </a:cxn>
              <a:cxn ang="0">
                <a:pos x="17" y="20"/>
              </a:cxn>
              <a:cxn ang="0">
                <a:pos x="7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9" y="37"/>
                </a:lnTo>
                <a:lnTo>
                  <a:pt x="21" y="35"/>
                </a:lnTo>
                <a:lnTo>
                  <a:pt x="30" y="31"/>
                </a:lnTo>
                <a:lnTo>
                  <a:pt x="38" y="27"/>
                </a:lnTo>
                <a:lnTo>
                  <a:pt x="46" y="22"/>
                </a:lnTo>
                <a:lnTo>
                  <a:pt x="51" y="14"/>
                </a:lnTo>
                <a:lnTo>
                  <a:pt x="55" y="7"/>
                </a:lnTo>
                <a:lnTo>
                  <a:pt x="57" y="0"/>
                </a:lnTo>
                <a:lnTo>
                  <a:pt x="42" y="0"/>
                </a:lnTo>
                <a:lnTo>
                  <a:pt x="40" y="3"/>
                </a:lnTo>
                <a:lnTo>
                  <a:pt x="38" y="7"/>
                </a:lnTo>
                <a:lnTo>
                  <a:pt x="36" y="11"/>
                </a:lnTo>
                <a:lnTo>
                  <a:pt x="30" y="14"/>
                </a:lnTo>
                <a:lnTo>
                  <a:pt x="25" y="16"/>
                </a:lnTo>
                <a:lnTo>
                  <a:pt x="17" y="20"/>
                </a:lnTo>
                <a:lnTo>
                  <a:pt x="7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176"/>
          <p:cNvSpPr>
            <a:spLocks/>
          </p:cNvSpPr>
          <p:nvPr/>
        </p:nvSpPr>
        <p:spPr bwMode="auto">
          <a:xfrm>
            <a:off x="620019" y="5701134"/>
            <a:ext cx="93663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7"/>
              </a:cxn>
              <a:cxn ang="0">
                <a:pos x="5" y="14"/>
              </a:cxn>
              <a:cxn ang="0">
                <a:pos x="11" y="22"/>
              </a:cxn>
              <a:cxn ang="0">
                <a:pos x="19" y="27"/>
              </a:cxn>
              <a:cxn ang="0">
                <a:pos x="28" y="31"/>
              </a:cxn>
              <a:cxn ang="0">
                <a:pos x="38" y="35"/>
              </a:cxn>
              <a:cxn ang="0">
                <a:pos x="47" y="37"/>
              </a:cxn>
              <a:cxn ang="0">
                <a:pos x="59" y="37"/>
              </a:cxn>
              <a:cxn ang="0">
                <a:pos x="59" y="22"/>
              </a:cxn>
              <a:cxn ang="0">
                <a:pos x="49" y="20"/>
              </a:cxn>
              <a:cxn ang="0">
                <a:pos x="42" y="20"/>
              </a:cxn>
              <a:cxn ang="0">
                <a:pos x="34" y="16"/>
              </a:cxn>
              <a:cxn ang="0">
                <a:pos x="26" y="14"/>
              </a:cxn>
              <a:cxn ang="0">
                <a:pos x="23" y="11"/>
              </a:cxn>
              <a:cxn ang="0">
                <a:pos x="19" y="7"/>
              </a:cxn>
              <a:cxn ang="0">
                <a:pos x="17" y="3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59" h="37">
                <a:moveTo>
                  <a:pt x="0" y="0"/>
                </a:moveTo>
                <a:lnTo>
                  <a:pt x="1" y="7"/>
                </a:lnTo>
                <a:lnTo>
                  <a:pt x="5" y="14"/>
                </a:lnTo>
                <a:lnTo>
                  <a:pt x="11" y="22"/>
                </a:lnTo>
                <a:lnTo>
                  <a:pt x="19" y="27"/>
                </a:lnTo>
                <a:lnTo>
                  <a:pt x="28" y="31"/>
                </a:lnTo>
                <a:lnTo>
                  <a:pt x="38" y="35"/>
                </a:lnTo>
                <a:lnTo>
                  <a:pt x="47" y="37"/>
                </a:lnTo>
                <a:lnTo>
                  <a:pt x="59" y="37"/>
                </a:lnTo>
                <a:lnTo>
                  <a:pt x="59" y="22"/>
                </a:lnTo>
                <a:lnTo>
                  <a:pt x="49" y="20"/>
                </a:lnTo>
                <a:lnTo>
                  <a:pt x="42" y="20"/>
                </a:lnTo>
                <a:lnTo>
                  <a:pt x="34" y="16"/>
                </a:lnTo>
                <a:lnTo>
                  <a:pt x="26" y="14"/>
                </a:lnTo>
                <a:lnTo>
                  <a:pt x="23" y="11"/>
                </a:lnTo>
                <a:lnTo>
                  <a:pt x="19" y="7"/>
                </a:lnTo>
                <a:lnTo>
                  <a:pt x="17" y="3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177"/>
          <p:cNvSpPr>
            <a:spLocks/>
          </p:cNvSpPr>
          <p:nvPr/>
        </p:nvSpPr>
        <p:spPr bwMode="auto">
          <a:xfrm>
            <a:off x="634307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178"/>
          <p:cNvSpPr>
            <a:spLocks/>
          </p:cNvSpPr>
          <p:nvPr/>
        </p:nvSpPr>
        <p:spPr bwMode="auto">
          <a:xfrm>
            <a:off x="874019" y="5971194"/>
            <a:ext cx="60325" cy="127172"/>
          </a:xfrm>
          <a:custGeom>
            <a:avLst/>
            <a:gdLst/>
            <a:ahLst/>
            <a:cxnLst>
              <a:cxn ang="0">
                <a:pos x="31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3" y="89"/>
              </a:cxn>
              <a:cxn ang="0">
                <a:pos x="31" y="87"/>
              </a:cxn>
            </a:cxnLst>
            <a:rect l="0" t="0" r="r" b="b"/>
            <a:pathLst>
              <a:path w="38" h="89">
                <a:moveTo>
                  <a:pt x="31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3" y="89"/>
                </a:lnTo>
                <a:lnTo>
                  <a:pt x="31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179"/>
          <p:cNvSpPr>
            <a:spLocks/>
          </p:cNvSpPr>
          <p:nvPr/>
        </p:nvSpPr>
        <p:spPr bwMode="auto">
          <a:xfrm>
            <a:off x="950219" y="5986912"/>
            <a:ext cx="63500" cy="111453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40" y="73"/>
              </a:cxn>
              <a:cxn ang="0">
                <a:pos x="15" y="0"/>
              </a:cxn>
              <a:cxn ang="0">
                <a:pos x="0" y="4"/>
              </a:cxn>
              <a:cxn ang="0">
                <a:pos x="25" y="78"/>
              </a:cxn>
              <a:cxn ang="0">
                <a:pos x="32" y="76"/>
              </a:cxn>
            </a:cxnLst>
            <a:rect l="0" t="0" r="r" b="b"/>
            <a:pathLst>
              <a:path w="40" h="78">
                <a:moveTo>
                  <a:pt x="32" y="76"/>
                </a:moveTo>
                <a:lnTo>
                  <a:pt x="40" y="73"/>
                </a:lnTo>
                <a:lnTo>
                  <a:pt x="15" y="0"/>
                </a:lnTo>
                <a:lnTo>
                  <a:pt x="0" y="4"/>
                </a:lnTo>
                <a:lnTo>
                  <a:pt x="25" y="78"/>
                </a:lnTo>
                <a:lnTo>
                  <a:pt x="32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180"/>
          <p:cNvSpPr>
            <a:spLocks/>
          </p:cNvSpPr>
          <p:nvPr/>
        </p:nvSpPr>
        <p:spPr bwMode="auto">
          <a:xfrm>
            <a:off x="1029594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6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6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181"/>
          <p:cNvSpPr>
            <a:spLocks/>
          </p:cNvSpPr>
          <p:nvPr/>
        </p:nvSpPr>
        <p:spPr bwMode="auto">
          <a:xfrm>
            <a:off x="831157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6" y="13"/>
              </a:cxn>
              <a:cxn ang="0">
                <a:pos x="130" y="8"/>
              </a:cxn>
              <a:cxn ang="0">
                <a:pos x="117" y="2"/>
              </a:cxn>
              <a:cxn ang="0">
                <a:pos x="102" y="0"/>
              </a:cxn>
              <a:cxn ang="0">
                <a:pos x="88" y="0"/>
              </a:cxn>
              <a:cxn ang="0">
                <a:pos x="75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8" y="25"/>
              </a:cxn>
              <a:cxn ang="0">
                <a:pos x="0" y="32"/>
              </a:cxn>
              <a:cxn ang="0">
                <a:pos x="16" y="36"/>
              </a:cxn>
              <a:cxn ang="0">
                <a:pos x="18" y="36"/>
              </a:cxn>
              <a:cxn ang="0">
                <a:pos x="29" y="30"/>
              </a:cxn>
              <a:cxn ang="0">
                <a:pos x="44" y="25"/>
              </a:cxn>
              <a:cxn ang="0">
                <a:pos x="65" y="19"/>
              </a:cxn>
              <a:cxn ang="0">
                <a:pos x="77" y="17"/>
              </a:cxn>
              <a:cxn ang="0">
                <a:pos x="88" y="15"/>
              </a:cxn>
              <a:cxn ang="0">
                <a:pos x="102" y="17"/>
              </a:cxn>
              <a:cxn ang="0">
                <a:pos x="113" y="19"/>
              </a:cxn>
              <a:cxn ang="0">
                <a:pos x="126" y="21"/>
              </a:cxn>
              <a:cxn ang="0">
                <a:pos x="138" y="26"/>
              </a:cxn>
              <a:cxn ang="0">
                <a:pos x="151" y="34"/>
              </a:cxn>
              <a:cxn ang="0">
                <a:pos x="163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6" y="13"/>
                </a:lnTo>
                <a:lnTo>
                  <a:pt x="130" y="8"/>
                </a:lnTo>
                <a:lnTo>
                  <a:pt x="117" y="2"/>
                </a:lnTo>
                <a:lnTo>
                  <a:pt x="102" y="0"/>
                </a:lnTo>
                <a:lnTo>
                  <a:pt x="88" y="0"/>
                </a:lnTo>
                <a:lnTo>
                  <a:pt x="75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8" y="25"/>
                </a:lnTo>
                <a:lnTo>
                  <a:pt x="0" y="32"/>
                </a:lnTo>
                <a:lnTo>
                  <a:pt x="16" y="36"/>
                </a:lnTo>
                <a:lnTo>
                  <a:pt x="18" y="36"/>
                </a:lnTo>
                <a:lnTo>
                  <a:pt x="29" y="30"/>
                </a:lnTo>
                <a:lnTo>
                  <a:pt x="44" y="25"/>
                </a:lnTo>
                <a:lnTo>
                  <a:pt x="65" y="19"/>
                </a:lnTo>
                <a:lnTo>
                  <a:pt x="77" y="17"/>
                </a:lnTo>
                <a:lnTo>
                  <a:pt x="88" y="15"/>
                </a:lnTo>
                <a:lnTo>
                  <a:pt x="102" y="17"/>
                </a:lnTo>
                <a:lnTo>
                  <a:pt x="113" y="19"/>
                </a:lnTo>
                <a:lnTo>
                  <a:pt x="126" y="21"/>
                </a:lnTo>
                <a:lnTo>
                  <a:pt x="138" y="26"/>
                </a:lnTo>
                <a:lnTo>
                  <a:pt x="151" y="34"/>
                </a:lnTo>
                <a:lnTo>
                  <a:pt x="163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182"/>
          <p:cNvSpPr>
            <a:spLocks/>
          </p:cNvSpPr>
          <p:nvPr/>
        </p:nvSpPr>
        <p:spPr bwMode="auto">
          <a:xfrm>
            <a:off x="1086744" y="5652552"/>
            <a:ext cx="30163" cy="297209"/>
          </a:xfrm>
          <a:custGeom>
            <a:avLst/>
            <a:gdLst/>
            <a:ahLst/>
            <a:cxnLst>
              <a:cxn ang="0">
                <a:pos x="17" y="208"/>
              </a:cxn>
              <a:cxn ang="0">
                <a:pos x="17" y="199"/>
              </a:cxn>
              <a:cxn ang="0">
                <a:pos x="17" y="177"/>
              </a:cxn>
              <a:cxn ang="0">
                <a:pos x="19" y="145"/>
              </a:cxn>
              <a:cxn ang="0">
                <a:pos x="19" y="108"/>
              </a:cxn>
              <a:cxn ang="0">
                <a:pos x="19" y="71"/>
              </a:cxn>
              <a:cxn ang="0">
                <a:pos x="19" y="39"/>
              </a:cxn>
              <a:cxn ang="0">
                <a:pos x="17" y="15"/>
              </a:cxn>
              <a:cxn ang="0">
                <a:pos x="11" y="0"/>
              </a:cxn>
              <a:cxn ang="0">
                <a:pos x="2" y="11"/>
              </a:cxn>
              <a:cxn ang="0">
                <a:pos x="2" y="17"/>
              </a:cxn>
              <a:cxn ang="0">
                <a:pos x="2" y="39"/>
              </a:cxn>
              <a:cxn ang="0">
                <a:pos x="4" y="71"/>
              </a:cxn>
              <a:cxn ang="0">
                <a:pos x="4" y="108"/>
              </a:cxn>
              <a:cxn ang="0">
                <a:pos x="2" y="145"/>
              </a:cxn>
              <a:cxn ang="0">
                <a:pos x="2" y="177"/>
              </a:cxn>
              <a:cxn ang="0">
                <a:pos x="2" y="199"/>
              </a:cxn>
              <a:cxn ang="0">
                <a:pos x="0" y="208"/>
              </a:cxn>
              <a:cxn ang="0">
                <a:pos x="17" y="208"/>
              </a:cxn>
            </a:cxnLst>
            <a:rect l="0" t="0" r="r" b="b"/>
            <a:pathLst>
              <a:path w="19" h="208">
                <a:moveTo>
                  <a:pt x="17" y="208"/>
                </a:moveTo>
                <a:lnTo>
                  <a:pt x="17" y="199"/>
                </a:lnTo>
                <a:lnTo>
                  <a:pt x="17" y="177"/>
                </a:lnTo>
                <a:lnTo>
                  <a:pt x="19" y="145"/>
                </a:lnTo>
                <a:lnTo>
                  <a:pt x="19" y="108"/>
                </a:lnTo>
                <a:lnTo>
                  <a:pt x="19" y="71"/>
                </a:lnTo>
                <a:lnTo>
                  <a:pt x="19" y="39"/>
                </a:lnTo>
                <a:lnTo>
                  <a:pt x="17" y="15"/>
                </a:lnTo>
                <a:lnTo>
                  <a:pt x="11" y="0"/>
                </a:lnTo>
                <a:lnTo>
                  <a:pt x="2" y="11"/>
                </a:lnTo>
                <a:lnTo>
                  <a:pt x="2" y="17"/>
                </a:lnTo>
                <a:lnTo>
                  <a:pt x="2" y="39"/>
                </a:lnTo>
                <a:lnTo>
                  <a:pt x="4" y="71"/>
                </a:lnTo>
                <a:lnTo>
                  <a:pt x="4" y="108"/>
                </a:lnTo>
                <a:lnTo>
                  <a:pt x="2" y="145"/>
                </a:lnTo>
                <a:lnTo>
                  <a:pt x="2" y="177"/>
                </a:lnTo>
                <a:lnTo>
                  <a:pt x="2" y="199"/>
                </a:lnTo>
                <a:lnTo>
                  <a:pt x="0" y="208"/>
                </a:lnTo>
                <a:lnTo>
                  <a:pt x="17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183"/>
          <p:cNvSpPr>
            <a:spLocks/>
          </p:cNvSpPr>
          <p:nvPr/>
        </p:nvSpPr>
        <p:spPr bwMode="auto">
          <a:xfrm>
            <a:off x="837507" y="5946903"/>
            <a:ext cx="276225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7" y="23"/>
              </a:cxn>
              <a:cxn ang="0">
                <a:pos x="33" y="28"/>
              </a:cxn>
              <a:cxn ang="0">
                <a:pos x="48" y="34"/>
              </a:cxn>
              <a:cxn ang="0">
                <a:pos x="63" y="36"/>
              </a:cxn>
              <a:cxn ang="0">
                <a:pos x="78" y="37"/>
              </a:cxn>
              <a:cxn ang="0">
                <a:pos x="92" y="37"/>
              </a:cxn>
              <a:cxn ang="0">
                <a:pos x="105" y="36"/>
              </a:cxn>
              <a:cxn ang="0">
                <a:pos x="117" y="34"/>
              </a:cxn>
              <a:cxn ang="0">
                <a:pos x="140" y="28"/>
              </a:cxn>
              <a:cxn ang="0">
                <a:pos x="155" y="21"/>
              </a:cxn>
              <a:cxn ang="0">
                <a:pos x="166" y="13"/>
              </a:cxn>
              <a:cxn ang="0">
                <a:pos x="174" y="2"/>
              </a:cxn>
              <a:cxn ang="0">
                <a:pos x="157" y="2"/>
              </a:cxn>
              <a:cxn ang="0">
                <a:pos x="157" y="0"/>
              </a:cxn>
              <a:cxn ang="0">
                <a:pos x="147" y="6"/>
              </a:cxn>
              <a:cxn ang="0">
                <a:pos x="134" y="13"/>
              </a:cxn>
              <a:cxn ang="0">
                <a:pos x="113" y="19"/>
              </a:cxn>
              <a:cxn ang="0">
                <a:pos x="103" y="21"/>
              </a:cxn>
              <a:cxn ang="0">
                <a:pos x="90" y="23"/>
              </a:cxn>
              <a:cxn ang="0">
                <a:pos x="78" y="23"/>
              </a:cxn>
              <a:cxn ang="0">
                <a:pos x="65" y="21"/>
              </a:cxn>
              <a:cxn ang="0">
                <a:pos x="52" y="19"/>
              </a:cxn>
              <a:cxn ang="0">
                <a:pos x="38" y="15"/>
              </a:cxn>
              <a:cxn ang="0">
                <a:pos x="23" y="10"/>
              </a:cxn>
              <a:cxn ang="0">
                <a:pos x="10" y="0"/>
              </a:cxn>
              <a:cxn ang="0">
                <a:pos x="0" y="13"/>
              </a:cxn>
            </a:cxnLst>
            <a:rect l="0" t="0" r="r" b="b"/>
            <a:pathLst>
              <a:path w="174" h="37">
                <a:moveTo>
                  <a:pt x="0" y="13"/>
                </a:moveTo>
                <a:lnTo>
                  <a:pt x="17" y="23"/>
                </a:lnTo>
                <a:lnTo>
                  <a:pt x="33" y="28"/>
                </a:lnTo>
                <a:lnTo>
                  <a:pt x="48" y="34"/>
                </a:lnTo>
                <a:lnTo>
                  <a:pt x="63" y="36"/>
                </a:lnTo>
                <a:lnTo>
                  <a:pt x="78" y="37"/>
                </a:lnTo>
                <a:lnTo>
                  <a:pt x="92" y="37"/>
                </a:lnTo>
                <a:lnTo>
                  <a:pt x="105" y="36"/>
                </a:lnTo>
                <a:lnTo>
                  <a:pt x="117" y="34"/>
                </a:lnTo>
                <a:lnTo>
                  <a:pt x="140" y="28"/>
                </a:lnTo>
                <a:lnTo>
                  <a:pt x="155" y="21"/>
                </a:lnTo>
                <a:lnTo>
                  <a:pt x="166" y="13"/>
                </a:lnTo>
                <a:lnTo>
                  <a:pt x="174" y="2"/>
                </a:lnTo>
                <a:lnTo>
                  <a:pt x="157" y="2"/>
                </a:lnTo>
                <a:lnTo>
                  <a:pt x="157" y="0"/>
                </a:lnTo>
                <a:lnTo>
                  <a:pt x="147" y="6"/>
                </a:lnTo>
                <a:lnTo>
                  <a:pt x="134" y="13"/>
                </a:lnTo>
                <a:lnTo>
                  <a:pt x="113" y="19"/>
                </a:lnTo>
                <a:lnTo>
                  <a:pt x="103" y="21"/>
                </a:lnTo>
                <a:lnTo>
                  <a:pt x="90" y="23"/>
                </a:lnTo>
                <a:lnTo>
                  <a:pt x="78" y="23"/>
                </a:lnTo>
                <a:lnTo>
                  <a:pt x="65" y="21"/>
                </a:lnTo>
                <a:lnTo>
                  <a:pt x="52" y="19"/>
                </a:lnTo>
                <a:lnTo>
                  <a:pt x="38" y="15"/>
                </a:lnTo>
                <a:lnTo>
                  <a:pt x="23" y="10"/>
                </a:lnTo>
                <a:lnTo>
                  <a:pt x="10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184"/>
          <p:cNvSpPr>
            <a:spLocks/>
          </p:cNvSpPr>
          <p:nvPr/>
        </p:nvSpPr>
        <p:spPr bwMode="auto">
          <a:xfrm>
            <a:off x="827982" y="5652552"/>
            <a:ext cx="28575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6" y="219"/>
              </a:cxn>
              <a:cxn ang="0">
                <a:pos x="16" y="206"/>
              </a:cxn>
              <a:cxn ang="0">
                <a:pos x="18" y="203"/>
              </a:cxn>
              <a:cxn ang="0">
                <a:pos x="18" y="180"/>
              </a:cxn>
              <a:cxn ang="0">
                <a:pos x="18" y="147"/>
              </a:cxn>
              <a:cxn ang="0">
                <a:pos x="18" y="110"/>
              </a:cxn>
              <a:cxn ang="0">
                <a:pos x="18" y="71"/>
              </a:cxn>
              <a:cxn ang="0">
                <a:pos x="18" y="37"/>
              </a:cxn>
              <a:cxn ang="0">
                <a:pos x="18" y="13"/>
              </a:cxn>
              <a:cxn ang="0">
                <a:pos x="18" y="4"/>
              </a:cxn>
              <a:cxn ang="0">
                <a:pos x="2" y="0"/>
              </a:cxn>
            </a:cxnLst>
            <a:rect l="0" t="0" r="r" b="b"/>
            <a:pathLst>
              <a:path w="18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6" y="219"/>
                </a:lnTo>
                <a:lnTo>
                  <a:pt x="16" y="206"/>
                </a:lnTo>
                <a:lnTo>
                  <a:pt x="18" y="203"/>
                </a:lnTo>
                <a:lnTo>
                  <a:pt x="18" y="180"/>
                </a:lnTo>
                <a:lnTo>
                  <a:pt x="18" y="147"/>
                </a:lnTo>
                <a:lnTo>
                  <a:pt x="18" y="110"/>
                </a:lnTo>
                <a:lnTo>
                  <a:pt x="18" y="71"/>
                </a:lnTo>
                <a:lnTo>
                  <a:pt x="18" y="37"/>
                </a:lnTo>
                <a:lnTo>
                  <a:pt x="18" y="13"/>
                </a:lnTo>
                <a:lnTo>
                  <a:pt x="18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185"/>
          <p:cNvSpPr>
            <a:spLocks/>
          </p:cNvSpPr>
          <p:nvPr/>
        </p:nvSpPr>
        <p:spPr bwMode="auto">
          <a:xfrm>
            <a:off x="843857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186"/>
          <p:cNvSpPr>
            <a:spLocks/>
          </p:cNvSpPr>
          <p:nvPr/>
        </p:nvSpPr>
        <p:spPr bwMode="auto">
          <a:xfrm>
            <a:off x="877194" y="5646836"/>
            <a:ext cx="93663" cy="54298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8" y="0"/>
              </a:cxn>
              <a:cxn ang="0">
                <a:pos x="36" y="2"/>
              </a:cxn>
              <a:cxn ang="0">
                <a:pos x="29" y="6"/>
              </a:cxn>
              <a:cxn ang="0">
                <a:pos x="19" y="10"/>
              </a:cxn>
              <a:cxn ang="0">
                <a:pos x="11" y="15"/>
              </a:cxn>
              <a:cxn ang="0">
                <a:pos x="6" y="21"/>
              </a:cxn>
              <a:cxn ang="0">
                <a:pos x="2" y="28"/>
              </a:cxn>
              <a:cxn ang="0">
                <a:pos x="0" y="38"/>
              </a:cxn>
              <a:cxn ang="0">
                <a:pos x="17" y="38"/>
              </a:cxn>
              <a:cxn ang="0">
                <a:pos x="17" y="34"/>
              </a:cxn>
              <a:cxn ang="0">
                <a:pos x="19" y="30"/>
              </a:cxn>
              <a:cxn ang="0">
                <a:pos x="23" y="26"/>
              </a:cxn>
              <a:cxn ang="0">
                <a:pos x="27" y="23"/>
              </a:cxn>
              <a:cxn ang="0">
                <a:pos x="34" y="19"/>
              </a:cxn>
              <a:cxn ang="0">
                <a:pos x="42" y="17"/>
              </a:cxn>
              <a:cxn ang="0">
                <a:pos x="50" y="15"/>
              </a:cxn>
              <a:cxn ang="0">
                <a:pos x="59" y="15"/>
              </a:cxn>
              <a:cxn ang="0">
                <a:pos x="59" y="0"/>
              </a:cxn>
            </a:cxnLst>
            <a:rect l="0" t="0" r="r" b="b"/>
            <a:pathLst>
              <a:path w="59" h="38">
                <a:moveTo>
                  <a:pt x="59" y="0"/>
                </a:moveTo>
                <a:lnTo>
                  <a:pt x="48" y="0"/>
                </a:lnTo>
                <a:lnTo>
                  <a:pt x="36" y="2"/>
                </a:lnTo>
                <a:lnTo>
                  <a:pt x="29" y="6"/>
                </a:lnTo>
                <a:lnTo>
                  <a:pt x="19" y="10"/>
                </a:lnTo>
                <a:lnTo>
                  <a:pt x="11" y="15"/>
                </a:lnTo>
                <a:lnTo>
                  <a:pt x="6" y="21"/>
                </a:lnTo>
                <a:lnTo>
                  <a:pt x="2" y="28"/>
                </a:lnTo>
                <a:lnTo>
                  <a:pt x="0" y="38"/>
                </a:lnTo>
                <a:lnTo>
                  <a:pt x="17" y="38"/>
                </a:lnTo>
                <a:lnTo>
                  <a:pt x="17" y="34"/>
                </a:lnTo>
                <a:lnTo>
                  <a:pt x="19" y="30"/>
                </a:lnTo>
                <a:lnTo>
                  <a:pt x="23" y="26"/>
                </a:lnTo>
                <a:lnTo>
                  <a:pt x="27" y="23"/>
                </a:lnTo>
                <a:lnTo>
                  <a:pt x="34" y="19"/>
                </a:lnTo>
                <a:lnTo>
                  <a:pt x="42" y="17"/>
                </a:lnTo>
                <a:lnTo>
                  <a:pt x="50" y="15"/>
                </a:lnTo>
                <a:lnTo>
                  <a:pt x="59" y="15"/>
                </a:lnTo>
                <a:lnTo>
                  <a:pt x="59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187"/>
          <p:cNvSpPr>
            <a:spLocks/>
          </p:cNvSpPr>
          <p:nvPr/>
        </p:nvSpPr>
        <p:spPr bwMode="auto">
          <a:xfrm>
            <a:off x="970857" y="5646836"/>
            <a:ext cx="92075" cy="54298"/>
          </a:xfrm>
          <a:custGeom>
            <a:avLst/>
            <a:gdLst/>
            <a:ahLst/>
            <a:cxnLst>
              <a:cxn ang="0">
                <a:pos x="58" y="38"/>
              </a:cxn>
              <a:cxn ang="0">
                <a:pos x="56" y="28"/>
              </a:cxn>
              <a:cxn ang="0">
                <a:pos x="52" y="21"/>
              </a:cxn>
              <a:cxn ang="0">
                <a:pos x="46" y="15"/>
              </a:cxn>
              <a:cxn ang="0">
                <a:pos x="38" y="10"/>
              </a:cxn>
              <a:cxn ang="0">
                <a:pos x="31" y="6"/>
              </a:cxn>
              <a:cxn ang="0">
                <a:pos x="21" y="2"/>
              </a:cxn>
              <a:cxn ang="0">
                <a:pos x="10" y="0"/>
              </a:cxn>
              <a:cxn ang="0">
                <a:pos x="0" y="0"/>
              </a:cxn>
              <a:cxn ang="0">
                <a:pos x="0" y="15"/>
              </a:cxn>
              <a:cxn ang="0">
                <a:pos x="8" y="15"/>
              </a:cxn>
              <a:cxn ang="0">
                <a:pos x="17" y="17"/>
              </a:cxn>
              <a:cxn ang="0">
                <a:pos x="25" y="19"/>
              </a:cxn>
              <a:cxn ang="0">
                <a:pos x="31" y="23"/>
              </a:cxn>
              <a:cxn ang="0">
                <a:pos x="35" y="26"/>
              </a:cxn>
              <a:cxn ang="0">
                <a:pos x="38" y="30"/>
              </a:cxn>
              <a:cxn ang="0">
                <a:pos x="40" y="34"/>
              </a:cxn>
              <a:cxn ang="0">
                <a:pos x="42" y="38"/>
              </a:cxn>
              <a:cxn ang="0">
                <a:pos x="58" y="38"/>
              </a:cxn>
            </a:cxnLst>
            <a:rect l="0" t="0" r="r" b="b"/>
            <a:pathLst>
              <a:path w="58" h="38">
                <a:moveTo>
                  <a:pt x="58" y="38"/>
                </a:moveTo>
                <a:lnTo>
                  <a:pt x="56" y="28"/>
                </a:lnTo>
                <a:lnTo>
                  <a:pt x="52" y="21"/>
                </a:lnTo>
                <a:lnTo>
                  <a:pt x="46" y="15"/>
                </a:lnTo>
                <a:lnTo>
                  <a:pt x="38" y="10"/>
                </a:lnTo>
                <a:lnTo>
                  <a:pt x="31" y="6"/>
                </a:lnTo>
                <a:lnTo>
                  <a:pt x="21" y="2"/>
                </a:lnTo>
                <a:lnTo>
                  <a:pt x="10" y="0"/>
                </a:lnTo>
                <a:lnTo>
                  <a:pt x="0" y="0"/>
                </a:lnTo>
                <a:lnTo>
                  <a:pt x="0" y="15"/>
                </a:lnTo>
                <a:lnTo>
                  <a:pt x="8" y="15"/>
                </a:lnTo>
                <a:lnTo>
                  <a:pt x="17" y="17"/>
                </a:lnTo>
                <a:lnTo>
                  <a:pt x="25" y="19"/>
                </a:lnTo>
                <a:lnTo>
                  <a:pt x="31" y="23"/>
                </a:lnTo>
                <a:lnTo>
                  <a:pt x="35" y="26"/>
                </a:lnTo>
                <a:lnTo>
                  <a:pt x="38" y="30"/>
                </a:lnTo>
                <a:lnTo>
                  <a:pt x="40" y="34"/>
                </a:lnTo>
                <a:lnTo>
                  <a:pt x="42" y="38"/>
                </a:lnTo>
                <a:lnTo>
                  <a:pt x="58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188"/>
          <p:cNvSpPr>
            <a:spLocks/>
          </p:cNvSpPr>
          <p:nvPr/>
        </p:nvSpPr>
        <p:spPr bwMode="auto">
          <a:xfrm>
            <a:off x="970857" y="5701134"/>
            <a:ext cx="92075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0" y="37"/>
              </a:cxn>
              <a:cxn ang="0">
                <a:pos x="21" y="35"/>
              </a:cxn>
              <a:cxn ang="0">
                <a:pos x="31" y="31"/>
              </a:cxn>
              <a:cxn ang="0">
                <a:pos x="38" y="27"/>
              </a:cxn>
              <a:cxn ang="0">
                <a:pos x="46" y="22"/>
              </a:cxn>
              <a:cxn ang="0">
                <a:pos x="52" y="14"/>
              </a:cxn>
              <a:cxn ang="0">
                <a:pos x="56" y="7"/>
              </a:cxn>
              <a:cxn ang="0">
                <a:pos x="58" y="0"/>
              </a:cxn>
              <a:cxn ang="0">
                <a:pos x="42" y="0"/>
              </a:cxn>
              <a:cxn ang="0">
                <a:pos x="40" y="3"/>
              </a:cxn>
              <a:cxn ang="0">
                <a:pos x="38" y="7"/>
              </a:cxn>
              <a:cxn ang="0">
                <a:pos x="35" y="11"/>
              </a:cxn>
              <a:cxn ang="0">
                <a:pos x="31" y="14"/>
              </a:cxn>
              <a:cxn ang="0">
                <a:pos x="25" y="16"/>
              </a:cxn>
              <a:cxn ang="0">
                <a:pos x="17" y="20"/>
              </a:cxn>
              <a:cxn ang="0">
                <a:pos x="8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8" h="37">
                <a:moveTo>
                  <a:pt x="0" y="37"/>
                </a:moveTo>
                <a:lnTo>
                  <a:pt x="10" y="37"/>
                </a:lnTo>
                <a:lnTo>
                  <a:pt x="21" y="35"/>
                </a:lnTo>
                <a:lnTo>
                  <a:pt x="31" y="31"/>
                </a:lnTo>
                <a:lnTo>
                  <a:pt x="38" y="27"/>
                </a:lnTo>
                <a:lnTo>
                  <a:pt x="46" y="22"/>
                </a:lnTo>
                <a:lnTo>
                  <a:pt x="52" y="14"/>
                </a:lnTo>
                <a:lnTo>
                  <a:pt x="56" y="7"/>
                </a:lnTo>
                <a:lnTo>
                  <a:pt x="58" y="0"/>
                </a:lnTo>
                <a:lnTo>
                  <a:pt x="42" y="0"/>
                </a:lnTo>
                <a:lnTo>
                  <a:pt x="40" y="3"/>
                </a:lnTo>
                <a:lnTo>
                  <a:pt x="38" y="7"/>
                </a:lnTo>
                <a:lnTo>
                  <a:pt x="35" y="11"/>
                </a:lnTo>
                <a:lnTo>
                  <a:pt x="31" y="14"/>
                </a:lnTo>
                <a:lnTo>
                  <a:pt x="25" y="16"/>
                </a:lnTo>
                <a:lnTo>
                  <a:pt x="17" y="20"/>
                </a:lnTo>
                <a:lnTo>
                  <a:pt x="8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189"/>
          <p:cNvSpPr>
            <a:spLocks/>
          </p:cNvSpPr>
          <p:nvPr/>
        </p:nvSpPr>
        <p:spPr bwMode="auto">
          <a:xfrm>
            <a:off x="877194" y="5701134"/>
            <a:ext cx="93663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6" y="14"/>
              </a:cxn>
              <a:cxn ang="0">
                <a:pos x="11" y="22"/>
              </a:cxn>
              <a:cxn ang="0">
                <a:pos x="19" y="27"/>
              </a:cxn>
              <a:cxn ang="0">
                <a:pos x="29" y="31"/>
              </a:cxn>
              <a:cxn ang="0">
                <a:pos x="38" y="35"/>
              </a:cxn>
              <a:cxn ang="0">
                <a:pos x="48" y="37"/>
              </a:cxn>
              <a:cxn ang="0">
                <a:pos x="59" y="37"/>
              </a:cxn>
              <a:cxn ang="0">
                <a:pos x="59" y="22"/>
              </a:cxn>
              <a:cxn ang="0">
                <a:pos x="50" y="20"/>
              </a:cxn>
              <a:cxn ang="0">
                <a:pos x="42" y="20"/>
              </a:cxn>
              <a:cxn ang="0">
                <a:pos x="34" y="16"/>
              </a:cxn>
              <a:cxn ang="0">
                <a:pos x="27" y="14"/>
              </a:cxn>
              <a:cxn ang="0">
                <a:pos x="23" y="11"/>
              </a:cxn>
              <a:cxn ang="0">
                <a:pos x="19" y="7"/>
              </a:cxn>
              <a:cxn ang="0">
                <a:pos x="17" y="3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59" h="37">
                <a:moveTo>
                  <a:pt x="0" y="0"/>
                </a:moveTo>
                <a:lnTo>
                  <a:pt x="2" y="7"/>
                </a:lnTo>
                <a:lnTo>
                  <a:pt x="6" y="14"/>
                </a:lnTo>
                <a:lnTo>
                  <a:pt x="11" y="22"/>
                </a:lnTo>
                <a:lnTo>
                  <a:pt x="19" y="27"/>
                </a:lnTo>
                <a:lnTo>
                  <a:pt x="29" y="31"/>
                </a:lnTo>
                <a:lnTo>
                  <a:pt x="38" y="35"/>
                </a:lnTo>
                <a:lnTo>
                  <a:pt x="48" y="37"/>
                </a:lnTo>
                <a:lnTo>
                  <a:pt x="59" y="37"/>
                </a:lnTo>
                <a:lnTo>
                  <a:pt x="59" y="22"/>
                </a:lnTo>
                <a:lnTo>
                  <a:pt x="50" y="20"/>
                </a:lnTo>
                <a:lnTo>
                  <a:pt x="42" y="20"/>
                </a:lnTo>
                <a:lnTo>
                  <a:pt x="34" y="16"/>
                </a:lnTo>
                <a:lnTo>
                  <a:pt x="27" y="14"/>
                </a:lnTo>
                <a:lnTo>
                  <a:pt x="23" y="11"/>
                </a:lnTo>
                <a:lnTo>
                  <a:pt x="19" y="7"/>
                </a:lnTo>
                <a:lnTo>
                  <a:pt x="17" y="3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190"/>
          <p:cNvSpPr>
            <a:spLocks/>
          </p:cNvSpPr>
          <p:nvPr/>
        </p:nvSpPr>
        <p:spPr bwMode="auto">
          <a:xfrm>
            <a:off x="893069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191"/>
          <p:cNvSpPr>
            <a:spLocks/>
          </p:cNvSpPr>
          <p:nvPr/>
        </p:nvSpPr>
        <p:spPr bwMode="auto">
          <a:xfrm>
            <a:off x="1132782" y="5971194"/>
            <a:ext cx="60325" cy="127172"/>
          </a:xfrm>
          <a:custGeom>
            <a:avLst/>
            <a:gdLst/>
            <a:ahLst/>
            <a:cxnLst>
              <a:cxn ang="0">
                <a:pos x="30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2" y="89"/>
              </a:cxn>
              <a:cxn ang="0">
                <a:pos x="30" y="87"/>
              </a:cxn>
            </a:cxnLst>
            <a:rect l="0" t="0" r="r" b="b"/>
            <a:pathLst>
              <a:path w="38" h="89">
                <a:moveTo>
                  <a:pt x="30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2" y="89"/>
                </a:lnTo>
                <a:lnTo>
                  <a:pt x="30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192"/>
          <p:cNvSpPr>
            <a:spLocks/>
          </p:cNvSpPr>
          <p:nvPr/>
        </p:nvSpPr>
        <p:spPr bwMode="auto">
          <a:xfrm>
            <a:off x="1207394" y="5986912"/>
            <a:ext cx="63500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40" y="73"/>
              </a:cxn>
              <a:cxn ang="0">
                <a:pos x="16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40" h="78">
                <a:moveTo>
                  <a:pt x="33" y="76"/>
                </a:moveTo>
                <a:lnTo>
                  <a:pt x="40" y="73"/>
                </a:lnTo>
                <a:lnTo>
                  <a:pt x="16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193"/>
          <p:cNvSpPr>
            <a:spLocks/>
          </p:cNvSpPr>
          <p:nvPr/>
        </p:nvSpPr>
        <p:spPr bwMode="auto">
          <a:xfrm>
            <a:off x="1286769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7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7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194"/>
          <p:cNvSpPr>
            <a:spLocks/>
          </p:cNvSpPr>
          <p:nvPr/>
        </p:nvSpPr>
        <p:spPr bwMode="auto">
          <a:xfrm>
            <a:off x="1089919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8" y="21"/>
              </a:cxn>
              <a:cxn ang="0">
                <a:pos x="145" y="13"/>
              </a:cxn>
              <a:cxn ang="0">
                <a:pos x="130" y="8"/>
              </a:cxn>
              <a:cxn ang="0">
                <a:pos x="116" y="2"/>
              </a:cxn>
              <a:cxn ang="0">
                <a:pos x="101" y="0"/>
              </a:cxn>
              <a:cxn ang="0">
                <a:pos x="88" y="0"/>
              </a:cxn>
              <a:cxn ang="0">
                <a:pos x="74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7" y="25"/>
              </a:cxn>
              <a:cxn ang="0">
                <a:pos x="0" y="32"/>
              </a:cxn>
              <a:cxn ang="0">
                <a:pos x="15" y="36"/>
              </a:cxn>
              <a:cxn ang="0">
                <a:pos x="17" y="36"/>
              </a:cxn>
              <a:cxn ang="0">
                <a:pos x="28" y="30"/>
              </a:cxn>
              <a:cxn ang="0">
                <a:pos x="44" y="25"/>
              </a:cxn>
              <a:cxn ang="0">
                <a:pos x="65" y="19"/>
              </a:cxn>
              <a:cxn ang="0">
                <a:pos x="76" y="17"/>
              </a:cxn>
              <a:cxn ang="0">
                <a:pos x="88" y="15"/>
              </a:cxn>
              <a:cxn ang="0">
                <a:pos x="101" y="17"/>
              </a:cxn>
              <a:cxn ang="0">
                <a:pos x="112" y="19"/>
              </a:cxn>
              <a:cxn ang="0">
                <a:pos x="126" y="21"/>
              </a:cxn>
              <a:cxn ang="0">
                <a:pos x="137" y="26"/>
              </a:cxn>
              <a:cxn ang="0">
                <a:pos x="151" y="34"/>
              </a:cxn>
              <a:cxn ang="0">
                <a:pos x="162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8" y="21"/>
                </a:lnTo>
                <a:lnTo>
                  <a:pt x="145" y="13"/>
                </a:lnTo>
                <a:lnTo>
                  <a:pt x="130" y="8"/>
                </a:lnTo>
                <a:lnTo>
                  <a:pt x="116" y="2"/>
                </a:lnTo>
                <a:lnTo>
                  <a:pt x="101" y="0"/>
                </a:lnTo>
                <a:lnTo>
                  <a:pt x="88" y="0"/>
                </a:lnTo>
                <a:lnTo>
                  <a:pt x="74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7" y="25"/>
                </a:lnTo>
                <a:lnTo>
                  <a:pt x="0" y="32"/>
                </a:lnTo>
                <a:lnTo>
                  <a:pt x="15" y="36"/>
                </a:lnTo>
                <a:lnTo>
                  <a:pt x="17" y="36"/>
                </a:lnTo>
                <a:lnTo>
                  <a:pt x="28" y="30"/>
                </a:lnTo>
                <a:lnTo>
                  <a:pt x="44" y="25"/>
                </a:lnTo>
                <a:lnTo>
                  <a:pt x="65" y="19"/>
                </a:lnTo>
                <a:lnTo>
                  <a:pt x="76" y="17"/>
                </a:lnTo>
                <a:lnTo>
                  <a:pt x="88" y="15"/>
                </a:lnTo>
                <a:lnTo>
                  <a:pt x="101" y="17"/>
                </a:lnTo>
                <a:lnTo>
                  <a:pt x="112" y="19"/>
                </a:lnTo>
                <a:lnTo>
                  <a:pt x="126" y="21"/>
                </a:lnTo>
                <a:lnTo>
                  <a:pt x="137" y="26"/>
                </a:lnTo>
                <a:lnTo>
                  <a:pt x="151" y="34"/>
                </a:lnTo>
                <a:lnTo>
                  <a:pt x="162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195"/>
          <p:cNvSpPr>
            <a:spLocks/>
          </p:cNvSpPr>
          <p:nvPr/>
        </p:nvSpPr>
        <p:spPr bwMode="auto">
          <a:xfrm>
            <a:off x="1343919" y="5652552"/>
            <a:ext cx="30163" cy="297209"/>
          </a:xfrm>
          <a:custGeom>
            <a:avLst/>
            <a:gdLst/>
            <a:ahLst/>
            <a:cxnLst>
              <a:cxn ang="0">
                <a:pos x="17" y="208"/>
              </a:cxn>
              <a:cxn ang="0">
                <a:pos x="17" y="199"/>
              </a:cxn>
              <a:cxn ang="0">
                <a:pos x="17" y="177"/>
              </a:cxn>
              <a:cxn ang="0">
                <a:pos x="17" y="145"/>
              </a:cxn>
              <a:cxn ang="0">
                <a:pos x="19" y="108"/>
              </a:cxn>
              <a:cxn ang="0">
                <a:pos x="19" y="71"/>
              </a:cxn>
              <a:cxn ang="0">
                <a:pos x="19" y="39"/>
              </a:cxn>
              <a:cxn ang="0">
                <a:pos x="17" y="15"/>
              </a:cxn>
              <a:cxn ang="0">
                <a:pos x="12" y="0"/>
              </a:cxn>
              <a:cxn ang="0">
                <a:pos x="2" y="11"/>
              </a:cxn>
              <a:cxn ang="0">
                <a:pos x="2" y="17"/>
              </a:cxn>
              <a:cxn ang="0">
                <a:pos x="2" y="39"/>
              </a:cxn>
              <a:cxn ang="0">
                <a:pos x="4" y="71"/>
              </a:cxn>
              <a:cxn ang="0">
                <a:pos x="2" y="108"/>
              </a:cxn>
              <a:cxn ang="0">
                <a:pos x="2" y="145"/>
              </a:cxn>
              <a:cxn ang="0">
                <a:pos x="2" y="177"/>
              </a:cxn>
              <a:cxn ang="0">
                <a:pos x="2" y="199"/>
              </a:cxn>
              <a:cxn ang="0">
                <a:pos x="0" y="208"/>
              </a:cxn>
              <a:cxn ang="0">
                <a:pos x="17" y="208"/>
              </a:cxn>
            </a:cxnLst>
            <a:rect l="0" t="0" r="r" b="b"/>
            <a:pathLst>
              <a:path w="19" h="208">
                <a:moveTo>
                  <a:pt x="17" y="208"/>
                </a:moveTo>
                <a:lnTo>
                  <a:pt x="17" y="199"/>
                </a:lnTo>
                <a:lnTo>
                  <a:pt x="17" y="177"/>
                </a:lnTo>
                <a:lnTo>
                  <a:pt x="17" y="145"/>
                </a:lnTo>
                <a:lnTo>
                  <a:pt x="19" y="108"/>
                </a:lnTo>
                <a:lnTo>
                  <a:pt x="19" y="71"/>
                </a:lnTo>
                <a:lnTo>
                  <a:pt x="19" y="39"/>
                </a:lnTo>
                <a:lnTo>
                  <a:pt x="17" y="15"/>
                </a:lnTo>
                <a:lnTo>
                  <a:pt x="12" y="0"/>
                </a:lnTo>
                <a:lnTo>
                  <a:pt x="2" y="11"/>
                </a:lnTo>
                <a:lnTo>
                  <a:pt x="2" y="17"/>
                </a:lnTo>
                <a:lnTo>
                  <a:pt x="2" y="39"/>
                </a:lnTo>
                <a:lnTo>
                  <a:pt x="4" y="71"/>
                </a:lnTo>
                <a:lnTo>
                  <a:pt x="2" y="108"/>
                </a:lnTo>
                <a:lnTo>
                  <a:pt x="2" y="145"/>
                </a:lnTo>
                <a:lnTo>
                  <a:pt x="2" y="177"/>
                </a:lnTo>
                <a:lnTo>
                  <a:pt x="2" y="199"/>
                </a:lnTo>
                <a:lnTo>
                  <a:pt x="0" y="208"/>
                </a:lnTo>
                <a:lnTo>
                  <a:pt x="17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96"/>
          <p:cNvSpPr>
            <a:spLocks/>
          </p:cNvSpPr>
          <p:nvPr/>
        </p:nvSpPr>
        <p:spPr bwMode="auto">
          <a:xfrm>
            <a:off x="1096269" y="5946903"/>
            <a:ext cx="274638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7" y="23"/>
              </a:cxn>
              <a:cxn ang="0">
                <a:pos x="32" y="28"/>
              </a:cxn>
              <a:cxn ang="0">
                <a:pos x="47" y="34"/>
              </a:cxn>
              <a:cxn ang="0">
                <a:pos x="63" y="36"/>
              </a:cxn>
              <a:cxn ang="0">
                <a:pos x="78" y="37"/>
              </a:cxn>
              <a:cxn ang="0">
                <a:pos x="91" y="37"/>
              </a:cxn>
              <a:cxn ang="0">
                <a:pos x="105" y="36"/>
              </a:cxn>
              <a:cxn ang="0">
                <a:pos x="116" y="34"/>
              </a:cxn>
              <a:cxn ang="0">
                <a:pos x="137" y="28"/>
              </a:cxn>
              <a:cxn ang="0">
                <a:pos x="154" y="21"/>
              </a:cxn>
              <a:cxn ang="0">
                <a:pos x="166" y="13"/>
              </a:cxn>
              <a:cxn ang="0">
                <a:pos x="173" y="2"/>
              </a:cxn>
              <a:cxn ang="0">
                <a:pos x="156" y="2"/>
              </a:cxn>
              <a:cxn ang="0">
                <a:pos x="156" y="0"/>
              </a:cxn>
              <a:cxn ang="0">
                <a:pos x="147" y="6"/>
              </a:cxn>
              <a:cxn ang="0">
                <a:pos x="133" y="13"/>
              </a:cxn>
              <a:cxn ang="0">
                <a:pos x="112" y="19"/>
              </a:cxn>
              <a:cxn ang="0">
                <a:pos x="103" y="21"/>
              </a:cxn>
              <a:cxn ang="0">
                <a:pos x="89" y="23"/>
              </a:cxn>
              <a:cxn ang="0">
                <a:pos x="78" y="23"/>
              </a:cxn>
              <a:cxn ang="0">
                <a:pos x="65" y="21"/>
              </a:cxn>
              <a:cxn ang="0">
                <a:pos x="51" y="19"/>
              </a:cxn>
              <a:cxn ang="0">
                <a:pos x="38" y="15"/>
              </a:cxn>
              <a:cxn ang="0">
                <a:pos x="23" y="10"/>
              </a:cxn>
              <a:cxn ang="0">
                <a:pos x="9" y="0"/>
              </a:cxn>
              <a:cxn ang="0">
                <a:pos x="0" y="13"/>
              </a:cxn>
            </a:cxnLst>
            <a:rect l="0" t="0" r="r" b="b"/>
            <a:pathLst>
              <a:path w="173" h="37">
                <a:moveTo>
                  <a:pt x="0" y="13"/>
                </a:moveTo>
                <a:lnTo>
                  <a:pt x="17" y="23"/>
                </a:lnTo>
                <a:lnTo>
                  <a:pt x="32" y="28"/>
                </a:lnTo>
                <a:lnTo>
                  <a:pt x="47" y="34"/>
                </a:lnTo>
                <a:lnTo>
                  <a:pt x="63" y="36"/>
                </a:lnTo>
                <a:lnTo>
                  <a:pt x="78" y="37"/>
                </a:lnTo>
                <a:lnTo>
                  <a:pt x="91" y="37"/>
                </a:lnTo>
                <a:lnTo>
                  <a:pt x="105" y="36"/>
                </a:lnTo>
                <a:lnTo>
                  <a:pt x="116" y="34"/>
                </a:lnTo>
                <a:lnTo>
                  <a:pt x="137" y="28"/>
                </a:lnTo>
                <a:lnTo>
                  <a:pt x="154" y="21"/>
                </a:lnTo>
                <a:lnTo>
                  <a:pt x="166" y="13"/>
                </a:lnTo>
                <a:lnTo>
                  <a:pt x="173" y="2"/>
                </a:lnTo>
                <a:lnTo>
                  <a:pt x="156" y="2"/>
                </a:lnTo>
                <a:lnTo>
                  <a:pt x="156" y="0"/>
                </a:lnTo>
                <a:lnTo>
                  <a:pt x="147" y="6"/>
                </a:lnTo>
                <a:lnTo>
                  <a:pt x="133" y="13"/>
                </a:lnTo>
                <a:lnTo>
                  <a:pt x="112" y="19"/>
                </a:lnTo>
                <a:lnTo>
                  <a:pt x="103" y="21"/>
                </a:lnTo>
                <a:lnTo>
                  <a:pt x="89" y="23"/>
                </a:lnTo>
                <a:lnTo>
                  <a:pt x="78" y="23"/>
                </a:lnTo>
                <a:lnTo>
                  <a:pt x="65" y="21"/>
                </a:lnTo>
                <a:lnTo>
                  <a:pt x="51" y="19"/>
                </a:lnTo>
                <a:lnTo>
                  <a:pt x="38" y="15"/>
                </a:lnTo>
                <a:lnTo>
                  <a:pt x="23" y="10"/>
                </a:lnTo>
                <a:lnTo>
                  <a:pt x="9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197"/>
          <p:cNvSpPr>
            <a:spLocks/>
          </p:cNvSpPr>
          <p:nvPr/>
        </p:nvSpPr>
        <p:spPr bwMode="auto">
          <a:xfrm>
            <a:off x="1086744" y="5652552"/>
            <a:ext cx="26988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2" y="204"/>
              </a:cxn>
              <a:cxn ang="0">
                <a:pos x="6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2" y="204"/>
                </a:lnTo>
                <a:lnTo>
                  <a:pt x="6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98"/>
          <p:cNvSpPr>
            <a:spLocks/>
          </p:cNvSpPr>
          <p:nvPr/>
        </p:nvSpPr>
        <p:spPr bwMode="auto">
          <a:xfrm>
            <a:off x="1101032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99"/>
          <p:cNvSpPr>
            <a:spLocks/>
          </p:cNvSpPr>
          <p:nvPr/>
        </p:nvSpPr>
        <p:spPr bwMode="auto">
          <a:xfrm>
            <a:off x="1134369" y="5646836"/>
            <a:ext cx="95250" cy="54298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48" y="0"/>
              </a:cxn>
              <a:cxn ang="0">
                <a:pos x="37" y="2"/>
              </a:cxn>
              <a:cxn ang="0">
                <a:pos x="27" y="6"/>
              </a:cxn>
              <a:cxn ang="0">
                <a:pos x="20" y="10"/>
              </a:cxn>
              <a:cxn ang="0">
                <a:pos x="12" y="15"/>
              </a:cxn>
              <a:cxn ang="0">
                <a:pos x="6" y="21"/>
              </a:cxn>
              <a:cxn ang="0">
                <a:pos x="2" y="28"/>
              </a:cxn>
              <a:cxn ang="0">
                <a:pos x="0" y="38"/>
              </a:cxn>
              <a:cxn ang="0">
                <a:pos x="18" y="38"/>
              </a:cxn>
              <a:cxn ang="0">
                <a:pos x="18" y="34"/>
              </a:cxn>
              <a:cxn ang="0">
                <a:pos x="20" y="30"/>
              </a:cxn>
              <a:cxn ang="0">
                <a:pos x="23" y="26"/>
              </a:cxn>
              <a:cxn ang="0">
                <a:pos x="27" y="23"/>
              </a:cxn>
              <a:cxn ang="0">
                <a:pos x="35" y="19"/>
              </a:cxn>
              <a:cxn ang="0">
                <a:pos x="42" y="17"/>
              </a:cxn>
              <a:cxn ang="0">
                <a:pos x="50" y="15"/>
              </a:cxn>
              <a:cxn ang="0">
                <a:pos x="60" y="15"/>
              </a:cxn>
              <a:cxn ang="0">
                <a:pos x="60" y="0"/>
              </a:cxn>
            </a:cxnLst>
            <a:rect l="0" t="0" r="r" b="b"/>
            <a:pathLst>
              <a:path w="60" h="38">
                <a:moveTo>
                  <a:pt x="60" y="0"/>
                </a:moveTo>
                <a:lnTo>
                  <a:pt x="48" y="0"/>
                </a:lnTo>
                <a:lnTo>
                  <a:pt x="37" y="2"/>
                </a:lnTo>
                <a:lnTo>
                  <a:pt x="27" y="6"/>
                </a:lnTo>
                <a:lnTo>
                  <a:pt x="20" y="10"/>
                </a:lnTo>
                <a:lnTo>
                  <a:pt x="12" y="15"/>
                </a:lnTo>
                <a:lnTo>
                  <a:pt x="6" y="21"/>
                </a:lnTo>
                <a:lnTo>
                  <a:pt x="2" y="28"/>
                </a:lnTo>
                <a:lnTo>
                  <a:pt x="0" y="38"/>
                </a:lnTo>
                <a:lnTo>
                  <a:pt x="18" y="38"/>
                </a:lnTo>
                <a:lnTo>
                  <a:pt x="18" y="34"/>
                </a:lnTo>
                <a:lnTo>
                  <a:pt x="20" y="30"/>
                </a:lnTo>
                <a:lnTo>
                  <a:pt x="23" y="26"/>
                </a:lnTo>
                <a:lnTo>
                  <a:pt x="27" y="23"/>
                </a:lnTo>
                <a:lnTo>
                  <a:pt x="35" y="19"/>
                </a:lnTo>
                <a:lnTo>
                  <a:pt x="42" y="17"/>
                </a:lnTo>
                <a:lnTo>
                  <a:pt x="50" y="15"/>
                </a:lnTo>
                <a:lnTo>
                  <a:pt x="60" y="15"/>
                </a:lnTo>
                <a:lnTo>
                  <a:pt x="6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200"/>
          <p:cNvSpPr>
            <a:spLocks/>
          </p:cNvSpPr>
          <p:nvPr/>
        </p:nvSpPr>
        <p:spPr bwMode="auto">
          <a:xfrm>
            <a:off x="1229619" y="5646836"/>
            <a:ext cx="90488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1" y="21"/>
              </a:cxn>
              <a:cxn ang="0">
                <a:pos x="46" y="15"/>
              </a:cxn>
              <a:cxn ang="0">
                <a:pos x="38" y="10"/>
              </a:cxn>
              <a:cxn ang="0">
                <a:pos x="30" y="6"/>
              </a:cxn>
              <a:cxn ang="0">
                <a:pos x="21" y="2"/>
              </a:cxn>
              <a:cxn ang="0">
                <a:pos x="9" y="0"/>
              </a:cxn>
              <a:cxn ang="0">
                <a:pos x="0" y="0"/>
              </a:cxn>
              <a:cxn ang="0">
                <a:pos x="0" y="15"/>
              </a:cxn>
              <a:cxn ang="0">
                <a:pos x="7" y="15"/>
              </a:cxn>
              <a:cxn ang="0">
                <a:pos x="17" y="17"/>
              </a:cxn>
              <a:cxn ang="0">
                <a:pos x="24" y="19"/>
              </a:cxn>
              <a:cxn ang="0">
                <a:pos x="30" y="23"/>
              </a:cxn>
              <a:cxn ang="0">
                <a:pos x="34" y="26"/>
              </a:cxn>
              <a:cxn ang="0">
                <a:pos x="38" y="30"/>
              </a:cxn>
              <a:cxn ang="0">
                <a:pos x="40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1" y="21"/>
                </a:lnTo>
                <a:lnTo>
                  <a:pt x="46" y="15"/>
                </a:lnTo>
                <a:lnTo>
                  <a:pt x="38" y="10"/>
                </a:lnTo>
                <a:lnTo>
                  <a:pt x="30" y="6"/>
                </a:lnTo>
                <a:lnTo>
                  <a:pt x="21" y="2"/>
                </a:lnTo>
                <a:lnTo>
                  <a:pt x="9" y="0"/>
                </a:lnTo>
                <a:lnTo>
                  <a:pt x="0" y="0"/>
                </a:lnTo>
                <a:lnTo>
                  <a:pt x="0" y="15"/>
                </a:lnTo>
                <a:lnTo>
                  <a:pt x="7" y="15"/>
                </a:lnTo>
                <a:lnTo>
                  <a:pt x="17" y="17"/>
                </a:lnTo>
                <a:lnTo>
                  <a:pt x="24" y="19"/>
                </a:lnTo>
                <a:lnTo>
                  <a:pt x="30" y="23"/>
                </a:lnTo>
                <a:lnTo>
                  <a:pt x="34" y="26"/>
                </a:lnTo>
                <a:lnTo>
                  <a:pt x="38" y="30"/>
                </a:lnTo>
                <a:lnTo>
                  <a:pt x="40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201"/>
          <p:cNvSpPr>
            <a:spLocks/>
          </p:cNvSpPr>
          <p:nvPr/>
        </p:nvSpPr>
        <p:spPr bwMode="auto">
          <a:xfrm>
            <a:off x="1229619" y="5701134"/>
            <a:ext cx="90488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9" y="37"/>
              </a:cxn>
              <a:cxn ang="0">
                <a:pos x="21" y="35"/>
              </a:cxn>
              <a:cxn ang="0">
                <a:pos x="30" y="31"/>
              </a:cxn>
              <a:cxn ang="0">
                <a:pos x="38" y="27"/>
              </a:cxn>
              <a:cxn ang="0">
                <a:pos x="46" y="22"/>
              </a:cxn>
              <a:cxn ang="0">
                <a:pos x="51" y="14"/>
              </a:cxn>
              <a:cxn ang="0">
                <a:pos x="55" y="7"/>
              </a:cxn>
              <a:cxn ang="0">
                <a:pos x="57" y="0"/>
              </a:cxn>
              <a:cxn ang="0">
                <a:pos x="42" y="0"/>
              </a:cxn>
              <a:cxn ang="0">
                <a:pos x="40" y="3"/>
              </a:cxn>
              <a:cxn ang="0">
                <a:pos x="38" y="7"/>
              </a:cxn>
              <a:cxn ang="0">
                <a:pos x="34" y="11"/>
              </a:cxn>
              <a:cxn ang="0">
                <a:pos x="30" y="14"/>
              </a:cxn>
              <a:cxn ang="0">
                <a:pos x="24" y="16"/>
              </a:cxn>
              <a:cxn ang="0">
                <a:pos x="17" y="20"/>
              </a:cxn>
              <a:cxn ang="0">
                <a:pos x="7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9" y="37"/>
                </a:lnTo>
                <a:lnTo>
                  <a:pt x="21" y="35"/>
                </a:lnTo>
                <a:lnTo>
                  <a:pt x="30" y="31"/>
                </a:lnTo>
                <a:lnTo>
                  <a:pt x="38" y="27"/>
                </a:lnTo>
                <a:lnTo>
                  <a:pt x="46" y="22"/>
                </a:lnTo>
                <a:lnTo>
                  <a:pt x="51" y="14"/>
                </a:lnTo>
                <a:lnTo>
                  <a:pt x="55" y="7"/>
                </a:lnTo>
                <a:lnTo>
                  <a:pt x="57" y="0"/>
                </a:lnTo>
                <a:lnTo>
                  <a:pt x="42" y="0"/>
                </a:lnTo>
                <a:lnTo>
                  <a:pt x="40" y="3"/>
                </a:lnTo>
                <a:lnTo>
                  <a:pt x="38" y="7"/>
                </a:lnTo>
                <a:lnTo>
                  <a:pt x="34" y="11"/>
                </a:lnTo>
                <a:lnTo>
                  <a:pt x="30" y="14"/>
                </a:lnTo>
                <a:lnTo>
                  <a:pt x="24" y="16"/>
                </a:lnTo>
                <a:lnTo>
                  <a:pt x="17" y="20"/>
                </a:lnTo>
                <a:lnTo>
                  <a:pt x="7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202"/>
          <p:cNvSpPr>
            <a:spLocks/>
          </p:cNvSpPr>
          <p:nvPr/>
        </p:nvSpPr>
        <p:spPr bwMode="auto">
          <a:xfrm>
            <a:off x="1023244" y="5709707"/>
            <a:ext cx="95250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6" y="14"/>
              </a:cxn>
              <a:cxn ang="0">
                <a:pos x="12" y="22"/>
              </a:cxn>
              <a:cxn ang="0">
                <a:pos x="20" y="27"/>
              </a:cxn>
              <a:cxn ang="0">
                <a:pos x="27" y="31"/>
              </a:cxn>
              <a:cxn ang="0">
                <a:pos x="37" y="35"/>
              </a:cxn>
              <a:cxn ang="0">
                <a:pos x="48" y="37"/>
              </a:cxn>
              <a:cxn ang="0">
                <a:pos x="60" y="37"/>
              </a:cxn>
              <a:cxn ang="0">
                <a:pos x="60" y="22"/>
              </a:cxn>
              <a:cxn ang="0">
                <a:pos x="50" y="20"/>
              </a:cxn>
              <a:cxn ang="0">
                <a:pos x="41" y="20"/>
              </a:cxn>
              <a:cxn ang="0">
                <a:pos x="35" y="16"/>
              </a:cxn>
              <a:cxn ang="0">
                <a:pos x="27" y="14"/>
              </a:cxn>
              <a:cxn ang="0">
                <a:pos x="23" y="11"/>
              </a:cxn>
              <a:cxn ang="0">
                <a:pos x="20" y="7"/>
              </a:cxn>
              <a:cxn ang="0">
                <a:pos x="18" y="3"/>
              </a:cxn>
              <a:cxn ang="0">
                <a:pos x="18" y="0"/>
              </a:cxn>
              <a:cxn ang="0">
                <a:pos x="0" y="0"/>
              </a:cxn>
            </a:cxnLst>
            <a:rect l="0" t="0" r="r" b="b"/>
            <a:pathLst>
              <a:path w="60" h="37">
                <a:moveTo>
                  <a:pt x="0" y="0"/>
                </a:moveTo>
                <a:lnTo>
                  <a:pt x="2" y="7"/>
                </a:lnTo>
                <a:lnTo>
                  <a:pt x="6" y="14"/>
                </a:lnTo>
                <a:lnTo>
                  <a:pt x="12" y="22"/>
                </a:lnTo>
                <a:lnTo>
                  <a:pt x="20" y="27"/>
                </a:lnTo>
                <a:lnTo>
                  <a:pt x="27" y="31"/>
                </a:lnTo>
                <a:lnTo>
                  <a:pt x="37" y="35"/>
                </a:lnTo>
                <a:lnTo>
                  <a:pt x="48" y="37"/>
                </a:lnTo>
                <a:lnTo>
                  <a:pt x="60" y="37"/>
                </a:lnTo>
                <a:lnTo>
                  <a:pt x="60" y="22"/>
                </a:lnTo>
                <a:lnTo>
                  <a:pt x="50" y="20"/>
                </a:lnTo>
                <a:lnTo>
                  <a:pt x="41" y="20"/>
                </a:lnTo>
                <a:lnTo>
                  <a:pt x="35" y="16"/>
                </a:lnTo>
                <a:lnTo>
                  <a:pt x="27" y="14"/>
                </a:lnTo>
                <a:lnTo>
                  <a:pt x="23" y="11"/>
                </a:lnTo>
                <a:lnTo>
                  <a:pt x="20" y="7"/>
                </a:lnTo>
                <a:lnTo>
                  <a:pt x="18" y="3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203"/>
          <p:cNvSpPr>
            <a:spLocks/>
          </p:cNvSpPr>
          <p:nvPr/>
        </p:nvSpPr>
        <p:spPr bwMode="auto">
          <a:xfrm>
            <a:off x="1150244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204"/>
          <p:cNvSpPr>
            <a:spLocks/>
          </p:cNvSpPr>
          <p:nvPr/>
        </p:nvSpPr>
        <p:spPr bwMode="auto">
          <a:xfrm>
            <a:off x="1389957" y="5971194"/>
            <a:ext cx="60325" cy="127172"/>
          </a:xfrm>
          <a:custGeom>
            <a:avLst/>
            <a:gdLst/>
            <a:ahLst/>
            <a:cxnLst>
              <a:cxn ang="0">
                <a:pos x="30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3" y="89"/>
              </a:cxn>
              <a:cxn ang="0">
                <a:pos x="30" y="87"/>
              </a:cxn>
            </a:cxnLst>
            <a:rect l="0" t="0" r="r" b="b"/>
            <a:pathLst>
              <a:path w="38" h="89">
                <a:moveTo>
                  <a:pt x="30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3" y="89"/>
                </a:lnTo>
                <a:lnTo>
                  <a:pt x="30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205"/>
          <p:cNvSpPr>
            <a:spLocks/>
          </p:cNvSpPr>
          <p:nvPr/>
        </p:nvSpPr>
        <p:spPr bwMode="auto">
          <a:xfrm>
            <a:off x="1466157" y="5986912"/>
            <a:ext cx="63500" cy="111453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40" y="73"/>
              </a:cxn>
              <a:cxn ang="0">
                <a:pos x="15" y="0"/>
              </a:cxn>
              <a:cxn ang="0">
                <a:pos x="0" y="4"/>
              </a:cxn>
              <a:cxn ang="0">
                <a:pos x="25" y="78"/>
              </a:cxn>
              <a:cxn ang="0">
                <a:pos x="32" y="76"/>
              </a:cxn>
            </a:cxnLst>
            <a:rect l="0" t="0" r="r" b="b"/>
            <a:pathLst>
              <a:path w="40" h="78">
                <a:moveTo>
                  <a:pt x="32" y="76"/>
                </a:moveTo>
                <a:lnTo>
                  <a:pt x="40" y="73"/>
                </a:lnTo>
                <a:lnTo>
                  <a:pt x="15" y="0"/>
                </a:lnTo>
                <a:lnTo>
                  <a:pt x="0" y="4"/>
                </a:lnTo>
                <a:lnTo>
                  <a:pt x="25" y="78"/>
                </a:lnTo>
                <a:lnTo>
                  <a:pt x="32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206"/>
          <p:cNvSpPr>
            <a:spLocks/>
          </p:cNvSpPr>
          <p:nvPr/>
        </p:nvSpPr>
        <p:spPr bwMode="auto">
          <a:xfrm>
            <a:off x="1543944" y="5979767"/>
            <a:ext cx="66675" cy="118598"/>
          </a:xfrm>
          <a:custGeom>
            <a:avLst/>
            <a:gdLst/>
            <a:ahLst/>
            <a:cxnLst>
              <a:cxn ang="0">
                <a:pos x="35" y="81"/>
              </a:cxn>
              <a:cxn ang="0">
                <a:pos x="42" y="78"/>
              </a:cxn>
              <a:cxn ang="0">
                <a:pos x="16" y="0"/>
              </a:cxn>
              <a:cxn ang="0">
                <a:pos x="0" y="5"/>
              </a:cxn>
              <a:cxn ang="0">
                <a:pos x="27" y="83"/>
              </a:cxn>
              <a:cxn ang="0">
                <a:pos x="35" y="81"/>
              </a:cxn>
            </a:cxnLst>
            <a:rect l="0" t="0" r="r" b="b"/>
            <a:pathLst>
              <a:path w="42" h="83">
                <a:moveTo>
                  <a:pt x="35" y="81"/>
                </a:moveTo>
                <a:lnTo>
                  <a:pt x="42" y="78"/>
                </a:lnTo>
                <a:lnTo>
                  <a:pt x="16" y="0"/>
                </a:lnTo>
                <a:lnTo>
                  <a:pt x="0" y="5"/>
                </a:lnTo>
                <a:lnTo>
                  <a:pt x="27" y="83"/>
                </a:lnTo>
                <a:lnTo>
                  <a:pt x="35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207"/>
          <p:cNvSpPr>
            <a:spLocks/>
          </p:cNvSpPr>
          <p:nvPr/>
        </p:nvSpPr>
        <p:spPr bwMode="auto">
          <a:xfrm>
            <a:off x="1347094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5" y="13"/>
              </a:cxn>
              <a:cxn ang="0">
                <a:pos x="130" y="8"/>
              </a:cxn>
              <a:cxn ang="0">
                <a:pos x="117" y="2"/>
              </a:cxn>
              <a:cxn ang="0">
                <a:pos x="101" y="0"/>
              </a:cxn>
              <a:cxn ang="0">
                <a:pos x="88" y="0"/>
              </a:cxn>
              <a:cxn ang="0">
                <a:pos x="75" y="2"/>
              </a:cxn>
              <a:cxn ang="0">
                <a:pos x="61" y="4"/>
              </a:cxn>
              <a:cxn ang="0">
                <a:pos x="38" y="10"/>
              </a:cxn>
              <a:cxn ang="0">
                <a:pos x="21" y="17"/>
              </a:cxn>
              <a:cxn ang="0">
                <a:pos x="8" y="25"/>
              </a:cxn>
              <a:cxn ang="0">
                <a:pos x="0" y="32"/>
              </a:cxn>
              <a:cxn ang="0">
                <a:pos x="15" y="36"/>
              </a:cxn>
              <a:cxn ang="0">
                <a:pos x="17" y="36"/>
              </a:cxn>
              <a:cxn ang="0">
                <a:pos x="27" y="30"/>
              </a:cxn>
              <a:cxn ang="0">
                <a:pos x="44" y="25"/>
              </a:cxn>
              <a:cxn ang="0">
                <a:pos x="65" y="19"/>
              </a:cxn>
              <a:cxn ang="0">
                <a:pos x="77" y="17"/>
              </a:cxn>
              <a:cxn ang="0">
                <a:pos x="88" y="15"/>
              </a:cxn>
              <a:cxn ang="0">
                <a:pos x="101" y="17"/>
              </a:cxn>
              <a:cxn ang="0">
                <a:pos x="113" y="19"/>
              </a:cxn>
              <a:cxn ang="0">
                <a:pos x="126" y="21"/>
              </a:cxn>
              <a:cxn ang="0">
                <a:pos x="138" y="26"/>
              </a:cxn>
              <a:cxn ang="0">
                <a:pos x="151" y="34"/>
              </a:cxn>
              <a:cxn ang="0">
                <a:pos x="163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5" y="13"/>
                </a:lnTo>
                <a:lnTo>
                  <a:pt x="130" y="8"/>
                </a:lnTo>
                <a:lnTo>
                  <a:pt x="117" y="2"/>
                </a:lnTo>
                <a:lnTo>
                  <a:pt x="101" y="0"/>
                </a:lnTo>
                <a:lnTo>
                  <a:pt x="88" y="0"/>
                </a:lnTo>
                <a:lnTo>
                  <a:pt x="75" y="2"/>
                </a:lnTo>
                <a:lnTo>
                  <a:pt x="61" y="4"/>
                </a:lnTo>
                <a:lnTo>
                  <a:pt x="38" y="10"/>
                </a:lnTo>
                <a:lnTo>
                  <a:pt x="21" y="17"/>
                </a:lnTo>
                <a:lnTo>
                  <a:pt x="8" y="25"/>
                </a:lnTo>
                <a:lnTo>
                  <a:pt x="0" y="32"/>
                </a:lnTo>
                <a:lnTo>
                  <a:pt x="15" y="36"/>
                </a:lnTo>
                <a:lnTo>
                  <a:pt x="17" y="36"/>
                </a:lnTo>
                <a:lnTo>
                  <a:pt x="27" y="30"/>
                </a:lnTo>
                <a:lnTo>
                  <a:pt x="44" y="25"/>
                </a:lnTo>
                <a:lnTo>
                  <a:pt x="65" y="19"/>
                </a:lnTo>
                <a:lnTo>
                  <a:pt x="77" y="17"/>
                </a:lnTo>
                <a:lnTo>
                  <a:pt x="88" y="15"/>
                </a:lnTo>
                <a:lnTo>
                  <a:pt x="101" y="17"/>
                </a:lnTo>
                <a:lnTo>
                  <a:pt x="113" y="19"/>
                </a:lnTo>
                <a:lnTo>
                  <a:pt x="126" y="21"/>
                </a:lnTo>
                <a:lnTo>
                  <a:pt x="138" y="26"/>
                </a:lnTo>
                <a:lnTo>
                  <a:pt x="151" y="34"/>
                </a:lnTo>
                <a:lnTo>
                  <a:pt x="163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208"/>
          <p:cNvSpPr>
            <a:spLocks/>
          </p:cNvSpPr>
          <p:nvPr/>
        </p:nvSpPr>
        <p:spPr bwMode="auto">
          <a:xfrm>
            <a:off x="1602682" y="5652552"/>
            <a:ext cx="30162" cy="297209"/>
          </a:xfrm>
          <a:custGeom>
            <a:avLst/>
            <a:gdLst/>
            <a:ahLst/>
            <a:cxnLst>
              <a:cxn ang="0">
                <a:pos x="17" y="208"/>
              </a:cxn>
              <a:cxn ang="0">
                <a:pos x="17" y="199"/>
              </a:cxn>
              <a:cxn ang="0">
                <a:pos x="17" y="177"/>
              </a:cxn>
              <a:cxn ang="0">
                <a:pos x="17" y="145"/>
              </a:cxn>
              <a:cxn ang="0">
                <a:pos x="19" y="108"/>
              </a:cxn>
              <a:cxn ang="0">
                <a:pos x="19" y="71"/>
              </a:cxn>
              <a:cxn ang="0">
                <a:pos x="19" y="39"/>
              </a:cxn>
              <a:cxn ang="0">
                <a:pos x="17" y="15"/>
              </a:cxn>
              <a:cxn ang="0">
                <a:pos x="11" y="0"/>
              </a:cxn>
              <a:cxn ang="0">
                <a:pos x="2" y="11"/>
              </a:cxn>
              <a:cxn ang="0">
                <a:pos x="2" y="17"/>
              </a:cxn>
              <a:cxn ang="0">
                <a:pos x="2" y="39"/>
              </a:cxn>
              <a:cxn ang="0">
                <a:pos x="2" y="71"/>
              </a:cxn>
              <a:cxn ang="0">
                <a:pos x="2" y="108"/>
              </a:cxn>
              <a:cxn ang="0">
                <a:pos x="2" y="145"/>
              </a:cxn>
              <a:cxn ang="0">
                <a:pos x="2" y="177"/>
              </a:cxn>
              <a:cxn ang="0">
                <a:pos x="2" y="199"/>
              </a:cxn>
              <a:cxn ang="0">
                <a:pos x="0" y="208"/>
              </a:cxn>
              <a:cxn ang="0">
                <a:pos x="17" y="208"/>
              </a:cxn>
            </a:cxnLst>
            <a:rect l="0" t="0" r="r" b="b"/>
            <a:pathLst>
              <a:path w="19" h="208">
                <a:moveTo>
                  <a:pt x="17" y="208"/>
                </a:moveTo>
                <a:lnTo>
                  <a:pt x="17" y="199"/>
                </a:lnTo>
                <a:lnTo>
                  <a:pt x="17" y="177"/>
                </a:lnTo>
                <a:lnTo>
                  <a:pt x="17" y="145"/>
                </a:lnTo>
                <a:lnTo>
                  <a:pt x="19" y="108"/>
                </a:lnTo>
                <a:lnTo>
                  <a:pt x="19" y="71"/>
                </a:lnTo>
                <a:lnTo>
                  <a:pt x="19" y="39"/>
                </a:lnTo>
                <a:lnTo>
                  <a:pt x="17" y="15"/>
                </a:lnTo>
                <a:lnTo>
                  <a:pt x="11" y="0"/>
                </a:lnTo>
                <a:lnTo>
                  <a:pt x="2" y="11"/>
                </a:lnTo>
                <a:lnTo>
                  <a:pt x="2" y="17"/>
                </a:lnTo>
                <a:lnTo>
                  <a:pt x="2" y="39"/>
                </a:lnTo>
                <a:lnTo>
                  <a:pt x="2" y="71"/>
                </a:lnTo>
                <a:lnTo>
                  <a:pt x="2" y="108"/>
                </a:lnTo>
                <a:lnTo>
                  <a:pt x="2" y="145"/>
                </a:lnTo>
                <a:lnTo>
                  <a:pt x="2" y="177"/>
                </a:lnTo>
                <a:lnTo>
                  <a:pt x="2" y="199"/>
                </a:lnTo>
                <a:lnTo>
                  <a:pt x="0" y="208"/>
                </a:lnTo>
                <a:lnTo>
                  <a:pt x="17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209"/>
          <p:cNvSpPr>
            <a:spLocks/>
          </p:cNvSpPr>
          <p:nvPr/>
        </p:nvSpPr>
        <p:spPr bwMode="auto">
          <a:xfrm>
            <a:off x="1353444" y="5946903"/>
            <a:ext cx="276225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7" y="23"/>
              </a:cxn>
              <a:cxn ang="0">
                <a:pos x="32" y="28"/>
              </a:cxn>
              <a:cxn ang="0">
                <a:pos x="48" y="34"/>
              </a:cxn>
              <a:cxn ang="0">
                <a:pos x="63" y="36"/>
              </a:cxn>
              <a:cxn ang="0">
                <a:pos x="76" y="37"/>
              </a:cxn>
              <a:cxn ang="0">
                <a:pos x="92" y="37"/>
              </a:cxn>
              <a:cxn ang="0">
                <a:pos x="105" y="36"/>
              </a:cxn>
              <a:cxn ang="0">
                <a:pos x="117" y="34"/>
              </a:cxn>
              <a:cxn ang="0">
                <a:pos x="138" y="28"/>
              </a:cxn>
              <a:cxn ang="0">
                <a:pos x="155" y="21"/>
              </a:cxn>
              <a:cxn ang="0">
                <a:pos x="166" y="13"/>
              </a:cxn>
              <a:cxn ang="0">
                <a:pos x="174" y="2"/>
              </a:cxn>
              <a:cxn ang="0">
                <a:pos x="157" y="2"/>
              </a:cxn>
              <a:cxn ang="0">
                <a:pos x="157" y="0"/>
              </a:cxn>
              <a:cxn ang="0">
                <a:pos x="147" y="6"/>
              </a:cxn>
              <a:cxn ang="0">
                <a:pos x="134" y="13"/>
              </a:cxn>
              <a:cxn ang="0">
                <a:pos x="113" y="19"/>
              </a:cxn>
              <a:cxn ang="0">
                <a:pos x="103" y="21"/>
              </a:cxn>
              <a:cxn ang="0">
                <a:pos x="90" y="23"/>
              </a:cxn>
              <a:cxn ang="0">
                <a:pos x="78" y="23"/>
              </a:cxn>
              <a:cxn ang="0">
                <a:pos x="65" y="21"/>
              </a:cxn>
              <a:cxn ang="0">
                <a:pos x="52" y="19"/>
              </a:cxn>
              <a:cxn ang="0">
                <a:pos x="38" y="15"/>
              </a:cxn>
              <a:cxn ang="0">
                <a:pos x="23" y="10"/>
              </a:cxn>
              <a:cxn ang="0">
                <a:pos x="10" y="0"/>
              </a:cxn>
              <a:cxn ang="0">
                <a:pos x="0" y="13"/>
              </a:cxn>
            </a:cxnLst>
            <a:rect l="0" t="0" r="r" b="b"/>
            <a:pathLst>
              <a:path w="174" h="37">
                <a:moveTo>
                  <a:pt x="0" y="13"/>
                </a:moveTo>
                <a:lnTo>
                  <a:pt x="17" y="23"/>
                </a:lnTo>
                <a:lnTo>
                  <a:pt x="32" y="28"/>
                </a:lnTo>
                <a:lnTo>
                  <a:pt x="48" y="34"/>
                </a:lnTo>
                <a:lnTo>
                  <a:pt x="63" y="36"/>
                </a:lnTo>
                <a:lnTo>
                  <a:pt x="76" y="37"/>
                </a:lnTo>
                <a:lnTo>
                  <a:pt x="92" y="37"/>
                </a:lnTo>
                <a:lnTo>
                  <a:pt x="105" y="36"/>
                </a:lnTo>
                <a:lnTo>
                  <a:pt x="117" y="34"/>
                </a:lnTo>
                <a:lnTo>
                  <a:pt x="138" y="28"/>
                </a:lnTo>
                <a:lnTo>
                  <a:pt x="155" y="21"/>
                </a:lnTo>
                <a:lnTo>
                  <a:pt x="166" y="13"/>
                </a:lnTo>
                <a:lnTo>
                  <a:pt x="174" y="2"/>
                </a:lnTo>
                <a:lnTo>
                  <a:pt x="157" y="2"/>
                </a:lnTo>
                <a:lnTo>
                  <a:pt x="157" y="0"/>
                </a:lnTo>
                <a:lnTo>
                  <a:pt x="147" y="6"/>
                </a:lnTo>
                <a:lnTo>
                  <a:pt x="134" y="13"/>
                </a:lnTo>
                <a:lnTo>
                  <a:pt x="113" y="19"/>
                </a:lnTo>
                <a:lnTo>
                  <a:pt x="103" y="21"/>
                </a:lnTo>
                <a:lnTo>
                  <a:pt x="90" y="23"/>
                </a:lnTo>
                <a:lnTo>
                  <a:pt x="78" y="23"/>
                </a:lnTo>
                <a:lnTo>
                  <a:pt x="65" y="21"/>
                </a:lnTo>
                <a:lnTo>
                  <a:pt x="52" y="19"/>
                </a:lnTo>
                <a:lnTo>
                  <a:pt x="38" y="15"/>
                </a:lnTo>
                <a:lnTo>
                  <a:pt x="23" y="10"/>
                </a:lnTo>
                <a:lnTo>
                  <a:pt x="10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210"/>
          <p:cNvSpPr>
            <a:spLocks/>
          </p:cNvSpPr>
          <p:nvPr/>
        </p:nvSpPr>
        <p:spPr bwMode="auto">
          <a:xfrm>
            <a:off x="1343919" y="5652552"/>
            <a:ext cx="26988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2" y="204"/>
              </a:cxn>
              <a:cxn ang="0">
                <a:pos x="6" y="219"/>
              </a:cxn>
              <a:cxn ang="0">
                <a:pos x="16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2" y="204"/>
                </a:lnTo>
                <a:lnTo>
                  <a:pt x="6" y="219"/>
                </a:lnTo>
                <a:lnTo>
                  <a:pt x="16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211"/>
          <p:cNvSpPr>
            <a:spLocks/>
          </p:cNvSpPr>
          <p:nvPr/>
        </p:nvSpPr>
        <p:spPr bwMode="auto">
          <a:xfrm>
            <a:off x="1359794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212"/>
          <p:cNvSpPr>
            <a:spLocks/>
          </p:cNvSpPr>
          <p:nvPr/>
        </p:nvSpPr>
        <p:spPr bwMode="auto">
          <a:xfrm>
            <a:off x="1393132" y="5646836"/>
            <a:ext cx="93662" cy="54298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8" y="0"/>
              </a:cxn>
              <a:cxn ang="0">
                <a:pos x="36" y="2"/>
              </a:cxn>
              <a:cxn ang="0">
                <a:pos x="27" y="6"/>
              </a:cxn>
              <a:cxn ang="0">
                <a:pos x="19" y="10"/>
              </a:cxn>
              <a:cxn ang="0">
                <a:pos x="11" y="15"/>
              </a:cxn>
              <a:cxn ang="0">
                <a:pos x="6" y="21"/>
              </a:cxn>
              <a:cxn ang="0">
                <a:pos x="2" y="28"/>
              </a:cxn>
              <a:cxn ang="0">
                <a:pos x="0" y="38"/>
              </a:cxn>
              <a:cxn ang="0">
                <a:pos x="17" y="38"/>
              </a:cxn>
              <a:cxn ang="0">
                <a:pos x="17" y="34"/>
              </a:cxn>
              <a:cxn ang="0">
                <a:pos x="19" y="30"/>
              </a:cxn>
              <a:cxn ang="0">
                <a:pos x="23" y="26"/>
              </a:cxn>
              <a:cxn ang="0">
                <a:pos x="27" y="23"/>
              </a:cxn>
              <a:cxn ang="0">
                <a:pos x="34" y="19"/>
              </a:cxn>
              <a:cxn ang="0">
                <a:pos x="40" y="17"/>
              </a:cxn>
              <a:cxn ang="0">
                <a:pos x="50" y="15"/>
              </a:cxn>
              <a:cxn ang="0">
                <a:pos x="59" y="15"/>
              </a:cxn>
              <a:cxn ang="0">
                <a:pos x="59" y="0"/>
              </a:cxn>
            </a:cxnLst>
            <a:rect l="0" t="0" r="r" b="b"/>
            <a:pathLst>
              <a:path w="59" h="38">
                <a:moveTo>
                  <a:pt x="59" y="0"/>
                </a:moveTo>
                <a:lnTo>
                  <a:pt x="48" y="0"/>
                </a:lnTo>
                <a:lnTo>
                  <a:pt x="36" y="2"/>
                </a:lnTo>
                <a:lnTo>
                  <a:pt x="27" y="6"/>
                </a:lnTo>
                <a:lnTo>
                  <a:pt x="19" y="10"/>
                </a:lnTo>
                <a:lnTo>
                  <a:pt x="11" y="15"/>
                </a:lnTo>
                <a:lnTo>
                  <a:pt x="6" y="21"/>
                </a:lnTo>
                <a:lnTo>
                  <a:pt x="2" y="28"/>
                </a:lnTo>
                <a:lnTo>
                  <a:pt x="0" y="38"/>
                </a:lnTo>
                <a:lnTo>
                  <a:pt x="17" y="38"/>
                </a:lnTo>
                <a:lnTo>
                  <a:pt x="17" y="34"/>
                </a:lnTo>
                <a:lnTo>
                  <a:pt x="19" y="30"/>
                </a:lnTo>
                <a:lnTo>
                  <a:pt x="23" y="26"/>
                </a:lnTo>
                <a:lnTo>
                  <a:pt x="27" y="23"/>
                </a:lnTo>
                <a:lnTo>
                  <a:pt x="34" y="19"/>
                </a:lnTo>
                <a:lnTo>
                  <a:pt x="40" y="17"/>
                </a:lnTo>
                <a:lnTo>
                  <a:pt x="50" y="15"/>
                </a:lnTo>
                <a:lnTo>
                  <a:pt x="59" y="15"/>
                </a:lnTo>
                <a:lnTo>
                  <a:pt x="59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213"/>
          <p:cNvSpPr>
            <a:spLocks/>
          </p:cNvSpPr>
          <p:nvPr/>
        </p:nvSpPr>
        <p:spPr bwMode="auto">
          <a:xfrm>
            <a:off x="1486794" y="5646836"/>
            <a:ext cx="90488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2" y="21"/>
              </a:cxn>
              <a:cxn ang="0">
                <a:pos x="46" y="15"/>
              </a:cxn>
              <a:cxn ang="0">
                <a:pos x="38" y="10"/>
              </a:cxn>
              <a:cxn ang="0">
                <a:pos x="31" y="6"/>
              </a:cxn>
              <a:cxn ang="0">
                <a:pos x="21" y="2"/>
              </a:cxn>
              <a:cxn ang="0">
                <a:pos x="10" y="0"/>
              </a:cxn>
              <a:cxn ang="0">
                <a:pos x="0" y="0"/>
              </a:cxn>
              <a:cxn ang="0">
                <a:pos x="0" y="15"/>
              </a:cxn>
              <a:cxn ang="0">
                <a:pos x="8" y="15"/>
              </a:cxn>
              <a:cxn ang="0">
                <a:pos x="17" y="17"/>
              </a:cxn>
              <a:cxn ang="0">
                <a:pos x="25" y="19"/>
              </a:cxn>
              <a:cxn ang="0">
                <a:pos x="31" y="23"/>
              </a:cxn>
              <a:cxn ang="0">
                <a:pos x="34" y="26"/>
              </a:cxn>
              <a:cxn ang="0">
                <a:pos x="38" y="30"/>
              </a:cxn>
              <a:cxn ang="0">
                <a:pos x="40" y="34"/>
              </a:cxn>
              <a:cxn ang="0">
                <a:pos x="40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2" y="21"/>
                </a:lnTo>
                <a:lnTo>
                  <a:pt x="46" y="15"/>
                </a:lnTo>
                <a:lnTo>
                  <a:pt x="38" y="10"/>
                </a:lnTo>
                <a:lnTo>
                  <a:pt x="31" y="6"/>
                </a:lnTo>
                <a:lnTo>
                  <a:pt x="21" y="2"/>
                </a:lnTo>
                <a:lnTo>
                  <a:pt x="10" y="0"/>
                </a:lnTo>
                <a:lnTo>
                  <a:pt x="0" y="0"/>
                </a:lnTo>
                <a:lnTo>
                  <a:pt x="0" y="15"/>
                </a:lnTo>
                <a:lnTo>
                  <a:pt x="8" y="15"/>
                </a:lnTo>
                <a:lnTo>
                  <a:pt x="17" y="17"/>
                </a:lnTo>
                <a:lnTo>
                  <a:pt x="25" y="19"/>
                </a:lnTo>
                <a:lnTo>
                  <a:pt x="31" y="23"/>
                </a:lnTo>
                <a:lnTo>
                  <a:pt x="34" y="26"/>
                </a:lnTo>
                <a:lnTo>
                  <a:pt x="38" y="30"/>
                </a:lnTo>
                <a:lnTo>
                  <a:pt x="40" y="34"/>
                </a:lnTo>
                <a:lnTo>
                  <a:pt x="40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214"/>
          <p:cNvSpPr>
            <a:spLocks/>
          </p:cNvSpPr>
          <p:nvPr/>
        </p:nvSpPr>
        <p:spPr bwMode="auto">
          <a:xfrm>
            <a:off x="1486794" y="5701134"/>
            <a:ext cx="90488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0" y="37"/>
              </a:cxn>
              <a:cxn ang="0">
                <a:pos x="21" y="35"/>
              </a:cxn>
              <a:cxn ang="0">
                <a:pos x="31" y="31"/>
              </a:cxn>
              <a:cxn ang="0">
                <a:pos x="38" y="27"/>
              </a:cxn>
              <a:cxn ang="0">
                <a:pos x="46" y="22"/>
              </a:cxn>
              <a:cxn ang="0">
                <a:pos x="52" y="14"/>
              </a:cxn>
              <a:cxn ang="0">
                <a:pos x="55" y="7"/>
              </a:cxn>
              <a:cxn ang="0">
                <a:pos x="57" y="0"/>
              </a:cxn>
              <a:cxn ang="0">
                <a:pos x="40" y="0"/>
              </a:cxn>
              <a:cxn ang="0">
                <a:pos x="40" y="3"/>
              </a:cxn>
              <a:cxn ang="0">
                <a:pos x="38" y="7"/>
              </a:cxn>
              <a:cxn ang="0">
                <a:pos x="34" y="11"/>
              </a:cxn>
              <a:cxn ang="0">
                <a:pos x="31" y="14"/>
              </a:cxn>
              <a:cxn ang="0">
                <a:pos x="25" y="16"/>
              </a:cxn>
              <a:cxn ang="0">
                <a:pos x="17" y="20"/>
              </a:cxn>
              <a:cxn ang="0">
                <a:pos x="8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10" y="37"/>
                </a:lnTo>
                <a:lnTo>
                  <a:pt x="21" y="35"/>
                </a:lnTo>
                <a:lnTo>
                  <a:pt x="31" y="31"/>
                </a:lnTo>
                <a:lnTo>
                  <a:pt x="38" y="27"/>
                </a:lnTo>
                <a:lnTo>
                  <a:pt x="46" y="22"/>
                </a:lnTo>
                <a:lnTo>
                  <a:pt x="52" y="14"/>
                </a:lnTo>
                <a:lnTo>
                  <a:pt x="55" y="7"/>
                </a:lnTo>
                <a:lnTo>
                  <a:pt x="57" y="0"/>
                </a:lnTo>
                <a:lnTo>
                  <a:pt x="40" y="0"/>
                </a:lnTo>
                <a:lnTo>
                  <a:pt x="40" y="3"/>
                </a:lnTo>
                <a:lnTo>
                  <a:pt x="38" y="7"/>
                </a:lnTo>
                <a:lnTo>
                  <a:pt x="34" y="11"/>
                </a:lnTo>
                <a:lnTo>
                  <a:pt x="31" y="14"/>
                </a:lnTo>
                <a:lnTo>
                  <a:pt x="25" y="16"/>
                </a:lnTo>
                <a:lnTo>
                  <a:pt x="17" y="20"/>
                </a:lnTo>
                <a:lnTo>
                  <a:pt x="8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215"/>
          <p:cNvSpPr>
            <a:spLocks/>
          </p:cNvSpPr>
          <p:nvPr/>
        </p:nvSpPr>
        <p:spPr bwMode="auto">
          <a:xfrm>
            <a:off x="1393132" y="5701134"/>
            <a:ext cx="93662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6" y="14"/>
              </a:cxn>
              <a:cxn ang="0">
                <a:pos x="11" y="22"/>
              </a:cxn>
              <a:cxn ang="0">
                <a:pos x="19" y="27"/>
              </a:cxn>
              <a:cxn ang="0">
                <a:pos x="27" y="31"/>
              </a:cxn>
              <a:cxn ang="0">
                <a:pos x="36" y="35"/>
              </a:cxn>
              <a:cxn ang="0">
                <a:pos x="48" y="37"/>
              </a:cxn>
              <a:cxn ang="0">
                <a:pos x="59" y="37"/>
              </a:cxn>
              <a:cxn ang="0">
                <a:pos x="59" y="22"/>
              </a:cxn>
              <a:cxn ang="0">
                <a:pos x="50" y="20"/>
              </a:cxn>
              <a:cxn ang="0">
                <a:pos x="40" y="20"/>
              </a:cxn>
              <a:cxn ang="0">
                <a:pos x="34" y="16"/>
              </a:cxn>
              <a:cxn ang="0">
                <a:pos x="27" y="14"/>
              </a:cxn>
              <a:cxn ang="0">
                <a:pos x="23" y="11"/>
              </a:cxn>
              <a:cxn ang="0">
                <a:pos x="19" y="7"/>
              </a:cxn>
              <a:cxn ang="0">
                <a:pos x="17" y="3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59" h="37">
                <a:moveTo>
                  <a:pt x="0" y="0"/>
                </a:moveTo>
                <a:lnTo>
                  <a:pt x="2" y="7"/>
                </a:lnTo>
                <a:lnTo>
                  <a:pt x="6" y="14"/>
                </a:lnTo>
                <a:lnTo>
                  <a:pt x="11" y="22"/>
                </a:lnTo>
                <a:lnTo>
                  <a:pt x="19" y="27"/>
                </a:lnTo>
                <a:lnTo>
                  <a:pt x="27" y="31"/>
                </a:lnTo>
                <a:lnTo>
                  <a:pt x="36" y="35"/>
                </a:lnTo>
                <a:lnTo>
                  <a:pt x="48" y="37"/>
                </a:lnTo>
                <a:lnTo>
                  <a:pt x="59" y="37"/>
                </a:lnTo>
                <a:lnTo>
                  <a:pt x="59" y="22"/>
                </a:lnTo>
                <a:lnTo>
                  <a:pt x="50" y="20"/>
                </a:lnTo>
                <a:lnTo>
                  <a:pt x="40" y="20"/>
                </a:lnTo>
                <a:lnTo>
                  <a:pt x="34" y="16"/>
                </a:lnTo>
                <a:lnTo>
                  <a:pt x="27" y="14"/>
                </a:lnTo>
                <a:lnTo>
                  <a:pt x="23" y="11"/>
                </a:lnTo>
                <a:lnTo>
                  <a:pt x="19" y="7"/>
                </a:lnTo>
                <a:lnTo>
                  <a:pt x="17" y="3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216"/>
          <p:cNvSpPr>
            <a:spLocks/>
          </p:cNvSpPr>
          <p:nvPr/>
        </p:nvSpPr>
        <p:spPr bwMode="auto">
          <a:xfrm>
            <a:off x="1404244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223"/>
          <p:cNvSpPr>
            <a:spLocks/>
          </p:cNvSpPr>
          <p:nvPr/>
        </p:nvSpPr>
        <p:spPr bwMode="auto">
          <a:xfrm>
            <a:off x="1602682" y="5652552"/>
            <a:ext cx="26987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2" y="204"/>
              </a:cxn>
              <a:cxn ang="0">
                <a:pos x="5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2" y="204"/>
                </a:lnTo>
                <a:lnTo>
                  <a:pt x="5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224"/>
          <p:cNvSpPr>
            <a:spLocks/>
          </p:cNvSpPr>
          <p:nvPr/>
        </p:nvSpPr>
        <p:spPr bwMode="auto">
          <a:xfrm>
            <a:off x="1616969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229"/>
          <p:cNvSpPr>
            <a:spLocks/>
          </p:cNvSpPr>
          <p:nvPr/>
        </p:nvSpPr>
        <p:spPr bwMode="auto">
          <a:xfrm>
            <a:off x="1663007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Line 308"/>
          <p:cNvSpPr>
            <a:spLocks noChangeShapeType="1"/>
          </p:cNvSpPr>
          <p:nvPr/>
        </p:nvSpPr>
        <p:spPr bwMode="auto">
          <a:xfrm>
            <a:off x="1094682" y="5442504"/>
            <a:ext cx="1587" cy="1429"/>
          </a:xfrm>
          <a:prstGeom prst="line">
            <a:avLst/>
          </a:prstGeom>
          <a:noFill/>
          <a:ln w="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309"/>
          <p:cNvSpPr>
            <a:spLocks/>
          </p:cNvSpPr>
          <p:nvPr/>
        </p:nvSpPr>
        <p:spPr bwMode="auto">
          <a:xfrm>
            <a:off x="791469" y="5431073"/>
            <a:ext cx="1588" cy="14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Line 310"/>
          <p:cNvSpPr>
            <a:spLocks noChangeShapeType="1"/>
          </p:cNvSpPr>
          <p:nvPr/>
        </p:nvSpPr>
        <p:spPr bwMode="auto">
          <a:xfrm>
            <a:off x="1720157" y="5443934"/>
            <a:ext cx="1587" cy="1428"/>
          </a:xfrm>
          <a:prstGeom prst="line">
            <a:avLst/>
          </a:prstGeom>
          <a:noFill/>
          <a:ln w="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314"/>
          <p:cNvSpPr>
            <a:spLocks noChangeShapeType="1"/>
          </p:cNvSpPr>
          <p:nvPr/>
        </p:nvSpPr>
        <p:spPr bwMode="auto">
          <a:xfrm>
            <a:off x="1029594" y="5429645"/>
            <a:ext cx="1588" cy="1428"/>
          </a:xfrm>
          <a:prstGeom prst="line">
            <a:avLst/>
          </a:prstGeom>
          <a:noFill/>
          <a:ln w="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322"/>
          <p:cNvSpPr>
            <a:spLocks noChangeShapeType="1"/>
          </p:cNvSpPr>
          <p:nvPr/>
        </p:nvSpPr>
        <p:spPr bwMode="auto">
          <a:xfrm>
            <a:off x="1655069" y="5431073"/>
            <a:ext cx="1588" cy="1429"/>
          </a:xfrm>
          <a:prstGeom prst="line">
            <a:avLst/>
          </a:prstGeom>
          <a:noFill/>
          <a:ln w="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2" name="Group 263"/>
          <p:cNvGrpSpPr/>
          <p:nvPr/>
        </p:nvGrpSpPr>
        <p:grpSpPr>
          <a:xfrm>
            <a:off x="1803041" y="5429645"/>
            <a:ext cx="2952750" cy="668721"/>
            <a:chOff x="-152400" y="4508500"/>
            <a:chExt cx="2952750" cy="742950"/>
          </a:xfrm>
        </p:grpSpPr>
        <p:sp>
          <p:nvSpPr>
            <p:cNvPr id="133" name="Rounded Rectangle 132"/>
            <p:cNvSpPr/>
            <p:nvPr/>
          </p:nvSpPr>
          <p:spPr>
            <a:xfrm>
              <a:off x="-76200" y="4761963"/>
              <a:ext cx="2667000" cy="228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-64395" y="4876800"/>
              <a:ext cx="2667000" cy="228600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-106362" y="5110162"/>
              <a:ext cx="57150" cy="141288"/>
            </a:xfrm>
            <a:custGeom>
              <a:avLst/>
              <a:gdLst/>
              <a:ahLst/>
              <a:cxnLst>
                <a:cxn ang="0">
                  <a:pos x="28" y="87"/>
                </a:cxn>
                <a:cxn ang="0">
                  <a:pos x="36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1" y="89"/>
                </a:cxn>
                <a:cxn ang="0">
                  <a:pos x="28" y="87"/>
                </a:cxn>
              </a:cxnLst>
              <a:rect l="0" t="0" r="r" b="b"/>
              <a:pathLst>
                <a:path w="36" h="89">
                  <a:moveTo>
                    <a:pt x="28" y="87"/>
                  </a:moveTo>
                  <a:lnTo>
                    <a:pt x="36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1" y="89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-31750" y="5127625"/>
              <a:ext cx="61913" cy="123825"/>
            </a:xfrm>
            <a:custGeom>
              <a:avLst/>
              <a:gdLst/>
              <a:ahLst/>
              <a:cxnLst>
                <a:cxn ang="0">
                  <a:pos x="33" y="76"/>
                </a:cxn>
                <a:cxn ang="0">
                  <a:pos x="39" y="73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3" y="76"/>
                </a:cxn>
              </a:cxnLst>
              <a:rect l="0" t="0" r="r" b="b"/>
              <a:pathLst>
                <a:path w="39" h="78">
                  <a:moveTo>
                    <a:pt x="33" y="76"/>
                  </a:moveTo>
                  <a:lnTo>
                    <a:pt x="39" y="73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44450" y="511968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-149225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5" y="2"/>
                </a:cxn>
                <a:cxn ang="0">
                  <a:pos x="101" y="0"/>
                </a:cxn>
                <a:cxn ang="0">
                  <a:pos x="88" y="0"/>
                </a:cxn>
                <a:cxn ang="0">
                  <a:pos x="74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17" y="36"/>
                </a:cxn>
                <a:cxn ang="0">
                  <a:pos x="27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4" y="17"/>
                </a:cxn>
                <a:cxn ang="0">
                  <a:pos x="88" y="15"/>
                </a:cxn>
                <a:cxn ang="0">
                  <a:pos x="99" y="17"/>
                </a:cxn>
                <a:cxn ang="0">
                  <a:pos x="113" y="19"/>
                </a:cxn>
                <a:cxn ang="0">
                  <a:pos x="124" y="21"/>
                </a:cxn>
                <a:cxn ang="0">
                  <a:pos x="137" y="26"/>
                </a:cxn>
                <a:cxn ang="0">
                  <a:pos x="149" y="34"/>
                </a:cxn>
                <a:cxn ang="0">
                  <a:pos x="160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5" y="2"/>
                  </a:lnTo>
                  <a:lnTo>
                    <a:pt x="101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27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4" y="17"/>
                  </a:lnTo>
                  <a:lnTo>
                    <a:pt x="88" y="15"/>
                  </a:lnTo>
                  <a:lnTo>
                    <a:pt x="99" y="17"/>
                  </a:lnTo>
                  <a:lnTo>
                    <a:pt x="113" y="19"/>
                  </a:lnTo>
                  <a:lnTo>
                    <a:pt x="124" y="21"/>
                  </a:lnTo>
                  <a:lnTo>
                    <a:pt x="137" y="26"/>
                  </a:lnTo>
                  <a:lnTo>
                    <a:pt x="149" y="34"/>
                  </a:lnTo>
                  <a:lnTo>
                    <a:pt x="160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04775" y="4756150"/>
              <a:ext cx="28575" cy="330200"/>
            </a:xfrm>
            <a:custGeom>
              <a:avLst/>
              <a:gdLst/>
              <a:ahLst/>
              <a:cxnLst>
                <a:cxn ang="0">
                  <a:pos x="16" y="208"/>
                </a:cxn>
                <a:cxn ang="0">
                  <a:pos x="16" y="199"/>
                </a:cxn>
                <a:cxn ang="0">
                  <a:pos x="18" y="177"/>
                </a:cxn>
                <a:cxn ang="0">
                  <a:pos x="18" y="145"/>
                </a:cxn>
                <a:cxn ang="0">
                  <a:pos x="18" y="108"/>
                </a:cxn>
                <a:cxn ang="0">
                  <a:pos x="18" y="71"/>
                </a:cxn>
                <a:cxn ang="0">
                  <a:pos x="18" y="39"/>
                </a:cxn>
                <a:cxn ang="0">
                  <a:pos x="16" y="15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6" y="208"/>
                </a:cxn>
              </a:cxnLst>
              <a:rect l="0" t="0" r="r" b="b"/>
              <a:pathLst>
                <a:path w="18" h="208">
                  <a:moveTo>
                    <a:pt x="16" y="208"/>
                  </a:moveTo>
                  <a:lnTo>
                    <a:pt x="16" y="199"/>
                  </a:lnTo>
                  <a:lnTo>
                    <a:pt x="18" y="177"/>
                  </a:lnTo>
                  <a:lnTo>
                    <a:pt x="18" y="145"/>
                  </a:lnTo>
                  <a:lnTo>
                    <a:pt x="18" y="108"/>
                  </a:lnTo>
                  <a:lnTo>
                    <a:pt x="18" y="71"/>
                  </a:lnTo>
                  <a:lnTo>
                    <a:pt x="18" y="39"/>
                  </a:lnTo>
                  <a:lnTo>
                    <a:pt x="16" y="1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6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-142875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0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6" y="34"/>
                </a:cxn>
                <a:cxn ang="0">
                  <a:pos x="137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6" y="2"/>
                </a:cxn>
                <a:cxn ang="0">
                  <a:pos x="156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2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49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7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0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6" y="34"/>
                  </a:lnTo>
                  <a:lnTo>
                    <a:pt x="137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2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49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-152400" y="475615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3" y="206"/>
                </a:cxn>
                <a:cxn ang="0">
                  <a:pos x="17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3" y="206"/>
                  </a:lnTo>
                  <a:lnTo>
                    <a:pt x="17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-136525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-103187" y="4749800"/>
              <a:ext cx="90487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5" y="0"/>
                </a:cxn>
                <a:cxn ang="0">
                  <a:pos x="36" y="2"/>
                </a:cxn>
                <a:cxn ang="0">
                  <a:pos x="26" y="6"/>
                </a:cxn>
                <a:cxn ang="0">
                  <a:pos x="19" y="10"/>
                </a:cxn>
                <a:cxn ang="0">
                  <a:pos x="11" y="15"/>
                </a:cxn>
                <a:cxn ang="0">
                  <a:pos x="5" y="21"/>
                </a:cxn>
                <a:cxn ang="0">
                  <a:pos x="1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7" y="34"/>
                </a:cxn>
                <a:cxn ang="0">
                  <a:pos x="19" y="30"/>
                </a:cxn>
                <a:cxn ang="0">
                  <a:pos x="21" y="26"/>
                </a:cxn>
                <a:cxn ang="0">
                  <a:pos x="26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7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5" y="0"/>
                  </a:lnTo>
                  <a:lnTo>
                    <a:pt x="36" y="2"/>
                  </a:lnTo>
                  <a:lnTo>
                    <a:pt x="26" y="6"/>
                  </a:lnTo>
                  <a:lnTo>
                    <a:pt x="19" y="10"/>
                  </a:lnTo>
                  <a:lnTo>
                    <a:pt x="11" y="15"/>
                  </a:lnTo>
                  <a:lnTo>
                    <a:pt x="5" y="21"/>
                  </a:lnTo>
                  <a:lnTo>
                    <a:pt x="1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0"/>
                  </a:lnTo>
                  <a:lnTo>
                    <a:pt x="21" y="26"/>
                  </a:lnTo>
                  <a:lnTo>
                    <a:pt x="26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7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-12700" y="4749800"/>
              <a:ext cx="90488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7" y="28"/>
                </a:cxn>
                <a:cxn ang="0">
                  <a:pos x="53" y="21"/>
                </a:cxn>
                <a:cxn ang="0">
                  <a:pos x="48" y="15"/>
                </a:cxn>
                <a:cxn ang="0">
                  <a:pos x="40" y="10"/>
                </a:cxn>
                <a:cxn ang="0">
                  <a:pos x="30" y="6"/>
                </a:cxn>
                <a:cxn ang="0">
                  <a:pos x="21" y="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0" y="23"/>
                </a:cxn>
                <a:cxn ang="0">
                  <a:pos x="36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7" y="28"/>
                  </a:lnTo>
                  <a:lnTo>
                    <a:pt x="53" y="21"/>
                  </a:lnTo>
                  <a:lnTo>
                    <a:pt x="48" y="15"/>
                  </a:lnTo>
                  <a:lnTo>
                    <a:pt x="40" y="10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0" y="23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-12700" y="4810125"/>
              <a:ext cx="90488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1" y="37"/>
                </a:cxn>
                <a:cxn ang="0">
                  <a:pos x="21" y="35"/>
                </a:cxn>
                <a:cxn ang="0">
                  <a:pos x="30" y="31"/>
                </a:cxn>
                <a:cxn ang="0">
                  <a:pos x="40" y="27"/>
                </a:cxn>
                <a:cxn ang="0">
                  <a:pos x="48" y="22"/>
                </a:cxn>
                <a:cxn ang="0">
                  <a:pos x="53" y="14"/>
                </a:cxn>
                <a:cxn ang="0">
                  <a:pos x="57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6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9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1" y="37"/>
                  </a:lnTo>
                  <a:lnTo>
                    <a:pt x="21" y="35"/>
                  </a:lnTo>
                  <a:lnTo>
                    <a:pt x="30" y="31"/>
                  </a:lnTo>
                  <a:lnTo>
                    <a:pt x="40" y="27"/>
                  </a:lnTo>
                  <a:lnTo>
                    <a:pt x="48" y="22"/>
                  </a:lnTo>
                  <a:lnTo>
                    <a:pt x="53" y="14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9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-103187" y="4810125"/>
              <a:ext cx="904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5" y="14"/>
                </a:cxn>
                <a:cxn ang="0">
                  <a:pos x="11" y="22"/>
                </a:cxn>
                <a:cxn ang="0">
                  <a:pos x="19" y="27"/>
                </a:cxn>
                <a:cxn ang="0">
                  <a:pos x="26" y="31"/>
                </a:cxn>
                <a:cxn ang="0">
                  <a:pos x="36" y="35"/>
                </a:cxn>
                <a:cxn ang="0">
                  <a:pos x="45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7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6" y="14"/>
                </a:cxn>
                <a:cxn ang="0">
                  <a:pos x="21" y="11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1" y="7"/>
                  </a:lnTo>
                  <a:lnTo>
                    <a:pt x="5" y="14"/>
                  </a:lnTo>
                  <a:lnTo>
                    <a:pt x="11" y="22"/>
                  </a:lnTo>
                  <a:lnTo>
                    <a:pt x="19" y="27"/>
                  </a:lnTo>
                  <a:lnTo>
                    <a:pt x="26" y="31"/>
                  </a:lnTo>
                  <a:lnTo>
                    <a:pt x="36" y="35"/>
                  </a:lnTo>
                  <a:lnTo>
                    <a:pt x="45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7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6" y="14"/>
                  </a:lnTo>
                  <a:lnTo>
                    <a:pt x="21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-92075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150813" y="5110162"/>
              <a:ext cx="57150" cy="141288"/>
            </a:xfrm>
            <a:custGeom>
              <a:avLst/>
              <a:gdLst/>
              <a:ahLst/>
              <a:cxnLst>
                <a:cxn ang="0">
                  <a:pos x="29" y="87"/>
                </a:cxn>
                <a:cxn ang="0">
                  <a:pos x="36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1" y="89"/>
                </a:cxn>
                <a:cxn ang="0">
                  <a:pos x="29" y="87"/>
                </a:cxn>
              </a:cxnLst>
              <a:rect l="0" t="0" r="r" b="b"/>
              <a:pathLst>
                <a:path w="36" h="89">
                  <a:moveTo>
                    <a:pt x="29" y="87"/>
                  </a:moveTo>
                  <a:lnTo>
                    <a:pt x="36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1" y="89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227013" y="5127625"/>
              <a:ext cx="60325" cy="123825"/>
            </a:xfrm>
            <a:custGeom>
              <a:avLst/>
              <a:gdLst/>
              <a:ahLst/>
              <a:cxnLst>
                <a:cxn ang="0">
                  <a:pos x="30" y="76"/>
                </a:cxn>
                <a:cxn ang="0">
                  <a:pos x="38" y="73"/>
                </a:cxn>
                <a:cxn ang="0">
                  <a:pos x="13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0" y="76"/>
                </a:cxn>
              </a:cxnLst>
              <a:rect l="0" t="0" r="r" b="b"/>
              <a:pathLst>
                <a:path w="38" h="78">
                  <a:moveTo>
                    <a:pt x="30" y="76"/>
                  </a:moveTo>
                  <a:lnTo>
                    <a:pt x="38" y="73"/>
                  </a:lnTo>
                  <a:lnTo>
                    <a:pt x="13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03213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6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6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107950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4" y="13"/>
                </a:cxn>
                <a:cxn ang="0">
                  <a:pos x="130" y="8"/>
                </a:cxn>
                <a:cxn ang="0">
                  <a:pos x="115" y="2"/>
                </a:cxn>
                <a:cxn ang="0">
                  <a:pos x="102" y="0"/>
                </a:cxn>
                <a:cxn ang="0">
                  <a:pos x="88" y="0"/>
                </a:cxn>
                <a:cxn ang="0">
                  <a:pos x="75" y="2"/>
                </a:cxn>
                <a:cxn ang="0">
                  <a:pos x="61" y="4"/>
                </a:cxn>
                <a:cxn ang="0">
                  <a:pos x="39" y="10"/>
                </a:cxn>
                <a:cxn ang="0">
                  <a:pos x="19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6" y="36"/>
                </a:cxn>
                <a:cxn ang="0">
                  <a:pos x="27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5" y="17"/>
                </a:cxn>
                <a:cxn ang="0">
                  <a:pos x="88" y="15"/>
                </a:cxn>
                <a:cxn ang="0">
                  <a:pos x="100" y="17"/>
                </a:cxn>
                <a:cxn ang="0">
                  <a:pos x="113" y="19"/>
                </a:cxn>
                <a:cxn ang="0">
                  <a:pos x="125" y="21"/>
                </a:cxn>
                <a:cxn ang="0">
                  <a:pos x="138" y="26"/>
                </a:cxn>
                <a:cxn ang="0">
                  <a:pos x="149" y="34"/>
                </a:cxn>
                <a:cxn ang="0">
                  <a:pos x="161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4" y="13"/>
                  </a:lnTo>
                  <a:lnTo>
                    <a:pt x="130" y="8"/>
                  </a:lnTo>
                  <a:lnTo>
                    <a:pt x="115" y="2"/>
                  </a:lnTo>
                  <a:lnTo>
                    <a:pt x="102" y="0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61" y="4"/>
                  </a:lnTo>
                  <a:lnTo>
                    <a:pt x="39" y="10"/>
                  </a:lnTo>
                  <a:lnTo>
                    <a:pt x="19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6" y="36"/>
                  </a:lnTo>
                  <a:lnTo>
                    <a:pt x="27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5" y="17"/>
                  </a:lnTo>
                  <a:lnTo>
                    <a:pt x="88" y="15"/>
                  </a:lnTo>
                  <a:lnTo>
                    <a:pt x="100" y="17"/>
                  </a:lnTo>
                  <a:lnTo>
                    <a:pt x="113" y="19"/>
                  </a:lnTo>
                  <a:lnTo>
                    <a:pt x="125" y="21"/>
                  </a:lnTo>
                  <a:lnTo>
                    <a:pt x="138" y="26"/>
                  </a:lnTo>
                  <a:lnTo>
                    <a:pt x="149" y="34"/>
                  </a:lnTo>
                  <a:lnTo>
                    <a:pt x="161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363538" y="4756150"/>
              <a:ext cx="26987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114300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7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7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3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7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7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3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7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104775" y="4756150"/>
              <a:ext cx="28575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4" y="206"/>
                </a:cxn>
                <a:cxn ang="0">
                  <a:pos x="18" y="203"/>
                </a:cxn>
                <a:cxn ang="0">
                  <a:pos x="16" y="180"/>
                </a:cxn>
                <a:cxn ang="0">
                  <a:pos x="16" y="147"/>
                </a:cxn>
                <a:cxn ang="0">
                  <a:pos x="16" y="110"/>
                </a:cxn>
                <a:cxn ang="0">
                  <a:pos x="16" y="71"/>
                </a:cxn>
                <a:cxn ang="0">
                  <a:pos x="16" y="37"/>
                </a:cxn>
                <a:cxn ang="0">
                  <a:pos x="18" y="13"/>
                </a:cxn>
                <a:cxn ang="0">
                  <a:pos x="18" y="4"/>
                </a:cxn>
                <a:cxn ang="0">
                  <a:pos x="2" y="0"/>
                </a:cxn>
              </a:cxnLst>
              <a:rect l="0" t="0" r="r" b="b"/>
              <a:pathLst>
                <a:path w="18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4" y="206"/>
                  </a:lnTo>
                  <a:lnTo>
                    <a:pt x="18" y="203"/>
                  </a:lnTo>
                  <a:lnTo>
                    <a:pt x="16" y="180"/>
                  </a:lnTo>
                  <a:lnTo>
                    <a:pt x="16" y="147"/>
                  </a:lnTo>
                  <a:lnTo>
                    <a:pt x="16" y="110"/>
                  </a:lnTo>
                  <a:lnTo>
                    <a:pt x="16" y="71"/>
                  </a:lnTo>
                  <a:lnTo>
                    <a:pt x="16" y="37"/>
                  </a:lnTo>
                  <a:lnTo>
                    <a:pt x="18" y="13"/>
                  </a:lnTo>
                  <a:lnTo>
                    <a:pt x="18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120650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153988" y="4749800"/>
              <a:ext cx="90487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1" y="15"/>
                </a:cxn>
                <a:cxn ang="0">
                  <a:pos x="6" y="21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244475" y="4749800"/>
              <a:ext cx="92075" cy="60325"/>
            </a:xfrm>
            <a:custGeom>
              <a:avLst/>
              <a:gdLst/>
              <a:ahLst/>
              <a:cxnLst>
                <a:cxn ang="0">
                  <a:pos x="58" y="38"/>
                </a:cxn>
                <a:cxn ang="0">
                  <a:pos x="58" y="28"/>
                </a:cxn>
                <a:cxn ang="0">
                  <a:pos x="54" y="21"/>
                </a:cxn>
                <a:cxn ang="0">
                  <a:pos x="46" y="15"/>
                </a:cxn>
                <a:cxn ang="0">
                  <a:pos x="40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8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7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8" y="38"/>
                </a:cxn>
              </a:cxnLst>
              <a:rect l="0" t="0" r="r" b="b"/>
              <a:pathLst>
                <a:path w="58" h="38">
                  <a:moveTo>
                    <a:pt x="58" y="38"/>
                  </a:moveTo>
                  <a:lnTo>
                    <a:pt x="58" y="28"/>
                  </a:lnTo>
                  <a:lnTo>
                    <a:pt x="54" y="21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8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7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8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44475" y="4810125"/>
              <a:ext cx="92075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40" y="27"/>
                </a:cxn>
                <a:cxn ang="0">
                  <a:pos x="46" y="22"/>
                </a:cxn>
                <a:cxn ang="0">
                  <a:pos x="54" y="14"/>
                </a:cxn>
                <a:cxn ang="0">
                  <a:pos x="58" y="7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7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8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8" h="37">
                  <a:moveTo>
                    <a:pt x="0" y="37"/>
                  </a:moveTo>
                  <a:lnTo>
                    <a:pt x="12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4" y="14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7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8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153988" y="4810125"/>
              <a:ext cx="904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1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1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166688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407988" y="5110162"/>
              <a:ext cx="58737" cy="141288"/>
            </a:xfrm>
            <a:custGeom>
              <a:avLst/>
              <a:gdLst/>
              <a:ahLst/>
              <a:cxnLst>
                <a:cxn ang="0">
                  <a:pos x="29" y="87"/>
                </a:cxn>
                <a:cxn ang="0">
                  <a:pos x="37" y="85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22" y="89"/>
                </a:cxn>
                <a:cxn ang="0">
                  <a:pos x="29" y="87"/>
                </a:cxn>
              </a:cxnLst>
              <a:rect l="0" t="0" r="r" b="b"/>
              <a:pathLst>
                <a:path w="37" h="89">
                  <a:moveTo>
                    <a:pt x="29" y="87"/>
                  </a:moveTo>
                  <a:lnTo>
                    <a:pt x="37" y="8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2" y="89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484188" y="5127625"/>
              <a:ext cx="60325" cy="123825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73"/>
                </a:cxn>
                <a:cxn ang="0">
                  <a:pos x="14" y="0"/>
                </a:cxn>
                <a:cxn ang="0">
                  <a:pos x="0" y="4"/>
                </a:cxn>
                <a:cxn ang="0">
                  <a:pos x="23" y="78"/>
                </a:cxn>
                <a:cxn ang="0">
                  <a:pos x="31" y="76"/>
                </a:cxn>
              </a:cxnLst>
              <a:rect l="0" t="0" r="r" b="b"/>
              <a:pathLst>
                <a:path w="38" h="78">
                  <a:moveTo>
                    <a:pt x="31" y="76"/>
                  </a:moveTo>
                  <a:lnTo>
                    <a:pt x="38" y="73"/>
                  </a:lnTo>
                  <a:lnTo>
                    <a:pt x="14" y="0"/>
                  </a:lnTo>
                  <a:lnTo>
                    <a:pt x="0" y="4"/>
                  </a:lnTo>
                  <a:lnTo>
                    <a:pt x="23" y="78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560388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366713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8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4" y="2"/>
                </a:cxn>
                <a:cxn ang="0">
                  <a:pos x="101" y="0"/>
                </a:cxn>
                <a:cxn ang="0">
                  <a:pos x="88" y="0"/>
                </a:cxn>
                <a:cxn ang="0">
                  <a:pos x="72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7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26" y="30"/>
                </a:cxn>
                <a:cxn ang="0">
                  <a:pos x="44" y="25"/>
                </a:cxn>
                <a:cxn ang="0">
                  <a:pos x="63" y="19"/>
                </a:cxn>
                <a:cxn ang="0">
                  <a:pos x="74" y="17"/>
                </a:cxn>
                <a:cxn ang="0">
                  <a:pos x="88" y="15"/>
                </a:cxn>
                <a:cxn ang="0">
                  <a:pos x="99" y="17"/>
                </a:cxn>
                <a:cxn ang="0">
                  <a:pos x="112" y="19"/>
                </a:cxn>
                <a:cxn ang="0">
                  <a:pos x="124" y="21"/>
                </a:cxn>
                <a:cxn ang="0">
                  <a:pos x="137" y="26"/>
                </a:cxn>
                <a:cxn ang="0">
                  <a:pos x="149" y="34"/>
                </a:cxn>
                <a:cxn ang="0">
                  <a:pos x="160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8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4" y="2"/>
                  </a:lnTo>
                  <a:lnTo>
                    <a:pt x="101" y="0"/>
                  </a:lnTo>
                  <a:lnTo>
                    <a:pt x="88" y="0"/>
                  </a:lnTo>
                  <a:lnTo>
                    <a:pt x="72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7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26" y="30"/>
                  </a:lnTo>
                  <a:lnTo>
                    <a:pt x="44" y="25"/>
                  </a:lnTo>
                  <a:lnTo>
                    <a:pt x="63" y="19"/>
                  </a:lnTo>
                  <a:lnTo>
                    <a:pt x="74" y="17"/>
                  </a:lnTo>
                  <a:lnTo>
                    <a:pt x="88" y="15"/>
                  </a:lnTo>
                  <a:lnTo>
                    <a:pt x="99" y="17"/>
                  </a:lnTo>
                  <a:lnTo>
                    <a:pt x="112" y="19"/>
                  </a:lnTo>
                  <a:lnTo>
                    <a:pt x="124" y="21"/>
                  </a:lnTo>
                  <a:lnTo>
                    <a:pt x="137" y="26"/>
                  </a:lnTo>
                  <a:lnTo>
                    <a:pt x="149" y="34"/>
                  </a:lnTo>
                  <a:lnTo>
                    <a:pt x="160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620713" y="4756150"/>
              <a:ext cx="26987" cy="330200"/>
            </a:xfrm>
            <a:custGeom>
              <a:avLst/>
              <a:gdLst/>
              <a:ahLst/>
              <a:cxnLst>
                <a:cxn ang="0">
                  <a:pos x="16" y="208"/>
                </a:cxn>
                <a:cxn ang="0">
                  <a:pos x="16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6" y="15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6" y="208"/>
                </a:cxn>
              </a:cxnLst>
              <a:rect l="0" t="0" r="r" b="b"/>
              <a:pathLst>
                <a:path w="17" h="208">
                  <a:moveTo>
                    <a:pt x="16" y="208"/>
                  </a:moveTo>
                  <a:lnTo>
                    <a:pt x="16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6" y="1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6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73063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0" y="28"/>
                </a:cxn>
                <a:cxn ang="0">
                  <a:pos x="45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89" y="37"/>
                </a:cxn>
                <a:cxn ang="0">
                  <a:pos x="103" y="36"/>
                </a:cxn>
                <a:cxn ang="0">
                  <a:pos x="116" y="34"/>
                </a:cxn>
                <a:cxn ang="0">
                  <a:pos x="137" y="28"/>
                </a:cxn>
                <a:cxn ang="0">
                  <a:pos x="154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6" y="2"/>
                </a:cxn>
                <a:cxn ang="0">
                  <a:pos x="156" y="0"/>
                </a:cxn>
                <a:cxn ang="0">
                  <a:pos x="147" y="6"/>
                </a:cxn>
                <a:cxn ang="0">
                  <a:pos x="131" y="13"/>
                </a:cxn>
                <a:cxn ang="0">
                  <a:pos x="112" y="19"/>
                </a:cxn>
                <a:cxn ang="0">
                  <a:pos x="101" y="21"/>
                </a:cxn>
                <a:cxn ang="0">
                  <a:pos x="89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49" y="19"/>
                </a:cxn>
                <a:cxn ang="0">
                  <a:pos x="36" y="15"/>
                </a:cxn>
                <a:cxn ang="0">
                  <a:pos x="22" y="10"/>
                </a:cxn>
                <a:cxn ang="0">
                  <a:pos x="7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0" y="28"/>
                  </a:lnTo>
                  <a:lnTo>
                    <a:pt x="45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89" y="37"/>
                  </a:lnTo>
                  <a:lnTo>
                    <a:pt x="103" y="36"/>
                  </a:lnTo>
                  <a:lnTo>
                    <a:pt x="116" y="34"/>
                  </a:lnTo>
                  <a:lnTo>
                    <a:pt x="137" y="28"/>
                  </a:lnTo>
                  <a:lnTo>
                    <a:pt x="154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47" y="6"/>
                  </a:lnTo>
                  <a:lnTo>
                    <a:pt x="131" y="13"/>
                  </a:lnTo>
                  <a:lnTo>
                    <a:pt x="112" y="19"/>
                  </a:lnTo>
                  <a:lnTo>
                    <a:pt x="101" y="21"/>
                  </a:lnTo>
                  <a:lnTo>
                    <a:pt x="89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49" y="19"/>
                  </a:lnTo>
                  <a:lnTo>
                    <a:pt x="36" y="15"/>
                  </a:lnTo>
                  <a:lnTo>
                    <a:pt x="22" y="10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63538" y="4756150"/>
              <a:ext cx="26987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3" y="206"/>
                </a:cxn>
                <a:cxn ang="0">
                  <a:pos x="17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3" y="206"/>
                  </a:lnTo>
                  <a:lnTo>
                    <a:pt x="17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77825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411163" y="4749800"/>
              <a:ext cx="92075" cy="6032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0"/>
                </a:cxn>
                <a:cxn ang="0">
                  <a:pos x="37" y="2"/>
                </a:cxn>
                <a:cxn ang="0">
                  <a:pos x="27" y="6"/>
                </a:cxn>
                <a:cxn ang="0">
                  <a:pos x="18" y="10"/>
                </a:cxn>
                <a:cxn ang="0">
                  <a:pos x="12" y="15"/>
                </a:cxn>
                <a:cxn ang="0">
                  <a:pos x="6" y="21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18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3" y="19"/>
                </a:cxn>
                <a:cxn ang="0">
                  <a:pos x="41" y="17"/>
                </a:cxn>
                <a:cxn ang="0">
                  <a:pos x="48" y="15"/>
                </a:cxn>
                <a:cxn ang="0">
                  <a:pos x="58" y="15"/>
                </a:cxn>
                <a:cxn ang="0">
                  <a:pos x="58" y="0"/>
                </a:cxn>
              </a:cxnLst>
              <a:rect l="0" t="0" r="r" b="b"/>
              <a:pathLst>
                <a:path w="58" h="38">
                  <a:moveTo>
                    <a:pt x="58" y="0"/>
                  </a:moveTo>
                  <a:lnTo>
                    <a:pt x="46" y="0"/>
                  </a:lnTo>
                  <a:lnTo>
                    <a:pt x="37" y="2"/>
                  </a:lnTo>
                  <a:lnTo>
                    <a:pt x="27" y="6"/>
                  </a:lnTo>
                  <a:lnTo>
                    <a:pt x="18" y="10"/>
                  </a:lnTo>
                  <a:lnTo>
                    <a:pt x="12" y="15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3" y="19"/>
                  </a:lnTo>
                  <a:lnTo>
                    <a:pt x="41" y="17"/>
                  </a:lnTo>
                  <a:lnTo>
                    <a:pt x="48" y="15"/>
                  </a:lnTo>
                  <a:lnTo>
                    <a:pt x="58" y="1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03238" y="4749800"/>
              <a:ext cx="90487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1" y="21"/>
                </a:cxn>
                <a:cxn ang="0">
                  <a:pos x="46" y="15"/>
                </a:cxn>
                <a:cxn ang="0">
                  <a:pos x="40" y="10"/>
                </a:cxn>
                <a:cxn ang="0">
                  <a:pos x="30" y="6"/>
                </a:cxn>
                <a:cxn ang="0">
                  <a:pos x="21" y="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0" y="23"/>
                </a:cxn>
                <a:cxn ang="0">
                  <a:pos x="36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1" y="21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0" y="23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503238" y="4810125"/>
              <a:ext cx="90487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1" y="37"/>
                </a:cxn>
                <a:cxn ang="0">
                  <a:pos x="21" y="35"/>
                </a:cxn>
                <a:cxn ang="0">
                  <a:pos x="30" y="31"/>
                </a:cxn>
                <a:cxn ang="0">
                  <a:pos x="40" y="27"/>
                </a:cxn>
                <a:cxn ang="0">
                  <a:pos x="46" y="22"/>
                </a:cxn>
                <a:cxn ang="0">
                  <a:pos x="51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6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9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1" y="37"/>
                  </a:lnTo>
                  <a:lnTo>
                    <a:pt x="21" y="35"/>
                  </a:lnTo>
                  <a:lnTo>
                    <a:pt x="30" y="31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1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9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411163" y="4810125"/>
              <a:ext cx="92075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2" y="22"/>
                </a:cxn>
                <a:cxn ang="0">
                  <a:pos x="18" y="27"/>
                </a:cxn>
                <a:cxn ang="0">
                  <a:pos x="27" y="31"/>
                </a:cxn>
                <a:cxn ang="0">
                  <a:pos x="37" y="35"/>
                </a:cxn>
                <a:cxn ang="0">
                  <a:pos x="46" y="37"/>
                </a:cxn>
                <a:cxn ang="0">
                  <a:pos x="58" y="37"/>
                </a:cxn>
                <a:cxn ang="0">
                  <a:pos x="58" y="22"/>
                </a:cxn>
                <a:cxn ang="0">
                  <a:pos x="48" y="20"/>
                </a:cxn>
                <a:cxn ang="0">
                  <a:pos x="41" y="20"/>
                </a:cxn>
                <a:cxn ang="0">
                  <a:pos x="33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8" y="7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58" h="37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2" y="22"/>
                  </a:lnTo>
                  <a:lnTo>
                    <a:pt x="18" y="27"/>
                  </a:lnTo>
                  <a:lnTo>
                    <a:pt x="27" y="31"/>
                  </a:lnTo>
                  <a:lnTo>
                    <a:pt x="37" y="35"/>
                  </a:lnTo>
                  <a:lnTo>
                    <a:pt x="46" y="37"/>
                  </a:lnTo>
                  <a:lnTo>
                    <a:pt x="58" y="37"/>
                  </a:lnTo>
                  <a:lnTo>
                    <a:pt x="58" y="22"/>
                  </a:lnTo>
                  <a:lnTo>
                    <a:pt x="48" y="20"/>
                  </a:lnTo>
                  <a:lnTo>
                    <a:pt x="41" y="20"/>
                  </a:lnTo>
                  <a:lnTo>
                    <a:pt x="33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8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423863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663575" y="5110162"/>
              <a:ext cx="60325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8" y="85"/>
                </a:cxn>
                <a:cxn ang="0">
                  <a:pos x="17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8" h="89">
                  <a:moveTo>
                    <a:pt x="31" y="87"/>
                  </a:moveTo>
                  <a:lnTo>
                    <a:pt x="38" y="85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739775" y="512762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817563" y="511968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623888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5" y="2"/>
                </a:cxn>
                <a:cxn ang="0">
                  <a:pos x="101" y="0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27" y="30"/>
                </a:cxn>
                <a:cxn ang="0">
                  <a:pos x="42" y="25"/>
                </a:cxn>
                <a:cxn ang="0">
                  <a:pos x="63" y="19"/>
                </a:cxn>
                <a:cxn ang="0">
                  <a:pos x="75" y="17"/>
                </a:cxn>
                <a:cxn ang="0">
                  <a:pos x="88" y="15"/>
                </a:cxn>
                <a:cxn ang="0">
                  <a:pos x="100" y="17"/>
                </a:cxn>
                <a:cxn ang="0">
                  <a:pos x="113" y="19"/>
                </a:cxn>
                <a:cxn ang="0">
                  <a:pos x="124" y="21"/>
                </a:cxn>
                <a:cxn ang="0">
                  <a:pos x="138" y="26"/>
                </a:cxn>
                <a:cxn ang="0">
                  <a:pos x="149" y="34"/>
                </a:cxn>
                <a:cxn ang="0">
                  <a:pos x="161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5" y="2"/>
                  </a:lnTo>
                  <a:lnTo>
                    <a:pt x="101" y="0"/>
                  </a:lnTo>
                  <a:lnTo>
                    <a:pt x="86" y="0"/>
                  </a:lnTo>
                  <a:lnTo>
                    <a:pt x="73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27" y="30"/>
                  </a:lnTo>
                  <a:lnTo>
                    <a:pt x="42" y="25"/>
                  </a:lnTo>
                  <a:lnTo>
                    <a:pt x="63" y="19"/>
                  </a:lnTo>
                  <a:lnTo>
                    <a:pt x="75" y="17"/>
                  </a:lnTo>
                  <a:lnTo>
                    <a:pt x="88" y="15"/>
                  </a:lnTo>
                  <a:lnTo>
                    <a:pt x="100" y="17"/>
                  </a:lnTo>
                  <a:lnTo>
                    <a:pt x="113" y="19"/>
                  </a:lnTo>
                  <a:lnTo>
                    <a:pt x="124" y="21"/>
                  </a:lnTo>
                  <a:lnTo>
                    <a:pt x="138" y="26"/>
                  </a:lnTo>
                  <a:lnTo>
                    <a:pt x="149" y="34"/>
                  </a:lnTo>
                  <a:lnTo>
                    <a:pt x="161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879475" y="4756150"/>
              <a:ext cx="26988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630238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3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3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620713" y="4756150"/>
              <a:ext cx="26987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4" y="206"/>
                </a:cxn>
                <a:cxn ang="0">
                  <a:pos x="17" y="203"/>
                </a:cxn>
                <a:cxn ang="0">
                  <a:pos x="16" y="180"/>
                </a:cxn>
                <a:cxn ang="0">
                  <a:pos x="16" y="147"/>
                </a:cxn>
                <a:cxn ang="0">
                  <a:pos x="16" y="110"/>
                </a:cxn>
                <a:cxn ang="0">
                  <a:pos x="16" y="71"/>
                </a:cxn>
                <a:cxn ang="0">
                  <a:pos x="16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4" y="206"/>
                  </a:lnTo>
                  <a:lnTo>
                    <a:pt x="17" y="203"/>
                  </a:lnTo>
                  <a:lnTo>
                    <a:pt x="16" y="180"/>
                  </a:lnTo>
                  <a:lnTo>
                    <a:pt x="16" y="147"/>
                  </a:lnTo>
                  <a:lnTo>
                    <a:pt x="16" y="110"/>
                  </a:lnTo>
                  <a:lnTo>
                    <a:pt x="16" y="71"/>
                  </a:lnTo>
                  <a:lnTo>
                    <a:pt x="16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636588" y="47593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669925" y="4749800"/>
              <a:ext cx="90488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1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1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760413" y="4749800"/>
              <a:ext cx="90487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6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40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6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760413" y="4810125"/>
              <a:ext cx="90487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40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6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6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2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6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669925" y="4810125"/>
              <a:ext cx="90488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1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11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681038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920750" y="5110162"/>
              <a:ext cx="61913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9" y="85"/>
                </a:cxn>
                <a:cxn ang="0">
                  <a:pos x="18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9" h="89">
                  <a:moveTo>
                    <a:pt x="31" y="87"/>
                  </a:moveTo>
                  <a:lnTo>
                    <a:pt x="39" y="85"/>
                  </a:lnTo>
                  <a:lnTo>
                    <a:pt x="18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996950" y="5127625"/>
              <a:ext cx="63500" cy="123825"/>
            </a:xfrm>
            <a:custGeom>
              <a:avLst/>
              <a:gdLst/>
              <a:ahLst/>
              <a:cxnLst>
                <a:cxn ang="0">
                  <a:pos x="33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3" y="76"/>
                </a:cxn>
              </a:cxnLst>
              <a:rect l="0" t="0" r="r" b="b"/>
              <a:pathLst>
                <a:path w="40" h="78">
                  <a:moveTo>
                    <a:pt x="33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1076325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29"/>
            <p:cNvSpPr>
              <a:spLocks/>
            </p:cNvSpPr>
            <p:nvPr/>
          </p:nvSpPr>
          <p:spPr bwMode="auto">
            <a:xfrm>
              <a:off x="882650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8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4" y="2"/>
                </a:cxn>
                <a:cxn ang="0">
                  <a:pos x="101" y="0"/>
                </a:cxn>
                <a:cxn ang="0">
                  <a:pos x="86" y="0"/>
                </a:cxn>
                <a:cxn ang="0">
                  <a:pos x="72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7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26" y="30"/>
                </a:cxn>
                <a:cxn ang="0">
                  <a:pos x="42" y="25"/>
                </a:cxn>
                <a:cxn ang="0">
                  <a:pos x="63" y="19"/>
                </a:cxn>
                <a:cxn ang="0">
                  <a:pos x="74" y="17"/>
                </a:cxn>
                <a:cxn ang="0">
                  <a:pos x="86" y="15"/>
                </a:cxn>
                <a:cxn ang="0">
                  <a:pos x="99" y="17"/>
                </a:cxn>
                <a:cxn ang="0">
                  <a:pos x="110" y="19"/>
                </a:cxn>
                <a:cxn ang="0">
                  <a:pos x="124" y="21"/>
                </a:cxn>
                <a:cxn ang="0">
                  <a:pos x="137" y="26"/>
                </a:cxn>
                <a:cxn ang="0">
                  <a:pos x="149" y="34"/>
                </a:cxn>
                <a:cxn ang="0">
                  <a:pos x="160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8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4" y="2"/>
                  </a:lnTo>
                  <a:lnTo>
                    <a:pt x="101" y="0"/>
                  </a:lnTo>
                  <a:lnTo>
                    <a:pt x="86" y="0"/>
                  </a:lnTo>
                  <a:lnTo>
                    <a:pt x="72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7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26" y="30"/>
                  </a:lnTo>
                  <a:lnTo>
                    <a:pt x="42" y="25"/>
                  </a:lnTo>
                  <a:lnTo>
                    <a:pt x="63" y="19"/>
                  </a:lnTo>
                  <a:lnTo>
                    <a:pt x="74" y="17"/>
                  </a:lnTo>
                  <a:lnTo>
                    <a:pt x="86" y="15"/>
                  </a:lnTo>
                  <a:lnTo>
                    <a:pt x="99" y="17"/>
                  </a:lnTo>
                  <a:lnTo>
                    <a:pt x="110" y="19"/>
                  </a:lnTo>
                  <a:lnTo>
                    <a:pt x="124" y="21"/>
                  </a:lnTo>
                  <a:lnTo>
                    <a:pt x="137" y="26"/>
                  </a:lnTo>
                  <a:lnTo>
                    <a:pt x="149" y="34"/>
                  </a:lnTo>
                  <a:lnTo>
                    <a:pt x="160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1136650" y="4756150"/>
              <a:ext cx="26988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0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0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887413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6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2" y="36"/>
                </a:cxn>
                <a:cxn ang="0">
                  <a:pos x="77" y="37"/>
                </a:cxn>
                <a:cxn ang="0">
                  <a:pos x="90" y="37"/>
                </a:cxn>
                <a:cxn ang="0">
                  <a:pos x="104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7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8" y="6"/>
                </a:cxn>
                <a:cxn ang="0">
                  <a:pos x="132" y="13"/>
                </a:cxn>
                <a:cxn ang="0">
                  <a:pos x="113" y="19"/>
                </a:cxn>
                <a:cxn ang="0">
                  <a:pos x="102" y="21"/>
                </a:cxn>
                <a:cxn ang="0">
                  <a:pos x="90" y="23"/>
                </a:cxn>
                <a:cxn ang="0">
                  <a:pos x="77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7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6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2" y="36"/>
                  </a:lnTo>
                  <a:lnTo>
                    <a:pt x="77" y="37"/>
                  </a:lnTo>
                  <a:lnTo>
                    <a:pt x="90" y="37"/>
                  </a:lnTo>
                  <a:lnTo>
                    <a:pt x="104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7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8" y="6"/>
                  </a:lnTo>
                  <a:lnTo>
                    <a:pt x="132" y="13"/>
                  </a:lnTo>
                  <a:lnTo>
                    <a:pt x="113" y="19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7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7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879475" y="475615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5" y="219"/>
                </a:cxn>
                <a:cxn ang="0">
                  <a:pos x="13" y="206"/>
                </a:cxn>
                <a:cxn ang="0">
                  <a:pos x="15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5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5" y="219"/>
                  </a:lnTo>
                  <a:lnTo>
                    <a:pt x="13" y="206"/>
                  </a:lnTo>
                  <a:lnTo>
                    <a:pt x="15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893763" y="47593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927100" y="4749800"/>
              <a:ext cx="92075" cy="6032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0"/>
                </a:cxn>
                <a:cxn ang="0">
                  <a:pos x="37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0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3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8" y="15"/>
                </a:cxn>
                <a:cxn ang="0">
                  <a:pos x="58" y="0"/>
                </a:cxn>
              </a:cxnLst>
              <a:rect l="0" t="0" r="r" b="b"/>
              <a:pathLst>
                <a:path w="58" h="38">
                  <a:moveTo>
                    <a:pt x="58" y="0"/>
                  </a:moveTo>
                  <a:lnTo>
                    <a:pt x="46" y="0"/>
                  </a:lnTo>
                  <a:lnTo>
                    <a:pt x="37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3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8" y="1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35"/>
            <p:cNvSpPr>
              <a:spLocks/>
            </p:cNvSpPr>
            <p:nvPr/>
          </p:nvSpPr>
          <p:spPr bwMode="auto">
            <a:xfrm>
              <a:off x="1019175" y="4749800"/>
              <a:ext cx="90488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1" y="21"/>
                </a:cxn>
                <a:cxn ang="0">
                  <a:pos x="45" y="15"/>
                </a:cxn>
                <a:cxn ang="0">
                  <a:pos x="38" y="10"/>
                </a:cxn>
                <a:cxn ang="0">
                  <a:pos x="30" y="6"/>
                </a:cxn>
                <a:cxn ang="0">
                  <a:pos x="21" y="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7" y="17"/>
                </a:cxn>
                <a:cxn ang="0">
                  <a:pos x="24" y="19"/>
                </a:cxn>
                <a:cxn ang="0">
                  <a:pos x="30" y="23"/>
                </a:cxn>
                <a:cxn ang="0">
                  <a:pos x="36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1" y="21"/>
                  </a:lnTo>
                  <a:lnTo>
                    <a:pt x="45" y="15"/>
                  </a:lnTo>
                  <a:lnTo>
                    <a:pt x="38" y="10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17" y="17"/>
                  </a:lnTo>
                  <a:lnTo>
                    <a:pt x="24" y="19"/>
                  </a:lnTo>
                  <a:lnTo>
                    <a:pt x="30" y="23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36"/>
            <p:cNvSpPr>
              <a:spLocks/>
            </p:cNvSpPr>
            <p:nvPr/>
          </p:nvSpPr>
          <p:spPr bwMode="auto">
            <a:xfrm>
              <a:off x="1019175" y="4810125"/>
              <a:ext cx="90488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1" y="37"/>
                </a:cxn>
                <a:cxn ang="0">
                  <a:pos x="21" y="35"/>
                </a:cxn>
                <a:cxn ang="0">
                  <a:pos x="30" y="31"/>
                </a:cxn>
                <a:cxn ang="0">
                  <a:pos x="38" y="27"/>
                </a:cxn>
                <a:cxn ang="0">
                  <a:pos x="45" y="22"/>
                </a:cxn>
                <a:cxn ang="0">
                  <a:pos x="51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6" y="11"/>
                </a:cxn>
                <a:cxn ang="0">
                  <a:pos x="30" y="14"/>
                </a:cxn>
                <a:cxn ang="0">
                  <a:pos x="24" y="16"/>
                </a:cxn>
                <a:cxn ang="0">
                  <a:pos x="17" y="20"/>
                </a:cxn>
                <a:cxn ang="0">
                  <a:pos x="9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1" y="37"/>
                  </a:lnTo>
                  <a:lnTo>
                    <a:pt x="21" y="35"/>
                  </a:lnTo>
                  <a:lnTo>
                    <a:pt x="30" y="31"/>
                  </a:lnTo>
                  <a:lnTo>
                    <a:pt x="38" y="27"/>
                  </a:lnTo>
                  <a:lnTo>
                    <a:pt x="45" y="22"/>
                  </a:lnTo>
                  <a:lnTo>
                    <a:pt x="51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6" y="11"/>
                  </a:lnTo>
                  <a:lnTo>
                    <a:pt x="30" y="14"/>
                  </a:lnTo>
                  <a:lnTo>
                    <a:pt x="24" y="16"/>
                  </a:lnTo>
                  <a:lnTo>
                    <a:pt x="17" y="20"/>
                  </a:lnTo>
                  <a:lnTo>
                    <a:pt x="9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37"/>
            <p:cNvSpPr>
              <a:spLocks/>
            </p:cNvSpPr>
            <p:nvPr/>
          </p:nvSpPr>
          <p:spPr bwMode="auto">
            <a:xfrm>
              <a:off x="927100" y="4810125"/>
              <a:ext cx="92075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0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7" y="35"/>
                </a:cxn>
                <a:cxn ang="0">
                  <a:pos x="46" y="37"/>
                </a:cxn>
                <a:cxn ang="0">
                  <a:pos x="58" y="37"/>
                </a:cxn>
                <a:cxn ang="0">
                  <a:pos x="58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3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58" h="37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10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7" y="35"/>
                  </a:lnTo>
                  <a:lnTo>
                    <a:pt x="46" y="37"/>
                  </a:lnTo>
                  <a:lnTo>
                    <a:pt x="58" y="37"/>
                  </a:lnTo>
                  <a:lnTo>
                    <a:pt x="58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3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38"/>
            <p:cNvSpPr>
              <a:spLocks/>
            </p:cNvSpPr>
            <p:nvPr/>
          </p:nvSpPr>
          <p:spPr bwMode="auto">
            <a:xfrm>
              <a:off x="939800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39"/>
            <p:cNvSpPr>
              <a:spLocks/>
            </p:cNvSpPr>
            <p:nvPr/>
          </p:nvSpPr>
          <p:spPr bwMode="auto">
            <a:xfrm>
              <a:off x="1179513" y="5110162"/>
              <a:ext cx="60325" cy="141288"/>
            </a:xfrm>
            <a:custGeom>
              <a:avLst/>
              <a:gdLst/>
              <a:ahLst/>
              <a:cxnLst>
                <a:cxn ang="0">
                  <a:pos x="30" y="87"/>
                </a:cxn>
                <a:cxn ang="0">
                  <a:pos x="38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0" y="87"/>
                </a:cxn>
              </a:cxnLst>
              <a:rect l="0" t="0" r="r" b="b"/>
              <a:pathLst>
                <a:path w="38" h="89">
                  <a:moveTo>
                    <a:pt x="30" y="87"/>
                  </a:moveTo>
                  <a:lnTo>
                    <a:pt x="38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0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40"/>
            <p:cNvSpPr>
              <a:spLocks/>
            </p:cNvSpPr>
            <p:nvPr/>
          </p:nvSpPr>
          <p:spPr bwMode="auto">
            <a:xfrm>
              <a:off x="1255713" y="512762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4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4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41"/>
            <p:cNvSpPr>
              <a:spLocks/>
            </p:cNvSpPr>
            <p:nvPr/>
          </p:nvSpPr>
          <p:spPr bwMode="auto">
            <a:xfrm>
              <a:off x="1333500" y="511968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42"/>
            <p:cNvSpPr>
              <a:spLocks/>
            </p:cNvSpPr>
            <p:nvPr/>
          </p:nvSpPr>
          <p:spPr bwMode="auto">
            <a:xfrm>
              <a:off x="1136650" y="4705350"/>
              <a:ext cx="276225" cy="68262"/>
            </a:xfrm>
            <a:custGeom>
              <a:avLst/>
              <a:gdLst/>
              <a:ahLst/>
              <a:cxnLst>
                <a:cxn ang="0">
                  <a:pos x="174" y="32"/>
                </a:cxn>
                <a:cxn ang="0">
                  <a:pos x="161" y="21"/>
                </a:cxn>
                <a:cxn ang="0">
                  <a:pos x="145" y="13"/>
                </a:cxn>
                <a:cxn ang="0">
                  <a:pos x="132" y="8"/>
                </a:cxn>
                <a:cxn ang="0">
                  <a:pos x="117" y="2"/>
                </a:cxn>
                <a:cxn ang="0">
                  <a:pos x="103" y="0"/>
                </a:cxn>
                <a:cxn ang="0">
                  <a:pos x="88" y="0"/>
                </a:cxn>
                <a:cxn ang="0">
                  <a:pos x="75" y="2"/>
                </a:cxn>
                <a:cxn ang="0">
                  <a:pos x="63" y="4"/>
                </a:cxn>
                <a:cxn ang="0">
                  <a:pos x="40" y="10"/>
                </a:cxn>
                <a:cxn ang="0">
                  <a:pos x="21" y="17"/>
                </a:cxn>
                <a:cxn ang="0">
                  <a:pos x="10" y="25"/>
                </a:cxn>
                <a:cxn ang="0">
                  <a:pos x="0" y="32"/>
                </a:cxn>
                <a:cxn ang="0">
                  <a:pos x="17" y="36"/>
                </a:cxn>
                <a:cxn ang="0">
                  <a:pos x="29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7" y="17"/>
                </a:cxn>
                <a:cxn ang="0">
                  <a:pos x="88" y="15"/>
                </a:cxn>
                <a:cxn ang="0">
                  <a:pos x="101" y="17"/>
                </a:cxn>
                <a:cxn ang="0">
                  <a:pos x="113" y="19"/>
                </a:cxn>
                <a:cxn ang="0">
                  <a:pos x="126" y="21"/>
                </a:cxn>
                <a:cxn ang="0">
                  <a:pos x="138" y="26"/>
                </a:cxn>
                <a:cxn ang="0">
                  <a:pos x="151" y="34"/>
                </a:cxn>
                <a:cxn ang="0">
                  <a:pos x="163" y="43"/>
                </a:cxn>
                <a:cxn ang="0">
                  <a:pos x="174" y="32"/>
                </a:cxn>
              </a:cxnLst>
              <a:rect l="0" t="0" r="r" b="b"/>
              <a:pathLst>
                <a:path w="174" h="43">
                  <a:moveTo>
                    <a:pt x="174" y="32"/>
                  </a:moveTo>
                  <a:lnTo>
                    <a:pt x="161" y="21"/>
                  </a:lnTo>
                  <a:lnTo>
                    <a:pt x="145" y="13"/>
                  </a:lnTo>
                  <a:lnTo>
                    <a:pt x="132" y="8"/>
                  </a:lnTo>
                  <a:lnTo>
                    <a:pt x="117" y="2"/>
                  </a:lnTo>
                  <a:lnTo>
                    <a:pt x="103" y="0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63" y="4"/>
                  </a:lnTo>
                  <a:lnTo>
                    <a:pt x="40" y="10"/>
                  </a:lnTo>
                  <a:lnTo>
                    <a:pt x="21" y="17"/>
                  </a:lnTo>
                  <a:lnTo>
                    <a:pt x="10" y="25"/>
                  </a:lnTo>
                  <a:lnTo>
                    <a:pt x="0" y="32"/>
                  </a:lnTo>
                  <a:lnTo>
                    <a:pt x="17" y="36"/>
                  </a:lnTo>
                  <a:lnTo>
                    <a:pt x="29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7" y="17"/>
                  </a:lnTo>
                  <a:lnTo>
                    <a:pt x="88" y="15"/>
                  </a:lnTo>
                  <a:lnTo>
                    <a:pt x="101" y="17"/>
                  </a:lnTo>
                  <a:lnTo>
                    <a:pt x="113" y="19"/>
                  </a:lnTo>
                  <a:lnTo>
                    <a:pt x="126" y="21"/>
                  </a:lnTo>
                  <a:lnTo>
                    <a:pt x="138" y="26"/>
                  </a:lnTo>
                  <a:lnTo>
                    <a:pt x="151" y="34"/>
                  </a:lnTo>
                  <a:lnTo>
                    <a:pt x="163" y="43"/>
                  </a:lnTo>
                  <a:lnTo>
                    <a:pt x="174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43"/>
            <p:cNvSpPr>
              <a:spLocks/>
            </p:cNvSpPr>
            <p:nvPr/>
          </p:nvSpPr>
          <p:spPr bwMode="auto">
            <a:xfrm>
              <a:off x="1395413" y="4756150"/>
              <a:ext cx="26987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1" y="39"/>
                </a:cxn>
                <a:cxn ang="0">
                  <a:pos x="1" y="71"/>
                </a:cxn>
                <a:cxn ang="0">
                  <a:pos x="1" y="108"/>
                </a:cxn>
                <a:cxn ang="0">
                  <a:pos x="0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39"/>
                  </a:lnTo>
                  <a:lnTo>
                    <a:pt x="1" y="71"/>
                  </a:lnTo>
                  <a:lnTo>
                    <a:pt x="1" y="108"/>
                  </a:lnTo>
                  <a:lnTo>
                    <a:pt x="0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44"/>
            <p:cNvSpPr>
              <a:spLocks/>
            </p:cNvSpPr>
            <p:nvPr/>
          </p:nvSpPr>
          <p:spPr bwMode="auto">
            <a:xfrm>
              <a:off x="1146175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0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6" y="34"/>
                </a:cxn>
                <a:cxn ang="0">
                  <a:pos x="137" y="28"/>
                </a:cxn>
                <a:cxn ang="0">
                  <a:pos x="155" y="21"/>
                </a:cxn>
                <a:cxn ang="0">
                  <a:pos x="164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1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49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7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0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6" y="34"/>
                  </a:lnTo>
                  <a:lnTo>
                    <a:pt x="137" y="28"/>
                  </a:lnTo>
                  <a:lnTo>
                    <a:pt x="155" y="21"/>
                  </a:lnTo>
                  <a:lnTo>
                    <a:pt x="164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1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49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45"/>
            <p:cNvSpPr>
              <a:spLocks/>
            </p:cNvSpPr>
            <p:nvPr/>
          </p:nvSpPr>
          <p:spPr bwMode="auto">
            <a:xfrm>
              <a:off x="1136650" y="4756150"/>
              <a:ext cx="26988" cy="3476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3" y="206"/>
                </a:cxn>
                <a:cxn ang="0">
                  <a:pos x="15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5" y="13"/>
                </a:cxn>
                <a:cxn ang="0">
                  <a:pos x="17" y="4"/>
                </a:cxn>
                <a:cxn ang="0">
                  <a:pos x="0" y="0"/>
                </a:cxn>
              </a:cxnLst>
              <a:rect l="0" t="0" r="r" b="b"/>
              <a:pathLst>
                <a:path w="17" h="219">
                  <a:moveTo>
                    <a:pt x="0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3" y="206"/>
                  </a:lnTo>
                  <a:lnTo>
                    <a:pt x="15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46"/>
            <p:cNvSpPr>
              <a:spLocks/>
            </p:cNvSpPr>
            <p:nvPr/>
          </p:nvSpPr>
          <p:spPr bwMode="auto">
            <a:xfrm>
              <a:off x="1152525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47"/>
            <p:cNvSpPr>
              <a:spLocks/>
            </p:cNvSpPr>
            <p:nvPr/>
          </p:nvSpPr>
          <p:spPr bwMode="auto">
            <a:xfrm>
              <a:off x="1185863" y="4749800"/>
              <a:ext cx="90487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6" y="6"/>
                </a:cxn>
                <a:cxn ang="0">
                  <a:pos x="17" y="10"/>
                </a:cxn>
                <a:cxn ang="0">
                  <a:pos x="9" y="15"/>
                </a:cxn>
                <a:cxn ang="0">
                  <a:pos x="3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6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7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6" y="6"/>
                  </a:lnTo>
                  <a:lnTo>
                    <a:pt x="17" y="10"/>
                  </a:lnTo>
                  <a:lnTo>
                    <a:pt x="9" y="15"/>
                  </a:lnTo>
                  <a:lnTo>
                    <a:pt x="3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6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7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48"/>
            <p:cNvSpPr>
              <a:spLocks/>
            </p:cNvSpPr>
            <p:nvPr/>
          </p:nvSpPr>
          <p:spPr bwMode="auto">
            <a:xfrm>
              <a:off x="1276350" y="4749800"/>
              <a:ext cx="90488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38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6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38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49"/>
            <p:cNvSpPr>
              <a:spLocks/>
            </p:cNvSpPr>
            <p:nvPr/>
          </p:nvSpPr>
          <p:spPr bwMode="auto">
            <a:xfrm>
              <a:off x="1276350" y="4810125"/>
              <a:ext cx="90488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1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38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6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1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38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50"/>
            <p:cNvSpPr>
              <a:spLocks/>
            </p:cNvSpPr>
            <p:nvPr/>
          </p:nvSpPr>
          <p:spPr bwMode="auto">
            <a:xfrm>
              <a:off x="1185863" y="4810125"/>
              <a:ext cx="904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9" y="22"/>
                </a:cxn>
                <a:cxn ang="0">
                  <a:pos x="17" y="27"/>
                </a:cxn>
                <a:cxn ang="0">
                  <a:pos x="26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7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6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9" y="22"/>
                  </a:lnTo>
                  <a:lnTo>
                    <a:pt x="17" y="27"/>
                  </a:lnTo>
                  <a:lnTo>
                    <a:pt x="26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7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6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51"/>
            <p:cNvSpPr>
              <a:spLocks/>
            </p:cNvSpPr>
            <p:nvPr/>
          </p:nvSpPr>
          <p:spPr bwMode="auto">
            <a:xfrm>
              <a:off x="1196975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52"/>
            <p:cNvSpPr>
              <a:spLocks/>
            </p:cNvSpPr>
            <p:nvPr/>
          </p:nvSpPr>
          <p:spPr bwMode="auto">
            <a:xfrm>
              <a:off x="1436688" y="5110162"/>
              <a:ext cx="60325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8" y="85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8" h="89">
                  <a:moveTo>
                    <a:pt x="31" y="87"/>
                  </a:moveTo>
                  <a:lnTo>
                    <a:pt x="38" y="8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53"/>
            <p:cNvSpPr>
              <a:spLocks/>
            </p:cNvSpPr>
            <p:nvPr/>
          </p:nvSpPr>
          <p:spPr bwMode="auto">
            <a:xfrm>
              <a:off x="1512888" y="5127625"/>
              <a:ext cx="63500" cy="123825"/>
            </a:xfrm>
            <a:custGeom>
              <a:avLst/>
              <a:gdLst/>
              <a:ahLst/>
              <a:cxnLst>
                <a:cxn ang="0">
                  <a:pos x="33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3" y="76"/>
                </a:cxn>
              </a:cxnLst>
              <a:rect l="0" t="0" r="r" b="b"/>
              <a:pathLst>
                <a:path w="40" h="78">
                  <a:moveTo>
                    <a:pt x="33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54"/>
            <p:cNvSpPr>
              <a:spLocks/>
            </p:cNvSpPr>
            <p:nvPr/>
          </p:nvSpPr>
          <p:spPr bwMode="auto">
            <a:xfrm>
              <a:off x="1592263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6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6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55"/>
            <p:cNvSpPr>
              <a:spLocks/>
            </p:cNvSpPr>
            <p:nvPr/>
          </p:nvSpPr>
          <p:spPr bwMode="auto">
            <a:xfrm>
              <a:off x="1395413" y="4705350"/>
              <a:ext cx="274637" cy="68262"/>
            </a:xfrm>
            <a:custGeom>
              <a:avLst/>
              <a:gdLst/>
              <a:ahLst/>
              <a:cxnLst>
                <a:cxn ang="0">
                  <a:pos x="173" y="32"/>
                </a:cxn>
                <a:cxn ang="0">
                  <a:pos x="158" y="21"/>
                </a:cxn>
                <a:cxn ang="0">
                  <a:pos x="145" y="13"/>
                </a:cxn>
                <a:cxn ang="0">
                  <a:pos x="131" y="8"/>
                </a:cxn>
                <a:cxn ang="0">
                  <a:pos x="116" y="2"/>
                </a:cxn>
                <a:cxn ang="0">
                  <a:pos x="103" y="0"/>
                </a:cxn>
                <a:cxn ang="0">
                  <a:pos x="87" y="0"/>
                </a:cxn>
                <a:cxn ang="0">
                  <a:pos x="74" y="2"/>
                </a:cxn>
                <a:cxn ang="0">
                  <a:pos x="61" y="4"/>
                </a:cxn>
                <a:cxn ang="0">
                  <a:pos x="40" y="10"/>
                </a:cxn>
                <a:cxn ang="0">
                  <a:pos x="21" y="17"/>
                </a:cxn>
                <a:cxn ang="0">
                  <a:pos x="7" y="25"/>
                </a:cxn>
                <a:cxn ang="0">
                  <a:pos x="0" y="32"/>
                </a:cxn>
                <a:cxn ang="0">
                  <a:pos x="17" y="36"/>
                </a:cxn>
                <a:cxn ang="0">
                  <a:pos x="28" y="30"/>
                </a:cxn>
                <a:cxn ang="0">
                  <a:pos x="43" y="25"/>
                </a:cxn>
                <a:cxn ang="0">
                  <a:pos x="64" y="19"/>
                </a:cxn>
                <a:cxn ang="0">
                  <a:pos x="76" y="17"/>
                </a:cxn>
                <a:cxn ang="0">
                  <a:pos x="87" y="15"/>
                </a:cxn>
                <a:cxn ang="0">
                  <a:pos x="101" y="17"/>
                </a:cxn>
                <a:cxn ang="0">
                  <a:pos x="112" y="19"/>
                </a:cxn>
                <a:cxn ang="0">
                  <a:pos x="126" y="21"/>
                </a:cxn>
                <a:cxn ang="0">
                  <a:pos x="137" y="26"/>
                </a:cxn>
                <a:cxn ang="0">
                  <a:pos x="150" y="34"/>
                </a:cxn>
                <a:cxn ang="0">
                  <a:pos x="162" y="43"/>
                </a:cxn>
                <a:cxn ang="0">
                  <a:pos x="173" y="32"/>
                </a:cxn>
              </a:cxnLst>
              <a:rect l="0" t="0" r="r" b="b"/>
              <a:pathLst>
                <a:path w="173" h="43">
                  <a:moveTo>
                    <a:pt x="173" y="32"/>
                  </a:moveTo>
                  <a:lnTo>
                    <a:pt x="158" y="21"/>
                  </a:lnTo>
                  <a:lnTo>
                    <a:pt x="145" y="13"/>
                  </a:lnTo>
                  <a:lnTo>
                    <a:pt x="131" y="8"/>
                  </a:lnTo>
                  <a:lnTo>
                    <a:pt x="116" y="2"/>
                  </a:lnTo>
                  <a:lnTo>
                    <a:pt x="103" y="0"/>
                  </a:lnTo>
                  <a:lnTo>
                    <a:pt x="87" y="0"/>
                  </a:lnTo>
                  <a:lnTo>
                    <a:pt x="74" y="2"/>
                  </a:lnTo>
                  <a:lnTo>
                    <a:pt x="61" y="4"/>
                  </a:lnTo>
                  <a:lnTo>
                    <a:pt x="40" y="10"/>
                  </a:lnTo>
                  <a:lnTo>
                    <a:pt x="21" y="17"/>
                  </a:lnTo>
                  <a:lnTo>
                    <a:pt x="7" y="25"/>
                  </a:lnTo>
                  <a:lnTo>
                    <a:pt x="0" y="32"/>
                  </a:lnTo>
                  <a:lnTo>
                    <a:pt x="17" y="36"/>
                  </a:lnTo>
                  <a:lnTo>
                    <a:pt x="28" y="30"/>
                  </a:lnTo>
                  <a:lnTo>
                    <a:pt x="43" y="25"/>
                  </a:lnTo>
                  <a:lnTo>
                    <a:pt x="64" y="19"/>
                  </a:lnTo>
                  <a:lnTo>
                    <a:pt x="76" y="17"/>
                  </a:lnTo>
                  <a:lnTo>
                    <a:pt x="87" y="15"/>
                  </a:lnTo>
                  <a:lnTo>
                    <a:pt x="101" y="17"/>
                  </a:lnTo>
                  <a:lnTo>
                    <a:pt x="112" y="19"/>
                  </a:lnTo>
                  <a:lnTo>
                    <a:pt x="126" y="21"/>
                  </a:lnTo>
                  <a:lnTo>
                    <a:pt x="137" y="26"/>
                  </a:lnTo>
                  <a:lnTo>
                    <a:pt x="150" y="34"/>
                  </a:lnTo>
                  <a:lnTo>
                    <a:pt x="162" y="43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56"/>
            <p:cNvSpPr>
              <a:spLocks/>
            </p:cNvSpPr>
            <p:nvPr/>
          </p:nvSpPr>
          <p:spPr bwMode="auto">
            <a:xfrm>
              <a:off x="1652588" y="4756150"/>
              <a:ext cx="26987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0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0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57"/>
            <p:cNvSpPr>
              <a:spLocks/>
            </p:cNvSpPr>
            <p:nvPr/>
          </p:nvSpPr>
          <p:spPr bwMode="auto">
            <a:xfrm>
              <a:off x="1403350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6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7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5" y="34"/>
                </a:cxn>
                <a:cxn ang="0">
                  <a:pos x="138" y="28"/>
                </a:cxn>
                <a:cxn ang="0">
                  <a:pos x="153" y="21"/>
                </a:cxn>
                <a:cxn ang="0">
                  <a:pos x="165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1" y="19"/>
                </a:cxn>
                <a:cxn ang="0">
                  <a:pos x="102" y="21"/>
                </a:cxn>
                <a:cxn ang="0">
                  <a:pos x="90" y="23"/>
                </a:cxn>
                <a:cxn ang="0">
                  <a:pos x="77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7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6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7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5" y="34"/>
                  </a:lnTo>
                  <a:lnTo>
                    <a:pt x="138" y="28"/>
                  </a:lnTo>
                  <a:lnTo>
                    <a:pt x="153" y="21"/>
                  </a:lnTo>
                  <a:lnTo>
                    <a:pt x="165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1" y="19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7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7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58"/>
            <p:cNvSpPr>
              <a:spLocks/>
            </p:cNvSpPr>
            <p:nvPr/>
          </p:nvSpPr>
          <p:spPr bwMode="auto">
            <a:xfrm>
              <a:off x="1392238" y="4756150"/>
              <a:ext cx="30162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2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2" y="180"/>
                </a:cxn>
                <a:cxn ang="0">
                  <a:pos x="2" y="204"/>
                </a:cxn>
                <a:cxn ang="0">
                  <a:pos x="7" y="219"/>
                </a:cxn>
                <a:cxn ang="0">
                  <a:pos x="15" y="206"/>
                </a:cxn>
                <a:cxn ang="0">
                  <a:pos x="17" y="203"/>
                </a:cxn>
                <a:cxn ang="0">
                  <a:pos x="17" y="180"/>
                </a:cxn>
                <a:cxn ang="0">
                  <a:pos x="17" y="147"/>
                </a:cxn>
                <a:cxn ang="0">
                  <a:pos x="17" y="110"/>
                </a:cxn>
                <a:cxn ang="0">
                  <a:pos x="17" y="71"/>
                </a:cxn>
                <a:cxn ang="0">
                  <a:pos x="17" y="37"/>
                </a:cxn>
                <a:cxn ang="0">
                  <a:pos x="17" y="13"/>
                </a:cxn>
                <a:cxn ang="0">
                  <a:pos x="19" y="4"/>
                </a:cxn>
                <a:cxn ang="0">
                  <a:pos x="2" y="0"/>
                </a:cxn>
              </a:cxnLst>
              <a:rect l="0" t="0" r="r" b="b"/>
              <a:pathLst>
                <a:path w="19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2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2" y="180"/>
                  </a:lnTo>
                  <a:lnTo>
                    <a:pt x="2" y="204"/>
                  </a:lnTo>
                  <a:lnTo>
                    <a:pt x="7" y="219"/>
                  </a:lnTo>
                  <a:lnTo>
                    <a:pt x="15" y="206"/>
                  </a:lnTo>
                  <a:lnTo>
                    <a:pt x="17" y="203"/>
                  </a:lnTo>
                  <a:lnTo>
                    <a:pt x="17" y="180"/>
                  </a:lnTo>
                  <a:lnTo>
                    <a:pt x="17" y="147"/>
                  </a:lnTo>
                  <a:lnTo>
                    <a:pt x="17" y="110"/>
                  </a:lnTo>
                  <a:lnTo>
                    <a:pt x="17" y="71"/>
                  </a:lnTo>
                  <a:lnTo>
                    <a:pt x="17" y="37"/>
                  </a:lnTo>
                  <a:lnTo>
                    <a:pt x="17" y="13"/>
                  </a:lnTo>
                  <a:lnTo>
                    <a:pt x="1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59"/>
            <p:cNvSpPr>
              <a:spLocks/>
            </p:cNvSpPr>
            <p:nvPr/>
          </p:nvSpPr>
          <p:spPr bwMode="auto">
            <a:xfrm>
              <a:off x="1406525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60"/>
            <p:cNvSpPr>
              <a:spLocks/>
            </p:cNvSpPr>
            <p:nvPr/>
          </p:nvSpPr>
          <p:spPr bwMode="auto">
            <a:xfrm>
              <a:off x="1443038" y="4749800"/>
              <a:ext cx="90487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0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3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3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61"/>
            <p:cNvSpPr>
              <a:spLocks/>
            </p:cNvSpPr>
            <p:nvPr/>
          </p:nvSpPr>
          <p:spPr bwMode="auto">
            <a:xfrm>
              <a:off x="1533525" y="4749800"/>
              <a:ext cx="92075" cy="60325"/>
            </a:xfrm>
            <a:custGeom>
              <a:avLst/>
              <a:gdLst/>
              <a:ahLst/>
              <a:cxnLst>
                <a:cxn ang="0">
                  <a:pos x="58" y="38"/>
                </a:cxn>
                <a:cxn ang="0">
                  <a:pos x="56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39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8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7" y="26"/>
                </a:cxn>
                <a:cxn ang="0">
                  <a:pos x="39" y="30"/>
                </a:cxn>
                <a:cxn ang="0">
                  <a:pos x="41" y="34"/>
                </a:cxn>
                <a:cxn ang="0">
                  <a:pos x="42" y="38"/>
                </a:cxn>
                <a:cxn ang="0">
                  <a:pos x="58" y="38"/>
                </a:cxn>
              </a:cxnLst>
              <a:rect l="0" t="0" r="r" b="b"/>
              <a:pathLst>
                <a:path w="58" h="38">
                  <a:moveTo>
                    <a:pt x="58" y="38"/>
                  </a:move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39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8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7" y="26"/>
                  </a:lnTo>
                  <a:lnTo>
                    <a:pt x="39" y="30"/>
                  </a:lnTo>
                  <a:lnTo>
                    <a:pt x="41" y="34"/>
                  </a:lnTo>
                  <a:lnTo>
                    <a:pt x="42" y="38"/>
                  </a:lnTo>
                  <a:lnTo>
                    <a:pt x="58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62"/>
            <p:cNvSpPr>
              <a:spLocks/>
            </p:cNvSpPr>
            <p:nvPr/>
          </p:nvSpPr>
          <p:spPr bwMode="auto">
            <a:xfrm>
              <a:off x="1533525" y="4810125"/>
              <a:ext cx="92075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39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6" y="7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41" y="3"/>
                </a:cxn>
                <a:cxn ang="0">
                  <a:pos x="39" y="7"/>
                </a:cxn>
                <a:cxn ang="0">
                  <a:pos x="37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8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8" h="37">
                  <a:moveTo>
                    <a:pt x="0" y="37"/>
                  </a:moveTo>
                  <a:lnTo>
                    <a:pt x="12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39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6" y="7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41" y="3"/>
                  </a:lnTo>
                  <a:lnTo>
                    <a:pt x="39" y="7"/>
                  </a:lnTo>
                  <a:lnTo>
                    <a:pt x="37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8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63"/>
            <p:cNvSpPr>
              <a:spLocks/>
            </p:cNvSpPr>
            <p:nvPr/>
          </p:nvSpPr>
          <p:spPr bwMode="auto">
            <a:xfrm>
              <a:off x="1443038" y="4810125"/>
              <a:ext cx="904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0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3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10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3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64"/>
            <p:cNvSpPr>
              <a:spLocks/>
            </p:cNvSpPr>
            <p:nvPr/>
          </p:nvSpPr>
          <p:spPr bwMode="auto">
            <a:xfrm>
              <a:off x="1455738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65"/>
            <p:cNvSpPr>
              <a:spLocks/>
            </p:cNvSpPr>
            <p:nvPr/>
          </p:nvSpPr>
          <p:spPr bwMode="auto">
            <a:xfrm>
              <a:off x="1695450" y="5110162"/>
              <a:ext cx="60325" cy="141288"/>
            </a:xfrm>
            <a:custGeom>
              <a:avLst/>
              <a:gdLst/>
              <a:ahLst/>
              <a:cxnLst>
                <a:cxn ang="0">
                  <a:pos x="30" y="87"/>
                </a:cxn>
                <a:cxn ang="0">
                  <a:pos x="38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0" y="87"/>
                </a:cxn>
              </a:cxnLst>
              <a:rect l="0" t="0" r="r" b="b"/>
              <a:pathLst>
                <a:path w="38" h="89">
                  <a:moveTo>
                    <a:pt x="30" y="87"/>
                  </a:moveTo>
                  <a:lnTo>
                    <a:pt x="38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0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66"/>
            <p:cNvSpPr>
              <a:spLocks/>
            </p:cNvSpPr>
            <p:nvPr/>
          </p:nvSpPr>
          <p:spPr bwMode="auto">
            <a:xfrm>
              <a:off x="1770063" y="5127625"/>
              <a:ext cx="65087" cy="123825"/>
            </a:xfrm>
            <a:custGeom>
              <a:avLst/>
              <a:gdLst/>
              <a:ahLst/>
              <a:cxnLst>
                <a:cxn ang="0">
                  <a:pos x="33" y="76"/>
                </a:cxn>
                <a:cxn ang="0">
                  <a:pos x="41" y="73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3" y="76"/>
                </a:cxn>
              </a:cxnLst>
              <a:rect l="0" t="0" r="r" b="b"/>
              <a:pathLst>
                <a:path w="41" h="78">
                  <a:moveTo>
                    <a:pt x="33" y="76"/>
                  </a:moveTo>
                  <a:lnTo>
                    <a:pt x="41" y="73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67"/>
            <p:cNvSpPr>
              <a:spLocks/>
            </p:cNvSpPr>
            <p:nvPr/>
          </p:nvSpPr>
          <p:spPr bwMode="auto">
            <a:xfrm>
              <a:off x="1849438" y="511968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68"/>
            <p:cNvSpPr>
              <a:spLocks/>
            </p:cNvSpPr>
            <p:nvPr/>
          </p:nvSpPr>
          <p:spPr bwMode="auto">
            <a:xfrm>
              <a:off x="1652588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5" y="13"/>
                </a:cxn>
                <a:cxn ang="0">
                  <a:pos x="132" y="8"/>
                </a:cxn>
                <a:cxn ang="0">
                  <a:pos x="116" y="2"/>
                </a:cxn>
                <a:cxn ang="0">
                  <a:pos x="103" y="0"/>
                </a:cxn>
                <a:cxn ang="0">
                  <a:pos x="88" y="0"/>
                </a:cxn>
                <a:cxn ang="0">
                  <a:pos x="74" y="2"/>
                </a:cxn>
                <a:cxn ang="0">
                  <a:pos x="61" y="4"/>
                </a:cxn>
                <a:cxn ang="0">
                  <a:pos x="40" y="10"/>
                </a:cxn>
                <a:cxn ang="0">
                  <a:pos x="21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7" y="36"/>
                </a:cxn>
                <a:cxn ang="0">
                  <a:pos x="29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6" y="17"/>
                </a:cxn>
                <a:cxn ang="0">
                  <a:pos x="88" y="15"/>
                </a:cxn>
                <a:cxn ang="0">
                  <a:pos x="101" y="17"/>
                </a:cxn>
                <a:cxn ang="0">
                  <a:pos x="113" y="19"/>
                </a:cxn>
                <a:cxn ang="0">
                  <a:pos x="126" y="21"/>
                </a:cxn>
                <a:cxn ang="0">
                  <a:pos x="137" y="26"/>
                </a:cxn>
                <a:cxn ang="0">
                  <a:pos x="151" y="34"/>
                </a:cxn>
                <a:cxn ang="0">
                  <a:pos x="162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5" y="13"/>
                  </a:lnTo>
                  <a:lnTo>
                    <a:pt x="132" y="8"/>
                  </a:lnTo>
                  <a:lnTo>
                    <a:pt x="116" y="2"/>
                  </a:lnTo>
                  <a:lnTo>
                    <a:pt x="103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1" y="4"/>
                  </a:lnTo>
                  <a:lnTo>
                    <a:pt x="40" y="10"/>
                  </a:lnTo>
                  <a:lnTo>
                    <a:pt x="21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7" y="36"/>
                  </a:lnTo>
                  <a:lnTo>
                    <a:pt x="29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6" y="17"/>
                  </a:lnTo>
                  <a:lnTo>
                    <a:pt x="88" y="15"/>
                  </a:lnTo>
                  <a:lnTo>
                    <a:pt x="101" y="17"/>
                  </a:lnTo>
                  <a:lnTo>
                    <a:pt x="113" y="19"/>
                  </a:lnTo>
                  <a:lnTo>
                    <a:pt x="126" y="21"/>
                  </a:lnTo>
                  <a:lnTo>
                    <a:pt x="137" y="26"/>
                  </a:lnTo>
                  <a:lnTo>
                    <a:pt x="151" y="34"/>
                  </a:lnTo>
                  <a:lnTo>
                    <a:pt x="162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69"/>
            <p:cNvSpPr>
              <a:spLocks/>
            </p:cNvSpPr>
            <p:nvPr/>
          </p:nvSpPr>
          <p:spPr bwMode="auto">
            <a:xfrm>
              <a:off x="1909763" y="4756150"/>
              <a:ext cx="28575" cy="330200"/>
            </a:xfrm>
            <a:custGeom>
              <a:avLst/>
              <a:gdLst/>
              <a:ahLst/>
              <a:cxnLst>
                <a:cxn ang="0">
                  <a:pos x="16" y="208"/>
                </a:cxn>
                <a:cxn ang="0">
                  <a:pos x="16" y="199"/>
                </a:cxn>
                <a:cxn ang="0">
                  <a:pos x="16" y="177"/>
                </a:cxn>
                <a:cxn ang="0">
                  <a:pos x="18" y="145"/>
                </a:cxn>
                <a:cxn ang="0">
                  <a:pos x="18" y="108"/>
                </a:cxn>
                <a:cxn ang="0">
                  <a:pos x="18" y="71"/>
                </a:cxn>
                <a:cxn ang="0">
                  <a:pos x="18" y="39"/>
                </a:cxn>
                <a:cxn ang="0">
                  <a:pos x="16" y="15"/>
                </a:cxn>
                <a:cxn ang="0">
                  <a:pos x="1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0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6" y="208"/>
                </a:cxn>
              </a:cxnLst>
              <a:rect l="0" t="0" r="r" b="b"/>
              <a:pathLst>
                <a:path w="18" h="208">
                  <a:moveTo>
                    <a:pt x="16" y="208"/>
                  </a:moveTo>
                  <a:lnTo>
                    <a:pt x="16" y="199"/>
                  </a:lnTo>
                  <a:lnTo>
                    <a:pt x="16" y="177"/>
                  </a:lnTo>
                  <a:lnTo>
                    <a:pt x="18" y="145"/>
                  </a:lnTo>
                  <a:lnTo>
                    <a:pt x="18" y="108"/>
                  </a:lnTo>
                  <a:lnTo>
                    <a:pt x="18" y="71"/>
                  </a:lnTo>
                  <a:lnTo>
                    <a:pt x="18" y="39"/>
                  </a:lnTo>
                  <a:lnTo>
                    <a:pt x="16" y="15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0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6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70"/>
            <p:cNvSpPr>
              <a:spLocks/>
            </p:cNvSpPr>
            <p:nvPr/>
          </p:nvSpPr>
          <p:spPr bwMode="auto">
            <a:xfrm>
              <a:off x="1662113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0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89" y="37"/>
                </a:cxn>
                <a:cxn ang="0">
                  <a:pos x="103" y="36"/>
                </a:cxn>
                <a:cxn ang="0">
                  <a:pos x="114" y="34"/>
                </a:cxn>
                <a:cxn ang="0">
                  <a:pos x="137" y="28"/>
                </a:cxn>
                <a:cxn ang="0">
                  <a:pos x="153" y="21"/>
                </a:cxn>
                <a:cxn ang="0">
                  <a:pos x="164" y="13"/>
                </a:cxn>
                <a:cxn ang="0">
                  <a:pos x="172" y="2"/>
                </a:cxn>
                <a:cxn ang="0">
                  <a:pos x="156" y="2"/>
                </a:cxn>
                <a:cxn ang="0">
                  <a:pos x="154" y="0"/>
                </a:cxn>
                <a:cxn ang="0">
                  <a:pos x="147" y="6"/>
                </a:cxn>
                <a:cxn ang="0">
                  <a:pos x="131" y="13"/>
                </a:cxn>
                <a:cxn ang="0">
                  <a:pos x="110" y="19"/>
                </a:cxn>
                <a:cxn ang="0">
                  <a:pos x="101" y="21"/>
                </a:cxn>
                <a:cxn ang="0">
                  <a:pos x="88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49" y="19"/>
                </a:cxn>
                <a:cxn ang="0">
                  <a:pos x="36" y="15"/>
                </a:cxn>
                <a:cxn ang="0">
                  <a:pos x="21" y="10"/>
                </a:cxn>
                <a:cxn ang="0">
                  <a:pos x="7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0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89" y="37"/>
                  </a:lnTo>
                  <a:lnTo>
                    <a:pt x="103" y="36"/>
                  </a:lnTo>
                  <a:lnTo>
                    <a:pt x="114" y="34"/>
                  </a:lnTo>
                  <a:lnTo>
                    <a:pt x="137" y="28"/>
                  </a:lnTo>
                  <a:lnTo>
                    <a:pt x="153" y="21"/>
                  </a:lnTo>
                  <a:lnTo>
                    <a:pt x="164" y="13"/>
                  </a:lnTo>
                  <a:lnTo>
                    <a:pt x="172" y="2"/>
                  </a:lnTo>
                  <a:lnTo>
                    <a:pt x="156" y="2"/>
                  </a:lnTo>
                  <a:lnTo>
                    <a:pt x="154" y="0"/>
                  </a:lnTo>
                  <a:lnTo>
                    <a:pt x="147" y="6"/>
                  </a:lnTo>
                  <a:lnTo>
                    <a:pt x="131" y="13"/>
                  </a:lnTo>
                  <a:lnTo>
                    <a:pt x="110" y="19"/>
                  </a:lnTo>
                  <a:lnTo>
                    <a:pt x="101" y="21"/>
                  </a:lnTo>
                  <a:lnTo>
                    <a:pt x="88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49" y="19"/>
                  </a:lnTo>
                  <a:lnTo>
                    <a:pt x="36" y="15"/>
                  </a:lnTo>
                  <a:lnTo>
                    <a:pt x="21" y="10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71"/>
            <p:cNvSpPr>
              <a:spLocks/>
            </p:cNvSpPr>
            <p:nvPr/>
          </p:nvSpPr>
          <p:spPr bwMode="auto">
            <a:xfrm>
              <a:off x="1649413" y="4756150"/>
              <a:ext cx="30162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2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2" y="180"/>
                </a:cxn>
                <a:cxn ang="0">
                  <a:pos x="2" y="204"/>
                </a:cxn>
                <a:cxn ang="0">
                  <a:pos x="8" y="219"/>
                </a:cxn>
                <a:cxn ang="0">
                  <a:pos x="15" y="206"/>
                </a:cxn>
                <a:cxn ang="0">
                  <a:pos x="17" y="203"/>
                </a:cxn>
                <a:cxn ang="0">
                  <a:pos x="17" y="180"/>
                </a:cxn>
                <a:cxn ang="0">
                  <a:pos x="17" y="147"/>
                </a:cxn>
                <a:cxn ang="0">
                  <a:pos x="17" y="110"/>
                </a:cxn>
                <a:cxn ang="0">
                  <a:pos x="17" y="71"/>
                </a:cxn>
                <a:cxn ang="0">
                  <a:pos x="17" y="37"/>
                </a:cxn>
                <a:cxn ang="0">
                  <a:pos x="17" y="13"/>
                </a:cxn>
                <a:cxn ang="0">
                  <a:pos x="19" y="4"/>
                </a:cxn>
                <a:cxn ang="0">
                  <a:pos x="2" y="0"/>
                </a:cxn>
              </a:cxnLst>
              <a:rect l="0" t="0" r="r" b="b"/>
              <a:pathLst>
                <a:path w="19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2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2" y="180"/>
                  </a:lnTo>
                  <a:lnTo>
                    <a:pt x="2" y="204"/>
                  </a:lnTo>
                  <a:lnTo>
                    <a:pt x="8" y="219"/>
                  </a:lnTo>
                  <a:lnTo>
                    <a:pt x="15" y="206"/>
                  </a:lnTo>
                  <a:lnTo>
                    <a:pt x="17" y="203"/>
                  </a:lnTo>
                  <a:lnTo>
                    <a:pt x="17" y="180"/>
                  </a:lnTo>
                  <a:lnTo>
                    <a:pt x="17" y="147"/>
                  </a:lnTo>
                  <a:lnTo>
                    <a:pt x="17" y="110"/>
                  </a:lnTo>
                  <a:lnTo>
                    <a:pt x="17" y="71"/>
                  </a:lnTo>
                  <a:lnTo>
                    <a:pt x="17" y="37"/>
                  </a:lnTo>
                  <a:lnTo>
                    <a:pt x="17" y="13"/>
                  </a:lnTo>
                  <a:lnTo>
                    <a:pt x="1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72"/>
            <p:cNvSpPr>
              <a:spLocks/>
            </p:cNvSpPr>
            <p:nvPr/>
          </p:nvSpPr>
          <p:spPr bwMode="auto">
            <a:xfrm>
              <a:off x="1665288" y="47593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173"/>
            <p:cNvSpPr>
              <a:spLocks/>
            </p:cNvSpPr>
            <p:nvPr/>
          </p:nvSpPr>
          <p:spPr bwMode="auto">
            <a:xfrm>
              <a:off x="1698625" y="4749800"/>
              <a:ext cx="93663" cy="6032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7" y="0"/>
                </a:cxn>
                <a:cxn ang="0">
                  <a:pos x="38" y="2"/>
                </a:cxn>
                <a:cxn ang="0">
                  <a:pos x="28" y="6"/>
                </a:cxn>
                <a:cxn ang="0">
                  <a:pos x="19" y="10"/>
                </a:cxn>
                <a:cxn ang="0">
                  <a:pos x="11" y="15"/>
                </a:cxn>
                <a:cxn ang="0">
                  <a:pos x="5" y="21"/>
                </a:cxn>
                <a:cxn ang="0">
                  <a:pos x="1" y="28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34"/>
                </a:cxn>
                <a:cxn ang="0">
                  <a:pos x="19" y="30"/>
                </a:cxn>
                <a:cxn ang="0">
                  <a:pos x="23" y="26"/>
                </a:cxn>
                <a:cxn ang="0">
                  <a:pos x="26" y="23"/>
                </a:cxn>
                <a:cxn ang="0">
                  <a:pos x="34" y="19"/>
                </a:cxn>
                <a:cxn ang="0">
                  <a:pos x="42" y="17"/>
                </a:cxn>
                <a:cxn ang="0">
                  <a:pos x="49" y="15"/>
                </a:cxn>
                <a:cxn ang="0">
                  <a:pos x="59" y="15"/>
                </a:cxn>
                <a:cxn ang="0">
                  <a:pos x="59" y="0"/>
                </a:cxn>
              </a:cxnLst>
              <a:rect l="0" t="0" r="r" b="b"/>
              <a:pathLst>
                <a:path w="59" h="38">
                  <a:moveTo>
                    <a:pt x="59" y="0"/>
                  </a:moveTo>
                  <a:lnTo>
                    <a:pt x="47" y="0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19" y="10"/>
                  </a:lnTo>
                  <a:lnTo>
                    <a:pt x="11" y="15"/>
                  </a:lnTo>
                  <a:lnTo>
                    <a:pt x="5" y="21"/>
                  </a:lnTo>
                  <a:lnTo>
                    <a:pt x="1" y="28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34"/>
                  </a:lnTo>
                  <a:lnTo>
                    <a:pt x="19" y="30"/>
                  </a:lnTo>
                  <a:lnTo>
                    <a:pt x="23" y="26"/>
                  </a:lnTo>
                  <a:lnTo>
                    <a:pt x="26" y="23"/>
                  </a:lnTo>
                  <a:lnTo>
                    <a:pt x="34" y="19"/>
                  </a:lnTo>
                  <a:lnTo>
                    <a:pt x="42" y="17"/>
                  </a:lnTo>
                  <a:lnTo>
                    <a:pt x="49" y="15"/>
                  </a:lnTo>
                  <a:lnTo>
                    <a:pt x="59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74"/>
            <p:cNvSpPr>
              <a:spLocks/>
            </p:cNvSpPr>
            <p:nvPr/>
          </p:nvSpPr>
          <p:spPr bwMode="auto">
            <a:xfrm>
              <a:off x="1792288" y="4749800"/>
              <a:ext cx="90487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1" y="21"/>
                </a:cxn>
                <a:cxn ang="0">
                  <a:pos x="46" y="15"/>
                </a:cxn>
                <a:cxn ang="0">
                  <a:pos x="38" y="10"/>
                </a:cxn>
                <a:cxn ang="0">
                  <a:pos x="30" y="6"/>
                </a:cxn>
                <a:cxn ang="0">
                  <a:pos x="21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0" y="23"/>
                </a:cxn>
                <a:cxn ang="0">
                  <a:pos x="36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1" y="21"/>
                  </a:lnTo>
                  <a:lnTo>
                    <a:pt x="46" y="15"/>
                  </a:lnTo>
                  <a:lnTo>
                    <a:pt x="38" y="10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0" y="23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175"/>
            <p:cNvSpPr>
              <a:spLocks/>
            </p:cNvSpPr>
            <p:nvPr/>
          </p:nvSpPr>
          <p:spPr bwMode="auto">
            <a:xfrm>
              <a:off x="1792288" y="4810125"/>
              <a:ext cx="90487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9" y="37"/>
                </a:cxn>
                <a:cxn ang="0">
                  <a:pos x="21" y="35"/>
                </a:cxn>
                <a:cxn ang="0">
                  <a:pos x="30" y="31"/>
                </a:cxn>
                <a:cxn ang="0">
                  <a:pos x="38" y="27"/>
                </a:cxn>
                <a:cxn ang="0">
                  <a:pos x="46" y="22"/>
                </a:cxn>
                <a:cxn ang="0">
                  <a:pos x="51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6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7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9" y="37"/>
                  </a:lnTo>
                  <a:lnTo>
                    <a:pt x="21" y="35"/>
                  </a:lnTo>
                  <a:lnTo>
                    <a:pt x="30" y="31"/>
                  </a:lnTo>
                  <a:lnTo>
                    <a:pt x="38" y="27"/>
                  </a:lnTo>
                  <a:lnTo>
                    <a:pt x="46" y="22"/>
                  </a:lnTo>
                  <a:lnTo>
                    <a:pt x="51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6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7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176"/>
            <p:cNvSpPr>
              <a:spLocks/>
            </p:cNvSpPr>
            <p:nvPr/>
          </p:nvSpPr>
          <p:spPr bwMode="auto">
            <a:xfrm>
              <a:off x="1698625" y="4810125"/>
              <a:ext cx="93663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5" y="14"/>
                </a:cxn>
                <a:cxn ang="0">
                  <a:pos x="11" y="22"/>
                </a:cxn>
                <a:cxn ang="0">
                  <a:pos x="19" y="27"/>
                </a:cxn>
                <a:cxn ang="0">
                  <a:pos x="28" y="31"/>
                </a:cxn>
                <a:cxn ang="0">
                  <a:pos x="38" y="35"/>
                </a:cxn>
                <a:cxn ang="0">
                  <a:pos x="47" y="37"/>
                </a:cxn>
                <a:cxn ang="0">
                  <a:pos x="59" y="37"/>
                </a:cxn>
                <a:cxn ang="0">
                  <a:pos x="59" y="22"/>
                </a:cxn>
                <a:cxn ang="0">
                  <a:pos x="49" y="20"/>
                </a:cxn>
                <a:cxn ang="0">
                  <a:pos x="42" y="20"/>
                </a:cxn>
                <a:cxn ang="0">
                  <a:pos x="34" y="16"/>
                </a:cxn>
                <a:cxn ang="0">
                  <a:pos x="26" y="14"/>
                </a:cxn>
                <a:cxn ang="0">
                  <a:pos x="23" y="11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59" h="37">
                  <a:moveTo>
                    <a:pt x="0" y="0"/>
                  </a:moveTo>
                  <a:lnTo>
                    <a:pt x="1" y="7"/>
                  </a:lnTo>
                  <a:lnTo>
                    <a:pt x="5" y="14"/>
                  </a:lnTo>
                  <a:lnTo>
                    <a:pt x="11" y="22"/>
                  </a:lnTo>
                  <a:lnTo>
                    <a:pt x="19" y="27"/>
                  </a:lnTo>
                  <a:lnTo>
                    <a:pt x="28" y="31"/>
                  </a:lnTo>
                  <a:lnTo>
                    <a:pt x="38" y="35"/>
                  </a:lnTo>
                  <a:lnTo>
                    <a:pt x="47" y="37"/>
                  </a:lnTo>
                  <a:lnTo>
                    <a:pt x="59" y="37"/>
                  </a:lnTo>
                  <a:lnTo>
                    <a:pt x="59" y="22"/>
                  </a:lnTo>
                  <a:lnTo>
                    <a:pt x="49" y="20"/>
                  </a:lnTo>
                  <a:lnTo>
                    <a:pt x="42" y="20"/>
                  </a:lnTo>
                  <a:lnTo>
                    <a:pt x="34" y="16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177"/>
            <p:cNvSpPr>
              <a:spLocks/>
            </p:cNvSpPr>
            <p:nvPr/>
          </p:nvSpPr>
          <p:spPr bwMode="auto">
            <a:xfrm>
              <a:off x="1712913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178"/>
            <p:cNvSpPr>
              <a:spLocks/>
            </p:cNvSpPr>
            <p:nvPr/>
          </p:nvSpPr>
          <p:spPr bwMode="auto">
            <a:xfrm>
              <a:off x="1952625" y="5110162"/>
              <a:ext cx="60325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8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8" h="89">
                  <a:moveTo>
                    <a:pt x="31" y="87"/>
                  </a:moveTo>
                  <a:lnTo>
                    <a:pt x="38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179"/>
            <p:cNvSpPr>
              <a:spLocks/>
            </p:cNvSpPr>
            <p:nvPr/>
          </p:nvSpPr>
          <p:spPr bwMode="auto">
            <a:xfrm>
              <a:off x="2028825" y="512762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80"/>
            <p:cNvSpPr>
              <a:spLocks/>
            </p:cNvSpPr>
            <p:nvPr/>
          </p:nvSpPr>
          <p:spPr bwMode="auto">
            <a:xfrm>
              <a:off x="2108200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6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6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181"/>
            <p:cNvSpPr>
              <a:spLocks/>
            </p:cNvSpPr>
            <p:nvPr/>
          </p:nvSpPr>
          <p:spPr bwMode="auto">
            <a:xfrm>
              <a:off x="1909763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6" y="13"/>
                </a:cxn>
                <a:cxn ang="0">
                  <a:pos x="130" y="8"/>
                </a:cxn>
                <a:cxn ang="0">
                  <a:pos x="117" y="2"/>
                </a:cxn>
                <a:cxn ang="0">
                  <a:pos x="102" y="0"/>
                </a:cxn>
                <a:cxn ang="0">
                  <a:pos x="88" y="0"/>
                </a:cxn>
                <a:cxn ang="0">
                  <a:pos x="75" y="2"/>
                </a:cxn>
                <a:cxn ang="0">
                  <a:pos x="61" y="4"/>
                </a:cxn>
                <a:cxn ang="0">
                  <a:pos x="40" y="10"/>
                </a:cxn>
                <a:cxn ang="0">
                  <a:pos x="21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29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7" y="17"/>
                </a:cxn>
                <a:cxn ang="0">
                  <a:pos x="88" y="15"/>
                </a:cxn>
                <a:cxn ang="0">
                  <a:pos x="102" y="17"/>
                </a:cxn>
                <a:cxn ang="0">
                  <a:pos x="113" y="19"/>
                </a:cxn>
                <a:cxn ang="0">
                  <a:pos x="126" y="21"/>
                </a:cxn>
                <a:cxn ang="0">
                  <a:pos x="138" y="26"/>
                </a:cxn>
                <a:cxn ang="0">
                  <a:pos x="151" y="34"/>
                </a:cxn>
                <a:cxn ang="0">
                  <a:pos x="163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6" y="13"/>
                  </a:lnTo>
                  <a:lnTo>
                    <a:pt x="130" y="8"/>
                  </a:lnTo>
                  <a:lnTo>
                    <a:pt x="117" y="2"/>
                  </a:lnTo>
                  <a:lnTo>
                    <a:pt x="102" y="0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61" y="4"/>
                  </a:lnTo>
                  <a:lnTo>
                    <a:pt x="40" y="10"/>
                  </a:lnTo>
                  <a:lnTo>
                    <a:pt x="21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9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7" y="17"/>
                  </a:lnTo>
                  <a:lnTo>
                    <a:pt x="88" y="15"/>
                  </a:lnTo>
                  <a:lnTo>
                    <a:pt x="102" y="17"/>
                  </a:lnTo>
                  <a:lnTo>
                    <a:pt x="113" y="19"/>
                  </a:lnTo>
                  <a:lnTo>
                    <a:pt x="126" y="21"/>
                  </a:lnTo>
                  <a:lnTo>
                    <a:pt x="138" y="26"/>
                  </a:lnTo>
                  <a:lnTo>
                    <a:pt x="151" y="34"/>
                  </a:lnTo>
                  <a:lnTo>
                    <a:pt x="163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82"/>
            <p:cNvSpPr>
              <a:spLocks/>
            </p:cNvSpPr>
            <p:nvPr/>
          </p:nvSpPr>
          <p:spPr bwMode="auto">
            <a:xfrm>
              <a:off x="2165350" y="4756150"/>
              <a:ext cx="30163" cy="330200"/>
            </a:xfrm>
            <a:custGeom>
              <a:avLst/>
              <a:gdLst/>
              <a:ahLst/>
              <a:cxnLst>
                <a:cxn ang="0">
                  <a:pos x="17" y="208"/>
                </a:cxn>
                <a:cxn ang="0">
                  <a:pos x="17" y="199"/>
                </a:cxn>
                <a:cxn ang="0">
                  <a:pos x="17" y="177"/>
                </a:cxn>
                <a:cxn ang="0">
                  <a:pos x="19" y="145"/>
                </a:cxn>
                <a:cxn ang="0">
                  <a:pos x="19" y="108"/>
                </a:cxn>
                <a:cxn ang="0">
                  <a:pos x="19" y="71"/>
                </a:cxn>
                <a:cxn ang="0">
                  <a:pos x="19" y="39"/>
                </a:cxn>
                <a:cxn ang="0">
                  <a:pos x="17" y="15"/>
                </a:cxn>
                <a:cxn ang="0">
                  <a:pos x="11" y="0"/>
                </a:cxn>
                <a:cxn ang="0">
                  <a:pos x="2" y="11"/>
                </a:cxn>
                <a:cxn ang="0">
                  <a:pos x="2" y="17"/>
                </a:cxn>
                <a:cxn ang="0">
                  <a:pos x="2" y="39"/>
                </a:cxn>
                <a:cxn ang="0">
                  <a:pos x="4" y="71"/>
                </a:cxn>
                <a:cxn ang="0">
                  <a:pos x="4" y="108"/>
                </a:cxn>
                <a:cxn ang="0">
                  <a:pos x="2" y="145"/>
                </a:cxn>
                <a:cxn ang="0">
                  <a:pos x="2" y="177"/>
                </a:cxn>
                <a:cxn ang="0">
                  <a:pos x="2" y="199"/>
                </a:cxn>
                <a:cxn ang="0">
                  <a:pos x="0" y="208"/>
                </a:cxn>
                <a:cxn ang="0">
                  <a:pos x="17" y="208"/>
                </a:cxn>
              </a:cxnLst>
              <a:rect l="0" t="0" r="r" b="b"/>
              <a:pathLst>
                <a:path w="19" h="208">
                  <a:moveTo>
                    <a:pt x="17" y="208"/>
                  </a:moveTo>
                  <a:lnTo>
                    <a:pt x="17" y="199"/>
                  </a:lnTo>
                  <a:lnTo>
                    <a:pt x="17" y="177"/>
                  </a:lnTo>
                  <a:lnTo>
                    <a:pt x="19" y="145"/>
                  </a:lnTo>
                  <a:lnTo>
                    <a:pt x="19" y="108"/>
                  </a:lnTo>
                  <a:lnTo>
                    <a:pt x="19" y="71"/>
                  </a:lnTo>
                  <a:lnTo>
                    <a:pt x="19" y="39"/>
                  </a:lnTo>
                  <a:lnTo>
                    <a:pt x="17" y="15"/>
                  </a:lnTo>
                  <a:lnTo>
                    <a:pt x="11" y="0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39"/>
                  </a:lnTo>
                  <a:lnTo>
                    <a:pt x="4" y="71"/>
                  </a:lnTo>
                  <a:lnTo>
                    <a:pt x="4" y="108"/>
                  </a:lnTo>
                  <a:lnTo>
                    <a:pt x="2" y="145"/>
                  </a:lnTo>
                  <a:lnTo>
                    <a:pt x="2" y="177"/>
                  </a:lnTo>
                  <a:lnTo>
                    <a:pt x="2" y="199"/>
                  </a:lnTo>
                  <a:lnTo>
                    <a:pt x="0" y="208"/>
                  </a:lnTo>
                  <a:lnTo>
                    <a:pt x="17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83"/>
            <p:cNvSpPr>
              <a:spLocks/>
            </p:cNvSpPr>
            <p:nvPr/>
          </p:nvSpPr>
          <p:spPr bwMode="auto">
            <a:xfrm>
              <a:off x="1916113" y="5083175"/>
              <a:ext cx="276225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23"/>
                </a:cxn>
                <a:cxn ang="0">
                  <a:pos x="33" y="28"/>
                </a:cxn>
                <a:cxn ang="0">
                  <a:pos x="48" y="34"/>
                </a:cxn>
                <a:cxn ang="0">
                  <a:pos x="63" y="36"/>
                </a:cxn>
                <a:cxn ang="0">
                  <a:pos x="78" y="37"/>
                </a:cxn>
                <a:cxn ang="0">
                  <a:pos x="92" y="37"/>
                </a:cxn>
                <a:cxn ang="0">
                  <a:pos x="105" y="36"/>
                </a:cxn>
                <a:cxn ang="0">
                  <a:pos x="117" y="34"/>
                </a:cxn>
                <a:cxn ang="0">
                  <a:pos x="140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4" y="2"/>
                </a:cxn>
                <a:cxn ang="0">
                  <a:pos x="157" y="2"/>
                </a:cxn>
                <a:cxn ang="0">
                  <a:pos x="157" y="0"/>
                </a:cxn>
                <a:cxn ang="0">
                  <a:pos x="147" y="6"/>
                </a:cxn>
                <a:cxn ang="0">
                  <a:pos x="134" y="13"/>
                </a:cxn>
                <a:cxn ang="0">
                  <a:pos x="113" y="19"/>
                </a:cxn>
                <a:cxn ang="0">
                  <a:pos x="103" y="21"/>
                </a:cxn>
                <a:cxn ang="0">
                  <a:pos x="90" y="23"/>
                </a:cxn>
                <a:cxn ang="0">
                  <a:pos x="78" y="23"/>
                </a:cxn>
                <a:cxn ang="0">
                  <a:pos x="65" y="21"/>
                </a:cxn>
                <a:cxn ang="0">
                  <a:pos x="52" y="19"/>
                </a:cxn>
                <a:cxn ang="0">
                  <a:pos x="38" y="15"/>
                </a:cxn>
                <a:cxn ang="0">
                  <a:pos x="23" y="10"/>
                </a:cxn>
                <a:cxn ang="0">
                  <a:pos x="10" y="0"/>
                </a:cxn>
                <a:cxn ang="0">
                  <a:pos x="0" y="13"/>
                </a:cxn>
              </a:cxnLst>
              <a:rect l="0" t="0" r="r" b="b"/>
              <a:pathLst>
                <a:path w="174" h="37">
                  <a:moveTo>
                    <a:pt x="0" y="13"/>
                  </a:moveTo>
                  <a:lnTo>
                    <a:pt x="17" y="23"/>
                  </a:lnTo>
                  <a:lnTo>
                    <a:pt x="33" y="28"/>
                  </a:lnTo>
                  <a:lnTo>
                    <a:pt x="48" y="34"/>
                  </a:lnTo>
                  <a:lnTo>
                    <a:pt x="63" y="36"/>
                  </a:lnTo>
                  <a:lnTo>
                    <a:pt x="78" y="37"/>
                  </a:lnTo>
                  <a:lnTo>
                    <a:pt x="92" y="37"/>
                  </a:lnTo>
                  <a:lnTo>
                    <a:pt x="105" y="36"/>
                  </a:lnTo>
                  <a:lnTo>
                    <a:pt x="117" y="34"/>
                  </a:lnTo>
                  <a:lnTo>
                    <a:pt x="140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4" y="2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47" y="6"/>
                  </a:lnTo>
                  <a:lnTo>
                    <a:pt x="134" y="13"/>
                  </a:lnTo>
                  <a:lnTo>
                    <a:pt x="113" y="19"/>
                  </a:lnTo>
                  <a:lnTo>
                    <a:pt x="103" y="21"/>
                  </a:lnTo>
                  <a:lnTo>
                    <a:pt x="90" y="23"/>
                  </a:lnTo>
                  <a:lnTo>
                    <a:pt x="78" y="23"/>
                  </a:lnTo>
                  <a:lnTo>
                    <a:pt x="65" y="21"/>
                  </a:lnTo>
                  <a:lnTo>
                    <a:pt x="52" y="19"/>
                  </a:lnTo>
                  <a:lnTo>
                    <a:pt x="38" y="15"/>
                  </a:lnTo>
                  <a:lnTo>
                    <a:pt x="23" y="10"/>
                  </a:lnTo>
                  <a:lnTo>
                    <a:pt x="1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184"/>
            <p:cNvSpPr>
              <a:spLocks/>
            </p:cNvSpPr>
            <p:nvPr/>
          </p:nvSpPr>
          <p:spPr bwMode="auto">
            <a:xfrm>
              <a:off x="1906588" y="4756150"/>
              <a:ext cx="28575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2" y="180"/>
                </a:cxn>
                <a:cxn ang="0">
                  <a:pos x="2" y="204"/>
                </a:cxn>
                <a:cxn ang="0">
                  <a:pos x="6" y="219"/>
                </a:cxn>
                <a:cxn ang="0">
                  <a:pos x="16" y="206"/>
                </a:cxn>
                <a:cxn ang="0">
                  <a:pos x="18" y="203"/>
                </a:cxn>
                <a:cxn ang="0">
                  <a:pos x="18" y="180"/>
                </a:cxn>
                <a:cxn ang="0">
                  <a:pos x="18" y="147"/>
                </a:cxn>
                <a:cxn ang="0">
                  <a:pos x="18" y="110"/>
                </a:cxn>
                <a:cxn ang="0">
                  <a:pos x="18" y="71"/>
                </a:cxn>
                <a:cxn ang="0">
                  <a:pos x="18" y="37"/>
                </a:cxn>
                <a:cxn ang="0">
                  <a:pos x="18" y="13"/>
                </a:cxn>
                <a:cxn ang="0">
                  <a:pos x="18" y="4"/>
                </a:cxn>
                <a:cxn ang="0">
                  <a:pos x="2" y="0"/>
                </a:cxn>
              </a:cxnLst>
              <a:rect l="0" t="0" r="r" b="b"/>
              <a:pathLst>
                <a:path w="18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2" y="180"/>
                  </a:lnTo>
                  <a:lnTo>
                    <a:pt x="2" y="204"/>
                  </a:lnTo>
                  <a:lnTo>
                    <a:pt x="6" y="219"/>
                  </a:lnTo>
                  <a:lnTo>
                    <a:pt x="16" y="206"/>
                  </a:lnTo>
                  <a:lnTo>
                    <a:pt x="18" y="203"/>
                  </a:lnTo>
                  <a:lnTo>
                    <a:pt x="18" y="180"/>
                  </a:lnTo>
                  <a:lnTo>
                    <a:pt x="18" y="147"/>
                  </a:lnTo>
                  <a:lnTo>
                    <a:pt x="18" y="110"/>
                  </a:lnTo>
                  <a:lnTo>
                    <a:pt x="18" y="71"/>
                  </a:lnTo>
                  <a:lnTo>
                    <a:pt x="18" y="37"/>
                  </a:lnTo>
                  <a:lnTo>
                    <a:pt x="18" y="13"/>
                  </a:lnTo>
                  <a:lnTo>
                    <a:pt x="18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185"/>
            <p:cNvSpPr>
              <a:spLocks/>
            </p:cNvSpPr>
            <p:nvPr/>
          </p:nvSpPr>
          <p:spPr bwMode="auto">
            <a:xfrm>
              <a:off x="1922463" y="47593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186"/>
            <p:cNvSpPr>
              <a:spLocks/>
            </p:cNvSpPr>
            <p:nvPr/>
          </p:nvSpPr>
          <p:spPr bwMode="auto">
            <a:xfrm>
              <a:off x="1955800" y="4749800"/>
              <a:ext cx="93663" cy="6032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8" y="0"/>
                </a:cxn>
                <a:cxn ang="0">
                  <a:pos x="36" y="2"/>
                </a:cxn>
                <a:cxn ang="0">
                  <a:pos x="29" y="6"/>
                </a:cxn>
                <a:cxn ang="0">
                  <a:pos x="19" y="10"/>
                </a:cxn>
                <a:cxn ang="0">
                  <a:pos x="11" y="15"/>
                </a:cxn>
                <a:cxn ang="0">
                  <a:pos x="6" y="21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34"/>
                </a:cxn>
                <a:cxn ang="0">
                  <a:pos x="19" y="30"/>
                </a:cxn>
                <a:cxn ang="0">
                  <a:pos x="23" y="26"/>
                </a:cxn>
                <a:cxn ang="0">
                  <a:pos x="27" y="23"/>
                </a:cxn>
                <a:cxn ang="0">
                  <a:pos x="34" y="19"/>
                </a:cxn>
                <a:cxn ang="0">
                  <a:pos x="42" y="17"/>
                </a:cxn>
                <a:cxn ang="0">
                  <a:pos x="50" y="15"/>
                </a:cxn>
                <a:cxn ang="0">
                  <a:pos x="59" y="15"/>
                </a:cxn>
                <a:cxn ang="0">
                  <a:pos x="59" y="0"/>
                </a:cxn>
              </a:cxnLst>
              <a:rect l="0" t="0" r="r" b="b"/>
              <a:pathLst>
                <a:path w="59" h="38">
                  <a:moveTo>
                    <a:pt x="59" y="0"/>
                  </a:moveTo>
                  <a:lnTo>
                    <a:pt x="48" y="0"/>
                  </a:lnTo>
                  <a:lnTo>
                    <a:pt x="36" y="2"/>
                  </a:lnTo>
                  <a:lnTo>
                    <a:pt x="29" y="6"/>
                  </a:lnTo>
                  <a:lnTo>
                    <a:pt x="19" y="10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34"/>
                  </a:lnTo>
                  <a:lnTo>
                    <a:pt x="19" y="30"/>
                  </a:lnTo>
                  <a:lnTo>
                    <a:pt x="23" y="26"/>
                  </a:lnTo>
                  <a:lnTo>
                    <a:pt x="27" y="23"/>
                  </a:lnTo>
                  <a:lnTo>
                    <a:pt x="34" y="19"/>
                  </a:lnTo>
                  <a:lnTo>
                    <a:pt x="42" y="17"/>
                  </a:lnTo>
                  <a:lnTo>
                    <a:pt x="50" y="15"/>
                  </a:lnTo>
                  <a:lnTo>
                    <a:pt x="59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187"/>
            <p:cNvSpPr>
              <a:spLocks/>
            </p:cNvSpPr>
            <p:nvPr/>
          </p:nvSpPr>
          <p:spPr bwMode="auto">
            <a:xfrm>
              <a:off x="2049463" y="4749800"/>
              <a:ext cx="92075" cy="60325"/>
            </a:xfrm>
            <a:custGeom>
              <a:avLst/>
              <a:gdLst/>
              <a:ahLst/>
              <a:cxnLst>
                <a:cxn ang="0">
                  <a:pos x="58" y="38"/>
                </a:cxn>
                <a:cxn ang="0">
                  <a:pos x="56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38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5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2" y="38"/>
                </a:cxn>
                <a:cxn ang="0">
                  <a:pos x="58" y="38"/>
                </a:cxn>
              </a:cxnLst>
              <a:rect l="0" t="0" r="r" b="b"/>
              <a:pathLst>
                <a:path w="58" h="38">
                  <a:moveTo>
                    <a:pt x="58" y="38"/>
                  </a:move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38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5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58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188"/>
            <p:cNvSpPr>
              <a:spLocks/>
            </p:cNvSpPr>
            <p:nvPr/>
          </p:nvSpPr>
          <p:spPr bwMode="auto">
            <a:xfrm>
              <a:off x="2049463" y="4810125"/>
              <a:ext cx="92075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38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6" y="7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5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8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8" h="37">
                  <a:moveTo>
                    <a:pt x="0" y="37"/>
                  </a:moveTo>
                  <a:lnTo>
                    <a:pt x="10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38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6" y="7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189"/>
            <p:cNvSpPr>
              <a:spLocks/>
            </p:cNvSpPr>
            <p:nvPr/>
          </p:nvSpPr>
          <p:spPr bwMode="auto">
            <a:xfrm>
              <a:off x="1955800" y="4810125"/>
              <a:ext cx="93663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1" y="22"/>
                </a:cxn>
                <a:cxn ang="0">
                  <a:pos x="19" y="27"/>
                </a:cxn>
                <a:cxn ang="0">
                  <a:pos x="29" y="31"/>
                </a:cxn>
                <a:cxn ang="0">
                  <a:pos x="38" y="35"/>
                </a:cxn>
                <a:cxn ang="0">
                  <a:pos x="48" y="37"/>
                </a:cxn>
                <a:cxn ang="0">
                  <a:pos x="59" y="37"/>
                </a:cxn>
                <a:cxn ang="0">
                  <a:pos x="59" y="22"/>
                </a:cxn>
                <a:cxn ang="0">
                  <a:pos x="50" y="20"/>
                </a:cxn>
                <a:cxn ang="0">
                  <a:pos x="42" y="20"/>
                </a:cxn>
                <a:cxn ang="0">
                  <a:pos x="34" y="16"/>
                </a:cxn>
                <a:cxn ang="0">
                  <a:pos x="27" y="14"/>
                </a:cxn>
                <a:cxn ang="0">
                  <a:pos x="23" y="11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59" h="37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1" y="22"/>
                  </a:lnTo>
                  <a:lnTo>
                    <a:pt x="19" y="27"/>
                  </a:lnTo>
                  <a:lnTo>
                    <a:pt x="29" y="31"/>
                  </a:lnTo>
                  <a:lnTo>
                    <a:pt x="38" y="35"/>
                  </a:lnTo>
                  <a:lnTo>
                    <a:pt x="48" y="37"/>
                  </a:lnTo>
                  <a:lnTo>
                    <a:pt x="59" y="37"/>
                  </a:lnTo>
                  <a:lnTo>
                    <a:pt x="59" y="22"/>
                  </a:lnTo>
                  <a:lnTo>
                    <a:pt x="50" y="20"/>
                  </a:lnTo>
                  <a:lnTo>
                    <a:pt x="42" y="20"/>
                  </a:lnTo>
                  <a:lnTo>
                    <a:pt x="34" y="16"/>
                  </a:lnTo>
                  <a:lnTo>
                    <a:pt x="27" y="14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90"/>
            <p:cNvSpPr>
              <a:spLocks/>
            </p:cNvSpPr>
            <p:nvPr/>
          </p:nvSpPr>
          <p:spPr bwMode="auto">
            <a:xfrm>
              <a:off x="1971675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91"/>
            <p:cNvSpPr>
              <a:spLocks/>
            </p:cNvSpPr>
            <p:nvPr/>
          </p:nvSpPr>
          <p:spPr bwMode="auto">
            <a:xfrm>
              <a:off x="2211388" y="5110162"/>
              <a:ext cx="60325" cy="141288"/>
            </a:xfrm>
            <a:custGeom>
              <a:avLst/>
              <a:gdLst/>
              <a:ahLst/>
              <a:cxnLst>
                <a:cxn ang="0">
                  <a:pos x="30" y="87"/>
                </a:cxn>
                <a:cxn ang="0">
                  <a:pos x="38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2" y="89"/>
                </a:cxn>
                <a:cxn ang="0">
                  <a:pos x="30" y="87"/>
                </a:cxn>
              </a:cxnLst>
              <a:rect l="0" t="0" r="r" b="b"/>
              <a:pathLst>
                <a:path w="38" h="89">
                  <a:moveTo>
                    <a:pt x="30" y="87"/>
                  </a:moveTo>
                  <a:lnTo>
                    <a:pt x="38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2" y="89"/>
                  </a:lnTo>
                  <a:lnTo>
                    <a:pt x="30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192"/>
            <p:cNvSpPr>
              <a:spLocks/>
            </p:cNvSpPr>
            <p:nvPr/>
          </p:nvSpPr>
          <p:spPr bwMode="auto">
            <a:xfrm>
              <a:off x="2286000" y="5127625"/>
              <a:ext cx="63500" cy="123825"/>
            </a:xfrm>
            <a:custGeom>
              <a:avLst/>
              <a:gdLst/>
              <a:ahLst/>
              <a:cxnLst>
                <a:cxn ang="0">
                  <a:pos x="33" y="76"/>
                </a:cxn>
                <a:cxn ang="0">
                  <a:pos x="40" y="73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3" y="76"/>
                </a:cxn>
              </a:cxnLst>
              <a:rect l="0" t="0" r="r" b="b"/>
              <a:pathLst>
                <a:path w="40" h="78">
                  <a:moveTo>
                    <a:pt x="33" y="76"/>
                  </a:moveTo>
                  <a:lnTo>
                    <a:pt x="40" y="73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93"/>
            <p:cNvSpPr>
              <a:spLocks/>
            </p:cNvSpPr>
            <p:nvPr/>
          </p:nvSpPr>
          <p:spPr bwMode="auto">
            <a:xfrm>
              <a:off x="2365375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94"/>
            <p:cNvSpPr>
              <a:spLocks/>
            </p:cNvSpPr>
            <p:nvPr/>
          </p:nvSpPr>
          <p:spPr bwMode="auto">
            <a:xfrm>
              <a:off x="2168525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8" y="21"/>
                </a:cxn>
                <a:cxn ang="0">
                  <a:pos x="145" y="13"/>
                </a:cxn>
                <a:cxn ang="0">
                  <a:pos x="130" y="8"/>
                </a:cxn>
                <a:cxn ang="0">
                  <a:pos x="116" y="2"/>
                </a:cxn>
                <a:cxn ang="0">
                  <a:pos x="101" y="0"/>
                </a:cxn>
                <a:cxn ang="0">
                  <a:pos x="88" y="0"/>
                </a:cxn>
                <a:cxn ang="0">
                  <a:pos x="74" y="2"/>
                </a:cxn>
                <a:cxn ang="0">
                  <a:pos x="61" y="4"/>
                </a:cxn>
                <a:cxn ang="0">
                  <a:pos x="40" y="10"/>
                </a:cxn>
                <a:cxn ang="0">
                  <a:pos x="21" y="17"/>
                </a:cxn>
                <a:cxn ang="0">
                  <a:pos x="7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17" y="36"/>
                </a:cxn>
                <a:cxn ang="0">
                  <a:pos x="28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6" y="17"/>
                </a:cxn>
                <a:cxn ang="0">
                  <a:pos x="88" y="15"/>
                </a:cxn>
                <a:cxn ang="0">
                  <a:pos x="101" y="17"/>
                </a:cxn>
                <a:cxn ang="0">
                  <a:pos x="112" y="19"/>
                </a:cxn>
                <a:cxn ang="0">
                  <a:pos x="126" y="21"/>
                </a:cxn>
                <a:cxn ang="0">
                  <a:pos x="137" y="26"/>
                </a:cxn>
                <a:cxn ang="0">
                  <a:pos x="151" y="34"/>
                </a:cxn>
                <a:cxn ang="0">
                  <a:pos x="162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8" y="21"/>
                  </a:lnTo>
                  <a:lnTo>
                    <a:pt x="145" y="13"/>
                  </a:lnTo>
                  <a:lnTo>
                    <a:pt x="130" y="8"/>
                  </a:lnTo>
                  <a:lnTo>
                    <a:pt x="116" y="2"/>
                  </a:lnTo>
                  <a:lnTo>
                    <a:pt x="101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1" y="4"/>
                  </a:lnTo>
                  <a:lnTo>
                    <a:pt x="40" y="10"/>
                  </a:lnTo>
                  <a:lnTo>
                    <a:pt x="21" y="17"/>
                  </a:lnTo>
                  <a:lnTo>
                    <a:pt x="7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28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6" y="17"/>
                  </a:lnTo>
                  <a:lnTo>
                    <a:pt x="88" y="15"/>
                  </a:lnTo>
                  <a:lnTo>
                    <a:pt x="101" y="17"/>
                  </a:lnTo>
                  <a:lnTo>
                    <a:pt x="112" y="19"/>
                  </a:lnTo>
                  <a:lnTo>
                    <a:pt x="126" y="21"/>
                  </a:lnTo>
                  <a:lnTo>
                    <a:pt x="137" y="26"/>
                  </a:lnTo>
                  <a:lnTo>
                    <a:pt x="151" y="34"/>
                  </a:lnTo>
                  <a:lnTo>
                    <a:pt x="162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95"/>
            <p:cNvSpPr>
              <a:spLocks/>
            </p:cNvSpPr>
            <p:nvPr/>
          </p:nvSpPr>
          <p:spPr bwMode="auto">
            <a:xfrm>
              <a:off x="2422525" y="4756150"/>
              <a:ext cx="30163" cy="330200"/>
            </a:xfrm>
            <a:custGeom>
              <a:avLst/>
              <a:gdLst/>
              <a:ahLst/>
              <a:cxnLst>
                <a:cxn ang="0">
                  <a:pos x="17" y="208"/>
                </a:cxn>
                <a:cxn ang="0">
                  <a:pos x="17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9" y="108"/>
                </a:cxn>
                <a:cxn ang="0">
                  <a:pos x="19" y="71"/>
                </a:cxn>
                <a:cxn ang="0">
                  <a:pos x="19" y="39"/>
                </a:cxn>
                <a:cxn ang="0">
                  <a:pos x="17" y="15"/>
                </a:cxn>
                <a:cxn ang="0">
                  <a:pos x="12" y="0"/>
                </a:cxn>
                <a:cxn ang="0">
                  <a:pos x="2" y="11"/>
                </a:cxn>
                <a:cxn ang="0">
                  <a:pos x="2" y="17"/>
                </a:cxn>
                <a:cxn ang="0">
                  <a:pos x="2" y="39"/>
                </a:cxn>
                <a:cxn ang="0">
                  <a:pos x="4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2" y="177"/>
                </a:cxn>
                <a:cxn ang="0">
                  <a:pos x="2" y="199"/>
                </a:cxn>
                <a:cxn ang="0">
                  <a:pos x="0" y="208"/>
                </a:cxn>
                <a:cxn ang="0">
                  <a:pos x="17" y="208"/>
                </a:cxn>
              </a:cxnLst>
              <a:rect l="0" t="0" r="r" b="b"/>
              <a:pathLst>
                <a:path w="19" h="208">
                  <a:moveTo>
                    <a:pt x="17" y="208"/>
                  </a:moveTo>
                  <a:lnTo>
                    <a:pt x="17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9" y="108"/>
                  </a:lnTo>
                  <a:lnTo>
                    <a:pt x="19" y="71"/>
                  </a:lnTo>
                  <a:lnTo>
                    <a:pt x="19" y="39"/>
                  </a:lnTo>
                  <a:lnTo>
                    <a:pt x="17" y="15"/>
                  </a:lnTo>
                  <a:lnTo>
                    <a:pt x="12" y="0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39"/>
                  </a:lnTo>
                  <a:lnTo>
                    <a:pt x="4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2" y="177"/>
                  </a:lnTo>
                  <a:lnTo>
                    <a:pt x="2" y="199"/>
                  </a:lnTo>
                  <a:lnTo>
                    <a:pt x="0" y="208"/>
                  </a:lnTo>
                  <a:lnTo>
                    <a:pt x="17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196"/>
            <p:cNvSpPr>
              <a:spLocks/>
            </p:cNvSpPr>
            <p:nvPr/>
          </p:nvSpPr>
          <p:spPr bwMode="auto">
            <a:xfrm>
              <a:off x="2174875" y="5083175"/>
              <a:ext cx="274638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23"/>
                </a:cxn>
                <a:cxn ang="0">
                  <a:pos x="32" y="28"/>
                </a:cxn>
                <a:cxn ang="0">
                  <a:pos x="47" y="34"/>
                </a:cxn>
                <a:cxn ang="0">
                  <a:pos x="63" y="36"/>
                </a:cxn>
                <a:cxn ang="0">
                  <a:pos x="78" y="37"/>
                </a:cxn>
                <a:cxn ang="0">
                  <a:pos x="91" y="37"/>
                </a:cxn>
                <a:cxn ang="0">
                  <a:pos x="105" y="36"/>
                </a:cxn>
                <a:cxn ang="0">
                  <a:pos x="116" y="34"/>
                </a:cxn>
                <a:cxn ang="0">
                  <a:pos x="137" y="28"/>
                </a:cxn>
                <a:cxn ang="0">
                  <a:pos x="154" y="21"/>
                </a:cxn>
                <a:cxn ang="0">
                  <a:pos x="166" y="13"/>
                </a:cxn>
                <a:cxn ang="0">
                  <a:pos x="173" y="2"/>
                </a:cxn>
                <a:cxn ang="0">
                  <a:pos x="156" y="2"/>
                </a:cxn>
                <a:cxn ang="0">
                  <a:pos x="156" y="0"/>
                </a:cxn>
                <a:cxn ang="0">
                  <a:pos x="147" y="6"/>
                </a:cxn>
                <a:cxn ang="0">
                  <a:pos x="133" y="13"/>
                </a:cxn>
                <a:cxn ang="0">
                  <a:pos x="112" y="19"/>
                </a:cxn>
                <a:cxn ang="0">
                  <a:pos x="103" y="21"/>
                </a:cxn>
                <a:cxn ang="0">
                  <a:pos x="89" y="23"/>
                </a:cxn>
                <a:cxn ang="0">
                  <a:pos x="78" y="23"/>
                </a:cxn>
                <a:cxn ang="0">
                  <a:pos x="65" y="21"/>
                </a:cxn>
                <a:cxn ang="0">
                  <a:pos x="51" y="19"/>
                </a:cxn>
                <a:cxn ang="0">
                  <a:pos x="38" y="15"/>
                </a:cxn>
                <a:cxn ang="0">
                  <a:pos x="23" y="10"/>
                </a:cxn>
                <a:cxn ang="0">
                  <a:pos x="9" y="0"/>
                </a:cxn>
                <a:cxn ang="0">
                  <a:pos x="0" y="13"/>
                </a:cxn>
              </a:cxnLst>
              <a:rect l="0" t="0" r="r" b="b"/>
              <a:pathLst>
                <a:path w="173" h="37">
                  <a:moveTo>
                    <a:pt x="0" y="13"/>
                  </a:moveTo>
                  <a:lnTo>
                    <a:pt x="17" y="23"/>
                  </a:lnTo>
                  <a:lnTo>
                    <a:pt x="32" y="28"/>
                  </a:lnTo>
                  <a:lnTo>
                    <a:pt x="47" y="34"/>
                  </a:lnTo>
                  <a:lnTo>
                    <a:pt x="63" y="36"/>
                  </a:lnTo>
                  <a:lnTo>
                    <a:pt x="78" y="37"/>
                  </a:lnTo>
                  <a:lnTo>
                    <a:pt x="91" y="37"/>
                  </a:lnTo>
                  <a:lnTo>
                    <a:pt x="105" y="36"/>
                  </a:lnTo>
                  <a:lnTo>
                    <a:pt x="116" y="34"/>
                  </a:lnTo>
                  <a:lnTo>
                    <a:pt x="137" y="28"/>
                  </a:lnTo>
                  <a:lnTo>
                    <a:pt x="154" y="21"/>
                  </a:lnTo>
                  <a:lnTo>
                    <a:pt x="166" y="13"/>
                  </a:lnTo>
                  <a:lnTo>
                    <a:pt x="173" y="2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47" y="6"/>
                  </a:lnTo>
                  <a:lnTo>
                    <a:pt x="133" y="13"/>
                  </a:lnTo>
                  <a:lnTo>
                    <a:pt x="112" y="19"/>
                  </a:lnTo>
                  <a:lnTo>
                    <a:pt x="103" y="21"/>
                  </a:lnTo>
                  <a:lnTo>
                    <a:pt x="89" y="23"/>
                  </a:lnTo>
                  <a:lnTo>
                    <a:pt x="78" y="23"/>
                  </a:lnTo>
                  <a:lnTo>
                    <a:pt x="65" y="21"/>
                  </a:lnTo>
                  <a:lnTo>
                    <a:pt x="51" y="19"/>
                  </a:lnTo>
                  <a:lnTo>
                    <a:pt x="38" y="15"/>
                  </a:lnTo>
                  <a:lnTo>
                    <a:pt x="23" y="10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97"/>
            <p:cNvSpPr>
              <a:spLocks/>
            </p:cNvSpPr>
            <p:nvPr/>
          </p:nvSpPr>
          <p:spPr bwMode="auto">
            <a:xfrm>
              <a:off x="2165350" y="475615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2" y="204"/>
                </a:cxn>
                <a:cxn ang="0">
                  <a:pos x="6" y="219"/>
                </a:cxn>
                <a:cxn ang="0">
                  <a:pos x="15" y="206"/>
                </a:cxn>
                <a:cxn ang="0">
                  <a:pos x="17" y="203"/>
                </a:cxn>
                <a:cxn ang="0">
                  <a:pos x="17" y="180"/>
                </a:cxn>
                <a:cxn ang="0">
                  <a:pos x="17" y="147"/>
                </a:cxn>
                <a:cxn ang="0">
                  <a:pos x="17" y="110"/>
                </a:cxn>
                <a:cxn ang="0">
                  <a:pos x="17" y="71"/>
                </a:cxn>
                <a:cxn ang="0">
                  <a:pos x="17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2" y="204"/>
                  </a:lnTo>
                  <a:lnTo>
                    <a:pt x="6" y="219"/>
                  </a:lnTo>
                  <a:lnTo>
                    <a:pt x="15" y="206"/>
                  </a:lnTo>
                  <a:lnTo>
                    <a:pt x="17" y="203"/>
                  </a:lnTo>
                  <a:lnTo>
                    <a:pt x="17" y="180"/>
                  </a:lnTo>
                  <a:lnTo>
                    <a:pt x="17" y="147"/>
                  </a:lnTo>
                  <a:lnTo>
                    <a:pt x="17" y="110"/>
                  </a:lnTo>
                  <a:lnTo>
                    <a:pt x="17" y="71"/>
                  </a:lnTo>
                  <a:lnTo>
                    <a:pt x="17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98"/>
            <p:cNvSpPr>
              <a:spLocks/>
            </p:cNvSpPr>
            <p:nvPr/>
          </p:nvSpPr>
          <p:spPr bwMode="auto">
            <a:xfrm>
              <a:off x="2179638" y="47593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99"/>
            <p:cNvSpPr>
              <a:spLocks/>
            </p:cNvSpPr>
            <p:nvPr/>
          </p:nvSpPr>
          <p:spPr bwMode="auto">
            <a:xfrm>
              <a:off x="2212975" y="4749800"/>
              <a:ext cx="95250" cy="60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8" y="0"/>
                </a:cxn>
                <a:cxn ang="0">
                  <a:pos x="37" y="2"/>
                </a:cxn>
                <a:cxn ang="0">
                  <a:pos x="27" y="6"/>
                </a:cxn>
                <a:cxn ang="0">
                  <a:pos x="20" y="10"/>
                </a:cxn>
                <a:cxn ang="0">
                  <a:pos x="12" y="15"/>
                </a:cxn>
                <a:cxn ang="0">
                  <a:pos x="6" y="21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18" y="38"/>
                </a:cxn>
                <a:cxn ang="0">
                  <a:pos x="18" y="34"/>
                </a:cxn>
                <a:cxn ang="0">
                  <a:pos x="20" y="30"/>
                </a:cxn>
                <a:cxn ang="0">
                  <a:pos x="23" y="26"/>
                </a:cxn>
                <a:cxn ang="0">
                  <a:pos x="27" y="23"/>
                </a:cxn>
                <a:cxn ang="0">
                  <a:pos x="35" y="19"/>
                </a:cxn>
                <a:cxn ang="0">
                  <a:pos x="42" y="17"/>
                </a:cxn>
                <a:cxn ang="0">
                  <a:pos x="50" y="15"/>
                </a:cxn>
                <a:cxn ang="0">
                  <a:pos x="60" y="15"/>
                </a:cxn>
                <a:cxn ang="0">
                  <a:pos x="60" y="0"/>
                </a:cxn>
              </a:cxnLst>
              <a:rect l="0" t="0" r="r" b="b"/>
              <a:pathLst>
                <a:path w="60" h="38">
                  <a:moveTo>
                    <a:pt x="60" y="0"/>
                  </a:moveTo>
                  <a:lnTo>
                    <a:pt x="48" y="0"/>
                  </a:lnTo>
                  <a:lnTo>
                    <a:pt x="37" y="2"/>
                  </a:lnTo>
                  <a:lnTo>
                    <a:pt x="27" y="6"/>
                  </a:lnTo>
                  <a:lnTo>
                    <a:pt x="20" y="10"/>
                  </a:lnTo>
                  <a:lnTo>
                    <a:pt x="12" y="15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3" y="26"/>
                  </a:lnTo>
                  <a:lnTo>
                    <a:pt x="27" y="23"/>
                  </a:lnTo>
                  <a:lnTo>
                    <a:pt x="35" y="19"/>
                  </a:lnTo>
                  <a:lnTo>
                    <a:pt x="42" y="17"/>
                  </a:lnTo>
                  <a:lnTo>
                    <a:pt x="50" y="15"/>
                  </a:lnTo>
                  <a:lnTo>
                    <a:pt x="60" y="1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00"/>
            <p:cNvSpPr>
              <a:spLocks/>
            </p:cNvSpPr>
            <p:nvPr/>
          </p:nvSpPr>
          <p:spPr bwMode="auto">
            <a:xfrm>
              <a:off x="2308225" y="4749800"/>
              <a:ext cx="90488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1" y="21"/>
                </a:cxn>
                <a:cxn ang="0">
                  <a:pos x="46" y="15"/>
                </a:cxn>
                <a:cxn ang="0">
                  <a:pos x="38" y="10"/>
                </a:cxn>
                <a:cxn ang="0">
                  <a:pos x="30" y="6"/>
                </a:cxn>
                <a:cxn ang="0">
                  <a:pos x="21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7" y="17"/>
                </a:cxn>
                <a:cxn ang="0">
                  <a:pos x="24" y="19"/>
                </a:cxn>
                <a:cxn ang="0">
                  <a:pos x="30" y="23"/>
                </a:cxn>
                <a:cxn ang="0">
                  <a:pos x="34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1" y="21"/>
                  </a:lnTo>
                  <a:lnTo>
                    <a:pt x="46" y="15"/>
                  </a:lnTo>
                  <a:lnTo>
                    <a:pt x="38" y="10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7" y="17"/>
                  </a:lnTo>
                  <a:lnTo>
                    <a:pt x="24" y="19"/>
                  </a:lnTo>
                  <a:lnTo>
                    <a:pt x="30" y="23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01"/>
            <p:cNvSpPr>
              <a:spLocks/>
            </p:cNvSpPr>
            <p:nvPr/>
          </p:nvSpPr>
          <p:spPr bwMode="auto">
            <a:xfrm>
              <a:off x="2308225" y="4810125"/>
              <a:ext cx="90488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9" y="37"/>
                </a:cxn>
                <a:cxn ang="0">
                  <a:pos x="21" y="35"/>
                </a:cxn>
                <a:cxn ang="0">
                  <a:pos x="30" y="31"/>
                </a:cxn>
                <a:cxn ang="0">
                  <a:pos x="38" y="27"/>
                </a:cxn>
                <a:cxn ang="0">
                  <a:pos x="46" y="22"/>
                </a:cxn>
                <a:cxn ang="0">
                  <a:pos x="51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4" y="11"/>
                </a:cxn>
                <a:cxn ang="0">
                  <a:pos x="30" y="14"/>
                </a:cxn>
                <a:cxn ang="0">
                  <a:pos x="24" y="16"/>
                </a:cxn>
                <a:cxn ang="0">
                  <a:pos x="17" y="20"/>
                </a:cxn>
                <a:cxn ang="0">
                  <a:pos x="7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9" y="37"/>
                  </a:lnTo>
                  <a:lnTo>
                    <a:pt x="21" y="35"/>
                  </a:lnTo>
                  <a:lnTo>
                    <a:pt x="30" y="31"/>
                  </a:lnTo>
                  <a:lnTo>
                    <a:pt x="38" y="27"/>
                  </a:lnTo>
                  <a:lnTo>
                    <a:pt x="46" y="22"/>
                  </a:lnTo>
                  <a:lnTo>
                    <a:pt x="51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4" y="11"/>
                  </a:lnTo>
                  <a:lnTo>
                    <a:pt x="30" y="14"/>
                  </a:lnTo>
                  <a:lnTo>
                    <a:pt x="24" y="16"/>
                  </a:lnTo>
                  <a:lnTo>
                    <a:pt x="17" y="20"/>
                  </a:lnTo>
                  <a:lnTo>
                    <a:pt x="7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02"/>
            <p:cNvSpPr>
              <a:spLocks/>
            </p:cNvSpPr>
            <p:nvPr/>
          </p:nvSpPr>
          <p:spPr bwMode="auto">
            <a:xfrm>
              <a:off x="2101850" y="4819650"/>
              <a:ext cx="95250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2" y="22"/>
                </a:cxn>
                <a:cxn ang="0">
                  <a:pos x="20" y="27"/>
                </a:cxn>
                <a:cxn ang="0">
                  <a:pos x="27" y="31"/>
                </a:cxn>
                <a:cxn ang="0">
                  <a:pos x="37" y="35"/>
                </a:cxn>
                <a:cxn ang="0">
                  <a:pos x="48" y="37"/>
                </a:cxn>
                <a:cxn ang="0">
                  <a:pos x="60" y="37"/>
                </a:cxn>
                <a:cxn ang="0">
                  <a:pos x="60" y="22"/>
                </a:cxn>
                <a:cxn ang="0">
                  <a:pos x="50" y="20"/>
                </a:cxn>
                <a:cxn ang="0">
                  <a:pos x="41" y="20"/>
                </a:cxn>
                <a:cxn ang="0">
                  <a:pos x="35" y="16"/>
                </a:cxn>
                <a:cxn ang="0">
                  <a:pos x="27" y="14"/>
                </a:cxn>
                <a:cxn ang="0">
                  <a:pos x="23" y="11"/>
                </a:cxn>
                <a:cxn ang="0">
                  <a:pos x="20" y="7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60" h="37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2" y="22"/>
                  </a:lnTo>
                  <a:lnTo>
                    <a:pt x="20" y="27"/>
                  </a:lnTo>
                  <a:lnTo>
                    <a:pt x="27" y="31"/>
                  </a:lnTo>
                  <a:lnTo>
                    <a:pt x="37" y="35"/>
                  </a:lnTo>
                  <a:lnTo>
                    <a:pt x="48" y="37"/>
                  </a:lnTo>
                  <a:lnTo>
                    <a:pt x="60" y="37"/>
                  </a:lnTo>
                  <a:lnTo>
                    <a:pt x="60" y="22"/>
                  </a:lnTo>
                  <a:lnTo>
                    <a:pt x="50" y="20"/>
                  </a:lnTo>
                  <a:lnTo>
                    <a:pt x="41" y="20"/>
                  </a:lnTo>
                  <a:lnTo>
                    <a:pt x="35" y="16"/>
                  </a:lnTo>
                  <a:lnTo>
                    <a:pt x="27" y="14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03"/>
            <p:cNvSpPr>
              <a:spLocks/>
            </p:cNvSpPr>
            <p:nvPr/>
          </p:nvSpPr>
          <p:spPr bwMode="auto">
            <a:xfrm>
              <a:off x="2228850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04"/>
            <p:cNvSpPr>
              <a:spLocks/>
            </p:cNvSpPr>
            <p:nvPr/>
          </p:nvSpPr>
          <p:spPr bwMode="auto">
            <a:xfrm>
              <a:off x="2468563" y="5110162"/>
              <a:ext cx="60325" cy="141288"/>
            </a:xfrm>
            <a:custGeom>
              <a:avLst/>
              <a:gdLst/>
              <a:ahLst/>
              <a:cxnLst>
                <a:cxn ang="0">
                  <a:pos x="30" y="87"/>
                </a:cxn>
                <a:cxn ang="0">
                  <a:pos x="38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0" y="87"/>
                </a:cxn>
              </a:cxnLst>
              <a:rect l="0" t="0" r="r" b="b"/>
              <a:pathLst>
                <a:path w="38" h="89">
                  <a:moveTo>
                    <a:pt x="30" y="87"/>
                  </a:moveTo>
                  <a:lnTo>
                    <a:pt x="38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0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05"/>
            <p:cNvSpPr>
              <a:spLocks/>
            </p:cNvSpPr>
            <p:nvPr/>
          </p:nvSpPr>
          <p:spPr bwMode="auto">
            <a:xfrm>
              <a:off x="2544763" y="512762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06"/>
            <p:cNvSpPr>
              <a:spLocks/>
            </p:cNvSpPr>
            <p:nvPr/>
          </p:nvSpPr>
          <p:spPr bwMode="auto">
            <a:xfrm>
              <a:off x="2622550" y="511968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07"/>
            <p:cNvSpPr>
              <a:spLocks/>
            </p:cNvSpPr>
            <p:nvPr/>
          </p:nvSpPr>
          <p:spPr bwMode="auto">
            <a:xfrm>
              <a:off x="2425700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5" y="13"/>
                </a:cxn>
                <a:cxn ang="0">
                  <a:pos x="130" y="8"/>
                </a:cxn>
                <a:cxn ang="0">
                  <a:pos x="117" y="2"/>
                </a:cxn>
                <a:cxn ang="0">
                  <a:pos x="101" y="0"/>
                </a:cxn>
                <a:cxn ang="0">
                  <a:pos x="88" y="0"/>
                </a:cxn>
                <a:cxn ang="0">
                  <a:pos x="75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21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17" y="36"/>
                </a:cxn>
                <a:cxn ang="0">
                  <a:pos x="27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7" y="17"/>
                </a:cxn>
                <a:cxn ang="0">
                  <a:pos x="88" y="15"/>
                </a:cxn>
                <a:cxn ang="0">
                  <a:pos x="101" y="17"/>
                </a:cxn>
                <a:cxn ang="0">
                  <a:pos x="113" y="19"/>
                </a:cxn>
                <a:cxn ang="0">
                  <a:pos x="126" y="21"/>
                </a:cxn>
                <a:cxn ang="0">
                  <a:pos x="138" y="26"/>
                </a:cxn>
                <a:cxn ang="0">
                  <a:pos x="151" y="34"/>
                </a:cxn>
                <a:cxn ang="0">
                  <a:pos x="163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5" y="13"/>
                  </a:lnTo>
                  <a:lnTo>
                    <a:pt x="130" y="8"/>
                  </a:lnTo>
                  <a:lnTo>
                    <a:pt x="117" y="2"/>
                  </a:lnTo>
                  <a:lnTo>
                    <a:pt x="101" y="0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21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27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7" y="17"/>
                  </a:lnTo>
                  <a:lnTo>
                    <a:pt x="88" y="15"/>
                  </a:lnTo>
                  <a:lnTo>
                    <a:pt x="101" y="17"/>
                  </a:lnTo>
                  <a:lnTo>
                    <a:pt x="113" y="19"/>
                  </a:lnTo>
                  <a:lnTo>
                    <a:pt x="126" y="21"/>
                  </a:lnTo>
                  <a:lnTo>
                    <a:pt x="138" y="26"/>
                  </a:lnTo>
                  <a:lnTo>
                    <a:pt x="151" y="34"/>
                  </a:lnTo>
                  <a:lnTo>
                    <a:pt x="163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08"/>
            <p:cNvSpPr>
              <a:spLocks/>
            </p:cNvSpPr>
            <p:nvPr/>
          </p:nvSpPr>
          <p:spPr bwMode="auto">
            <a:xfrm>
              <a:off x="2681288" y="4756150"/>
              <a:ext cx="30162" cy="330200"/>
            </a:xfrm>
            <a:custGeom>
              <a:avLst/>
              <a:gdLst/>
              <a:ahLst/>
              <a:cxnLst>
                <a:cxn ang="0">
                  <a:pos x="17" y="208"/>
                </a:cxn>
                <a:cxn ang="0">
                  <a:pos x="17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9" y="108"/>
                </a:cxn>
                <a:cxn ang="0">
                  <a:pos x="19" y="71"/>
                </a:cxn>
                <a:cxn ang="0">
                  <a:pos x="19" y="39"/>
                </a:cxn>
                <a:cxn ang="0">
                  <a:pos x="17" y="15"/>
                </a:cxn>
                <a:cxn ang="0">
                  <a:pos x="11" y="0"/>
                </a:cxn>
                <a:cxn ang="0">
                  <a:pos x="2" y="11"/>
                </a:cxn>
                <a:cxn ang="0">
                  <a:pos x="2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2" y="177"/>
                </a:cxn>
                <a:cxn ang="0">
                  <a:pos x="2" y="199"/>
                </a:cxn>
                <a:cxn ang="0">
                  <a:pos x="0" y="208"/>
                </a:cxn>
                <a:cxn ang="0">
                  <a:pos x="17" y="208"/>
                </a:cxn>
              </a:cxnLst>
              <a:rect l="0" t="0" r="r" b="b"/>
              <a:pathLst>
                <a:path w="19" h="208">
                  <a:moveTo>
                    <a:pt x="17" y="208"/>
                  </a:moveTo>
                  <a:lnTo>
                    <a:pt x="17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9" y="108"/>
                  </a:lnTo>
                  <a:lnTo>
                    <a:pt x="19" y="71"/>
                  </a:lnTo>
                  <a:lnTo>
                    <a:pt x="19" y="39"/>
                  </a:lnTo>
                  <a:lnTo>
                    <a:pt x="17" y="15"/>
                  </a:lnTo>
                  <a:lnTo>
                    <a:pt x="11" y="0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2" y="177"/>
                  </a:lnTo>
                  <a:lnTo>
                    <a:pt x="2" y="199"/>
                  </a:lnTo>
                  <a:lnTo>
                    <a:pt x="0" y="208"/>
                  </a:lnTo>
                  <a:lnTo>
                    <a:pt x="17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09"/>
            <p:cNvSpPr>
              <a:spLocks/>
            </p:cNvSpPr>
            <p:nvPr/>
          </p:nvSpPr>
          <p:spPr bwMode="auto">
            <a:xfrm>
              <a:off x="2432050" y="5083175"/>
              <a:ext cx="276225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23"/>
                </a:cxn>
                <a:cxn ang="0">
                  <a:pos x="32" y="28"/>
                </a:cxn>
                <a:cxn ang="0">
                  <a:pos x="48" y="34"/>
                </a:cxn>
                <a:cxn ang="0">
                  <a:pos x="63" y="36"/>
                </a:cxn>
                <a:cxn ang="0">
                  <a:pos x="76" y="37"/>
                </a:cxn>
                <a:cxn ang="0">
                  <a:pos x="92" y="37"/>
                </a:cxn>
                <a:cxn ang="0">
                  <a:pos x="105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4" y="2"/>
                </a:cxn>
                <a:cxn ang="0">
                  <a:pos x="157" y="2"/>
                </a:cxn>
                <a:cxn ang="0">
                  <a:pos x="157" y="0"/>
                </a:cxn>
                <a:cxn ang="0">
                  <a:pos x="147" y="6"/>
                </a:cxn>
                <a:cxn ang="0">
                  <a:pos x="134" y="13"/>
                </a:cxn>
                <a:cxn ang="0">
                  <a:pos x="113" y="19"/>
                </a:cxn>
                <a:cxn ang="0">
                  <a:pos x="103" y="21"/>
                </a:cxn>
                <a:cxn ang="0">
                  <a:pos x="90" y="23"/>
                </a:cxn>
                <a:cxn ang="0">
                  <a:pos x="78" y="23"/>
                </a:cxn>
                <a:cxn ang="0">
                  <a:pos x="65" y="21"/>
                </a:cxn>
                <a:cxn ang="0">
                  <a:pos x="52" y="19"/>
                </a:cxn>
                <a:cxn ang="0">
                  <a:pos x="38" y="15"/>
                </a:cxn>
                <a:cxn ang="0">
                  <a:pos x="23" y="10"/>
                </a:cxn>
                <a:cxn ang="0">
                  <a:pos x="10" y="0"/>
                </a:cxn>
                <a:cxn ang="0">
                  <a:pos x="0" y="13"/>
                </a:cxn>
              </a:cxnLst>
              <a:rect l="0" t="0" r="r" b="b"/>
              <a:pathLst>
                <a:path w="174" h="37">
                  <a:moveTo>
                    <a:pt x="0" y="13"/>
                  </a:moveTo>
                  <a:lnTo>
                    <a:pt x="17" y="23"/>
                  </a:lnTo>
                  <a:lnTo>
                    <a:pt x="32" y="28"/>
                  </a:lnTo>
                  <a:lnTo>
                    <a:pt x="48" y="34"/>
                  </a:lnTo>
                  <a:lnTo>
                    <a:pt x="63" y="36"/>
                  </a:lnTo>
                  <a:lnTo>
                    <a:pt x="76" y="37"/>
                  </a:lnTo>
                  <a:lnTo>
                    <a:pt x="92" y="37"/>
                  </a:lnTo>
                  <a:lnTo>
                    <a:pt x="105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4" y="2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47" y="6"/>
                  </a:lnTo>
                  <a:lnTo>
                    <a:pt x="134" y="13"/>
                  </a:lnTo>
                  <a:lnTo>
                    <a:pt x="113" y="19"/>
                  </a:lnTo>
                  <a:lnTo>
                    <a:pt x="103" y="21"/>
                  </a:lnTo>
                  <a:lnTo>
                    <a:pt x="90" y="23"/>
                  </a:lnTo>
                  <a:lnTo>
                    <a:pt x="78" y="23"/>
                  </a:lnTo>
                  <a:lnTo>
                    <a:pt x="65" y="21"/>
                  </a:lnTo>
                  <a:lnTo>
                    <a:pt x="52" y="19"/>
                  </a:lnTo>
                  <a:lnTo>
                    <a:pt x="38" y="15"/>
                  </a:lnTo>
                  <a:lnTo>
                    <a:pt x="23" y="10"/>
                  </a:lnTo>
                  <a:lnTo>
                    <a:pt x="1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10"/>
            <p:cNvSpPr>
              <a:spLocks/>
            </p:cNvSpPr>
            <p:nvPr/>
          </p:nvSpPr>
          <p:spPr bwMode="auto">
            <a:xfrm>
              <a:off x="2422525" y="475615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2" y="204"/>
                </a:cxn>
                <a:cxn ang="0">
                  <a:pos x="6" y="219"/>
                </a:cxn>
                <a:cxn ang="0">
                  <a:pos x="16" y="206"/>
                </a:cxn>
                <a:cxn ang="0">
                  <a:pos x="17" y="203"/>
                </a:cxn>
                <a:cxn ang="0">
                  <a:pos x="17" y="180"/>
                </a:cxn>
                <a:cxn ang="0">
                  <a:pos x="17" y="147"/>
                </a:cxn>
                <a:cxn ang="0">
                  <a:pos x="17" y="110"/>
                </a:cxn>
                <a:cxn ang="0">
                  <a:pos x="17" y="71"/>
                </a:cxn>
                <a:cxn ang="0">
                  <a:pos x="17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2" y="204"/>
                  </a:lnTo>
                  <a:lnTo>
                    <a:pt x="6" y="219"/>
                  </a:lnTo>
                  <a:lnTo>
                    <a:pt x="16" y="206"/>
                  </a:lnTo>
                  <a:lnTo>
                    <a:pt x="17" y="203"/>
                  </a:lnTo>
                  <a:lnTo>
                    <a:pt x="17" y="180"/>
                  </a:lnTo>
                  <a:lnTo>
                    <a:pt x="17" y="147"/>
                  </a:lnTo>
                  <a:lnTo>
                    <a:pt x="17" y="110"/>
                  </a:lnTo>
                  <a:lnTo>
                    <a:pt x="17" y="71"/>
                  </a:lnTo>
                  <a:lnTo>
                    <a:pt x="17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11"/>
            <p:cNvSpPr>
              <a:spLocks/>
            </p:cNvSpPr>
            <p:nvPr/>
          </p:nvSpPr>
          <p:spPr bwMode="auto">
            <a:xfrm>
              <a:off x="2438400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12"/>
            <p:cNvSpPr>
              <a:spLocks/>
            </p:cNvSpPr>
            <p:nvPr/>
          </p:nvSpPr>
          <p:spPr bwMode="auto">
            <a:xfrm>
              <a:off x="2471738" y="4749800"/>
              <a:ext cx="93662" cy="6032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8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9" y="10"/>
                </a:cxn>
                <a:cxn ang="0">
                  <a:pos x="11" y="15"/>
                </a:cxn>
                <a:cxn ang="0">
                  <a:pos x="6" y="21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34"/>
                </a:cxn>
                <a:cxn ang="0">
                  <a:pos x="19" y="30"/>
                </a:cxn>
                <a:cxn ang="0">
                  <a:pos x="23" y="26"/>
                </a:cxn>
                <a:cxn ang="0">
                  <a:pos x="27" y="23"/>
                </a:cxn>
                <a:cxn ang="0">
                  <a:pos x="34" y="19"/>
                </a:cxn>
                <a:cxn ang="0">
                  <a:pos x="40" y="17"/>
                </a:cxn>
                <a:cxn ang="0">
                  <a:pos x="50" y="15"/>
                </a:cxn>
                <a:cxn ang="0">
                  <a:pos x="59" y="15"/>
                </a:cxn>
                <a:cxn ang="0">
                  <a:pos x="59" y="0"/>
                </a:cxn>
              </a:cxnLst>
              <a:rect l="0" t="0" r="r" b="b"/>
              <a:pathLst>
                <a:path w="59" h="38">
                  <a:moveTo>
                    <a:pt x="59" y="0"/>
                  </a:moveTo>
                  <a:lnTo>
                    <a:pt x="48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9" y="10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34"/>
                  </a:lnTo>
                  <a:lnTo>
                    <a:pt x="19" y="30"/>
                  </a:lnTo>
                  <a:lnTo>
                    <a:pt x="23" y="26"/>
                  </a:lnTo>
                  <a:lnTo>
                    <a:pt x="27" y="23"/>
                  </a:lnTo>
                  <a:lnTo>
                    <a:pt x="34" y="19"/>
                  </a:lnTo>
                  <a:lnTo>
                    <a:pt x="40" y="17"/>
                  </a:lnTo>
                  <a:lnTo>
                    <a:pt x="50" y="15"/>
                  </a:lnTo>
                  <a:lnTo>
                    <a:pt x="59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13"/>
            <p:cNvSpPr>
              <a:spLocks/>
            </p:cNvSpPr>
            <p:nvPr/>
          </p:nvSpPr>
          <p:spPr bwMode="auto">
            <a:xfrm>
              <a:off x="2565400" y="4749800"/>
              <a:ext cx="90488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38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4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0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38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14"/>
            <p:cNvSpPr>
              <a:spLocks/>
            </p:cNvSpPr>
            <p:nvPr/>
          </p:nvSpPr>
          <p:spPr bwMode="auto">
            <a:xfrm>
              <a:off x="2565400" y="4810125"/>
              <a:ext cx="90488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38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0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4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8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0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38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4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15"/>
            <p:cNvSpPr>
              <a:spLocks/>
            </p:cNvSpPr>
            <p:nvPr/>
          </p:nvSpPr>
          <p:spPr bwMode="auto">
            <a:xfrm>
              <a:off x="2471738" y="4810125"/>
              <a:ext cx="9366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1" y="22"/>
                </a:cxn>
                <a:cxn ang="0">
                  <a:pos x="19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8" y="37"/>
                </a:cxn>
                <a:cxn ang="0">
                  <a:pos x="59" y="37"/>
                </a:cxn>
                <a:cxn ang="0">
                  <a:pos x="59" y="22"/>
                </a:cxn>
                <a:cxn ang="0">
                  <a:pos x="50" y="20"/>
                </a:cxn>
                <a:cxn ang="0">
                  <a:pos x="40" y="20"/>
                </a:cxn>
                <a:cxn ang="0">
                  <a:pos x="34" y="16"/>
                </a:cxn>
                <a:cxn ang="0">
                  <a:pos x="27" y="14"/>
                </a:cxn>
                <a:cxn ang="0">
                  <a:pos x="23" y="11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59" h="37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1" y="22"/>
                  </a:lnTo>
                  <a:lnTo>
                    <a:pt x="19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8" y="37"/>
                  </a:lnTo>
                  <a:lnTo>
                    <a:pt x="59" y="37"/>
                  </a:lnTo>
                  <a:lnTo>
                    <a:pt x="59" y="22"/>
                  </a:lnTo>
                  <a:lnTo>
                    <a:pt x="50" y="20"/>
                  </a:lnTo>
                  <a:lnTo>
                    <a:pt x="40" y="20"/>
                  </a:lnTo>
                  <a:lnTo>
                    <a:pt x="34" y="16"/>
                  </a:lnTo>
                  <a:lnTo>
                    <a:pt x="27" y="14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16"/>
            <p:cNvSpPr>
              <a:spLocks/>
            </p:cNvSpPr>
            <p:nvPr/>
          </p:nvSpPr>
          <p:spPr bwMode="auto">
            <a:xfrm>
              <a:off x="2482850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23"/>
            <p:cNvSpPr>
              <a:spLocks/>
            </p:cNvSpPr>
            <p:nvPr/>
          </p:nvSpPr>
          <p:spPr bwMode="auto">
            <a:xfrm>
              <a:off x="2681288" y="4756150"/>
              <a:ext cx="26987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2" y="204"/>
                </a:cxn>
                <a:cxn ang="0">
                  <a:pos x="5" y="219"/>
                </a:cxn>
                <a:cxn ang="0">
                  <a:pos x="15" y="206"/>
                </a:cxn>
                <a:cxn ang="0">
                  <a:pos x="17" y="203"/>
                </a:cxn>
                <a:cxn ang="0">
                  <a:pos x="17" y="180"/>
                </a:cxn>
                <a:cxn ang="0">
                  <a:pos x="17" y="147"/>
                </a:cxn>
                <a:cxn ang="0">
                  <a:pos x="17" y="110"/>
                </a:cxn>
                <a:cxn ang="0">
                  <a:pos x="17" y="71"/>
                </a:cxn>
                <a:cxn ang="0">
                  <a:pos x="17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2" y="204"/>
                  </a:lnTo>
                  <a:lnTo>
                    <a:pt x="5" y="219"/>
                  </a:lnTo>
                  <a:lnTo>
                    <a:pt x="15" y="206"/>
                  </a:lnTo>
                  <a:lnTo>
                    <a:pt x="17" y="203"/>
                  </a:lnTo>
                  <a:lnTo>
                    <a:pt x="17" y="180"/>
                  </a:lnTo>
                  <a:lnTo>
                    <a:pt x="17" y="147"/>
                  </a:lnTo>
                  <a:lnTo>
                    <a:pt x="17" y="110"/>
                  </a:lnTo>
                  <a:lnTo>
                    <a:pt x="17" y="71"/>
                  </a:lnTo>
                  <a:lnTo>
                    <a:pt x="17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24"/>
            <p:cNvSpPr>
              <a:spLocks/>
            </p:cNvSpPr>
            <p:nvPr/>
          </p:nvSpPr>
          <p:spPr bwMode="auto">
            <a:xfrm>
              <a:off x="2695575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29"/>
            <p:cNvSpPr>
              <a:spLocks/>
            </p:cNvSpPr>
            <p:nvPr/>
          </p:nvSpPr>
          <p:spPr bwMode="auto">
            <a:xfrm>
              <a:off x="2741613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308"/>
            <p:cNvSpPr>
              <a:spLocks noChangeShapeType="1"/>
            </p:cNvSpPr>
            <p:nvPr/>
          </p:nvSpPr>
          <p:spPr bwMode="auto">
            <a:xfrm>
              <a:off x="2173288" y="4522787"/>
              <a:ext cx="1587" cy="1588"/>
            </a:xfrm>
            <a:prstGeom prst="line">
              <a:avLst/>
            </a:prstGeom>
            <a:noFill/>
            <a:ln w="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1870075" y="4510087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310"/>
            <p:cNvSpPr>
              <a:spLocks noChangeShapeType="1"/>
            </p:cNvSpPr>
            <p:nvPr/>
          </p:nvSpPr>
          <p:spPr bwMode="auto">
            <a:xfrm>
              <a:off x="2798763" y="4524375"/>
              <a:ext cx="1587" cy="1587"/>
            </a:xfrm>
            <a:prstGeom prst="line">
              <a:avLst/>
            </a:prstGeom>
            <a:noFill/>
            <a:ln w="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314"/>
            <p:cNvSpPr>
              <a:spLocks noChangeShapeType="1"/>
            </p:cNvSpPr>
            <p:nvPr/>
          </p:nvSpPr>
          <p:spPr bwMode="auto">
            <a:xfrm>
              <a:off x="2108200" y="4508500"/>
              <a:ext cx="1588" cy="1587"/>
            </a:xfrm>
            <a:prstGeom prst="line">
              <a:avLst/>
            </a:prstGeom>
            <a:noFill/>
            <a:ln w="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22"/>
            <p:cNvSpPr>
              <a:spLocks noChangeShapeType="1"/>
            </p:cNvSpPr>
            <p:nvPr/>
          </p:nvSpPr>
          <p:spPr bwMode="auto">
            <a:xfrm>
              <a:off x="2733675" y="4510087"/>
              <a:ext cx="1588" cy="1588"/>
            </a:xfrm>
            <a:prstGeom prst="line">
              <a:avLst/>
            </a:prstGeom>
            <a:noFill/>
            <a:ln w="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1" name="Rounded Rectangle 290"/>
          <p:cNvSpPr/>
          <p:nvPr/>
        </p:nvSpPr>
        <p:spPr>
          <a:xfrm>
            <a:off x="6172199" y="5772578"/>
            <a:ext cx="708609" cy="194329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129"/>
          <p:cNvSpPr>
            <a:spLocks/>
          </p:cNvSpPr>
          <p:nvPr/>
        </p:nvSpPr>
        <p:spPr bwMode="auto">
          <a:xfrm>
            <a:off x="5877235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8" y="21"/>
              </a:cxn>
              <a:cxn ang="0">
                <a:pos x="143" y="13"/>
              </a:cxn>
              <a:cxn ang="0">
                <a:pos x="130" y="8"/>
              </a:cxn>
              <a:cxn ang="0">
                <a:pos x="114" y="2"/>
              </a:cxn>
              <a:cxn ang="0">
                <a:pos x="101" y="0"/>
              </a:cxn>
              <a:cxn ang="0">
                <a:pos x="86" y="0"/>
              </a:cxn>
              <a:cxn ang="0">
                <a:pos x="72" y="2"/>
              </a:cxn>
              <a:cxn ang="0">
                <a:pos x="61" y="4"/>
              </a:cxn>
              <a:cxn ang="0">
                <a:pos x="38" y="10"/>
              </a:cxn>
              <a:cxn ang="0">
                <a:pos x="19" y="17"/>
              </a:cxn>
              <a:cxn ang="0">
                <a:pos x="7" y="25"/>
              </a:cxn>
              <a:cxn ang="0">
                <a:pos x="0" y="32"/>
              </a:cxn>
              <a:cxn ang="0">
                <a:pos x="15" y="36"/>
              </a:cxn>
              <a:cxn ang="0">
                <a:pos x="26" y="30"/>
              </a:cxn>
              <a:cxn ang="0">
                <a:pos x="42" y="25"/>
              </a:cxn>
              <a:cxn ang="0">
                <a:pos x="63" y="19"/>
              </a:cxn>
              <a:cxn ang="0">
                <a:pos x="74" y="17"/>
              </a:cxn>
              <a:cxn ang="0">
                <a:pos x="86" y="15"/>
              </a:cxn>
              <a:cxn ang="0">
                <a:pos x="99" y="17"/>
              </a:cxn>
              <a:cxn ang="0">
                <a:pos x="110" y="19"/>
              </a:cxn>
              <a:cxn ang="0">
                <a:pos x="124" y="21"/>
              </a:cxn>
              <a:cxn ang="0">
                <a:pos x="137" y="26"/>
              </a:cxn>
              <a:cxn ang="0">
                <a:pos x="149" y="34"/>
              </a:cxn>
              <a:cxn ang="0">
                <a:pos x="160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8" y="21"/>
                </a:lnTo>
                <a:lnTo>
                  <a:pt x="143" y="13"/>
                </a:lnTo>
                <a:lnTo>
                  <a:pt x="130" y="8"/>
                </a:lnTo>
                <a:lnTo>
                  <a:pt x="114" y="2"/>
                </a:lnTo>
                <a:lnTo>
                  <a:pt x="101" y="0"/>
                </a:lnTo>
                <a:lnTo>
                  <a:pt x="86" y="0"/>
                </a:lnTo>
                <a:lnTo>
                  <a:pt x="72" y="2"/>
                </a:lnTo>
                <a:lnTo>
                  <a:pt x="61" y="4"/>
                </a:lnTo>
                <a:lnTo>
                  <a:pt x="38" y="10"/>
                </a:lnTo>
                <a:lnTo>
                  <a:pt x="19" y="17"/>
                </a:lnTo>
                <a:lnTo>
                  <a:pt x="7" y="25"/>
                </a:lnTo>
                <a:lnTo>
                  <a:pt x="0" y="32"/>
                </a:lnTo>
                <a:lnTo>
                  <a:pt x="15" y="36"/>
                </a:lnTo>
                <a:lnTo>
                  <a:pt x="26" y="30"/>
                </a:lnTo>
                <a:lnTo>
                  <a:pt x="42" y="25"/>
                </a:lnTo>
                <a:lnTo>
                  <a:pt x="63" y="19"/>
                </a:lnTo>
                <a:lnTo>
                  <a:pt x="74" y="17"/>
                </a:lnTo>
                <a:lnTo>
                  <a:pt x="86" y="15"/>
                </a:lnTo>
                <a:lnTo>
                  <a:pt x="99" y="17"/>
                </a:lnTo>
                <a:lnTo>
                  <a:pt x="110" y="19"/>
                </a:lnTo>
                <a:lnTo>
                  <a:pt x="124" y="21"/>
                </a:lnTo>
                <a:lnTo>
                  <a:pt x="137" y="26"/>
                </a:lnTo>
                <a:lnTo>
                  <a:pt x="149" y="34"/>
                </a:lnTo>
                <a:lnTo>
                  <a:pt x="160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" name="Freeform 130"/>
          <p:cNvSpPr>
            <a:spLocks/>
          </p:cNvSpPr>
          <p:nvPr/>
        </p:nvSpPr>
        <p:spPr bwMode="auto">
          <a:xfrm>
            <a:off x="6131235" y="5652552"/>
            <a:ext cx="26988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5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2" y="0"/>
              </a:cxn>
              <a:cxn ang="0">
                <a:pos x="0" y="11"/>
              </a:cxn>
              <a:cxn ang="0">
                <a:pos x="0" y="17"/>
              </a:cxn>
              <a:cxn ang="0">
                <a:pos x="2" y="39"/>
              </a:cxn>
              <a:cxn ang="0">
                <a:pos x="2" y="71"/>
              </a:cxn>
              <a:cxn ang="0">
                <a:pos x="2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5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2" y="0"/>
                </a:lnTo>
                <a:lnTo>
                  <a:pt x="0" y="11"/>
                </a:lnTo>
                <a:lnTo>
                  <a:pt x="0" y="17"/>
                </a:lnTo>
                <a:lnTo>
                  <a:pt x="2" y="39"/>
                </a:lnTo>
                <a:lnTo>
                  <a:pt x="2" y="71"/>
                </a:lnTo>
                <a:lnTo>
                  <a:pt x="2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" name="Freeform 133"/>
          <p:cNvSpPr>
            <a:spLocks/>
          </p:cNvSpPr>
          <p:nvPr/>
        </p:nvSpPr>
        <p:spPr bwMode="auto">
          <a:xfrm>
            <a:off x="5888348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" name="Freeform 138"/>
          <p:cNvSpPr>
            <a:spLocks/>
          </p:cNvSpPr>
          <p:nvPr/>
        </p:nvSpPr>
        <p:spPr bwMode="auto">
          <a:xfrm>
            <a:off x="5934385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" name="Freeform 139"/>
          <p:cNvSpPr>
            <a:spLocks/>
          </p:cNvSpPr>
          <p:nvPr/>
        </p:nvSpPr>
        <p:spPr bwMode="auto">
          <a:xfrm>
            <a:off x="6174098" y="5971194"/>
            <a:ext cx="60325" cy="127172"/>
          </a:xfrm>
          <a:custGeom>
            <a:avLst/>
            <a:gdLst/>
            <a:ahLst/>
            <a:cxnLst>
              <a:cxn ang="0">
                <a:pos x="30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3" y="89"/>
              </a:cxn>
              <a:cxn ang="0">
                <a:pos x="30" y="87"/>
              </a:cxn>
            </a:cxnLst>
            <a:rect l="0" t="0" r="r" b="b"/>
            <a:pathLst>
              <a:path w="38" h="89">
                <a:moveTo>
                  <a:pt x="30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3" y="89"/>
                </a:lnTo>
                <a:lnTo>
                  <a:pt x="30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" name="Freeform 140"/>
          <p:cNvSpPr>
            <a:spLocks/>
          </p:cNvSpPr>
          <p:nvPr/>
        </p:nvSpPr>
        <p:spPr bwMode="auto">
          <a:xfrm>
            <a:off x="6250298" y="5986912"/>
            <a:ext cx="63500" cy="111453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40" y="73"/>
              </a:cxn>
              <a:cxn ang="0">
                <a:pos x="15" y="0"/>
              </a:cxn>
              <a:cxn ang="0">
                <a:pos x="0" y="4"/>
              </a:cxn>
              <a:cxn ang="0">
                <a:pos x="24" y="78"/>
              </a:cxn>
              <a:cxn ang="0">
                <a:pos x="32" y="76"/>
              </a:cxn>
            </a:cxnLst>
            <a:rect l="0" t="0" r="r" b="b"/>
            <a:pathLst>
              <a:path w="40" h="78">
                <a:moveTo>
                  <a:pt x="32" y="76"/>
                </a:moveTo>
                <a:lnTo>
                  <a:pt x="40" y="73"/>
                </a:lnTo>
                <a:lnTo>
                  <a:pt x="15" y="0"/>
                </a:lnTo>
                <a:lnTo>
                  <a:pt x="0" y="4"/>
                </a:lnTo>
                <a:lnTo>
                  <a:pt x="24" y="78"/>
                </a:lnTo>
                <a:lnTo>
                  <a:pt x="32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" name="Freeform 141"/>
          <p:cNvSpPr>
            <a:spLocks/>
          </p:cNvSpPr>
          <p:nvPr/>
        </p:nvSpPr>
        <p:spPr bwMode="auto">
          <a:xfrm>
            <a:off x="6328085" y="5979767"/>
            <a:ext cx="66675" cy="118598"/>
          </a:xfrm>
          <a:custGeom>
            <a:avLst/>
            <a:gdLst/>
            <a:ahLst/>
            <a:cxnLst>
              <a:cxn ang="0">
                <a:pos x="35" y="81"/>
              </a:cxn>
              <a:cxn ang="0">
                <a:pos x="42" y="78"/>
              </a:cxn>
              <a:cxn ang="0">
                <a:pos x="16" y="0"/>
              </a:cxn>
              <a:cxn ang="0">
                <a:pos x="0" y="5"/>
              </a:cxn>
              <a:cxn ang="0">
                <a:pos x="27" y="83"/>
              </a:cxn>
              <a:cxn ang="0">
                <a:pos x="35" y="81"/>
              </a:cxn>
            </a:cxnLst>
            <a:rect l="0" t="0" r="r" b="b"/>
            <a:pathLst>
              <a:path w="42" h="83">
                <a:moveTo>
                  <a:pt x="35" y="81"/>
                </a:moveTo>
                <a:lnTo>
                  <a:pt x="42" y="78"/>
                </a:lnTo>
                <a:lnTo>
                  <a:pt x="16" y="0"/>
                </a:lnTo>
                <a:lnTo>
                  <a:pt x="0" y="5"/>
                </a:lnTo>
                <a:lnTo>
                  <a:pt x="27" y="83"/>
                </a:lnTo>
                <a:lnTo>
                  <a:pt x="35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" name="Freeform 142"/>
          <p:cNvSpPr>
            <a:spLocks/>
          </p:cNvSpPr>
          <p:nvPr/>
        </p:nvSpPr>
        <p:spPr bwMode="auto">
          <a:xfrm>
            <a:off x="6131235" y="5606827"/>
            <a:ext cx="276225" cy="61442"/>
          </a:xfrm>
          <a:custGeom>
            <a:avLst/>
            <a:gdLst/>
            <a:ahLst/>
            <a:cxnLst>
              <a:cxn ang="0">
                <a:pos x="174" y="32"/>
              </a:cxn>
              <a:cxn ang="0">
                <a:pos x="161" y="21"/>
              </a:cxn>
              <a:cxn ang="0">
                <a:pos x="145" y="13"/>
              </a:cxn>
              <a:cxn ang="0">
                <a:pos x="132" y="8"/>
              </a:cxn>
              <a:cxn ang="0">
                <a:pos x="117" y="2"/>
              </a:cxn>
              <a:cxn ang="0">
                <a:pos x="103" y="0"/>
              </a:cxn>
              <a:cxn ang="0">
                <a:pos x="88" y="0"/>
              </a:cxn>
              <a:cxn ang="0">
                <a:pos x="75" y="2"/>
              </a:cxn>
              <a:cxn ang="0">
                <a:pos x="63" y="4"/>
              </a:cxn>
              <a:cxn ang="0">
                <a:pos x="40" y="10"/>
              </a:cxn>
              <a:cxn ang="0">
                <a:pos x="21" y="17"/>
              </a:cxn>
              <a:cxn ang="0">
                <a:pos x="10" y="25"/>
              </a:cxn>
              <a:cxn ang="0">
                <a:pos x="0" y="32"/>
              </a:cxn>
              <a:cxn ang="0">
                <a:pos x="17" y="36"/>
              </a:cxn>
              <a:cxn ang="0">
                <a:pos x="29" y="30"/>
              </a:cxn>
              <a:cxn ang="0">
                <a:pos x="44" y="25"/>
              </a:cxn>
              <a:cxn ang="0">
                <a:pos x="65" y="19"/>
              </a:cxn>
              <a:cxn ang="0">
                <a:pos x="77" y="17"/>
              </a:cxn>
              <a:cxn ang="0">
                <a:pos x="88" y="15"/>
              </a:cxn>
              <a:cxn ang="0">
                <a:pos x="101" y="17"/>
              </a:cxn>
              <a:cxn ang="0">
                <a:pos x="113" y="19"/>
              </a:cxn>
              <a:cxn ang="0">
                <a:pos x="126" y="21"/>
              </a:cxn>
              <a:cxn ang="0">
                <a:pos x="138" y="26"/>
              </a:cxn>
              <a:cxn ang="0">
                <a:pos x="151" y="34"/>
              </a:cxn>
              <a:cxn ang="0">
                <a:pos x="163" y="43"/>
              </a:cxn>
              <a:cxn ang="0">
                <a:pos x="174" y="32"/>
              </a:cxn>
            </a:cxnLst>
            <a:rect l="0" t="0" r="r" b="b"/>
            <a:pathLst>
              <a:path w="174" h="43">
                <a:moveTo>
                  <a:pt x="174" y="32"/>
                </a:moveTo>
                <a:lnTo>
                  <a:pt x="161" y="21"/>
                </a:lnTo>
                <a:lnTo>
                  <a:pt x="145" y="13"/>
                </a:lnTo>
                <a:lnTo>
                  <a:pt x="132" y="8"/>
                </a:lnTo>
                <a:lnTo>
                  <a:pt x="117" y="2"/>
                </a:lnTo>
                <a:lnTo>
                  <a:pt x="103" y="0"/>
                </a:lnTo>
                <a:lnTo>
                  <a:pt x="88" y="0"/>
                </a:lnTo>
                <a:lnTo>
                  <a:pt x="75" y="2"/>
                </a:lnTo>
                <a:lnTo>
                  <a:pt x="63" y="4"/>
                </a:lnTo>
                <a:lnTo>
                  <a:pt x="40" y="10"/>
                </a:lnTo>
                <a:lnTo>
                  <a:pt x="21" y="17"/>
                </a:lnTo>
                <a:lnTo>
                  <a:pt x="10" y="25"/>
                </a:lnTo>
                <a:lnTo>
                  <a:pt x="0" y="32"/>
                </a:lnTo>
                <a:lnTo>
                  <a:pt x="17" y="36"/>
                </a:lnTo>
                <a:lnTo>
                  <a:pt x="29" y="30"/>
                </a:lnTo>
                <a:lnTo>
                  <a:pt x="44" y="25"/>
                </a:lnTo>
                <a:lnTo>
                  <a:pt x="65" y="19"/>
                </a:lnTo>
                <a:lnTo>
                  <a:pt x="77" y="17"/>
                </a:lnTo>
                <a:lnTo>
                  <a:pt x="88" y="15"/>
                </a:lnTo>
                <a:lnTo>
                  <a:pt x="101" y="17"/>
                </a:lnTo>
                <a:lnTo>
                  <a:pt x="113" y="19"/>
                </a:lnTo>
                <a:lnTo>
                  <a:pt x="126" y="21"/>
                </a:lnTo>
                <a:lnTo>
                  <a:pt x="138" y="26"/>
                </a:lnTo>
                <a:lnTo>
                  <a:pt x="151" y="34"/>
                </a:lnTo>
                <a:lnTo>
                  <a:pt x="163" y="43"/>
                </a:lnTo>
                <a:lnTo>
                  <a:pt x="174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" name="Freeform 143"/>
          <p:cNvSpPr>
            <a:spLocks/>
          </p:cNvSpPr>
          <p:nvPr/>
        </p:nvSpPr>
        <p:spPr bwMode="auto">
          <a:xfrm>
            <a:off x="6389998" y="5652552"/>
            <a:ext cx="26987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5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1" y="0"/>
              </a:cxn>
              <a:cxn ang="0">
                <a:pos x="0" y="11"/>
              </a:cxn>
              <a:cxn ang="0">
                <a:pos x="0" y="17"/>
              </a:cxn>
              <a:cxn ang="0">
                <a:pos x="1" y="39"/>
              </a:cxn>
              <a:cxn ang="0">
                <a:pos x="1" y="71"/>
              </a:cxn>
              <a:cxn ang="0">
                <a:pos x="1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5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1" y="0"/>
                </a:lnTo>
                <a:lnTo>
                  <a:pt x="0" y="11"/>
                </a:lnTo>
                <a:lnTo>
                  <a:pt x="0" y="17"/>
                </a:lnTo>
                <a:lnTo>
                  <a:pt x="1" y="39"/>
                </a:lnTo>
                <a:lnTo>
                  <a:pt x="1" y="71"/>
                </a:lnTo>
                <a:lnTo>
                  <a:pt x="1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1" name="Freeform 144"/>
          <p:cNvSpPr>
            <a:spLocks/>
          </p:cNvSpPr>
          <p:nvPr/>
        </p:nvSpPr>
        <p:spPr bwMode="auto">
          <a:xfrm>
            <a:off x="6140760" y="5946903"/>
            <a:ext cx="273050" cy="52869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0" y="28"/>
              </a:cxn>
              <a:cxn ang="0">
                <a:pos x="46" y="34"/>
              </a:cxn>
              <a:cxn ang="0">
                <a:pos x="61" y="36"/>
              </a:cxn>
              <a:cxn ang="0">
                <a:pos x="76" y="37"/>
              </a:cxn>
              <a:cxn ang="0">
                <a:pos x="90" y="37"/>
              </a:cxn>
              <a:cxn ang="0">
                <a:pos x="103" y="36"/>
              </a:cxn>
              <a:cxn ang="0">
                <a:pos x="116" y="34"/>
              </a:cxn>
              <a:cxn ang="0">
                <a:pos x="137" y="28"/>
              </a:cxn>
              <a:cxn ang="0">
                <a:pos x="155" y="21"/>
              </a:cxn>
              <a:cxn ang="0">
                <a:pos x="164" y="13"/>
              </a:cxn>
              <a:cxn ang="0">
                <a:pos x="172" y="2"/>
              </a:cxn>
              <a:cxn ang="0">
                <a:pos x="157" y="2"/>
              </a:cxn>
              <a:cxn ang="0">
                <a:pos x="155" y="0"/>
              </a:cxn>
              <a:cxn ang="0">
                <a:pos x="147" y="6"/>
              </a:cxn>
              <a:cxn ang="0">
                <a:pos x="132" y="13"/>
              </a:cxn>
              <a:cxn ang="0">
                <a:pos x="111" y="19"/>
              </a:cxn>
              <a:cxn ang="0">
                <a:pos x="101" y="21"/>
              </a:cxn>
              <a:cxn ang="0">
                <a:pos x="90" y="23"/>
              </a:cxn>
              <a:cxn ang="0">
                <a:pos x="76" y="23"/>
              </a:cxn>
              <a:cxn ang="0">
                <a:pos x="63" y="21"/>
              </a:cxn>
              <a:cxn ang="0">
                <a:pos x="49" y="19"/>
              </a:cxn>
              <a:cxn ang="0">
                <a:pos x="36" y="15"/>
              </a:cxn>
              <a:cxn ang="0">
                <a:pos x="23" y="10"/>
              </a:cxn>
              <a:cxn ang="0">
                <a:pos x="7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0" y="28"/>
                </a:lnTo>
                <a:lnTo>
                  <a:pt x="46" y="34"/>
                </a:lnTo>
                <a:lnTo>
                  <a:pt x="61" y="36"/>
                </a:lnTo>
                <a:lnTo>
                  <a:pt x="76" y="37"/>
                </a:lnTo>
                <a:lnTo>
                  <a:pt x="90" y="37"/>
                </a:lnTo>
                <a:lnTo>
                  <a:pt x="103" y="36"/>
                </a:lnTo>
                <a:lnTo>
                  <a:pt x="116" y="34"/>
                </a:lnTo>
                <a:lnTo>
                  <a:pt x="137" y="28"/>
                </a:lnTo>
                <a:lnTo>
                  <a:pt x="155" y="21"/>
                </a:lnTo>
                <a:lnTo>
                  <a:pt x="164" y="13"/>
                </a:lnTo>
                <a:lnTo>
                  <a:pt x="172" y="2"/>
                </a:lnTo>
                <a:lnTo>
                  <a:pt x="157" y="2"/>
                </a:lnTo>
                <a:lnTo>
                  <a:pt x="155" y="0"/>
                </a:lnTo>
                <a:lnTo>
                  <a:pt x="147" y="6"/>
                </a:lnTo>
                <a:lnTo>
                  <a:pt x="132" y="13"/>
                </a:lnTo>
                <a:lnTo>
                  <a:pt x="111" y="19"/>
                </a:lnTo>
                <a:lnTo>
                  <a:pt x="101" y="21"/>
                </a:lnTo>
                <a:lnTo>
                  <a:pt x="90" y="23"/>
                </a:lnTo>
                <a:lnTo>
                  <a:pt x="76" y="23"/>
                </a:lnTo>
                <a:lnTo>
                  <a:pt x="63" y="21"/>
                </a:lnTo>
                <a:lnTo>
                  <a:pt x="49" y="19"/>
                </a:lnTo>
                <a:lnTo>
                  <a:pt x="36" y="15"/>
                </a:lnTo>
                <a:lnTo>
                  <a:pt x="23" y="10"/>
                </a:lnTo>
                <a:lnTo>
                  <a:pt x="7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" name="Freeform 145"/>
          <p:cNvSpPr>
            <a:spLocks/>
          </p:cNvSpPr>
          <p:nvPr/>
        </p:nvSpPr>
        <p:spPr bwMode="auto">
          <a:xfrm>
            <a:off x="6131235" y="5652552"/>
            <a:ext cx="26988" cy="3129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"/>
              </a:cxn>
              <a:cxn ang="0">
                <a:pos x="0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0" y="204"/>
              </a:cxn>
              <a:cxn ang="0">
                <a:pos x="6" y="219"/>
              </a:cxn>
              <a:cxn ang="0">
                <a:pos x="13" y="206"/>
              </a:cxn>
              <a:cxn ang="0">
                <a:pos x="15" y="203"/>
              </a:cxn>
              <a:cxn ang="0">
                <a:pos x="15" y="180"/>
              </a:cxn>
              <a:cxn ang="0">
                <a:pos x="15" y="147"/>
              </a:cxn>
              <a:cxn ang="0">
                <a:pos x="15" y="110"/>
              </a:cxn>
              <a:cxn ang="0">
                <a:pos x="15" y="71"/>
              </a:cxn>
              <a:cxn ang="0">
                <a:pos x="15" y="37"/>
              </a:cxn>
              <a:cxn ang="0">
                <a:pos x="15" y="13"/>
              </a:cxn>
              <a:cxn ang="0">
                <a:pos x="17" y="4"/>
              </a:cxn>
              <a:cxn ang="0">
                <a:pos x="0" y="0"/>
              </a:cxn>
            </a:cxnLst>
            <a:rect l="0" t="0" r="r" b="b"/>
            <a:pathLst>
              <a:path w="17" h="219">
                <a:moveTo>
                  <a:pt x="0" y="0"/>
                </a:moveTo>
                <a:lnTo>
                  <a:pt x="0" y="13"/>
                </a:lnTo>
                <a:lnTo>
                  <a:pt x="0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0" y="204"/>
                </a:lnTo>
                <a:lnTo>
                  <a:pt x="6" y="219"/>
                </a:lnTo>
                <a:lnTo>
                  <a:pt x="13" y="206"/>
                </a:lnTo>
                <a:lnTo>
                  <a:pt x="15" y="203"/>
                </a:lnTo>
                <a:lnTo>
                  <a:pt x="15" y="180"/>
                </a:lnTo>
                <a:lnTo>
                  <a:pt x="15" y="147"/>
                </a:lnTo>
                <a:lnTo>
                  <a:pt x="15" y="110"/>
                </a:lnTo>
                <a:lnTo>
                  <a:pt x="15" y="71"/>
                </a:lnTo>
                <a:lnTo>
                  <a:pt x="15" y="37"/>
                </a:lnTo>
                <a:lnTo>
                  <a:pt x="15" y="13"/>
                </a:lnTo>
                <a:lnTo>
                  <a:pt x="17" y="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" name="Freeform 146"/>
          <p:cNvSpPr>
            <a:spLocks/>
          </p:cNvSpPr>
          <p:nvPr/>
        </p:nvSpPr>
        <p:spPr bwMode="auto">
          <a:xfrm>
            <a:off x="6147110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" name="Freeform 147"/>
          <p:cNvSpPr>
            <a:spLocks/>
          </p:cNvSpPr>
          <p:nvPr/>
        </p:nvSpPr>
        <p:spPr bwMode="auto">
          <a:xfrm>
            <a:off x="6180448" y="5646836"/>
            <a:ext cx="90487" cy="5429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6" y="0"/>
              </a:cxn>
              <a:cxn ang="0">
                <a:pos x="36" y="2"/>
              </a:cxn>
              <a:cxn ang="0">
                <a:pos x="26" y="6"/>
              </a:cxn>
              <a:cxn ang="0">
                <a:pos x="17" y="10"/>
              </a:cxn>
              <a:cxn ang="0">
                <a:pos x="9" y="15"/>
              </a:cxn>
              <a:cxn ang="0">
                <a:pos x="3" y="21"/>
              </a:cxn>
              <a:cxn ang="0">
                <a:pos x="0" y="28"/>
              </a:cxn>
              <a:cxn ang="0">
                <a:pos x="0" y="38"/>
              </a:cxn>
              <a:cxn ang="0">
                <a:pos x="15" y="38"/>
              </a:cxn>
              <a:cxn ang="0">
                <a:pos x="15" y="34"/>
              </a:cxn>
              <a:cxn ang="0">
                <a:pos x="17" y="30"/>
              </a:cxn>
              <a:cxn ang="0">
                <a:pos x="21" y="26"/>
              </a:cxn>
              <a:cxn ang="0">
                <a:pos x="26" y="23"/>
              </a:cxn>
              <a:cxn ang="0">
                <a:pos x="32" y="19"/>
              </a:cxn>
              <a:cxn ang="0">
                <a:pos x="40" y="17"/>
              </a:cxn>
              <a:cxn ang="0">
                <a:pos x="47" y="15"/>
              </a:cxn>
              <a:cxn ang="0">
                <a:pos x="57" y="15"/>
              </a:cxn>
              <a:cxn ang="0">
                <a:pos x="57" y="0"/>
              </a:cxn>
            </a:cxnLst>
            <a:rect l="0" t="0" r="r" b="b"/>
            <a:pathLst>
              <a:path w="57" h="38">
                <a:moveTo>
                  <a:pt x="57" y="0"/>
                </a:moveTo>
                <a:lnTo>
                  <a:pt x="46" y="0"/>
                </a:lnTo>
                <a:lnTo>
                  <a:pt x="36" y="2"/>
                </a:lnTo>
                <a:lnTo>
                  <a:pt x="26" y="6"/>
                </a:lnTo>
                <a:lnTo>
                  <a:pt x="17" y="10"/>
                </a:lnTo>
                <a:lnTo>
                  <a:pt x="9" y="15"/>
                </a:lnTo>
                <a:lnTo>
                  <a:pt x="3" y="21"/>
                </a:lnTo>
                <a:lnTo>
                  <a:pt x="0" y="28"/>
                </a:lnTo>
                <a:lnTo>
                  <a:pt x="0" y="38"/>
                </a:lnTo>
                <a:lnTo>
                  <a:pt x="15" y="38"/>
                </a:lnTo>
                <a:lnTo>
                  <a:pt x="15" y="34"/>
                </a:lnTo>
                <a:lnTo>
                  <a:pt x="17" y="30"/>
                </a:lnTo>
                <a:lnTo>
                  <a:pt x="21" y="26"/>
                </a:lnTo>
                <a:lnTo>
                  <a:pt x="26" y="23"/>
                </a:lnTo>
                <a:lnTo>
                  <a:pt x="32" y="19"/>
                </a:lnTo>
                <a:lnTo>
                  <a:pt x="40" y="17"/>
                </a:lnTo>
                <a:lnTo>
                  <a:pt x="47" y="15"/>
                </a:lnTo>
                <a:lnTo>
                  <a:pt x="57" y="15"/>
                </a:lnTo>
                <a:lnTo>
                  <a:pt x="57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5" name="Freeform 148"/>
          <p:cNvSpPr>
            <a:spLocks/>
          </p:cNvSpPr>
          <p:nvPr/>
        </p:nvSpPr>
        <p:spPr bwMode="auto">
          <a:xfrm>
            <a:off x="6270935" y="5646836"/>
            <a:ext cx="90488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2" y="21"/>
              </a:cxn>
              <a:cxn ang="0">
                <a:pos x="46" y="15"/>
              </a:cxn>
              <a:cxn ang="0">
                <a:pos x="38" y="10"/>
              </a:cxn>
              <a:cxn ang="0">
                <a:pos x="31" y="6"/>
              </a:cxn>
              <a:cxn ang="0">
                <a:pos x="21" y="2"/>
              </a:cxn>
              <a:cxn ang="0">
                <a:pos x="11" y="0"/>
              </a:cxn>
              <a:cxn ang="0">
                <a:pos x="0" y="0"/>
              </a:cxn>
              <a:cxn ang="0">
                <a:pos x="0" y="15"/>
              </a:cxn>
              <a:cxn ang="0">
                <a:pos x="10" y="15"/>
              </a:cxn>
              <a:cxn ang="0">
                <a:pos x="17" y="17"/>
              </a:cxn>
              <a:cxn ang="0">
                <a:pos x="25" y="19"/>
              </a:cxn>
              <a:cxn ang="0">
                <a:pos x="31" y="23"/>
              </a:cxn>
              <a:cxn ang="0">
                <a:pos x="36" y="26"/>
              </a:cxn>
              <a:cxn ang="0">
                <a:pos x="38" y="30"/>
              </a:cxn>
              <a:cxn ang="0">
                <a:pos x="40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2" y="21"/>
                </a:lnTo>
                <a:lnTo>
                  <a:pt x="46" y="15"/>
                </a:lnTo>
                <a:lnTo>
                  <a:pt x="38" y="10"/>
                </a:lnTo>
                <a:lnTo>
                  <a:pt x="31" y="6"/>
                </a:lnTo>
                <a:lnTo>
                  <a:pt x="21" y="2"/>
                </a:lnTo>
                <a:lnTo>
                  <a:pt x="11" y="0"/>
                </a:lnTo>
                <a:lnTo>
                  <a:pt x="0" y="0"/>
                </a:lnTo>
                <a:lnTo>
                  <a:pt x="0" y="15"/>
                </a:lnTo>
                <a:lnTo>
                  <a:pt x="10" y="15"/>
                </a:lnTo>
                <a:lnTo>
                  <a:pt x="17" y="17"/>
                </a:lnTo>
                <a:lnTo>
                  <a:pt x="25" y="19"/>
                </a:lnTo>
                <a:lnTo>
                  <a:pt x="31" y="23"/>
                </a:lnTo>
                <a:lnTo>
                  <a:pt x="36" y="26"/>
                </a:lnTo>
                <a:lnTo>
                  <a:pt x="38" y="30"/>
                </a:lnTo>
                <a:lnTo>
                  <a:pt x="40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" name="Freeform 149"/>
          <p:cNvSpPr>
            <a:spLocks/>
          </p:cNvSpPr>
          <p:nvPr/>
        </p:nvSpPr>
        <p:spPr bwMode="auto">
          <a:xfrm>
            <a:off x="6270935" y="5701134"/>
            <a:ext cx="90488" cy="52869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1" y="37"/>
              </a:cxn>
              <a:cxn ang="0">
                <a:pos x="21" y="35"/>
              </a:cxn>
              <a:cxn ang="0">
                <a:pos x="31" y="31"/>
              </a:cxn>
              <a:cxn ang="0">
                <a:pos x="38" y="27"/>
              </a:cxn>
              <a:cxn ang="0">
                <a:pos x="46" y="22"/>
              </a:cxn>
              <a:cxn ang="0">
                <a:pos x="52" y="14"/>
              </a:cxn>
              <a:cxn ang="0">
                <a:pos x="55" y="7"/>
              </a:cxn>
              <a:cxn ang="0">
                <a:pos x="57" y="0"/>
              </a:cxn>
              <a:cxn ang="0">
                <a:pos x="42" y="0"/>
              </a:cxn>
              <a:cxn ang="0">
                <a:pos x="40" y="3"/>
              </a:cxn>
              <a:cxn ang="0">
                <a:pos x="38" y="7"/>
              </a:cxn>
              <a:cxn ang="0">
                <a:pos x="36" y="11"/>
              </a:cxn>
              <a:cxn ang="0">
                <a:pos x="31" y="14"/>
              </a:cxn>
              <a:cxn ang="0">
                <a:pos x="25" y="16"/>
              </a:cxn>
              <a:cxn ang="0">
                <a:pos x="17" y="20"/>
              </a:cxn>
              <a:cxn ang="0">
                <a:pos x="10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11" y="37"/>
                </a:lnTo>
                <a:lnTo>
                  <a:pt x="21" y="35"/>
                </a:lnTo>
                <a:lnTo>
                  <a:pt x="31" y="31"/>
                </a:lnTo>
                <a:lnTo>
                  <a:pt x="38" y="27"/>
                </a:lnTo>
                <a:lnTo>
                  <a:pt x="46" y="22"/>
                </a:lnTo>
                <a:lnTo>
                  <a:pt x="52" y="14"/>
                </a:lnTo>
                <a:lnTo>
                  <a:pt x="55" y="7"/>
                </a:lnTo>
                <a:lnTo>
                  <a:pt x="57" y="0"/>
                </a:lnTo>
                <a:lnTo>
                  <a:pt x="42" y="0"/>
                </a:lnTo>
                <a:lnTo>
                  <a:pt x="40" y="3"/>
                </a:lnTo>
                <a:lnTo>
                  <a:pt x="38" y="7"/>
                </a:lnTo>
                <a:lnTo>
                  <a:pt x="36" y="11"/>
                </a:lnTo>
                <a:lnTo>
                  <a:pt x="31" y="14"/>
                </a:lnTo>
                <a:lnTo>
                  <a:pt x="25" y="16"/>
                </a:lnTo>
                <a:lnTo>
                  <a:pt x="17" y="20"/>
                </a:lnTo>
                <a:lnTo>
                  <a:pt x="10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" name="Freeform 150"/>
          <p:cNvSpPr>
            <a:spLocks/>
          </p:cNvSpPr>
          <p:nvPr/>
        </p:nvSpPr>
        <p:spPr bwMode="auto">
          <a:xfrm>
            <a:off x="6180448" y="5701134"/>
            <a:ext cx="90487" cy="528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3" y="14"/>
              </a:cxn>
              <a:cxn ang="0">
                <a:pos x="9" y="22"/>
              </a:cxn>
              <a:cxn ang="0">
                <a:pos x="17" y="27"/>
              </a:cxn>
              <a:cxn ang="0">
                <a:pos x="26" y="31"/>
              </a:cxn>
              <a:cxn ang="0">
                <a:pos x="36" y="35"/>
              </a:cxn>
              <a:cxn ang="0">
                <a:pos x="46" y="37"/>
              </a:cxn>
              <a:cxn ang="0">
                <a:pos x="57" y="37"/>
              </a:cxn>
              <a:cxn ang="0">
                <a:pos x="57" y="22"/>
              </a:cxn>
              <a:cxn ang="0">
                <a:pos x="47" y="20"/>
              </a:cxn>
              <a:cxn ang="0">
                <a:pos x="40" y="20"/>
              </a:cxn>
              <a:cxn ang="0">
                <a:pos x="32" y="16"/>
              </a:cxn>
              <a:cxn ang="0">
                <a:pos x="26" y="14"/>
              </a:cxn>
              <a:cxn ang="0">
                <a:pos x="21" y="11"/>
              </a:cxn>
              <a:cxn ang="0">
                <a:pos x="17" y="7"/>
              </a:cxn>
              <a:cxn ang="0">
                <a:pos x="1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57" h="37">
                <a:moveTo>
                  <a:pt x="0" y="0"/>
                </a:moveTo>
                <a:lnTo>
                  <a:pt x="0" y="7"/>
                </a:lnTo>
                <a:lnTo>
                  <a:pt x="3" y="14"/>
                </a:lnTo>
                <a:lnTo>
                  <a:pt x="9" y="22"/>
                </a:lnTo>
                <a:lnTo>
                  <a:pt x="17" y="27"/>
                </a:lnTo>
                <a:lnTo>
                  <a:pt x="26" y="31"/>
                </a:lnTo>
                <a:lnTo>
                  <a:pt x="36" y="35"/>
                </a:lnTo>
                <a:lnTo>
                  <a:pt x="46" y="37"/>
                </a:lnTo>
                <a:lnTo>
                  <a:pt x="57" y="37"/>
                </a:lnTo>
                <a:lnTo>
                  <a:pt x="57" y="22"/>
                </a:lnTo>
                <a:lnTo>
                  <a:pt x="47" y="20"/>
                </a:lnTo>
                <a:lnTo>
                  <a:pt x="40" y="20"/>
                </a:lnTo>
                <a:lnTo>
                  <a:pt x="32" y="16"/>
                </a:lnTo>
                <a:lnTo>
                  <a:pt x="26" y="14"/>
                </a:lnTo>
                <a:lnTo>
                  <a:pt x="21" y="11"/>
                </a:lnTo>
                <a:lnTo>
                  <a:pt x="17" y="7"/>
                </a:lnTo>
                <a:lnTo>
                  <a:pt x="15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" name="Freeform 151"/>
          <p:cNvSpPr>
            <a:spLocks/>
          </p:cNvSpPr>
          <p:nvPr/>
        </p:nvSpPr>
        <p:spPr bwMode="auto">
          <a:xfrm>
            <a:off x="6191560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" name="Freeform 152"/>
          <p:cNvSpPr>
            <a:spLocks/>
          </p:cNvSpPr>
          <p:nvPr/>
        </p:nvSpPr>
        <p:spPr bwMode="auto">
          <a:xfrm>
            <a:off x="6431273" y="5971194"/>
            <a:ext cx="60325" cy="127172"/>
          </a:xfrm>
          <a:custGeom>
            <a:avLst/>
            <a:gdLst/>
            <a:ahLst/>
            <a:cxnLst>
              <a:cxn ang="0">
                <a:pos x="31" y="87"/>
              </a:cxn>
              <a:cxn ang="0">
                <a:pos x="38" y="85"/>
              </a:cxn>
              <a:cxn ang="0">
                <a:pos x="16" y="0"/>
              </a:cxn>
              <a:cxn ang="0">
                <a:pos x="0" y="4"/>
              </a:cxn>
              <a:cxn ang="0">
                <a:pos x="23" y="89"/>
              </a:cxn>
              <a:cxn ang="0">
                <a:pos x="31" y="87"/>
              </a:cxn>
            </a:cxnLst>
            <a:rect l="0" t="0" r="r" b="b"/>
            <a:pathLst>
              <a:path w="38" h="89">
                <a:moveTo>
                  <a:pt x="31" y="87"/>
                </a:moveTo>
                <a:lnTo>
                  <a:pt x="38" y="85"/>
                </a:lnTo>
                <a:lnTo>
                  <a:pt x="16" y="0"/>
                </a:lnTo>
                <a:lnTo>
                  <a:pt x="0" y="4"/>
                </a:lnTo>
                <a:lnTo>
                  <a:pt x="23" y="89"/>
                </a:lnTo>
                <a:lnTo>
                  <a:pt x="31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" name="Freeform 153"/>
          <p:cNvSpPr>
            <a:spLocks/>
          </p:cNvSpPr>
          <p:nvPr/>
        </p:nvSpPr>
        <p:spPr bwMode="auto">
          <a:xfrm>
            <a:off x="6507473" y="5986912"/>
            <a:ext cx="63500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40" y="73"/>
              </a:cxn>
              <a:cxn ang="0">
                <a:pos x="15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40" h="78">
                <a:moveTo>
                  <a:pt x="33" y="76"/>
                </a:moveTo>
                <a:lnTo>
                  <a:pt x="40" y="73"/>
                </a:lnTo>
                <a:lnTo>
                  <a:pt x="15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" name="Freeform 154"/>
          <p:cNvSpPr>
            <a:spLocks/>
          </p:cNvSpPr>
          <p:nvPr/>
        </p:nvSpPr>
        <p:spPr bwMode="auto">
          <a:xfrm>
            <a:off x="6586848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6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6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" name="Freeform 155"/>
          <p:cNvSpPr>
            <a:spLocks/>
          </p:cNvSpPr>
          <p:nvPr/>
        </p:nvSpPr>
        <p:spPr bwMode="auto">
          <a:xfrm>
            <a:off x="6389998" y="5606827"/>
            <a:ext cx="274637" cy="61442"/>
          </a:xfrm>
          <a:custGeom>
            <a:avLst/>
            <a:gdLst/>
            <a:ahLst/>
            <a:cxnLst>
              <a:cxn ang="0">
                <a:pos x="173" y="32"/>
              </a:cxn>
              <a:cxn ang="0">
                <a:pos x="158" y="21"/>
              </a:cxn>
              <a:cxn ang="0">
                <a:pos x="145" y="13"/>
              </a:cxn>
              <a:cxn ang="0">
                <a:pos x="131" y="8"/>
              </a:cxn>
              <a:cxn ang="0">
                <a:pos x="116" y="2"/>
              </a:cxn>
              <a:cxn ang="0">
                <a:pos x="103" y="0"/>
              </a:cxn>
              <a:cxn ang="0">
                <a:pos x="87" y="0"/>
              </a:cxn>
              <a:cxn ang="0">
                <a:pos x="74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7" y="25"/>
              </a:cxn>
              <a:cxn ang="0">
                <a:pos x="0" y="32"/>
              </a:cxn>
              <a:cxn ang="0">
                <a:pos x="17" y="36"/>
              </a:cxn>
              <a:cxn ang="0">
                <a:pos x="28" y="30"/>
              </a:cxn>
              <a:cxn ang="0">
                <a:pos x="43" y="25"/>
              </a:cxn>
              <a:cxn ang="0">
                <a:pos x="64" y="19"/>
              </a:cxn>
              <a:cxn ang="0">
                <a:pos x="76" y="17"/>
              </a:cxn>
              <a:cxn ang="0">
                <a:pos x="87" y="15"/>
              </a:cxn>
              <a:cxn ang="0">
                <a:pos x="101" y="17"/>
              </a:cxn>
              <a:cxn ang="0">
                <a:pos x="112" y="19"/>
              </a:cxn>
              <a:cxn ang="0">
                <a:pos x="126" y="21"/>
              </a:cxn>
              <a:cxn ang="0">
                <a:pos x="137" y="26"/>
              </a:cxn>
              <a:cxn ang="0">
                <a:pos x="150" y="34"/>
              </a:cxn>
              <a:cxn ang="0">
                <a:pos x="162" y="43"/>
              </a:cxn>
              <a:cxn ang="0">
                <a:pos x="173" y="32"/>
              </a:cxn>
            </a:cxnLst>
            <a:rect l="0" t="0" r="r" b="b"/>
            <a:pathLst>
              <a:path w="173" h="43">
                <a:moveTo>
                  <a:pt x="173" y="32"/>
                </a:moveTo>
                <a:lnTo>
                  <a:pt x="158" y="21"/>
                </a:lnTo>
                <a:lnTo>
                  <a:pt x="145" y="13"/>
                </a:lnTo>
                <a:lnTo>
                  <a:pt x="131" y="8"/>
                </a:lnTo>
                <a:lnTo>
                  <a:pt x="116" y="2"/>
                </a:lnTo>
                <a:lnTo>
                  <a:pt x="103" y="0"/>
                </a:lnTo>
                <a:lnTo>
                  <a:pt x="87" y="0"/>
                </a:lnTo>
                <a:lnTo>
                  <a:pt x="74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7" y="25"/>
                </a:lnTo>
                <a:lnTo>
                  <a:pt x="0" y="32"/>
                </a:lnTo>
                <a:lnTo>
                  <a:pt x="17" y="36"/>
                </a:lnTo>
                <a:lnTo>
                  <a:pt x="28" y="30"/>
                </a:lnTo>
                <a:lnTo>
                  <a:pt x="43" y="25"/>
                </a:lnTo>
                <a:lnTo>
                  <a:pt x="64" y="19"/>
                </a:lnTo>
                <a:lnTo>
                  <a:pt x="76" y="17"/>
                </a:lnTo>
                <a:lnTo>
                  <a:pt x="87" y="15"/>
                </a:lnTo>
                <a:lnTo>
                  <a:pt x="101" y="17"/>
                </a:lnTo>
                <a:lnTo>
                  <a:pt x="112" y="19"/>
                </a:lnTo>
                <a:lnTo>
                  <a:pt x="126" y="21"/>
                </a:lnTo>
                <a:lnTo>
                  <a:pt x="137" y="26"/>
                </a:lnTo>
                <a:lnTo>
                  <a:pt x="150" y="34"/>
                </a:lnTo>
                <a:lnTo>
                  <a:pt x="162" y="43"/>
                </a:lnTo>
                <a:lnTo>
                  <a:pt x="173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" name="Freeform 156"/>
          <p:cNvSpPr>
            <a:spLocks/>
          </p:cNvSpPr>
          <p:nvPr/>
        </p:nvSpPr>
        <p:spPr bwMode="auto">
          <a:xfrm>
            <a:off x="6647173" y="5652552"/>
            <a:ext cx="26987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5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1" y="0"/>
              </a:cxn>
              <a:cxn ang="0">
                <a:pos x="0" y="11"/>
              </a:cxn>
              <a:cxn ang="0">
                <a:pos x="0" y="17"/>
              </a:cxn>
              <a:cxn ang="0">
                <a:pos x="0" y="39"/>
              </a:cxn>
              <a:cxn ang="0">
                <a:pos x="2" y="71"/>
              </a:cxn>
              <a:cxn ang="0">
                <a:pos x="2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5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1" y="0"/>
                </a:lnTo>
                <a:lnTo>
                  <a:pt x="0" y="11"/>
                </a:lnTo>
                <a:lnTo>
                  <a:pt x="0" y="17"/>
                </a:lnTo>
                <a:lnTo>
                  <a:pt x="0" y="39"/>
                </a:lnTo>
                <a:lnTo>
                  <a:pt x="2" y="71"/>
                </a:lnTo>
                <a:lnTo>
                  <a:pt x="2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" name="Freeform 157"/>
          <p:cNvSpPr>
            <a:spLocks/>
          </p:cNvSpPr>
          <p:nvPr/>
        </p:nvSpPr>
        <p:spPr bwMode="auto">
          <a:xfrm>
            <a:off x="6397935" y="5946903"/>
            <a:ext cx="273050" cy="52869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6" y="23"/>
              </a:cxn>
              <a:cxn ang="0">
                <a:pos x="31" y="28"/>
              </a:cxn>
              <a:cxn ang="0">
                <a:pos x="46" y="34"/>
              </a:cxn>
              <a:cxn ang="0">
                <a:pos x="61" y="36"/>
              </a:cxn>
              <a:cxn ang="0">
                <a:pos x="77" y="37"/>
              </a:cxn>
              <a:cxn ang="0">
                <a:pos x="90" y="37"/>
              </a:cxn>
              <a:cxn ang="0">
                <a:pos x="103" y="36"/>
              </a:cxn>
              <a:cxn ang="0">
                <a:pos x="115" y="34"/>
              </a:cxn>
              <a:cxn ang="0">
                <a:pos x="138" y="28"/>
              </a:cxn>
              <a:cxn ang="0">
                <a:pos x="153" y="21"/>
              </a:cxn>
              <a:cxn ang="0">
                <a:pos x="165" y="13"/>
              </a:cxn>
              <a:cxn ang="0">
                <a:pos x="172" y="2"/>
              </a:cxn>
              <a:cxn ang="0">
                <a:pos x="157" y="2"/>
              </a:cxn>
              <a:cxn ang="0">
                <a:pos x="155" y="0"/>
              </a:cxn>
              <a:cxn ang="0">
                <a:pos x="147" y="6"/>
              </a:cxn>
              <a:cxn ang="0">
                <a:pos x="132" y="13"/>
              </a:cxn>
              <a:cxn ang="0">
                <a:pos x="111" y="19"/>
              </a:cxn>
              <a:cxn ang="0">
                <a:pos x="102" y="21"/>
              </a:cxn>
              <a:cxn ang="0">
                <a:pos x="90" y="23"/>
              </a:cxn>
              <a:cxn ang="0">
                <a:pos x="77" y="23"/>
              </a:cxn>
              <a:cxn ang="0">
                <a:pos x="63" y="21"/>
              </a:cxn>
              <a:cxn ang="0">
                <a:pos x="50" y="19"/>
              </a:cxn>
              <a:cxn ang="0">
                <a:pos x="37" y="15"/>
              </a:cxn>
              <a:cxn ang="0">
                <a:pos x="23" y="10"/>
              </a:cxn>
              <a:cxn ang="0">
                <a:pos x="8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6" y="23"/>
                </a:lnTo>
                <a:lnTo>
                  <a:pt x="31" y="28"/>
                </a:lnTo>
                <a:lnTo>
                  <a:pt x="46" y="34"/>
                </a:lnTo>
                <a:lnTo>
                  <a:pt x="61" y="36"/>
                </a:lnTo>
                <a:lnTo>
                  <a:pt x="77" y="37"/>
                </a:lnTo>
                <a:lnTo>
                  <a:pt x="90" y="37"/>
                </a:lnTo>
                <a:lnTo>
                  <a:pt x="103" y="36"/>
                </a:lnTo>
                <a:lnTo>
                  <a:pt x="115" y="34"/>
                </a:lnTo>
                <a:lnTo>
                  <a:pt x="138" y="28"/>
                </a:lnTo>
                <a:lnTo>
                  <a:pt x="153" y="21"/>
                </a:lnTo>
                <a:lnTo>
                  <a:pt x="165" y="13"/>
                </a:lnTo>
                <a:lnTo>
                  <a:pt x="172" y="2"/>
                </a:lnTo>
                <a:lnTo>
                  <a:pt x="157" y="2"/>
                </a:lnTo>
                <a:lnTo>
                  <a:pt x="155" y="0"/>
                </a:lnTo>
                <a:lnTo>
                  <a:pt x="147" y="6"/>
                </a:lnTo>
                <a:lnTo>
                  <a:pt x="132" y="13"/>
                </a:lnTo>
                <a:lnTo>
                  <a:pt x="111" y="19"/>
                </a:lnTo>
                <a:lnTo>
                  <a:pt x="102" y="21"/>
                </a:lnTo>
                <a:lnTo>
                  <a:pt x="90" y="23"/>
                </a:lnTo>
                <a:lnTo>
                  <a:pt x="77" y="23"/>
                </a:lnTo>
                <a:lnTo>
                  <a:pt x="63" y="21"/>
                </a:lnTo>
                <a:lnTo>
                  <a:pt x="50" y="19"/>
                </a:lnTo>
                <a:lnTo>
                  <a:pt x="37" y="15"/>
                </a:lnTo>
                <a:lnTo>
                  <a:pt x="23" y="10"/>
                </a:lnTo>
                <a:lnTo>
                  <a:pt x="8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" name="Freeform 158"/>
          <p:cNvSpPr>
            <a:spLocks/>
          </p:cNvSpPr>
          <p:nvPr/>
        </p:nvSpPr>
        <p:spPr bwMode="auto">
          <a:xfrm>
            <a:off x="6386823" y="5652552"/>
            <a:ext cx="30162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2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7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9" y="4"/>
              </a:cxn>
              <a:cxn ang="0">
                <a:pos x="2" y="0"/>
              </a:cxn>
            </a:cxnLst>
            <a:rect l="0" t="0" r="r" b="b"/>
            <a:pathLst>
              <a:path w="19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2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7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9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" name="Freeform 159"/>
          <p:cNvSpPr>
            <a:spLocks/>
          </p:cNvSpPr>
          <p:nvPr/>
        </p:nvSpPr>
        <p:spPr bwMode="auto">
          <a:xfrm>
            <a:off x="6401110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" name="Freeform 160"/>
          <p:cNvSpPr>
            <a:spLocks/>
          </p:cNvSpPr>
          <p:nvPr/>
        </p:nvSpPr>
        <p:spPr bwMode="auto">
          <a:xfrm>
            <a:off x="6437623" y="5646836"/>
            <a:ext cx="90487" cy="5429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6" y="0"/>
              </a:cxn>
              <a:cxn ang="0">
                <a:pos x="36" y="2"/>
              </a:cxn>
              <a:cxn ang="0">
                <a:pos x="27" y="6"/>
              </a:cxn>
              <a:cxn ang="0">
                <a:pos x="17" y="10"/>
              </a:cxn>
              <a:cxn ang="0">
                <a:pos x="10" y="15"/>
              </a:cxn>
              <a:cxn ang="0">
                <a:pos x="4" y="21"/>
              </a:cxn>
              <a:cxn ang="0">
                <a:pos x="0" y="28"/>
              </a:cxn>
              <a:cxn ang="0">
                <a:pos x="0" y="38"/>
              </a:cxn>
              <a:cxn ang="0">
                <a:pos x="15" y="38"/>
              </a:cxn>
              <a:cxn ang="0">
                <a:pos x="15" y="34"/>
              </a:cxn>
              <a:cxn ang="0">
                <a:pos x="17" y="30"/>
              </a:cxn>
              <a:cxn ang="0">
                <a:pos x="21" y="26"/>
              </a:cxn>
              <a:cxn ang="0">
                <a:pos x="27" y="23"/>
              </a:cxn>
              <a:cxn ang="0">
                <a:pos x="33" y="19"/>
              </a:cxn>
              <a:cxn ang="0">
                <a:pos x="40" y="17"/>
              </a:cxn>
              <a:cxn ang="0">
                <a:pos x="48" y="15"/>
              </a:cxn>
              <a:cxn ang="0">
                <a:pos x="57" y="15"/>
              </a:cxn>
              <a:cxn ang="0">
                <a:pos x="57" y="0"/>
              </a:cxn>
            </a:cxnLst>
            <a:rect l="0" t="0" r="r" b="b"/>
            <a:pathLst>
              <a:path w="57" h="38">
                <a:moveTo>
                  <a:pt x="57" y="0"/>
                </a:moveTo>
                <a:lnTo>
                  <a:pt x="46" y="0"/>
                </a:lnTo>
                <a:lnTo>
                  <a:pt x="36" y="2"/>
                </a:lnTo>
                <a:lnTo>
                  <a:pt x="27" y="6"/>
                </a:lnTo>
                <a:lnTo>
                  <a:pt x="17" y="10"/>
                </a:lnTo>
                <a:lnTo>
                  <a:pt x="10" y="15"/>
                </a:lnTo>
                <a:lnTo>
                  <a:pt x="4" y="21"/>
                </a:lnTo>
                <a:lnTo>
                  <a:pt x="0" y="28"/>
                </a:lnTo>
                <a:lnTo>
                  <a:pt x="0" y="38"/>
                </a:lnTo>
                <a:lnTo>
                  <a:pt x="15" y="38"/>
                </a:lnTo>
                <a:lnTo>
                  <a:pt x="15" y="34"/>
                </a:lnTo>
                <a:lnTo>
                  <a:pt x="17" y="30"/>
                </a:lnTo>
                <a:lnTo>
                  <a:pt x="21" y="26"/>
                </a:lnTo>
                <a:lnTo>
                  <a:pt x="27" y="23"/>
                </a:lnTo>
                <a:lnTo>
                  <a:pt x="33" y="19"/>
                </a:lnTo>
                <a:lnTo>
                  <a:pt x="40" y="17"/>
                </a:lnTo>
                <a:lnTo>
                  <a:pt x="48" y="15"/>
                </a:lnTo>
                <a:lnTo>
                  <a:pt x="57" y="15"/>
                </a:lnTo>
                <a:lnTo>
                  <a:pt x="57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" name="Freeform 161"/>
          <p:cNvSpPr>
            <a:spLocks/>
          </p:cNvSpPr>
          <p:nvPr/>
        </p:nvSpPr>
        <p:spPr bwMode="auto">
          <a:xfrm>
            <a:off x="6528110" y="5646836"/>
            <a:ext cx="92075" cy="54298"/>
          </a:xfrm>
          <a:custGeom>
            <a:avLst/>
            <a:gdLst/>
            <a:ahLst/>
            <a:cxnLst>
              <a:cxn ang="0">
                <a:pos x="58" y="38"/>
              </a:cxn>
              <a:cxn ang="0">
                <a:pos x="56" y="28"/>
              </a:cxn>
              <a:cxn ang="0">
                <a:pos x="52" y="21"/>
              </a:cxn>
              <a:cxn ang="0">
                <a:pos x="46" y="15"/>
              </a:cxn>
              <a:cxn ang="0">
                <a:pos x="39" y="10"/>
              </a:cxn>
              <a:cxn ang="0">
                <a:pos x="31" y="6"/>
              </a:cxn>
              <a:cxn ang="0">
                <a:pos x="21" y="2"/>
              </a:cxn>
              <a:cxn ang="0">
                <a:pos x="12" y="0"/>
              </a:cxn>
              <a:cxn ang="0">
                <a:pos x="0" y="0"/>
              </a:cxn>
              <a:cxn ang="0">
                <a:pos x="0" y="15"/>
              </a:cxn>
              <a:cxn ang="0">
                <a:pos x="10" y="15"/>
              </a:cxn>
              <a:cxn ang="0">
                <a:pos x="18" y="17"/>
              </a:cxn>
              <a:cxn ang="0">
                <a:pos x="25" y="19"/>
              </a:cxn>
              <a:cxn ang="0">
                <a:pos x="31" y="23"/>
              </a:cxn>
              <a:cxn ang="0">
                <a:pos x="37" y="26"/>
              </a:cxn>
              <a:cxn ang="0">
                <a:pos x="39" y="30"/>
              </a:cxn>
              <a:cxn ang="0">
                <a:pos x="41" y="34"/>
              </a:cxn>
              <a:cxn ang="0">
                <a:pos x="42" y="38"/>
              </a:cxn>
              <a:cxn ang="0">
                <a:pos x="58" y="38"/>
              </a:cxn>
            </a:cxnLst>
            <a:rect l="0" t="0" r="r" b="b"/>
            <a:pathLst>
              <a:path w="58" h="38">
                <a:moveTo>
                  <a:pt x="58" y="38"/>
                </a:moveTo>
                <a:lnTo>
                  <a:pt x="56" y="28"/>
                </a:lnTo>
                <a:lnTo>
                  <a:pt x="52" y="21"/>
                </a:lnTo>
                <a:lnTo>
                  <a:pt x="46" y="15"/>
                </a:lnTo>
                <a:lnTo>
                  <a:pt x="39" y="10"/>
                </a:lnTo>
                <a:lnTo>
                  <a:pt x="31" y="6"/>
                </a:lnTo>
                <a:lnTo>
                  <a:pt x="21" y="2"/>
                </a:lnTo>
                <a:lnTo>
                  <a:pt x="12" y="0"/>
                </a:lnTo>
                <a:lnTo>
                  <a:pt x="0" y="0"/>
                </a:lnTo>
                <a:lnTo>
                  <a:pt x="0" y="15"/>
                </a:lnTo>
                <a:lnTo>
                  <a:pt x="10" y="15"/>
                </a:lnTo>
                <a:lnTo>
                  <a:pt x="18" y="17"/>
                </a:lnTo>
                <a:lnTo>
                  <a:pt x="25" y="19"/>
                </a:lnTo>
                <a:lnTo>
                  <a:pt x="31" y="23"/>
                </a:lnTo>
                <a:lnTo>
                  <a:pt x="37" y="26"/>
                </a:lnTo>
                <a:lnTo>
                  <a:pt x="39" y="30"/>
                </a:lnTo>
                <a:lnTo>
                  <a:pt x="41" y="34"/>
                </a:lnTo>
                <a:lnTo>
                  <a:pt x="42" y="38"/>
                </a:lnTo>
                <a:lnTo>
                  <a:pt x="58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" name="Freeform 162"/>
          <p:cNvSpPr>
            <a:spLocks/>
          </p:cNvSpPr>
          <p:nvPr/>
        </p:nvSpPr>
        <p:spPr bwMode="auto">
          <a:xfrm>
            <a:off x="6528110" y="5701134"/>
            <a:ext cx="92075" cy="52869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2" y="37"/>
              </a:cxn>
              <a:cxn ang="0">
                <a:pos x="21" y="35"/>
              </a:cxn>
              <a:cxn ang="0">
                <a:pos x="31" y="31"/>
              </a:cxn>
              <a:cxn ang="0">
                <a:pos x="39" y="27"/>
              </a:cxn>
              <a:cxn ang="0">
                <a:pos x="46" y="22"/>
              </a:cxn>
              <a:cxn ang="0">
                <a:pos x="52" y="14"/>
              </a:cxn>
              <a:cxn ang="0">
                <a:pos x="56" y="7"/>
              </a:cxn>
              <a:cxn ang="0">
                <a:pos x="58" y="0"/>
              </a:cxn>
              <a:cxn ang="0">
                <a:pos x="42" y="0"/>
              </a:cxn>
              <a:cxn ang="0">
                <a:pos x="41" y="3"/>
              </a:cxn>
              <a:cxn ang="0">
                <a:pos x="39" y="7"/>
              </a:cxn>
              <a:cxn ang="0">
                <a:pos x="37" y="11"/>
              </a:cxn>
              <a:cxn ang="0">
                <a:pos x="31" y="14"/>
              </a:cxn>
              <a:cxn ang="0">
                <a:pos x="25" y="16"/>
              </a:cxn>
              <a:cxn ang="0">
                <a:pos x="18" y="20"/>
              </a:cxn>
              <a:cxn ang="0">
                <a:pos x="10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8" h="37">
                <a:moveTo>
                  <a:pt x="0" y="37"/>
                </a:moveTo>
                <a:lnTo>
                  <a:pt x="12" y="37"/>
                </a:lnTo>
                <a:lnTo>
                  <a:pt x="21" y="35"/>
                </a:lnTo>
                <a:lnTo>
                  <a:pt x="31" y="31"/>
                </a:lnTo>
                <a:lnTo>
                  <a:pt x="39" y="27"/>
                </a:lnTo>
                <a:lnTo>
                  <a:pt x="46" y="22"/>
                </a:lnTo>
                <a:lnTo>
                  <a:pt x="52" y="14"/>
                </a:lnTo>
                <a:lnTo>
                  <a:pt x="56" y="7"/>
                </a:lnTo>
                <a:lnTo>
                  <a:pt x="58" y="0"/>
                </a:lnTo>
                <a:lnTo>
                  <a:pt x="42" y="0"/>
                </a:lnTo>
                <a:lnTo>
                  <a:pt x="41" y="3"/>
                </a:lnTo>
                <a:lnTo>
                  <a:pt x="39" y="7"/>
                </a:lnTo>
                <a:lnTo>
                  <a:pt x="37" y="11"/>
                </a:lnTo>
                <a:lnTo>
                  <a:pt x="31" y="14"/>
                </a:lnTo>
                <a:lnTo>
                  <a:pt x="25" y="16"/>
                </a:lnTo>
                <a:lnTo>
                  <a:pt x="18" y="20"/>
                </a:lnTo>
                <a:lnTo>
                  <a:pt x="10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" name="Freeform 163"/>
          <p:cNvSpPr>
            <a:spLocks/>
          </p:cNvSpPr>
          <p:nvPr/>
        </p:nvSpPr>
        <p:spPr bwMode="auto">
          <a:xfrm>
            <a:off x="6437623" y="5701134"/>
            <a:ext cx="90487" cy="528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4" y="14"/>
              </a:cxn>
              <a:cxn ang="0">
                <a:pos x="10" y="22"/>
              </a:cxn>
              <a:cxn ang="0">
                <a:pos x="17" y="27"/>
              </a:cxn>
              <a:cxn ang="0">
                <a:pos x="27" y="31"/>
              </a:cxn>
              <a:cxn ang="0">
                <a:pos x="36" y="35"/>
              </a:cxn>
              <a:cxn ang="0">
                <a:pos x="46" y="37"/>
              </a:cxn>
              <a:cxn ang="0">
                <a:pos x="57" y="37"/>
              </a:cxn>
              <a:cxn ang="0">
                <a:pos x="57" y="22"/>
              </a:cxn>
              <a:cxn ang="0">
                <a:pos x="48" y="20"/>
              </a:cxn>
              <a:cxn ang="0">
                <a:pos x="40" y="20"/>
              </a:cxn>
              <a:cxn ang="0">
                <a:pos x="33" y="16"/>
              </a:cxn>
              <a:cxn ang="0">
                <a:pos x="27" y="14"/>
              </a:cxn>
              <a:cxn ang="0">
                <a:pos x="21" y="11"/>
              </a:cxn>
              <a:cxn ang="0">
                <a:pos x="17" y="7"/>
              </a:cxn>
              <a:cxn ang="0">
                <a:pos x="1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57" h="37">
                <a:moveTo>
                  <a:pt x="0" y="0"/>
                </a:moveTo>
                <a:lnTo>
                  <a:pt x="0" y="7"/>
                </a:lnTo>
                <a:lnTo>
                  <a:pt x="4" y="14"/>
                </a:lnTo>
                <a:lnTo>
                  <a:pt x="10" y="22"/>
                </a:lnTo>
                <a:lnTo>
                  <a:pt x="17" y="27"/>
                </a:lnTo>
                <a:lnTo>
                  <a:pt x="27" y="31"/>
                </a:lnTo>
                <a:lnTo>
                  <a:pt x="36" y="35"/>
                </a:lnTo>
                <a:lnTo>
                  <a:pt x="46" y="37"/>
                </a:lnTo>
                <a:lnTo>
                  <a:pt x="57" y="37"/>
                </a:lnTo>
                <a:lnTo>
                  <a:pt x="57" y="22"/>
                </a:lnTo>
                <a:lnTo>
                  <a:pt x="48" y="20"/>
                </a:lnTo>
                <a:lnTo>
                  <a:pt x="40" y="20"/>
                </a:lnTo>
                <a:lnTo>
                  <a:pt x="33" y="16"/>
                </a:lnTo>
                <a:lnTo>
                  <a:pt x="27" y="14"/>
                </a:lnTo>
                <a:lnTo>
                  <a:pt x="21" y="11"/>
                </a:lnTo>
                <a:lnTo>
                  <a:pt x="17" y="7"/>
                </a:lnTo>
                <a:lnTo>
                  <a:pt x="15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" name="Freeform 164"/>
          <p:cNvSpPr>
            <a:spLocks/>
          </p:cNvSpPr>
          <p:nvPr/>
        </p:nvSpPr>
        <p:spPr bwMode="auto">
          <a:xfrm>
            <a:off x="6450323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" name="Freeform 165"/>
          <p:cNvSpPr>
            <a:spLocks/>
          </p:cNvSpPr>
          <p:nvPr/>
        </p:nvSpPr>
        <p:spPr bwMode="auto">
          <a:xfrm>
            <a:off x="6690035" y="5971194"/>
            <a:ext cx="60325" cy="127172"/>
          </a:xfrm>
          <a:custGeom>
            <a:avLst/>
            <a:gdLst/>
            <a:ahLst/>
            <a:cxnLst>
              <a:cxn ang="0">
                <a:pos x="30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3" y="89"/>
              </a:cxn>
              <a:cxn ang="0">
                <a:pos x="30" y="87"/>
              </a:cxn>
            </a:cxnLst>
            <a:rect l="0" t="0" r="r" b="b"/>
            <a:pathLst>
              <a:path w="38" h="89">
                <a:moveTo>
                  <a:pt x="30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3" y="89"/>
                </a:lnTo>
                <a:lnTo>
                  <a:pt x="30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" name="Freeform 166"/>
          <p:cNvSpPr>
            <a:spLocks/>
          </p:cNvSpPr>
          <p:nvPr/>
        </p:nvSpPr>
        <p:spPr bwMode="auto">
          <a:xfrm>
            <a:off x="6764648" y="5986912"/>
            <a:ext cx="65087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41" y="73"/>
              </a:cxn>
              <a:cxn ang="0">
                <a:pos x="16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41" h="78">
                <a:moveTo>
                  <a:pt x="33" y="76"/>
                </a:moveTo>
                <a:lnTo>
                  <a:pt x="41" y="73"/>
                </a:lnTo>
                <a:lnTo>
                  <a:pt x="16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" name="Freeform 167"/>
          <p:cNvSpPr>
            <a:spLocks/>
          </p:cNvSpPr>
          <p:nvPr/>
        </p:nvSpPr>
        <p:spPr bwMode="auto">
          <a:xfrm>
            <a:off x="6844023" y="5979767"/>
            <a:ext cx="66675" cy="118598"/>
          </a:xfrm>
          <a:custGeom>
            <a:avLst/>
            <a:gdLst/>
            <a:ahLst/>
            <a:cxnLst>
              <a:cxn ang="0">
                <a:pos x="35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7" y="83"/>
              </a:cxn>
              <a:cxn ang="0">
                <a:pos x="35" y="81"/>
              </a:cxn>
            </a:cxnLst>
            <a:rect l="0" t="0" r="r" b="b"/>
            <a:pathLst>
              <a:path w="42" h="83">
                <a:moveTo>
                  <a:pt x="35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7" y="83"/>
                </a:lnTo>
                <a:lnTo>
                  <a:pt x="35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" name="Freeform 168"/>
          <p:cNvSpPr>
            <a:spLocks/>
          </p:cNvSpPr>
          <p:nvPr/>
        </p:nvSpPr>
        <p:spPr bwMode="auto">
          <a:xfrm>
            <a:off x="6647173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5" y="13"/>
              </a:cxn>
              <a:cxn ang="0">
                <a:pos x="132" y="8"/>
              </a:cxn>
              <a:cxn ang="0">
                <a:pos x="116" y="2"/>
              </a:cxn>
              <a:cxn ang="0">
                <a:pos x="103" y="0"/>
              </a:cxn>
              <a:cxn ang="0">
                <a:pos x="88" y="0"/>
              </a:cxn>
              <a:cxn ang="0">
                <a:pos x="74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8" y="25"/>
              </a:cxn>
              <a:cxn ang="0">
                <a:pos x="0" y="32"/>
              </a:cxn>
              <a:cxn ang="0">
                <a:pos x="17" y="36"/>
              </a:cxn>
              <a:cxn ang="0">
                <a:pos x="29" y="30"/>
              </a:cxn>
              <a:cxn ang="0">
                <a:pos x="44" y="25"/>
              </a:cxn>
              <a:cxn ang="0">
                <a:pos x="65" y="19"/>
              </a:cxn>
              <a:cxn ang="0">
                <a:pos x="76" y="17"/>
              </a:cxn>
              <a:cxn ang="0">
                <a:pos x="88" y="15"/>
              </a:cxn>
              <a:cxn ang="0">
                <a:pos x="101" y="17"/>
              </a:cxn>
              <a:cxn ang="0">
                <a:pos x="113" y="19"/>
              </a:cxn>
              <a:cxn ang="0">
                <a:pos x="126" y="21"/>
              </a:cxn>
              <a:cxn ang="0">
                <a:pos x="137" y="26"/>
              </a:cxn>
              <a:cxn ang="0">
                <a:pos x="151" y="34"/>
              </a:cxn>
              <a:cxn ang="0">
                <a:pos x="162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5" y="13"/>
                </a:lnTo>
                <a:lnTo>
                  <a:pt x="132" y="8"/>
                </a:lnTo>
                <a:lnTo>
                  <a:pt x="116" y="2"/>
                </a:lnTo>
                <a:lnTo>
                  <a:pt x="103" y="0"/>
                </a:lnTo>
                <a:lnTo>
                  <a:pt x="88" y="0"/>
                </a:lnTo>
                <a:lnTo>
                  <a:pt x="74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8" y="25"/>
                </a:lnTo>
                <a:lnTo>
                  <a:pt x="0" y="32"/>
                </a:lnTo>
                <a:lnTo>
                  <a:pt x="17" y="36"/>
                </a:lnTo>
                <a:lnTo>
                  <a:pt x="29" y="30"/>
                </a:lnTo>
                <a:lnTo>
                  <a:pt x="44" y="25"/>
                </a:lnTo>
                <a:lnTo>
                  <a:pt x="65" y="19"/>
                </a:lnTo>
                <a:lnTo>
                  <a:pt x="76" y="17"/>
                </a:lnTo>
                <a:lnTo>
                  <a:pt x="88" y="15"/>
                </a:lnTo>
                <a:lnTo>
                  <a:pt x="101" y="17"/>
                </a:lnTo>
                <a:lnTo>
                  <a:pt x="113" y="19"/>
                </a:lnTo>
                <a:lnTo>
                  <a:pt x="126" y="21"/>
                </a:lnTo>
                <a:lnTo>
                  <a:pt x="137" y="26"/>
                </a:lnTo>
                <a:lnTo>
                  <a:pt x="151" y="34"/>
                </a:lnTo>
                <a:lnTo>
                  <a:pt x="162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" name="Freeform 169"/>
          <p:cNvSpPr>
            <a:spLocks/>
          </p:cNvSpPr>
          <p:nvPr/>
        </p:nvSpPr>
        <p:spPr bwMode="auto">
          <a:xfrm>
            <a:off x="6904348" y="5652552"/>
            <a:ext cx="28575" cy="297209"/>
          </a:xfrm>
          <a:custGeom>
            <a:avLst/>
            <a:gdLst/>
            <a:ahLst/>
            <a:cxnLst>
              <a:cxn ang="0">
                <a:pos x="16" y="208"/>
              </a:cxn>
              <a:cxn ang="0">
                <a:pos x="16" y="199"/>
              </a:cxn>
              <a:cxn ang="0">
                <a:pos x="16" y="177"/>
              </a:cxn>
              <a:cxn ang="0">
                <a:pos x="18" y="145"/>
              </a:cxn>
              <a:cxn ang="0">
                <a:pos x="18" y="108"/>
              </a:cxn>
              <a:cxn ang="0">
                <a:pos x="18" y="71"/>
              </a:cxn>
              <a:cxn ang="0">
                <a:pos x="18" y="39"/>
              </a:cxn>
              <a:cxn ang="0">
                <a:pos x="16" y="15"/>
              </a:cxn>
              <a:cxn ang="0">
                <a:pos x="10" y="0"/>
              </a:cxn>
              <a:cxn ang="0">
                <a:pos x="0" y="11"/>
              </a:cxn>
              <a:cxn ang="0">
                <a:pos x="0" y="17"/>
              </a:cxn>
              <a:cxn ang="0">
                <a:pos x="0" y="39"/>
              </a:cxn>
              <a:cxn ang="0">
                <a:pos x="2" y="71"/>
              </a:cxn>
              <a:cxn ang="0">
                <a:pos x="2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6" y="208"/>
              </a:cxn>
            </a:cxnLst>
            <a:rect l="0" t="0" r="r" b="b"/>
            <a:pathLst>
              <a:path w="18" h="208">
                <a:moveTo>
                  <a:pt x="16" y="208"/>
                </a:moveTo>
                <a:lnTo>
                  <a:pt x="16" y="199"/>
                </a:lnTo>
                <a:lnTo>
                  <a:pt x="16" y="177"/>
                </a:lnTo>
                <a:lnTo>
                  <a:pt x="18" y="145"/>
                </a:lnTo>
                <a:lnTo>
                  <a:pt x="18" y="108"/>
                </a:lnTo>
                <a:lnTo>
                  <a:pt x="18" y="71"/>
                </a:lnTo>
                <a:lnTo>
                  <a:pt x="18" y="39"/>
                </a:lnTo>
                <a:lnTo>
                  <a:pt x="16" y="15"/>
                </a:lnTo>
                <a:lnTo>
                  <a:pt x="10" y="0"/>
                </a:lnTo>
                <a:lnTo>
                  <a:pt x="0" y="11"/>
                </a:lnTo>
                <a:lnTo>
                  <a:pt x="0" y="17"/>
                </a:lnTo>
                <a:lnTo>
                  <a:pt x="0" y="39"/>
                </a:lnTo>
                <a:lnTo>
                  <a:pt x="2" y="71"/>
                </a:lnTo>
                <a:lnTo>
                  <a:pt x="2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6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" name="Freeform 170"/>
          <p:cNvSpPr>
            <a:spLocks/>
          </p:cNvSpPr>
          <p:nvPr/>
        </p:nvSpPr>
        <p:spPr bwMode="auto">
          <a:xfrm>
            <a:off x="6656698" y="5946903"/>
            <a:ext cx="273050" cy="52869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0" y="28"/>
              </a:cxn>
              <a:cxn ang="0">
                <a:pos x="46" y="34"/>
              </a:cxn>
              <a:cxn ang="0">
                <a:pos x="61" y="36"/>
              </a:cxn>
              <a:cxn ang="0">
                <a:pos x="76" y="37"/>
              </a:cxn>
              <a:cxn ang="0">
                <a:pos x="89" y="37"/>
              </a:cxn>
              <a:cxn ang="0">
                <a:pos x="103" y="36"/>
              </a:cxn>
              <a:cxn ang="0">
                <a:pos x="114" y="34"/>
              </a:cxn>
              <a:cxn ang="0">
                <a:pos x="137" y="28"/>
              </a:cxn>
              <a:cxn ang="0">
                <a:pos x="153" y="21"/>
              </a:cxn>
              <a:cxn ang="0">
                <a:pos x="164" y="13"/>
              </a:cxn>
              <a:cxn ang="0">
                <a:pos x="172" y="2"/>
              </a:cxn>
              <a:cxn ang="0">
                <a:pos x="156" y="2"/>
              </a:cxn>
              <a:cxn ang="0">
                <a:pos x="154" y="0"/>
              </a:cxn>
              <a:cxn ang="0">
                <a:pos x="147" y="6"/>
              </a:cxn>
              <a:cxn ang="0">
                <a:pos x="131" y="13"/>
              </a:cxn>
              <a:cxn ang="0">
                <a:pos x="110" y="19"/>
              </a:cxn>
              <a:cxn ang="0">
                <a:pos x="101" y="21"/>
              </a:cxn>
              <a:cxn ang="0">
                <a:pos x="88" y="23"/>
              </a:cxn>
              <a:cxn ang="0">
                <a:pos x="76" y="23"/>
              </a:cxn>
              <a:cxn ang="0">
                <a:pos x="63" y="21"/>
              </a:cxn>
              <a:cxn ang="0">
                <a:pos x="49" y="19"/>
              </a:cxn>
              <a:cxn ang="0">
                <a:pos x="36" y="15"/>
              </a:cxn>
              <a:cxn ang="0">
                <a:pos x="21" y="10"/>
              </a:cxn>
              <a:cxn ang="0">
                <a:pos x="7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0" y="28"/>
                </a:lnTo>
                <a:lnTo>
                  <a:pt x="46" y="34"/>
                </a:lnTo>
                <a:lnTo>
                  <a:pt x="61" y="36"/>
                </a:lnTo>
                <a:lnTo>
                  <a:pt x="76" y="37"/>
                </a:lnTo>
                <a:lnTo>
                  <a:pt x="89" y="37"/>
                </a:lnTo>
                <a:lnTo>
                  <a:pt x="103" y="36"/>
                </a:lnTo>
                <a:lnTo>
                  <a:pt x="114" y="34"/>
                </a:lnTo>
                <a:lnTo>
                  <a:pt x="137" y="28"/>
                </a:lnTo>
                <a:lnTo>
                  <a:pt x="153" y="21"/>
                </a:lnTo>
                <a:lnTo>
                  <a:pt x="164" y="13"/>
                </a:lnTo>
                <a:lnTo>
                  <a:pt x="172" y="2"/>
                </a:lnTo>
                <a:lnTo>
                  <a:pt x="156" y="2"/>
                </a:lnTo>
                <a:lnTo>
                  <a:pt x="154" y="0"/>
                </a:lnTo>
                <a:lnTo>
                  <a:pt x="147" y="6"/>
                </a:lnTo>
                <a:lnTo>
                  <a:pt x="131" y="13"/>
                </a:lnTo>
                <a:lnTo>
                  <a:pt x="110" y="19"/>
                </a:lnTo>
                <a:lnTo>
                  <a:pt x="101" y="21"/>
                </a:lnTo>
                <a:lnTo>
                  <a:pt x="88" y="23"/>
                </a:lnTo>
                <a:lnTo>
                  <a:pt x="76" y="23"/>
                </a:lnTo>
                <a:lnTo>
                  <a:pt x="63" y="21"/>
                </a:lnTo>
                <a:lnTo>
                  <a:pt x="49" y="19"/>
                </a:lnTo>
                <a:lnTo>
                  <a:pt x="36" y="15"/>
                </a:lnTo>
                <a:lnTo>
                  <a:pt x="21" y="10"/>
                </a:lnTo>
                <a:lnTo>
                  <a:pt x="7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" name="Freeform 171"/>
          <p:cNvSpPr>
            <a:spLocks/>
          </p:cNvSpPr>
          <p:nvPr/>
        </p:nvSpPr>
        <p:spPr bwMode="auto">
          <a:xfrm>
            <a:off x="6643998" y="5652552"/>
            <a:ext cx="30162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2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8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9" y="4"/>
              </a:cxn>
              <a:cxn ang="0">
                <a:pos x="2" y="0"/>
              </a:cxn>
            </a:cxnLst>
            <a:rect l="0" t="0" r="r" b="b"/>
            <a:pathLst>
              <a:path w="19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2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8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9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" name="Freeform 172"/>
          <p:cNvSpPr>
            <a:spLocks/>
          </p:cNvSpPr>
          <p:nvPr/>
        </p:nvSpPr>
        <p:spPr bwMode="auto">
          <a:xfrm>
            <a:off x="6659873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" name="Freeform 173"/>
          <p:cNvSpPr>
            <a:spLocks/>
          </p:cNvSpPr>
          <p:nvPr/>
        </p:nvSpPr>
        <p:spPr bwMode="auto">
          <a:xfrm>
            <a:off x="6693210" y="5646836"/>
            <a:ext cx="93663" cy="54298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7" y="0"/>
              </a:cxn>
              <a:cxn ang="0">
                <a:pos x="38" y="2"/>
              </a:cxn>
              <a:cxn ang="0">
                <a:pos x="28" y="6"/>
              </a:cxn>
              <a:cxn ang="0">
                <a:pos x="19" y="10"/>
              </a:cxn>
              <a:cxn ang="0">
                <a:pos x="11" y="15"/>
              </a:cxn>
              <a:cxn ang="0">
                <a:pos x="5" y="21"/>
              </a:cxn>
              <a:cxn ang="0">
                <a:pos x="1" y="28"/>
              </a:cxn>
              <a:cxn ang="0">
                <a:pos x="0" y="38"/>
              </a:cxn>
              <a:cxn ang="0">
                <a:pos x="17" y="38"/>
              </a:cxn>
              <a:cxn ang="0">
                <a:pos x="17" y="34"/>
              </a:cxn>
              <a:cxn ang="0">
                <a:pos x="19" y="30"/>
              </a:cxn>
              <a:cxn ang="0">
                <a:pos x="23" y="26"/>
              </a:cxn>
              <a:cxn ang="0">
                <a:pos x="26" y="23"/>
              </a:cxn>
              <a:cxn ang="0">
                <a:pos x="34" y="19"/>
              </a:cxn>
              <a:cxn ang="0">
                <a:pos x="42" y="17"/>
              </a:cxn>
              <a:cxn ang="0">
                <a:pos x="49" y="15"/>
              </a:cxn>
              <a:cxn ang="0">
                <a:pos x="59" y="15"/>
              </a:cxn>
              <a:cxn ang="0">
                <a:pos x="59" y="0"/>
              </a:cxn>
            </a:cxnLst>
            <a:rect l="0" t="0" r="r" b="b"/>
            <a:pathLst>
              <a:path w="59" h="38">
                <a:moveTo>
                  <a:pt x="59" y="0"/>
                </a:moveTo>
                <a:lnTo>
                  <a:pt x="47" y="0"/>
                </a:lnTo>
                <a:lnTo>
                  <a:pt x="38" y="2"/>
                </a:lnTo>
                <a:lnTo>
                  <a:pt x="28" y="6"/>
                </a:lnTo>
                <a:lnTo>
                  <a:pt x="19" y="10"/>
                </a:lnTo>
                <a:lnTo>
                  <a:pt x="11" y="15"/>
                </a:lnTo>
                <a:lnTo>
                  <a:pt x="5" y="21"/>
                </a:lnTo>
                <a:lnTo>
                  <a:pt x="1" y="28"/>
                </a:lnTo>
                <a:lnTo>
                  <a:pt x="0" y="38"/>
                </a:lnTo>
                <a:lnTo>
                  <a:pt x="17" y="38"/>
                </a:lnTo>
                <a:lnTo>
                  <a:pt x="17" y="34"/>
                </a:lnTo>
                <a:lnTo>
                  <a:pt x="19" y="30"/>
                </a:lnTo>
                <a:lnTo>
                  <a:pt x="23" y="26"/>
                </a:lnTo>
                <a:lnTo>
                  <a:pt x="26" y="23"/>
                </a:lnTo>
                <a:lnTo>
                  <a:pt x="34" y="19"/>
                </a:lnTo>
                <a:lnTo>
                  <a:pt x="42" y="17"/>
                </a:lnTo>
                <a:lnTo>
                  <a:pt x="49" y="15"/>
                </a:lnTo>
                <a:lnTo>
                  <a:pt x="59" y="15"/>
                </a:lnTo>
                <a:lnTo>
                  <a:pt x="59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Freeform 174"/>
          <p:cNvSpPr>
            <a:spLocks/>
          </p:cNvSpPr>
          <p:nvPr/>
        </p:nvSpPr>
        <p:spPr bwMode="auto">
          <a:xfrm>
            <a:off x="6786873" y="5646836"/>
            <a:ext cx="90487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1" y="21"/>
              </a:cxn>
              <a:cxn ang="0">
                <a:pos x="46" y="15"/>
              </a:cxn>
              <a:cxn ang="0">
                <a:pos x="38" y="10"/>
              </a:cxn>
              <a:cxn ang="0">
                <a:pos x="30" y="6"/>
              </a:cxn>
              <a:cxn ang="0">
                <a:pos x="21" y="2"/>
              </a:cxn>
              <a:cxn ang="0">
                <a:pos x="9" y="0"/>
              </a:cxn>
              <a:cxn ang="0">
                <a:pos x="0" y="0"/>
              </a:cxn>
              <a:cxn ang="0">
                <a:pos x="0" y="15"/>
              </a:cxn>
              <a:cxn ang="0">
                <a:pos x="7" y="15"/>
              </a:cxn>
              <a:cxn ang="0">
                <a:pos x="17" y="17"/>
              </a:cxn>
              <a:cxn ang="0">
                <a:pos x="25" y="19"/>
              </a:cxn>
              <a:cxn ang="0">
                <a:pos x="30" y="23"/>
              </a:cxn>
              <a:cxn ang="0">
                <a:pos x="36" y="26"/>
              </a:cxn>
              <a:cxn ang="0">
                <a:pos x="38" y="30"/>
              </a:cxn>
              <a:cxn ang="0">
                <a:pos x="40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1" y="21"/>
                </a:lnTo>
                <a:lnTo>
                  <a:pt x="46" y="15"/>
                </a:lnTo>
                <a:lnTo>
                  <a:pt x="38" y="10"/>
                </a:lnTo>
                <a:lnTo>
                  <a:pt x="30" y="6"/>
                </a:lnTo>
                <a:lnTo>
                  <a:pt x="21" y="2"/>
                </a:lnTo>
                <a:lnTo>
                  <a:pt x="9" y="0"/>
                </a:lnTo>
                <a:lnTo>
                  <a:pt x="0" y="0"/>
                </a:lnTo>
                <a:lnTo>
                  <a:pt x="0" y="15"/>
                </a:lnTo>
                <a:lnTo>
                  <a:pt x="7" y="15"/>
                </a:lnTo>
                <a:lnTo>
                  <a:pt x="17" y="17"/>
                </a:lnTo>
                <a:lnTo>
                  <a:pt x="25" y="19"/>
                </a:lnTo>
                <a:lnTo>
                  <a:pt x="30" y="23"/>
                </a:lnTo>
                <a:lnTo>
                  <a:pt x="36" y="26"/>
                </a:lnTo>
                <a:lnTo>
                  <a:pt x="38" y="30"/>
                </a:lnTo>
                <a:lnTo>
                  <a:pt x="40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" name="Freeform 175"/>
          <p:cNvSpPr>
            <a:spLocks/>
          </p:cNvSpPr>
          <p:nvPr/>
        </p:nvSpPr>
        <p:spPr bwMode="auto">
          <a:xfrm>
            <a:off x="6786873" y="5701134"/>
            <a:ext cx="90487" cy="52869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9" y="37"/>
              </a:cxn>
              <a:cxn ang="0">
                <a:pos x="21" y="35"/>
              </a:cxn>
              <a:cxn ang="0">
                <a:pos x="30" y="31"/>
              </a:cxn>
              <a:cxn ang="0">
                <a:pos x="38" y="27"/>
              </a:cxn>
              <a:cxn ang="0">
                <a:pos x="46" y="22"/>
              </a:cxn>
              <a:cxn ang="0">
                <a:pos x="51" y="14"/>
              </a:cxn>
              <a:cxn ang="0">
                <a:pos x="55" y="7"/>
              </a:cxn>
              <a:cxn ang="0">
                <a:pos x="57" y="0"/>
              </a:cxn>
              <a:cxn ang="0">
                <a:pos x="42" y="0"/>
              </a:cxn>
              <a:cxn ang="0">
                <a:pos x="40" y="3"/>
              </a:cxn>
              <a:cxn ang="0">
                <a:pos x="38" y="7"/>
              </a:cxn>
              <a:cxn ang="0">
                <a:pos x="36" y="11"/>
              </a:cxn>
              <a:cxn ang="0">
                <a:pos x="30" y="14"/>
              </a:cxn>
              <a:cxn ang="0">
                <a:pos x="25" y="16"/>
              </a:cxn>
              <a:cxn ang="0">
                <a:pos x="17" y="20"/>
              </a:cxn>
              <a:cxn ang="0">
                <a:pos x="7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9" y="37"/>
                </a:lnTo>
                <a:lnTo>
                  <a:pt x="21" y="35"/>
                </a:lnTo>
                <a:lnTo>
                  <a:pt x="30" y="31"/>
                </a:lnTo>
                <a:lnTo>
                  <a:pt x="38" y="27"/>
                </a:lnTo>
                <a:lnTo>
                  <a:pt x="46" y="22"/>
                </a:lnTo>
                <a:lnTo>
                  <a:pt x="51" y="14"/>
                </a:lnTo>
                <a:lnTo>
                  <a:pt x="55" y="7"/>
                </a:lnTo>
                <a:lnTo>
                  <a:pt x="57" y="0"/>
                </a:lnTo>
                <a:lnTo>
                  <a:pt x="42" y="0"/>
                </a:lnTo>
                <a:lnTo>
                  <a:pt x="40" y="3"/>
                </a:lnTo>
                <a:lnTo>
                  <a:pt x="38" y="7"/>
                </a:lnTo>
                <a:lnTo>
                  <a:pt x="36" y="11"/>
                </a:lnTo>
                <a:lnTo>
                  <a:pt x="30" y="14"/>
                </a:lnTo>
                <a:lnTo>
                  <a:pt x="25" y="16"/>
                </a:lnTo>
                <a:lnTo>
                  <a:pt x="17" y="20"/>
                </a:lnTo>
                <a:lnTo>
                  <a:pt x="7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" name="Freeform 176"/>
          <p:cNvSpPr>
            <a:spLocks/>
          </p:cNvSpPr>
          <p:nvPr/>
        </p:nvSpPr>
        <p:spPr bwMode="auto">
          <a:xfrm>
            <a:off x="6693210" y="5701134"/>
            <a:ext cx="93663" cy="528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7"/>
              </a:cxn>
              <a:cxn ang="0">
                <a:pos x="5" y="14"/>
              </a:cxn>
              <a:cxn ang="0">
                <a:pos x="11" y="22"/>
              </a:cxn>
              <a:cxn ang="0">
                <a:pos x="19" y="27"/>
              </a:cxn>
              <a:cxn ang="0">
                <a:pos x="28" y="31"/>
              </a:cxn>
              <a:cxn ang="0">
                <a:pos x="38" y="35"/>
              </a:cxn>
              <a:cxn ang="0">
                <a:pos x="47" y="37"/>
              </a:cxn>
              <a:cxn ang="0">
                <a:pos x="59" y="37"/>
              </a:cxn>
              <a:cxn ang="0">
                <a:pos x="59" y="22"/>
              </a:cxn>
              <a:cxn ang="0">
                <a:pos x="49" y="20"/>
              </a:cxn>
              <a:cxn ang="0">
                <a:pos x="42" y="20"/>
              </a:cxn>
              <a:cxn ang="0">
                <a:pos x="34" y="16"/>
              </a:cxn>
              <a:cxn ang="0">
                <a:pos x="26" y="14"/>
              </a:cxn>
              <a:cxn ang="0">
                <a:pos x="23" y="11"/>
              </a:cxn>
              <a:cxn ang="0">
                <a:pos x="19" y="7"/>
              </a:cxn>
              <a:cxn ang="0">
                <a:pos x="17" y="3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59" h="37">
                <a:moveTo>
                  <a:pt x="0" y="0"/>
                </a:moveTo>
                <a:lnTo>
                  <a:pt x="1" y="7"/>
                </a:lnTo>
                <a:lnTo>
                  <a:pt x="5" y="14"/>
                </a:lnTo>
                <a:lnTo>
                  <a:pt x="11" y="22"/>
                </a:lnTo>
                <a:lnTo>
                  <a:pt x="19" y="27"/>
                </a:lnTo>
                <a:lnTo>
                  <a:pt x="28" y="31"/>
                </a:lnTo>
                <a:lnTo>
                  <a:pt x="38" y="35"/>
                </a:lnTo>
                <a:lnTo>
                  <a:pt x="47" y="37"/>
                </a:lnTo>
                <a:lnTo>
                  <a:pt x="59" y="37"/>
                </a:lnTo>
                <a:lnTo>
                  <a:pt x="59" y="22"/>
                </a:lnTo>
                <a:lnTo>
                  <a:pt x="49" y="20"/>
                </a:lnTo>
                <a:lnTo>
                  <a:pt x="42" y="20"/>
                </a:lnTo>
                <a:lnTo>
                  <a:pt x="34" y="16"/>
                </a:lnTo>
                <a:lnTo>
                  <a:pt x="26" y="14"/>
                </a:lnTo>
                <a:lnTo>
                  <a:pt x="23" y="11"/>
                </a:lnTo>
                <a:lnTo>
                  <a:pt x="19" y="7"/>
                </a:lnTo>
                <a:lnTo>
                  <a:pt x="17" y="3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" name="Freeform 177"/>
          <p:cNvSpPr>
            <a:spLocks/>
          </p:cNvSpPr>
          <p:nvPr/>
        </p:nvSpPr>
        <p:spPr bwMode="auto">
          <a:xfrm>
            <a:off x="6707498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" name="Freeform 184"/>
          <p:cNvSpPr>
            <a:spLocks/>
          </p:cNvSpPr>
          <p:nvPr/>
        </p:nvSpPr>
        <p:spPr bwMode="auto">
          <a:xfrm>
            <a:off x="6901173" y="5652552"/>
            <a:ext cx="28575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6" y="219"/>
              </a:cxn>
              <a:cxn ang="0">
                <a:pos x="16" y="206"/>
              </a:cxn>
              <a:cxn ang="0">
                <a:pos x="18" y="203"/>
              </a:cxn>
              <a:cxn ang="0">
                <a:pos x="18" y="180"/>
              </a:cxn>
              <a:cxn ang="0">
                <a:pos x="18" y="147"/>
              </a:cxn>
              <a:cxn ang="0">
                <a:pos x="18" y="110"/>
              </a:cxn>
              <a:cxn ang="0">
                <a:pos x="18" y="71"/>
              </a:cxn>
              <a:cxn ang="0">
                <a:pos x="18" y="37"/>
              </a:cxn>
              <a:cxn ang="0">
                <a:pos x="18" y="13"/>
              </a:cxn>
              <a:cxn ang="0">
                <a:pos x="18" y="4"/>
              </a:cxn>
              <a:cxn ang="0">
                <a:pos x="2" y="0"/>
              </a:cxn>
            </a:cxnLst>
            <a:rect l="0" t="0" r="r" b="b"/>
            <a:pathLst>
              <a:path w="18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6" y="219"/>
                </a:lnTo>
                <a:lnTo>
                  <a:pt x="16" y="206"/>
                </a:lnTo>
                <a:lnTo>
                  <a:pt x="18" y="203"/>
                </a:lnTo>
                <a:lnTo>
                  <a:pt x="18" y="180"/>
                </a:lnTo>
                <a:lnTo>
                  <a:pt x="18" y="147"/>
                </a:lnTo>
                <a:lnTo>
                  <a:pt x="18" y="110"/>
                </a:lnTo>
                <a:lnTo>
                  <a:pt x="18" y="71"/>
                </a:lnTo>
                <a:lnTo>
                  <a:pt x="18" y="37"/>
                </a:lnTo>
                <a:lnTo>
                  <a:pt x="18" y="13"/>
                </a:lnTo>
                <a:lnTo>
                  <a:pt x="18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" name="Freeform 185"/>
          <p:cNvSpPr>
            <a:spLocks/>
          </p:cNvSpPr>
          <p:nvPr/>
        </p:nvSpPr>
        <p:spPr bwMode="auto">
          <a:xfrm>
            <a:off x="6917048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" name="Freeform 309"/>
          <p:cNvSpPr>
            <a:spLocks/>
          </p:cNvSpPr>
          <p:nvPr/>
        </p:nvSpPr>
        <p:spPr bwMode="auto">
          <a:xfrm>
            <a:off x="6864660" y="5431073"/>
            <a:ext cx="1588" cy="14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8" name="Group 582"/>
          <p:cNvGrpSpPr/>
          <p:nvPr/>
        </p:nvGrpSpPr>
        <p:grpSpPr>
          <a:xfrm rot="19888336">
            <a:off x="6020694" y="5917155"/>
            <a:ext cx="298350" cy="366964"/>
            <a:chOff x="6986899" y="6324600"/>
            <a:chExt cx="361950" cy="546100"/>
          </a:xfrm>
        </p:grpSpPr>
        <p:sp>
          <p:nvSpPr>
            <p:cNvPr id="339" name="Freeform 104"/>
            <p:cNvSpPr>
              <a:spLocks/>
            </p:cNvSpPr>
            <p:nvPr/>
          </p:nvSpPr>
          <p:spPr bwMode="auto">
            <a:xfrm>
              <a:off x="6986899" y="6375400"/>
              <a:ext cx="26987" cy="330200"/>
            </a:xfrm>
            <a:custGeom>
              <a:avLst/>
              <a:gdLst/>
              <a:ahLst/>
              <a:cxnLst>
                <a:cxn ang="0">
                  <a:pos x="16" y="208"/>
                </a:cxn>
                <a:cxn ang="0">
                  <a:pos x="16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6" y="15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6" y="208"/>
                </a:cxn>
              </a:cxnLst>
              <a:rect l="0" t="0" r="r" b="b"/>
              <a:pathLst>
                <a:path w="17" h="208">
                  <a:moveTo>
                    <a:pt x="16" y="208"/>
                  </a:moveTo>
                  <a:lnTo>
                    <a:pt x="16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6" y="1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6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13"/>
            <p:cNvSpPr>
              <a:spLocks/>
            </p:cNvSpPr>
            <p:nvPr/>
          </p:nvSpPr>
          <p:spPr bwMode="auto">
            <a:xfrm>
              <a:off x="7029761" y="6729412"/>
              <a:ext cx="60325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8" y="85"/>
                </a:cxn>
                <a:cxn ang="0">
                  <a:pos x="17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8" h="89">
                  <a:moveTo>
                    <a:pt x="31" y="87"/>
                  </a:moveTo>
                  <a:lnTo>
                    <a:pt x="38" y="85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14"/>
            <p:cNvSpPr>
              <a:spLocks/>
            </p:cNvSpPr>
            <p:nvPr/>
          </p:nvSpPr>
          <p:spPr bwMode="auto">
            <a:xfrm>
              <a:off x="7105961" y="674687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15"/>
            <p:cNvSpPr>
              <a:spLocks/>
            </p:cNvSpPr>
            <p:nvPr/>
          </p:nvSpPr>
          <p:spPr bwMode="auto">
            <a:xfrm>
              <a:off x="7183749" y="673893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16"/>
            <p:cNvSpPr>
              <a:spLocks/>
            </p:cNvSpPr>
            <p:nvPr/>
          </p:nvSpPr>
          <p:spPr bwMode="auto">
            <a:xfrm>
              <a:off x="6990074" y="632460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5" y="2"/>
                </a:cxn>
                <a:cxn ang="0">
                  <a:pos x="101" y="0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27" y="30"/>
                </a:cxn>
                <a:cxn ang="0">
                  <a:pos x="42" y="25"/>
                </a:cxn>
                <a:cxn ang="0">
                  <a:pos x="63" y="19"/>
                </a:cxn>
                <a:cxn ang="0">
                  <a:pos x="75" y="17"/>
                </a:cxn>
                <a:cxn ang="0">
                  <a:pos x="88" y="15"/>
                </a:cxn>
                <a:cxn ang="0">
                  <a:pos x="100" y="17"/>
                </a:cxn>
                <a:cxn ang="0">
                  <a:pos x="113" y="19"/>
                </a:cxn>
                <a:cxn ang="0">
                  <a:pos x="124" y="21"/>
                </a:cxn>
                <a:cxn ang="0">
                  <a:pos x="138" y="26"/>
                </a:cxn>
                <a:cxn ang="0">
                  <a:pos x="149" y="34"/>
                </a:cxn>
                <a:cxn ang="0">
                  <a:pos x="161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5" y="2"/>
                  </a:lnTo>
                  <a:lnTo>
                    <a:pt x="101" y="0"/>
                  </a:lnTo>
                  <a:lnTo>
                    <a:pt x="86" y="0"/>
                  </a:lnTo>
                  <a:lnTo>
                    <a:pt x="73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27" y="30"/>
                  </a:lnTo>
                  <a:lnTo>
                    <a:pt x="42" y="25"/>
                  </a:lnTo>
                  <a:lnTo>
                    <a:pt x="63" y="19"/>
                  </a:lnTo>
                  <a:lnTo>
                    <a:pt x="75" y="17"/>
                  </a:lnTo>
                  <a:lnTo>
                    <a:pt x="88" y="15"/>
                  </a:lnTo>
                  <a:lnTo>
                    <a:pt x="100" y="17"/>
                  </a:lnTo>
                  <a:lnTo>
                    <a:pt x="113" y="19"/>
                  </a:lnTo>
                  <a:lnTo>
                    <a:pt x="124" y="21"/>
                  </a:lnTo>
                  <a:lnTo>
                    <a:pt x="138" y="26"/>
                  </a:lnTo>
                  <a:lnTo>
                    <a:pt x="149" y="34"/>
                  </a:lnTo>
                  <a:lnTo>
                    <a:pt x="161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17"/>
            <p:cNvSpPr>
              <a:spLocks/>
            </p:cNvSpPr>
            <p:nvPr/>
          </p:nvSpPr>
          <p:spPr bwMode="auto">
            <a:xfrm>
              <a:off x="7245661" y="6375400"/>
              <a:ext cx="26988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118"/>
            <p:cNvSpPr>
              <a:spLocks/>
            </p:cNvSpPr>
            <p:nvPr/>
          </p:nvSpPr>
          <p:spPr bwMode="auto">
            <a:xfrm>
              <a:off x="6996424" y="670242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3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3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19"/>
            <p:cNvSpPr>
              <a:spLocks/>
            </p:cNvSpPr>
            <p:nvPr/>
          </p:nvSpPr>
          <p:spPr bwMode="auto">
            <a:xfrm>
              <a:off x="6986899" y="6375400"/>
              <a:ext cx="26987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4" y="206"/>
                </a:cxn>
                <a:cxn ang="0">
                  <a:pos x="17" y="203"/>
                </a:cxn>
                <a:cxn ang="0">
                  <a:pos x="16" y="180"/>
                </a:cxn>
                <a:cxn ang="0">
                  <a:pos x="16" y="147"/>
                </a:cxn>
                <a:cxn ang="0">
                  <a:pos x="16" y="110"/>
                </a:cxn>
                <a:cxn ang="0">
                  <a:pos x="16" y="71"/>
                </a:cxn>
                <a:cxn ang="0">
                  <a:pos x="16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4" y="206"/>
                  </a:lnTo>
                  <a:lnTo>
                    <a:pt x="17" y="203"/>
                  </a:lnTo>
                  <a:lnTo>
                    <a:pt x="16" y="180"/>
                  </a:lnTo>
                  <a:lnTo>
                    <a:pt x="16" y="147"/>
                  </a:lnTo>
                  <a:lnTo>
                    <a:pt x="16" y="110"/>
                  </a:lnTo>
                  <a:lnTo>
                    <a:pt x="16" y="71"/>
                  </a:lnTo>
                  <a:lnTo>
                    <a:pt x="16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120"/>
            <p:cNvSpPr>
              <a:spLocks/>
            </p:cNvSpPr>
            <p:nvPr/>
          </p:nvSpPr>
          <p:spPr bwMode="auto">
            <a:xfrm>
              <a:off x="7002774" y="63785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21"/>
            <p:cNvSpPr>
              <a:spLocks/>
            </p:cNvSpPr>
            <p:nvPr/>
          </p:nvSpPr>
          <p:spPr bwMode="auto">
            <a:xfrm>
              <a:off x="7036111" y="6369050"/>
              <a:ext cx="90488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1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1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122"/>
            <p:cNvSpPr>
              <a:spLocks/>
            </p:cNvSpPr>
            <p:nvPr/>
          </p:nvSpPr>
          <p:spPr bwMode="auto">
            <a:xfrm>
              <a:off x="7126599" y="6369050"/>
              <a:ext cx="90487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6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40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6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123"/>
            <p:cNvSpPr>
              <a:spLocks/>
            </p:cNvSpPr>
            <p:nvPr/>
          </p:nvSpPr>
          <p:spPr bwMode="auto">
            <a:xfrm>
              <a:off x="7126599" y="6429375"/>
              <a:ext cx="90487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40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6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6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2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6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124"/>
            <p:cNvSpPr>
              <a:spLocks/>
            </p:cNvSpPr>
            <p:nvPr/>
          </p:nvSpPr>
          <p:spPr bwMode="auto">
            <a:xfrm>
              <a:off x="7036111" y="6429375"/>
              <a:ext cx="90488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1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11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125"/>
            <p:cNvSpPr>
              <a:spLocks/>
            </p:cNvSpPr>
            <p:nvPr/>
          </p:nvSpPr>
          <p:spPr bwMode="auto">
            <a:xfrm>
              <a:off x="7047224" y="64293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126"/>
            <p:cNvSpPr>
              <a:spLocks/>
            </p:cNvSpPr>
            <p:nvPr/>
          </p:nvSpPr>
          <p:spPr bwMode="auto">
            <a:xfrm>
              <a:off x="7286936" y="6729412"/>
              <a:ext cx="61913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9" y="85"/>
                </a:cxn>
                <a:cxn ang="0">
                  <a:pos x="18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9" h="89">
                  <a:moveTo>
                    <a:pt x="31" y="87"/>
                  </a:moveTo>
                  <a:lnTo>
                    <a:pt x="39" y="85"/>
                  </a:lnTo>
                  <a:lnTo>
                    <a:pt x="18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132"/>
            <p:cNvSpPr>
              <a:spLocks/>
            </p:cNvSpPr>
            <p:nvPr/>
          </p:nvSpPr>
          <p:spPr bwMode="auto">
            <a:xfrm>
              <a:off x="7245661" y="637540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5" y="219"/>
                </a:cxn>
                <a:cxn ang="0">
                  <a:pos x="13" y="206"/>
                </a:cxn>
                <a:cxn ang="0">
                  <a:pos x="15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5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5" y="219"/>
                  </a:lnTo>
                  <a:lnTo>
                    <a:pt x="13" y="206"/>
                  </a:lnTo>
                  <a:lnTo>
                    <a:pt x="15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133"/>
            <p:cNvSpPr>
              <a:spLocks/>
            </p:cNvSpPr>
            <p:nvPr/>
          </p:nvSpPr>
          <p:spPr bwMode="auto">
            <a:xfrm>
              <a:off x="7259949" y="63785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138"/>
            <p:cNvSpPr>
              <a:spLocks/>
            </p:cNvSpPr>
            <p:nvPr/>
          </p:nvSpPr>
          <p:spPr bwMode="auto">
            <a:xfrm>
              <a:off x="7305986" y="642937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" name="Group 584"/>
          <p:cNvGrpSpPr/>
          <p:nvPr/>
        </p:nvGrpSpPr>
        <p:grpSpPr>
          <a:xfrm rot="19888336">
            <a:off x="5725985" y="5889535"/>
            <a:ext cx="298350" cy="366964"/>
            <a:chOff x="6986899" y="6324600"/>
            <a:chExt cx="361950" cy="546100"/>
          </a:xfrm>
        </p:grpSpPr>
        <p:sp>
          <p:nvSpPr>
            <p:cNvPr id="358" name="Freeform 104"/>
            <p:cNvSpPr>
              <a:spLocks/>
            </p:cNvSpPr>
            <p:nvPr/>
          </p:nvSpPr>
          <p:spPr bwMode="auto">
            <a:xfrm>
              <a:off x="6986899" y="6375400"/>
              <a:ext cx="26987" cy="330200"/>
            </a:xfrm>
            <a:custGeom>
              <a:avLst/>
              <a:gdLst/>
              <a:ahLst/>
              <a:cxnLst>
                <a:cxn ang="0">
                  <a:pos x="16" y="208"/>
                </a:cxn>
                <a:cxn ang="0">
                  <a:pos x="16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6" y="15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6" y="208"/>
                </a:cxn>
              </a:cxnLst>
              <a:rect l="0" t="0" r="r" b="b"/>
              <a:pathLst>
                <a:path w="17" h="208">
                  <a:moveTo>
                    <a:pt x="16" y="208"/>
                  </a:moveTo>
                  <a:lnTo>
                    <a:pt x="16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6" y="1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6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113"/>
            <p:cNvSpPr>
              <a:spLocks/>
            </p:cNvSpPr>
            <p:nvPr/>
          </p:nvSpPr>
          <p:spPr bwMode="auto">
            <a:xfrm>
              <a:off x="7029761" y="6729412"/>
              <a:ext cx="60325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8" y="85"/>
                </a:cxn>
                <a:cxn ang="0">
                  <a:pos x="17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8" h="89">
                  <a:moveTo>
                    <a:pt x="31" y="87"/>
                  </a:moveTo>
                  <a:lnTo>
                    <a:pt x="38" y="85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114"/>
            <p:cNvSpPr>
              <a:spLocks/>
            </p:cNvSpPr>
            <p:nvPr/>
          </p:nvSpPr>
          <p:spPr bwMode="auto">
            <a:xfrm>
              <a:off x="7105961" y="674687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115"/>
            <p:cNvSpPr>
              <a:spLocks/>
            </p:cNvSpPr>
            <p:nvPr/>
          </p:nvSpPr>
          <p:spPr bwMode="auto">
            <a:xfrm>
              <a:off x="7183749" y="673893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116"/>
            <p:cNvSpPr>
              <a:spLocks/>
            </p:cNvSpPr>
            <p:nvPr/>
          </p:nvSpPr>
          <p:spPr bwMode="auto">
            <a:xfrm>
              <a:off x="6990074" y="632460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5" y="2"/>
                </a:cxn>
                <a:cxn ang="0">
                  <a:pos x="101" y="0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27" y="30"/>
                </a:cxn>
                <a:cxn ang="0">
                  <a:pos x="42" y="25"/>
                </a:cxn>
                <a:cxn ang="0">
                  <a:pos x="63" y="19"/>
                </a:cxn>
                <a:cxn ang="0">
                  <a:pos x="75" y="17"/>
                </a:cxn>
                <a:cxn ang="0">
                  <a:pos x="88" y="15"/>
                </a:cxn>
                <a:cxn ang="0">
                  <a:pos x="100" y="17"/>
                </a:cxn>
                <a:cxn ang="0">
                  <a:pos x="113" y="19"/>
                </a:cxn>
                <a:cxn ang="0">
                  <a:pos x="124" y="21"/>
                </a:cxn>
                <a:cxn ang="0">
                  <a:pos x="138" y="26"/>
                </a:cxn>
                <a:cxn ang="0">
                  <a:pos x="149" y="34"/>
                </a:cxn>
                <a:cxn ang="0">
                  <a:pos x="161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5" y="2"/>
                  </a:lnTo>
                  <a:lnTo>
                    <a:pt x="101" y="0"/>
                  </a:lnTo>
                  <a:lnTo>
                    <a:pt x="86" y="0"/>
                  </a:lnTo>
                  <a:lnTo>
                    <a:pt x="73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27" y="30"/>
                  </a:lnTo>
                  <a:lnTo>
                    <a:pt x="42" y="25"/>
                  </a:lnTo>
                  <a:lnTo>
                    <a:pt x="63" y="19"/>
                  </a:lnTo>
                  <a:lnTo>
                    <a:pt x="75" y="17"/>
                  </a:lnTo>
                  <a:lnTo>
                    <a:pt x="88" y="15"/>
                  </a:lnTo>
                  <a:lnTo>
                    <a:pt x="100" y="17"/>
                  </a:lnTo>
                  <a:lnTo>
                    <a:pt x="113" y="19"/>
                  </a:lnTo>
                  <a:lnTo>
                    <a:pt x="124" y="21"/>
                  </a:lnTo>
                  <a:lnTo>
                    <a:pt x="138" y="26"/>
                  </a:lnTo>
                  <a:lnTo>
                    <a:pt x="149" y="34"/>
                  </a:lnTo>
                  <a:lnTo>
                    <a:pt x="161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117"/>
            <p:cNvSpPr>
              <a:spLocks/>
            </p:cNvSpPr>
            <p:nvPr/>
          </p:nvSpPr>
          <p:spPr bwMode="auto">
            <a:xfrm>
              <a:off x="7245661" y="6375400"/>
              <a:ext cx="26988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118"/>
            <p:cNvSpPr>
              <a:spLocks/>
            </p:cNvSpPr>
            <p:nvPr/>
          </p:nvSpPr>
          <p:spPr bwMode="auto">
            <a:xfrm>
              <a:off x="6996424" y="670242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3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3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119"/>
            <p:cNvSpPr>
              <a:spLocks/>
            </p:cNvSpPr>
            <p:nvPr/>
          </p:nvSpPr>
          <p:spPr bwMode="auto">
            <a:xfrm>
              <a:off x="6986899" y="6375400"/>
              <a:ext cx="26987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4" y="206"/>
                </a:cxn>
                <a:cxn ang="0">
                  <a:pos x="17" y="203"/>
                </a:cxn>
                <a:cxn ang="0">
                  <a:pos x="16" y="180"/>
                </a:cxn>
                <a:cxn ang="0">
                  <a:pos x="16" y="147"/>
                </a:cxn>
                <a:cxn ang="0">
                  <a:pos x="16" y="110"/>
                </a:cxn>
                <a:cxn ang="0">
                  <a:pos x="16" y="71"/>
                </a:cxn>
                <a:cxn ang="0">
                  <a:pos x="16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4" y="206"/>
                  </a:lnTo>
                  <a:lnTo>
                    <a:pt x="17" y="203"/>
                  </a:lnTo>
                  <a:lnTo>
                    <a:pt x="16" y="180"/>
                  </a:lnTo>
                  <a:lnTo>
                    <a:pt x="16" y="147"/>
                  </a:lnTo>
                  <a:lnTo>
                    <a:pt x="16" y="110"/>
                  </a:lnTo>
                  <a:lnTo>
                    <a:pt x="16" y="71"/>
                  </a:lnTo>
                  <a:lnTo>
                    <a:pt x="16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120"/>
            <p:cNvSpPr>
              <a:spLocks/>
            </p:cNvSpPr>
            <p:nvPr/>
          </p:nvSpPr>
          <p:spPr bwMode="auto">
            <a:xfrm>
              <a:off x="7002774" y="63785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121"/>
            <p:cNvSpPr>
              <a:spLocks/>
            </p:cNvSpPr>
            <p:nvPr/>
          </p:nvSpPr>
          <p:spPr bwMode="auto">
            <a:xfrm>
              <a:off x="7036111" y="6369050"/>
              <a:ext cx="90488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1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1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122"/>
            <p:cNvSpPr>
              <a:spLocks/>
            </p:cNvSpPr>
            <p:nvPr/>
          </p:nvSpPr>
          <p:spPr bwMode="auto">
            <a:xfrm>
              <a:off x="7126599" y="6369050"/>
              <a:ext cx="90487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6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40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6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123"/>
            <p:cNvSpPr>
              <a:spLocks/>
            </p:cNvSpPr>
            <p:nvPr/>
          </p:nvSpPr>
          <p:spPr bwMode="auto">
            <a:xfrm>
              <a:off x="7126599" y="6429375"/>
              <a:ext cx="90487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40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6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6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2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6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124"/>
            <p:cNvSpPr>
              <a:spLocks/>
            </p:cNvSpPr>
            <p:nvPr/>
          </p:nvSpPr>
          <p:spPr bwMode="auto">
            <a:xfrm>
              <a:off x="7036111" y="6429375"/>
              <a:ext cx="90488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1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11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125"/>
            <p:cNvSpPr>
              <a:spLocks/>
            </p:cNvSpPr>
            <p:nvPr/>
          </p:nvSpPr>
          <p:spPr bwMode="auto">
            <a:xfrm>
              <a:off x="7047224" y="64293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126"/>
            <p:cNvSpPr>
              <a:spLocks/>
            </p:cNvSpPr>
            <p:nvPr/>
          </p:nvSpPr>
          <p:spPr bwMode="auto">
            <a:xfrm>
              <a:off x="7286936" y="6729412"/>
              <a:ext cx="61913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9" y="85"/>
                </a:cxn>
                <a:cxn ang="0">
                  <a:pos x="18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9" h="89">
                  <a:moveTo>
                    <a:pt x="31" y="87"/>
                  </a:moveTo>
                  <a:lnTo>
                    <a:pt x="39" y="85"/>
                  </a:lnTo>
                  <a:lnTo>
                    <a:pt x="18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132"/>
            <p:cNvSpPr>
              <a:spLocks/>
            </p:cNvSpPr>
            <p:nvPr/>
          </p:nvSpPr>
          <p:spPr bwMode="auto">
            <a:xfrm>
              <a:off x="7245661" y="637540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5" y="219"/>
                </a:cxn>
                <a:cxn ang="0">
                  <a:pos x="13" y="206"/>
                </a:cxn>
                <a:cxn ang="0">
                  <a:pos x="15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5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5" y="219"/>
                  </a:lnTo>
                  <a:lnTo>
                    <a:pt x="13" y="206"/>
                  </a:lnTo>
                  <a:lnTo>
                    <a:pt x="15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133"/>
            <p:cNvSpPr>
              <a:spLocks/>
            </p:cNvSpPr>
            <p:nvPr/>
          </p:nvSpPr>
          <p:spPr bwMode="auto">
            <a:xfrm>
              <a:off x="7259949" y="63785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138"/>
            <p:cNvSpPr>
              <a:spLocks/>
            </p:cNvSpPr>
            <p:nvPr/>
          </p:nvSpPr>
          <p:spPr bwMode="auto">
            <a:xfrm>
              <a:off x="7305986" y="642937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" name="Donut 377"/>
          <p:cNvSpPr/>
          <p:nvPr/>
        </p:nvSpPr>
        <p:spPr>
          <a:xfrm>
            <a:off x="2971800" y="4394916"/>
            <a:ext cx="609600" cy="609600"/>
          </a:xfrm>
          <a:prstGeom prst="don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0" name="Donut 389"/>
          <p:cNvSpPr/>
          <p:nvPr/>
        </p:nvSpPr>
        <p:spPr>
          <a:xfrm>
            <a:off x="2590800" y="5106474"/>
            <a:ext cx="457200" cy="304800"/>
          </a:xfrm>
          <a:prstGeom prst="don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5" name="Group 635"/>
          <p:cNvGrpSpPr/>
          <p:nvPr/>
        </p:nvGrpSpPr>
        <p:grpSpPr>
          <a:xfrm>
            <a:off x="-76200" y="3625936"/>
            <a:ext cx="6781800" cy="1022264"/>
            <a:chOff x="762000" y="3498220"/>
            <a:chExt cx="6781800" cy="1022264"/>
          </a:xfrm>
        </p:grpSpPr>
        <p:sp>
          <p:nvSpPr>
            <p:cNvPr id="399" name="Line 34"/>
            <p:cNvSpPr>
              <a:spLocks noChangeShapeType="1"/>
            </p:cNvSpPr>
            <p:nvPr/>
          </p:nvSpPr>
          <p:spPr bwMode="auto">
            <a:xfrm>
              <a:off x="3077808" y="3822585"/>
              <a:ext cx="2209" cy="3088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35"/>
            <p:cNvSpPr>
              <a:spLocks/>
            </p:cNvSpPr>
            <p:nvPr/>
          </p:nvSpPr>
          <p:spPr bwMode="auto">
            <a:xfrm>
              <a:off x="2656016" y="3797871"/>
              <a:ext cx="2207" cy="3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36"/>
            <p:cNvSpPr>
              <a:spLocks noChangeShapeType="1"/>
            </p:cNvSpPr>
            <p:nvPr/>
          </p:nvSpPr>
          <p:spPr bwMode="auto">
            <a:xfrm>
              <a:off x="3947892" y="3825674"/>
              <a:ext cx="2209" cy="3091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Line 308"/>
            <p:cNvSpPr>
              <a:spLocks noChangeShapeType="1"/>
            </p:cNvSpPr>
            <p:nvPr/>
          </p:nvSpPr>
          <p:spPr bwMode="auto">
            <a:xfrm>
              <a:off x="3287600" y="3912171"/>
              <a:ext cx="2207" cy="3091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309"/>
            <p:cNvSpPr>
              <a:spLocks/>
            </p:cNvSpPr>
            <p:nvPr/>
          </p:nvSpPr>
          <p:spPr bwMode="auto">
            <a:xfrm>
              <a:off x="2865808" y="3887457"/>
              <a:ext cx="2209" cy="30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Line 310"/>
            <p:cNvSpPr>
              <a:spLocks noChangeShapeType="1"/>
            </p:cNvSpPr>
            <p:nvPr/>
          </p:nvSpPr>
          <p:spPr bwMode="auto">
            <a:xfrm>
              <a:off x="4157685" y="3915261"/>
              <a:ext cx="2207" cy="3088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311"/>
            <p:cNvSpPr>
              <a:spLocks/>
            </p:cNvSpPr>
            <p:nvPr/>
          </p:nvSpPr>
          <p:spPr bwMode="auto">
            <a:xfrm>
              <a:off x="3448808" y="3612520"/>
              <a:ext cx="19876" cy="4015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6"/>
                </a:cxn>
                <a:cxn ang="0">
                  <a:pos x="9" y="0"/>
                </a:cxn>
                <a:cxn ang="0">
                  <a:pos x="0" y="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3" y="6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312"/>
            <p:cNvSpPr>
              <a:spLocks/>
            </p:cNvSpPr>
            <p:nvPr/>
          </p:nvSpPr>
          <p:spPr bwMode="auto">
            <a:xfrm>
              <a:off x="3353851" y="3705196"/>
              <a:ext cx="1996337" cy="302740"/>
            </a:xfrm>
            <a:custGeom>
              <a:avLst/>
              <a:gdLst/>
              <a:ahLst/>
              <a:cxnLst>
                <a:cxn ang="0">
                  <a:pos x="898" y="45"/>
                </a:cxn>
                <a:cxn ang="0">
                  <a:pos x="890" y="41"/>
                </a:cxn>
                <a:cxn ang="0">
                  <a:pos x="871" y="35"/>
                </a:cxn>
                <a:cxn ang="0">
                  <a:pos x="839" y="24"/>
                </a:cxn>
                <a:cxn ang="0">
                  <a:pos x="795" y="15"/>
                </a:cxn>
                <a:cxn ang="0">
                  <a:pos x="768" y="9"/>
                </a:cxn>
                <a:cxn ang="0">
                  <a:pos x="739" y="6"/>
                </a:cxn>
                <a:cxn ang="0">
                  <a:pos x="709" y="2"/>
                </a:cxn>
                <a:cxn ang="0">
                  <a:pos x="676" y="0"/>
                </a:cxn>
                <a:cxn ang="0">
                  <a:pos x="640" y="0"/>
                </a:cxn>
                <a:cxn ang="0">
                  <a:pos x="602" y="0"/>
                </a:cxn>
                <a:cxn ang="0">
                  <a:pos x="562" y="2"/>
                </a:cxn>
                <a:cxn ang="0">
                  <a:pos x="519" y="7"/>
                </a:cxn>
                <a:cxn ang="0">
                  <a:pos x="437" y="19"/>
                </a:cxn>
                <a:cxn ang="0">
                  <a:pos x="363" y="30"/>
                </a:cxn>
                <a:cxn ang="0">
                  <a:pos x="296" y="39"/>
                </a:cxn>
                <a:cxn ang="0">
                  <a:pos x="233" y="48"/>
                </a:cxn>
                <a:cxn ang="0">
                  <a:pos x="177" y="54"/>
                </a:cxn>
                <a:cxn ang="0">
                  <a:pos x="124" y="58"/>
                </a:cxn>
                <a:cxn ang="0">
                  <a:pos x="74" y="59"/>
                </a:cxn>
                <a:cxn ang="0">
                  <a:pos x="28" y="58"/>
                </a:cxn>
                <a:cxn ang="0">
                  <a:pos x="9" y="58"/>
                </a:cxn>
                <a:cxn ang="0">
                  <a:pos x="2" y="59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4" y="63"/>
                </a:cxn>
                <a:cxn ang="0">
                  <a:pos x="7" y="65"/>
                </a:cxn>
                <a:cxn ang="0">
                  <a:pos x="23" y="69"/>
                </a:cxn>
                <a:cxn ang="0">
                  <a:pos x="44" y="74"/>
                </a:cxn>
                <a:cxn ang="0">
                  <a:pos x="70" y="78"/>
                </a:cxn>
                <a:cxn ang="0">
                  <a:pos x="103" y="84"/>
                </a:cxn>
                <a:cxn ang="0">
                  <a:pos x="141" y="89"/>
                </a:cxn>
                <a:cxn ang="0">
                  <a:pos x="183" y="93"/>
                </a:cxn>
                <a:cxn ang="0">
                  <a:pos x="231" y="97"/>
                </a:cxn>
                <a:cxn ang="0">
                  <a:pos x="281" y="98"/>
                </a:cxn>
                <a:cxn ang="0">
                  <a:pos x="332" y="98"/>
                </a:cxn>
                <a:cxn ang="0">
                  <a:pos x="386" y="97"/>
                </a:cxn>
                <a:cxn ang="0">
                  <a:pos x="441" y="95"/>
                </a:cxn>
                <a:cxn ang="0">
                  <a:pos x="498" y="89"/>
                </a:cxn>
                <a:cxn ang="0">
                  <a:pos x="602" y="78"/>
                </a:cxn>
                <a:cxn ang="0">
                  <a:pos x="684" y="67"/>
                </a:cxn>
                <a:cxn ang="0">
                  <a:pos x="747" y="59"/>
                </a:cxn>
                <a:cxn ang="0">
                  <a:pos x="797" y="54"/>
                </a:cxn>
                <a:cxn ang="0">
                  <a:pos x="835" y="50"/>
                </a:cxn>
                <a:cxn ang="0">
                  <a:pos x="863" y="46"/>
                </a:cxn>
                <a:cxn ang="0">
                  <a:pos x="884" y="46"/>
                </a:cxn>
                <a:cxn ang="0">
                  <a:pos x="904" y="46"/>
                </a:cxn>
              </a:cxnLst>
              <a:rect l="0" t="0" r="r" b="b"/>
              <a:pathLst>
                <a:path w="904" h="98">
                  <a:moveTo>
                    <a:pt x="898" y="45"/>
                  </a:moveTo>
                  <a:lnTo>
                    <a:pt x="890" y="41"/>
                  </a:lnTo>
                  <a:lnTo>
                    <a:pt x="871" y="35"/>
                  </a:lnTo>
                  <a:lnTo>
                    <a:pt x="839" y="24"/>
                  </a:lnTo>
                  <a:lnTo>
                    <a:pt x="795" y="15"/>
                  </a:lnTo>
                  <a:lnTo>
                    <a:pt x="768" y="9"/>
                  </a:lnTo>
                  <a:lnTo>
                    <a:pt x="739" y="6"/>
                  </a:lnTo>
                  <a:lnTo>
                    <a:pt x="709" y="2"/>
                  </a:lnTo>
                  <a:lnTo>
                    <a:pt x="676" y="0"/>
                  </a:lnTo>
                  <a:lnTo>
                    <a:pt x="640" y="0"/>
                  </a:lnTo>
                  <a:lnTo>
                    <a:pt x="602" y="0"/>
                  </a:lnTo>
                  <a:lnTo>
                    <a:pt x="562" y="2"/>
                  </a:lnTo>
                  <a:lnTo>
                    <a:pt x="519" y="7"/>
                  </a:lnTo>
                  <a:lnTo>
                    <a:pt x="437" y="19"/>
                  </a:lnTo>
                  <a:lnTo>
                    <a:pt x="363" y="30"/>
                  </a:lnTo>
                  <a:lnTo>
                    <a:pt x="296" y="39"/>
                  </a:lnTo>
                  <a:lnTo>
                    <a:pt x="233" y="48"/>
                  </a:lnTo>
                  <a:lnTo>
                    <a:pt x="177" y="54"/>
                  </a:lnTo>
                  <a:lnTo>
                    <a:pt x="124" y="58"/>
                  </a:lnTo>
                  <a:lnTo>
                    <a:pt x="74" y="59"/>
                  </a:lnTo>
                  <a:lnTo>
                    <a:pt x="28" y="58"/>
                  </a:lnTo>
                  <a:lnTo>
                    <a:pt x="9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4" y="63"/>
                  </a:lnTo>
                  <a:lnTo>
                    <a:pt x="7" y="65"/>
                  </a:lnTo>
                  <a:lnTo>
                    <a:pt x="23" y="69"/>
                  </a:lnTo>
                  <a:lnTo>
                    <a:pt x="44" y="74"/>
                  </a:lnTo>
                  <a:lnTo>
                    <a:pt x="70" y="78"/>
                  </a:lnTo>
                  <a:lnTo>
                    <a:pt x="103" y="84"/>
                  </a:lnTo>
                  <a:lnTo>
                    <a:pt x="141" y="89"/>
                  </a:lnTo>
                  <a:lnTo>
                    <a:pt x="183" y="93"/>
                  </a:lnTo>
                  <a:lnTo>
                    <a:pt x="231" y="97"/>
                  </a:lnTo>
                  <a:lnTo>
                    <a:pt x="281" y="98"/>
                  </a:lnTo>
                  <a:lnTo>
                    <a:pt x="332" y="98"/>
                  </a:lnTo>
                  <a:lnTo>
                    <a:pt x="386" y="97"/>
                  </a:lnTo>
                  <a:lnTo>
                    <a:pt x="441" y="95"/>
                  </a:lnTo>
                  <a:lnTo>
                    <a:pt x="498" y="89"/>
                  </a:lnTo>
                  <a:lnTo>
                    <a:pt x="602" y="78"/>
                  </a:lnTo>
                  <a:lnTo>
                    <a:pt x="684" y="67"/>
                  </a:lnTo>
                  <a:lnTo>
                    <a:pt x="747" y="59"/>
                  </a:lnTo>
                  <a:lnTo>
                    <a:pt x="797" y="54"/>
                  </a:lnTo>
                  <a:lnTo>
                    <a:pt x="835" y="50"/>
                  </a:lnTo>
                  <a:lnTo>
                    <a:pt x="863" y="46"/>
                  </a:lnTo>
                  <a:lnTo>
                    <a:pt x="884" y="46"/>
                  </a:lnTo>
                  <a:lnTo>
                    <a:pt x="904" y="46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313"/>
            <p:cNvSpPr>
              <a:spLocks/>
            </p:cNvSpPr>
            <p:nvPr/>
          </p:nvSpPr>
          <p:spPr bwMode="auto">
            <a:xfrm>
              <a:off x="3197058" y="3618699"/>
              <a:ext cx="2325379" cy="46646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" y="84"/>
                </a:cxn>
                <a:cxn ang="0">
                  <a:pos x="10" y="82"/>
                </a:cxn>
                <a:cxn ang="0">
                  <a:pos x="25" y="80"/>
                </a:cxn>
                <a:cxn ang="0">
                  <a:pos x="48" y="78"/>
                </a:cxn>
                <a:cxn ang="0">
                  <a:pos x="107" y="73"/>
                </a:cxn>
                <a:cxn ang="0">
                  <a:pos x="180" y="69"/>
                </a:cxn>
                <a:cxn ang="0">
                  <a:pos x="256" y="61"/>
                </a:cxn>
                <a:cxn ang="0">
                  <a:pos x="331" y="56"/>
                </a:cxn>
                <a:cxn ang="0">
                  <a:pos x="394" y="48"/>
                </a:cxn>
                <a:cxn ang="0">
                  <a:pos x="436" y="41"/>
                </a:cxn>
                <a:cxn ang="0">
                  <a:pos x="468" y="32"/>
                </a:cxn>
                <a:cxn ang="0">
                  <a:pos x="503" y="22"/>
                </a:cxn>
                <a:cxn ang="0">
                  <a:pos x="539" y="13"/>
                </a:cxn>
                <a:cxn ang="0">
                  <a:pos x="579" y="6"/>
                </a:cxn>
                <a:cxn ang="0">
                  <a:pos x="602" y="4"/>
                </a:cxn>
                <a:cxn ang="0">
                  <a:pos x="623" y="2"/>
                </a:cxn>
                <a:cxn ang="0">
                  <a:pos x="648" y="0"/>
                </a:cxn>
                <a:cxn ang="0">
                  <a:pos x="673" y="0"/>
                </a:cxn>
                <a:cxn ang="0">
                  <a:pos x="699" y="2"/>
                </a:cxn>
                <a:cxn ang="0">
                  <a:pos x="726" y="4"/>
                </a:cxn>
                <a:cxn ang="0">
                  <a:pos x="757" y="8"/>
                </a:cxn>
                <a:cxn ang="0">
                  <a:pos x="787" y="13"/>
                </a:cxn>
                <a:cxn ang="0">
                  <a:pos x="839" y="22"/>
                </a:cxn>
                <a:cxn ang="0">
                  <a:pos x="873" y="32"/>
                </a:cxn>
                <a:cxn ang="0">
                  <a:pos x="894" y="37"/>
                </a:cxn>
                <a:cxn ang="0">
                  <a:pos x="910" y="43"/>
                </a:cxn>
                <a:cxn ang="0">
                  <a:pos x="925" y="48"/>
                </a:cxn>
                <a:cxn ang="0">
                  <a:pos x="946" y="54"/>
                </a:cxn>
                <a:cxn ang="0">
                  <a:pos x="976" y="60"/>
                </a:cxn>
                <a:cxn ang="0">
                  <a:pos x="1024" y="67"/>
                </a:cxn>
                <a:cxn ang="0">
                  <a:pos x="1036" y="69"/>
                </a:cxn>
                <a:cxn ang="0">
                  <a:pos x="1045" y="71"/>
                </a:cxn>
                <a:cxn ang="0">
                  <a:pos x="1051" y="74"/>
                </a:cxn>
                <a:cxn ang="0">
                  <a:pos x="1053" y="76"/>
                </a:cxn>
                <a:cxn ang="0">
                  <a:pos x="1053" y="78"/>
                </a:cxn>
                <a:cxn ang="0">
                  <a:pos x="1049" y="82"/>
                </a:cxn>
                <a:cxn ang="0">
                  <a:pos x="1043" y="84"/>
                </a:cxn>
                <a:cxn ang="0">
                  <a:pos x="1034" y="86"/>
                </a:cxn>
                <a:cxn ang="0">
                  <a:pos x="982" y="97"/>
                </a:cxn>
                <a:cxn ang="0">
                  <a:pos x="908" y="108"/>
                </a:cxn>
                <a:cxn ang="0">
                  <a:pos x="825" y="117"/>
                </a:cxn>
                <a:cxn ang="0">
                  <a:pos x="747" y="125"/>
                </a:cxn>
                <a:cxn ang="0">
                  <a:pos x="688" y="130"/>
                </a:cxn>
                <a:cxn ang="0">
                  <a:pos x="657" y="134"/>
                </a:cxn>
                <a:cxn ang="0">
                  <a:pos x="640" y="136"/>
                </a:cxn>
                <a:cxn ang="0">
                  <a:pos x="611" y="139"/>
                </a:cxn>
                <a:cxn ang="0">
                  <a:pos x="573" y="143"/>
                </a:cxn>
                <a:cxn ang="0">
                  <a:pos x="527" y="147"/>
                </a:cxn>
                <a:cxn ang="0">
                  <a:pos x="474" y="151"/>
                </a:cxn>
                <a:cxn ang="0">
                  <a:pos x="418" y="151"/>
                </a:cxn>
                <a:cxn ang="0">
                  <a:pos x="361" y="151"/>
                </a:cxn>
                <a:cxn ang="0">
                  <a:pos x="302" y="147"/>
                </a:cxn>
                <a:cxn ang="0">
                  <a:pos x="245" y="141"/>
                </a:cxn>
                <a:cxn ang="0">
                  <a:pos x="191" y="134"/>
                </a:cxn>
                <a:cxn ang="0">
                  <a:pos x="143" y="125"/>
                </a:cxn>
                <a:cxn ang="0">
                  <a:pos x="99" y="115"/>
                </a:cxn>
                <a:cxn ang="0">
                  <a:pos x="63" y="106"/>
                </a:cxn>
                <a:cxn ang="0">
                  <a:pos x="34" y="97"/>
                </a:cxn>
                <a:cxn ang="0">
                  <a:pos x="13" y="89"/>
                </a:cxn>
                <a:cxn ang="0">
                  <a:pos x="0" y="86"/>
                </a:cxn>
              </a:cxnLst>
              <a:rect l="0" t="0" r="r" b="b"/>
              <a:pathLst>
                <a:path w="1053" h="151">
                  <a:moveTo>
                    <a:pt x="0" y="86"/>
                  </a:moveTo>
                  <a:lnTo>
                    <a:pt x="2" y="84"/>
                  </a:lnTo>
                  <a:lnTo>
                    <a:pt x="10" y="82"/>
                  </a:lnTo>
                  <a:lnTo>
                    <a:pt x="25" y="80"/>
                  </a:lnTo>
                  <a:lnTo>
                    <a:pt x="48" y="78"/>
                  </a:lnTo>
                  <a:lnTo>
                    <a:pt x="107" y="73"/>
                  </a:lnTo>
                  <a:lnTo>
                    <a:pt x="180" y="69"/>
                  </a:lnTo>
                  <a:lnTo>
                    <a:pt x="256" y="61"/>
                  </a:lnTo>
                  <a:lnTo>
                    <a:pt x="331" y="56"/>
                  </a:lnTo>
                  <a:lnTo>
                    <a:pt x="394" y="48"/>
                  </a:lnTo>
                  <a:lnTo>
                    <a:pt x="436" y="41"/>
                  </a:lnTo>
                  <a:lnTo>
                    <a:pt x="468" y="32"/>
                  </a:lnTo>
                  <a:lnTo>
                    <a:pt x="503" y="22"/>
                  </a:lnTo>
                  <a:lnTo>
                    <a:pt x="539" y="13"/>
                  </a:lnTo>
                  <a:lnTo>
                    <a:pt x="579" y="6"/>
                  </a:lnTo>
                  <a:lnTo>
                    <a:pt x="602" y="4"/>
                  </a:lnTo>
                  <a:lnTo>
                    <a:pt x="623" y="2"/>
                  </a:lnTo>
                  <a:lnTo>
                    <a:pt x="648" y="0"/>
                  </a:lnTo>
                  <a:lnTo>
                    <a:pt x="673" y="0"/>
                  </a:lnTo>
                  <a:lnTo>
                    <a:pt x="699" y="2"/>
                  </a:lnTo>
                  <a:lnTo>
                    <a:pt x="726" y="4"/>
                  </a:lnTo>
                  <a:lnTo>
                    <a:pt x="757" y="8"/>
                  </a:lnTo>
                  <a:lnTo>
                    <a:pt x="787" y="13"/>
                  </a:lnTo>
                  <a:lnTo>
                    <a:pt x="839" y="22"/>
                  </a:lnTo>
                  <a:lnTo>
                    <a:pt x="873" y="32"/>
                  </a:lnTo>
                  <a:lnTo>
                    <a:pt x="894" y="37"/>
                  </a:lnTo>
                  <a:lnTo>
                    <a:pt x="910" y="43"/>
                  </a:lnTo>
                  <a:lnTo>
                    <a:pt x="925" y="48"/>
                  </a:lnTo>
                  <a:lnTo>
                    <a:pt x="946" y="54"/>
                  </a:lnTo>
                  <a:lnTo>
                    <a:pt x="976" y="60"/>
                  </a:lnTo>
                  <a:lnTo>
                    <a:pt x="1024" y="67"/>
                  </a:lnTo>
                  <a:lnTo>
                    <a:pt x="1036" y="69"/>
                  </a:lnTo>
                  <a:lnTo>
                    <a:pt x="1045" y="71"/>
                  </a:lnTo>
                  <a:lnTo>
                    <a:pt x="1051" y="74"/>
                  </a:lnTo>
                  <a:lnTo>
                    <a:pt x="1053" y="76"/>
                  </a:lnTo>
                  <a:lnTo>
                    <a:pt x="1053" y="78"/>
                  </a:lnTo>
                  <a:lnTo>
                    <a:pt x="1049" y="82"/>
                  </a:lnTo>
                  <a:lnTo>
                    <a:pt x="1043" y="84"/>
                  </a:lnTo>
                  <a:lnTo>
                    <a:pt x="1034" y="86"/>
                  </a:lnTo>
                  <a:lnTo>
                    <a:pt x="982" y="97"/>
                  </a:lnTo>
                  <a:lnTo>
                    <a:pt x="908" y="108"/>
                  </a:lnTo>
                  <a:lnTo>
                    <a:pt x="825" y="117"/>
                  </a:lnTo>
                  <a:lnTo>
                    <a:pt x="747" y="125"/>
                  </a:lnTo>
                  <a:lnTo>
                    <a:pt x="688" y="130"/>
                  </a:lnTo>
                  <a:lnTo>
                    <a:pt x="657" y="134"/>
                  </a:lnTo>
                  <a:lnTo>
                    <a:pt x="640" y="136"/>
                  </a:lnTo>
                  <a:lnTo>
                    <a:pt x="611" y="139"/>
                  </a:lnTo>
                  <a:lnTo>
                    <a:pt x="573" y="143"/>
                  </a:lnTo>
                  <a:lnTo>
                    <a:pt x="527" y="147"/>
                  </a:lnTo>
                  <a:lnTo>
                    <a:pt x="474" y="151"/>
                  </a:lnTo>
                  <a:lnTo>
                    <a:pt x="418" y="151"/>
                  </a:lnTo>
                  <a:lnTo>
                    <a:pt x="361" y="151"/>
                  </a:lnTo>
                  <a:lnTo>
                    <a:pt x="302" y="147"/>
                  </a:lnTo>
                  <a:lnTo>
                    <a:pt x="245" y="141"/>
                  </a:lnTo>
                  <a:lnTo>
                    <a:pt x="191" y="134"/>
                  </a:lnTo>
                  <a:lnTo>
                    <a:pt x="143" y="125"/>
                  </a:lnTo>
                  <a:lnTo>
                    <a:pt x="99" y="115"/>
                  </a:lnTo>
                  <a:lnTo>
                    <a:pt x="63" y="106"/>
                  </a:lnTo>
                  <a:lnTo>
                    <a:pt x="34" y="97"/>
                  </a:lnTo>
                  <a:lnTo>
                    <a:pt x="13" y="89"/>
                  </a:lnTo>
                  <a:lnTo>
                    <a:pt x="0" y="86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Line 314"/>
            <p:cNvSpPr>
              <a:spLocks noChangeShapeType="1"/>
            </p:cNvSpPr>
            <p:nvPr/>
          </p:nvSpPr>
          <p:spPr bwMode="auto">
            <a:xfrm>
              <a:off x="3197058" y="3884369"/>
              <a:ext cx="2209" cy="3088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315"/>
            <p:cNvSpPr>
              <a:spLocks/>
            </p:cNvSpPr>
            <p:nvPr/>
          </p:nvSpPr>
          <p:spPr bwMode="auto">
            <a:xfrm>
              <a:off x="2775267" y="3671214"/>
              <a:ext cx="1101960" cy="206976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468" y="9"/>
                </a:cxn>
                <a:cxn ang="0">
                  <a:pos x="436" y="18"/>
                </a:cxn>
                <a:cxn ang="0">
                  <a:pos x="397" y="24"/>
                </a:cxn>
                <a:cxn ang="0">
                  <a:pos x="357" y="31"/>
                </a:cxn>
                <a:cxn ang="0">
                  <a:pos x="269" y="41"/>
                </a:cxn>
                <a:cxn ang="0">
                  <a:pos x="181" y="48"/>
                </a:cxn>
                <a:cxn ang="0">
                  <a:pos x="101" y="52"/>
                </a:cxn>
                <a:cxn ang="0">
                  <a:pos x="38" y="56"/>
                </a:cxn>
                <a:cxn ang="0">
                  <a:pos x="2" y="56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2" y="67"/>
                </a:cxn>
                <a:cxn ang="0">
                  <a:pos x="40" y="67"/>
                </a:cxn>
                <a:cxn ang="0">
                  <a:pos x="103" y="63"/>
                </a:cxn>
                <a:cxn ang="0">
                  <a:pos x="181" y="59"/>
                </a:cxn>
                <a:cxn ang="0">
                  <a:pos x="271" y="52"/>
                </a:cxn>
                <a:cxn ang="0">
                  <a:pos x="359" y="43"/>
                </a:cxn>
                <a:cxn ang="0">
                  <a:pos x="399" y="35"/>
                </a:cxn>
                <a:cxn ang="0">
                  <a:pos x="438" y="28"/>
                </a:cxn>
                <a:cxn ang="0">
                  <a:pos x="470" y="20"/>
                </a:cxn>
                <a:cxn ang="0">
                  <a:pos x="499" y="11"/>
                </a:cxn>
                <a:cxn ang="0">
                  <a:pos x="495" y="0"/>
                </a:cxn>
              </a:cxnLst>
              <a:rect l="0" t="0" r="r" b="b"/>
              <a:pathLst>
                <a:path w="499" h="67">
                  <a:moveTo>
                    <a:pt x="495" y="0"/>
                  </a:moveTo>
                  <a:lnTo>
                    <a:pt x="468" y="9"/>
                  </a:lnTo>
                  <a:lnTo>
                    <a:pt x="436" y="18"/>
                  </a:lnTo>
                  <a:lnTo>
                    <a:pt x="397" y="24"/>
                  </a:lnTo>
                  <a:lnTo>
                    <a:pt x="357" y="31"/>
                  </a:lnTo>
                  <a:lnTo>
                    <a:pt x="269" y="41"/>
                  </a:lnTo>
                  <a:lnTo>
                    <a:pt x="181" y="48"/>
                  </a:lnTo>
                  <a:lnTo>
                    <a:pt x="101" y="52"/>
                  </a:lnTo>
                  <a:lnTo>
                    <a:pt x="38" y="56"/>
                  </a:lnTo>
                  <a:lnTo>
                    <a:pt x="2" y="56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2" y="67"/>
                  </a:lnTo>
                  <a:lnTo>
                    <a:pt x="40" y="67"/>
                  </a:lnTo>
                  <a:lnTo>
                    <a:pt x="103" y="63"/>
                  </a:lnTo>
                  <a:lnTo>
                    <a:pt x="181" y="59"/>
                  </a:lnTo>
                  <a:lnTo>
                    <a:pt x="271" y="52"/>
                  </a:lnTo>
                  <a:lnTo>
                    <a:pt x="359" y="43"/>
                  </a:lnTo>
                  <a:lnTo>
                    <a:pt x="399" y="35"/>
                  </a:lnTo>
                  <a:lnTo>
                    <a:pt x="438" y="28"/>
                  </a:lnTo>
                  <a:lnTo>
                    <a:pt x="470" y="20"/>
                  </a:lnTo>
                  <a:lnTo>
                    <a:pt x="499" y="1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316"/>
            <p:cNvSpPr>
              <a:spLocks/>
            </p:cNvSpPr>
            <p:nvPr/>
          </p:nvSpPr>
          <p:spPr bwMode="auto">
            <a:xfrm>
              <a:off x="3868393" y="3498220"/>
              <a:ext cx="954001" cy="206976"/>
            </a:xfrm>
            <a:custGeom>
              <a:avLst/>
              <a:gdLst/>
              <a:ahLst/>
              <a:cxnLst>
                <a:cxn ang="0">
                  <a:pos x="432" y="11"/>
                </a:cxn>
                <a:cxn ang="0">
                  <a:pos x="414" y="8"/>
                </a:cxn>
                <a:cxn ang="0">
                  <a:pos x="395" y="4"/>
                </a:cxn>
                <a:cxn ang="0">
                  <a:pos x="372" y="2"/>
                </a:cxn>
                <a:cxn ang="0">
                  <a:pos x="348" y="0"/>
                </a:cxn>
                <a:cxn ang="0">
                  <a:pos x="294" y="0"/>
                </a:cxn>
                <a:cxn ang="0">
                  <a:pos x="235" y="4"/>
                </a:cxn>
                <a:cxn ang="0">
                  <a:pos x="174" y="11"/>
                </a:cxn>
                <a:cxn ang="0">
                  <a:pos x="111" y="22"/>
                </a:cxn>
                <a:cxn ang="0">
                  <a:pos x="82" y="30"/>
                </a:cxn>
                <a:cxn ang="0">
                  <a:pos x="53" y="37"/>
                </a:cxn>
                <a:cxn ang="0">
                  <a:pos x="25" y="47"/>
                </a:cxn>
                <a:cxn ang="0">
                  <a:pos x="0" y="56"/>
                </a:cxn>
                <a:cxn ang="0">
                  <a:pos x="4" y="67"/>
                </a:cxn>
                <a:cxn ang="0">
                  <a:pos x="29" y="58"/>
                </a:cxn>
                <a:cxn ang="0">
                  <a:pos x="55" y="48"/>
                </a:cxn>
                <a:cxn ang="0">
                  <a:pos x="84" y="41"/>
                </a:cxn>
                <a:cxn ang="0">
                  <a:pos x="114" y="34"/>
                </a:cxn>
                <a:cxn ang="0">
                  <a:pos x="174" y="22"/>
                </a:cxn>
                <a:cxn ang="0">
                  <a:pos x="235" y="15"/>
                </a:cxn>
                <a:cxn ang="0">
                  <a:pos x="294" y="11"/>
                </a:cxn>
                <a:cxn ang="0">
                  <a:pos x="348" y="11"/>
                </a:cxn>
                <a:cxn ang="0">
                  <a:pos x="372" y="13"/>
                </a:cxn>
                <a:cxn ang="0">
                  <a:pos x="393" y="15"/>
                </a:cxn>
                <a:cxn ang="0">
                  <a:pos x="413" y="17"/>
                </a:cxn>
                <a:cxn ang="0">
                  <a:pos x="428" y="22"/>
                </a:cxn>
                <a:cxn ang="0">
                  <a:pos x="432" y="11"/>
                </a:cxn>
              </a:cxnLst>
              <a:rect l="0" t="0" r="r" b="b"/>
              <a:pathLst>
                <a:path w="432" h="67">
                  <a:moveTo>
                    <a:pt x="432" y="11"/>
                  </a:moveTo>
                  <a:lnTo>
                    <a:pt x="414" y="8"/>
                  </a:lnTo>
                  <a:lnTo>
                    <a:pt x="395" y="4"/>
                  </a:lnTo>
                  <a:lnTo>
                    <a:pt x="372" y="2"/>
                  </a:lnTo>
                  <a:lnTo>
                    <a:pt x="348" y="0"/>
                  </a:lnTo>
                  <a:lnTo>
                    <a:pt x="294" y="0"/>
                  </a:lnTo>
                  <a:lnTo>
                    <a:pt x="235" y="4"/>
                  </a:lnTo>
                  <a:lnTo>
                    <a:pt x="174" y="11"/>
                  </a:lnTo>
                  <a:lnTo>
                    <a:pt x="111" y="22"/>
                  </a:lnTo>
                  <a:lnTo>
                    <a:pt x="82" y="30"/>
                  </a:lnTo>
                  <a:lnTo>
                    <a:pt x="53" y="37"/>
                  </a:lnTo>
                  <a:lnTo>
                    <a:pt x="25" y="47"/>
                  </a:lnTo>
                  <a:lnTo>
                    <a:pt x="0" y="56"/>
                  </a:lnTo>
                  <a:lnTo>
                    <a:pt x="4" y="67"/>
                  </a:lnTo>
                  <a:lnTo>
                    <a:pt x="29" y="58"/>
                  </a:lnTo>
                  <a:lnTo>
                    <a:pt x="55" y="48"/>
                  </a:lnTo>
                  <a:lnTo>
                    <a:pt x="84" y="41"/>
                  </a:lnTo>
                  <a:lnTo>
                    <a:pt x="114" y="34"/>
                  </a:lnTo>
                  <a:lnTo>
                    <a:pt x="174" y="22"/>
                  </a:lnTo>
                  <a:lnTo>
                    <a:pt x="235" y="15"/>
                  </a:lnTo>
                  <a:lnTo>
                    <a:pt x="294" y="11"/>
                  </a:lnTo>
                  <a:lnTo>
                    <a:pt x="348" y="11"/>
                  </a:lnTo>
                  <a:lnTo>
                    <a:pt x="372" y="13"/>
                  </a:lnTo>
                  <a:lnTo>
                    <a:pt x="393" y="15"/>
                  </a:lnTo>
                  <a:lnTo>
                    <a:pt x="413" y="17"/>
                  </a:lnTo>
                  <a:lnTo>
                    <a:pt x="428" y="22"/>
                  </a:lnTo>
                  <a:lnTo>
                    <a:pt x="432" y="1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317"/>
            <p:cNvSpPr>
              <a:spLocks/>
            </p:cNvSpPr>
            <p:nvPr/>
          </p:nvSpPr>
          <p:spPr bwMode="auto">
            <a:xfrm>
              <a:off x="4813561" y="3532202"/>
              <a:ext cx="872294" cy="259492"/>
            </a:xfrm>
            <a:custGeom>
              <a:avLst/>
              <a:gdLst/>
              <a:ahLst/>
              <a:cxnLst>
                <a:cxn ang="0">
                  <a:pos x="395" y="67"/>
                </a:cxn>
                <a:cxn ang="0">
                  <a:pos x="363" y="71"/>
                </a:cxn>
                <a:cxn ang="0">
                  <a:pos x="330" y="73"/>
                </a:cxn>
                <a:cxn ang="0">
                  <a:pos x="300" y="73"/>
                </a:cxn>
                <a:cxn ang="0">
                  <a:pos x="271" y="73"/>
                </a:cxn>
                <a:cxn ang="0">
                  <a:pos x="243" y="69"/>
                </a:cxn>
                <a:cxn ang="0">
                  <a:pos x="214" y="65"/>
                </a:cxn>
                <a:cxn ang="0">
                  <a:pos x="187" y="60"/>
                </a:cxn>
                <a:cxn ang="0">
                  <a:pos x="162" y="54"/>
                </a:cxn>
                <a:cxn ang="0">
                  <a:pos x="115" y="39"/>
                </a:cxn>
                <a:cxn ang="0">
                  <a:pos x="72" y="24"/>
                </a:cxn>
                <a:cxn ang="0">
                  <a:pos x="34" y="11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30" y="23"/>
                </a:cxn>
                <a:cxn ang="0">
                  <a:pos x="69" y="36"/>
                </a:cxn>
                <a:cxn ang="0">
                  <a:pos x="111" y="50"/>
                </a:cxn>
                <a:cxn ang="0">
                  <a:pos x="160" y="63"/>
                </a:cxn>
                <a:cxn ang="0">
                  <a:pos x="185" y="71"/>
                </a:cxn>
                <a:cxn ang="0">
                  <a:pos x="212" y="76"/>
                </a:cxn>
                <a:cxn ang="0">
                  <a:pos x="241" y="80"/>
                </a:cxn>
                <a:cxn ang="0">
                  <a:pos x="269" y="84"/>
                </a:cxn>
                <a:cxn ang="0">
                  <a:pos x="300" y="84"/>
                </a:cxn>
                <a:cxn ang="0">
                  <a:pos x="330" y="84"/>
                </a:cxn>
                <a:cxn ang="0">
                  <a:pos x="363" y="82"/>
                </a:cxn>
                <a:cxn ang="0">
                  <a:pos x="395" y="78"/>
                </a:cxn>
                <a:cxn ang="0">
                  <a:pos x="395" y="67"/>
                </a:cxn>
              </a:cxnLst>
              <a:rect l="0" t="0" r="r" b="b"/>
              <a:pathLst>
                <a:path w="395" h="84">
                  <a:moveTo>
                    <a:pt x="395" y="67"/>
                  </a:moveTo>
                  <a:lnTo>
                    <a:pt x="363" y="71"/>
                  </a:lnTo>
                  <a:lnTo>
                    <a:pt x="330" y="73"/>
                  </a:lnTo>
                  <a:lnTo>
                    <a:pt x="300" y="73"/>
                  </a:lnTo>
                  <a:lnTo>
                    <a:pt x="271" y="73"/>
                  </a:lnTo>
                  <a:lnTo>
                    <a:pt x="243" y="69"/>
                  </a:lnTo>
                  <a:lnTo>
                    <a:pt x="214" y="65"/>
                  </a:lnTo>
                  <a:lnTo>
                    <a:pt x="187" y="60"/>
                  </a:lnTo>
                  <a:lnTo>
                    <a:pt x="162" y="54"/>
                  </a:lnTo>
                  <a:lnTo>
                    <a:pt x="115" y="39"/>
                  </a:lnTo>
                  <a:lnTo>
                    <a:pt x="72" y="24"/>
                  </a:lnTo>
                  <a:lnTo>
                    <a:pt x="34" y="11"/>
                  </a:lnTo>
                  <a:lnTo>
                    <a:pt x="4" y="0"/>
                  </a:lnTo>
                  <a:lnTo>
                    <a:pt x="0" y="11"/>
                  </a:lnTo>
                  <a:lnTo>
                    <a:pt x="30" y="23"/>
                  </a:lnTo>
                  <a:lnTo>
                    <a:pt x="69" y="36"/>
                  </a:lnTo>
                  <a:lnTo>
                    <a:pt x="111" y="50"/>
                  </a:lnTo>
                  <a:lnTo>
                    <a:pt x="160" y="63"/>
                  </a:lnTo>
                  <a:lnTo>
                    <a:pt x="185" y="71"/>
                  </a:lnTo>
                  <a:lnTo>
                    <a:pt x="212" y="76"/>
                  </a:lnTo>
                  <a:lnTo>
                    <a:pt x="241" y="80"/>
                  </a:lnTo>
                  <a:lnTo>
                    <a:pt x="269" y="84"/>
                  </a:lnTo>
                  <a:lnTo>
                    <a:pt x="300" y="84"/>
                  </a:lnTo>
                  <a:lnTo>
                    <a:pt x="330" y="84"/>
                  </a:lnTo>
                  <a:lnTo>
                    <a:pt x="363" y="82"/>
                  </a:lnTo>
                  <a:lnTo>
                    <a:pt x="395" y="78"/>
                  </a:lnTo>
                  <a:lnTo>
                    <a:pt x="395" y="67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318"/>
            <p:cNvSpPr>
              <a:spLocks/>
            </p:cNvSpPr>
            <p:nvPr/>
          </p:nvSpPr>
          <p:spPr bwMode="auto">
            <a:xfrm>
              <a:off x="4243810" y="3732998"/>
              <a:ext cx="1528168" cy="454111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51" y="145"/>
                </a:cxn>
                <a:cxn ang="0">
                  <a:pos x="109" y="140"/>
                </a:cxn>
                <a:cxn ang="0">
                  <a:pos x="170" y="132"/>
                </a:cxn>
                <a:cxn ang="0">
                  <a:pos x="235" y="123"/>
                </a:cxn>
                <a:cxn ang="0">
                  <a:pos x="302" y="110"/>
                </a:cxn>
                <a:cxn ang="0">
                  <a:pos x="367" y="97"/>
                </a:cxn>
                <a:cxn ang="0">
                  <a:pos x="430" y="84"/>
                </a:cxn>
                <a:cxn ang="0">
                  <a:pos x="489" y="71"/>
                </a:cxn>
                <a:cxn ang="0">
                  <a:pos x="592" y="45"/>
                </a:cxn>
                <a:cxn ang="0">
                  <a:pos x="663" y="23"/>
                </a:cxn>
                <a:cxn ang="0">
                  <a:pos x="682" y="15"/>
                </a:cxn>
                <a:cxn ang="0">
                  <a:pos x="692" y="4"/>
                </a:cxn>
                <a:cxn ang="0">
                  <a:pos x="678" y="0"/>
                </a:cxn>
                <a:cxn ang="0">
                  <a:pos x="653" y="2"/>
                </a:cxn>
                <a:cxn ang="0">
                  <a:pos x="653" y="13"/>
                </a:cxn>
                <a:cxn ang="0">
                  <a:pos x="678" y="11"/>
                </a:cxn>
                <a:cxn ang="0">
                  <a:pos x="682" y="10"/>
                </a:cxn>
                <a:cxn ang="0">
                  <a:pos x="678" y="6"/>
                </a:cxn>
                <a:cxn ang="0">
                  <a:pos x="659" y="13"/>
                </a:cxn>
                <a:cxn ang="0">
                  <a:pos x="590" y="34"/>
                </a:cxn>
                <a:cxn ang="0">
                  <a:pos x="487" y="60"/>
                </a:cxn>
                <a:cxn ang="0">
                  <a:pos x="428" y="73"/>
                </a:cxn>
                <a:cxn ang="0">
                  <a:pos x="365" y="86"/>
                </a:cxn>
                <a:cxn ang="0">
                  <a:pos x="298" y="99"/>
                </a:cxn>
                <a:cxn ang="0">
                  <a:pos x="233" y="112"/>
                </a:cxn>
                <a:cxn ang="0">
                  <a:pos x="168" y="121"/>
                </a:cxn>
                <a:cxn ang="0">
                  <a:pos x="107" y="128"/>
                </a:cxn>
                <a:cxn ang="0">
                  <a:pos x="50" y="134"/>
                </a:cxn>
                <a:cxn ang="0">
                  <a:pos x="0" y="136"/>
                </a:cxn>
                <a:cxn ang="0">
                  <a:pos x="0" y="147"/>
                </a:cxn>
              </a:cxnLst>
              <a:rect l="0" t="0" r="r" b="b"/>
              <a:pathLst>
                <a:path w="692" h="147">
                  <a:moveTo>
                    <a:pt x="0" y="147"/>
                  </a:moveTo>
                  <a:lnTo>
                    <a:pt x="51" y="145"/>
                  </a:lnTo>
                  <a:lnTo>
                    <a:pt x="109" y="140"/>
                  </a:lnTo>
                  <a:lnTo>
                    <a:pt x="170" y="132"/>
                  </a:lnTo>
                  <a:lnTo>
                    <a:pt x="235" y="123"/>
                  </a:lnTo>
                  <a:lnTo>
                    <a:pt x="302" y="110"/>
                  </a:lnTo>
                  <a:lnTo>
                    <a:pt x="367" y="97"/>
                  </a:lnTo>
                  <a:lnTo>
                    <a:pt x="430" y="84"/>
                  </a:lnTo>
                  <a:lnTo>
                    <a:pt x="489" y="71"/>
                  </a:lnTo>
                  <a:lnTo>
                    <a:pt x="592" y="45"/>
                  </a:lnTo>
                  <a:lnTo>
                    <a:pt x="663" y="23"/>
                  </a:lnTo>
                  <a:lnTo>
                    <a:pt x="682" y="15"/>
                  </a:lnTo>
                  <a:lnTo>
                    <a:pt x="692" y="4"/>
                  </a:lnTo>
                  <a:lnTo>
                    <a:pt x="678" y="0"/>
                  </a:lnTo>
                  <a:lnTo>
                    <a:pt x="653" y="2"/>
                  </a:lnTo>
                  <a:lnTo>
                    <a:pt x="653" y="13"/>
                  </a:lnTo>
                  <a:lnTo>
                    <a:pt x="678" y="11"/>
                  </a:lnTo>
                  <a:lnTo>
                    <a:pt x="682" y="10"/>
                  </a:lnTo>
                  <a:lnTo>
                    <a:pt x="678" y="6"/>
                  </a:lnTo>
                  <a:lnTo>
                    <a:pt x="659" y="13"/>
                  </a:lnTo>
                  <a:lnTo>
                    <a:pt x="590" y="34"/>
                  </a:lnTo>
                  <a:lnTo>
                    <a:pt x="487" y="60"/>
                  </a:lnTo>
                  <a:lnTo>
                    <a:pt x="428" y="73"/>
                  </a:lnTo>
                  <a:lnTo>
                    <a:pt x="365" y="86"/>
                  </a:lnTo>
                  <a:lnTo>
                    <a:pt x="298" y="99"/>
                  </a:lnTo>
                  <a:lnTo>
                    <a:pt x="233" y="112"/>
                  </a:lnTo>
                  <a:lnTo>
                    <a:pt x="168" y="121"/>
                  </a:lnTo>
                  <a:lnTo>
                    <a:pt x="107" y="128"/>
                  </a:lnTo>
                  <a:lnTo>
                    <a:pt x="50" y="134"/>
                  </a:lnTo>
                  <a:lnTo>
                    <a:pt x="0" y="13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319"/>
            <p:cNvSpPr>
              <a:spLocks/>
            </p:cNvSpPr>
            <p:nvPr/>
          </p:nvSpPr>
          <p:spPr bwMode="auto">
            <a:xfrm>
              <a:off x="2775267" y="3844209"/>
              <a:ext cx="1468543" cy="3429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1" y="16"/>
                </a:cxn>
                <a:cxn ang="0">
                  <a:pos x="86" y="27"/>
                </a:cxn>
                <a:cxn ang="0">
                  <a:pos x="162" y="42"/>
                </a:cxn>
                <a:cxn ang="0">
                  <a:pos x="252" y="61"/>
                </a:cxn>
                <a:cxn ang="0">
                  <a:pos x="353" y="79"/>
                </a:cxn>
                <a:cxn ang="0">
                  <a:pos x="459" y="94"/>
                </a:cxn>
                <a:cxn ang="0">
                  <a:pos x="512" y="102"/>
                </a:cxn>
                <a:cxn ang="0">
                  <a:pos x="564" y="105"/>
                </a:cxn>
                <a:cxn ang="0">
                  <a:pos x="615" y="109"/>
                </a:cxn>
                <a:cxn ang="0">
                  <a:pos x="665" y="111"/>
                </a:cxn>
                <a:cxn ang="0">
                  <a:pos x="665" y="100"/>
                </a:cxn>
                <a:cxn ang="0">
                  <a:pos x="615" y="98"/>
                </a:cxn>
                <a:cxn ang="0">
                  <a:pos x="566" y="94"/>
                </a:cxn>
                <a:cxn ang="0">
                  <a:pos x="512" y="91"/>
                </a:cxn>
                <a:cxn ang="0">
                  <a:pos x="460" y="83"/>
                </a:cxn>
                <a:cxn ang="0">
                  <a:pos x="355" y="68"/>
                </a:cxn>
                <a:cxn ang="0">
                  <a:pos x="254" y="50"/>
                </a:cxn>
                <a:cxn ang="0">
                  <a:pos x="164" y="31"/>
                </a:cxn>
                <a:cxn ang="0">
                  <a:pos x="88" y="16"/>
                </a:cxn>
                <a:cxn ang="0">
                  <a:pos x="32" y="5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665" h="111">
                  <a:moveTo>
                    <a:pt x="0" y="11"/>
                  </a:moveTo>
                  <a:lnTo>
                    <a:pt x="31" y="16"/>
                  </a:lnTo>
                  <a:lnTo>
                    <a:pt x="86" y="27"/>
                  </a:lnTo>
                  <a:lnTo>
                    <a:pt x="162" y="42"/>
                  </a:lnTo>
                  <a:lnTo>
                    <a:pt x="252" y="61"/>
                  </a:lnTo>
                  <a:lnTo>
                    <a:pt x="353" y="79"/>
                  </a:lnTo>
                  <a:lnTo>
                    <a:pt x="459" y="94"/>
                  </a:lnTo>
                  <a:lnTo>
                    <a:pt x="512" y="102"/>
                  </a:lnTo>
                  <a:lnTo>
                    <a:pt x="564" y="105"/>
                  </a:lnTo>
                  <a:lnTo>
                    <a:pt x="615" y="109"/>
                  </a:lnTo>
                  <a:lnTo>
                    <a:pt x="665" y="111"/>
                  </a:lnTo>
                  <a:lnTo>
                    <a:pt x="665" y="100"/>
                  </a:lnTo>
                  <a:lnTo>
                    <a:pt x="615" y="98"/>
                  </a:lnTo>
                  <a:lnTo>
                    <a:pt x="566" y="94"/>
                  </a:lnTo>
                  <a:lnTo>
                    <a:pt x="512" y="91"/>
                  </a:lnTo>
                  <a:lnTo>
                    <a:pt x="460" y="83"/>
                  </a:lnTo>
                  <a:lnTo>
                    <a:pt x="355" y="68"/>
                  </a:lnTo>
                  <a:lnTo>
                    <a:pt x="254" y="50"/>
                  </a:lnTo>
                  <a:lnTo>
                    <a:pt x="164" y="31"/>
                  </a:lnTo>
                  <a:lnTo>
                    <a:pt x="88" y="16"/>
                  </a:lnTo>
                  <a:lnTo>
                    <a:pt x="32" y="5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320"/>
            <p:cNvSpPr>
              <a:spLocks/>
            </p:cNvSpPr>
            <p:nvPr/>
          </p:nvSpPr>
          <p:spPr bwMode="auto">
            <a:xfrm>
              <a:off x="2775267" y="3859655"/>
              <a:ext cx="2207" cy="3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321"/>
            <p:cNvSpPr>
              <a:spLocks/>
            </p:cNvSpPr>
            <p:nvPr/>
          </p:nvSpPr>
          <p:spPr bwMode="auto">
            <a:xfrm>
              <a:off x="4058309" y="3807139"/>
              <a:ext cx="737585" cy="105032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6" y="19"/>
                </a:cxn>
                <a:cxn ang="0">
                  <a:pos x="15" y="17"/>
                </a:cxn>
                <a:cxn ang="0">
                  <a:pos x="46" y="13"/>
                </a:cxn>
                <a:cxn ang="0">
                  <a:pos x="88" y="10"/>
                </a:cxn>
                <a:cxn ang="0">
                  <a:pos x="137" y="6"/>
                </a:cxn>
                <a:cxn ang="0">
                  <a:pos x="195" y="4"/>
                </a:cxn>
                <a:cxn ang="0">
                  <a:pos x="254" y="2"/>
                </a:cxn>
                <a:cxn ang="0">
                  <a:pos x="311" y="0"/>
                </a:cxn>
                <a:cxn ang="0">
                  <a:pos x="328" y="2"/>
                </a:cxn>
                <a:cxn ang="0">
                  <a:pos x="334" y="2"/>
                </a:cxn>
                <a:cxn ang="0">
                  <a:pos x="334" y="6"/>
                </a:cxn>
                <a:cxn ang="0">
                  <a:pos x="325" y="8"/>
                </a:cxn>
                <a:cxn ang="0">
                  <a:pos x="290" y="15"/>
                </a:cxn>
                <a:cxn ang="0">
                  <a:pos x="239" y="25"/>
                </a:cxn>
                <a:cxn ang="0">
                  <a:pos x="176" y="30"/>
                </a:cxn>
                <a:cxn ang="0">
                  <a:pos x="111" y="34"/>
                </a:cxn>
                <a:cxn ang="0">
                  <a:pos x="80" y="34"/>
                </a:cxn>
                <a:cxn ang="0">
                  <a:pos x="51" y="32"/>
                </a:cxn>
                <a:cxn ang="0">
                  <a:pos x="25" y="30"/>
                </a:cxn>
                <a:cxn ang="0">
                  <a:pos x="4" y="26"/>
                </a:cxn>
              </a:cxnLst>
              <a:rect l="0" t="0" r="r" b="b"/>
              <a:pathLst>
                <a:path w="334" h="34">
                  <a:moveTo>
                    <a:pt x="4" y="26"/>
                  </a:move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6" y="19"/>
                  </a:lnTo>
                  <a:lnTo>
                    <a:pt x="15" y="17"/>
                  </a:lnTo>
                  <a:lnTo>
                    <a:pt x="46" y="13"/>
                  </a:lnTo>
                  <a:lnTo>
                    <a:pt x="88" y="10"/>
                  </a:lnTo>
                  <a:lnTo>
                    <a:pt x="137" y="6"/>
                  </a:lnTo>
                  <a:lnTo>
                    <a:pt x="195" y="4"/>
                  </a:lnTo>
                  <a:lnTo>
                    <a:pt x="254" y="2"/>
                  </a:lnTo>
                  <a:lnTo>
                    <a:pt x="311" y="0"/>
                  </a:lnTo>
                  <a:lnTo>
                    <a:pt x="328" y="2"/>
                  </a:lnTo>
                  <a:lnTo>
                    <a:pt x="334" y="2"/>
                  </a:lnTo>
                  <a:lnTo>
                    <a:pt x="334" y="6"/>
                  </a:lnTo>
                  <a:lnTo>
                    <a:pt x="325" y="8"/>
                  </a:lnTo>
                  <a:lnTo>
                    <a:pt x="290" y="15"/>
                  </a:lnTo>
                  <a:lnTo>
                    <a:pt x="239" y="25"/>
                  </a:lnTo>
                  <a:lnTo>
                    <a:pt x="176" y="30"/>
                  </a:lnTo>
                  <a:lnTo>
                    <a:pt x="111" y="34"/>
                  </a:lnTo>
                  <a:lnTo>
                    <a:pt x="80" y="34"/>
                  </a:lnTo>
                  <a:lnTo>
                    <a:pt x="51" y="32"/>
                  </a:lnTo>
                  <a:lnTo>
                    <a:pt x="25" y="30"/>
                  </a:lnTo>
                  <a:lnTo>
                    <a:pt x="4" y="26"/>
                  </a:lnTo>
                </a:path>
              </a:pathLst>
            </a:custGeom>
            <a:solidFill>
              <a:srgbClr val="FF9900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Line 322"/>
            <p:cNvSpPr>
              <a:spLocks noChangeShapeType="1"/>
            </p:cNvSpPr>
            <p:nvPr/>
          </p:nvSpPr>
          <p:spPr bwMode="auto">
            <a:xfrm>
              <a:off x="4067142" y="3887457"/>
              <a:ext cx="2209" cy="3091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323"/>
            <p:cNvSpPr>
              <a:spLocks/>
            </p:cNvSpPr>
            <p:nvPr/>
          </p:nvSpPr>
          <p:spPr bwMode="auto">
            <a:xfrm>
              <a:off x="3358267" y="3584717"/>
              <a:ext cx="19874" cy="4016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6"/>
                </a:cxn>
                <a:cxn ang="0">
                  <a:pos x="9" y="0"/>
                </a:cxn>
                <a:cxn ang="0">
                  <a:pos x="0" y="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3" y="6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Line 34"/>
            <p:cNvSpPr>
              <a:spLocks noChangeShapeType="1"/>
            </p:cNvSpPr>
            <p:nvPr/>
          </p:nvSpPr>
          <p:spPr bwMode="auto">
            <a:xfrm>
              <a:off x="1183792" y="4155960"/>
              <a:ext cx="2209" cy="3088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35"/>
            <p:cNvSpPr>
              <a:spLocks/>
            </p:cNvSpPr>
            <p:nvPr/>
          </p:nvSpPr>
          <p:spPr bwMode="auto">
            <a:xfrm>
              <a:off x="762000" y="4131246"/>
              <a:ext cx="2207" cy="3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Line 36"/>
            <p:cNvSpPr>
              <a:spLocks noChangeShapeType="1"/>
            </p:cNvSpPr>
            <p:nvPr/>
          </p:nvSpPr>
          <p:spPr bwMode="auto">
            <a:xfrm>
              <a:off x="2053876" y="4159049"/>
              <a:ext cx="2209" cy="3091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Line 308"/>
            <p:cNvSpPr>
              <a:spLocks noChangeShapeType="1"/>
            </p:cNvSpPr>
            <p:nvPr/>
          </p:nvSpPr>
          <p:spPr bwMode="auto">
            <a:xfrm>
              <a:off x="1393584" y="4245546"/>
              <a:ext cx="2207" cy="3091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309"/>
            <p:cNvSpPr>
              <a:spLocks/>
            </p:cNvSpPr>
            <p:nvPr/>
          </p:nvSpPr>
          <p:spPr bwMode="auto">
            <a:xfrm>
              <a:off x="971791" y="4220832"/>
              <a:ext cx="2209" cy="30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Line 310"/>
            <p:cNvSpPr>
              <a:spLocks noChangeShapeType="1"/>
            </p:cNvSpPr>
            <p:nvPr/>
          </p:nvSpPr>
          <p:spPr bwMode="auto">
            <a:xfrm>
              <a:off x="2263669" y="4248636"/>
              <a:ext cx="2207" cy="3088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311"/>
            <p:cNvSpPr>
              <a:spLocks/>
            </p:cNvSpPr>
            <p:nvPr/>
          </p:nvSpPr>
          <p:spPr bwMode="auto">
            <a:xfrm>
              <a:off x="1554792" y="3945895"/>
              <a:ext cx="19876" cy="4015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6"/>
                </a:cxn>
                <a:cxn ang="0">
                  <a:pos x="9" y="0"/>
                </a:cxn>
                <a:cxn ang="0">
                  <a:pos x="0" y="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3" y="6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312"/>
            <p:cNvSpPr>
              <a:spLocks/>
            </p:cNvSpPr>
            <p:nvPr/>
          </p:nvSpPr>
          <p:spPr bwMode="auto">
            <a:xfrm>
              <a:off x="1459835" y="4038571"/>
              <a:ext cx="1996337" cy="302740"/>
            </a:xfrm>
            <a:custGeom>
              <a:avLst/>
              <a:gdLst/>
              <a:ahLst/>
              <a:cxnLst>
                <a:cxn ang="0">
                  <a:pos x="898" y="45"/>
                </a:cxn>
                <a:cxn ang="0">
                  <a:pos x="890" y="41"/>
                </a:cxn>
                <a:cxn ang="0">
                  <a:pos x="871" y="35"/>
                </a:cxn>
                <a:cxn ang="0">
                  <a:pos x="839" y="24"/>
                </a:cxn>
                <a:cxn ang="0">
                  <a:pos x="795" y="15"/>
                </a:cxn>
                <a:cxn ang="0">
                  <a:pos x="768" y="9"/>
                </a:cxn>
                <a:cxn ang="0">
                  <a:pos x="739" y="6"/>
                </a:cxn>
                <a:cxn ang="0">
                  <a:pos x="709" y="2"/>
                </a:cxn>
                <a:cxn ang="0">
                  <a:pos x="676" y="0"/>
                </a:cxn>
                <a:cxn ang="0">
                  <a:pos x="640" y="0"/>
                </a:cxn>
                <a:cxn ang="0">
                  <a:pos x="602" y="0"/>
                </a:cxn>
                <a:cxn ang="0">
                  <a:pos x="562" y="2"/>
                </a:cxn>
                <a:cxn ang="0">
                  <a:pos x="519" y="7"/>
                </a:cxn>
                <a:cxn ang="0">
                  <a:pos x="437" y="19"/>
                </a:cxn>
                <a:cxn ang="0">
                  <a:pos x="363" y="30"/>
                </a:cxn>
                <a:cxn ang="0">
                  <a:pos x="296" y="39"/>
                </a:cxn>
                <a:cxn ang="0">
                  <a:pos x="233" y="48"/>
                </a:cxn>
                <a:cxn ang="0">
                  <a:pos x="177" y="54"/>
                </a:cxn>
                <a:cxn ang="0">
                  <a:pos x="124" y="58"/>
                </a:cxn>
                <a:cxn ang="0">
                  <a:pos x="74" y="59"/>
                </a:cxn>
                <a:cxn ang="0">
                  <a:pos x="28" y="58"/>
                </a:cxn>
                <a:cxn ang="0">
                  <a:pos x="9" y="58"/>
                </a:cxn>
                <a:cxn ang="0">
                  <a:pos x="2" y="59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4" y="63"/>
                </a:cxn>
                <a:cxn ang="0">
                  <a:pos x="7" y="65"/>
                </a:cxn>
                <a:cxn ang="0">
                  <a:pos x="23" y="69"/>
                </a:cxn>
                <a:cxn ang="0">
                  <a:pos x="44" y="74"/>
                </a:cxn>
                <a:cxn ang="0">
                  <a:pos x="70" y="78"/>
                </a:cxn>
                <a:cxn ang="0">
                  <a:pos x="103" y="84"/>
                </a:cxn>
                <a:cxn ang="0">
                  <a:pos x="141" y="89"/>
                </a:cxn>
                <a:cxn ang="0">
                  <a:pos x="183" y="93"/>
                </a:cxn>
                <a:cxn ang="0">
                  <a:pos x="231" y="97"/>
                </a:cxn>
                <a:cxn ang="0">
                  <a:pos x="281" y="98"/>
                </a:cxn>
                <a:cxn ang="0">
                  <a:pos x="332" y="98"/>
                </a:cxn>
                <a:cxn ang="0">
                  <a:pos x="386" y="97"/>
                </a:cxn>
                <a:cxn ang="0">
                  <a:pos x="441" y="95"/>
                </a:cxn>
                <a:cxn ang="0">
                  <a:pos x="498" y="89"/>
                </a:cxn>
                <a:cxn ang="0">
                  <a:pos x="602" y="78"/>
                </a:cxn>
                <a:cxn ang="0">
                  <a:pos x="684" y="67"/>
                </a:cxn>
                <a:cxn ang="0">
                  <a:pos x="747" y="59"/>
                </a:cxn>
                <a:cxn ang="0">
                  <a:pos x="797" y="54"/>
                </a:cxn>
                <a:cxn ang="0">
                  <a:pos x="835" y="50"/>
                </a:cxn>
                <a:cxn ang="0">
                  <a:pos x="863" y="46"/>
                </a:cxn>
                <a:cxn ang="0">
                  <a:pos x="884" y="46"/>
                </a:cxn>
                <a:cxn ang="0">
                  <a:pos x="904" y="46"/>
                </a:cxn>
              </a:cxnLst>
              <a:rect l="0" t="0" r="r" b="b"/>
              <a:pathLst>
                <a:path w="904" h="98">
                  <a:moveTo>
                    <a:pt x="898" y="45"/>
                  </a:moveTo>
                  <a:lnTo>
                    <a:pt x="890" y="41"/>
                  </a:lnTo>
                  <a:lnTo>
                    <a:pt x="871" y="35"/>
                  </a:lnTo>
                  <a:lnTo>
                    <a:pt x="839" y="24"/>
                  </a:lnTo>
                  <a:lnTo>
                    <a:pt x="795" y="15"/>
                  </a:lnTo>
                  <a:lnTo>
                    <a:pt x="768" y="9"/>
                  </a:lnTo>
                  <a:lnTo>
                    <a:pt x="739" y="6"/>
                  </a:lnTo>
                  <a:lnTo>
                    <a:pt x="709" y="2"/>
                  </a:lnTo>
                  <a:lnTo>
                    <a:pt x="676" y="0"/>
                  </a:lnTo>
                  <a:lnTo>
                    <a:pt x="640" y="0"/>
                  </a:lnTo>
                  <a:lnTo>
                    <a:pt x="602" y="0"/>
                  </a:lnTo>
                  <a:lnTo>
                    <a:pt x="562" y="2"/>
                  </a:lnTo>
                  <a:lnTo>
                    <a:pt x="519" y="7"/>
                  </a:lnTo>
                  <a:lnTo>
                    <a:pt x="437" y="19"/>
                  </a:lnTo>
                  <a:lnTo>
                    <a:pt x="363" y="30"/>
                  </a:lnTo>
                  <a:lnTo>
                    <a:pt x="296" y="39"/>
                  </a:lnTo>
                  <a:lnTo>
                    <a:pt x="233" y="48"/>
                  </a:lnTo>
                  <a:lnTo>
                    <a:pt x="177" y="54"/>
                  </a:lnTo>
                  <a:lnTo>
                    <a:pt x="124" y="58"/>
                  </a:lnTo>
                  <a:lnTo>
                    <a:pt x="74" y="59"/>
                  </a:lnTo>
                  <a:lnTo>
                    <a:pt x="28" y="58"/>
                  </a:lnTo>
                  <a:lnTo>
                    <a:pt x="9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4" y="63"/>
                  </a:lnTo>
                  <a:lnTo>
                    <a:pt x="7" y="65"/>
                  </a:lnTo>
                  <a:lnTo>
                    <a:pt x="23" y="69"/>
                  </a:lnTo>
                  <a:lnTo>
                    <a:pt x="44" y="74"/>
                  </a:lnTo>
                  <a:lnTo>
                    <a:pt x="70" y="78"/>
                  </a:lnTo>
                  <a:lnTo>
                    <a:pt x="103" y="84"/>
                  </a:lnTo>
                  <a:lnTo>
                    <a:pt x="141" y="89"/>
                  </a:lnTo>
                  <a:lnTo>
                    <a:pt x="183" y="93"/>
                  </a:lnTo>
                  <a:lnTo>
                    <a:pt x="231" y="97"/>
                  </a:lnTo>
                  <a:lnTo>
                    <a:pt x="281" y="98"/>
                  </a:lnTo>
                  <a:lnTo>
                    <a:pt x="332" y="98"/>
                  </a:lnTo>
                  <a:lnTo>
                    <a:pt x="386" y="97"/>
                  </a:lnTo>
                  <a:lnTo>
                    <a:pt x="441" y="95"/>
                  </a:lnTo>
                  <a:lnTo>
                    <a:pt x="498" y="89"/>
                  </a:lnTo>
                  <a:lnTo>
                    <a:pt x="602" y="78"/>
                  </a:lnTo>
                  <a:lnTo>
                    <a:pt x="684" y="67"/>
                  </a:lnTo>
                  <a:lnTo>
                    <a:pt x="747" y="59"/>
                  </a:lnTo>
                  <a:lnTo>
                    <a:pt x="797" y="54"/>
                  </a:lnTo>
                  <a:lnTo>
                    <a:pt x="835" y="50"/>
                  </a:lnTo>
                  <a:lnTo>
                    <a:pt x="863" y="46"/>
                  </a:lnTo>
                  <a:lnTo>
                    <a:pt x="884" y="46"/>
                  </a:lnTo>
                  <a:lnTo>
                    <a:pt x="904" y="46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313"/>
            <p:cNvSpPr>
              <a:spLocks/>
            </p:cNvSpPr>
            <p:nvPr/>
          </p:nvSpPr>
          <p:spPr bwMode="auto">
            <a:xfrm>
              <a:off x="1303041" y="3952074"/>
              <a:ext cx="2325379" cy="46646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" y="84"/>
                </a:cxn>
                <a:cxn ang="0">
                  <a:pos x="10" y="82"/>
                </a:cxn>
                <a:cxn ang="0">
                  <a:pos x="25" y="80"/>
                </a:cxn>
                <a:cxn ang="0">
                  <a:pos x="48" y="78"/>
                </a:cxn>
                <a:cxn ang="0">
                  <a:pos x="107" y="73"/>
                </a:cxn>
                <a:cxn ang="0">
                  <a:pos x="180" y="69"/>
                </a:cxn>
                <a:cxn ang="0">
                  <a:pos x="256" y="61"/>
                </a:cxn>
                <a:cxn ang="0">
                  <a:pos x="331" y="56"/>
                </a:cxn>
                <a:cxn ang="0">
                  <a:pos x="394" y="48"/>
                </a:cxn>
                <a:cxn ang="0">
                  <a:pos x="436" y="41"/>
                </a:cxn>
                <a:cxn ang="0">
                  <a:pos x="468" y="32"/>
                </a:cxn>
                <a:cxn ang="0">
                  <a:pos x="503" y="22"/>
                </a:cxn>
                <a:cxn ang="0">
                  <a:pos x="539" y="13"/>
                </a:cxn>
                <a:cxn ang="0">
                  <a:pos x="579" y="6"/>
                </a:cxn>
                <a:cxn ang="0">
                  <a:pos x="602" y="4"/>
                </a:cxn>
                <a:cxn ang="0">
                  <a:pos x="623" y="2"/>
                </a:cxn>
                <a:cxn ang="0">
                  <a:pos x="648" y="0"/>
                </a:cxn>
                <a:cxn ang="0">
                  <a:pos x="673" y="0"/>
                </a:cxn>
                <a:cxn ang="0">
                  <a:pos x="699" y="2"/>
                </a:cxn>
                <a:cxn ang="0">
                  <a:pos x="726" y="4"/>
                </a:cxn>
                <a:cxn ang="0">
                  <a:pos x="757" y="8"/>
                </a:cxn>
                <a:cxn ang="0">
                  <a:pos x="787" y="13"/>
                </a:cxn>
                <a:cxn ang="0">
                  <a:pos x="839" y="22"/>
                </a:cxn>
                <a:cxn ang="0">
                  <a:pos x="873" y="32"/>
                </a:cxn>
                <a:cxn ang="0">
                  <a:pos x="894" y="37"/>
                </a:cxn>
                <a:cxn ang="0">
                  <a:pos x="910" y="43"/>
                </a:cxn>
                <a:cxn ang="0">
                  <a:pos x="925" y="48"/>
                </a:cxn>
                <a:cxn ang="0">
                  <a:pos x="946" y="54"/>
                </a:cxn>
                <a:cxn ang="0">
                  <a:pos x="976" y="60"/>
                </a:cxn>
                <a:cxn ang="0">
                  <a:pos x="1024" y="67"/>
                </a:cxn>
                <a:cxn ang="0">
                  <a:pos x="1036" y="69"/>
                </a:cxn>
                <a:cxn ang="0">
                  <a:pos x="1045" y="71"/>
                </a:cxn>
                <a:cxn ang="0">
                  <a:pos x="1051" y="74"/>
                </a:cxn>
                <a:cxn ang="0">
                  <a:pos x="1053" y="76"/>
                </a:cxn>
                <a:cxn ang="0">
                  <a:pos x="1053" y="78"/>
                </a:cxn>
                <a:cxn ang="0">
                  <a:pos x="1049" y="82"/>
                </a:cxn>
                <a:cxn ang="0">
                  <a:pos x="1043" y="84"/>
                </a:cxn>
                <a:cxn ang="0">
                  <a:pos x="1034" y="86"/>
                </a:cxn>
                <a:cxn ang="0">
                  <a:pos x="982" y="97"/>
                </a:cxn>
                <a:cxn ang="0">
                  <a:pos x="908" y="108"/>
                </a:cxn>
                <a:cxn ang="0">
                  <a:pos x="825" y="117"/>
                </a:cxn>
                <a:cxn ang="0">
                  <a:pos x="747" y="125"/>
                </a:cxn>
                <a:cxn ang="0">
                  <a:pos x="688" y="130"/>
                </a:cxn>
                <a:cxn ang="0">
                  <a:pos x="657" y="134"/>
                </a:cxn>
                <a:cxn ang="0">
                  <a:pos x="640" y="136"/>
                </a:cxn>
                <a:cxn ang="0">
                  <a:pos x="611" y="139"/>
                </a:cxn>
                <a:cxn ang="0">
                  <a:pos x="573" y="143"/>
                </a:cxn>
                <a:cxn ang="0">
                  <a:pos x="527" y="147"/>
                </a:cxn>
                <a:cxn ang="0">
                  <a:pos x="474" y="151"/>
                </a:cxn>
                <a:cxn ang="0">
                  <a:pos x="418" y="151"/>
                </a:cxn>
                <a:cxn ang="0">
                  <a:pos x="361" y="151"/>
                </a:cxn>
                <a:cxn ang="0">
                  <a:pos x="302" y="147"/>
                </a:cxn>
                <a:cxn ang="0">
                  <a:pos x="245" y="141"/>
                </a:cxn>
                <a:cxn ang="0">
                  <a:pos x="191" y="134"/>
                </a:cxn>
                <a:cxn ang="0">
                  <a:pos x="143" y="125"/>
                </a:cxn>
                <a:cxn ang="0">
                  <a:pos x="99" y="115"/>
                </a:cxn>
                <a:cxn ang="0">
                  <a:pos x="63" y="106"/>
                </a:cxn>
                <a:cxn ang="0">
                  <a:pos x="34" y="97"/>
                </a:cxn>
                <a:cxn ang="0">
                  <a:pos x="13" y="89"/>
                </a:cxn>
                <a:cxn ang="0">
                  <a:pos x="0" y="86"/>
                </a:cxn>
              </a:cxnLst>
              <a:rect l="0" t="0" r="r" b="b"/>
              <a:pathLst>
                <a:path w="1053" h="151">
                  <a:moveTo>
                    <a:pt x="0" y="86"/>
                  </a:moveTo>
                  <a:lnTo>
                    <a:pt x="2" y="84"/>
                  </a:lnTo>
                  <a:lnTo>
                    <a:pt x="10" y="82"/>
                  </a:lnTo>
                  <a:lnTo>
                    <a:pt x="25" y="80"/>
                  </a:lnTo>
                  <a:lnTo>
                    <a:pt x="48" y="78"/>
                  </a:lnTo>
                  <a:lnTo>
                    <a:pt x="107" y="73"/>
                  </a:lnTo>
                  <a:lnTo>
                    <a:pt x="180" y="69"/>
                  </a:lnTo>
                  <a:lnTo>
                    <a:pt x="256" y="61"/>
                  </a:lnTo>
                  <a:lnTo>
                    <a:pt x="331" y="56"/>
                  </a:lnTo>
                  <a:lnTo>
                    <a:pt x="394" y="48"/>
                  </a:lnTo>
                  <a:lnTo>
                    <a:pt x="436" y="41"/>
                  </a:lnTo>
                  <a:lnTo>
                    <a:pt x="468" y="32"/>
                  </a:lnTo>
                  <a:lnTo>
                    <a:pt x="503" y="22"/>
                  </a:lnTo>
                  <a:lnTo>
                    <a:pt x="539" y="13"/>
                  </a:lnTo>
                  <a:lnTo>
                    <a:pt x="579" y="6"/>
                  </a:lnTo>
                  <a:lnTo>
                    <a:pt x="602" y="4"/>
                  </a:lnTo>
                  <a:lnTo>
                    <a:pt x="623" y="2"/>
                  </a:lnTo>
                  <a:lnTo>
                    <a:pt x="648" y="0"/>
                  </a:lnTo>
                  <a:lnTo>
                    <a:pt x="673" y="0"/>
                  </a:lnTo>
                  <a:lnTo>
                    <a:pt x="699" y="2"/>
                  </a:lnTo>
                  <a:lnTo>
                    <a:pt x="726" y="4"/>
                  </a:lnTo>
                  <a:lnTo>
                    <a:pt x="757" y="8"/>
                  </a:lnTo>
                  <a:lnTo>
                    <a:pt x="787" y="13"/>
                  </a:lnTo>
                  <a:lnTo>
                    <a:pt x="839" y="22"/>
                  </a:lnTo>
                  <a:lnTo>
                    <a:pt x="873" y="32"/>
                  </a:lnTo>
                  <a:lnTo>
                    <a:pt x="894" y="37"/>
                  </a:lnTo>
                  <a:lnTo>
                    <a:pt x="910" y="43"/>
                  </a:lnTo>
                  <a:lnTo>
                    <a:pt x="925" y="48"/>
                  </a:lnTo>
                  <a:lnTo>
                    <a:pt x="946" y="54"/>
                  </a:lnTo>
                  <a:lnTo>
                    <a:pt x="976" y="60"/>
                  </a:lnTo>
                  <a:lnTo>
                    <a:pt x="1024" y="67"/>
                  </a:lnTo>
                  <a:lnTo>
                    <a:pt x="1036" y="69"/>
                  </a:lnTo>
                  <a:lnTo>
                    <a:pt x="1045" y="71"/>
                  </a:lnTo>
                  <a:lnTo>
                    <a:pt x="1051" y="74"/>
                  </a:lnTo>
                  <a:lnTo>
                    <a:pt x="1053" y="76"/>
                  </a:lnTo>
                  <a:lnTo>
                    <a:pt x="1053" y="78"/>
                  </a:lnTo>
                  <a:lnTo>
                    <a:pt x="1049" y="82"/>
                  </a:lnTo>
                  <a:lnTo>
                    <a:pt x="1043" y="84"/>
                  </a:lnTo>
                  <a:lnTo>
                    <a:pt x="1034" y="86"/>
                  </a:lnTo>
                  <a:lnTo>
                    <a:pt x="982" y="97"/>
                  </a:lnTo>
                  <a:lnTo>
                    <a:pt x="908" y="108"/>
                  </a:lnTo>
                  <a:lnTo>
                    <a:pt x="825" y="117"/>
                  </a:lnTo>
                  <a:lnTo>
                    <a:pt x="747" y="125"/>
                  </a:lnTo>
                  <a:lnTo>
                    <a:pt x="688" y="130"/>
                  </a:lnTo>
                  <a:lnTo>
                    <a:pt x="657" y="134"/>
                  </a:lnTo>
                  <a:lnTo>
                    <a:pt x="640" y="136"/>
                  </a:lnTo>
                  <a:lnTo>
                    <a:pt x="611" y="139"/>
                  </a:lnTo>
                  <a:lnTo>
                    <a:pt x="573" y="143"/>
                  </a:lnTo>
                  <a:lnTo>
                    <a:pt x="527" y="147"/>
                  </a:lnTo>
                  <a:lnTo>
                    <a:pt x="474" y="151"/>
                  </a:lnTo>
                  <a:lnTo>
                    <a:pt x="418" y="151"/>
                  </a:lnTo>
                  <a:lnTo>
                    <a:pt x="361" y="151"/>
                  </a:lnTo>
                  <a:lnTo>
                    <a:pt x="302" y="147"/>
                  </a:lnTo>
                  <a:lnTo>
                    <a:pt x="245" y="141"/>
                  </a:lnTo>
                  <a:lnTo>
                    <a:pt x="191" y="134"/>
                  </a:lnTo>
                  <a:lnTo>
                    <a:pt x="143" y="125"/>
                  </a:lnTo>
                  <a:lnTo>
                    <a:pt x="99" y="115"/>
                  </a:lnTo>
                  <a:lnTo>
                    <a:pt x="63" y="106"/>
                  </a:lnTo>
                  <a:lnTo>
                    <a:pt x="34" y="97"/>
                  </a:lnTo>
                  <a:lnTo>
                    <a:pt x="13" y="89"/>
                  </a:lnTo>
                  <a:lnTo>
                    <a:pt x="0" y="86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Line 314"/>
            <p:cNvSpPr>
              <a:spLocks noChangeShapeType="1"/>
            </p:cNvSpPr>
            <p:nvPr/>
          </p:nvSpPr>
          <p:spPr bwMode="auto">
            <a:xfrm>
              <a:off x="1303041" y="4217744"/>
              <a:ext cx="2209" cy="3088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315"/>
            <p:cNvSpPr>
              <a:spLocks/>
            </p:cNvSpPr>
            <p:nvPr/>
          </p:nvSpPr>
          <p:spPr bwMode="auto">
            <a:xfrm>
              <a:off x="881250" y="4004589"/>
              <a:ext cx="1101960" cy="206976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468" y="9"/>
                </a:cxn>
                <a:cxn ang="0">
                  <a:pos x="436" y="18"/>
                </a:cxn>
                <a:cxn ang="0">
                  <a:pos x="397" y="24"/>
                </a:cxn>
                <a:cxn ang="0">
                  <a:pos x="357" y="31"/>
                </a:cxn>
                <a:cxn ang="0">
                  <a:pos x="269" y="41"/>
                </a:cxn>
                <a:cxn ang="0">
                  <a:pos x="181" y="48"/>
                </a:cxn>
                <a:cxn ang="0">
                  <a:pos x="101" y="52"/>
                </a:cxn>
                <a:cxn ang="0">
                  <a:pos x="38" y="56"/>
                </a:cxn>
                <a:cxn ang="0">
                  <a:pos x="2" y="56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2" y="67"/>
                </a:cxn>
                <a:cxn ang="0">
                  <a:pos x="40" y="67"/>
                </a:cxn>
                <a:cxn ang="0">
                  <a:pos x="103" y="63"/>
                </a:cxn>
                <a:cxn ang="0">
                  <a:pos x="181" y="59"/>
                </a:cxn>
                <a:cxn ang="0">
                  <a:pos x="271" y="52"/>
                </a:cxn>
                <a:cxn ang="0">
                  <a:pos x="359" y="43"/>
                </a:cxn>
                <a:cxn ang="0">
                  <a:pos x="399" y="35"/>
                </a:cxn>
                <a:cxn ang="0">
                  <a:pos x="438" y="28"/>
                </a:cxn>
                <a:cxn ang="0">
                  <a:pos x="470" y="20"/>
                </a:cxn>
                <a:cxn ang="0">
                  <a:pos x="499" y="11"/>
                </a:cxn>
                <a:cxn ang="0">
                  <a:pos x="495" y="0"/>
                </a:cxn>
              </a:cxnLst>
              <a:rect l="0" t="0" r="r" b="b"/>
              <a:pathLst>
                <a:path w="499" h="67">
                  <a:moveTo>
                    <a:pt x="495" y="0"/>
                  </a:moveTo>
                  <a:lnTo>
                    <a:pt x="468" y="9"/>
                  </a:lnTo>
                  <a:lnTo>
                    <a:pt x="436" y="18"/>
                  </a:lnTo>
                  <a:lnTo>
                    <a:pt x="397" y="24"/>
                  </a:lnTo>
                  <a:lnTo>
                    <a:pt x="357" y="31"/>
                  </a:lnTo>
                  <a:lnTo>
                    <a:pt x="269" y="41"/>
                  </a:lnTo>
                  <a:lnTo>
                    <a:pt x="181" y="48"/>
                  </a:lnTo>
                  <a:lnTo>
                    <a:pt x="101" y="52"/>
                  </a:lnTo>
                  <a:lnTo>
                    <a:pt x="38" y="56"/>
                  </a:lnTo>
                  <a:lnTo>
                    <a:pt x="2" y="56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2" y="67"/>
                  </a:lnTo>
                  <a:lnTo>
                    <a:pt x="40" y="67"/>
                  </a:lnTo>
                  <a:lnTo>
                    <a:pt x="103" y="63"/>
                  </a:lnTo>
                  <a:lnTo>
                    <a:pt x="181" y="59"/>
                  </a:lnTo>
                  <a:lnTo>
                    <a:pt x="271" y="52"/>
                  </a:lnTo>
                  <a:lnTo>
                    <a:pt x="359" y="43"/>
                  </a:lnTo>
                  <a:lnTo>
                    <a:pt x="399" y="35"/>
                  </a:lnTo>
                  <a:lnTo>
                    <a:pt x="438" y="28"/>
                  </a:lnTo>
                  <a:lnTo>
                    <a:pt x="470" y="20"/>
                  </a:lnTo>
                  <a:lnTo>
                    <a:pt x="499" y="1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316"/>
            <p:cNvSpPr>
              <a:spLocks/>
            </p:cNvSpPr>
            <p:nvPr/>
          </p:nvSpPr>
          <p:spPr bwMode="auto">
            <a:xfrm>
              <a:off x="1974376" y="3831595"/>
              <a:ext cx="954001" cy="206976"/>
            </a:xfrm>
            <a:custGeom>
              <a:avLst/>
              <a:gdLst/>
              <a:ahLst/>
              <a:cxnLst>
                <a:cxn ang="0">
                  <a:pos x="432" y="11"/>
                </a:cxn>
                <a:cxn ang="0">
                  <a:pos x="414" y="8"/>
                </a:cxn>
                <a:cxn ang="0">
                  <a:pos x="395" y="4"/>
                </a:cxn>
                <a:cxn ang="0">
                  <a:pos x="372" y="2"/>
                </a:cxn>
                <a:cxn ang="0">
                  <a:pos x="348" y="0"/>
                </a:cxn>
                <a:cxn ang="0">
                  <a:pos x="294" y="0"/>
                </a:cxn>
                <a:cxn ang="0">
                  <a:pos x="235" y="4"/>
                </a:cxn>
                <a:cxn ang="0">
                  <a:pos x="174" y="11"/>
                </a:cxn>
                <a:cxn ang="0">
                  <a:pos x="111" y="22"/>
                </a:cxn>
                <a:cxn ang="0">
                  <a:pos x="82" y="30"/>
                </a:cxn>
                <a:cxn ang="0">
                  <a:pos x="53" y="37"/>
                </a:cxn>
                <a:cxn ang="0">
                  <a:pos x="25" y="47"/>
                </a:cxn>
                <a:cxn ang="0">
                  <a:pos x="0" y="56"/>
                </a:cxn>
                <a:cxn ang="0">
                  <a:pos x="4" y="67"/>
                </a:cxn>
                <a:cxn ang="0">
                  <a:pos x="29" y="58"/>
                </a:cxn>
                <a:cxn ang="0">
                  <a:pos x="55" y="48"/>
                </a:cxn>
                <a:cxn ang="0">
                  <a:pos x="84" y="41"/>
                </a:cxn>
                <a:cxn ang="0">
                  <a:pos x="114" y="34"/>
                </a:cxn>
                <a:cxn ang="0">
                  <a:pos x="174" y="22"/>
                </a:cxn>
                <a:cxn ang="0">
                  <a:pos x="235" y="15"/>
                </a:cxn>
                <a:cxn ang="0">
                  <a:pos x="294" y="11"/>
                </a:cxn>
                <a:cxn ang="0">
                  <a:pos x="348" y="11"/>
                </a:cxn>
                <a:cxn ang="0">
                  <a:pos x="372" y="13"/>
                </a:cxn>
                <a:cxn ang="0">
                  <a:pos x="393" y="15"/>
                </a:cxn>
                <a:cxn ang="0">
                  <a:pos x="413" y="17"/>
                </a:cxn>
                <a:cxn ang="0">
                  <a:pos x="428" y="22"/>
                </a:cxn>
                <a:cxn ang="0">
                  <a:pos x="432" y="11"/>
                </a:cxn>
              </a:cxnLst>
              <a:rect l="0" t="0" r="r" b="b"/>
              <a:pathLst>
                <a:path w="432" h="67">
                  <a:moveTo>
                    <a:pt x="432" y="11"/>
                  </a:moveTo>
                  <a:lnTo>
                    <a:pt x="414" y="8"/>
                  </a:lnTo>
                  <a:lnTo>
                    <a:pt x="395" y="4"/>
                  </a:lnTo>
                  <a:lnTo>
                    <a:pt x="372" y="2"/>
                  </a:lnTo>
                  <a:lnTo>
                    <a:pt x="348" y="0"/>
                  </a:lnTo>
                  <a:lnTo>
                    <a:pt x="294" y="0"/>
                  </a:lnTo>
                  <a:lnTo>
                    <a:pt x="235" y="4"/>
                  </a:lnTo>
                  <a:lnTo>
                    <a:pt x="174" y="11"/>
                  </a:lnTo>
                  <a:lnTo>
                    <a:pt x="111" y="22"/>
                  </a:lnTo>
                  <a:lnTo>
                    <a:pt x="82" y="30"/>
                  </a:lnTo>
                  <a:lnTo>
                    <a:pt x="53" y="37"/>
                  </a:lnTo>
                  <a:lnTo>
                    <a:pt x="25" y="47"/>
                  </a:lnTo>
                  <a:lnTo>
                    <a:pt x="0" y="56"/>
                  </a:lnTo>
                  <a:lnTo>
                    <a:pt x="4" y="67"/>
                  </a:lnTo>
                  <a:lnTo>
                    <a:pt x="29" y="58"/>
                  </a:lnTo>
                  <a:lnTo>
                    <a:pt x="55" y="48"/>
                  </a:lnTo>
                  <a:lnTo>
                    <a:pt x="84" y="41"/>
                  </a:lnTo>
                  <a:lnTo>
                    <a:pt x="114" y="34"/>
                  </a:lnTo>
                  <a:lnTo>
                    <a:pt x="174" y="22"/>
                  </a:lnTo>
                  <a:lnTo>
                    <a:pt x="235" y="15"/>
                  </a:lnTo>
                  <a:lnTo>
                    <a:pt x="294" y="11"/>
                  </a:lnTo>
                  <a:lnTo>
                    <a:pt x="348" y="11"/>
                  </a:lnTo>
                  <a:lnTo>
                    <a:pt x="372" y="13"/>
                  </a:lnTo>
                  <a:lnTo>
                    <a:pt x="393" y="15"/>
                  </a:lnTo>
                  <a:lnTo>
                    <a:pt x="413" y="17"/>
                  </a:lnTo>
                  <a:lnTo>
                    <a:pt x="428" y="22"/>
                  </a:lnTo>
                  <a:lnTo>
                    <a:pt x="432" y="1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317"/>
            <p:cNvSpPr>
              <a:spLocks/>
            </p:cNvSpPr>
            <p:nvPr/>
          </p:nvSpPr>
          <p:spPr bwMode="auto">
            <a:xfrm>
              <a:off x="2919544" y="3865577"/>
              <a:ext cx="872294" cy="259492"/>
            </a:xfrm>
            <a:custGeom>
              <a:avLst/>
              <a:gdLst/>
              <a:ahLst/>
              <a:cxnLst>
                <a:cxn ang="0">
                  <a:pos x="395" y="67"/>
                </a:cxn>
                <a:cxn ang="0">
                  <a:pos x="363" y="71"/>
                </a:cxn>
                <a:cxn ang="0">
                  <a:pos x="330" y="73"/>
                </a:cxn>
                <a:cxn ang="0">
                  <a:pos x="300" y="73"/>
                </a:cxn>
                <a:cxn ang="0">
                  <a:pos x="271" y="73"/>
                </a:cxn>
                <a:cxn ang="0">
                  <a:pos x="243" y="69"/>
                </a:cxn>
                <a:cxn ang="0">
                  <a:pos x="214" y="65"/>
                </a:cxn>
                <a:cxn ang="0">
                  <a:pos x="187" y="60"/>
                </a:cxn>
                <a:cxn ang="0">
                  <a:pos x="162" y="54"/>
                </a:cxn>
                <a:cxn ang="0">
                  <a:pos x="115" y="39"/>
                </a:cxn>
                <a:cxn ang="0">
                  <a:pos x="72" y="24"/>
                </a:cxn>
                <a:cxn ang="0">
                  <a:pos x="34" y="11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30" y="23"/>
                </a:cxn>
                <a:cxn ang="0">
                  <a:pos x="69" y="36"/>
                </a:cxn>
                <a:cxn ang="0">
                  <a:pos x="111" y="50"/>
                </a:cxn>
                <a:cxn ang="0">
                  <a:pos x="160" y="63"/>
                </a:cxn>
                <a:cxn ang="0">
                  <a:pos x="185" y="71"/>
                </a:cxn>
                <a:cxn ang="0">
                  <a:pos x="212" y="76"/>
                </a:cxn>
                <a:cxn ang="0">
                  <a:pos x="241" y="80"/>
                </a:cxn>
                <a:cxn ang="0">
                  <a:pos x="269" y="84"/>
                </a:cxn>
                <a:cxn ang="0">
                  <a:pos x="300" y="84"/>
                </a:cxn>
                <a:cxn ang="0">
                  <a:pos x="330" y="84"/>
                </a:cxn>
                <a:cxn ang="0">
                  <a:pos x="363" y="82"/>
                </a:cxn>
                <a:cxn ang="0">
                  <a:pos x="395" y="78"/>
                </a:cxn>
                <a:cxn ang="0">
                  <a:pos x="395" y="67"/>
                </a:cxn>
              </a:cxnLst>
              <a:rect l="0" t="0" r="r" b="b"/>
              <a:pathLst>
                <a:path w="395" h="84">
                  <a:moveTo>
                    <a:pt x="395" y="67"/>
                  </a:moveTo>
                  <a:lnTo>
                    <a:pt x="363" y="71"/>
                  </a:lnTo>
                  <a:lnTo>
                    <a:pt x="330" y="73"/>
                  </a:lnTo>
                  <a:lnTo>
                    <a:pt x="300" y="73"/>
                  </a:lnTo>
                  <a:lnTo>
                    <a:pt x="271" y="73"/>
                  </a:lnTo>
                  <a:lnTo>
                    <a:pt x="243" y="69"/>
                  </a:lnTo>
                  <a:lnTo>
                    <a:pt x="214" y="65"/>
                  </a:lnTo>
                  <a:lnTo>
                    <a:pt x="187" y="60"/>
                  </a:lnTo>
                  <a:lnTo>
                    <a:pt x="162" y="54"/>
                  </a:lnTo>
                  <a:lnTo>
                    <a:pt x="115" y="39"/>
                  </a:lnTo>
                  <a:lnTo>
                    <a:pt x="72" y="24"/>
                  </a:lnTo>
                  <a:lnTo>
                    <a:pt x="34" y="11"/>
                  </a:lnTo>
                  <a:lnTo>
                    <a:pt x="4" y="0"/>
                  </a:lnTo>
                  <a:lnTo>
                    <a:pt x="0" y="11"/>
                  </a:lnTo>
                  <a:lnTo>
                    <a:pt x="30" y="23"/>
                  </a:lnTo>
                  <a:lnTo>
                    <a:pt x="69" y="36"/>
                  </a:lnTo>
                  <a:lnTo>
                    <a:pt x="111" y="50"/>
                  </a:lnTo>
                  <a:lnTo>
                    <a:pt x="160" y="63"/>
                  </a:lnTo>
                  <a:lnTo>
                    <a:pt x="185" y="71"/>
                  </a:lnTo>
                  <a:lnTo>
                    <a:pt x="212" y="76"/>
                  </a:lnTo>
                  <a:lnTo>
                    <a:pt x="241" y="80"/>
                  </a:lnTo>
                  <a:lnTo>
                    <a:pt x="269" y="84"/>
                  </a:lnTo>
                  <a:lnTo>
                    <a:pt x="300" y="84"/>
                  </a:lnTo>
                  <a:lnTo>
                    <a:pt x="330" y="84"/>
                  </a:lnTo>
                  <a:lnTo>
                    <a:pt x="363" y="82"/>
                  </a:lnTo>
                  <a:lnTo>
                    <a:pt x="395" y="78"/>
                  </a:lnTo>
                  <a:lnTo>
                    <a:pt x="395" y="67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318"/>
            <p:cNvSpPr>
              <a:spLocks/>
            </p:cNvSpPr>
            <p:nvPr/>
          </p:nvSpPr>
          <p:spPr bwMode="auto">
            <a:xfrm>
              <a:off x="2349794" y="4066373"/>
              <a:ext cx="1528168" cy="454111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51" y="145"/>
                </a:cxn>
                <a:cxn ang="0">
                  <a:pos x="109" y="140"/>
                </a:cxn>
                <a:cxn ang="0">
                  <a:pos x="170" y="132"/>
                </a:cxn>
                <a:cxn ang="0">
                  <a:pos x="235" y="123"/>
                </a:cxn>
                <a:cxn ang="0">
                  <a:pos x="302" y="110"/>
                </a:cxn>
                <a:cxn ang="0">
                  <a:pos x="367" y="97"/>
                </a:cxn>
                <a:cxn ang="0">
                  <a:pos x="430" y="84"/>
                </a:cxn>
                <a:cxn ang="0">
                  <a:pos x="489" y="71"/>
                </a:cxn>
                <a:cxn ang="0">
                  <a:pos x="592" y="45"/>
                </a:cxn>
                <a:cxn ang="0">
                  <a:pos x="663" y="23"/>
                </a:cxn>
                <a:cxn ang="0">
                  <a:pos x="682" y="15"/>
                </a:cxn>
                <a:cxn ang="0">
                  <a:pos x="692" y="4"/>
                </a:cxn>
                <a:cxn ang="0">
                  <a:pos x="678" y="0"/>
                </a:cxn>
                <a:cxn ang="0">
                  <a:pos x="653" y="2"/>
                </a:cxn>
                <a:cxn ang="0">
                  <a:pos x="653" y="13"/>
                </a:cxn>
                <a:cxn ang="0">
                  <a:pos x="678" y="11"/>
                </a:cxn>
                <a:cxn ang="0">
                  <a:pos x="682" y="10"/>
                </a:cxn>
                <a:cxn ang="0">
                  <a:pos x="678" y="6"/>
                </a:cxn>
                <a:cxn ang="0">
                  <a:pos x="659" y="13"/>
                </a:cxn>
                <a:cxn ang="0">
                  <a:pos x="590" y="34"/>
                </a:cxn>
                <a:cxn ang="0">
                  <a:pos x="487" y="60"/>
                </a:cxn>
                <a:cxn ang="0">
                  <a:pos x="428" y="73"/>
                </a:cxn>
                <a:cxn ang="0">
                  <a:pos x="365" y="86"/>
                </a:cxn>
                <a:cxn ang="0">
                  <a:pos x="298" y="99"/>
                </a:cxn>
                <a:cxn ang="0">
                  <a:pos x="233" y="112"/>
                </a:cxn>
                <a:cxn ang="0">
                  <a:pos x="168" y="121"/>
                </a:cxn>
                <a:cxn ang="0">
                  <a:pos x="107" y="128"/>
                </a:cxn>
                <a:cxn ang="0">
                  <a:pos x="50" y="134"/>
                </a:cxn>
                <a:cxn ang="0">
                  <a:pos x="0" y="136"/>
                </a:cxn>
                <a:cxn ang="0">
                  <a:pos x="0" y="147"/>
                </a:cxn>
              </a:cxnLst>
              <a:rect l="0" t="0" r="r" b="b"/>
              <a:pathLst>
                <a:path w="692" h="147">
                  <a:moveTo>
                    <a:pt x="0" y="147"/>
                  </a:moveTo>
                  <a:lnTo>
                    <a:pt x="51" y="145"/>
                  </a:lnTo>
                  <a:lnTo>
                    <a:pt x="109" y="140"/>
                  </a:lnTo>
                  <a:lnTo>
                    <a:pt x="170" y="132"/>
                  </a:lnTo>
                  <a:lnTo>
                    <a:pt x="235" y="123"/>
                  </a:lnTo>
                  <a:lnTo>
                    <a:pt x="302" y="110"/>
                  </a:lnTo>
                  <a:lnTo>
                    <a:pt x="367" y="97"/>
                  </a:lnTo>
                  <a:lnTo>
                    <a:pt x="430" y="84"/>
                  </a:lnTo>
                  <a:lnTo>
                    <a:pt x="489" y="71"/>
                  </a:lnTo>
                  <a:lnTo>
                    <a:pt x="592" y="45"/>
                  </a:lnTo>
                  <a:lnTo>
                    <a:pt x="663" y="23"/>
                  </a:lnTo>
                  <a:lnTo>
                    <a:pt x="682" y="15"/>
                  </a:lnTo>
                  <a:lnTo>
                    <a:pt x="692" y="4"/>
                  </a:lnTo>
                  <a:lnTo>
                    <a:pt x="678" y="0"/>
                  </a:lnTo>
                  <a:lnTo>
                    <a:pt x="653" y="2"/>
                  </a:lnTo>
                  <a:lnTo>
                    <a:pt x="653" y="13"/>
                  </a:lnTo>
                  <a:lnTo>
                    <a:pt x="678" y="11"/>
                  </a:lnTo>
                  <a:lnTo>
                    <a:pt x="682" y="10"/>
                  </a:lnTo>
                  <a:lnTo>
                    <a:pt x="678" y="6"/>
                  </a:lnTo>
                  <a:lnTo>
                    <a:pt x="659" y="13"/>
                  </a:lnTo>
                  <a:lnTo>
                    <a:pt x="590" y="34"/>
                  </a:lnTo>
                  <a:lnTo>
                    <a:pt x="487" y="60"/>
                  </a:lnTo>
                  <a:lnTo>
                    <a:pt x="428" y="73"/>
                  </a:lnTo>
                  <a:lnTo>
                    <a:pt x="365" y="86"/>
                  </a:lnTo>
                  <a:lnTo>
                    <a:pt x="298" y="99"/>
                  </a:lnTo>
                  <a:lnTo>
                    <a:pt x="233" y="112"/>
                  </a:lnTo>
                  <a:lnTo>
                    <a:pt x="168" y="121"/>
                  </a:lnTo>
                  <a:lnTo>
                    <a:pt x="107" y="128"/>
                  </a:lnTo>
                  <a:lnTo>
                    <a:pt x="50" y="134"/>
                  </a:lnTo>
                  <a:lnTo>
                    <a:pt x="0" y="13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319"/>
            <p:cNvSpPr>
              <a:spLocks/>
            </p:cNvSpPr>
            <p:nvPr/>
          </p:nvSpPr>
          <p:spPr bwMode="auto">
            <a:xfrm>
              <a:off x="881250" y="4177584"/>
              <a:ext cx="1468543" cy="3429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1" y="16"/>
                </a:cxn>
                <a:cxn ang="0">
                  <a:pos x="86" y="27"/>
                </a:cxn>
                <a:cxn ang="0">
                  <a:pos x="162" y="42"/>
                </a:cxn>
                <a:cxn ang="0">
                  <a:pos x="252" y="61"/>
                </a:cxn>
                <a:cxn ang="0">
                  <a:pos x="353" y="79"/>
                </a:cxn>
                <a:cxn ang="0">
                  <a:pos x="459" y="94"/>
                </a:cxn>
                <a:cxn ang="0">
                  <a:pos x="512" y="102"/>
                </a:cxn>
                <a:cxn ang="0">
                  <a:pos x="564" y="105"/>
                </a:cxn>
                <a:cxn ang="0">
                  <a:pos x="615" y="109"/>
                </a:cxn>
                <a:cxn ang="0">
                  <a:pos x="665" y="111"/>
                </a:cxn>
                <a:cxn ang="0">
                  <a:pos x="665" y="100"/>
                </a:cxn>
                <a:cxn ang="0">
                  <a:pos x="615" y="98"/>
                </a:cxn>
                <a:cxn ang="0">
                  <a:pos x="566" y="94"/>
                </a:cxn>
                <a:cxn ang="0">
                  <a:pos x="512" y="91"/>
                </a:cxn>
                <a:cxn ang="0">
                  <a:pos x="460" y="83"/>
                </a:cxn>
                <a:cxn ang="0">
                  <a:pos x="355" y="68"/>
                </a:cxn>
                <a:cxn ang="0">
                  <a:pos x="254" y="50"/>
                </a:cxn>
                <a:cxn ang="0">
                  <a:pos x="164" y="31"/>
                </a:cxn>
                <a:cxn ang="0">
                  <a:pos x="88" y="16"/>
                </a:cxn>
                <a:cxn ang="0">
                  <a:pos x="32" y="5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665" h="111">
                  <a:moveTo>
                    <a:pt x="0" y="11"/>
                  </a:moveTo>
                  <a:lnTo>
                    <a:pt x="31" y="16"/>
                  </a:lnTo>
                  <a:lnTo>
                    <a:pt x="86" y="27"/>
                  </a:lnTo>
                  <a:lnTo>
                    <a:pt x="162" y="42"/>
                  </a:lnTo>
                  <a:lnTo>
                    <a:pt x="252" y="61"/>
                  </a:lnTo>
                  <a:lnTo>
                    <a:pt x="353" y="79"/>
                  </a:lnTo>
                  <a:lnTo>
                    <a:pt x="459" y="94"/>
                  </a:lnTo>
                  <a:lnTo>
                    <a:pt x="512" y="102"/>
                  </a:lnTo>
                  <a:lnTo>
                    <a:pt x="564" y="105"/>
                  </a:lnTo>
                  <a:lnTo>
                    <a:pt x="615" y="109"/>
                  </a:lnTo>
                  <a:lnTo>
                    <a:pt x="665" y="111"/>
                  </a:lnTo>
                  <a:lnTo>
                    <a:pt x="665" y="100"/>
                  </a:lnTo>
                  <a:lnTo>
                    <a:pt x="615" y="98"/>
                  </a:lnTo>
                  <a:lnTo>
                    <a:pt x="566" y="94"/>
                  </a:lnTo>
                  <a:lnTo>
                    <a:pt x="512" y="91"/>
                  </a:lnTo>
                  <a:lnTo>
                    <a:pt x="460" y="83"/>
                  </a:lnTo>
                  <a:lnTo>
                    <a:pt x="355" y="68"/>
                  </a:lnTo>
                  <a:lnTo>
                    <a:pt x="254" y="50"/>
                  </a:lnTo>
                  <a:lnTo>
                    <a:pt x="164" y="31"/>
                  </a:lnTo>
                  <a:lnTo>
                    <a:pt x="88" y="16"/>
                  </a:lnTo>
                  <a:lnTo>
                    <a:pt x="32" y="5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320"/>
            <p:cNvSpPr>
              <a:spLocks/>
            </p:cNvSpPr>
            <p:nvPr/>
          </p:nvSpPr>
          <p:spPr bwMode="auto">
            <a:xfrm>
              <a:off x="881250" y="4193030"/>
              <a:ext cx="2207" cy="3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321"/>
            <p:cNvSpPr>
              <a:spLocks/>
            </p:cNvSpPr>
            <p:nvPr/>
          </p:nvSpPr>
          <p:spPr bwMode="auto">
            <a:xfrm>
              <a:off x="2164293" y="4140514"/>
              <a:ext cx="737585" cy="105032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6" y="19"/>
                </a:cxn>
                <a:cxn ang="0">
                  <a:pos x="15" y="17"/>
                </a:cxn>
                <a:cxn ang="0">
                  <a:pos x="46" y="13"/>
                </a:cxn>
                <a:cxn ang="0">
                  <a:pos x="88" y="10"/>
                </a:cxn>
                <a:cxn ang="0">
                  <a:pos x="137" y="6"/>
                </a:cxn>
                <a:cxn ang="0">
                  <a:pos x="195" y="4"/>
                </a:cxn>
                <a:cxn ang="0">
                  <a:pos x="254" y="2"/>
                </a:cxn>
                <a:cxn ang="0">
                  <a:pos x="311" y="0"/>
                </a:cxn>
                <a:cxn ang="0">
                  <a:pos x="328" y="2"/>
                </a:cxn>
                <a:cxn ang="0">
                  <a:pos x="334" y="2"/>
                </a:cxn>
                <a:cxn ang="0">
                  <a:pos x="334" y="6"/>
                </a:cxn>
                <a:cxn ang="0">
                  <a:pos x="325" y="8"/>
                </a:cxn>
                <a:cxn ang="0">
                  <a:pos x="290" y="15"/>
                </a:cxn>
                <a:cxn ang="0">
                  <a:pos x="239" y="25"/>
                </a:cxn>
                <a:cxn ang="0">
                  <a:pos x="176" y="30"/>
                </a:cxn>
                <a:cxn ang="0">
                  <a:pos x="111" y="34"/>
                </a:cxn>
                <a:cxn ang="0">
                  <a:pos x="80" y="34"/>
                </a:cxn>
                <a:cxn ang="0">
                  <a:pos x="51" y="32"/>
                </a:cxn>
                <a:cxn ang="0">
                  <a:pos x="25" y="30"/>
                </a:cxn>
                <a:cxn ang="0">
                  <a:pos x="4" y="26"/>
                </a:cxn>
              </a:cxnLst>
              <a:rect l="0" t="0" r="r" b="b"/>
              <a:pathLst>
                <a:path w="334" h="34">
                  <a:moveTo>
                    <a:pt x="4" y="26"/>
                  </a:move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6" y="19"/>
                  </a:lnTo>
                  <a:lnTo>
                    <a:pt x="15" y="17"/>
                  </a:lnTo>
                  <a:lnTo>
                    <a:pt x="46" y="13"/>
                  </a:lnTo>
                  <a:lnTo>
                    <a:pt x="88" y="10"/>
                  </a:lnTo>
                  <a:lnTo>
                    <a:pt x="137" y="6"/>
                  </a:lnTo>
                  <a:lnTo>
                    <a:pt x="195" y="4"/>
                  </a:lnTo>
                  <a:lnTo>
                    <a:pt x="254" y="2"/>
                  </a:lnTo>
                  <a:lnTo>
                    <a:pt x="311" y="0"/>
                  </a:lnTo>
                  <a:lnTo>
                    <a:pt x="328" y="2"/>
                  </a:lnTo>
                  <a:lnTo>
                    <a:pt x="334" y="2"/>
                  </a:lnTo>
                  <a:lnTo>
                    <a:pt x="334" y="6"/>
                  </a:lnTo>
                  <a:lnTo>
                    <a:pt x="325" y="8"/>
                  </a:lnTo>
                  <a:lnTo>
                    <a:pt x="290" y="15"/>
                  </a:lnTo>
                  <a:lnTo>
                    <a:pt x="239" y="25"/>
                  </a:lnTo>
                  <a:lnTo>
                    <a:pt x="176" y="30"/>
                  </a:lnTo>
                  <a:lnTo>
                    <a:pt x="111" y="34"/>
                  </a:lnTo>
                  <a:lnTo>
                    <a:pt x="80" y="34"/>
                  </a:lnTo>
                  <a:lnTo>
                    <a:pt x="51" y="32"/>
                  </a:lnTo>
                  <a:lnTo>
                    <a:pt x="25" y="30"/>
                  </a:lnTo>
                  <a:lnTo>
                    <a:pt x="4" y="26"/>
                  </a:lnTo>
                </a:path>
              </a:pathLst>
            </a:custGeom>
            <a:solidFill>
              <a:srgbClr val="FF9900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Line 322"/>
            <p:cNvSpPr>
              <a:spLocks noChangeShapeType="1"/>
            </p:cNvSpPr>
            <p:nvPr/>
          </p:nvSpPr>
          <p:spPr bwMode="auto">
            <a:xfrm>
              <a:off x="2173126" y="4220832"/>
              <a:ext cx="2209" cy="3091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323"/>
            <p:cNvSpPr>
              <a:spLocks/>
            </p:cNvSpPr>
            <p:nvPr/>
          </p:nvSpPr>
          <p:spPr bwMode="auto">
            <a:xfrm>
              <a:off x="1464251" y="3918092"/>
              <a:ext cx="19874" cy="4016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6"/>
                </a:cxn>
                <a:cxn ang="0">
                  <a:pos x="9" y="0"/>
                </a:cxn>
                <a:cxn ang="0">
                  <a:pos x="0" y="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3" y="6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34"/>
            <p:cNvSpPr>
              <a:spLocks noChangeShapeType="1"/>
            </p:cNvSpPr>
            <p:nvPr/>
          </p:nvSpPr>
          <p:spPr bwMode="auto">
            <a:xfrm>
              <a:off x="4849630" y="4022610"/>
              <a:ext cx="2209" cy="3088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35"/>
            <p:cNvSpPr>
              <a:spLocks/>
            </p:cNvSpPr>
            <p:nvPr/>
          </p:nvSpPr>
          <p:spPr bwMode="auto">
            <a:xfrm>
              <a:off x="4427838" y="3997896"/>
              <a:ext cx="2207" cy="3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36"/>
            <p:cNvSpPr>
              <a:spLocks noChangeShapeType="1"/>
            </p:cNvSpPr>
            <p:nvPr/>
          </p:nvSpPr>
          <p:spPr bwMode="auto">
            <a:xfrm>
              <a:off x="5719714" y="4025699"/>
              <a:ext cx="2209" cy="3091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308"/>
            <p:cNvSpPr>
              <a:spLocks noChangeShapeType="1"/>
            </p:cNvSpPr>
            <p:nvPr/>
          </p:nvSpPr>
          <p:spPr bwMode="auto">
            <a:xfrm>
              <a:off x="5059422" y="4112196"/>
              <a:ext cx="2207" cy="3091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309"/>
            <p:cNvSpPr>
              <a:spLocks/>
            </p:cNvSpPr>
            <p:nvPr/>
          </p:nvSpPr>
          <p:spPr bwMode="auto">
            <a:xfrm>
              <a:off x="4637629" y="4087482"/>
              <a:ext cx="2209" cy="30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Line 310"/>
            <p:cNvSpPr>
              <a:spLocks noChangeShapeType="1"/>
            </p:cNvSpPr>
            <p:nvPr/>
          </p:nvSpPr>
          <p:spPr bwMode="auto">
            <a:xfrm>
              <a:off x="5929507" y="4115286"/>
              <a:ext cx="2207" cy="3088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311"/>
            <p:cNvSpPr>
              <a:spLocks/>
            </p:cNvSpPr>
            <p:nvPr/>
          </p:nvSpPr>
          <p:spPr bwMode="auto">
            <a:xfrm>
              <a:off x="5220630" y="3812545"/>
              <a:ext cx="19876" cy="4015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6"/>
                </a:cxn>
                <a:cxn ang="0">
                  <a:pos x="9" y="0"/>
                </a:cxn>
                <a:cxn ang="0">
                  <a:pos x="0" y="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3" y="6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312"/>
            <p:cNvSpPr>
              <a:spLocks/>
            </p:cNvSpPr>
            <p:nvPr/>
          </p:nvSpPr>
          <p:spPr bwMode="auto">
            <a:xfrm>
              <a:off x="5125672" y="3905221"/>
              <a:ext cx="1996337" cy="302740"/>
            </a:xfrm>
            <a:custGeom>
              <a:avLst/>
              <a:gdLst/>
              <a:ahLst/>
              <a:cxnLst>
                <a:cxn ang="0">
                  <a:pos x="898" y="45"/>
                </a:cxn>
                <a:cxn ang="0">
                  <a:pos x="890" y="41"/>
                </a:cxn>
                <a:cxn ang="0">
                  <a:pos x="871" y="35"/>
                </a:cxn>
                <a:cxn ang="0">
                  <a:pos x="839" y="24"/>
                </a:cxn>
                <a:cxn ang="0">
                  <a:pos x="795" y="15"/>
                </a:cxn>
                <a:cxn ang="0">
                  <a:pos x="768" y="9"/>
                </a:cxn>
                <a:cxn ang="0">
                  <a:pos x="739" y="6"/>
                </a:cxn>
                <a:cxn ang="0">
                  <a:pos x="709" y="2"/>
                </a:cxn>
                <a:cxn ang="0">
                  <a:pos x="676" y="0"/>
                </a:cxn>
                <a:cxn ang="0">
                  <a:pos x="640" y="0"/>
                </a:cxn>
                <a:cxn ang="0">
                  <a:pos x="602" y="0"/>
                </a:cxn>
                <a:cxn ang="0">
                  <a:pos x="562" y="2"/>
                </a:cxn>
                <a:cxn ang="0">
                  <a:pos x="519" y="7"/>
                </a:cxn>
                <a:cxn ang="0">
                  <a:pos x="437" y="19"/>
                </a:cxn>
                <a:cxn ang="0">
                  <a:pos x="363" y="30"/>
                </a:cxn>
                <a:cxn ang="0">
                  <a:pos x="296" y="39"/>
                </a:cxn>
                <a:cxn ang="0">
                  <a:pos x="233" y="48"/>
                </a:cxn>
                <a:cxn ang="0">
                  <a:pos x="177" y="54"/>
                </a:cxn>
                <a:cxn ang="0">
                  <a:pos x="124" y="58"/>
                </a:cxn>
                <a:cxn ang="0">
                  <a:pos x="74" y="59"/>
                </a:cxn>
                <a:cxn ang="0">
                  <a:pos x="28" y="58"/>
                </a:cxn>
                <a:cxn ang="0">
                  <a:pos x="9" y="58"/>
                </a:cxn>
                <a:cxn ang="0">
                  <a:pos x="2" y="59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4" y="63"/>
                </a:cxn>
                <a:cxn ang="0">
                  <a:pos x="7" y="65"/>
                </a:cxn>
                <a:cxn ang="0">
                  <a:pos x="23" y="69"/>
                </a:cxn>
                <a:cxn ang="0">
                  <a:pos x="44" y="74"/>
                </a:cxn>
                <a:cxn ang="0">
                  <a:pos x="70" y="78"/>
                </a:cxn>
                <a:cxn ang="0">
                  <a:pos x="103" y="84"/>
                </a:cxn>
                <a:cxn ang="0">
                  <a:pos x="141" y="89"/>
                </a:cxn>
                <a:cxn ang="0">
                  <a:pos x="183" y="93"/>
                </a:cxn>
                <a:cxn ang="0">
                  <a:pos x="231" y="97"/>
                </a:cxn>
                <a:cxn ang="0">
                  <a:pos x="281" y="98"/>
                </a:cxn>
                <a:cxn ang="0">
                  <a:pos x="332" y="98"/>
                </a:cxn>
                <a:cxn ang="0">
                  <a:pos x="386" y="97"/>
                </a:cxn>
                <a:cxn ang="0">
                  <a:pos x="441" y="95"/>
                </a:cxn>
                <a:cxn ang="0">
                  <a:pos x="498" y="89"/>
                </a:cxn>
                <a:cxn ang="0">
                  <a:pos x="602" y="78"/>
                </a:cxn>
                <a:cxn ang="0">
                  <a:pos x="684" y="67"/>
                </a:cxn>
                <a:cxn ang="0">
                  <a:pos x="747" y="59"/>
                </a:cxn>
                <a:cxn ang="0">
                  <a:pos x="797" y="54"/>
                </a:cxn>
                <a:cxn ang="0">
                  <a:pos x="835" y="50"/>
                </a:cxn>
                <a:cxn ang="0">
                  <a:pos x="863" y="46"/>
                </a:cxn>
                <a:cxn ang="0">
                  <a:pos x="884" y="46"/>
                </a:cxn>
                <a:cxn ang="0">
                  <a:pos x="904" y="46"/>
                </a:cxn>
              </a:cxnLst>
              <a:rect l="0" t="0" r="r" b="b"/>
              <a:pathLst>
                <a:path w="904" h="98">
                  <a:moveTo>
                    <a:pt x="898" y="45"/>
                  </a:moveTo>
                  <a:lnTo>
                    <a:pt x="890" y="41"/>
                  </a:lnTo>
                  <a:lnTo>
                    <a:pt x="871" y="35"/>
                  </a:lnTo>
                  <a:lnTo>
                    <a:pt x="839" y="24"/>
                  </a:lnTo>
                  <a:lnTo>
                    <a:pt x="795" y="15"/>
                  </a:lnTo>
                  <a:lnTo>
                    <a:pt x="768" y="9"/>
                  </a:lnTo>
                  <a:lnTo>
                    <a:pt x="739" y="6"/>
                  </a:lnTo>
                  <a:lnTo>
                    <a:pt x="709" y="2"/>
                  </a:lnTo>
                  <a:lnTo>
                    <a:pt x="676" y="0"/>
                  </a:lnTo>
                  <a:lnTo>
                    <a:pt x="640" y="0"/>
                  </a:lnTo>
                  <a:lnTo>
                    <a:pt x="602" y="0"/>
                  </a:lnTo>
                  <a:lnTo>
                    <a:pt x="562" y="2"/>
                  </a:lnTo>
                  <a:lnTo>
                    <a:pt x="519" y="7"/>
                  </a:lnTo>
                  <a:lnTo>
                    <a:pt x="437" y="19"/>
                  </a:lnTo>
                  <a:lnTo>
                    <a:pt x="363" y="30"/>
                  </a:lnTo>
                  <a:lnTo>
                    <a:pt x="296" y="39"/>
                  </a:lnTo>
                  <a:lnTo>
                    <a:pt x="233" y="48"/>
                  </a:lnTo>
                  <a:lnTo>
                    <a:pt x="177" y="54"/>
                  </a:lnTo>
                  <a:lnTo>
                    <a:pt x="124" y="58"/>
                  </a:lnTo>
                  <a:lnTo>
                    <a:pt x="74" y="59"/>
                  </a:lnTo>
                  <a:lnTo>
                    <a:pt x="28" y="58"/>
                  </a:lnTo>
                  <a:lnTo>
                    <a:pt x="9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4" y="63"/>
                  </a:lnTo>
                  <a:lnTo>
                    <a:pt x="7" y="65"/>
                  </a:lnTo>
                  <a:lnTo>
                    <a:pt x="23" y="69"/>
                  </a:lnTo>
                  <a:lnTo>
                    <a:pt x="44" y="74"/>
                  </a:lnTo>
                  <a:lnTo>
                    <a:pt x="70" y="78"/>
                  </a:lnTo>
                  <a:lnTo>
                    <a:pt x="103" y="84"/>
                  </a:lnTo>
                  <a:lnTo>
                    <a:pt x="141" y="89"/>
                  </a:lnTo>
                  <a:lnTo>
                    <a:pt x="183" y="93"/>
                  </a:lnTo>
                  <a:lnTo>
                    <a:pt x="231" y="97"/>
                  </a:lnTo>
                  <a:lnTo>
                    <a:pt x="281" y="98"/>
                  </a:lnTo>
                  <a:lnTo>
                    <a:pt x="332" y="98"/>
                  </a:lnTo>
                  <a:lnTo>
                    <a:pt x="386" y="97"/>
                  </a:lnTo>
                  <a:lnTo>
                    <a:pt x="441" y="95"/>
                  </a:lnTo>
                  <a:lnTo>
                    <a:pt x="498" y="89"/>
                  </a:lnTo>
                  <a:lnTo>
                    <a:pt x="602" y="78"/>
                  </a:lnTo>
                  <a:lnTo>
                    <a:pt x="684" y="67"/>
                  </a:lnTo>
                  <a:lnTo>
                    <a:pt x="747" y="59"/>
                  </a:lnTo>
                  <a:lnTo>
                    <a:pt x="797" y="54"/>
                  </a:lnTo>
                  <a:lnTo>
                    <a:pt x="835" y="50"/>
                  </a:lnTo>
                  <a:lnTo>
                    <a:pt x="863" y="46"/>
                  </a:lnTo>
                  <a:lnTo>
                    <a:pt x="884" y="46"/>
                  </a:lnTo>
                  <a:lnTo>
                    <a:pt x="904" y="46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313"/>
            <p:cNvSpPr>
              <a:spLocks/>
            </p:cNvSpPr>
            <p:nvPr/>
          </p:nvSpPr>
          <p:spPr bwMode="auto">
            <a:xfrm>
              <a:off x="4968879" y="3818724"/>
              <a:ext cx="2325379" cy="46646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" y="84"/>
                </a:cxn>
                <a:cxn ang="0">
                  <a:pos x="10" y="82"/>
                </a:cxn>
                <a:cxn ang="0">
                  <a:pos x="25" y="80"/>
                </a:cxn>
                <a:cxn ang="0">
                  <a:pos x="48" y="78"/>
                </a:cxn>
                <a:cxn ang="0">
                  <a:pos x="107" y="73"/>
                </a:cxn>
                <a:cxn ang="0">
                  <a:pos x="180" y="69"/>
                </a:cxn>
                <a:cxn ang="0">
                  <a:pos x="256" y="61"/>
                </a:cxn>
                <a:cxn ang="0">
                  <a:pos x="331" y="56"/>
                </a:cxn>
                <a:cxn ang="0">
                  <a:pos x="394" y="48"/>
                </a:cxn>
                <a:cxn ang="0">
                  <a:pos x="436" y="41"/>
                </a:cxn>
                <a:cxn ang="0">
                  <a:pos x="468" y="32"/>
                </a:cxn>
                <a:cxn ang="0">
                  <a:pos x="503" y="22"/>
                </a:cxn>
                <a:cxn ang="0">
                  <a:pos x="539" y="13"/>
                </a:cxn>
                <a:cxn ang="0">
                  <a:pos x="579" y="6"/>
                </a:cxn>
                <a:cxn ang="0">
                  <a:pos x="602" y="4"/>
                </a:cxn>
                <a:cxn ang="0">
                  <a:pos x="623" y="2"/>
                </a:cxn>
                <a:cxn ang="0">
                  <a:pos x="648" y="0"/>
                </a:cxn>
                <a:cxn ang="0">
                  <a:pos x="673" y="0"/>
                </a:cxn>
                <a:cxn ang="0">
                  <a:pos x="699" y="2"/>
                </a:cxn>
                <a:cxn ang="0">
                  <a:pos x="726" y="4"/>
                </a:cxn>
                <a:cxn ang="0">
                  <a:pos x="757" y="8"/>
                </a:cxn>
                <a:cxn ang="0">
                  <a:pos x="787" y="13"/>
                </a:cxn>
                <a:cxn ang="0">
                  <a:pos x="839" y="22"/>
                </a:cxn>
                <a:cxn ang="0">
                  <a:pos x="873" y="32"/>
                </a:cxn>
                <a:cxn ang="0">
                  <a:pos x="894" y="37"/>
                </a:cxn>
                <a:cxn ang="0">
                  <a:pos x="910" y="43"/>
                </a:cxn>
                <a:cxn ang="0">
                  <a:pos x="925" y="48"/>
                </a:cxn>
                <a:cxn ang="0">
                  <a:pos x="946" y="54"/>
                </a:cxn>
                <a:cxn ang="0">
                  <a:pos x="976" y="60"/>
                </a:cxn>
                <a:cxn ang="0">
                  <a:pos x="1024" y="67"/>
                </a:cxn>
                <a:cxn ang="0">
                  <a:pos x="1036" y="69"/>
                </a:cxn>
                <a:cxn ang="0">
                  <a:pos x="1045" y="71"/>
                </a:cxn>
                <a:cxn ang="0">
                  <a:pos x="1051" y="74"/>
                </a:cxn>
                <a:cxn ang="0">
                  <a:pos x="1053" y="76"/>
                </a:cxn>
                <a:cxn ang="0">
                  <a:pos x="1053" y="78"/>
                </a:cxn>
                <a:cxn ang="0">
                  <a:pos x="1049" y="82"/>
                </a:cxn>
                <a:cxn ang="0">
                  <a:pos x="1043" y="84"/>
                </a:cxn>
                <a:cxn ang="0">
                  <a:pos x="1034" y="86"/>
                </a:cxn>
                <a:cxn ang="0">
                  <a:pos x="982" y="97"/>
                </a:cxn>
                <a:cxn ang="0">
                  <a:pos x="908" y="108"/>
                </a:cxn>
                <a:cxn ang="0">
                  <a:pos x="825" y="117"/>
                </a:cxn>
                <a:cxn ang="0">
                  <a:pos x="747" y="125"/>
                </a:cxn>
                <a:cxn ang="0">
                  <a:pos x="688" y="130"/>
                </a:cxn>
                <a:cxn ang="0">
                  <a:pos x="657" y="134"/>
                </a:cxn>
                <a:cxn ang="0">
                  <a:pos x="640" y="136"/>
                </a:cxn>
                <a:cxn ang="0">
                  <a:pos x="611" y="139"/>
                </a:cxn>
                <a:cxn ang="0">
                  <a:pos x="573" y="143"/>
                </a:cxn>
                <a:cxn ang="0">
                  <a:pos x="527" y="147"/>
                </a:cxn>
                <a:cxn ang="0">
                  <a:pos x="474" y="151"/>
                </a:cxn>
                <a:cxn ang="0">
                  <a:pos x="418" y="151"/>
                </a:cxn>
                <a:cxn ang="0">
                  <a:pos x="361" y="151"/>
                </a:cxn>
                <a:cxn ang="0">
                  <a:pos x="302" y="147"/>
                </a:cxn>
                <a:cxn ang="0">
                  <a:pos x="245" y="141"/>
                </a:cxn>
                <a:cxn ang="0">
                  <a:pos x="191" y="134"/>
                </a:cxn>
                <a:cxn ang="0">
                  <a:pos x="143" y="125"/>
                </a:cxn>
                <a:cxn ang="0">
                  <a:pos x="99" y="115"/>
                </a:cxn>
                <a:cxn ang="0">
                  <a:pos x="63" y="106"/>
                </a:cxn>
                <a:cxn ang="0">
                  <a:pos x="34" y="97"/>
                </a:cxn>
                <a:cxn ang="0">
                  <a:pos x="13" y="89"/>
                </a:cxn>
                <a:cxn ang="0">
                  <a:pos x="0" y="86"/>
                </a:cxn>
              </a:cxnLst>
              <a:rect l="0" t="0" r="r" b="b"/>
              <a:pathLst>
                <a:path w="1053" h="151">
                  <a:moveTo>
                    <a:pt x="0" y="86"/>
                  </a:moveTo>
                  <a:lnTo>
                    <a:pt x="2" y="84"/>
                  </a:lnTo>
                  <a:lnTo>
                    <a:pt x="10" y="82"/>
                  </a:lnTo>
                  <a:lnTo>
                    <a:pt x="25" y="80"/>
                  </a:lnTo>
                  <a:lnTo>
                    <a:pt x="48" y="78"/>
                  </a:lnTo>
                  <a:lnTo>
                    <a:pt x="107" y="73"/>
                  </a:lnTo>
                  <a:lnTo>
                    <a:pt x="180" y="69"/>
                  </a:lnTo>
                  <a:lnTo>
                    <a:pt x="256" y="61"/>
                  </a:lnTo>
                  <a:lnTo>
                    <a:pt x="331" y="56"/>
                  </a:lnTo>
                  <a:lnTo>
                    <a:pt x="394" y="48"/>
                  </a:lnTo>
                  <a:lnTo>
                    <a:pt x="436" y="41"/>
                  </a:lnTo>
                  <a:lnTo>
                    <a:pt x="468" y="32"/>
                  </a:lnTo>
                  <a:lnTo>
                    <a:pt x="503" y="22"/>
                  </a:lnTo>
                  <a:lnTo>
                    <a:pt x="539" y="13"/>
                  </a:lnTo>
                  <a:lnTo>
                    <a:pt x="579" y="6"/>
                  </a:lnTo>
                  <a:lnTo>
                    <a:pt x="602" y="4"/>
                  </a:lnTo>
                  <a:lnTo>
                    <a:pt x="623" y="2"/>
                  </a:lnTo>
                  <a:lnTo>
                    <a:pt x="648" y="0"/>
                  </a:lnTo>
                  <a:lnTo>
                    <a:pt x="673" y="0"/>
                  </a:lnTo>
                  <a:lnTo>
                    <a:pt x="699" y="2"/>
                  </a:lnTo>
                  <a:lnTo>
                    <a:pt x="726" y="4"/>
                  </a:lnTo>
                  <a:lnTo>
                    <a:pt x="757" y="8"/>
                  </a:lnTo>
                  <a:lnTo>
                    <a:pt x="787" y="13"/>
                  </a:lnTo>
                  <a:lnTo>
                    <a:pt x="839" y="22"/>
                  </a:lnTo>
                  <a:lnTo>
                    <a:pt x="873" y="32"/>
                  </a:lnTo>
                  <a:lnTo>
                    <a:pt x="894" y="37"/>
                  </a:lnTo>
                  <a:lnTo>
                    <a:pt x="910" y="43"/>
                  </a:lnTo>
                  <a:lnTo>
                    <a:pt x="925" y="48"/>
                  </a:lnTo>
                  <a:lnTo>
                    <a:pt x="946" y="54"/>
                  </a:lnTo>
                  <a:lnTo>
                    <a:pt x="976" y="60"/>
                  </a:lnTo>
                  <a:lnTo>
                    <a:pt x="1024" y="67"/>
                  </a:lnTo>
                  <a:lnTo>
                    <a:pt x="1036" y="69"/>
                  </a:lnTo>
                  <a:lnTo>
                    <a:pt x="1045" y="71"/>
                  </a:lnTo>
                  <a:lnTo>
                    <a:pt x="1051" y="74"/>
                  </a:lnTo>
                  <a:lnTo>
                    <a:pt x="1053" y="76"/>
                  </a:lnTo>
                  <a:lnTo>
                    <a:pt x="1053" y="78"/>
                  </a:lnTo>
                  <a:lnTo>
                    <a:pt x="1049" y="82"/>
                  </a:lnTo>
                  <a:lnTo>
                    <a:pt x="1043" y="84"/>
                  </a:lnTo>
                  <a:lnTo>
                    <a:pt x="1034" y="86"/>
                  </a:lnTo>
                  <a:lnTo>
                    <a:pt x="982" y="97"/>
                  </a:lnTo>
                  <a:lnTo>
                    <a:pt x="908" y="108"/>
                  </a:lnTo>
                  <a:lnTo>
                    <a:pt x="825" y="117"/>
                  </a:lnTo>
                  <a:lnTo>
                    <a:pt x="747" y="125"/>
                  </a:lnTo>
                  <a:lnTo>
                    <a:pt x="688" y="130"/>
                  </a:lnTo>
                  <a:lnTo>
                    <a:pt x="657" y="134"/>
                  </a:lnTo>
                  <a:lnTo>
                    <a:pt x="640" y="136"/>
                  </a:lnTo>
                  <a:lnTo>
                    <a:pt x="611" y="139"/>
                  </a:lnTo>
                  <a:lnTo>
                    <a:pt x="573" y="143"/>
                  </a:lnTo>
                  <a:lnTo>
                    <a:pt x="527" y="147"/>
                  </a:lnTo>
                  <a:lnTo>
                    <a:pt x="474" y="151"/>
                  </a:lnTo>
                  <a:lnTo>
                    <a:pt x="418" y="151"/>
                  </a:lnTo>
                  <a:lnTo>
                    <a:pt x="361" y="151"/>
                  </a:lnTo>
                  <a:lnTo>
                    <a:pt x="302" y="147"/>
                  </a:lnTo>
                  <a:lnTo>
                    <a:pt x="245" y="141"/>
                  </a:lnTo>
                  <a:lnTo>
                    <a:pt x="191" y="134"/>
                  </a:lnTo>
                  <a:lnTo>
                    <a:pt x="143" y="125"/>
                  </a:lnTo>
                  <a:lnTo>
                    <a:pt x="99" y="115"/>
                  </a:lnTo>
                  <a:lnTo>
                    <a:pt x="63" y="106"/>
                  </a:lnTo>
                  <a:lnTo>
                    <a:pt x="34" y="97"/>
                  </a:lnTo>
                  <a:lnTo>
                    <a:pt x="13" y="89"/>
                  </a:lnTo>
                  <a:lnTo>
                    <a:pt x="0" y="86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314"/>
            <p:cNvSpPr>
              <a:spLocks noChangeShapeType="1"/>
            </p:cNvSpPr>
            <p:nvPr/>
          </p:nvSpPr>
          <p:spPr bwMode="auto">
            <a:xfrm>
              <a:off x="4968879" y="4084394"/>
              <a:ext cx="2209" cy="3088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315"/>
            <p:cNvSpPr>
              <a:spLocks/>
            </p:cNvSpPr>
            <p:nvPr/>
          </p:nvSpPr>
          <p:spPr bwMode="auto">
            <a:xfrm>
              <a:off x="4547088" y="3871239"/>
              <a:ext cx="1101960" cy="206976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468" y="9"/>
                </a:cxn>
                <a:cxn ang="0">
                  <a:pos x="436" y="18"/>
                </a:cxn>
                <a:cxn ang="0">
                  <a:pos x="397" y="24"/>
                </a:cxn>
                <a:cxn ang="0">
                  <a:pos x="357" y="31"/>
                </a:cxn>
                <a:cxn ang="0">
                  <a:pos x="269" y="41"/>
                </a:cxn>
                <a:cxn ang="0">
                  <a:pos x="181" y="48"/>
                </a:cxn>
                <a:cxn ang="0">
                  <a:pos x="101" y="52"/>
                </a:cxn>
                <a:cxn ang="0">
                  <a:pos x="38" y="56"/>
                </a:cxn>
                <a:cxn ang="0">
                  <a:pos x="2" y="56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2" y="67"/>
                </a:cxn>
                <a:cxn ang="0">
                  <a:pos x="40" y="67"/>
                </a:cxn>
                <a:cxn ang="0">
                  <a:pos x="103" y="63"/>
                </a:cxn>
                <a:cxn ang="0">
                  <a:pos x="181" y="59"/>
                </a:cxn>
                <a:cxn ang="0">
                  <a:pos x="271" y="52"/>
                </a:cxn>
                <a:cxn ang="0">
                  <a:pos x="359" y="43"/>
                </a:cxn>
                <a:cxn ang="0">
                  <a:pos x="399" y="35"/>
                </a:cxn>
                <a:cxn ang="0">
                  <a:pos x="438" y="28"/>
                </a:cxn>
                <a:cxn ang="0">
                  <a:pos x="470" y="20"/>
                </a:cxn>
                <a:cxn ang="0">
                  <a:pos x="499" y="11"/>
                </a:cxn>
                <a:cxn ang="0">
                  <a:pos x="495" y="0"/>
                </a:cxn>
              </a:cxnLst>
              <a:rect l="0" t="0" r="r" b="b"/>
              <a:pathLst>
                <a:path w="499" h="67">
                  <a:moveTo>
                    <a:pt x="495" y="0"/>
                  </a:moveTo>
                  <a:lnTo>
                    <a:pt x="468" y="9"/>
                  </a:lnTo>
                  <a:lnTo>
                    <a:pt x="436" y="18"/>
                  </a:lnTo>
                  <a:lnTo>
                    <a:pt x="397" y="24"/>
                  </a:lnTo>
                  <a:lnTo>
                    <a:pt x="357" y="31"/>
                  </a:lnTo>
                  <a:lnTo>
                    <a:pt x="269" y="41"/>
                  </a:lnTo>
                  <a:lnTo>
                    <a:pt x="181" y="48"/>
                  </a:lnTo>
                  <a:lnTo>
                    <a:pt x="101" y="52"/>
                  </a:lnTo>
                  <a:lnTo>
                    <a:pt x="38" y="56"/>
                  </a:lnTo>
                  <a:lnTo>
                    <a:pt x="2" y="56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2" y="67"/>
                  </a:lnTo>
                  <a:lnTo>
                    <a:pt x="40" y="67"/>
                  </a:lnTo>
                  <a:lnTo>
                    <a:pt x="103" y="63"/>
                  </a:lnTo>
                  <a:lnTo>
                    <a:pt x="181" y="59"/>
                  </a:lnTo>
                  <a:lnTo>
                    <a:pt x="271" y="52"/>
                  </a:lnTo>
                  <a:lnTo>
                    <a:pt x="359" y="43"/>
                  </a:lnTo>
                  <a:lnTo>
                    <a:pt x="399" y="35"/>
                  </a:lnTo>
                  <a:lnTo>
                    <a:pt x="438" y="28"/>
                  </a:lnTo>
                  <a:lnTo>
                    <a:pt x="470" y="20"/>
                  </a:lnTo>
                  <a:lnTo>
                    <a:pt x="499" y="1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316"/>
            <p:cNvSpPr>
              <a:spLocks/>
            </p:cNvSpPr>
            <p:nvPr/>
          </p:nvSpPr>
          <p:spPr bwMode="auto">
            <a:xfrm>
              <a:off x="5640214" y="3698245"/>
              <a:ext cx="954001" cy="206976"/>
            </a:xfrm>
            <a:custGeom>
              <a:avLst/>
              <a:gdLst/>
              <a:ahLst/>
              <a:cxnLst>
                <a:cxn ang="0">
                  <a:pos x="432" y="11"/>
                </a:cxn>
                <a:cxn ang="0">
                  <a:pos x="414" y="8"/>
                </a:cxn>
                <a:cxn ang="0">
                  <a:pos x="395" y="4"/>
                </a:cxn>
                <a:cxn ang="0">
                  <a:pos x="372" y="2"/>
                </a:cxn>
                <a:cxn ang="0">
                  <a:pos x="348" y="0"/>
                </a:cxn>
                <a:cxn ang="0">
                  <a:pos x="294" y="0"/>
                </a:cxn>
                <a:cxn ang="0">
                  <a:pos x="235" y="4"/>
                </a:cxn>
                <a:cxn ang="0">
                  <a:pos x="174" y="11"/>
                </a:cxn>
                <a:cxn ang="0">
                  <a:pos x="111" y="22"/>
                </a:cxn>
                <a:cxn ang="0">
                  <a:pos x="82" y="30"/>
                </a:cxn>
                <a:cxn ang="0">
                  <a:pos x="53" y="37"/>
                </a:cxn>
                <a:cxn ang="0">
                  <a:pos x="25" y="47"/>
                </a:cxn>
                <a:cxn ang="0">
                  <a:pos x="0" y="56"/>
                </a:cxn>
                <a:cxn ang="0">
                  <a:pos x="4" y="67"/>
                </a:cxn>
                <a:cxn ang="0">
                  <a:pos x="29" y="58"/>
                </a:cxn>
                <a:cxn ang="0">
                  <a:pos x="55" y="48"/>
                </a:cxn>
                <a:cxn ang="0">
                  <a:pos x="84" y="41"/>
                </a:cxn>
                <a:cxn ang="0">
                  <a:pos x="114" y="34"/>
                </a:cxn>
                <a:cxn ang="0">
                  <a:pos x="174" y="22"/>
                </a:cxn>
                <a:cxn ang="0">
                  <a:pos x="235" y="15"/>
                </a:cxn>
                <a:cxn ang="0">
                  <a:pos x="294" y="11"/>
                </a:cxn>
                <a:cxn ang="0">
                  <a:pos x="348" y="11"/>
                </a:cxn>
                <a:cxn ang="0">
                  <a:pos x="372" y="13"/>
                </a:cxn>
                <a:cxn ang="0">
                  <a:pos x="393" y="15"/>
                </a:cxn>
                <a:cxn ang="0">
                  <a:pos x="413" y="17"/>
                </a:cxn>
                <a:cxn ang="0">
                  <a:pos x="428" y="22"/>
                </a:cxn>
                <a:cxn ang="0">
                  <a:pos x="432" y="11"/>
                </a:cxn>
              </a:cxnLst>
              <a:rect l="0" t="0" r="r" b="b"/>
              <a:pathLst>
                <a:path w="432" h="67">
                  <a:moveTo>
                    <a:pt x="432" y="11"/>
                  </a:moveTo>
                  <a:lnTo>
                    <a:pt x="414" y="8"/>
                  </a:lnTo>
                  <a:lnTo>
                    <a:pt x="395" y="4"/>
                  </a:lnTo>
                  <a:lnTo>
                    <a:pt x="372" y="2"/>
                  </a:lnTo>
                  <a:lnTo>
                    <a:pt x="348" y="0"/>
                  </a:lnTo>
                  <a:lnTo>
                    <a:pt x="294" y="0"/>
                  </a:lnTo>
                  <a:lnTo>
                    <a:pt x="235" y="4"/>
                  </a:lnTo>
                  <a:lnTo>
                    <a:pt x="174" y="11"/>
                  </a:lnTo>
                  <a:lnTo>
                    <a:pt x="111" y="22"/>
                  </a:lnTo>
                  <a:lnTo>
                    <a:pt x="82" y="30"/>
                  </a:lnTo>
                  <a:lnTo>
                    <a:pt x="53" y="37"/>
                  </a:lnTo>
                  <a:lnTo>
                    <a:pt x="25" y="47"/>
                  </a:lnTo>
                  <a:lnTo>
                    <a:pt x="0" y="56"/>
                  </a:lnTo>
                  <a:lnTo>
                    <a:pt x="4" y="67"/>
                  </a:lnTo>
                  <a:lnTo>
                    <a:pt x="29" y="58"/>
                  </a:lnTo>
                  <a:lnTo>
                    <a:pt x="55" y="48"/>
                  </a:lnTo>
                  <a:lnTo>
                    <a:pt x="84" y="41"/>
                  </a:lnTo>
                  <a:lnTo>
                    <a:pt x="114" y="34"/>
                  </a:lnTo>
                  <a:lnTo>
                    <a:pt x="174" y="22"/>
                  </a:lnTo>
                  <a:lnTo>
                    <a:pt x="235" y="15"/>
                  </a:lnTo>
                  <a:lnTo>
                    <a:pt x="294" y="11"/>
                  </a:lnTo>
                  <a:lnTo>
                    <a:pt x="348" y="11"/>
                  </a:lnTo>
                  <a:lnTo>
                    <a:pt x="372" y="13"/>
                  </a:lnTo>
                  <a:lnTo>
                    <a:pt x="393" y="15"/>
                  </a:lnTo>
                  <a:lnTo>
                    <a:pt x="413" y="17"/>
                  </a:lnTo>
                  <a:lnTo>
                    <a:pt x="428" y="22"/>
                  </a:lnTo>
                  <a:lnTo>
                    <a:pt x="432" y="1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317"/>
            <p:cNvSpPr>
              <a:spLocks/>
            </p:cNvSpPr>
            <p:nvPr/>
          </p:nvSpPr>
          <p:spPr bwMode="auto">
            <a:xfrm>
              <a:off x="6585382" y="3732227"/>
              <a:ext cx="872294" cy="259492"/>
            </a:xfrm>
            <a:custGeom>
              <a:avLst/>
              <a:gdLst/>
              <a:ahLst/>
              <a:cxnLst>
                <a:cxn ang="0">
                  <a:pos x="395" y="67"/>
                </a:cxn>
                <a:cxn ang="0">
                  <a:pos x="363" y="71"/>
                </a:cxn>
                <a:cxn ang="0">
                  <a:pos x="330" y="73"/>
                </a:cxn>
                <a:cxn ang="0">
                  <a:pos x="300" y="73"/>
                </a:cxn>
                <a:cxn ang="0">
                  <a:pos x="271" y="73"/>
                </a:cxn>
                <a:cxn ang="0">
                  <a:pos x="243" y="69"/>
                </a:cxn>
                <a:cxn ang="0">
                  <a:pos x="214" y="65"/>
                </a:cxn>
                <a:cxn ang="0">
                  <a:pos x="187" y="60"/>
                </a:cxn>
                <a:cxn ang="0">
                  <a:pos x="162" y="54"/>
                </a:cxn>
                <a:cxn ang="0">
                  <a:pos x="115" y="39"/>
                </a:cxn>
                <a:cxn ang="0">
                  <a:pos x="72" y="24"/>
                </a:cxn>
                <a:cxn ang="0">
                  <a:pos x="34" y="11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30" y="23"/>
                </a:cxn>
                <a:cxn ang="0">
                  <a:pos x="69" y="36"/>
                </a:cxn>
                <a:cxn ang="0">
                  <a:pos x="111" y="50"/>
                </a:cxn>
                <a:cxn ang="0">
                  <a:pos x="160" y="63"/>
                </a:cxn>
                <a:cxn ang="0">
                  <a:pos x="185" y="71"/>
                </a:cxn>
                <a:cxn ang="0">
                  <a:pos x="212" y="76"/>
                </a:cxn>
                <a:cxn ang="0">
                  <a:pos x="241" y="80"/>
                </a:cxn>
                <a:cxn ang="0">
                  <a:pos x="269" y="84"/>
                </a:cxn>
                <a:cxn ang="0">
                  <a:pos x="300" y="84"/>
                </a:cxn>
                <a:cxn ang="0">
                  <a:pos x="330" y="84"/>
                </a:cxn>
                <a:cxn ang="0">
                  <a:pos x="363" y="82"/>
                </a:cxn>
                <a:cxn ang="0">
                  <a:pos x="395" y="78"/>
                </a:cxn>
                <a:cxn ang="0">
                  <a:pos x="395" y="67"/>
                </a:cxn>
              </a:cxnLst>
              <a:rect l="0" t="0" r="r" b="b"/>
              <a:pathLst>
                <a:path w="395" h="84">
                  <a:moveTo>
                    <a:pt x="395" y="67"/>
                  </a:moveTo>
                  <a:lnTo>
                    <a:pt x="363" y="71"/>
                  </a:lnTo>
                  <a:lnTo>
                    <a:pt x="330" y="73"/>
                  </a:lnTo>
                  <a:lnTo>
                    <a:pt x="300" y="73"/>
                  </a:lnTo>
                  <a:lnTo>
                    <a:pt x="271" y="73"/>
                  </a:lnTo>
                  <a:lnTo>
                    <a:pt x="243" y="69"/>
                  </a:lnTo>
                  <a:lnTo>
                    <a:pt x="214" y="65"/>
                  </a:lnTo>
                  <a:lnTo>
                    <a:pt x="187" y="60"/>
                  </a:lnTo>
                  <a:lnTo>
                    <a:pt x="162" y="54"/>
                  </a:lnTo>
                  <a:lnTo>
                    <a:pt x="115" y="39"/>
                  </a:lnTo>
                  <a:lnTo>
                    <a:pt x="72" y="24"/>
                  </a:lnTo>
                  <a:lnTo>
                    <a:pt x="34" y="11"/>
                  </a:lnTo>
                  <a:lnTo>
                    <a:pt x="4" y="0"/>
                  </a:lnTo>
                  <a:lnTo>
                    <a:pt x="0" y="11"/>
                  </a:lnTo>
                  <a:lnTo>
                    <a:pt x="30" y="23"/>
                  </a:lnTo>
                  <a:lnTo>
                    <a:pt x="69" y="36"/>
                  </a:lnTo>
                  <a:lnTo>
                    <a:pt x="111" y="50"/>
                  </a:lnTo>
                  <a:lnTo>
                    <a:pt x="160" y="63"/>
                  </a:lnTo>
                  <a:lnTo>
                    <a:pt x="185" y="71"/>
                  </a:lnTo>
                  <a:lnTo>
                    <a:pt x="212" y="76"/>
                  </a:lnTo>
                  <a:lnTo>
                    <a:pt x="241" y="80"/>
                  </a:lnTo>
                  <a:lnTo>
                    <a:pt x="269" y="84"/>
                  </a:lnTo>
                  <a:lnTo>
                    <a:pt x="300" y="84"/>
                  </a:lnTo>
                  <a:lnTo>
                    <a:pt x="330" y="84"/>
                  </a:lnTo>
                  <a:lnTo>
                    <a:pt x="363" y="82"/>
                  </a:lnTo>
                  <a:lnTo>
                    <a:pt x="395" y="78"/>
                  </a:lnTo>
                  <a:lnTo>
                    <a:pt x="395" y="67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318"/>
            <p:cNvSpPr>
              <a:spLocks/>
            </p:cNvSpPr>
            <p:nvPr/>
          </p:nvSpPr>
          <p:spPr bwMode="auto">
            <a:xfrm>
              <a:off x="6015632" y="3933023"/>
              <a:ext cx="1528168" cy="454111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51" y="145"/>
                </a:cxn>
                <a:cxn ang="0">
                  <a:pos x="109" y="140"/>
                </a:cxn>
                <a:cxn ang="0">
                  <a:pos x="170" y="132"/>
                </a:cxn>
                <a:cxn ang="0">
                  <a:pos x="235" y="123"/>
                </a:cxn>
                <a:cxn ang="0">
                  <a:pos x="302" y="110"/>
                </a:cxn>
                <a:cxn ang="0">
                  <a:pos x="367" y="97"/>
                </a:cxn>
                <a:cxn ang="0">
                  <a:pos x="430" y="84"/>
                </a:cxn>
                <a:cxn ang="0">
                  <a:pos x="489" y="71"/>
                </a:cxn>
                <a:cxn ang="0">
                  <a:pos x="592" y="45"/>
                </a:cxn>
                <a:cxn ang="0">
                  <a:pos x="663" y="23"/>
                </a:cxn>
                <a:cxn ang="0">
                  <a:pos x="682" y="15"/>
                </a:cxn>
                <a:cxn ang="0">
                  <a:pos x="692" y="4"/>
                </a:cxn>
                <a:cxn ang="0">
                  <a:pos x="678" y="0"/>
                </a:cxn>
                <a:cxn ang="0">
                  <a:pos x="653" y="2"/>
                </a:cxn>
                <a:cxn ang="0">
                  <a:pos x="653" y="13"/>
                </a:cxn>
                <a:cxn ang="0">
                  <a:pos x="678" y="11"/>
                </a:cxn>
                <a:cxn ang="0">
                  <a:pos x="682" y="10"/>
                </a:cxn>
                <a:cxn ang="0">
                  <a:pos x="678" y="6"/>
                </a:cxn>
                <a:cxn ang="0">
                  <a:pos x="659" y="13"/>
                </a:cxn>
                <a:cxn ang="0">
                  <a:pos x="590" y="34"/>
                </a:cxn>
                <a:cxn ang="0">
                  <a:pos x="487" y="60"/>
                </a:cxn>
                <a:cxn ang="0">
                  <a:pos x="428" y="73"/>
                </a:cxn>
                <a:cxn ang="0">
                  <a:pos x="365" y="86"/>
                </a:cxn>
                <a:cxn ang="0">
                  <a:pos x="298" y="99"/>
                </a:cxn>
                <a:cxn ang="0">
                  <a:pos x="233" y="112"/>
                </a:cxn>
                <a:cxn ang="0">
                  <a:pos x="168" y="121"/>
                </a:cxn>
                <a:cxn ang="0">
                  <a:pos x="107" y="128"/>
                </a:cxn>
                <a:cxn ang="0">
                  <a:pos x="50" y="134"/>
                </a:cxn>
                <a:cxn ang="0">
                  <a:pos x="0" y="136"/>
                </a:cxn>
                <a:cxn ang="0">
                  <a:pos x="0" y="147"/>
                </a:cxn>
              </a:cxnLst>
              <a:rect l="0" t="0" r="r" b="b"/>
              <a:pathLst>
                <a:path w="692" h="147">
                  <a:moveTo>
                    <a:pt x="0" y="147"/>
                  </a:moveTo>
                  <a:lnTo>
                    <a:pt x="51" y="145"/>
                  </a:lnTo>
                  <a:lnTo>
                    <a:pt x="109" y="140"/>
                  </a:lnTo>
                  <a:lnTo>
                    <a:pt x="170" y="132"/>
                  </a:lnTo>
                  <a:lnTo>
                    <a:pt x="235" y="123"/>
                  </a:lnTo>
                  <a:lnTo>
                    <a:pt x="302" y="110"/>
                  </a:lnTo>
                  <a:lnTo>
                    <a:pt x="367" y="97"/>
                  </a:lnTo>
                  <a:lnTo>
                    <a:pt x="430" y="84"/>
                  </a:lnTo>
                  <a:lnTo>
                    <a:pt x="489" y="71"/>
                  </a:lnTo>
                  <a:lnTo>
                    <a:pt x="592" y="45"/>
                  </a:lnTo>
                  <a:lnTo>
                    <a:pt x="663" y="23"/>
                  </a:lnTo>
                  <a:lnTo>
                    <a:pt x="682" y="15"/>
                  </a:lnTo>
                  <a:lnTo>
                    <a:pt x="692" y="4"/>
                  </a:lnTo>
                  <a:lnTo>
                    <a:pt x="678" y="0"/>
                  </a:lnTo>
                  <a:lnTo>
                    <a:pt x="653" y="2"/>
                  </a:lnTo>
                  <a:lnTo>
                    <a:pt x="653" y="13"/>
                  </a:lnTo>
                  <a:lnTo>
                    <a:pt x="678" y="11"/>
                  </a:lnTo>
                  <a:lnTo>
                    <a:pt x="682" y="10"/>
                  </a:lnTo>
                  <a:lnTo>
                    <a:pt x="678" y="6"/>
                  </a:lnTo>
                  <a:lnTo>
                    <a:pt x="659" y="13"/>
                  </a:lnTo>
                  <a:lnTo>
                    <a:pt x="590" y="34"/>
                  </a:lnTo>
                  <a:lnTo>
                    <a:pt x="487" y="60"/>
                  </a:lnTo>
                  <a:lnTo>
                    <a:pt x="428" y="73"/>
                  </a:lnTo>
                  <a:lnTo>
                    <a:pt x="365" y="86"/>
                  </a:lnTo>
                  <a:lnTo>
                    <a:pt x="298" y="99"/>
                  </a:lnTo>
                  <a:lnTo>
                    <a:pt x="233" y="112"/>
                  </a:lnTo>
                  <a:lnTo>
                    <a:pt x="168" y="121"/>
                  </a:lnTo>
                  <a:lnTo>
                    <a:pt x="107" y="128"/>
                  </a:lnTo>
                  <a:lnTo>
                    <a:pt x="50" y="134"/>
                  </a:lnTo>
                  <a:lnTo>
                    <a:pt x="0" y="13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319"/>
            <p:cNvSpPr>
              <a:spLocks/>
            </p:cNvSpPr>
            <p:nvPr/>
          </p:nvSpPr>
          <p:spPr bwMode="auto">
            <a:xfrm>
              <a:off x="4547088" y="4044234"/>
              <a:ext cx="1468543" cy="3429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1" y="16"/>
                </a:cxn>
                <a:cxn ang="0">
                  <a:pos x="86" y="27"/>
                </a:cxn>
                <a:cxn ang="0">
                  <a:pos x="162" y="42"/>
                </a:cxn>
                <a:cxn ang="0">
                  <a:pos x="252" y="61"/>
                </a:cxn>
                <a:cxn ang="0">
                  <a:pos x="353" y="79"/>
                </a:cxn>
                <a:cxn ang="0">
                  <a:pos x="459" y="94"/>
                </a:cxn>
                <a:cxn ang="0">
                  <a:pos x="512" y="102"/>
                </a:cxn>
                <a:cxn ang="0">
                  <a:pos x="564" y="105"/>
                </a:cxn>
                <a:cxn ang="0">
                  <a:pos x="615" y="109"/>
                </a:cxn>
                <a:cxn ang="0">
                  <a:pos x="665" y="111"/>
                </a:cxn>
                <a:cxn ang="0">
                  <a:pos x="665" y="100"/>
                </a:cxn>
                <a:cxn ang="0">
                  <a:pos x="615" y="98"/>
                </a:cxn>
                <a:cxn ang="0">
                  <a:pos x="566" y="94"/>
                </a:cxn>
                <a:cxn ang="0">
                  <a:pos x="512" y="91"/>
                </a:cxn>
                <a:cxn ang="0">
                  <a:pos x="460" y="83"/>
                </a:cxn>
                <a:cxn ang="0">
                  <a:pos x="355" y="68"/>
                </a:cxn>
                <a:cxn ang="0">
                  <a:pos x="254" y="50"/>
                </a:cxn>
                <a:cxn ang="0">
                  <a:pos x="164" y="31"/>
                </a:cxn>
                <a:cxn ang="0">
                  <a:pos x="88" y="16"/>
                </a:cxn>
                <a:cxn ang="0">
                  <a:pos x="32" y="5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665" h="111">
                  <a:moveTo>
                    <a:pt x="0" y="11"/>
                  </a:moveTo>
                  <a:lnTo>
                    <a:pt x="31" y="16"/>
                  </a:lnTo>
                  <a:lnTo>
                    <a:pt x="86" y="27"/>
                  </a:lnTo>
                  <a:lnTo>
                    <a:pt x="162" y="42"/>
                  </a:lnTo>
                  <a:lnTo>
                    <a:pt x="252" y="61"/>
                  </a:lnTo>
                  <a:lnTo>
                    <a:pt x="353" y="79"/>
                  </a:lnTo>
                  <a:lnTo>
                    <a:pt x="459" y="94"/>
                  </a:lnTo>
                  <a:lnTo>
                    <a:pt x="512" y="102"/>
                  </a:lnTo>
                  <a:lnTo>
                    <a:pt x="564" y="105"/>
                  </a:lnTo>
                  <a:lnTo>
                    <a:pt x="615" y="109"/>
                  </a:lnTo>
                  <a:lnTo>
                    <a:pt x="665" y="111"/>
                  </a:lnTo>
                  <a:lnTo>
                    <a:pt x="665" y="100"/>
                  </a:lnTo>
                  <a:lnTo>
                    <a:pt x="615" y="98"/>
                  </a:lnTo>
                  <a:lnTo>
                    <a:pt x="566" y="94"/>
                  </a:lnTo>
                  <a:lnTo>
                    <a:pt x="512" y="91"/>
                  </a:lnTo>
                  <a:lnTo>
                    <a:pt x="460" y="83"/>
                  </a:lnTo>
                  <a:lnTo>
                    <a:pt x="355" y="68"/>
                  </a:lnTo>
                  <a:lnTo>
                    <a:pt x="254" y="50"/>
                  </a:lnTo>
                  <a:lnTo>
                    <a:pt x="164" y="31"/>
                  </a:lnTo>
                  <a:lnTo>
                    <a:pt x="88" y="16"/>
                  </a:lnTo>
                  <a:lnTo>
                    <a:pt x="32" y="5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320"/>
            <p:cNvSpPr>
              <a:spLocks/>
            </p:cNvSpPr>
            <p:nvPr/>
          </p:nvSpPr>
          <p:spPr bwMode="auto">
            <a:xfrm>
              <a:off x="4547088" y="4059680"/>
              <a:ext cx="2207" cy="3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321"/>
            <p:cNvSpPr>
              <a:spLocks/>
            </p:cNvSpPr>
            <p:nvPr/>
          </p:nvSpPr>
          <p:spPr bwMode="auto">
            <a:xfrm>
              <a:off x="5830131" y="4007164"/>
              <a:ext cx="737585" cy="105032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6" y="19"/>
                </a:cxn>
                <a:cxn ang="0">
                  <a:pos x="15" y="17"/>
                </a:cxn>
                <a:cxn ang="0">
                  <a:pos x="46" y="13"/>
                </a:cxn>
                <a:cxn ang="0">
                  <a:pos x="88" y="10"/>
                </a:cxn>
                <a:cxn ang="0">
                  <a:pos x="137" y="6"/>
                </a:cxn>
                <a:cxn ang="0">
                  <a:pos x="195" y="4"/>
                </a:cxn>
                <a:cxn ang="0">
                  <a:pos x="254" y="2"/>
                </a:cxn>
                <a:cxn ang="0">
                  <a:pos x="311" y="0"/>
                </a:cxn>
                <a:cxn ang="0">
                  <a:pos x="328" y="2"/>
                </a:cxn>
                <a:cxn ang="0">
                  <a:pos x="334" y="2"/>
                </a:cxn>
                <a:cxn ang="0">
                  <a:pos x="334" y="6"/>
                </a:cxn>
                <a:cxn ang="0">
                  <a:pos x="325" y="8"/>
                </a:cxn>
                <a:cxn ang="0">
                  <a:pos x="290" y="15"/>
                </a:cxn>
                <a:cxn ang="0">
                  <a:pos x="239" y="25"/>
                </a:cxn>
                <a:cxn ang="0">
                  <a:pos x="176" y="30"/>
                </a:cxn>
                <a:cxn ang="0">
                  <a:pos x="111" y="34"/>
                </a:cxn>
                <a:cxn ang="0">
                  <a:pos x="80" y="34"/>
                </a:cxn>
                <a:cxn ang="0">
                  <a:pos x="51" y="32"/>
                </a:cxn>
                <a:cxn ang="0">
                  <a:pos x="25" y="30"/>
                </a:cxn>
                <a:cxn ang="0">
                  <a:pos x="4" y="26"/>
                </a:cxn>
              </a:cxnLst>
              <a:rect l="0" t="0" r="r" b="b"/>
              <a:pathLst>
                <a:path w="334" h="34">
                  <a:moveTo>
                    <a:pt x="4" y="26"/>
                  </a:move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6" y="19"/>
                  </a:lnTo>
                  <a:lnTo>
                    <a:pt x="15" y="17"/>
                  </a:lnTo>
                  <a:lnTo>
                    <a:pt x="46" y="13"/>
                  </a:lnTo>
                  <a:lnTo>
                    <a:pt x="88" y="10"/>
                  </a:lnTo>
                  <a:lnTo>
                    <a:pt x="137" y="6"/>
                  </a:lnTo>
                  <a:lnTo>
                    <a:pt x="195" y="4"/>
                  </a:lnTo>
                  <a:lnTo>
                    <a:pt x="254" y="2"/>
                  </a:lnTo>
                  <a:lnTo>
                    <a:pt x="311" y="0"/>
                  </a:lnTo>
                  <a:lnTo>
                    <a:pt x="328" y="2"/>
                  </a:lnTo>
                  <a:lnTo>
                    <a:pt x="334" y="2"/>
                  </a:lnTo>
                  <a:lnTo>
                    <a:pt x="334" y="6"/>
                  </a:lnTo>
                  <a:lnTo>
                    <a:pt x="325" y="8"/>
                  </a:lnTo>
                  <a:lnTo>
                    <a:pt x="290" y="15"/>
                  </a:lnTo>
                  <a:lnTo>
                    <a:pt x="239" y="25"/>
                  </a:lnTo>
                  <a:lnTo>
                    <a:pt x="176" y="30"/>
                  </a:lnTo>
                  <a:lnTo>
                    <a:pt x="111" y="34"/>
                  </a:lnTo>
                  <a:lnTo>
                    <a:pt x="80" y="34"/>
                  </a:lnTo>
                  <a:lnTo>
                    <a:pt x="51" y="32"/>
                  </a:lnTo>
                  <a:lnTo>
                    <a:pt x="25" y="30"/>
                  </a:lnTo>
                  <a:lnTo>
                    <a:pt x="4" y="26"/>
                  </a:lnTo>
                </a:path>
              </a:pathLst>
            </a:custGeom>
            <a:solidFill>
              <a:srgbClr val="FF9900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Line 322"/>
            <p:cNvSpPr>
              <a:spLocks noChangeShapeType="1"/>
            </p:cNvSpPr>
            <p:nvPr/>
          </p:nvSpPr>
          <p:spPr bwMode="auto">
            <a:xfrm>
              <a:off x="5838964" y="4087482"/>
              <a:ext cx="2209" cy="3091"/>
            </a:xfrm>
            <a:prstGeom prst="line">
              <a:avLst/>
            </a:prstGeom>
            <a:noFill/>
            <a:ln w="0">
              <a:solidFill>
                <a:srgbClr val="EF9E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323"/>
            <p:cNvSpPr>
              <a:spLocks/>
            </p:cNvSpPr>
            <p:nvPr/>
          </p:nvSpPr>
          <p:spPr bwMode="auto">
            <a:xfrm>
              <a:off x="5130089" y="3784742"/>
              <a:ext cx="19874" cy="4016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6"/>
                </a:cxn>
                <a:cxn ang="0">
                  <a:pos x="9" y="0"/>
                </a:cxn>
                <a:cxn ang="0">
                  <a:pos x="0" y="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3" y="6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" name="TextBox 512"/>
          <p:cNvSpPr txBox="1"/>
          <p:nvPr/>
        </p:nvSpPr>
        <p:spPr>
          <a:xfrm>
            <a:off x="4114800" y="191037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RELIEVERS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228600" y="950889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15" name="Down Arrow 514"/>
          <p:cNvSpPr/>
          <p:nvPr/>
        </p:nvSpPr>
        <p:spPr>
          <a:xfrm>
            <a:off x="685800" y="418563"/>
            <a:ext cx="1066800" cy="61347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16258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533400" y="1548825"/>
            <a:ext cx="1371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HOW?</a:t>
            </a:r>
          </a:p>
        </p:txBody>
      </p:sp>
      <p:sp>
        <p:nvSpPr>
          <p:cNvPr id="517" name="Rectangle 516"/>
          <p:cNvSpPr/>
          <p:nvPr/>
        </p:nvSpPr>
        <p:spPr>
          <a:xfrm>
            <a:off x="228600" y="6172200"/>
            <a:ext cx="3657600" cy="7335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MEDIATORS CONTROLLING</a:t>
            </a:r>
          </a:p>
          <a:p>
            <a:pPr>
              <a:lnSpc>
                <a:spcPts val="2500"/>
              </a:lnSpc>
            </a:pP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BRONCHIAL REACTIVITY</a:t>
            </a:r>
          </a:p>
        </p:txBody>
      </p:sp>
      <p:grpSp>
        <p:nvGrpSpPr>
          <p:cNvPr id="587" name="Group 586"/>
          <p:cNvGrpSpPr/>
          <p:nvPr/>
        </p:nvGrpSpPr>
        <p:grpSpPr>
          <a:xfrm>
            <a:off x="3733800" y="1300767"/>
            <a:ext cx="5181600" cy="2257023"/>
            <a:chOff x="3733800" y="1300767"/>
            <a:chExt cx="5181600" cy="2257023"/>
          </a:xfrm>
        </p:grpSpPr>
        <p:sp>
          <p:nvSpPr>
            <p:cNvPr id="478" name="TextBox 477"/>
            <p:cNvSpPr txBox="1"/>
            <p:nvPr/>
          </p:nvSpPr>
          <p:spPr>
            <a:xfrm>
              <a:off x="7738059" y="2525331"/>
              <a:ext cx="1177341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n-US" sz="1600" b="1" dirty="0" smtClean="0">
                  <a:latin typeface="Arial Narrow" pitchFamily="34" charset="0"/>
                </a:rPr>
                <a:t>Cholinergic Ganglia</a:t>
              </a:r>
              <a:endParaRPr lang="en-US" sz="1600" b="1" dirty="0">
                <a:latin typeface="Arial Narrow" pitchFamily="34" charset="0"/>
              </a:endParaRPr>
            </a:p>
          </p:txBody>
        </p:sp>
        <p:grpSp>
          <p:nvGrpSpPr>
            <p:cNvPr id="519" name="Group 518"/>
            <p:cNvGrpSpPr/>
            <p:nvPr/>
          </p:nvGrpSpPr>
          <p:grpSpPr>
            <a:xfrm>
              <a:off x="3733800" y="1300767"/>
              <a:ext cx="3977425" cy="2257023"/>
              <a:chOff x="3733800" y="1300767"/>
              <a:chExt cx="3977425" cy="2257023"/>
            </a:xfrm>
          </p:grpSpPr>
          <p:sp>
            <p:nvSpPr>
              <p:cNvPr id="393" name="Oval 392"/>
              <p:cNvSpPr/>
              <p:nvPr/>
            </p:nvSpPr>
            <p:spPr>
              <a:xfrm>
                <a:off x="6858000" y="2794716"/>
                <a:ext cx="533400" cy="457200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Freeform 465"/>
              <p:cNvSpPr/>
              <p:nvPr/>
            </p:nvSpPr>
            <p:spPr>
              <a:xfrm>
                <a:off x="7120944" y="1300767"/>
                <a:ext cx="590281" cy="1712890"/>
              </a:xfrm>
              <a:custGeom>
                <a:avLst/>
                <a:gdLst>
                  <a:gd name="connsiteX0" fmla="*/ 25757 w 590281"/>
                  <a:gd name="connsiteY0" fmla="*/ 334850 h 1712890"/>
                  <a:gd name="connsiteX1" fmla="*/ 244698 w 590281"/>
                  <a:gd name="connsiteY1" fmla="*/ 206062 h 1712890"/>
                  <a:gd name="connsiteX2" fmla="*/ 283335 w 590281"/>
                  <a:gd name="connsiteY2" fmla="*/ 103031 h 1712890"/>
                  <a:gd name="connsiteX3" fmla="*/ 450760 w 590281"/>
                  <a:gd name="connsiteY3" fmla="*/ 64394 h 1712890"/>
                  <a:gd name="connsiteX4" fmla="*/ 528033 w 590281"/>
                  <a:gd name="connsiteY4" fmla="*/ 489397 h 1712890"/>
                  <a:gd name="connsiteX5" fmla="*/ 502276 w 590281"/>
                  <a:gd name="connsiteY5" fmla="*/ 1429555 h 1712890"/>
                  <a:gd name="connsiteX6" fmla="*/ 0 w 590281"/>
                  <a:gd name="connsiteY6" fmla="*/ 1712890 h 1712890"/>
                  <a:gd name="connsiteX7" fmla="*/ 0 w 590281"/>
                  <a:gd name="connsiteY7" fmla="*/ 1712890 h 1712890"/>
                  <a:gd name="connsiteX8" fmla="*/ 0 w 590281"/>
                  <a:gd name="connsiteY8" fmla="*/ 1712890 h 1712890"/>
                  <a:gd name="connsiteX9" fmla="*/ 0 w 590281"/>
                  <a:gd name="connsiteY9" fmla="*/ 1712890 h 171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281" h="1712890">
                    <a:moveTo>
                      <a:pt x="25757" y="334850"/>
                    </a:moveTo>
                    <a:cubicBezTo>
                      <a:pt x="113762" y="289774"/>
                      <a:pt x="201768" y="244699"/>
                      <a:pt x="244698" y="206062"/>
                    </a:cubicBezTo>
                    <a:cubicBezTo>
                      <a:pt x="287628" y="167426"/>
                      <a:pt x="248991" y="126642"/>
                      <a:pt x="283335" y="103031"/>
                    </a:cubicBezTo>
                    <a:cubicBezTo>
                      <a:pt x="317679" y="79420"/>
                      <a:pt x="409977" y="0"/>
                      <a:pt x="450760" y="64394"/>
                    </a:cubicBezTo>
                    <a:cubicBezTo>
                      <a:pt x="491543" y="128788"/>
                      <a:pt x="519447" y="261870"/>
                      <a:pt x="528033" y="489397"/>
                    </a:cubicBezTo>
                    <a:cubicBezTo>
                      <a:pt x="536619" y="716924"/>
                      <a:pt x="590281" y="1225640"/>
                      <a:pt x="502276" y="1429555"/>
                    </a:cubicBezTo>
                    <a:cubicBezTo>
                      <a:pt x="414271" y="1633470"/>
                      <a:pt x="0" y="1712890"/>
                      <a:pt x="0" y="1712890"/>
                    </a:cubicBezTo>
                    <a:lnTo>
                      <a:pt x="0" y="1712890"/>
                    </a:lnTo>
                    <a:lnTo>
                      <a:pt x="0" y="1712890"/>
                    </a:lnTo>
                    <a:lnTo>
                      <a:pt x="0" y="1712890"/>
                    </a:lnTo>
                  </a:path>
                </a:pathLst>
              </a:cu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Freeform 466"/>
              <p:cNvSpPr/>
              <p:nvPr/>
            </p:nvSpPr>
            <p:spPr>
              <a:xfrm>
                <a:off x="4572000" y="2932091"/>
                <a:ext cx="2516746" cy="369194"/>
              </a:xfrm>
              <a:custGeom>
                <a:avLst/>
                <a:gdLst>
                  <a:gd name="connsiteX0" fmla="*/ 47223 w 2745346"/>
                  <a:gd name="connsiteY0" fmla="*/ 107324 h 369194"/>
                  <a:gd name="connsiteX1" fmla="*/ 253285 w 2745346"/>
                  <a:gd name="connsiteY1" fmla="*/ 30050 h 369194"/>
                  <a:gd name="connsiteX2" fmla="*/ 562377 w 2745346"/>
                  <a:gd name="connsiteY2" fmla="*/ 68687 h 369194"/>
                  <a:gd name="connsiteX3" fmla="*/ 1335110 w 2745346"/>
                  <a:gd name="connsiteY3" fmla="*/ 184597 h 369194"/>
                  <a:gd name="connsiteX4" fmla="*/ 2185115 w 2745346"/>
                  <a:gd name="connsiteY4" fmla="*/ 171718 h 369194"/>
                  <a:gd name="connsiteX5" fmla="*/ 2584361 w 2745346"/>
                  <a:gd name="connsiteY5" fmla="*/ 4293 h 369194"/>
                  <a:gd name="connsiteX6" fmla="*/ 2738907 w 2745346"/>
                  <a:gd name="connsiteY6" fmla="*/ 145960 h 369194"/>
                  <a:gd name="connsiteX7" fmla="*/ 2622997 w 2745346"/>
                  <a:gd name="connsiteY7" fmla="*/ 197476 h 369194"/>
                  <a:gd name="connsiteX8" fmla="*/ 2416935 w 2745346"/>
                  <a:gd name="connsiteY8" fmla="*/ 210355 h 369194"/>
                  <a:gd name="connsiteX9" fmla="*/ 1798749 w 2745346"/>
                  <a:gd name="connsiteY9" fmla="*/ 287628 h 369194"/>
                  <a:gd name="connsiteX10" fmla="*/ 1283594 w 2745346"/>
                  <a:gd name="connsiteY10" fmla="*/ 236112 h 369194"/>
                  <a:gd name="connsiteX11" fmla="*/ 678287 w 2745346"/>
                  <a:gd name="connsiteY11" fmla="*/ 210355 h 369194"/>
                  <a:gd name="connsiteX12" fmla="*/ 227527 w 2745346"/>
                  <a:gd name="connsiteY12" fmla="*/ 326264 h 369194"/>
                  <a:gd name="connsiteX13" fmla="*/ 34344 w 2745346"/>
                  <a:gd name="connsiteY13" fmla="*/ 339143 h 369194"/>
                  <a:gd name="connsiteX14" fmla="*/ 47223 w 2745346"/>
                  <a:gd name="connsiteY14" fmla="*/ 107324 h 369194"/>
                  <a:gd name="connsiteX0" fmla="*/ 47223 w 2745346"/>
                  <a:gd name="connsiteY0" fmla="*/ 107324 h 369194"/>
                  <a:gd name="connsiteX1" fmla="*/ 253285 w 2745346"/>
                  <a:gd name="connsiteY1" fmla="*/ 30050 h 369194"/>
                  <a:gd name="connsiteX2" fmla="*/ 562377 w 2745346"/>
                  <a:gd name="connsiteY2" fmla="*/ 68687 h 369194"/>
                  <a:gd name="connsiteX3" fmla="*/ 1335110 w 2745346"/>
                  <a:gd name="connsiteY3" fmla="*/ 184597 h 369194"/>
                  <a:gd name="connsiteX4" fmla="*/ 2185115 w 2745346"/>
                  <a:gd name="connsiteY4" fmla="*/ 171718 h 369194"/>
                  <a:gd name="connsiteX5" fmla="*/ 2584361 w 2745346"/>
                  <a:gd name="connsiteY5" fmla="*/ 4293 h 369194"/>
                  <a:gd name="connsiteX6" fmla="*/ 2738907 w 2745346"/>
                  <a:gd name="connsiteY6" fmla="*/ 145960 h 369194"/>
                  <a:gd name="connsiteX7" fmla="*/ 2622997 w 2745346"/>
                  <a:gd name="connsiteY7" fmla="*/ 197476 h 369194"/>
                  <a:gd name="connsiteX8" fmla="*/ 2416935 w 2745346"/>
                  <a:gd name="connsiteY8" fmla="*/ 210355 h 369194"/>
                  <a:gd name="connsiteX9" fmla="*/ 1798749 w 2745346"/>
                  <a:gd name="connsiteY9" fmla="*/ 287628 h 369194"/>
                  <a:gd name="connsiteX10" fmla="*/ 1283594 w 2745346"/>
                  <a:gd name="connsiteY10" fmla="*/ 236112 h 369194"/>
                  <a:gd name="connsiteX11" fmla="*/ 678287 w 2745346"/>
                  <a:gd name="connsiteY11" fmla="*/ 210355 h 369194"/>
                  <a:gd name="connsiteX12" fmla="*/ 227527 w 2745346"/>
                  <a:gd name="connsiteY12" fmla="*/ 326264 h 369194"/>
                  <a:gd name="connsiteX13" fmla="*/ 34344 w 2745346"/>
                  <a:gd name="connsiteY13" fmla="*/ 339143 h 369194"/>
                  <a:gd name="connsiteX14" fmla="*/ 47223 w 2745346"/>
                  <a:gd name="connsiteY14" fmla="*/ 107324 h 369194"/>
                  <a:gd name="connsiteX0" fmla="*/ 47223 w 2745346"/>
                  <a:gd name="connsiteY0" fmla="*/ 107324 h 369194"/>
                  <a:gd name="connsiteX1" fmla="*/ 253285 w 2745346"/>
                  <a:gd name="connsiteY1" fmla="*/ 30050 h 369194"/>
                  <a:gd name="connsiteX2" fmla="*/ 562377 w 2745346"/>
                  <a:gd name="connsiteY2" fmla="*/ 68687 h 369194"/>
                  <a:gd name="connsiteX3" fmla="*/ 1335110 w 2745346"/>
                  <a:gd name="connsiteY3" fmla="*/ 184597 h 369194"/>
                  <a:gd name="connsiteX4" fmla="*/ 2185115 w 2745346"/>
                  <a:gd name="connsiteY4" fmla="*/ 171718 h 369194"/>
                  <a:gd name="connsiteX5" fmla="*/ 2584361 w 2745346"/>
                  <a:gd name="connsiteY5" fmla="*/ 4293 h 369194"/>
                  <a:gd name="connsiteX6" fmla="*/ 2738907 w 2745346"/>
                  <a:gd name="connsiteY6" fmla="*/ 145960 h 369194"/>
                  <a:gd name="connsiteX7" fmla="*/ 2622997 w 2745346"/>
                  <a:gd name="connsiteY7" fmla="*/ 197476 h 369194"/>
                  <a:gd name="connsiteX8" fmla="*/ 2416935 w 2745346"/>
                  <a:gd name="connsiteY8" fmla="*/ 210355 h 369194"/>
                  <a:gd name="connsiteX9" fmla="*/ 1798749 w 2745346"/>
                  <a:gd name="connsiteY9" fmla="*/ 287628 h 369194"/>
                  <a:gd name="connsiteX10" fmla="*/ 1283594 w 2745346"/>
                  <a:gd name="connsiteY10" fmla="*/ 236112 h 369194"/>
                  <a:gd name="connsiteX11" fmla="*/ 678287 w 2745346"/>
                  <a:gd name="connsiteY11" fmla="*/ 210355 h 369194"/>
                  <a:gd name="connsiteX12" fmla="*/ 227527 w 2745346"/>
                  <a:gd name="connsiteY12" fmla="*/ 326264 h 369194"/>
                  <a:gd name="connsiteX13" fmla="*/ 34344 w 2745346"/>
                  <a:gd name="connsiteY13" fmla="*/ 339143 h 369194"/>
                  <a:gd name="connsiteX14" fmla="*/ 47223 w 2745346"/>
                  <a:gd name="connsiteY14" fmla="*/ 107324 h 369194"/>
                  <a:gd name="connsiteX0" fmla="*/ 47223 w 2745346"/>
                  <a:gd name="connsiteY0" fmla="*/ 107324 h 369194"/>
                  <a:gd name="connsiteX1" fmla="*/ 253285 w 2745346"/>
                  <a:gd name="connsiteY1" fmla="*/ 30050 h 369194"/>
                  <a:gd name="connsiteX2" fmla="*/ 562377 w 2745346"/>
                  <a:gd name="connsiteY2" fmla="*/ 68687 h 369194"/>
                  <a:gd name="connsiteX3" fmla="*/ 1335110 w 2745346"/>
                  <a:gd name="connsiteY3" fmla="*/ 184597 h 369194"/>
                  <a:gd name="connsiteX4" fmla="*/ 2185115 w 2745346"/>
                  <a:gd name="connsiteY4" fmla="*/ 171718 h 369194"/>
                  <a:gd name="connsiteX5" fmla="*/ 2584361 w 2745346"/>
                  <a:gd name="connsiteY5" fmla="*/ 4293 h 369194"/>
                  <a:gd name="connsiteX6" fmla="*/ 2738907 w 2745346"/>
                  <a:gd name="connsiteY6" fmla="*/ 145960 h 369194"/>
                  <a:gd name="connsiteX7" fmla="*/ 2622997 w 2745346"/>
                  <a:gd name="connsiteY7" fmla="*/ 197476 h 369194"/>
                  <a:gd name="connsiteX8" fmla="*/ 2416935 w 2745346"/>
                  <a:gd name="connsiteY8" fmla="*/ 210355 h 369194"/>
                  <a:gd name="connsiteX9" fmla="*/ 1798749 w 2745346"/>
                  <a:gd name="connsiteY9" fmla="*/ 287628 h 369194"/>
                  <a:gd name="connsiteX10" fmla="*/ 1283594 w 2745346"/>
                  <a:gd name="connsiteY10" fmla="*/ 236112 h 369194"/>
                  <a:gd name="connsiteX11" fmla="*/ 678287 w 2745346"/>
                  <a:gd name="connsiteY11" fmla="*/ 210355 h 369194"/>
                  <a:gd name="connsiteX12" fmla="*/ 227527 w 2745346"/>
                  <a:gd name="connsiteY12" fmla="*/ 326264 h 369194"/>
                  <a:gd name="connsiteX13" fmla="*/ 34344 w 2745346"/>
                  <a:gd name="connsiteY13" fmla="*/ 339143 h 369194"/>
                  <a:gd name="connsiteX14" fmla="*/ 47223 w 2745346"/>
                  <a:gd name="connsiteY14" fmla="*/ 107324 h 369194"/>
                  <a:gd name="connsiteX0" fmla="*/ 47223 w 2745346"/>
                  <a:gd name="connsiteY0" fmla="*/ 107324 h 369194"/>
                  <a:gd name="connsiteX1" fmla="*/ 253285 w 2745346"/>
                  <a:gd name="connsiteY1" fmla="*/ 30050 h 369194"/>
                  <a:gd name="connsiteX2" fmla="*/ 562377 w 2745346"/>
                  <a:gd name="connsiteY2" fmla="*/ 68687 h 369194"/>
                  <a:gd name="connsiteX3" fmla="*/ 1335110 w 2745346"/>
                  <a:gd name="connsiteY3" fmla="*/ 184597 h 369194"/>
                  <a:gd name="connsiteX4" fmla="*/ 2185115 w 2745346"/>
                  <a:gd name="connsiteY4" fmla="*/ 171718 h 369194"/>
                  <a:gd name="connsiteX5" fmla="*/ 2584361 w 2745346"/>
                  <a:gd name="connsiteY5" fmla="*/ 4293 h 369194"/>
                  <a:gd name="connsiteX6" fmla="*/ 2738907 w 2745346"/>
                  <a:gd name="connsiteY6" fmla="*/ 145960 h 369194"/>
                  <a:gd name="connsiteX7" fmla="*/ 2622997 w 2745346"/>
                  <a:gd name="connsiteY7" fmla="*/ 197476 h 369194"/>
                  <a:gd name="connsiteX8" fmla="*/ 2416935 w 2745346"/>
                  <a:gd name="connsiteY8" fmla="*/ 210355 h 369194"/>
                  <a:gd name="connsiteX9" fmla="*/ 1798749 w 2745346"/>
                  <a:gd name="connsiteY9" fmla="*/ 287628 h 369194"/>
                  <a:gd name="connsiteX10" fmla="*/ 1283594 w 2745346"/>
                  <a:gd name="connsiteY10" fmla="*/ 236112 h 369194"/>
                  <a:gd name="connsiteX11" fmla="*/ 678287 w 2745346"/>
                  <a:gd name="connsiteY11" fmla="*/ 210355 h 369194"/>
                  <a:gd name="connsiteX12" fmla="*/ 227527 w 2745346"/>
                  <a:gd name="connsiteY12" fmla="*/ 326264 h 369194"/>
                  <a:gd name="connsiteX13" fmla="*/ 34344 w 2745346"/>
                  <a:gd name="connsiteY13" fmla="*/ 339143 h 369194"/>
                  <a:gd name="connsiteX14" fmla="*/ 47223 w 2745346"/>
                  <a:gd name="connsiteY14" fmla="*/ 107324 h 369194"/>
                  <a:gd name="connsiteX0" fmla="*/ 47223 w 2745346"/>
                  <a:gd name="connsiteY0" fmla="*/ 107324 h 369194"/>
                  <a:gd name="connsiteX1" fmla="*/ 253285 w 2745346"/>
                  <a:gd name="connsiteY1" fmla="*/ 30050 h 369194"/>
                  <a:gd name="connsiteX2" fmla="*/ 562377 w 2745346"/>
                  <a:gd name="connsiteY2" fmla="*/ 68687 h 369194"/>
                  <a:gd name="connsiteX3" fmla="*/ 1335110 w 2745346"/>
                  <a:gd name="connsiteY3" fmla="*/ 184597 h 369194"/>
                  <a:gd name="connsiteX4" fmla="*/ 1373746 w 2745346"/>
                  <a:gd name="connsiteY4" fmla="*/ 197476 h 369194"/>
                  <a:gd name="connsiteX5" fmla="*/ 2185115 w 2745346"/>
                  <a:gd name="connsiteY5" fmla="*/ 171718 h 369194"/>
                  <a:gd name="connsiteX6" fmla="*/ 2584361 w 2745346"/>
                  <a:gd name="connsiteY6" fmla="*/ 4293 h 369194"/>
                  <a:gd name="connsiteX7" fmla="*/ 2738907 w 2745346"/>
                  <a:gd name="connsiteY7" fmla="*/ 145960 h 369194"/>
                  <a:gd name="connsiteX8" fmla="*/ 2622997 w 2745346"/>
                  <a:gd name="connsiteY8" fmla="*/ 197476 h 369194"/>
                  <a:gd name="connsiteX9" fmla="*/ 2416935 w 2745346"/>
                  <a:gd name="connsiteY9" fmla="*/ 210355 h 369194"/>
                  <a:gd name="connsiteX10" fmla="*/ 1798749 w 2745346"/>
                  <a:gd name="connsiteY10" fmla="*/ 287628 h 369194"/>
                  <a:gd name="connsiteX11" fmla="*/ 1283594 w 2745346"/>
                  <a:gd name="connsiteY11" fmla="*/ 236112 h 369194"/>
                  <a:gd name="connsiteX12" fmla="*/ 678287 w 2745346"/>
                  <a:gd name="connsiteY12" fmla="*/ 210355 h 369194"/>
                  <a:gd name="connsiteX13" fmla="*/ 227527 w 2745346"/>
                  <a:gd name="connsiteY13" fmla="*/ 326264 h 369194"/>
                  <a:gd name="connsiteX14" fmla="*/ 34344 w 2745346"/>
                  <a:gd name="connsiteY14" fmla="*/ 339143 h 369194"/>
                  <a:gd name="connsiteX15" fmla="*/ 47223 w 2745346"/>
                  <a:gd name="connsiteY15" fmla="*/ 107324 h 369194"/>
                  <a:gd name="connsiteX0" fmla="*/ 47223 w 2745346"/>
                  <a:gd name="connsiteY0" fmla="*/ 107324 h 369194"/>
                  <a:gd name="connsiteX1" fmla="*/ 253285 w 2745346"/>
                  <a:gd name="connsiteY1" fmla="*/ 30050 h 369194"/>
                  <a:gd name="connsiteX2" fmla="*/ 562377 w 2745346"/>
                  <a:gd name="connsiteY2" fmla="*/ 68687 h 369194"/>
                  <a:gd name="connsiteX3" fmla="*/ 588135 w 2745346"/>
                  <a:gd name="connsiteY3" fmla="*/ 68687 h 369194"/>
                  <a:gd name="connsiteX4" fmla="*/ 1335110 w 2745346"/>
                  <a:gd name="connsiteY4" fmla="*/ 184597 h 369194"/>
                  <a:gd name="connsiteX5" fmla="*/ 1373746 w 2745346"/>
                  <a:gd name="connsiteY5" fmla="*/ 197476 h 369194"/>
                  <a:gd name="connsiteX6" fmla="*/ 2185115 w 2745346"/>
                  <a:gd name="connsiteY6" fmla="*/ 171718 h 369194"/>
                  <a:gd name="connsiteX7" fmla="*/ 2584361 w 2745346"/>
                  <a:gd name="connsiteY7" fmla="*/ 4293 h 369194"/>
                  <a:gd name="connsiteX8" fmla="*/ 2738907 w 2745346"/>
                  <a:gd name="connsiteY8" fmla="*/ 145960 h 369194"/>
                  <a:gd name="connsiteX9" fmla="*/ 2622997 w 2745346"/>
                  <a:gd name="connsiteY9" fmla="*/ 197476 h 369194"/>
                  <a:gd name="connsiteX10" fmla="*/ 2416935 w 2745346"/>
                  <a:gd name="connsiteY10" fmla="*/ 210355 h 369194"/>
                  <a:gd name="connsiteX11" fmla="*/ 1798749 w 2745346"/>
                  <a:gd name="connsiteY11" fmla="*/ 287628 h 369194"/>
                  <a:gd name="connsiteX12" fmla="*/ 1283594 w 2745346"/>
                  <a:gd name="connsiteY12" fmla="*/ 236112 h 369194"/>
                  <a:gd name="connsiteX13" fmla="*/ 678287 w 2745346"/>
                  <a:gd name="connsiteY13" fmla="*/ 210355 h 369194"/>
                  <a:gd name="connsiteX14" fmla="*/ 227527 w 2745346"/>
                  <a:gd name="connsiteY14" fmla="*/ 326264 h 369194"/>
                  <a:gd name="connsiteX15" fmla="*/ 34344 w 2745346"/>
                  <a:gd name="connsiteY15" fmla="*/ 339143 h 369194"/>
                  <a:gd name="connsiteX16" fmla="*/ 47223 w 2745346"/>
                  <a:gd name="connsiteY16" fmla="*/ 107324 h 369194"/>
                  <a:gd name="connsiteX0" fmla="*/ 47223 w 2745346"/>
                  <a:gd name="connsiteY0" fmla="*/ 107324 h 369194"/>
                  <a:gd name="connsiteX1" fmla="*/ 253285 w 2745346"/>
                  <a:gd name="connsiteY1" fmla="*/ 30050 h 369194"/>
                  <a:gd name="connsiteX2" fmla="*/ 562377 w 2745346"/>
                  <a:gd name="connsiteY2" fmla="*/ 68687 h 369194"/>
                  <a:gd name="connsiteX3" fmla="*/ 588135 w 2745346"/>
                  <a:gd name="connsiteY3" fmla="*/ 68687 h 369194"/>
                  <a:gd name="connsiteX4" fmla="*/ 1335110 w 2745346"/>
                  <a:gd name="connsiteY4" fmla="*/ 184597 h 369194"/>
                  <a:gd name="connsiteX5" fmla="*/ 1373746 w 2745346"/>
                  <a:gd name="connsiteY5" fmla="*/ 197476 h 369194"/>
                  <a:gd name="connsiteX6" fmla="*/ 2185115 w 2745346"/>
                  <a:gd name="connsiteY6" fmla="*/ 171718 h 369194"/>
                  <a:gd name="connsiteX7" fmla="*/ 2584361 w 2745346"/>
                  <a:gd name="connsiteY7" fmla="*/ 4293 h 369194"/>
                  <a:gd name="connsiteX8" fmla="*/ 2738907 w 2745346"/>
                  <a:gd name="connsiteY8" fmla="*/ 145960 h 369194"/>
                  <a:gd name="connsiteX9" fmla="*/ 2622997 w 2745346"/>
                  <a:gd name="connsiteY9" fmla="*/ 197476 h 369194"/>
                  <a:gd name="connsiteX10" fmla="*/ 2416935 w 2745346"/>
                  <a:gd name="connsiteY10" fmla="*/ 210355 h 369194"/>
                  <a:gd name="connsiteX11" fmla="*/ 1798749 w 2745346"/>
                  <a:gd name="connsiteY11" fmla="*/ 287628 h 369194"/>
                  <a:gd name="connsiteX12" fmla="*/ 1283594 w 2745346"/>
                  <a:gd name="connsiteY12" fmla="*/ 236112 h 369194"/>
                  <a:gd name="connsiteX13" fmla="*/ 678287 w 2745346"/>
                  <a:gd name="connsiteY13" fmla="*/ 210355 h 369194"/>
                  <a:gd name="connsiteX14" fmla="*/ 227527 w 2745346"/>
                  <a:gd name="connsiteY14" fmla="*/ 326264 h 369194"/>
                  <a:gd name="connsiteX15" fmla="*/ 34344 w 2745346"/>
                  <a:gd name="connsiteY15" fmla="*/ 339143 h 369194"/>
                  <a:gd name="connsiteX16" fmla="*/ 47223 w 2745346"/>
                  <a:gd name="connsiteY16" fmla="*/ 107324 h 369194"/>
                  <a:gd name="connsiteX0" fmla="*/ 47223 w 2745346"/>
                  <a:gd name="connsiteY0" fmla="*/ 107324 h 369194"/>
                  <a:gd name="connsiteX1" fmla="*/ 253285 w 2745346"/>
                  <a:gd name="connsiteY1" fmla="*/ 30050 h 369194"/>
                  <a:gd name="connsiteX2" fmla="*/ 562377 w 2745346"/>
                  <a:gd name="connsiteY2" fmla="*/ 68687 h 369194"/>
                  <a:gd name="connsiteX3" fmla="*/ 588135 w 2745346"/>
                  <a:gd name="connsiteY3" fmla="*/ 68687 h 369194"/>
                  <a:gd name="connsiteX4" fmla="*/ 1335110 w 2745346"/>
                  <a:gd name="connsiteY4" fmla="*/ 184597 h 369194"/>
                  <a:gd name="connsiteX5" fmla="*/ 1373746 w 2745346"/>
                  <a:gd name="connsiteY5" fmla="*/ 197476 h 369194"/>
                  <a:gd name="connsiteX6" fmla="*/ 2185115 w 2745346"/>
                  <a:gd name="connsiteY6" fmla="*/ 171718 h 369194"/>
                  <a:gd name="connsiteX7" fmla="*/ 2584361 w 2745346"/>
                  <a:gd name="connsiteY7" fmla="*/ 4293 h 369194"/>
                  <a:gd name="connsiteX8" fmla="*/ 2738907 w 2745346"/>
                  <a:gd name="connsiteY8" fmla="*/ 145960 h 369194"/>
                  <a:gd name="connsiteX9" fmla="*/ 2622997 w 2745346"/>
                  <a:gd name="connsiteY9" fmla="*/ 197476 h 369194"/>
                  <a:gd name="connsiteX10" fmla="*/ 2416935 w 2745346"/>
                  <a:gd name="connsiteY10" fmla="*/ 210355 h 369194"/>
                  <a:gd name="connsiteX11" fmla="*/ 1798749 w 2745346"/>
                  <a:gd name="connsiteY11" fmla="*/ 287628 h 369194"/>
                  <a:gd name="connsiteX12" fmla="*/ 1283594 w 2745346"/>
                  <a:gd name="connsiteY12" fmla="*/ 236112 h 369194"/>
                  <a:gd name="connsiteX13" fmla="*/ 678287 w 2745346"/>
                  <a:gd name="connsiteY13" fmla="*/ 210355 h 369194"/>
                  <a:gd name="connsiteX14" fmla="*/ 227527 w 2745346"/>
                  <a:gd name="connsiteY14" fmla="*/ 326264 h 369194"/>
                  <a:gd name="connsiteX15" fmla="*/ 34344 w 2745346"/>
                  <a:gd name="connsiteY15" fmla="*/ 339143 h 369194"/>
                  <a:gd name="connsiteX16" fmla="*/ 47223 w 2745346"/>
                  <a:gd name="connsiteY16" fmla="*/ 107324 h 36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45346" h="369194">
                    <a:moveTo>
                      <a:pt x="47223" y="107324"/>
                    </a:moveTo>
                    <a:cubicBezTo>
                      <a:pt x="83713" y="55809"/>
                      <a:pt x="167426" y="36489"/>
                      <a:pt x="253285" y="30050"/>
                    </a:cubicBezTo>
                    <a:cubicBezTo>
                      <a:pt x="339144" y="23611"/>
                      <a:pt x="506569" y="62248"/>
                      <a:pt x="562377" y="68687"/>
                    </a:cubicBezTo>
                    <a:cubicBezTo>
                      <a:pt x="618185" y="75127"/>
                      <a:pt x="459346" y="49369"/>
                      <a:pt x="588135" y="68687"/>
                    </a:cubicBezTo>
                    <a:lnTo>
                      <a:pt x="1335110" y="184597"/>
                    </a:lnTo>
                    <a:cubicBezTo>
                      <a:pt x="1470338" y="206062"/>
                      <a:pt x="1232079" y="199622"/>
                      <a:pt x="1373746" y="197476"/>
                    </a:cubicBezTo>
                    <a:cubicBezTo>
                      <a:pt x="1515413" y="195330"/>
                      <a:pt x="1983346" y="203915"/>
                      <a:pt x="2185115" y="171718"/>
                    </a:cubicBezTo>
                    <a:cubicBezTo>
                      <a:pt x="2386884" y="139521"/>
                      <a:pt x="2492062" y="8586"/>
                      <a:pt x="2584361" y="4293"/>
                    </a:cubicBezTo>
                    <a:cubicBezTo>
                      <a:pt x="2676660" y="0"/>
                      <a:pt x="2732468" y="113763"/>
                      <a:pt x="2738907" y="145960"/>
                    </a:cubicBezTo>
                    <a:cubicBezTo>
                      <a:pt x="2745346" y="178157"/>
                      <a:pt x="2676659" y="186744"/>
                      <a:pt x="2622997" y="197476"/>
                    </a:cubicBezTo>
                    <a:cubicBezTo>
                      <a:pt x="2569335" y="208208"/>
                      <a:pt x="2554310" y="195330"/>
                      <a:pt x="2416935" y="210355"/>
                    </a:cubicBezTo>
                    <a:cubicBezTo>
                      <a:pt x="2279560" y="225380"/>
                      <a:pt x="1987639" y="283335"/>
                      <a:pt x="1798749" y="287628"/>
                    </a:cubicBezTo>
                    <a:cubicBezTo>
                      <a:pt x="1609859" y="291921"/>
                      <a:pt x="1473558" y="292994"/>
                      <a:pt x="1283594" y="236112"/>
                    </a:cubicBezTo>
                    <a:cubicBezTo>
                      <a:pt x="1068946" y="228599"/>
                      <a:pt x="854298" y="195330"/>
                      <a:pt x="678287" y="210355"/>
                    </a:cubicBezTo>
                    <a:cubicBezTo>
                      <a:pt x="502276" y="225380"/>
                      <a:pt x="334851" y="304799"/>
                      <a:pt x="227527" y="326264"/>
                    </a:cubicBezTo>
                    <a:cubicBezTo>
                      <a:pt x="120203" y="347729"/>
                      <a:pt x="68688" y="369194"/>
                      <a:pt x="34344" y="339143"/>
                    </a:cubicBezTo>
                    <a:cubicBezTo>
                      <a:pt x="0" y="309092"/>
                      <a:pt x="10733" y="158839"/>
                      <a:pt x="47223" y="107324"/>
                    </a:cubicBez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rgbClr val="CC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Sun 467"/>
              <p:cNvSpPr/>
              <p:nvPr/>
            </p:nvSpPr>
            <p:spPr>
              <a:xfrm>
                <a:off x="4419600" y="2939541"/>
                <a:ext cx="457200" cy="457200"/>
              </a:xfrm>
              <a:prstGeom prst="sun">
                <a:avLst>
                  <a:gd name="adj" fmla="val 12500"/>
                </a:avLst>
              </a:prstGeom>
              <a:solidFill>
                <a:srgbClr val="66FF33"/>
              </a:solidFill>
              <a:ln>
                <a:solidFill>
                  <a:srgbClr val="CC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9" name="Straight Connector 468"/>
              <p:cNvCxnSpPr/>
              <p:nvPr/>
            </p:nvCxnSpPr>
            <p:spPr>
              <a:xfrm rot="1920000">
                <a:off x="7086600" y="2947116"/>
                <a:ext cx="127716" cy="1588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0" name="Oval 469"/>
              <p:cNvSpPr/>
              <p:nvPr/>
            </p:nvSpPr>
            <p:spPr>
              <a:xfrm>
                <a:off x="7010400" y="2970923"/>
                <a:ext cx="76200" cy="762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Freeform 470"/>
              <p:cNvSpPr/>
              <p:nvPr/>
            </p:nvSpPr>
            <p:spPr>
              <a:xfrm rot="21446506">
                <a:off x="4712594" y="3035121"/>
                <a:ext cx="2292440" cy="156693"/>
              </a:xfrm>
              <a:custGeom>
                <a:avLst/>
                <a:gdLst>
                  <a:gd name="connsiteX0" fmla="*/ 2292440 w 2292440"/>
                  <a:gd name="connsiteY0" fmla="*/ 17172 h 156693"/>
                  <a:gd name="connsiteX1" fmla="*/ 2163651 w 2292440"/>
                  <a:gd name="connsiteY1" fmla="*/ 17172 h 156693"/>
                  <a:gd name="connsiteX2" fmla="*/ 1777285 w 2292440"/>
                  <a:gd name="connsiteY2" fmla="*/ 120203 h 156693"/>
                  <a:gd name="connsiteX3" fmla="*/ 1287888 w 2292440"/>
                  <a:gd name="connsiteY3" fmla="*/ 145961 h 156693"/>
                  <a:gd name="connsiteX4" fmla="*/ 605307 w 2292440"/>
                  <a:gd name="connsiteY4" fmla="*/ 55809 h 156693"/>
                  <a:gd name="connsiteX5" fmla="*/ 0 w 2292440"/>
                  <a:gd name="connsiteY5" fmla="*/ 81567 h 156693"/>
                  <a:gd name="connsiteX6" fmla="*/ 0 w 2292440"/>
                  <a:gd name="connsiteY6" fmla="*/ 81567 h 15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2440" h="156693">
                    <a:moveTo>
                      <a:pt x="2292440" y="17172"/>
                    </a:moveTo>
                    <a:cubicBezTo>
                      <a:pt x="2270975" y="8586"/>
                      <a:pt x="2249510" y="0"/>
                      <a:pt x="2163651" y="17172"/>
                    </a:cubicBezTo>
                    <a:cubicBezTo>
                      <a:pt x="2077792" y="34344"/>
                      <a:pt x="1923245" y="98738"/>
                      <a:pt x="1777285" y="120203"/>
                    </a:cubicBezTo>
                    <a:cubicBezTo>
                      <a:pt x="1631325" y="141668"/>
                      <a:pt x="1483218" y="156693"/>
                      <a:pt x="1287888" y="145961"/>
                    </a:cubicBezTo>
                    <a:cubicBezTo>
                      <a:pt x="1092558" y="135229"/>
                      <a:pt x="819955" y="66541"/>
                      <a:pt x="605307" y="55809"/>
                    </a:cubicBezTo>
                    <a:lnTo>
                      <a:pt x="0" y="81567"/>
                    </a:lnTo>
                    <a:lnTo>
                      <a:pt x="0" y="81567"/>
                    </a:lnTo>
                  </a:path>
                </a:pathLst>
              </a:cu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4380963" y="2804373"/>
                <a:ext cx="2971800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sz="1400" b="1" dirty="0" smtClean="0">
                    <a:latin typeface="Arial Narrow" pitchFamily="34" charset="0"/>
                  </a:rPr>
                  <a:t>Postganglionic Cholinergic</a:t>
                </a:r>
                <a:endParaRPr lang="en-US" sz="1400" b="1" dirty="0">
                  <a:latin typeface="Arial Narrow" pitchFamily="34" charset="0"/>
                </a:endParaRPr>
              </a:p>
            </p:txBody>
          </p:sp>
          <p:sp>
            <p:nvSpPr>
              <p:cNvPr id="482" name="TextBox 481"/>
              <p:cNvSpPr txBox="1"/>
              <p:nvPr/>
            </p:nvSpPr>
            <p:spPr>
              <a:xfrm>
                <a:off x="3733800" y="2971800"/>
                <a:ext cx="609600" cy="310341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dirty="0" smtClean="0">
                    <a:latin typeface="Bernard MT Condensed" pitchFamily="18" charset="0"/>
                  </a:rPr>
                  <a:t>Ach</a:t>
                </a:r>
                <a:endParaRPr lang="en-US" dirty="0">
                  <a:latin typeface="Bernard MT Condensed" pitchFamily="18" charset="0"/>
                </a:endParaRPr>
              </a:p>
            </p:txBody>
          </p:sp>
          <p:sp>
            <p:nvSpPr>
              <p:cNvPr id="486" name="Text Box 343"/>
              <p:cNvSpPr txBox="1">
                <a:spLocks noChangeArrowheads="1"/>
              </p:cNvSpPr>
              <p:nvPr/>
            </p:nvSpPr>
            <p:spPr bwMode="auto">
              <a:xfrm>
                <a:off x="4508679" y="3157680"/>
                <a:ext cx="4171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it-IT" sz="2000" dirty="0" smtClean="0">
                    <a:effectLst/>
                    <a:latin typeface="Bernard MT Condensed" pitchFamily="18" charset="0"/>
                  </a:rPr>
                  <a:t>M</a:t>
                </a:r>
                <a:r>
                  <a:rPr lang="it-IT" sz="2000" baseline="-25000" dirty="0">
                    <a:latin typeface="Bernard MT Condensed" pitchFamily="18" charset="0"/>
                  </a:rPr>
                  <a:t>2</a:t>
                </a:r>
                <a:endParaRPr lang="it-IT" sz="2000" baseline="-25000" dirty="0">
                  <a:effectLst/>
                  <a:latin typeface="Bernard MT Condensed" pitchFamily="18" charset="0"/>
                </a:endParaRPr>
              </a:p>
            </p:txBody>
          </p:sp>
          <p:sp>
            <p:nvSpPr>
              <p:cNvPr id="488" name="Text Box 343"/>
              <p:cNvSpPr txBox="1">
                <a:spLocks noChangeArrowheads="1"/>
              </p:cNvSpPr>
              <p:nvPr/>
            </p:nvSpPr>
            <p:spPr bwMode="auto">
              <a:xfrm>
                <a:off x="6880845" y="2984679"/>
                <a:ext cx="39786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it-IT" sz="2000" dirty="0" smtClean="0">
                    <a:effectLst/>
                    <a:latin typeface="Bernard MT Condensed" pitchFamily="18" charset="0"/>
                  </a:rPr>
                  <a:t>M</a:t>
                </a:r>
                <a:r>
                  <a:rPr lang="it-IT" sz="2000" baseline="-25000" dirty="0" smtClean="0">
                    <a:effectLst/>
                    <a:latin typeface="Bernard MT Condensed" pitchFamily="18" charset="0"/>
                  </a:rPr>
                  <a:t>1</a:t>
                </a:r>
                <a:endParaRPr lang="it-IT" sz="2000" baseline="-25000" dirty="0">
                  <a:effectLst/>
                  <a:latin typeface="Bernard MT Condensed" pitchFamily="18" charset="0"/>
                </a:endParaRPr>
              </a:p>
            </p:txBody>
          </p:sp>
          <p:sp>
            <p:nvSpPr>
              <p:cNvPr id="509" name="TextBox 508"/>
              <p:cNvSpPr txBox="1"/>
              <p:nvPr/>
            </p:nvSpPr>
            <p:spPr>
              <a:xfrm>
                <a:off x="4849968" y="2498499"/>
                <a:ext cx="1447800" cy="310341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sz="2000" dirty="0" smtClean="0">
                    <a:latin typeface="Bernard MT Condensed" pitchFamily="18" charset="0"/>
                  </a:rPr>
                  <a:t>CHOLINERGIC</a:t>
                </a:r>
                <a:endParaRPr lang="en-US" sz="2000" dirty="0">
                  <a:latin typeface="Bernard MT Condensed" pitchFamily="18" charset="0"/>
                </a:endParaRPr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7162800" y="2667000"/>
                <a:ext cx="3016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 smtClean="0">
                    <a:latin typeface="Bernard MT Condensed" pitchFamily="18" charset="0"/>
                  </a:rPr>
                  <a:t>N</a:t>
                </a:r>
                <a:endParaRPr lang="it-IT" sz="2000" baseline="-25000" dirty="0">
                  <a:latin typeface="Bernard MT Condensed" pitchFamily="18" charset="0"/>
                </a:endParaRPr>
              </a:p>
            </p:txBody>
          </p:sp>
        </p:grpSp>
        <p:cxnSp>
          <p:nvCxnSpPr>
            <p:cNvPr id="491" name="Straight Arrow Connector 490"/>
            <p:cNvCxnSpPr/>
            <p:nvPr/>
          </p:nvCxnSpPr>
          <p:spPr>
            <a:xfrm rot="10800000" flipV="1">
              <a:off x="7331366" y="2819400"/>
              <a:ext cx="745836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4" name="Group 475"/>
          <p:cNvGrpSpPr/>
          <p:nvPr/>
        </p:nvGrpSpPr>
        <p:grpSpPr>
          <a:xfrm>
            <a:off x="473676" y="3276600"/>
            <a:ext cx="6535650" cy="2205853"/>
            <a:chOff x="473676" y="3276600"/>
            <a:chExt cx="6535650" cy="2205853"/>
          </a:xfrm>
        </p:grpSpPr>
        <p:sp>
          <p:nvSpPr>
            <p:cNvPr id="525" name="AutoShape 337"/>
            <p:cNvSpPr>
              <a:spLocks noChangeArrowheads="1"/>
            </p:cNvSpPr>
            <p:nvPr/>
          </p:nvSpPr>
          <p:spPr bwMode="auto">
            <a:xfrm rot="20520000">
              <a:off x="4419599" y="5258661"/>
              <a:ext cx="200139" cy="214764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AutoShape 337"/>
            <p:cNvSpPr>
              <a:spLocks noChangeArrowheads="1"/>
            </p:cNvSpPr>
            <p:nvPr/>
          </p:nvSpPr>
          <p:spPr bwMode="auto">
            <a:xfrm rot="900000">
              <a:off x="1848963" y="5267689"/>
              <a:ext cx="200139" cy="214764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4875726" y="3321501"/>
              <a:ext cx="2133600" cy="310341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2000" dirty="0" err="1" smtClean="0">
                  <a:latin typeface="Bernard MT Condensed" pitchFamily="18" charset="0"/>
                </a:rPr>
                <a:t>Bronchoconstriction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528" name="AutoShape 337"/>
            <p:cNvSpPr>
              <a:spLocks noChangeArrowheads="1"/>
            </p:cNvSpPr>
            <p:nvPr/>
          </p:nvSpPr>
          <p:spPr bwMode="auto">
            <a:xfrm>
              <a:off x="3184777" y="3582340"/>
              <a:ext cx="160472" cy="208778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AutoShape 337"/>
            <p:cNvSpPr>
              <a:spLocks noChangeArrowheads="1"/>
            </p:cNvSpPr>
            <p:nvPr/>
          </p:nvSpPr>
          <p:spPr bwMode="auto">
            <a:xfrm>
              <a:off x="3956222" y="3581400"/>
              <a:ext cx="160472" cy="208778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AutoShape 337"/>
            <p:cNvSpPr>
              <a:spLocks noChangeArrowheads="1"/>
            </p:cNvSpPr>
            <p:nvPr/>
          </p:nvSpPr>
          <p:spPr bwMode="auto">
            <a:xfrm>
              <a:off x="4261708" y="3714750"/>
              <a:ext cx="160472" cy="208778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AutoShape 337"/>
            <p:cNvSpPr>
              <a:spLocks noChangeArrowheads="1"/>
            </p:cNvSpPr>
            <p:nvPr/>
          </p:nvSpPr>
          <p:spPr bwMode="auto">
            <a:xfrm>
              <a:off x="4567195" y="3950159"/>
              <a:ext cx="160472" cy="208778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AutoShape 337"/>
            <p:cNvSpPr>
              <a:spLocks noChangeArrowheads="1"/>
            </p:cNvSpPr>
            <p:nvPr/>
          </p:nvSpPr>
          <p:spPr bwMode="auto">
            <a:xfrm>
              <a:off x="1451232" y="3848100"/>
              <a:ext cx="160472" cy="208778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AutoShape 337"/>
            <p:cNvSpPr>
              <a:spLocks noChangeArrowheads="1"/>
            </p:cNvSpPr>
            <p:nvPr/>
          </p:nvSpPr>
          <p:spPr bwMode="auto">
            <a:xfrm>
              <a:off x="1940011" y="3869699"/>
              <a:ext cx="160472" cy="208778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AutoShape 337"/>
            <p:cNvSpPr>
              <a:spLocks noChangeArrowheads="1"/>
            </p:cNvSpPr>
            <p:nvPr/>
          </p:nvSpPr>
          <p:spPr bwMode="auto">
            <a:xfrm>
              <a:off x="2612081" y="4048125"/>
              <a:ext cx="160472" cy="208778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AutoShape 337"/>
            <p:cNvSpPr>
              <a:spLocks noChangeArrowheads="1"/>
            </p:cNvSpPr>
            <p:nvPr/>
          </p:nvSpPr>
          <p:spPr bwMode="auto">
            <a:xfrm>
              <a:off x="473676" y="4181475"/>
              <a:ext cx="160472" cy="208778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AutoShape 337"/>
            <p:cNvSpPr>
              <a:spLocks noChangeArrowheads="1"/>
            </p:cNvSpPr>
            <p:nvPr/>
          </p:nvSpPr>
          <p:spPr bwMode="auto">
            <a:xfrm>
              <a:off x="5638800" y="3709116"/>
              <a:ext cx="160472" cy="208778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AutoShape 337"/>
            <p:cNvSpPr>
              <a:spLocks noChangeArrowheads="1"/>
            </p:cNvSpPr>
            <p:nvPr/>
          </p:nvSpPr>
          <p:spPr bwMode="auto">
            <a:xfrm>
              <a:off x="5995253" y="3914775"/>
              <a:ext cx="160472" cy="208778"/>
            </a:xfrm>
            <a:prstGeom prst="flowChartOffpageConnector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Text Box 342"/>
            <p:cNvSpPr txBox="1">
              <a:spLocks noChangeArrowheads="1"/>
            </p:cNvSpPr>
            <p:nvPr/>
          </p:nvSpPr>
          <p:spPr bwMode="auto">
            <a:xfrm>
              <a:off x="3621498" y="3276600"/>
              <a:ext cx="4171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2000" dirty="0">
                  <a:effectLst/>
                  <a:latin typeface="Bernard MT Condensed" pitchFamily="18" charset="0"/>
                </a:rPr>
                <a:t>M</a:t>
              </a:r>
              <a:r>
                <a:rPr lang="it-IT" sz="2000" baseline="-25000" dirty="0">
                  <a:effectLst/>
                  <a:latin typeface="Bernard MT Condensed" pitchFamily="18" charset="0"/>
                </a:rPr>
                <a:t>3</a:t>
              </a:r>
            </a:p>
          </p:txBody>
        </p:sp>
        <p:sp>
          <p:nvSpPr>
            <p:cNvPr id="539" name="Text Box 343"/>
            <p:cNvSpPr txBox="1">
              <a:spLocks noChangeArrowheads="1"/>
            </p:cNvSpPr>
            <p:nvPr/>
          </p:nvSpPr>
          <p:spPr bwMode="auto">
            <a:xfrm>
              <a:off x="4343400" y="3569595"/>
              <a:ext cx="4171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2000" dirty="0">
                  <a:effectLst/>
                  <a:latin typeface="Bernard MT Condensed" pitchFamily="18" charset="0"/>
                </a:rPr>
                <a:t>M</a:t>
              </a:r>
              <a:r>
                <a:rPr lang="it-IT" sz="2000" baseline="-25000" dirty="0">
                  <a:effectLst/>
                  <a:latin typeface="Bernard MT Condensed" pitchFamily="18" charset="0"/>
                </a:rPr>
                <a:t>3</a:t>
              </a:r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5763871" y="965916"/>
            <a:ext cx="3151529" cy="4771074"/>
            <a:chOff x="5763871" y="965916"/>
            <a:chExt cx="3151529" cy="4771074"/>
          </a:xfrm>
        </p:grpSpPr>
        <p:cxnSp>
          <p:nvCxnSpPr>
            <p:cNvPr id="512" name="Straight Arrow Connector 511"/>
            <p:cNvCxnSpPr/>
            <p:nvPr/>
          </p:nvCxnSpPr>
          <p:spPr>
            <a:xfrm rot="5400000" flipH="1" flipV="1">
              <a:off x="7658100" y="3848100"/>
              <a:ext cx="228600" cy="1588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0" name="Group 519"/>
            <p:cNvGrpSpPr/>
            <p:nvPr/>
          </p:nvGrpSpPr>
          <p:grpSpPr>
            <a:xfrm>
              <a:off x="5763871" y="965916"/>
              <a:ext cx="3151529" cy="4771074"/>
              <a:chOff x="5763871" y="965916"/>
              <a:chExt cx="3151529" cy="4771074"/>
            </a:xfrm>
          </p:grpSpPr>
          <p:pic>
            <p:nvPicPr>
              <p:cNvPr id="376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7378" t="72006" r="52685" b="10954"/>
              <a:stretch>
                <a:fillRect/>
              </a:stretch>
            </p:blipFill>
            <p:spPr bwMode="auto">
              <a:xfrm rot="17933014">
                <a:off x="5837894" y="5201413"/>
                <a:ext cx="461554" cy="609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0" name="Freeform 379"/>
              <p:cNvSpPr/>
              <p:nvPr/>
            </p:nvSpPr>
            <p:spPr>
              <a:xfrm>
                <a:off x="6180787" y="965916"/>
                <a:ext cx="1663521" cy="4365938"/>
              </a:xfrm>
              <a:custGeom>
                <a:avLst/>
                <a:gdLst>
                  <a:gd name="connsiteX0" fmla="*/ 0 w 1736501"/>
                  <a:gd name="connsiteY0" fmla="*/ 4316568 h 4316568"/>
                  <a:gd name="connsiteX1" fmla="*/ 128788 w 1736501"/>
                  <a:gd name="connsiteY1" fmla="*/ 4110506 h 4316568"/>
                  <a:gd name="connsiteX2" fmla="*/ 476518 w 1736501"/>
                  <a:gd name="connsiteY2" fmla="*/ 4136264 h 4316568"/>
                  <a:gd name="connsiteX3" fmla="*/ 888642 w 1736501"/>
                  <a:gd name="connsiteY3" fmla="*/ 3569593 h 4316568"/>
                  <a:gd name="connsiteX4" fmla="*/ 1519707 w 1736501"/>
                  <a:gd name="connsiteY4" fmla="*/ 3324895 h 4316568"/>
                  <a:gd name="connsiteX5" fmla="*/ 1661374 w 1736501"/>
                  <a:gd name="connsiteY5" fmla="*/ 504422 h 4316568"/>
                  <a:gd name="connsiteX6" fmla="*/ 1068946 w 1736501"/>
                  <a:gd name="connsiteY6" fmla="*/ 298360 h 4316568"/>
                  <a:gd name="connsiteX7" fmla="*/ 1030309 w 1736501"/>
                  <a:gd name="connsiteY7" fmla="*/ 414269 h 4316568"/>
                  <a:gd name="connsiteX8" fmla="*/ 1030309 w 1736501"/>
                  <a:gd name="connsiteY8" fmla="*/ 414269 h 4316568"/>
                  <a:gd name="connsiteX9" fmla="*/ 1030309 w 1736501"/>
                  <a:gd name="connsiteY9" fmla="*/ 414269 h 4316568"/>
                  <a:gd name="connsiteX0" fmla="*/ 0 w 1736501"/>
                  <a:gd name="connsiteY0" fmla="*/ 4316568 h 4316568"/>
                  <a:gd name="connsiteX1" fmla="*/ 128788 w 1736501"/>
                  <a:gd name="connsiteY1" fmla="*/ 4110506 h 4316568"/>
                  <a:gd name="connsiteX2" fmla="*/ 476518 w 1736501"/>
                  <a:gd name="connsiteY2" fmla="*/ 4136264 h 4316568"/>
                  <a:gd name="connsiteX3" fmla="*/ 888642 w 1736501"/>
                  <a:gd name="connsiteY3" fmla="*/ 3569593 h 4316568"/>
                  <a:gd name="connsiteX4" fmla="*/ 1519707 w 1736501"/>
                  <a:gd name="connsiteY4" fmla="*/ 3324895 h 4316568"/>
                  <a:gd name="connsiteX5" fmla="*/ 1661374 w 1736501"/>
                  <a:gd name="connsiteY5" fmla="*/ 504422 h 4316568"/>
                  <a:gd name="connsiteX6" fmla="*/ 1068946 w 1736501"/>
                  <a:gd name="connsiteY6" fmla="*/ 298360 h 4316568"/>
                  <a:gd name="connsiteX7" fmla="*/ 1030309 w 1736501"/>
                  <a:gd name="connsiteY7" fmla="*/ 414269 h 4316568"/>
                  <a:gd name="connsiteX8" fmla="*/ 1030309 w 1736501"/>
                  <a:gd name="connsiteY8" fmla="*/ 414269 h 4316568"/>
                  <a:gd name="connsiteX9" fmla="*/ 1030309 w 1736501"/>
                  <a:gd name="connsiteY9" fmla="*/ 414269 h 4316568"/>
                  <a:gd name="connsiteX0" fmla="*/ 0 w 1663521"/>
                  <a:gd name="connsiteY0" fmla="*/ 4331594 h 4331594"/>
                  <a:gd name="connsiteX1" fmla="*/ 128788 w 1663521"/>
                  <a:gd name="connsiteY1" fmla="*/ 4125532 h 4331594"/>
                  <a:gd name="connsiteX2" fmla="*/ 476518 w 1663521"/>
                  <a:gd name="connsiteY2" fmla="*/ 4151290 h 4331594"/>
                  <a:gd name="connsiteX3" fmla="*/ 888642 w 1663521"/>
                  <a:gd name="connsiteY3" fmla="*/ 3584619 h 4331594"/>
                  <a:gd name="connsiteX4" fmla="*/ 1519707 w 1663521"/>
                  <a:gd name="connsiteY4" fmla="*/ 3339921 h 4331594"/>
                  <a:gd name="connsiteX5" fmla="*/ 1661374 w 1663521"/>
                  <a:gd name="connsiteY5" fmla="*/ 519448 h 4331594"/>
                  <a:gd name="connsiteX6" fmla="*/ 1506827 w 1663521"/>
                  <a:gd name="connsiteY6" fmla="*/ 223233 h 4331594"/>
                  <a:gd name="connsiteX7" fmla="*/ 1068946 w 1663521"/>
                  <a:gd name="connsiteY7" fmla="*/ 313386 h 4331594"/>
                  <a:gd name="connsiteX8" fmla="*/ 1030309 w 1663521"/>
                  <a:gd name="connsiteY8" fmla="*/ 429295 h 4331594"/>
                  <a:gd name="connsiteX9" fmla="*/ 1030309 w 1663521"/>
                  <a:gd name="connsiteY9" fmla="*/ 429295 h 4331594"/>
                  <a:gd name="connsiteX10" fmla="*/ 1030309 w 1663521"/>
                  <a:gd name="connsiteY10" fmla="*/ 429295 h 433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3521" h="4331594">
                    <a:moveTo>
                      <a:pt x="0" y="4331594"/>
                    </a:moveTo>
                    <a:cubicBezTo>
                      <a:pt x="24684" y="4243588"/>
                      <a:pt x="49368" y="4155583"/>
                      <a:pt x="128788" y="4125532"/>
                    </a:cubicBezTo>
                    <a:cubicBezTo>
                      <a:pt x="208208" y="4095481"/>
                      <a:pt x="349876" y="4241442"/>
                      <a:pt x="476518" y="4151290"/>
                    </a:cubicBezTo>
                    <a:cubicBezTo>
                      <a:pt x="603160" y="4061138"/>
                      <a:pt x="714777" y="3719847"/>
                      <a:pt x="888642" y="3584619"/>
                    </a:cubicBezTo>
                    <a:cubicBezTo>
                      <a:pt x="1062507" y="3449391"/>
                      <a:pt x="1390918" y="3850783"/>
                      <a:pt x="1519707" y="3339921"/>
                    </a:cubicBezTo>
                    <a:cubicBezTo>
                      <a:pt x="1648496" y="2829059"/>
                      <a:pt x="1663521" y="1038896"/>
                      <a:pt x="1661374" y="519448"/>
                    </a:cubicBezTo>
                    <a:cubicBezTo>
                      <a:pt x="1659227" y="0"/>
                      <a:pt x="1605565" y="257577"/>
                      <a:pt x="1506827" y="223233"/>
                    </a:cubicBezTo>
                    <a:cubicBezTo>
                      <a:pt x="1408089" y="188889"/>
                      <a:pt x="1148366" y="279042"/>
                      <a:pt x="1068946" y="313386"/>
                    </a:cubicBezTo>
                    <a:cubicBezTo>
                      <a:pt x="989526" y="347730"/>
                      <a:pt x="1036749" y="409977"/>
                      <a:pt x="1030309" y="429295"/>
                    </a:cubicBezTo>
                    <a:lnTo>
                      <a:pt x="1030309" y="429295"/>
                    </a:lnTo>
                    <a:lnTo>
                      <a:pt x="1030309" y="429295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TextBox 387"/>
              <p:cNvSpPr txBox="1"/>
              <p:nvPr/>
            </p:nvSpPr>
            <p:spPr>
              <a:xfrm>
                <a:off x="6248400" y="5233116"/>
                <a:ext cx="2438400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dirty="0" smtClean="0">
                    <a:solidFill>
                      <a:srgbClr val="FF0000"/>
                    </a:solidFill>
                    <a:latin typeface="Bernard MT Condensed" pitchFamily="18" charset="0"/>
                  </a:rPr>
                  <a:t>Sensory C Afferent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Bernard MT Condensed" pitchFamily="18" charset="0"/>
                  </a:rPr>
                  <a:t>Fibres</a:t>
                </a:r>
                <a:endParaRPr lang="en-US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7" name="TextBox 476"/>
              <p:cNvSpPr txBox="1"/>
              <p:nvPr/>
            </p:nvSpPr>
            <p:spPr>
              <a:xfrm>
                <a:off x="7924800" y="1752600"/>
                <a:ext cx="990600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b="1" dirty="0" err="1" smtClean="0">
                    <a:latin typeface="Arial Narrow" pitchFamily="34" charset="0"/>
                  </a:rPr>
                  <a:t>Vagus</a:t>
                </a:r>
                <a:r>
                  <a:rPr lang="en-US" b="1" dirty="0" smtClean="0">
                    <a:latin typeface="Arial Narrow" pitchFamily="34" charset="0"/>
                  </a:rPr>
                  <a:t> n.</a:t>
                </a:r>
                <a:endParaRPr lang="en-US" b="1" dirty="0">
                  <a:latin typeface="Arial Narrow" pitchFamily="34" charset="0"/>
                </a:endParaRPr>
              </a:p>
            </p:txBody>
          </p:sp>
          <p:sp>
            <p:nvSpPr>
              <p:cNvPr id="472" name="Freeform 471"/>
              <p:cNvSpPr/>
              <p:nvPr/>
            </p:nvSpPr>
            <p:spPr>
              <a:xfrm>
                <a:off x="7582437" y="1822361"/>
                <a:ext cx="384220" cy="253284"/>
              </a:xfrm>
              <a:custGeom>
                <a:avLst/>
                <a:gdLst>
                  <a:gd name="connsiteX0" fmla="*/ 259724 w 384220"/>
                  <a:gd name="connsiteY0" fmla="*/ 70834 h 253284"/>
                  <a:gd name="connsiteX1" fmla="*/ 349876 w 384220"/>
                  <a:gd name="connsiteY1" fmla="*/ 122349 h 253284"/>
                  <a:gd name="connsiteX2" fmla="*/ 53662 w 384220"/>
                  <a:gd name="connsiteY2" fmla="*/ 238259 h 253284"/>
                  <a:gd name="connsiteX3" fmla="*/ 27904 w 384220"/>
                  <a:gd name="connsiteY3" fmla="*/ 32197 h 253284"/>
                  <a:gd name="connsiteX4" fmla="*/ 27904 w 384220"/>
                  <a:gd name="connsiteY4" fmla="*/ 45076 h 25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220" h="253284">
                    <a:moveTo>
                      <a:pt x="259724" y="70834"/>
                    </a:moveTo>
                    <a:cubicBezTo>
                      <a:pt x="321972" y="82639"/>
                      <a:pt x="384220" y="94445"/>
                      <a:pt x="349876" y="122349"/>
                    </a:cubicBezTo>
                    <a:cubicBezTo>
                      <a:pt x="315532" y="150253"/>
                      <a:pt x="107324" y="253284"/>
                      <a:pt x="53662" y="238259"/>
                    </a:cubicBezTo>
                    <a:cubicBezTo>
                      <a:pt x="0" y="223234"/>
                      <a:pt x="32197" y="64394"/>
                      <a:pt x="27904" y="32197"/>
                    </a:cubicBezTo>
                    <a:cubicBezTo>
                      <a:pt x="23611" y="0"/>
                      <a:pt x="25757" y="22538"/>
                      <a:pt x="27904" y="45076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7" name="Group 556"/>
          <p:cNvGrpSpPr/>
          <p:nvPr/>
        </p:nvGrpSpPr>
        <p:grpSpPr>
          <a:xfrm>
            <a:off x="2396541" y="1065726"/>
            <a:ext cx="4680400" cy="1067874"/>
            <a:chOff x="2396541" y="1065726"/>
            <a:chExt cx="4680400" cy="1067874"/>
          </a:xfrm>
        </p:grpSpPr>
        <p:sp>
          <p:nvSpPr>
            <p:cNvPr id="558" name="Isosceles Triangle 557"/>
            <p:cNvSpPr/>
            <p:nvPr/>
          </p:nvSpPr>
          <p:spPr>
            <a:xfrm>
              <a:off x="3362318" y="1447800"/>
              <a:ext cx="838200" cy="6858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5105400" y="1524000"/>
              <a:ext cx="533400" cy="457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5473521" y="1326524"/>
              <a:ext cx="1603420" cy="437882"/>
            </a:xfrm>
            <a:custGeom>
              <a:avLst/>
              <a:gdLst>
                <a:gd name="connsiteX0" fmla="*/ 1584102 w 1603420"/>
                <a:gd name="connsiteY0" fmla="*/ 0 h 437882"/>
                <a:gd name="connsiteX1" fmla="*/ 1584102 w 1603420"/>
                <a:gd name="connsiteY1" fmla="*/ 167425 h 437882"/>
                <a:gd name="connsiteX2" fmla="*/ 1468192 w 1603420"/>
                <a:gd name="connsiteY2" fmla="*/ 257577 h 437882"/>
                <a:gd name="connsiteX3" fmla="*/ 1120462 w 1603420"/>
                <a:gd name="connsiteY3" fmla="*/ 206062 h 437882"/>
                <a:gd name="connsiteX4" fmla="*/ 837127 w 1603420"/>
                <a:gd name="connsiteY4" fmla="*/ 437882 h 437882"/>
                <a:gd name="connsiteX5" fmla="*/ 0 w 1603420"/>
                <a:gd name="connsiteY5" fmla="*/ 334851 h 437882"/>
                <a:gd name="connsiteX6" fmla="*/ 0 w 1603420"/>
                <a:gd name="connsiteY6" fmla="*/ 334851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420" h="437882">
                  <a:moveTo>
                    <a:pt x="1584102" y="0"/>
                  </a:moveTo>
                  <a:cubicBezTo>
                    <a:pt x="1593761" y="62247"/>
                    <a:pt x="1603420" y="124495"/>
                    <a:pt x="1584102" y="167425"/>
                  </a:cubicBezTo>
                  <a:cubicBezTo>
                    <a:pt x="1564784" y="210355"/>
                    <a:pt x="1545465" y="251137"/>
                    <a:pt x="1468192" y="257577"/>
                  </a:cubicBezTo>
                  <a:cubicBezTo>
                    <a:pt x="1390919" y="264017"/>
                    <a:pt x="1225640" y="176011"/>
                    <a:pt x="1120462" y="206062"/>
                  </a:cubicBezTo>
                  <a:cubicBezTo>
                    <a:pt x="1015284" y="236113"/>
                    <a:pt x="1023871" y="416417"/>
                    <a:pt x="837127" y="437882"/>
                  </a:cubicBezTo>
                  <a:lnTo>
                    <a:pt x="0" y="334851"/>
                  </a:lnTo>
                  <a:lnTo>
                    <a:pt x="0" y="334851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1" name="Straight Connector 560"/>
            <p:cNvCxnSpPr/>
            <p:nvPr/>
          </p:nvCxnSpPr>
          <p:spPr>
            <a:xfrm rot="10800000" flipV="1">
              <a:off x="5486400" y="1676400"/>
              <a:ext cx="152400" cy="7620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TextBox 564"/>
            <p:cNvSpPr txBox="1"/>
            <p:nvPr/>
          </p:nvSpPr>
          <p:spPr>
            <a:xfrm>
              <a:off x="2396541" y="1549758"/>
              <a:ext cx="872541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n-US" sz="1400" b="1" dirty="0" smtClean="0">
                  <a:latin typeface="Arial Narrow" pitchFamily="34" charset="0"/>
                </a:rPr>
                <a:t>Adrenal Medulla</a:t>
              </a:r>
              <a:endParaRPr lang="en-US" sz="1400" b="1" dirty="0">
                <a:latin typeface="Arial Narrow" pitchFamily="34" charset="0"/>
              </a:endParaRPr>
            </a:p>
          </p:txBody>
        </p:sp>
        <p:cxnSp>
          <p:nvCxnSpPr>
            <p:cNvPr id="566" name="Straight Arrow Connector 565"/>
            <p:cNvCxnSpPr/>
            <p:nvPr/>
          </p:nvCxnSpPr>
          <p:spPr>
            <a:xfrm>
              <a:off x="3200400" y="1828800"/>
              <a:ext cx="458757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7" name="TextBox 566"/>
            <p:cNvSpPr txBox="1"/>
            <p:nvPr/>
          </p:nvSpPr>
          <p:spPr>
            <a:xfrm>
              <a:off x="3962400" y="1065726"/>
              <a:ext cx="1447800" cy="310341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2000" dirty="0" smtClean="0">
                  <a:latin typeface="Bernard MT Condensed" pitchFamily="18" charset="0"/>
                </a:rPr>
                <a:t>ADRENERGIC</a:t>
              </a:r>
              <a:endParaRPr lang="en-US" sz="2000" dirty="0">
                <a:latin typeface="Bernard MT Condensed" pitchFamily="18" charset="0"/>
              </a:endParaRPr>
            </a:p>
          </p:txBody>
        </p:sp>
      </p:grpSp>
      <p:sp>
        <p:nvSpPr>
          <p:cNvPr id="570" name="TextBox 569"/>
          <p:cNvSpPr txBox="1"/>
          <p:nvPr/>
        </p:nvSpPr>
        <p:spPr>
          <a:xfrm>
            <a:off x="2514600" y="3048000"/>
            <a:ext cx="457200" cy="3103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latin typeface="Bernard MT Condensed" pitchFamily="18" charset="0"/>
              </a:rPr>
              <a:t>AD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571" name="TextBox 570"/>
          <p:cNvSpPr txBox="1"/>
          <p:nvPr/>
        </p:nvSpPr>
        <p:spPr>
          <a:xfrm>
            <a:off x="2679879" y="2539284"/>
            <a:ext cx="457200" cy="3103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latin typeface="Bernard MT Condensed" pitchFamily="18" charset="0"/>
              </a:rPr>
              <a:t>AD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572" name="TextBox 571"/>
          <p:cNvSpPr txBox="1"/>
          <p:nvPr/>
        </p:nvSpPr>
        <p:spPr>
          <a:xfrm>
            <a:off x="2819400" y="2057400"/>
            <a:ext cx="457200" cy="3103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latin typeface="Bernard MT Condensed" pitchFamily="18" charset="0"/>
              </a:rPr>
              <a:t>AD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80" name="Group 579"/>
          <p:cNvGrpSpPr/>
          <p:nvPr/>
        </p:nvGrpSpPr>
        <p:grpSpPr>
          <a:xfrm>
            <a:off x="228600" y="3200401"/>
            <a:ext cx="4977017" cy="1058679"/>
            <a:chOff x="228600" y="3200401"/>
            <a:chExt cx="4977017" cy="1058679"/>
          </a:xfrm>
        </p:grpSpPr>
        <p:sp>
          <p:nvSpPr>
            <p:cNvPr id="581" name="AutoShape 357"/>
            <p:cNvSpPr>
              <a:spLocks noChangeArrowheads="1"/>
            </p:cNvSpPr>
            <p:nvPr/>
          </p:nvSpPr>
          <p:spPr bwMode="auto">
            <a:xfrm rot="2774041">
              <a:off x="5013415" y="3757191"/>
              <a:ext cx="217797" cy="166606"/>
            </a:xfrm>
            <a:prstGeom prst="flowChartOnlineStorag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AutoShape 357"/>
            <p:cNvSpPr>
              <a:spLocks noChangeArrowheads="1"/>
            </p:cNvSpPr>
            <p:nvPr/>
          </p:nvSpPr>
          <p:spPr bwMode="auto">
            <a:xfrm rot="2774041">
              <a:off x="2769789" y="3762078"/>
              <a:ext cx="217797" cy="166606"/>
            </a:xfrm>
            <a:prstGeom prst="flowChartOnlineStorag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AutoShape 357"/>
            <p:cNvSpPr>
              <a:spLocks noChangeArrowheads="1"/>
            </p:cNvSpPr>
            <p:nvPr/>
          </p:nvSpPr>
          <p:spPr bwMode="auto">
            <a:xfrm rot="2774041">
              <a:off x="940987" y="4066879"/>
              <a:ext cx="217797" cy="166606"/>
            </a:xfrm>
            <a:prstGeom prst="flowChartOnlineStorag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Text Box 358"/>
            <p:cNvSpPr txBox="1">
              <a:spLocks noChangeArrowheads="1"/>
            </p:cNvSpPr>
            <p:nvPr/>
          </p:nvSpPr>
          <p:spPr bwMode="auto">
            <a:xfrm>
              <a:off x="2184042" y="3519153"/>
              <a:ext cx="6799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dirty="0">
                  <a:effectLst/>
                  <a:latin typeface="Bernard MT Condensed" pitchFamily="18" charset="0"/>
                </a:rPr>
                <a:t>ß</a:t>
              </a:r>
              <a:r>
                <a:rPr lang="it-IT" baseline="-25000" dirty="0">
                  <a:effectLst/>
                  <a:latin typeface="Bernard MT Condensed" pitchFamily="18" charset="0"/>
                </a:rPr>
                <a:t>2</a:t>
              </a:r>
              <a:r>
                <a:rPr lang="it-IT" dirty="0">
                  <a:effectLst/>
                  <a:latin typeface="Bernard MT Condensed" pitchFamily="18" charset="0"/>
                </a:rPr>
                <a:t>-AR</a:t>
              </a:r>
            </a:p>
          </p:txBody>
        </p:sp>
        <p:sp>
          <p:nvSpPr>
            <p:cNvPr id="585" name="TextBox 584"/>
            <p:cNvSpPr txBox="1"/>
            <p:nvPr/>
          </p:nvSpPr>
          <p:spPr>
            <a:xfrm>
              <a:off x="228600" y="3200401"/>
              <a:ext cx="1981200" cy="310341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2000" dirty="0" err="1" smtClean="0">
                  <a:latin typeface="Bernard MT Condensed" pitchFamily="18" charset="0"/>
                </a:rPr>
                <a:t>Bronchodilatation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586" name="Text Box 35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6799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dirty="0">
                  <a:effectLst/>
                  <a:latin typeface="Bernard MT Condensed" pitchFamily="18" charset="0"/>
                </a:rPr>
                <a:t>ß</a:t>
              </a:r>
              <a:r>
                <a:rPr lang="it-IT" baseline="-25000" dirty="0">
                  <a:effectLst/>
                  <a:latin typeface="Bernard MT Condensed" pitchFamily="18" charset="0"/>
                </a:rPr>
                <a:t>2</a:t>
              </a:r>
              <a:r>
                <a:rPr lang="it-IT" dirty="0">
                  <a:effectLst/>
                  <a:latin typeface="Bernard MT Condensed" pitchFamily="18" charset="0"/>
                </a:rPr>
                <a:t>-AR</a:t>
              </a:r>
            </a:p>
          </p:txBody>
        </p:sp>
      </p:grpSp>
      <p:sp>
        <p:nvSpPr>
          <p:cNvPr id="562" name="TextBox 561"/>
          <p:cNvSpPr txBox="1"/>
          <p:nvPr/>
        </p:nvSpPr>
        <p:spPr>
          <a:xfrm>
            <a:off x="6058437" y="6172200"/>
            <a:ext cx="20574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Epithelial Irritation Shedding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564" name="Group 563"/>
          <p:cNvGrpSpPr/>
          <p:nvPr/>
        </p:nvGrpSpPr>
        <p:grpSpPr>
          <a:xfrm>
            <a:off x="2944229" y="1144074"/>
            <a:ext cx="4837830" cy="5531255"/>
            <a:chOff x="2944229" y="1144074"/>
            <a:chExt cx="4837830" cy="5531255"/>
          </a:xfrm>
        </p:grpSpPr>
        <p:grpSp>
          <p:nvGrpSpPr>
            <p:cNvPr id="540" name="Group 539"/>
            <p:cNvGrpSpPr/>
            <p:nvPr/>
          </p:nvGrpSpPr>
          <p:grpSpPr>
            <a:xfrm>
              <a:off x="2944229" y="1144074"/>
              <a:ext cx="4837830" cy="4470321"/>
              <a:chOff x="2944229" y="1144074"/>
              <a:chExt cx="4837830" cy="4470321"/>
            </a:xfrm>
          </p:grpSpPr>
          <p:sp>
            <p:nvSpPr>
              <p:cNvPr id="541" name="Freeform 540"/>
              <p:cNvSpPr/>
              <p:nvPr/>
            </p:nvSpPr>
            <p:spPr>
              <a:xfrm>
                <a:off x="6245180" y="4481848"/>
                <a:ext cx="656823" cy="279043"/>
              </a:xfrm>
              <a:custGeom>
                <a:avLst/>
                <a:gdLst>
                  <a:gd name="connsiteX0" fmla="*/ 656823 w 656823"/>
                  <a:gd name="connsiteY0" fmla="*/ 90153 h 279043"/>
                  <a:gd name="connsiteX1" fmla="*/ 450761 w 656823"/>
                  <a:gd name="connsiteY1" fmla="*/ 270457 h 279043"/>
                  <a:gd name="connsiteX2" fmla="*/ 270457 w 656823"/>
                  <a:gd name="connsiteY2" fmla="*/ 38637 h 279043"/>
                  <a:gd name="connsiteX3" fmla="*/ 103031 w 656823"/>
                  <a:gd name="connsiteY3" fmla="*/ 77274 h 279043"/>
                  <a:gd name="connsiteX4" fmla="*/ 0 w 656823"/>
                  <a:gd name="connsiteY4" fmla="*/ 0 h 279043"/>
                  <a:gd name="connsiteX5" fmla="*/ 0 w 656823"/>
                  <a:gd name="connsiteY5" fmla="*/ 0 h 279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6823" h="279043">
                    <a:moveTo>
                      <a:pt x="656823" y="90153"/>
                    </a:moveTo>
                    <a:cubicBezTo>
                      <a:pt x="585989" y="184598"/>
                      <a:pt x="515155" y="279043"/>
                      <a:pt x="450761" y="270457"/>
                    </a:cubicBezTo>
                    <a:cubicBezTo>
                      <a:pt x="386367" y="261871"/>
                      <a:pt x="328412" y="70834"/>
                      <a:pt x="270457" y="38637"/>
                    </a:cubicBezTo>
                    <a:cubicBezTo>
                      <a:pt x="212502" y="6440"/>
                      <a:pt x="148107" y="83714"/>
                      <a:pt x="103031" y="77274"/>
                    </a:cubicBezTo>
                    <a:cubicBezTo>
                      <a:pt x="57955" y="70834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2" name="Group 518"/>
              <p:cNvGrpSpPr/>
              <p:nvPr/>
            </p:nvGrpSpPr>
            <p:grpSpPr>
              <a:xfrm>
                <a:off x="2944229" y="1144074"/>
                <a:ext cx="4837830" cy="4470321"/>
                <a:chOff x="2944229" y="1144074"/>
                <a:chExt cx="4837830" cy="4470321"/>
              </a:xfrm>
            </p:grpSpPr>
            <p:pic>
              <p:nvPicPr>
                <p:cNvPr id="543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rcRect l="37378" t="72006" r="52685" b="10954"/>
                <a:stretch>
                  <a:fillRect/>
                </a:stretch>
              </p:blipFill>
              <p:spPr bwMode="auto">
                <a:xfrm rot="2614265">
                  <a:off x="5861510" y="4012814"/>
                  <a:ext cx="461554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rcRect l="37378" t="72006" r="52685" b="10954"/>
                <a:stretch>
                  <a:fillRect/>
                </a:stretch>
              </p:blipFill>
              <p:spPr bwMode="auto">
                <a:xfrm rot="19119493">
                  <a:off x="4792022" y="5004795"/>
                  <a:ext cx="461554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5" name="Freeform 544"/>
                <p:cNvSpPr/>
                <p:nvPr/>
              </p:nvSpPr>
              <p:spPr>
                <a:xfrm>
                  <a:off x="3810001" y="4775916"/>
                  <a:ext cx="2345028" cy="306947"/>
                </a:xfrm>
                <a:custGeom>
                  <a:avLst/>
                  <a:gdLst>
                    <a:gd name="connsiteX0" fmla="*/ 2283853 w 2283853"/>
                    <a:gd name="connsiteY0" fmla="*/ 229673 h 289775"/>
                    <a:gd name="connsiteX1" fmla="*/ 2077791 w 2283853"/>
                    <a:gd name="connsiteY1" fmla="*/ 216794 h 289775"/>
                    <a:gd name="connsiteX2" fmla="*/ 1768698 w 2283853"/>
                    <a:gd name="connsiteY2" fmla="*/ 75127 h 289775"/>
                    <a:gd name="connsiteX3" fmla="*/ 1356574 w 2283853"/>
                    <a:gd name="connsiteY3" fmla="*/ 10732 h 289775"/>
                    <a:gd name="connsiteX4" fmla="*/ 1060360 w 2283853"/>
                    <a:gd name="connsiteY4" fmla="*/ 139521 h 289775"/>
                    <a:gd name="connsiteX5" fmla="*/ 622479 w 2283853"/>
                    <a:gd name="connsiteY5" fmla="*/ 281189 h 289775"/>
                    <a:gd name="connsiteX6" fmla="*/ 81566 w 2283853"/>
                    <a:gd name="connsiteY6" fmla="*/ 88005 h 289775"/>
                    <a:gd name="connsiteX7" fmla="*/ 133081 w 2283853"/>
                    <a:gd name="connsiteY7" fmla="*/ 100884 h 289775"/>
                    <a:gd name="connsiteX8" fmla="*/ 133081 w 2283853"/>
                    <a:gd name="connsiteY8" fmla="*/ 100884 h 289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3853" h="289775">
                      <a:moveTo>
                        <a:pt x="2283853" y="229673"/>
                      </a:moveTo>
                      <a:cubicBezTo>
                        <a:pt x="2223751" y="236112"/>
                        <a:pt x="2163650" y="242552"/>
                        <a:pt x="2077791" y="216794"/>
                      </a:cubicBezTo>
                      <a:cubicBezTo>
                        <a:pt x="1991932" y="191036"/>
                        <a:pt x="1888901" y="109471"/>
                        <a:pt x="1768698" y="75127"/>
                      </a:cubicBezTo>
                      <a:cubicBezTo>
                        <a:pt x="1648495" y="40783"/>
                        <a:pt x="1474630" y="0"/>
                        <a:pt x="1356574" y="10732"/>
                      </a:cubicBezTo>
                      <a:cubicBezTo>
                        <a:pt x="1238518" y="21464"/>
                        <a:pt x="1182709" y="94445"/>
                        <a:pt x="1060360" y="139521"/>
                      </a:cubicBezTo>
                      <a:cubicBezTo>
                        <a:pt x="938011" y="184597"/>
                        <a:pt x="785611" y="289775"/>
                        <a:pt x="622479" y="281189"/>
                      </a:cubicBezTo>
                      <a:cubicBezTo>
                        <a:pt x="459347" y="272603"/>
                        <a:pt x="163132" y="118056"/>
                        <a:pt x="81566" y="88005"/>
                      </a:cubicBezTo>
                      <a:cubicBezTo>
                        <a:pt x="0" y="57954"/>
                        <a:pt x="133081" y="100884"/>
                        <a:pt x="133081" y="100884"/>
                      </a:cubicBezTo>
                      <a:lnTo>
                        <a:pt x="133081" y="100884"/>
                      </a:lnTo>
                    </a:path>
                  </a:pathLst>
                </a:cu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6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rcRect l="37378" t="72006" r="52685" b="10954"/>
                <a:stretch>
                  <a:fillRect/>
                </a:stretch>
              </p:blipFill>
              <p:spPr bwMode="auto">
                <a:xfrm rot="958798">
                  <a:off x="3423110" y="4494697"/>
                  <a:ext cx="461554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7" name="TextBox 546"/>
                <p:cNvSpPr txBox="1"/>
                <p:nvPr/>
              </p:nvSpPr>
              <p:spPr>
                <a:xfrm>
                  <a:off x="3657600" y="4547316"/>
                  <a:ext cx="1524000" cy="310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700"/>
                    </a:lnSpc>
                  </a:pPr>
                  <a:r>
                    <a:rPr lang="en-US" b="1" dirty="0" smtClean="0">
                      <a:latin typeface="Arial Narrow" pitchFamily="34" charset="0"/>
                    </a:rPr>
                    <a:t>Vasodilatation</a:t>
                  </a:r>
                  <a:endParaRPr lang="en-US" b="1" dirty="0">
                    <a:latin typeface="Arial Narrow" pitchFamily="34" charset="0"/>
                  </a:endParaRPr>
                </a:p>
              </p:txBody>
            </p:sp>
            <p:sp>
              <p:nvSpPr>
                <p:cNvPr id="548" name="TextBox 547"/>
                <p:cNvSpPr txBox="1"/>
                <p:nvPr/>
              </p:nvSpPr>
              <p:spPr>
                <a:xfrm>
                  <a:off x="3162837" y="5220237"/>
                  <a:ext cx="1524000" cy="310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700"/>
                    </a:lnSpc>
                  </a:pPr>
                  <a:r>
                    <a:rPr lang="en-US" b="1" dirty="0" smtClean="0">
                      <a:latin typeface="Arial Narrow" pitchFamily="34" charset="0"/>
                    </a:rPr>
                    <a:t>Exudation</a:t>
                  </a:r>
                  <a:endParaRPr lang="en-US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549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rcRect l="37378" t="72006" r="52685" b="10954"/>
                <a:stretch>
                  <a:fillRect/>
                </a:stretch>
              </p:blipFill>
              <p:spPr bwMode="auto">
                <a:xfrm rot="20400859">
                  <a:off x="2944229" y="4927666"/>
                  <a:ext cx="461554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50" name="Freeform 549"/>
                <p:cNvSpPr/>
                <p:nvPr/>
              </p:nvSpPr>
              <p:spPr>
                <a:xfrm>
                  <a:off x="3373192" y="5074277"/>
                  <a:ext cx="965915" cy="122348"/>
                </a:xfrm>
                <a:custGeom>
                  <a:avLst/>
                  <a:gdLst>
                    <a:gd name="connsiteX0" fmla="*/ 0 w 965915"/>
                    <a:gd name="connsiteY0" fmla="*/ 90152 h 122348"/>
                    <a:gd name="connsiteX1" fmla="*/ 128788 w 965915"/>
                    <a:gd name="connsiteY1" fmla="*/ 38636 h 122348"/>
                    <a:gd name="connsiteX2" fmla="*/ 489397 w 965915"/>
                    <a:gd name="connsiteY2" fmla="*/ 115909 h 122348"/>
                    <a:gd name="connsiteX3" fmla="*/ 965915 w 965915"/>
                    <a:gd name="connsiteY3" fmla="*/ 0 h 122348"/>
                    <a:gd name="connsiteX4" fmla="*/ 965915 w 965915"/>
                    <a:gd name="connsiteY4" fmla="*/ 0 h 122348"/>
                    <a:gd name="connsiteX5" fmla="*/ 965915 w 965915"/>
                    <a:gd name="connsiteY5" fmla="*/ 0 h 122348"/>
                    <a:gd name="connsiteX6" fmla="*/ 965915 w 965915"/>
                    <a:gd name="connsiteY6" fmla="*/ 12878 h 122348"/>
                    <a:gd name="connsiteX7" fmla="*/ 965915 w 965915"/>
                    <a:gd name="connsiteY7" fmla="*/ 12878 h 122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5915" h="122348">
                      <a:moveTo>
                        <a:pt x="0" y="90152"/>
                      </a:moveTo>
                      <a:cubicBezTo>
                        <a:pt x="23611" y="62247"/>
                        <a:pt x="47222" y="34343"/>
                        <a:pt x="128788" y="38636"/>
                      </a:cubicBezTo>
                      <a:cubicBezTo>
                        <a:pt x="210354" y="42929"/>
                        <a:pt x="349876" y="122348"/>
                        <a:pt x="489397" y="115909"/>
                      </a:cubicBezTo>
                      <a:cubicBezTo>
                        <a:pt x="628918" y="109470"/>
                        <a:pt x="965915" y="0"/>
                        <a:pt x="965915" y="0"/>
                      </a:cubicBezTo>
                      <a:lnTo>
                        <a:pt x="965915" y="0"/>
                      </a:lnTo>
                      <a:lnTo>
                        <a:pt x="965915" y="0"/>
                      </a:lnTo>
                      <a:lnTo>
                        <a:pt x="965915" y="12878"/>
                      </a:lnTo>
                      <a:lnTo>
                        <a:pt x="965915" y="12878"/>
                      </a:lnTo>
                    </a:path>
                  </a:pathLst>
                </a:cu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Freeform 550"/>
                <p:cNvSpPr/>
                <p:nvPr/>
              </p:nvSpPr>
              <p:spPr>
                <a:xfrm>
                  <a:off x="5176234" y="3116688"/>
                  <a:ext cx="2316050" cy="2152918"/>
                </a:xfrm>
                <a:custGeom>
                  <a:avLst/>
                  <a:gdLst>
                    <a:gd name="connsiteX0" fmla="*/ 0 w 2316050"/>
                    <a:gd name="connsiteY0" fmla="*/ 2034862 h 2152918"/>
                    <a:gd name="connsiteX1" fmla="*/ 167425 w 2316050"/>
                    <a:gd name="connsiteY1" fmla="*/ 1944710 h 2152918"/>
                    <a:gd name="connsiteX2" fmla="*/ 463639 w 2316050"/>
                    <a:gd name="connsiteY2" fmla="*/ 2060620 h 2152918"/>
                    <a:gd name="connsiteX3" fmla="*/ 643943 w 2316050"/>
                    <a:gd name="connsiteY3" fmla="*/ 2125014 h 2152918"/>
                    <a:gd name="connsiteX4" fmla="*/ 978794 w 2316050"/>
                    <a:gd name="connsiteY4" fmla="*/ 1893194 h 2152918"/>
                    <a:gd name="connsiteX5" fmla="*/ 1262129 w 2316050"/>
                    <a:gd name="connsiteY5" fmla="*/ 1957589 h 2152918"/>
                    <a:gd name="connsiteX6" fmla="*/ 1429555 w 2316050"/>
                    <a:gd name="connsiteY6" fmla="*/ 1906073 h 2152918"/>
                    <a:gd name="connsiteX7" fmla="*/ 1674253 w 2316050"/>
                    <a:gd name="connsiteY7" fmla="*/ 1545465 h 2152918"/>
                    <a:gd name="connsiteX8" fmla="*/ 1867436 w 2316050"/>
                    <a:gd name="connsiteY8" fmla="*/ 1287887 h 2152918"/>
                    <a:gd name="connsiteX9" fmla="*/ 2073498 w 2316050"/>
                    <a:gd name="connsiteY9" fmla="*/ 1378039 h 2152918"/>
                    <a:gd name="connsiteX10" fmla="*/ 2305318 w 2316050"/>
                    <a:gd name="connsiteY10" fmla="*/ 1159098 h 2152918"/>
                    <a:gd name="connsiteX11" fmla="*/ 2009104 w 2316050"/>
                    <a:gd name="connsiteY11" fmla="*/ 0 h 2152918"/>
                    <a:gd name="connsiteX12" fmla="*/ 2009104 w 2316050"/>
                    <a:gd name="connsiteY12" fmla="*/ 0 h 215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16050" h="2152918">
                      <a:moveTo>
                        <a:pt x="0" y="2034862"/>
                      </a:moveTo>
                      <a:cubicBezTo>
                        <a:pt x="45076" y="1987639"/>
                        <a:pt x="90152" y="1940417"/>
                        <a:pt x="167425" y="1944710"/>
                      </a:cubicBezTo>
                      <a:cubicBezTo>
                        <a:pt x="244698" y="1949003"/>
                        <a:pt x="384219" y="2030569"/>
                        <a:pt x="463639" y="2060620"/>
                      </a:cubicBezTo>
                      <a:cubicBezTo>
                        <a:pt x="543059" y="2090671"/>
                        <a:pt x="558084" y="2152918"/>
                        <a:pt x="643943" y="2125014"/>
                      </a:cubicBezTo>
                      <a:cubicBezTo>
                        <a:pt x="729802" y="2097110"/>
                        <a:pt x="875763" y="1921098"/>
                        <a:pt x="978794" y="1893194"/>
                      </a:cubicBezTo>
                      <a:cubicBezTo>
                        <a:pt x="1081825" y="1865290"/>
                        <a:pt x="1187002" y="1955443"/>
                        <a:pt x="1262129" y="1957589"/>
                      </a:cubicBezTo>
                      <a:cubicBezTo>
                        <a:pt x="1337256" y="1959735"/>
                        <a:pt x="1360868" y="1974760"/>
                        <a:pt x="1429555" y="1906073"/>
                      </a:cubicBezTo>
                      <a:cubicBezTo>
                        <a:pt x="1498242" y="1837386"/>
                        <a:pt x="1601273" y="1648496"/>
                        <a:pt x="1674253" y="1545465"/>
                      </a:cubicBezTo>
                      <a:cubicBezTo>
                        <a:pt x="1747233" y="1442434"/>
                        <a:pt x="1800895" y="1315791"/>
                        <a:pt x="1867436" y="1287887"/>
                      </a:cubicBezTo>
                      <a:cubicBezTo>
                        <a:pt x="1933977" y="1259983"/>
                        <a:pt x="2000518" y="1399504"/>
                        <a:pt x="2073498" y="1378039"/>
                      </a:cubicBezTo>
                      <a:cubicBezTo>
                        <a:pt x="2146478" y="1356574"/>
                        <a:pt x="2316050" y="1388771"/>
                        <a:pt x="2305318" y="1159098"/>
                      </a:cubicBezTo>
                      <a:cubicBezTo>
                        <a:pt x="2294586" y="929425"/>
                        <a:pt x="2009104" y="0"/>
                        <a:pt x="2009104" y="0"/>
                      </a:cubicBezTo>
                      <a:lnTo>
                        <a:pt x="2009104" y="0"/>
                      </a:lnTo>
                    </a:path>
                  </a:pathLst>
                </a:cu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Freeform 551"/>
                <p:cNvSpPr/>
                <p:nvPr/>
              </p:nvSpPr>
              <p:spPr>
                <a:xfrm>
                  <a:off x="7146701" y="1144074"/>
                  <a:ext cx="635358" cy="1961881"/>
                </a:xfrm>
                <a:custGeom>
                  <a:avLst/>
                  <a:gdLst>
                    <a:gd name="connsiteX0" fmla="*/ 0 w 663263"/>
                    <a:gd name="connsiteY0" fmla="*/ 414270 h 1964027"/>
                    <a:gd name="connsiteX1" fmla="*/ 141668 w 663263"/>
                    <a:gd name="connsiteY1" fmla="*/ 298360 h 1964027"/>
                    <a:gd name="connsiteX2" fmla="*/ 347730 w 663263"/>
                    <a:gd name="connsiteY2" fmla="*/ 118056 h 1964027"/>
                    <a:gd name="connsiteX3" fmla="*/ 579550 w 663263"/>
                    <a:gd name="connsiteY3" fmla="*/ 208208 h 1964027"/>
                    <a:gd name="connsiteX4" fmla="*/ 605307 w 663263"/>
                    <a:gd name="connsiteY4" fmla="*/ 1367307 h 1964027"/>
                    <a:gd name="connsiteX5" fmla="*/ 592429 w 663263"/>
                    <a:gd name="connsiteY5" fmla="*/ 1573369 h 1964027"/>
                    <a:gd name="connsiteX6" fmla="*/ 180305 w 663263"/>
                    <a:gd name="connsiteY6" fmla="*/ 1908219 h 1964027"/>
                    <a:gd name="connsiteX7" fmla="*/ 38637 w 663263"/>
                    <a:gd name="connsiteY7" fmla="*/ 1908219 h 1964027"/>
                    <a:gd name="connsiteX8" fmla="*/ 38637 w 663263"/>
                    <a:gd name="connsiteY8" fmla="*/ 1895341 h 1964027"/>
                    <a:gd name="connsiteX0" fmla="*/ 0 w 635358"/>
                    <a:gd name="connsiteY0" fmla="*/ 414270 h 1961881"/>
                    <a:gd name="connsiteX1" fmla="*/ 141668 w 635358"/>
                    <a:gd name="connsiteY1" fmla="*/ 298360 h 1961881"/>
                    <a:gd name="connsiteX2" fmla="*/ 347730 w 635358"/>
                    <a:gd name="connsiteY2" fmla="*/ 118056 h 1961881"/>
                    <a:gd name="connsiteX3" fmla="*/ 579550 w 635358"/>
                    <a:gd name="connsiteY3" fmla="*/ 208208 h 1961881"/>
                    <a:gd name="connsiteX4" fmla="*/ 605307 w 635358"/>
                    <a:gd name="connsiteY4" fmla="*/ 1367307 h 1961881"/>
                    <a:gd name="connsiteX5" fmla="*/ 592429 w 635358"/>
                    <a:gd name="connsiteY5" fmla="*/ 1573369 h 1961881"/>
                    <a:gd name="connsiteX6" fmla="*/ 566671 w 635358"/>
                    <a:gd name="connsiteY6" fmla="*/ 1586248 h 1961881"/>
                    <a:gd name="connsiteX7" fmla="*/ 180305 w 635358"/>
                    <a:gd name="connsiteY7" fmla="*/ 1908219 h 1961881"/>
                    <a:gd name="connsiteX8" fmla="*/ 38637 w 635358"/>
                    <a:gd name="connsiteY8" fmla="*/ 1908219 h 1961881"/>
                    <a:gd name="connsiteX9" fmla="*/ 38637 w 635358"/>
                    <a:gd name="connsiteY9" fmla="*/ 1895341 h 196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5358" h="1961881">
                      <a:moveTo>
                        <a:pt x="0" y="414270"/>
                      </a:moveTo>
                      <a:cubicBezTo>
                        <a:pt x="41856" y="379926"/>
                        <a:pt x="83713" y="347729"/>
                        <a:pt x="141668" y="298360"/>
                      </a:cubicBezTo>
                      <a:cubicBezTo>
                        <a:pt x="199623" y="248991"/>
                        <a:pt x="274750" y="133081"/>
                        <a:pt x="347730" y="118056"/>
                      </a:cubicBezTo>
                      <a:cubicBezTo>
                        <a:pt x="420710" y="103031"/>
                        <a:pt x="536621" y="0"/>
                        <a:pt x="579550" y="208208"/>
                      </a:cubicBezTo>
                      <a:cubicBezTo>
                        <a:pt x="622479" y="416416"/>
                        <a:pt x="603161" y="1139780"/>
                        <a:pt x="605307" y="1367307"/>
                      </a:cubicBezTo>
                      <a:cubicBezTo>
                        <a:pt x="607453" y="1594834"/>
                        <a:pt x="598868" y="1536879"/>
                        <a:pt x="592429" y="1573369"/>
                      </a:cubicBezTo>
                      <a:cubicBezTo>
                        <a:pt x="585990" y="1609859"/>
                        <a:pt x="635358" y="1530440"/>
                        <a:pt x="566671" y="1586248"/>
                      </a:cubicBezTo>
                      <a:cubicBezTo>
                        <a:pt x="497984" y="1642056"/>
                        <a:pt x="268311" y="1854557"/>
                        <a:pt x="180305" y="1908219"/>
                      </a:cubicBezTo>
                      <a:cubicBezTo>
                        <a:pt x="92299" y="1961881"/>
                        <a:pt x="62248" y="1910365"/>
                        <a:pt x="38637" y="1908219"/>
                      </a:cubicBezTo>
                      <a:cubicBezTo>
                        <a:pt x="15026" y="1906073"/>
                        <a:pt x="26831" y="1900707"/>
                        <a:pt x="38637" y="1895341"/>
                      </a:cubicBezTo>
                    </a:path>
                  </a:pathLst>
                </a:cu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Oval 552"/>
                <p:cNvSpPr/>
                <p:nvPr/>
              </p:nvSpPr>
              <p:spPr>
                <a:xfrm>
                  <a:off x="7162800" y="3099516"/>
                  <a:ext cx="76200" cy="76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4" name="Straight Connector 553"/>
                <p:cNvCxnSpPr/>
                <p:nvPr/>
              </p:nvCxnSpPr>
              <p:spPr>
                <a:xfrm rot="5400000">
                  <a:off x="7211220" y="3103489"/>
                  <a:ext cx="76200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5" name="TextBox 554"/>
                <p:cNvSpPr txBox="1"/>
                <p:nvPr/>
              </p:nvSpPr>
              <p:spPr>
                <a:xfrm>
                  <a:off x="6947079" y="3754017"/>
                  <a:ext cx="672921" cy="310341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700"/>
                    </a:lnSpc>
                  </a:pPr>
                  <a:r>
                    <a:rPr lang="en-US" sz="2000" dirty="0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NANC</a:t>
                  </a:r>
                  <a:endParaRPr lang="en-US" sz="2000" dirty="0">
                    <a:solidFill>
                      <a:schemeClr val="bg1"/>
                    </a:solidFill>
                    <a:latin typeface="Bernard MT Condensed" pitchFamily="18" charset="0"/>
                  </a:endParaRPr>
                </a:p>
              </p:txBody>
            </p:sp>
          </p:grpSp>
        </p:grpSp>
        <p:sp>
          <p:nvSpPr>
            <p:cNvPr id="563" name="TextBox 562"/>
            <p:cNvSpPr txBox="1"/>
            <p:nvPr/>
          </p:nvSpPr>
          <p:spPr>
            <a:xfrm>
              <a:off x="3937716" y="6146979"/>
              <a:ext cx="1524000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b="1" dirty="0" smtClean="0">
                  <a:latin typeface="Arial Narrow" pitchFamily="34" charset="0"/>
                </a:rPr>
                <a:t>Mucous secretion</a:t>
              </a:r>
              <a:endParaRPr lang="en-US" b="1" dirty="0">
                <a:latin typeface="Arial Narrow" pitchFamily="34" charset="0"/>
              </a:endParaRPr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4044406" y="1715037"/>
            <a:ext cx="1471052" cy="1349526"/>
            <a:chOff x="4044406" y="1715037"/>
            <a:chExt cx="1471052" cy="1349526"/>
          </a:xfrm>
        </p:grpSpPr>
        <p:sp>
          <p:nvSpPr>
            <p:cNvPr id="595" name="Freeform 594"/>
            <p:cNvSpPr/>
            <p:nvPr/>
          </p:nvSpPr>
          <p:spPr>
            <a:xfrm rot="20303360" flipH="1">
              <a:off x="4516974" y="1877722"/>
              <a:ext cx="998484" cy="750232"/>
            </a:xfrm>
            <a:custGeom>
              <a:avLst/>
              <a:gdLst>
                <a:gd name="connsiteX0" fmla="*/ 0 w 1227932"/>
                <a:gd name="connsiteY0" fmla="*/ 29369 h 844550"/>
                <a:gd name="connsiteX1" fmla="*/ 190500 w 1227932"/>
                <a:gd name="connsiteY1" fmla="*/ 57944 h 844550"/>
                <a:gd name="connsiteX2" fmla="*/ 295275 w 1227932"/>
                <a:gd name="connsiteY2" fmla="*/ 377031 h 844550"/>
                <a:gd name="connsiteX3" fmla="*/ 733425 w 1227932"/>
                <a:gd name="connsiteY3" fmla="*/ 543719 h 844550"/>
                <a:gd name="connsiteX4" fmla="*/ 1157288 w 1227932"/>
                <a:gd name="connsiteY4" fmla="*/ 800894 h 844550"/>
                <a:gd name="connsiteX5" fmla="*/ 1157288 w 1227932"/>
                <a:gd name="connsiteY5" fmla="*/ 805656 h 844550"/>
                <a:gd name="connsiteX6" fmla="*/ 1157288 w 1227932"/>
                <a:gd name="connsiteY6" fmla="*/ 805656 h 844550"/>
                <a:gd name="connsiteX7" fmla="*/ 1133475 w 1227932"/>
                <a:gd name="connsiteY7" fmla="*/ 791369 h 844550"/>
                <a:gd name="connsiteX8" fmla="*/ 1133475 w 1227932"/>
                <a:gd name="connsiteY8" fmla="*/ 791369 h 8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932" h="844550">
                  <a:moveTo>
                    <a:pt x="0" y="29369"/>
                  </a:moveTo>
                  <a:cubicBezTo>
                    <a:pt x="70644" y="14684"/>
                    <a:pt x="141288" y="0"/>
                    <a:pt x="190500" y="57944"/>
                  </a:cubicBezTo>
                  <a:cubicBezTo>
                    <a:pt x="239713" y="115888"/>
                    <a:pt x="204788" y="296069"/>
                    <a:pt x="295275" y="377031"/>
                  </a:cubicBezTo>
                  <a:cubicBezTo>
                    <a:pt x="385763" y="457994"/>
                    <a:pt x="589756" y="473075"/>
                    <a:pt x="733425" y="543719"/>
                  </a:cubicBezTo>
                  <a:cubicBezTo>
                    <a:pt x="877094" y="614363"/>
                    <a:pt x="1086644" y="757238"/>
                    <a:pt x="1157288" y="800894"/>
                  </a:cubicBezTo>
                  <a:cubicBezTo>
                    <a:pt x="1227932" y="844550"/>
                    <a:pt x="1157288" y="805656"/>
                    <a:pt x="1157288" y="805656"/>
                  </a:cubicBezTo>
                  <a:lnTo>
                    <a:pt x="1157288" y="805656"/>
                  </a:lnTo>
                  <a:lnTo>
                    <a:pt x="1133475" y="791369"/>
                  </a:lnTo>
                  <a:lnTo>
                    <a:pt x="1133475" y="791369"/>
                  </a:lnTo>
                </a:path>
              </a:pathLst>
            </a:cu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6" name="Group 518"/>
            <p:cNvGrpSpPr/>
            <p:nvPr/>
          </p:nvGrpSpPr>
          <p:grpSpPr>
            <a:xfrm>
              <a:off x="4044406" y="1715037"/>
              <a:ext cx="1365794" cy="1349526"/>
              <a:chOff x="4044406" y="1715037"/>
              <a:chExt cx="1365794" cy="1349526"/>
            </a:xfrm>
          </p:grpSpPr>
          <p:sp>
            <p:nvSpPr>
              <p:cNvPr id="597" name="Text Box 358"/>
              <p:cNvSpPr txBox="1">
                <a:spLocks noChangeArrowheads="1"/>
              </p:cNvSpPr>
              <p:nvPr/>
            </p:nvSpPr>
            <p:spPr bwMode="auto">
              <a:xfrm>
                <a:off x="4044406" y="2514600"/>
                <a:ext cx="6799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it-IT" dirty="0">
                    <a:effectLst/>
                    <a:latin typeface="Bernard MT Condensed" pitchFamily="18" charset="0"/>
                  </a:rPr>
                  <a:t>ß</a:t>
                </a:r>
                <a:r>
                  <a:rPr lang="it-IT" baseline="-25000" dirty="0">
                    <a:effectLst/>
                    <a:latin typeface="Bernard MT Condensed" pitchFamily="18" charset="0"/>
                  </a:rPr>
                  <a:t>2</a:t>
                </a:r>
                <a:r>
                  <a:rPr lang="it-IT" dirty="0">
                    <a:effectLst/>
                    <a:latin typeface="Bernard MT Condensed" pitchFamily="18" charset="0"/>
                  </a:rPr>
                  <a:t>-AR</a:t>
                </a:r>
              </a:p>
            </p:txBody>
          </p:sp>
          <p:sp>
            <p:nvSpPr>
              <p:cNvPr id="598" name="AutoShape 357"/>
              <p:cNvSpPr>
                <a:spLocks noChangeArrowheads="1"/>
              </p:cNvSpPr>
              <p:nvPr/>
            </p:nvSpPr>
            <p:spPr bwMode="auto">
              <a:xfrm rot="5100000">
                <a:off x="4522387" y="2872362"/>
                <a:ext cx="217797" cy="166606"/>
              </a:xfrm>
              <a:prstGeom prst="flowChartOnlineStorag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5334000" y="1715037"/>
                <a:ext cx="76200" cy="76200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0" name="Straight Connector 599"/>
              <p:cNvCxnSpPr/>
              <p:nvPr/>
            </p:nvCxnSpPr>
            <p:spPr>
              <a:xfrm rot="10800000" flipV="1">
                <a:off x="4648200" y="2655195"/>
                <a:ext cx="106974" cy="2007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TextBox 600"/>
              <p:cNvSpPr txBox="1"/>
              <p:nvPr/>
            </p:nvSpPr>
            <p:spPr>
              <a:xfrm>
                <a:off x="4648200" y="2057400"/>
                <a:ext cx="457200" cy="310341"/>
              </a:xfrm>
              <a:prstGeom prst="rect">
                <a:avLst/>
              </a:prstGeom>
              <a:solidFill>
                <a:srgbClr val="FF00F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dirty="0" smtClean="0">
                    <a:latin typeface="Bernard MT Condensed" pitchFamily="18" charset="0"/>
                  </a:rPr>
                  <a:t>AD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" grpId="0" animBg="1"/>
      <p:bldP spid="571" grpId="0" animBg="1"/>
      <p:bldP spid="5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6386293" y="2225675"/>
            <a:ext cx="1081307" cy="54534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r>
              <a:rPr kumimoji="1" lang="en-US" altLang="ko-KR" sz="2000" dirty="0" smtClean="0">
                <a:solidFill>
                  <a:srgbClr val="7030A0"/>
                </a:solidFill>
                <a:latin typeface="Bernard MT Condensed" pitchFamily="18" charset="0"/>
                <a:ea typeface="Dotum" pitchFamily="34" charset="-127"/>
              </a:rPr>
              <a:t>M </a:t>
            </a:r>
            <a:r>
              <a:rPr kumimoji="1" lang="en-US" altLang="ko-KR" sz="2000" baseline="-25000" dirty="0" smtClean="0">
                <a:solidFill>
                  <a:srgbClr val="7030A0"/>
                </a:solidFill>
                <a:latin typeface="Bernard MT Condensed" pitchFamily="18" charset="0"/>
                <a:ea typeface="Dotum" pitchFamily="34" charset="-127"/>
              </a:rPr>
              <a:t>3</a:t>
            </a:r>
            <a:r>
              <a:rPr kumimoji="1" lang="ja-JP" altLang="en-US" sz="2000" b="1" baseline="-25000" smtClean="0">
                <a:solidFill>
                  <a:srgbClr val="7030A0"/>
                </a:solidFill>
                <a:latin typeface="Times New Roman" pitchFamily="18" charset="0"/>
                <a:ea typeface="MS Gothic" pitchFamily="49" charset="-128"/>
              </a:rPr>
              <a:t> </a:t>
            </a:r>
            <a:r>
              <a:rPr kumimoji="1" lang="en-US" altLang="ko-KR" sz="2000" dirty="0" err="1" smtClean="0">
                <a:solidFill>
                  <a:srgbClr val="7030A0"/>
                </a:solidFill>
                <a:latin typeface="Bernard MT Condensed" pitchFamily="18" charset="0"/>
                <a:ea typeface="Dotum" pitchFamily="34" charset="-127"/>
              </a:rPr>
              <a:t>AchR</a:t>
            </a:r>
            <a:endParaRPr kumimoji="1" lang="en-US" altLang="ja-JP" sz="2000" dirty="0">
              <a:solidFill>
                <a:srgbClr val="7030A0"/>
              </a:solidFill>
              <a:latin typeface="Bernard MT Condensed" pitchFamily="18" charset="0"/>
              <a:ea typeface="Dotum" pitchFamily="34" charset="-127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62093" y="2238416"/>
            <a:ext cx="1081307" cy="545343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r>
              <a:rPr kumimoji="1" lang="en-US" altLang="ja-JP" sz="2000" b="1" dirty="0">
                <a:solidFill>
                  <a:srgbClr val="7030A0"/>
                </a:solidFill>
                <a:latin typeface="Times New Roman" pitchFamily="18" charset="0"/>
                <a:ea typeface="MS Gothic" pitchFamily="49" charset="-128"/>
              </a:rPr>
              <a:t>β</a:t>
            </a:r>
            <a:r>
              <a:rPr kumimoji="1" lang="ja-JP" altLang="en-US" sz="2000" b="1" baseline="-25000">
                <a:solidFill>
                  <a:srgbClr val="7030A0"/>
                </a:solidFill>
                <a:latin typeface="Times New Roman" pitchFamily="18" charset="0"/>
                <a:ea typeface="MS Gothic" pitchFamily="49" charset="-128"/>
              </a:rPr>
              <a:t>２ </a:t>
            </a:r>
            <a:r>
              <a:rPr kumimoji="1" lang="en-US" altLang="ko-KR" sz="2000" dirty="0" smtClean="0">
                <a:solidFill>
                  <a:srgbClr val="7030A0"/>
                </a:solidFill>
                <a:latin typeface="Bernard MT Condensed" pitchFamily="18" charset="0"/>
                <a:ea typeface="Dotum" pitchFamily="34" charset="-127"/>
              </a:rPr>
              <a:t>AR</a:t>
            </a:r>
            <a:endParaRPr kumimoji="1" lang="en-US" altLang="ja-JP" sz="2000" dirty="0">
              <a:solidFill>
                <a:srgbClr val="7030A0"/>
              </a:solidFill>
              <a:latin typeface="Bernard MT Condensed" pitchFamily="18" charset="0"/>
              <a:ea typeface="Dotum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28600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RELIEVERS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2474" y="605304"/>
            <a:ext cx="47244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400" dirty="0" smtClean="0">
                <a:latin typeface="Bernard MT Condensed" pitchFamily="18" charset="0"/>
              </a:rPr>
              <a:t>RESCUE </a:t>
            </a:r>
            <a:r>
              <a:rPr lang="en-US" altLang="zh-CN" sz="2400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altLang="zh-CN" sz="2400" dirty="0" smtClean="0">
                <a:latin typeface="Bernard MT Condensed" pitchFamily="18" charset="0"/>
              </a:rPr>
              <a:t>for quick</a:t>
            </a:r>
          </a:p>
          <a:p>
            <a:pPr>
              <a:lnSpc>
                <a:spcPts val="2300"/>
              </a:lnSpc>
            </a:pPr>
            <a:r>
              <a:rPr lang="en-US" altLang="zh-CN" sz="2400" dirty="0" smtClean="0">
                <a:latin typeface="Bernard MT Condensed" pitchFamily="18" charset="0"/>
              </a:rPr>
              <a:t>relief of acute attacks 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609600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1000" y="2686717"/>
            <a:ext cx="8077200" cy="62345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447800" y="2733317"/>
            <a:ext cx="16002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kumimoji="1" lang="en-US" altLang="ko-KR" sz="1400" b="1" dirty="0" smtClean="0">
                <a:solidFill>
                  <a:schemeClr val="bg1"/>
                </a:solidFill>
                <a:latin typeface="Dotum" pitchFamily="34" charset="-127"/>
                <a:ea typeface="Dotum" pitchFamily="34" charset="-127"/>
              </a:rPr>
              <a:t>Bronchial SMC membrane</a:t>
            </a:r>
            <a:endParaRPr kumimoji="1" lang="en-US" altLang="ja-JP" sz="1400" b="1" dirty="0">
              <a:solidFill>
                <a:schemeClr val="bg1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4301873" y="2449255"/>
            <a:ext cx="781755" cy="1306551"/>
          </a:xfrm>
          <a:custGeom>
            <a:avLst/>
            <a:gdLst/>
            <a:ahLst/>
            <a:cxnLst>
              <a:cxn ang="0">
                <a:pos x="90" y="24"/>
              </a:cxn>
              <a:cxn ang="0">
                <a:pos x="17" y="63"/>
              </a:cxn>
              <a:cxn ang="0">
                <a:pos x="4" y="119"/>
              </a:cxn>
              <a:cxn ang="0">
                <a:pos x="13" y="182"/>
              </a:cxn>
              <a:cxn ang="0">
                <a:pos x="22" y="222"/>
              </a:cxn>
              <a:cxn ang="0">
                <a:pos x="30" y="298"/>
              </a:cxn>
              <a:cxn ang="0">
                <a:pos x="26" y="321"/>
              </a:cxn>
              <a:cxn ang="0">
                <a:pos x="22" y="347"/>
              </a:cxn>
              <a:cxn ang="0">
                <a:pos x="4" y="430"/>
              </a:cxn>
              <a:cxn ang="0">
                <a:pos x="4" y="470"/>
              </a:cxn>
              <a:cxn ang="0">
                <a:pos x="0" y="513"/>
              </a:cxn>
              <a:cxn ang="0">
                <a:pos x="4" y="585"/>
              </a:cxn>
              <a:cxn ang="0">
                <a:pos x="56" y="608"/>
              </a:cxn>
              <a:cxn ang="0">
                <a:pos x="86" y="552"/>
              </a:cxn>
              <a:cxn ang="0">
                <a:pos x="99" y="460"/>
              </a:cxn>
              <a:cxn ang="0">
                <a:pos x="99" y="364"/>
              </a:cxn>
              <a:cxn ang="0">
                <a:pos x="108" y="298"/>
              </a:cxn>
              <a:cxn ang="0">
                <a:pos x="90" y="205"/>
              </a:cxn>
              <a:cxn ang="0">
                <a:pos x="99" y="126"/>
              </a:cxn>
              <a:cxn ang="0">
                <a:pos x="142" y="86"/>
              </a:cxn>
              <a:cxn ang="0">
                <a:pos x="176" y="146"/>
              </a:cxn>
              <a:cxn ang="0">
                <a:pos x="172" y="258"/>
              </a:cxn>
              <a:cxn ang="0">
                <a:pos x="163" y="371"/>
              </a:cxn>
              <a:cxn ang="0">
                <a:pos x="168" y="539"/>
              </a:cxn>
              <a:cxn ang="0">
                <a:pos x="194" y="671"/>
              </a:cxn>
              <a:cxn ang="0">
                <a:pos x="254" y="724"/>
              </a:cxn>
              <a:cxn ang="0">
                <a:pos x="275" y="612"/>
              </a:cxn>
              <a:cxn ang="0">
                <a:pos x="258" y="483"/>
              </a:cxn>
              <a:cxn ang="0">
                <a:pos x="254" y="351"/>
              </a:cxn>
              <a:cxn ang="0">
                <a:pos x="258" y="199"/>
              </a:cxn>
              <a:cxn ang="0">
                <a:pos x="258" y="60"/>
              </a:cxn>
              <a:cxn ang="0">
                <a:pos x="297" y="0"/>
              </a:cxn>
              <a:cxn ang="0">
                <a:pos x="336" y="20"/>
              </a:cxn>
              <a:cxn ang="0">
                <a:pos x="344" y="96"/>
              </a:cxn>
              <a:cxn ang="0">
                <a:pos x="353" y="143"/>
              </a:cxn>
              <a:cxn ang="0">
                <a:pos x="327" y="569"/>
              </a:cxn>
              <a:cxn ang="0">
                <a:pos x="344" y="883"/>
              </a:cxn>
              <a:cxn ang="0">
                <a:pos x="392" y="919"/>
              </a:cxn>
              <a:cxn ang="0">
                <a:pos x="452" y="856"/>
              </a:cxn>
              <a:cxn ang="0">
                <a:pos x="465" y="810"/>
              </a:cxn>
              <a:cxn ang="0">
                <a:pos x="435" y="741"/>
              </a:cxn>
              <a:cxn ang="0">
                <a:pos x="417" y="536"/>
              </a:cxn>
              <a:cxn ang="0">
                <a:pos x="422" y="384"/>
              </a:cxn>
              <a:cxn ang="0">
                <a:pos x="417" y="205"/>
              </a:cxn>
              <a:cxn ang="0">
                <a:pos x="439" y="96"/>
              </a:cxn>
              <a:cxn ang="0">
                <a:pos x="465" y="93"/>
              </a:cxn>
              <a:cxn ang="0">
                <a:pos x="495" y="159"/>
              </a:cxn>
              <a:cxn ang="0">
                <a:pos x="512" y="248"/>
              </a:cxn>
              <a:cxn ang="0">
                <a:pos x="503" y="447"/>
              </a:cxn>
              <a:cxn ang="0">
                <a:pos x="512" y="708"/>
              </a:cxn>
              <a:cxn ang="0">
                <a:pos x="555" y="747"/>
              </a:cxn>
            </a:cxnLst>
            <a:rect l="0" t="0" r="r" b="b"/>
            <a:pathLst>
              <a:path w="556" h="920">
                <a:moveTo>
                  <a:pt x="142" y="14"/>
                </a:moveTo>
                <a:lnTo>
                  <a:pt x="120" y="20"/>
                </a:lnTo>
                <a:lnTo>
                  <a:pt x="108" y="20"/>
                </a:lnTo>
                <a:lnTo>
                  <a:pt x="90" y="24"/>
                </a:lnTo>
                <a:lnTo>
                  <a:pt x="73" y="34"/>
                </a:lnTo>
                <a:lnTo>
                  <a:pt x="56" y="40"/>
                </a:lnTo>
                <a:lnTo>
                  <a:pt x="34" y="53"/>
                </a:lnTo>
                <a:lnTo>
                  <a:pt x="17" y="63"/>
                </a:lnTo>
                <a:lnTo>
                  <a:pt x="4" y="67"/>
                </a:lnTo>
                <a:lnTo>
                  <a:pt x="4" y="76"/>
                </a:lnTo>
                <a:lnTo>
                  <a:pt x="0" y="90"/>
                </a:lnTo>
                <a:lnTo>
                  <a:pt x="4" y="119"/>
                </a:lnTo>
                <a:lnTo>
                  <a:pt x="9" y="149"/>
                </a:lnTo>
                <a:lnTo>
                  <a:pt x="9" y="162"/>
                </a:lnTo>
                <a:lnTo>
                  <a:pt x="9" y="172"/>
                </a:lnTo>
                <a:lnTo>
                  <a:pt x="13" y="182"/>
                </a:lnTo>
                <a:lnTo>
                  <a:pt x="17" y="186"/>
                </a:lnTo>
                <a:lnTo>
                  <a:pt x="17" y="189"/>
                </a:lnTo>
                <a:lnTo>
                  <a:pt x="22" y="199"/>
                </a:lnTo>
                <a:lnTo>
                  <a:pt x="22" y="222"/>
                </a:lnTo>
                <a:lnTo>
                  <a:pt x="26" y="248"/>
                </a:lnTo>
                <a:lnTo>
                  <a:pt x="26" y="278"/>
                </a:lnTo>
                <a:lnTo>
                  <a:pt x="30" y="288"/>
                </a:lnTo>
                <a:lnTo>
                  <a:pt x="30" y="298"/>
                </a:lnTo>
                <a:lnTo>
                  <a:pt x="30" y="308"/>
                </a:lnTo>
                <a:lnTo>
                  <a:pt x="30" y="314"/>
                </a:lnTo>
                <a:lnTo>
                  <a:pt x="30" y="318"/>
                </a:lnTo>
                <a:lnTo>
                  <a:pt x="26" y="321"/>
                </a:lnTo>
                <a:lnTo>
                  <a:pt x="26" y="328"/>
                </a:lnTo>
                <a:lnTo>
                  <a:pt x="26" y="331"/>
                </a:lnTo>
                <a:lnTo>
                  <a:pt x="22" y="337"/>
                </a:lnTo>
                <a:lnTo>
                  <a:pt x="22" y="347"/>
                </a:lnTo>
                <a:lnTo>
                  <a:pt x="17" y="371"/>
                </a:lnTo>
                <a:lnTo>
                  <a:pt x="13" y="390"/>
                </a:lnTo>
                <a:lnTo>
                  <a:pt x="9" y="410"/>
                </a:lnTo>
                <a:lnTo>
                  <a:pt x="4" y="430"/>
                </a:lnTo>
                <a:lnTo>
                  <a:pt x="4" y="440"/>
                </a:lnTo>
                <a:lnTo>
                  <a:pt x="4" y="450"/>
                </a:lnTo>
                <a:lnTo>
                  <a:pt x="4" y="460"/>
                </a:lnTo>
                <a:lnTo>
                  <a:pt x="4" y="470"/>
                </a:lnTo>
                <a:lnTo>
                  <a:pt x="0" y="480"/>
                </a:lnTo>
                <a:lnTo>
                  <a:pt x="0" y="486"/>
                </a:lnTo>
                <a:lnTo>
                  <a:pt x="0" y="486"/>
                </a:lnTo>
                <a:lnTo>
                  <a:pt x="0" y="513"/>
                </a:lnTo>
                <a:lnTo>
                  <a:pt x="0" y="536"/>
                </a:lnTo>
                <a:lnTo>
                  <a:pt x="0" y="556"/>
                </a:lnTo>
                <a:lnTo>
                  <a:pt x="0" y="572"/>
                </a:lnTo>
                <a:lnTo>
                  <a:pt x="4" y="585"/>
                </a:lnTo>
                <a:lnTo>
                  <a:pt x="13" y="595"/>
                </a:lnTo>
                <a:lnTo>
                  <a:pt x="30" y="602"/>
                </a:lnTo>
                <a:lnTo>
                  <a:pt x="52" y="608"/>
                </a:lnTo>
                <a:lnTo>
                  <a:pt x="56" y="608"/>
                </a:lnTo>
                <a:lnTo>
                  <a:pt x="60" y="602"/>
                </a:lnTo>
                <a:lnTo>
                  <a:pt x="73" y="579"/>
                </a:lnTo>
                <a:lnTo>
                  <a:pt x="82" y="559"/>
                </a:lnTo>
                <a:lnTo>
                  <a:pt x="86" y="552"/>
                </a:lnTo>
                <a:lnTo>
                  <a:pt x="90" y="549"/>
                </a:lnTo>
                <a:lnTo>
                  <a:pt x="95" y="513"/>
                </a:lnTo>
                <a:lnTo>
                  <a:pt x="95" y="483"/>
                </a:lnTo>
                <a:lnTo>
                  <a:pt x="99" y="460"/>
                </a:lnTo>
                <a:lnTo>
                  <a:pt x="99" y="440"/>
                </a:lnTo>
                <a:lnTo>
                  <a:pt x="99" y="420"/>
                </a:lnTo>
                <a:lnTo>
                  <a:pt x="99" y="397"/>
                </a:lnTo>
                <a:lnTo>
                  <a:pt x="99" y="364"/>
                </a:lnTo>
                <a:lnTo>
                  <a:pt x="99" y="347"/>
                </a:lnTo>
                <a:lnTo>
                  <a:pt x="99" y="324"/>
                </a:lnTo>
                <a:lnTo>
                  <a:pt x="103" y="314"/>
                </a:lnTo>
                <a:lnTo>
                  <a:pt x="108" y="298"/>
                </a:lnTo>
                <a:lnTo>
                  <a:pt x="103" y="265"/>
                </a:lnTo>
                <a:lnTo>
                  <a:pt x="99" y="232"/>
                </a:lnTo>
                <a:lnTo>
                  <a:pt x="95" y="219"/>
                </a:lnTo>
                <a:lnTo>
                  <a:pt x="90" y="205"/>
                </a:lnTo>
                <a:lnTo>
                  <a:pt x="95" y="179"/>
                </a:lnTo>
                <a:lnTo>
                  <a:pt x="95" y="159"/>
                </a:lnTo>
                <a:lnTo>
                  <a:pt x="95" y="139"/>
                </a:lnTo>
                <a:lnTo>
                  <a:pt x="99" y="126"/>
                </a:lnTo>
                <a:lnTo>
                  <a:pt x="103" y="113"/>
                </a:lnTo>
                <a:lnTo>
                  <a:pt x="112" y="103"/>
                </a:lnTo>
                <a:lnTo>
                  <a:pt x="125" y="93"/>
                </a:lnTo>
                <a:lnTo>
                  <a:pt x="142" y="86"/>
                </a:lnTo>
                <a:lnTo>
                  <a:pt x="159" y="96"/>
                </a:lnTo>
                <a:lnTo>
                  <a:pt x="168" y="113"/>
                </a:lnTo>
                <a:lnTo>
                  <a:pt x="172" y="129"/>
                </a:lnTo>
                <a:lnTo>
                  <a:pt x="176" y="146"/>
                </a:lnTo>
                <a:lnTo>
                  <a:pt x="176" y="179"/>
                </a:lnTo>
                <a:lnTo>
                  <a:pt x="176" y="209"/>
                </a:lnTo>
                <a:lnTo>
                  <a:pt x="176" y="235"/>
                </a:lnTo>
                <a:lnTo>
                  <a:pt x="172" y="258"/>
                </a:lnTo>
                <a:lnTo>
                  <a:pt x="172" y="281"/>
                </a:lnTo>
                <a:lnTo>
                  <a:pt x="168" y="308"/>
                </a:lnTo>
                <a:lnTo>
                  <a:pt x="163" y="334"/>
                </a:lnTo>
                <a:lnTo>
                  <a:pt x="163" y="371"/>
                </a:lnTo>
                <a:lnTo>
                  <a:pt x="163" y="404"/>
                </a:lnTo>
                <a:lnTo>
                  <a:pt x="163" y="433"/>
                </a:lnTo>
                <a:lnTo>
                  <a:pt x="168" y="486"/>
                </a:lnTo>
                <a:lnTo>
                  <a:pt x="168" y="539"/>
                </a:lnTo>
                <a:lnTo>
                  <a:pt x="172" y="565"/>
                </a:lnTo>
                <a:lnTo>
                  <a:pt x="181" y="595"/>
                </a:lnTo>
                <a:lnTo>
                  <a:pt x="185" y="632"/>
                </a:lnTo>
                <a:lnTo>
                  <a:pt x="194" y="671"/>
                </a:lnTo>
                <a:lnTo>
                  <a:pt x="207" y="708"/>
                </a:lnTo>
                <a:lnTo>
                  <a:pt x="228" y="737"/>
                </a:lnTo>
                <a:lnTo>
                  <a:pt x="241" y="731"/>
                </a:lnTo>
                <a:lnTo>
                  <a:pt x="254" y="724"/>
                </a:lnTo>
                <a:lnTo>
                  <a:pt x="262" y="711"/>
                </a:lnTo>
                <a:lnTo>
                  <a:pt x="271" y="694"/>
                </a:lnTo>
                <a:lnTo>
                  <a:pt x="275" y="655"/>
                </a:lnTo>
                <a:lnTo>
                  <a:pt x="275" y="612"/>
                </a:lnTo>
                <a:lnTo>
                  <a:pt x="271" y="569"/>
                </a:lnTo>
                <a:lnTo>
                  <a:pt x="267" y="526"/>
                </a:lnTo>
                <a:lnTo>
                  <a:pt x="262" y="496"/>
                </a:lnTo>
                <a:lnTo>
                  <a:pt x="258" y="483"/>
                </a:lnTo>
                <a:lnTo>
                  <a:pt x="258" y="476"/>
                </a:lnTo>
                <a:lnTo>
                  <a:pt x="258" y="437"/>
                </a:lnTo>
                <a:lnTo>
                  <a:pt x="254" y="394"/>
                </a:lnTo>
                <a:lnTo>
                  <a:pt x="254" y="351"/>
                </a:lnTo>
                <a:lnTo>
                  <a:pt x="254" y="314"/>
                </a:lnTo>
                <a:lnTo>
                  <a:pt x="254" y="281"/>
                </a:lnTo>
                <a:lnTo>
                  <a:pt x="254" y="252"/>
                </a:lnTo>
                <a:lnTo>
                  <a:pt x="258" y="199"/>
                </a:lnTo>
                <a:lnTo>
                  <a:pt x="258" y="146"/>
                </a:lnTo>
                <a:lnTo>
                  <a:pt x="258" y="116"/>
                </a:lnTo>
                <a:lnTo>
                  <a:pt x="258" y="83"/>
                </a:lnTo>
                <a:lnTo>
                  <a:pt x="258" y="60"/>
                </a:lnTo>
                <a:lnTo>
                  <a:pt x="267" y="34"/>
                </a:lnTo>
                <a:lnTo>
                  <a:pt x="280" y="14"/>
                </a:lnTo>
                <a:lnTo>
                  <a:pt x="288" y="4"/>
                </a:lnTo>
                <a:lnTo>
                  <a:pt x="297" y="0"/>
                </a:lnTo>
                <a:lnTo>
                  <a:pt x="310" y="4"/>
                </a:lnTo>
                <a:lnTo>
                  <a:pt x="323" y="7"/>
                </a:lnTo>
                <a:lnTo>
                  <a:pt x="327" y="14"/>
                </a:lnTo>
                <a:lnTo>
                  <a:pt x="336" y="20"/>
                </a:lnTo>
                <a:lnTo>
                  <a:pt x="336" y="30"/>
                </a:lnTo>
                <a:lnTo>
                  <a:pt x="340" y="43"/>
                </a:lnTo>
                <a:lnTo>
                  <a:pt x="340" y="67"/>
                </a:lnTo>
                <a:lnTo>
                  <a:pt x="344" y="96"/>
                </a:lnTo>
                <a:lnTo>
                  <a:pt x="348" y="110"/>
                </a:lnTo>
                <a:lnTo>
                  <a:pt x="348" y="126"/>
                </a:lnTo>
                <a:lnTo>
                  <a:pt x="353" y="139"/>
                </a:lnTo>
                <a:lnTo>
                  <a:pt x="353" y="143"/>
                </a:lnTo>
                <a:lnTo>
                  <a:pt x="344" y="321"/>
                </a:lnTo>
                <a:lnTo>
                  <a:pt x="327" y="496"/>
                </a:lnTo>
                <a:lnTo>
                  <a:pt x="327" y="536"/>
                </a:lnTo>
                <a:lnTo>
                  <a:pt x="327" y="569"/>
                </a:lnTo>
                <a:lnTo>
                  <a:pt x="331" y="595"/>
                </a:lnTo>
                <a:lnTo>
                  <a:pt x="340" y="628"/>
                </a:lnTo>
                <a:lnTo>
                  <a:pt x="344" y="757"/>
                </a:lnTo>
                <a:lnTo>
                  <a:pt x="344" y="883"/>
                </a:lnTo>
                <a:lnTo>
                  <a:pt x="353" y="896"/>
                </a:lnTo>
                <a:lnTo>
                  <a:pt x="370" y="909"/>
                </a:lnTo>
                <a:lnTo>
                  <a:pt x="383" y="916"/>
                </a:lnTo>
                <a:lnTo>
                  <a:pt x="392" y="919"/>
                </a:lnTo>
                <a:lnTo>
                  <a:pt x="404" y="912"/>
                </a:lnTo>
                <a:lnTo>
                  <a:pt x="417" y="906"/>
                </a:lnTo>
                <a:lnTo>
                  <a:pt x="439" y="889"/>
                </a:lnTo>
                <a:lnTo>
                  <a:pt x="452" y="856"/>
                </a:lnTo>
                <a:lnTo>
                  <a:pt x="460" y="826"/>
                </a:lnTo>
                <a:lnTo>
                  <a:pt x="465" y="817"/>
                </a:lnTo>
                <a:lnTo>
                  <a:pt x="465" y="813"/>
                </a:lnTo>
                <a:lnTo>
                  <a:pt x="465" y="810"/>
                </a:lnTo>
                <a:lnTo>
                  <a:pt x="465" y="787"/>
                </a:lnTo>
                <a:lnTo>
                  <a:pt x="460" y="767"/>
                </a:lnTo>
                <a:lnTo>
                  <a:pt x="452" y="754"/>
                </a:lnTo>
                <a:lnTo>
                  <a:pt x="435" y="741"/>
                </a:lnTo>
                <a:lnTo>
                  <a:pt x="422" y="688"/>
                </a:lnTo>
                <a:lnTo>
                  <a:pt x="413" y="632"/>
                </a:lnTo>
                <a:lnTo>
                  <a:pt x="417" y="585"/>
                </a:lnTo>
                <a:lnTo>
                  <a:pt x="417" y="536"/>
                </a:lnTo>
                <a:lnTo>
                  <a:pt x="413" y="486"/>
                </a:lnTo>
                <a:lnTo>
                  <a:pt x="417" y="440"/>
                </a:lnTo>
                <a:lnTo>
                  <a:pt x="422" y="413"/>
                </a:lnTo>
                <a:lnTo>
                  <a:pt x="422" y="384"/>
                </a:lnTo>
                <a:lnTo>
                  <a:pt x="422" y="318"/>
                </a:lnTo>
                <a:lnTo>
                  <a:pt x="417" y="258"/>
                </a:lnTo>
                <a:lnTo>
                  <a:pt x="417" y="228"/>
                </a:lnTo>
                <a:lnTo>
                  <a:pt x="417" y="205"/>
                </a:lnTo>
                <a:lnTo>
                  <a:pt x="426" y="162"/>
                </a:lnTo>
                <a:lnTo>
                  <a:pt x="430" y="123"/>
                </a:lnTo>
                <a:lnTo>
                  <a:pt x="435" y="106"/>
                </a:lnTo>
                <a:lnTo>
                  <a:pt x="439" y="96"/>
                </a:lnTo>
                <a:lnTo>
                  <a:pt x="447" y="86"/>
                </a:lnTo>
                <a:lnTo>
                  <a:pt x="452" y="83"/>
                </a:lnTo>
                <a:lnTo>
                  <a:pt x="460" y="83"/>
                </a:lnTo>
                <a:lnTo>
                  <a:pt x="465" y="93"/>
                </a:lnTo>
                <a:lnTo>
                  <a:pt x="473" y="110"/>
                </a:lnTo>
                <a:lnTo>
                  <a:pt x="482" y="126"/>
                </a:lnTo>
                <a:lnTo>
                  <a:pt x="486" y="143"/>
                </a:lnTo>
                <a:lnTo>
                  <a:pt x="495" y="159"/>
                </a:lnTo>
                <a:lnTo>
                  <a:pt x="503" y="172"/>
                </a:lnTo>
                <a:lnTo>
                  <a:pt x="512" y="176"/>
                </a:lnTo>
                <a:lnTo>
                  <a:pt x="512" y="212"/>
                </a:lnTo>
                <a:lnTo>
                  <a:pt x="512" y="248"/>
                </a:lnTo>
                <a:lnTo>
                  <a:pt x="516" y="311"/>
                </a:lnTo>
                <a:lnTo>
                  <a:pt x="516" y="374"/>
                </a:lnTo>
                <a:lnTo>
                  <a:pt x="512" y="410"/>
                </a:lnTo>
                <a:lnTo>
                  <a:pt x="503" y="447"/>
                </a:lnTo>
                <a:lnTo>
                  <a:pt x="503" y="513"/>
                </a:lnTo>
                <a:lnTo>
                  <a:pt x="503" y="579"/>
                </a:lnTo>
                <a:lnTo>
                  <a:pt x="508" y="641"/>
                </a:lnTo>
                <a:lnTo>
                  <a:pt x="512" y="708"/>
                </a:lnTo>
                <a:lnTo>
                  <a:pt x="516" y="711"/>
                </a:lnTo>
                <a:lnTo>
                  <a:pt x="529" y="724"/>
                </a:lnTo>
                <a:lnTo>
                  <a:pt x="542" y="737"/>
                </a:lnTo>
                <a:lnTo>
                  <a:pt x="555" y="747"/>
                </a:lnTo>
              </a:path>
            </a:pathLst>
          </a:custGeom>
          <a:solidFill>
            <a:srgbClr val="006600"/>
          </a:solidFill>
          <a:ln w="762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600"/>
          </a:p>
        </p:txBody>
      </p:sp>
      <p:grpSp>
        <p:nvGrpSpPr>
          <p:cNvPr id="578" name="Group 577"/>
          <p:cNvGrpSpPr/>
          <p:nvPr/>
        </p:nvGrpSpPr>
        <p:grpSpPr>
          <a:xfrm>
            <a:off x="3053986" y="2865364"/>
            <a:ext cx="1453550" cy="873285"/>
            <a:chOff x="3053986" y="2865364"/>
            <a:chExt cx="1453550" cy="873285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3593178" y="2865364"/>
              <a:ext cx="610792" cy="752687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MS PGothic" pitchFamily="34" charset="-128"/>
              </a:endParaRPr>
            </a:p>
            <a:p>
              <a:pPr algn="ctr"/>
              <a:r>
                <a:rPr kumimoji="1" lang="en-US" altLang="ja-JP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α</a:t>
              </a:r>
              <a:r>
                <a:rPr kumimoji="1" lang="ja-JP" altLang="en-US" baseline="-250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ｓ</a:t>
              </a: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3920492" y="2923590"/>
              <a:ext cx="283478" cy="35362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0000"/>
                </a:lnSpc>
              </a:pPr>
              <a:r>
                <a:rPr kumimoji="1" lang="en-US" altLang="ja-JP">
                  <a:latin typeface="Times New Roman" pitchFamily="18" charset="0"/>
                  <a:ea typeface="MS PGothic" pitchFamily="34" charset="-128"/>
                </a:rPr>
                <a:t>γ</a:t>
              </a: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3593178" y="2933531"/>
              <a:ext cx="340466" cy="296814"/>
            </a:xfrm>
            <a:prstGeom prst="ellipse">
              <a:avLst/>
            </a:prstGeom>
            <a:solidFill>
              <a:srgbClr val="00CCFF"/>
            </a:solidFill>
            <a:ln w="2540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0000"/>
                </a:lnSpc>
              </a:pPr>
              <a:r>
                <a:rPr kumimoji="1" lang="en-US" altLang="ja-JP">
                  <a:latin typeface="Times New Roman" pitchFamily="18" charset="0"/>
                  <a:ea typeface="MS PGothic" pitchFamily="34" charset="-128"/>
                </a:rPr>
                <a:t>β</a:t>
              </a:r>
            </a:p>
          </p:txBody>
        </p: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3053986" y="3001702"/>
              <a:ext cx="540654" cy="683099"/>
              <a:chOff x="1199" y="1375"/>
              <a:chExt cx="385" cy="481"/>
            </a:xfrm>
            <a:solidFill>
              <a:srgbClr val="FF66FF"/>
            </a:solidFill>
          </p:grpSpPr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1210" y="1384"/>
                <a:ext cx="365" cy="466"/>
              </a:xfrm>
              <a:custGeom>
                <a:avLst/>
                <a:gdLst/>
                <a:ahLst/>
                <a:cxnLst>
                  <a:cxn ang="0">
                    <a:pos x="338" y="206"/>
                  </a:cxn>
                  <a:cxn ang="0">
                    <a:pos x="355" y="274"/>
                  </a:cxn>
                  <a:cxn ang="0">
                    <a:pos x="363" y="325"/>
                  </a:cxn>
                  <a:cxn ang="0">
                    <a:pos x="364" y="362"/>
                  </a:cxn>
                  <a:cxn ang="0">
                    <a:pos x="358" y="406"/>
                  </a:cxn>
                  <a:cxn ang="0">
                    <a:pos x="343" y="432"/>
                  </a:cxn>
                  <a:cxn ang="0">
                    <a:pos x="323" y="451"/>
                  </a:cxn>
                  <a:cxn ang="0">
                    <a:pos x="296" y="463"/>
                  </a:cxn>
                  <a:cxn ang="0">
                    <a:pos x="270" y="465"/>
                  </a:cxn>
                  <a:cxn ang="0">
                    <a:pos x="239" y="461"/>
                  </a:cxn>
                  <a:cxn ang="0">
                    <a:pos x="201" y="448"/>
                  </a:cxn>
                  <a:cxn ang="0">
                    <a:pos x="142" y="430"/>
                  </a:cxn>
                  <a:cxn ang="0">
                    <a:pos x="137" y="427"/>
                  </a:cxn>
                  <a:cxn ang="0">
                    <a:pos x="126" y="423"/>
                  </a:cxn>
                  <a:cxn ang="0">
                    <a:pos x="117" y="421"/>
                  </a:cxn>
                  <a:cxn ang="0">
                    <a:pos x="111" y="420"/>
                  </a:cxn>
                  <a:cxn ang="0">
                    <a:pos x="104" y="420"/>
                  </a:cxn>
                  <a:cxn ang="0">
                    <a:pos x="96" y="421"/>
                  </a:cxn>
                  <a:cxn ang="0">
                    <a:pos x="90" y="424"/>
                  </a:cxn>
                  <a:cxn ang="0">
                    <a:pos x="83" y="429"/>
                  </a:cxn>
                  <a:cxn ang="0">
                    <a:pos x="60" y="445"/>
                  </a:cxn>
                  <a:cxn ang="0">
                    <a:pos x="47" y="450"/>
                  </a:cxn>
                  <a:cxn ang="0">
                    <a:pos x="36" y="450"/>
                  </a:cxn>
                  <a:cxn ang="0">
                    <a:pos x="25" y="446"/>
                  </a:cxn>
                  <a:cxn ang="0">
                    <a:pos x="16" y="440"/>
                  </a:cxn>
                  <a:cxn ang="0">
                    <a:pos x="8" y="430"/>
                  </a:cxn>
                  <a:cxn ang="0">
                    <a:pos x="3" y="419"/>
                  </a:cxn>
                  <a:cxn ang="0">
                    <a:pos x="0" y="404"/>
                  </a:cxn>
                  <a:cxn ang="0">
                    <a:pos x="0" y="384"/>
                  </a:cxn>
                  <a:cxn ang="0">
                    <a:pos x="0" y="366"/>
                  </a:cxn>
                  <a:cxn ang="0">
                    <a:pos x="3" y="345"/>
                  </a:cxn>
                  <a:cxn ang="0">
                    <a:pos x="5" y="325"/>
                  </a:cxn>
                  <a:cxn ang="0">
                    <a:pos x="10" y="308"/>
                  </a:cxn>
                  <a:cxn ang="0">
                    <a:pos x="19" y="282"/>
                  </a:cxn>
                  <a:cxn ang="0">
                    <a:pos x="24" y="272"/>
                  </a:cxn>
                  <a:cxn ang="0">
                    <a:pos x="48" y="207"/>
                  </a:cxn>
                  <a:cxn ang="0">
                    <a:pos x="78" y="142"/>
                  </a:cxn>
                  <a:cxn ang="0">
                    <a:pos x="105" y="97"/>
                  </a:cxn>
                  <a:cxn ang="0">
                    <a:pos x="126" y="64"/>
                  </a:cxn>
                  <a:cxn ang="0">
                    <a:pos x="147" y="41"/>
                  </a:cxn>
                  <a:cxn ang="0">
                    <a:pos x="165" y="24"/>
                  </a:cxn>
                  <a:cxn ang="0">
                    <a:pos x="188" y="9"/>
                  </a:cxn>
                  <a:cxn ang="0">
                    <a:pos x="208" y="2"/>
                  </a:cxn>
                  <a:cxn ang="0">
                    <a:pos x="225" y="0"/>
                  </a:cxn>
                  <a:cxn ang="0">
                    <a:pos x="238" y="1"/>
                  </a:cxn>
                  <a:cxn ang="0">
                    <a:pos x="242" y="3"/>
                  </a:cxn>
                  <a:cxn ang="0">
                    <a:pos x="255" y="12"/>
                  </a:cxn>
                  <a:cxn ang="0">
                    <a:pos x="268" y="31"/>
                  </a:cxn>
                  <a:cxn ang="0">
                    <a:pos x="288" y="72"/>
                  </a:cxn>
                  <a:cxn ang="0">
                    <a:pos x="306" y="115"/>
                  </a:cxn>
                  <a:cxn ang="0">
                    <a:pos x="323" y="158"/>
                  </a:cxn>
                  <a:cxn ang="0">
                    <a:pos x="334" y="194"/>
                  </a:cxn>
                  <a:cxn ang="0">
                    <a:pos x="338" y="206"/>
                  </a:cxn>
                </a:cxnLst>
                <a:rect l="0" t="0" r="r" b="b"/>
                <a:pathLst>
                  <a:path w="365" h="466">
                    <a:moveTo>
                      <a:pt x="338" y="206"/>
                    </a:moveTo>
                    <a:lnTo>
                      <a:pt x="355" y="274"/>
                    </a:lnTo>
                    <a:lnTo>
                      <a:pt x="363" y="325"/>
                    </a:lnTo>
                    <a:lnTo>
                      <a:pt x="364" y="362"/>
                    </a:lnTo>
                    <a:lnTo>
                      <a:pt x="358" y="406"/>
                    </a:lnTo>
                    <a:lnTo>
                      <a:pt x="343" y="432"/>
                    </a:lnTo>
                    <a:lnTo>
                      <a:pt x="323" y="451"/>
                    </a:lnTo>
                    <a:lnTo>
                      <a:pt x="296" y="463"/>
                    </a:lnTo>
                    <a:lnTo>
                      <a:pt x="270" y="465"/>
                    </a:lnTo>
                    <a:lnTo>
                      <a:pt x="239" y="461"/>
                    </a:lnTo>
                    <a:lnTo>
                      <a:pt x="201" y="448"/>
                    </a:lnTo>
                    <a:lnTo>
                      <a:pt x="142" y="430"/>
                    </a:lnTo>
                    <a:lnTo>
                      <a:pt x="137" y="427"/>
                    </a:lnTo>
                    <a:lnTo>
                      <a:pt x="126" y="423"/>
                    </a:lnTo>
                    <a:lnTo>
                      <a:pt x="117" y="421"/>
                    </a:lnTo>
                    <a:lnTo>
                      <a:pt x="111" y="420"/>
                    </a:lnTo>
                    <a:lnTo>
                      <a:pt x="104" y="420"/>
                    </a:lnTo>
                    <a:lnTo>
                      <a:pt x="96" y="421"/>
                    </a:lnTo>
                    <a:lnTo>
                      <a:pt x="90" y="424"/>
                    </a:lnTo>
                    <a:lnTo>
                      <a:pt x="83" y="429"/>
                    </a:lnTo>
                    <a:lnTo>
                      <a:pt x="60" y="445"/>
                    </a:lnTo>
                    <a:lnTo>
                      <a:pt x="47" y="450"/>
                    </a:lnTo>
                    <a:lnTo>
                      <a:pt x="36" y="450"/>
                    </a:lnTo>
                    <a:lnTo>
                      <a:pt x="25" y="446"/>
                    </a:lnTo>
                    <a:lnTo>
                      <a:pt x="16" y="440"/>
                    </a:lnTo>
                    <a:lnTo>
                      <a:pt x="8" y="430"/>
                    </a:lnTo>
                    <a:lnTo>
                      <a:pt x="3" y="419"/>
                    </a:lnTo>
                    <a:lnTo>
                      <a:pt x="0" y="404"/>
                    </a:lnTo>
                    <a:lnTo>
                      <a:pt x="0" y="384"/>
                    </a:lnTo>
                    <a:lnTo>
                      <a:pt x="0" y="366"/>
                    </a:lnTo>
                    <a:lnTo>
                      <a:pt x="3" y="345"/>
                    </a:lnTo>
                    <a:lnTo>
                      <a:pt x="5" y="325"/>
                    </a:lnTo>
                    <a:lnTo>
                      <a:pt x="10" y="308"/>
                    </a:lnTo>
                    <a:lnTo>
                      <a:pt x="19" y="282"/>
                    </a:lnTo>
                    <a:lnTo>
                      <a:pt x="24" y="272"/>
                    </a:lnTo>
                    <a:lnTo>
                      <a:pt x="48" y="207"/>
                    </a:lnTo>
                    <a:lnTo>
                      <a:pt x="78" y="142"/>
                    </a:lnTo>
                    <a:lnTo>
                      <a:pt x="105" y="97"/>
                    </a:lnTo>
                    <a:lnTo>
                      <a:pt x="126" y="64"/>
                    </a:lnTo>
                    <a:lnTo>
                      <a:pt x="147" y="41"/>
                    </a:lnTo>
                    <a:lnTo>
                      <a:pt x="165" y="24"/>
                    </a:lnTo>
                    <a:lnTo>
                      <a:pt x="188" y="9"/>
                    </a:lnTo>
                    <a:lnTo>
                      <a:pt x="208" y="2"/>
                    </a:lnTo>
                    <a:lnTo>
                      <a:pt x="225" y="0"/>
                    </a:lnTo>
                    <a:lnTo>
                      <a:pt x="238" y="1"/>
                    </a:lnTo>
                    <a:lnTo>
                      <a:pt x="242" y="3"/>
                    </a:lnTo>
                    <a:lnTo>
                      <a:pt x="255" y="12"/>
                    </a:lnTo>
                    <a:lnTo>
                      <a:pt x="268" y="31"/>
                    </a:lnTo>
                    <a:lnTo>
                      <a:pt x="288" y="72"/>
                    </a:lnTo>
                    <a:lnTo>
                      <a:pt x="306" y="115"/>
                    </a:lnTo>
                    <a:lnTo>
                      <a:pt x="323" y="158"/>
                    </a:lnTo>
                    <a:lnTo>
                      <a:pt x="334" y="194"/>
                    </a:lnTo>
                    <a:lnTo>
                      <a:pt x="338" y="206"/>
                    </a:ln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1313" y="1375"/>
                <a:ext cx="271" cy="481"/>
              </a:xfrm>
              <a:custGeom>
                <a:avLst/>
                <a:gdLst/>
                <a:ahLst/>
                <a:cxnLst>
                  <a:cxn ang="0">
                    <a:pos x="120" y="10"/>
                  </a:cxn>
                  <a:cxn ang="0">
                    <a:pos x="144" y="19"/>
                  </a:cxn>
                  <a:cxn ang="0">
                    <a:pos x="161" y="37"/>
                  </a:cxn>
                  <a:cxn ang="0">
                    <a:pos x="176" y="69"/>
                  </a:cxn>
                  <a:cxn ang="0">
                    <a:pos x="199" y="124"/>
                  </a:cxn>
                  <a:cxn ang="0">
                    <a:pos x="222" y="187"/>
                  </a:cxn>
                  <a:cxn ang="0">
                    <a:pos x="240" y="248"/>
                  </a:cxn>
                  <a:cxn ang="0">
                    <a:pos x="256" y="317"/>
                  </a:cxn>
                  <a:cxn ang="0">
                    <a:pos x="259" y="355"/>
                  </a:cxn>
                  <a:cxn ang="0">
                    <a:pos x="259" y="389"/>
                  </a:cxn>
                  <a:cxn ang="0">
                    <a:pos x="250" y="419"/>
                  </a:cxn>
                  <a:cxn ang="0">
                    <a:pos x="243" y="435"/>
                  </a:cxn>
                  <a:cxn ang="0">
                    <a:pos x="229" y="449"/>
                  </a:cxn>
                  <a:cxn ang="0">
                    <a:pos x="213" y="460"/>
                  </a:cxn>
                  <a:cxn ang="0">
                    <a:pos x="197" y="467"/>
                  </a:cxn>
                  <a:cxn ang="0">
                    <a:pos x="178" y="469"/>
                  </a:cxn>
                  <a:cxn ang="0">
                    <a:pos x="157" y="469"/>
                  </a:cxn>
                  <a:cxn ang="0">
                    <a:pos x="135" y="467"/>
                  </a:cxn>
                  <a:cxn ang="0">
                    <a:pos x="108" y="458"/>
                  </a:cxn>
                  <a:cxn ang="0">
                    <a:pos x="34" y="432"/>
                  </a:cxn>
                  <a:cxn ang="0">
                    <a:pos x="20" y="429"/>
                  </a:cxn>
                  <a:cxn ang="0">
                    <a:pos x="8" y="427"/>
                  </a:cxn>
                  <a:cxn ang="0">
                    <a:pos x="0" y="429"/>
                  </a:cxn>
                  <a:cxn ang="0">
                    <a:pos x="1" y="437"/>
                  </a:cxn>
                  <a:cxn ang="0">
                    <a:pos x="12" y="438"/>
                  </a:cxn>
                  <a:cxn ang="0">
                    <a:pos x="26" y="440"/>
                  </a:cxn>
                  <a:cxn ang="0">
                    <a:pos x="50" y="448"/>
                  </a:cxn>
                  <a:cxn ang="0">
                    <a:pos x="99" y="466"/>
                  </a:cxn>
                  <a:cxn ang="0">
                    <a:pos x="134" y="477"/>
                  </a:cxn>
                  <a:cxn ang="0">
                    <a:pos x="159" y="480"/>
                  </a:cxn>
                  <a:cxn ang="0">
                    <a:pos x="187" y="479"/>
                  </a:cxn>
                  <a:cxn ang="0">
                    <a:pos x="207" y="474"/>
                  </a:cxn>
                  <a:cxn ang="0">
                    <a:pos x="228" y="461"/>
                  </a:cxn>
                  <a:cxn ang="0">
                    <a:pos x="248" y="442"/>
                  </a:cxn>
                  <a:cxn ang="0">
                    <a:pos x="264" y="413"/>
                  </a:cxn>
                  <a:cxn ang="0">
                    <a:pos x="269" y="374"/>
                  </a:cxn>
                  <a:cxn ang="0">
                    <a:pos x="270" y="327"/>
                  </a:cxn>
                  <a:cxn ang="0">
                    <a:pos x="260" y="273"/>
                  </a:cxn>
                  <a:cxn ang="0">
                    <a:pos x="243" y="210"/>
                  </a:cxn>
                  <a:cxn ang="0">
                    <a:pos x="221" y="145"/>
                  </a:cxn>
                  <a:cxn ang="0">
                    <a:pos x="200" y="93"/>
                  </a:cxn>
                  <a:cxn ang="0">
                    <a:pos x="178" y="42"/>
                  </a:cxn>
                  <a:cxn ang="0">
                    <a:pos x="159" y="16"/>
                  </a:cxn>
                  <a:cxn ang="0">
                    <a:pos x="144" y="4"/>
                  </a:cxn>
                  <a:cxn ang="0">
                    <a:pos x="132" y="0"/>
                  </a:cxn>
                  <a:cxn ang="0">
                    <a:pos x="123" y="0"/>
                  </a:cxn>
                  <a:cxn ang="0">
                    <a:pos x="120" y="10"/>
                  </a:cxn>
                </a:cxnLst>
                <a:rect l="0" t="0" r="r" b="b"/>
                <a:pathLst>
                  <a:path w="271" h="481">
                    <a:moveTo>
                      <a:pt x="120" y="10"/>
                    </a:moveTo>
                    <a:lnTo>
                      <a:pt x="144" y="19"/>
                    </a:lnTo>
                    <a:lnTo>
                      <a:pt x="161" y="37"/>
                    </a:lnTo>
                    <a:lnTo>
                      <a:pt x="176" y="69"/>
                    </a:lnTo>
                    <a:lnTo>
                      <a:pt x="199" y="124"/>
                    </a:lnTo>
                    <a:lnTo>
                      <a:pt x="222" y="187"/>
                    </a:lnTo>
                    <a:lnTo>
                      <a:pt x="240" y="248"/>
                    </a:lnTo>
                    <a:lnTo>
                      <a:pt x="256" y="317"/>
                    </a:lnTo>
                    <a:lnTo>
                      <a:pt x="259" y="355"/>
                    </a:lnTo>
                    <a:lnTo>
                      <a:pt x="259" y="389"/>
                    </a:lnTo>
                    <a:lnTo>
                      <a:pt x="250" y="419"/>
                    </a:lnTo>
                    <a:lnTo>
                      <a:pt x="243" y="435"/>
                    </a:lnTo>
                    <a:lnTo>
                      <a:pt x="229" y="449"/>
                    </a:lnTo>
                    <a:lnTo>
                      <a:pt x="213" y="460"/>
                    </a:lnTo>
                    <a:lnTo>
                      <a:pt x="197" y="467"/>
                    </a:lnTo>
                    <a:lnTo>
                      <a:pt x="178" y="469"/>
                    </a:lnTo>
                    <a:lnTo>
                      <a:pt x="157" y="469"/>
                    </a:lnTo>
                    <a:lnTo>
                      <a:pt x="135" y="467"/>
                    </a:lnTo>
                    <a:lnTo>
                      <a:pt x="108" y="458"/>
                    </a:lnTo>
                    <a:lnTo>
                      <a:pt x="34" y="432"/>
                    </a:lnTo>
                    <a:lnTo>
                      <a:pt x="20" y="429"/>
                    </a:lnTo>
                    <a:lnTo>
                      <a:pt x="8" y="427"/>
                    </a:lnTo>
                    <a:lnTo>
                      <a:pt x="0" y="429"/>
                    </a:lnTo>
                    <a:lnTo>
                      <a:pt x="1" y="437"/>
                    </a:lnTo>
                    <a:lnTo>
                      <a:pt x="12" y="438"/>
                    </a:lnTo>
                    <a:lnTo>
                      <a:pt x="26" y="440"/>
                    </a:lnTo>
                    <a:lnTo>
                      <a:pt x="50" y="448"/>
                    </a:lnTo>
                    <a:lnTo>
                      <a:pt x="99" y="466"/>
                    </a:lnTo>
                    <a:lnTo>
                      <a:pt x="134" y="477"/>
                    </a:lnTo>
                    <a:lnTo>
                      <a:pt x="159" y="480"/>
                    </a:lnTo>
                    <a:lnTo>
                      <a:pt x="187" y="479"/>
                    </a:lnTo>
                    <a:lnTo>
                      <a:pt x="207" y="474"/>
                    </a:lnTo>
                    <a:lnTo>
                      <a:pt x="228" y="461"/>
                    </a:lnTo>
                    <a:lnTo>
                      <a:pt x="248" y="442"/>
                    </a:lnTo>
                    <a:lnTo>
                      <a:pt x="264" y="413"/>
                    </a:lnTo>
                    <a:lnTo>
                      <a:pt x="269" y="374"/>
                    </a:lnTo>
                    <a:lnTo>
                      <a:pt x="270" y="327"/>
                    </a:lnTo>
                    <a:lnTo>
                      <a:pt x="260" y="273"/>
                    </a:lnTo>
                    <a:lnTo>
                      <a:pt x="243" y="210"/>
                    </a:lnTo>
                    <a:lnTo>
                      <a:pt x="221" y="145"/>
                    </a:lnTo>
                    <a:lnTo>
                      <a:pt x="200" y="93"/>
                    </a:lnTo>
                    <a:lnTo>
                      <a:pt x="178" y="42"/>
                    </a:lnTo>
                    <a:lnTo>
                      <a:pt x="159" y="16"/>
                    </a:lnTo>
                    <a:lnTo>
                      <a:pt x="144" y="4"/>
                    </a:lnTo>
                    <a:lnTo>
                      <a:pt x="132" y="0"/>
                    </a:lnTo>
                    <a:lnTo>
                      <a:pt x="123" y="0"/>
                    </a:lnTo>
                    <a:lnTo>
                      <a:pt x="120" y="10"/>
                    </a:lnTo>
                  </a:path>
                </a:pathLst>
              </a:custGeom>
              <a:grpFill/>
              <a:ln w="12700" cap="rnd" cmpd="sng">
                <a:solidFill>
                  <a:srgbClr val="FF9999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1199" y="1375"/>
                <a:ext cx="243" cy="470"/>
              </a:xfrm>
              <a:custGeom>
                <a:avLst/>
                <a:gdLst/>
                <a:ahLst/>
                <a:cxnLst>
                  <a:cxn ang="0">
                    <a:pos x="122" y="428"/>
                  </a:cxn>
                  <a:cxn ang="0">
                    <a:pos x="114" y="428"/>
                  </a:cxn>
                  <a:cxn ang="0">
                    <a:pos x="101" y="433"/>
                  </a:cxn>
                  <a:cxn ang="0">
                    <a:pos x="90" y="440"/>
                  </a:cxn>
                  <a:cxn ang="0">
                    <a:pos x="70" y="452"/>
                  </a:cxn>
                  <a:cxn ang="0">
                    <a:pos x="56" y="457"/>
                  </a:cxn>
                  <a:cxn ang="0">
                    <a:pos x="42" y="456"/>
                  </a:cxn>
                  <a:cxn ang="0">
                    <a:pos x="33" y="451"/>
                  </a:cxn>
                  <a:cxn ang="0">
                    <a:pos x="22" y="441"/>
                  </a:cxn>
                  <a:cxn ang="0">
                    <a:pos x="15" y="423"/>
                  </a:cxn>
                  <a:cxn ang="0">
                    <a:pos x="13" y="404"/>
                  </a:cxn>
                  <a:cxn ang="0">
                    <a:pos x="13" y="380"/>
                  </a:cxn>
                  <a:cxn ang="0">
                    <a:pos x="19" y="339"/>
                  </a:cxn>
                  <a:cxn ang="0">
                    <a:pos x="29" y="296"/>
                  </a:cxn>
                  <a:cxn ang="0">
                    <a:pos x="44" y="260"/>
                  </a:cxn>
                  <a:cxn ang="0">
                    <a:pos x="68" y="199"/>
                  </a:cxn>
                  <a:cxn ang="0">
                    <a:pos x="91" y="154"/>
                  </a:cxn>
                  <a:cxn ang="0">
                    <a:pos x="113" y="112"/>
                  </a:cxn>
                  <a:cxn ang="0">
                    <a:pos x="141" y="69"/>
                  </a:cxn>
                  <a:cxn ang="0">
                    <a:pos x="162" y="46"/>
                  </a:cxn>
                  <a:cxn ang="0">
                    <a:pos x="181" y="30"/>
                  </a:cxn>
                  <a:cxn ang="0">
                    <a:pos x="199" y="20"/>
                  </a:cxn>
                  <a:cxn ang="0">
                    <a:pos x="213" y="12"/>
                  </a:cxn>
                  <a:cxn ang="0">
                    <a:pos x="232" y="10"/>
                  </a:cxn>
                  <a:cxn ang="0">
                    <a:pos x="241" y="11"/>
                  </a:cxn>
                  <a:cxn ang="0">
                    <a:pos x="241" y="1"/>
                  </a:cxn>
                  <a:cxn ang="0">
                    <a:pos x="242" y="0"/>
                  </a:cxn>
                  <a:cxn ang="0">
                    <a:pos x="229" y="0"/>
                  </a:cxn>
                  <a:cxn ang="0">
                    <a:pos x="210" y="4"/>
                  </a:cxn>
                  <a:cxn ang="0">
                    <a:pos x="192" y="10"/>
                  </a:cxn>
                  <a:cxn ang="0">
                    <a:pos x="170" y="25"/>
                  </a:cxn>
                  <a:cxn ang="0">
                    <a:pos x="142" y="51"/>
                  </a:cxn>
                  <a:cxn ang="0">
                    <a:pos x="119" y="85"/>
                  </a:cxn>
                  <a:cxn ang="0">
                    <a:pos x="94" y="121"/>
                  </a:cxn>
                  <a:cxn ang="0">
                    <a:pos x="68" y="170"/>
                  </a:cxn>
                  <a:cxn ang="0">
                    <a:pos x="39" y="228"/>
                  </a:cxn>
                  <a:cxn ang="0">
                    <a:pos x="16" y="290"/>
                  </a:cxn>
                  <a:cxn ang="0">
                    <a:pos x="6" y="333"/>
                  </a:cxn>
                  <a:cxn ang="0">
                    <a:pos x="0" y="376"/>
                  </a:cxn>
                  <a:cxn ang="0">
                    <a:pos x="0" y="410"/>
                  </a:cxn>
                  <a:cxn ang="0">
                    <a:pos x="6" y="436"/>
                  </a:cxn>
                  <a:cxn ang="0">
                    <a:pos x="14" y="451"/>
                  </a:cxn>
                  <a:cxn ang="0">
                    <a:pos x="26" y="462"/>
                  </a:cxn>
                  <a:cxn ang="0">
                    <a:pos x="41" y="467"/>
                  </a:cxn>
                  <a:cxn ang="0">
                    <a:pos x="53" y="469"/>
                  </a:cxn>
                  <a:cxn ang="0">
                    <a:pos x="68" y="466"/>
                  </a:cxn>
                  <a:cxn ang="0">
                    <a:pos x="78" y="461"/>
                  </a:cxn>
                  <a:cxn ang="0">
                    <a:pos x="90" y="452"/>
                  </a:cxn>
                  <a:cxn ang="0">
                    <a:pos x="99" y="447"/>
                  </a:cxn>
                  <a:cxn ang="0">
                    <a:pos x="110" y="442"/>
                  </a:cxn>
                  <a:cxn ang="0">
                    <a:pos x="118" y="439"/>
                  </a:cxn>
                  <a:cxn ang="0">
                    <a:pos x="128" y="438"/>
                  </a:cxn>
                  <a:cxn ang="0">
                    <a:pos x="138" y="438"/>
                  </a:cxn>
                  <a:cxn ang="0">
                    <a:pos x="122" y="428"/>
                  </a:cxn>
                </a:cxnLst>
                <a:rect l="0" t="0" r="r" b="b"/>
                <a:pathLst>
                  <a:path w="243" h="470">
                    <a:moveTo>
                      <a:pt x="122" y="428"/>
                    </a:moveTo>
                    <a:lnTo>
                      <a:pt x="114" y="428"/>
                    </a:lnTo>
                    <a:lnTo>
                      <a:pt x="101" y="433"/>
                    </a:lnTo>
                    <a:lnTo>
                      <a:pt x="90" y="440"/>
                    </a:lnTo>
                    <a:lnTo>
                      <a:pt x="70" y="452"/>
                    </a:lnTo>
                    <a:lnTo>
                      <a:pt x="56" y="457"/>
                    </a:lnTo>
                    <a:lnTo>
                      <a:pt x="42" y="456"/>
                    </a:lnTo>
                    <a:lnTo>
                      <a:pt x="33" y="451"/>
                    </a:lnTo>
                    <a:lnTo>
                      <a:pt x="22" y="441"/>
                    </a:lnTo>
                    <a:lnTo>
                      <a:pt x="15" y="423"/>
                    </a:lnTo>
                    <a:lnTo>
                      <a:pt x="13" y="404"/>
                    </a:lnTo>
                    <a:lnTo>
                      <a:pt x="13" y="380"/>
                    </a:lnTo>
                    <a:lnTo>
                      <a:pt x="19" y="339"/>
                    </a:lnTo>
                    <a:lnTo>
                      <a:pt x="29" y="296"/>
                    </a:lnTo>
                    <a:lnTo>
                      <a:pt x="44" y="260"/>
                    </a:lnTo>
                    <a:lnTo>
                      <a:pt x="68" y="199"/>
                    </a:lnTo>
                    <a:lnTo>
                      <a:pt x="91" y="154"/>
                    </a:lnTo>
                    <a:lnTo>
                      <a:pt x="113" y="112"/>
                    </a:lnTo>
                    <a:lnTo>
                      <a:pt x="141" y="69"/>
                    </a:lnTo>
                    <a:lnTo>
                      <a:pt x="162" y="46"/>
                    </a:lnTo>
                    <a:lnTo>
                      <a:pt x="181" y="30"/>
                    </a:lnTo>
                    <a:lnTo>
                      <a:pt x="199" y="20"/>
                    </a:lnTo>
                    <a:lnTo>
                      <a:pt x="213" y="12"/>
                    </a:lnTo>
                    <a:lnTo>
                      <a:pt x="232" y="10"/>
                    </a:lnTo>
                    <a:lnTo>
                      <a:pt x="241" y="11"/>
                    </a:lnTo>
                    <a:lnTo>
                      <a:pt x="241" y="1"/>
                    </a:lnTo>
                    <a:lnTo>
                      <a:pt x="242" y="0"/>
                    </a:lnTo>
                    <a:lnTo>
                      <a:pt x="229" y="0"/>
                    </a:lnTo>
                    <a:lnTo>
                      <a:pt x="210" y="4"/>
                    </a:lnTo>
                    <a:lnTo>
                      <a:pt x="192" y="10"/>
                    </a:lnTo>
                    <a:lnTo>
                      <a:pt x="170" y="25"/>
                    </a:lnTo>
                    <a:lnTo>
                      <a:pt x="142" y="51"/>
                    </a:lnTo>
                    <a:lnTo>
                      <a:pt x="119" y="85"/>
                    </a:lnTo>
                    <a:lnTo>
                      <a:pt x="94" y="121"/>
                    </a:lnTo>
                    <a:lnTo>
                      <a:pt x="68" y="170"/>
                    </a:lnTo>
                    <a:lnTo>
                      <a:pt x="39" y="228"/>
                    </a:lnTo>
                    <a:lnTo>
                      <a:pt x="16" y="290"/>
                    </a:lnTo>
                    <a:lnTo>
                      <a:pt x="6" y="333"/>
                    </a:lnTo>
                    <a:lnTo>
                      <a:pt x="0" y="376"/>
                    </a:lnTo>
                    <a:lnTo>
                      <a:pt x="0" y="410"/>
                    </a:lnTo>
                    <a:lnTo>
                      <a:pt x="6" y="436"/>
                    </a:lnTo>
                    <a:lnTo>
                      <a:pt x="14" y="451"/>
                    </a:lnTo>
                    <a:lnTo>
                      <a:pt x="26" y="462"/>
                    </a:lnTo>
                    <a:lnTo>
                      <a:pt x="41" y="467"/>
                    </a:lnTo>
                    <a:lnTo>
                      <a:pt x="53" y="469"/>
                    </a:lnTo>
                    <a:lnTo>
                      <a:pt x="68" y="466"/>
                    </a:lnTo>
                    <a:lnTo>
                      <a:pt x="78" y="461"/>
                    </a:lnTo>
                    <a:lnTo>
                      <a:pt x="90" y="452"/>
                    </a:lnTo>
                    <a:lnTo>
                      <a:pt x="99" y="447"/>
                    </a:lnTo>
                    <a:lnTo>
                      <a:pt x="110" y="442"/>
                    </a:lnTo>
                    <a:lnTo>
                      <a:pt x="118" y="439"/>
                    </a:lnTo>
                    <a:lnTo>
                      <a:pt x="128" y="438"/>
                    </a:lnTo>
                    <a:lnTo>
                      <a:pt x="138" y="438"/>
                    </a:lnTo>
                    <a:lnTo>
                      <a:pt x="122" y="428"/>
                    </a:lnTo>
                  </a:path>
                </a:pathLst>
              </a:custGeom>
              <a:grpFill/>
              <a:ln w="12700" cap="rnd" cmpd="sng">
                <a:solidFill>
                  <a:srgbClr val="FF9999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3055447" y="3139455"/>
              <a:ext cx="60787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kumimoji="1" lang="en-US" altLang="ja-JP">
                  <a:latin typeface="Impact" pitchFamily="34" charset="0"/>
                  <a:ea typeface="MS PGothic" pitchFamily="34" charset="-128"/>
                </a:rPr>
                <a:t>AC</a:t>
              </a: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4114800" y="3368675"/>
              <a:ext cx="39273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altLang="ja-JP" dirty="0">
                  <a:solidFill>
                    <a:srgbClr val="7030A0"/>
                  </a:solidFill>
                  <a:latin typeface="Impact" pitchFamily="34" charset="0"/>
                  <a:ea typeface="MS PGothic" pitchFamily="34" charset="-128"/>
                </a:rPr>
                <a:t>G</a:t>
              </a:r>
              <a:r>
                <a:rPr kumimoji="1" lang="en-US" altLang="ja-JP" baseline="-25000" dirty="0">
                  <a:solidFill>
                    <a:srgbClr val="7030A0"/>
                  </a:solidFill>
                  <a:latin typeface="Impact" pitchFamily="34" charset="0"/>
                  <a:ea typeface="MS PGothic" pitchFamily="34" charset="-128"/>
                </a:rPr>
                <a:t>S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362200" y="4971023"/>
            <a:ext cx="63190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  <a:latin typeface="Bernard MT Condensed" pitchFamily="18" charset="0"/>
                <a:ea typeface="MS Gothic" pitchFamily="49" charset="-128"/>
              </a:rPr>
              <a:t>MLCK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8514019" y="3521075"/>
            <a:ext cx="62998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kumimoji="1" lang="en-US" altLang="ja-JP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Ca </a:t>
            </a:r>
            <a:r>
              <a:rPr kumimoji="1" lang="en-US" altLang="ja-JP" baseline="30000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2+</a:t>
            </a:r>
            <a:endParaRPr kumimoji="1" lang="en-US" altLang="ja-JP" baseline="30000" dirty="0">
              <a:solidFill>
                <a:srgbClr val="7030A0"/>
              </a:solidFill>
              <a:latin typeface="Impact" pitchFamily="34" charset="0"/>
              <a:ea typeface="MS Gothic" pitchFamily="49" charset="-128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300990" y="4294880"/>
            <a:ext cx="8382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kumimoji="1" lang="en-US" altLang="ja-JP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Ca/</a:t>
            </a:r>
          </a:p>
          <a:p>
            <a:pPr defTabSz="762000"/>
            <a:r>
              <a:rPr kumimoji="1" lang="en-US" altLang="ja-JP" dirty="0" err="1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CaM</a:t>
            </a:r>
            <a:r>
              <a:rPr kumimoji="1" lang="en-US" altLang="ja-JP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 </a:t>
            </a:r>
            <a:endParaRPr kumimoji="1" lang="en-US" altLang="ja-JP" dirty="0">
              <a:solidFill>
                <a:srgbClr val="7030A0"/>
              </a:solidFill>
              <a:latin typeface="Impact" pitchFamily="34" charset="0"/>
              <a:ea typeface="MS Gothic" pitchFamily="49" charset="-128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636358" y="2682875"/>
            <a:ext cx="350693" cy="62345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7921609" y="3371866"/>
            <a:ext cx="1226312" cy="73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48"/>
          <p:cNvSpPr>
            <a:spLocks/>
          </p:cNvSpPr>
          <p:nvPr/>
        </p:nvSpPr>
        <p:spPr bwMode="auto">
          <a:xfrm>
            <a:off x="7391400" y="3420191"/>
            <a:ext cx="309779" cy="316696"/>
          </a:xfrm>
          <a:custGeom>
            <a:avLst/>
            <a:gdLst>
              <a:gd name="G0" fmla="+- 1817 0 0"/>
              <a:gd name="G1" fmla="+- 21600 0 0"/>
              <a:gd name="G2" fmla="+- 21600 0 0"/>
              <a:gd name="T0" fmla="*/ 0 w 23417"/>
              <a:gd name="T1" fmla="*/ 77 h 21600"/>
              <a:gd name="T2" fmla="*/ 23417 w 23417"/>
              <a:gd name="T3" fmla="*/ 21600 h 21600"/>
              <a:gd name="T4" fmla="*/ 1817 w 23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7" h="21600" fill="none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</a:path>
              <a:path w="23417" h="21600" stroke="0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  <a:lnTo>
                  <a:pt x="1817" y="21600"/>
                </a:lnTo>
                <a:close/>
              </a:path>
            </a:pathLst>
          </a:custGeom>
          <a:noFill/>
          <a:ln w="57150" cap="rnd">
            <a:solidFill>
              <a:srgbClr val="00B05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19600" y="4866917"/>
            <a:ext cx="304800" cy="304800"/>
          </a:xfrm>
          <a:prstGeom prst="ellips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3453927" y="5478145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  <a:latin typeface="Bernard MT Condensed" pitchFamily="18" charset="0"/>
                <a:ea typeface="MS Gothic" pitchFamily="49" charset="-128"/>
              </a:rPr>
              <a:t>MLC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72247" y="5006438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  <a:latin typeface="Bernard MT Condensed" pitchFamily="18" charset="0"/>
                <a:ea typeface="MS Gothic" pitchFamily="49" charset="-128"/>
              </a:rPr>
              <a:t>MLCK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02401" y="5465266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  <a:latin typeface="Bernard MT Condensed" pitchFamily="18" charset="0"/>
                <a:ea typeface="MS Gothic" pitchFamily="49" charset="-128"/>
              </a:rPr>
              <a:t>MLC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225327" y="5440582"/>
            <a:ext cx="304800" cy="304800"/>
          </a:xfrm>
          <a:prstGeom prst="ellips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2590006" y="5540118"/>
            <a:ext cx="1524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13032" y="5711765"/>
            <a:ext cx="1524000" cy="400110"/>
          </a:xfrm>
          <a:prstGeom prst="rect">
            <a:avLst/>
          </a:prstGeom>
          <a:solidFill>
            <a:srgbClr val="66FF33"/>
          </a:solidFill>
          <a:ln>
            <a:solidFill>
              <a:srgbClr val="CC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Contraction</a:t>
            </a:r>
            <a:endParaRPr lang="en-US" sz="2000" b="1" dirty="0"/>
          </a:p>
        </p:txBody>
      </p:sp>
      <p:grpSp>
        <p:nvGrpSpPr>
          <p:cNvPr id="585" name="Group 584"/>
          <p:cNvGrpSpPr/>
          <p:nvPr/>
        </p:nvGrpSpPr>
        <p:grpSpPr>
          <a:xfrm>
            <a:off x="3962400" y="3862364"/>
            <a:ext cx="3048000" cy="304800"/>
            <a:chOff x="3962400" y="3862364"/>
            <a:chExt cx="3048000" cy="304800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3962400" y="4040522"/>
              <a:ext cx="30480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5159064" y="3862364"/>
              <a:ext cx="304800" cy="3048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-</a:t>
              </a:r>
              <a:endParaRPr lang="en-US" b="1" dirty="0"/>
            </a:p>
          </p:txBody>
        </p:sp>
      </p:grpSp>
      <p:grpSp>
        <p:nvGrpSpPr>
          <p:cNvPr id="580" name="Group 579"/>
          <p:cNvGrpSpPr/>
          <p:nvPr/>
        </p:nvGrpSpPr>
        <p:grpSpPr>
          <a:xfrm>
            <a:off x="793899" y="5740246"/>
            <a:ext cx="955185" cy="400110"/>
            <a:chOff x="950889" y="5687081"/>
            <a:chExt cx="955185" cy="400110"/>
          </a:xfrm>
        </p:grpSpPr>
        <p:sp>
          <p:nvSpPr>
            <p:cNvPr id="49" name="TextBox 48"/>
            <p:cNvSpPr txBox="1"/>
            <p:nvPr/>
          </p:nvSpPr>
          <p:spPr>
            <a:xfrm>
              <a:off x="950889" y="5687081"/>
              <a:ext cx="762000" cy="400110"/>
            </a:xfrm>
            <a:prstGeom prst="rect">
              <a:avLst/>
            </a:prstGeom>
            <a:solidFill>
              <a:srgbClr val="FF6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Relax</a:t>
              </a:r>
              <a:endParaRPr lang="en-US" sz="2000" b="1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5400000">
              <a:off x="1829080" y="5921672"/>
              <a:ext cx="152400" cy="1588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 rot="5400000">
            <a:off x="3658637" y="5934551"/>
            <a:ext cx="1524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V="1">
            <a:off x="4596685" y="4639391"/>
            <a:ext cx="228599" cy="17166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8"/>
          <p:cNvSpPr>
            <a:spLocks/>
          </p:cNvSpPr>
          <p:nvPr/>
        </p:nvSpPr>
        <p:spPr bwMode="auto">
          <a:xfrm flipH="1">
            <a:off x="5486400" y="2454275"/>
            <a:ext cx="781755" cy="1306551"/>
          </a:xfrm>
          <a:custGeom>
            <a:avLst/>
            <a:gdLst/>
            <a:ahLst/>
            <a:cxnLst>
              <a:cxn ang="0">
                <a:pos x="90" y="24"/>
              </a:cxn>
              <a:cxn ang="0">
                <a:pos x="17" y="63"/>
              </a:cxn>
              <a:cxn ang="0">
                <a:pos x="4" y="119"/>
              </a:cxn>
              <a:cxn ang="0">
                <a:pos x="13" y="182"/>
              </a:cxn>
              <a:cxn ang="0">
                <a:pos x="22" y="222"/>
              </a:cxn>
              <a:cxn ang="0">
                <a:pos x="30" y="298"/>
              </a:cxn>
              <a:cxn ang="0">
                <a:pos x="26" y="321"/>
              </a:cxn>
              <a:cxn ang="0">
                <a:pos x="22" y="347"/>
              </a:cxn>
              <a:cxn ang="0">
                <a:pos x="4" y="430"/>
              </a:cxn>
              <a:cxn ang="0">
                <a:pos x="4" y="470"/>
              </a:cxn>
              <a:cxn ang="0">
                <a:pos x="0" y="513"/>
              </a:cxn>
              <a:cxn ang="0">
                <a:pos x="4" y="585"/>
              </a:cxn>
              <a:cxn ang="0">
                <a:pos x="56" y="608"/>
              </a:cxn>
              <a:cxn ang="0">
                <a:pos x="86" y="552"/>
              </a:cxn>
              <a:cxn ang="0">
                <a:pos x="99" y="460"/>
              </a:cxn>
              <a:cxn ang="0">
                <a:pos x="99" y="364"/>
              </a:cxn>
              <a:cxn ang="0">
                <a:pos x="108" y="298"/>
              </a:cxn>
              <a:cxn ang="0">
                <a:pos x="90" y="205"/>
              </a:cxn>
              <a:cxn ang="0">
                <a:pos x="99" y="126"/>
              </a:cxn>
              <a:cxn ang="0">
                <a:pos x="142" y="86"/>
              </a:cxn>
              <a:cxn ang="0">
                <a:pos x="176" y="146"/>
              </a:cxn>
              <a:cxn ang="0">
                <a:pos x="172" y="258"/>
              </a:cxn>
              <a:cxn ang="0">
                <a:pos x="163" y="371"/>
              </a:cxn>
              <a:cxn ang="0">
                <a:pos x="168" y="539"/>
              </a:cxn>
              <a:cxn ang="0">
                <a:pos x="194" y="671"/>
              </a:cxn>
              <a:cxn ang="0">
                <a:pos x="254" y="724"/>
              </a:cxn>
              <a:cxn ang="0">
                <a:pos x="275" y="612"/>
              </a:cxn>
              <a:cxn ang="0">
                <a:pos x="258" y="483"/>
              </a:cxn>
              <a:cxn ang="0">
                <a:pos x="254" y="351"/>
              </a:cxn>
              <a:cxn ang="0">
                <a:pos x="258" y="199"/>
              </a:cxn>
              <a:cxn ang="0">
                <a:pos x="258" y="60"/>
              </a:cxn>
              <a:cxn ang="0">
                <a:pos x="297" y="0"/>
              </a:cxn>
              <a:cxn ang="0">
                <a:pos x="336" y="20"/>
              </a:cxn>
              <a:cxn ang="0">
                <a:pos x="344" y="96"/>
              </a:cxn>
              <a:cxn ang="0">
                <a:pos x="353" y="143"/>
              </a:cxn>
              <a:cxn ang="0">
                <a:pos x="327" y="569"/>
              </a:cxn>
              <a:cxn ang="0">
                <a:pos x="344" y="883"/>
              </a:cxn>
              <a:cxn ang="0">
                <a:pos x="392" y="919"/>
              </a:cxn>
              <a:cxn ang="0">
                <a:pos x="452" y="856"/>
              </a:cxn>
              <a:cxn ang="0">
                <a:pos x="465" y="810"/>
              </a:cxn>
              <a:cxn ang="0">
                <a:pos x="435" y="741"/>
              </a:cxn>
              <a:cxn ang="0">
                <a:pos x="417" y="536"/>
              </a:cxn>
              <a:cxn ang="0">
                <a:pos x="422" y="384"/>
              </a:cxn>
              <a:cxn ang="0">
                <a:pos x="417" y="205"/>
              </a:cxn>
              <a:cxn ang="0">
                <a:pos x="439" y="96"/>
              </a:cxn>
              <a:cxn ang="0">
                <a:pos x="465" y="93"/>
              </a:cxn>
              <a:cxn ang="0">
                <a:pos x="495" y="159"/>
              </a:cxn>
              <a:cxn ang="0">
                <a:pos x="512" y="248"/>
              </a:cxn>
              <a:cxn ang="0">
                <a:pos x="503" y="447"/>
              </a:cxn>
              <a:cxn ang="0">
                <a:pos x="512" y="708"/>
              </a:cxn>
              <a:cxn ang="0">
                <a:pos x="555" y="747"/>
              </a:cxn>
            </a:cxnLst>
            <a:rect l="0" t="0" r="r" b="b"/>
            <a:pathLst>
              <a:path w="556" h="920">
                <a:moveTo>
                  <a:pt x="142" y="14"/>
                </a:moveTo>
                <a:lnTo>
                  <a:pt x="120" y="20"/>
                </a:lnTo>
                <a:lnTo>
                  <a:pt x="108" y="20"/>
                </a:lnTo>
                <a:lnTo>
                  <a:pt x="90" y="24"/>
                </a:lnTo>
                <a:lnTo>
                  <a:pt x="73" y="34"/>
                </a:lnTo>
                <a:lnTo>
                  <a:pt x="56" y="40"/>
                </a:lnTo>
                <a:lnTo>
                  <a:pt x="34" y="53"/>
                </a:lnTo>
                <a:lnTo>
                  <a:pt x="17" y="63"/>
                </a:lnTo>
                <a:lnTo>
                  <a:pt x="4" y="67"/>
                </a:lnTo>
                <a:lnTo>
                  <a:pt x="4" y="76"/>
                </a:lnTo>
                <a:lnTo>
                  <a:pt x="0" y="90"/>
                </a:lnTo>
                <a:lnTo>
                  <a:pt x="4" y="119"/>
                </a:lnTo>
                <a:lnTo>
                  <a:pt x="9" y="149"/>
                </a:lnTo>
                <a:lnTo>
                  <a:pt x="9" y="162"/>
                </a:lnTo>
                <a:lnTo>
                  <a:pt x="9" y="172"/>
                </a:lnTo>
                <a:lnTo>
                  <a:pt x="13" y="182"/>
                </a:lnTo>
                <a:lnTo>
                  <a:pt x="17" y="186"/>
                </a:lnTo>
                <a:lnTo>
                  <a:pt x="17" y="189"/>
                </a:lnTo>
                <a:lnTo>
                  <a:pt x="22" y="199"/>
                </a:lnTo>
                <a:lnTo>
                  <a:pt x="22" y="222"/>
                </a:lnTo>
                <a:lnTo>
                  <a:pt x="26" y="248"/>
                </a:lnTo>
                <a:lnTo>
                  <a:pt x="26" y="278"/>
                </a:lnTo>
                <a:lnTo>
                  <a:pt x="30" y="288"/>
                </a:lnTo>
                <a:lnTo>
                  <a:pt x="30" y="298"/>
                </a:lnTo>
                <a:lnTo>
                  <a:pt x="30" y="308"/>
                </a:lnTo>
                <a:lnTo>
                  <a:pt x="30" y="314"/>
                </a:lnTo>
                <a:lnTo>
                  <a:pt x="30" y="318"/>
                </a:lnTo>
                <a:lnTo>
                  <a:pt x="26" y="321"/>
                </a:lnTo>
                <a:lnTo>
                  <a:pt x="26" y="328"/>
                </a:lnTo>
                <a:lnTo>
                  <a:pt x="26" y="331"/>
                </a:lnTo>
                <a:lnTo>
                  <a:pt x="22" y="337"/>
                </a:lnTo>
                <a:lnTo>
                  <a:pt x="22" y="347"/>
                </a:lnTo>
                <a:lnTo>
                  <a:pt x="17" y="371"/>
                </a:lnTo>
                <a:lnTo>
                  <a:pt x="13" y="390"/>
                </a:lnTo>
                <a:lnTo>
                  <a:pt x="9" y="410"/>
                </a:lnTo>
                <a:lnTo>
                  <a:pt x="4" y="430"/>
                </a:lnTo>
                <a:lnTo>
                  <a:pt x="4" y="440"/>
                </a:lnTo>
                <a:lnTo>
                  <a:pt x="4" y="450"/>
                </a:lnTo>
                <a:lnTo>
                  <a:pt x="4" y="460"/>
                </a:lnTo>
                <a:lnTo>
                  <a:pt x="4" y="470"/>
                </a:lnTo>
                <a:lnTo>
                  <a:pt x="0" y="480"/>
                </a:lnTo>
                <a:lnTo>
                  <a:pt x="0" y="486"/>
                </a:lnTo>
                <a:lnTo>
                  <a:pt x="0" y="486"/>
                </a:lnTo>
                <a:lnTo>
                  <a:pt x="0" y="513"/>
                </a:lnTo>
                <a:lnTo>
                  <a:pt x="0" y="536"/>
                </a:lnTo>
                <a:lnTo>
                  <a:pt x="0" y="556"/>
                </a:lnTo>
                <a:lnTo>
                  <a:pt x="0" y="572"/>
                </a:lnTo>
                <a:lnTo>
                  <a:pt x="4" y="585"/>
                </a:lnTo>
                <a:lnTo>
                  <a:pt x="13" y="595"/>
                </a:lnTo>
                <a:lnTo>
                  <a:pt x="30" y="602"/>
                </a:lnTo>
                <a:lnTo>
                  <a:pt x="52" y="608"/>
                </a:lnTo>
                <a:lnTo>
                  <a:pt x="56" y="608"/>
                </a:lnTo>
                <a:lnTo>
                  <a:pt x="60" y="602"/>
                </a:lnTo>
                <a:lnTo>
                  <a:pt x="73" y="579"/>
                </a:lnTo>
                <a:lnTo>
                  <a:pt x="82" y="559"/>
                </a:lnTo>
                <a:lnTo>
                  <a:pt x="86" y="552"/>
                </a:lnTo>
                <a:lnTo>
                  <a:pt x="90" y="549"/>
                </a:lnTo>
                <a:lnTo>
                  <a:pt x="95" y="513"/>
                </a:lnTo>
                <a:lnTo>
                  <a:pt x="95" y="483"/>
                </a:lnTo>
                <a:lnTo>
                  <a:pt x="99" y="460"/>
                </a:lnTo>
                <a:lnTo>
                  <a:pt x="99" y="440"/>
                </a:lnTo>
                <a:lnTo>
                  <a:pt x="99" y="420"/>
                </a:lnTo>
                <a:lnTo>
                  <a:pt x="99" y="397"/>
                </a:lnTo>
                <a:lnTo>
                  <a:pt x="99" y="364"/>
                </a:lnTo>
                <a:lnTo>
                  <a:pt x="99" y="347"/>
                </a:lnTo>
                <a:lnTo>
                  <a:pt x="99" y="324"/>
                </a:lnTo>
                <a:lnTo>
                  <a:pt x="103" y="314"/>
                </a:lnTo>
                <a:lnTo>
                  <a:pt x="108" y="298"/>
                </a:lnTo>
                <a:lnTo>
                  <a:pt x="103" y="265"/>
                </a:lnTo>
                <a:lnTo>
                  <a:pt x="99" y="232"/>
                </a:lnTo>
                <a:lnTo>
                  <a:pt x="95" y="219"/>
                </a:lnTo>
                <a:lnTo>
                  <a:pt x="90" y="205"/>
                </a:lnTo>
                <a:lnTo>
                  <a:pt x="95" y="179"/>
                </a:lnTo>
                <a:lnTo>
                  <a:pt x="95" y="159"/>
                </a:lnTo>
                <a:lnTo>
                  <a:pt x="95" y="139"/>
                </a:lnTo>
                <a:lnTo>
                  <a:pt x="99" y="126"/>
                </a:lnTo>
                <a:lnTo>
                  <a:pt x="103" y="113"/>
                </a:lnTo>
                <a:lnTo>
                  <a:pt x="112" y="103"/>
                </a:lnTo>
                <a:lnTo>
                  <a:pt x="125" y="93"/>
                </a:lnTo>
                <a:lnTo>
                  <a:pt x="142" y="86"/>
                </a:lnTo>
                <a:lnTo>
                  <a:pt x="159" y="96"/>
                </a:lnTo>
                <a:lnTo>
                  <a:pt x="168" y="113"/>
                </a:lnTo>
                <a:lnTo>
                  <a:pt x="172" y="129"/>
                </a:lnTo>
                <a:lnTo>
                  <a:pt x="176" y="146"/>
                </a:lnTo>
                <a:lnTo>
                  <a:pt x="176" y="179"/>
                </a:lnTo>
                <a:lnTo>
                  <a:pt x="176" y="209"/>
                </a:lnTo>
                <a:lnTo>
                  <a:pt x="176" y="235"/>
                </a:lnTo>
                <a:lnTo>
                  <a:pt x="172" y="258"/>
                </a:lnTo>
                <a:lnTo>
                  <a:pt x="172" y="281"/>
                </a:lnTo>
                <a:lnTo>
                  <a:pt x="168" y="308"/>
                </a:lnTo>
                <a:lnTo>
                  <a:pt x="163" y="334"/>
                </a:lnTo>
                <a:lnTo>
                  <a:pt x="163" y="371"/>
                </a:lnTo>
                <a:lnTo>
                  <a:pt x="163" y="404"/>
                </a:lnTo>
                <a:lnTo>
                  <a:pt x="163" y="433"/>
                </a:lnTo>
                <a:lnTo>
                  <a:pt x="168" y="486"/>
                </a:lnTo>
                <a:lnTo>
                  <a:pt x="168" y="539"/>
                </a:lnTo>
                <a:lnTo>
                  <a:pt x="172" y="565"/>
                </a:lnTo>
                <a:lnTo>
                  <a:pt x="181" y="595"/>
                </a:lnTo>
                <a:lnTo>
                  <a:pt x="185" y="632"/>
                </a:lnTo>
                <a:lnTo>
                  <a:pt x="194" y="671"/>
                </a:lnTo>
                <a:lnTo>
                  <a:pt x="207" y="708"/>
                </a:lnTo>
                <a:lnTo>
                  <a:pt x="228" y="737"/>
                </a:lnTo>
                <a:lnTo>
                  <a:pt x="241" y="731"/>
                </a:lnTo>
                <a:lnTo>
                  <a:pt x="254" y="724"/>
                </a:lnTo>
                <a:lnTo>
                  <a:pt x="262" y="711"/>
                </a:lnTo>
                <a:lnTo>
                  <a:pt x="271" y="694"/>
                </a:lnTo>
                <a:lnTo>
                  <a:pt x="275" y="655"/>
                </a:lnTo>
                <a:lnTo>
                  <a:pt x="275" y="612"/>
                </a:lnTo>
                <a:lnTo>
                  <a:pt x="271" y="569"/>
                </a:lnTo>
                <a:lnTo>
                  <a:pt x="267" y="526"/>
                </a:lnTo>
                <a:lnTo>
                  <a:pt x="262" y="496"/>
                </a:lnTo>
                <a:lnTo>
                  <a:pt x="258" y="483"/>
                </a:lnTo>
                <a:lnTo>
                  <a:pt x="258" y="476"/>
                </a:lnTo>
                <a:lnTo>
                  <a:pt x="258" y="437"/>
                </a:lnTo>
                <a:lnTo>
                  <a:pt x="254" y="394"/>
                </a:lnTo>
                <a:lnTo>
                  <a:pt x="254" y="351"/>
                </a:lnTo>
                <a:lnTo>
                  <a:pt x="254" y="314"/>
                </a:lnTo>
                <a:lnTo>
                  <a:pt x="254" y="281"/>
                </a:lnTo>
                <a:lnTo>
                  <a:pt x="254" y="252"/>
                </a:lnTo>
                <a:lnTo>
                  <a:pt x="258" y="199"/>
                </a:lnTo>
                <a:lnTo>
                  <a:pt x="258" y="146"/>
                </a:lnTo>
                <a:lnTo>
                  <a:pt x="258" y="116"/>
                </a:lnTo>
                <a:lnTo>
                  <a:pt x="258" y="83"/>
                </a:lnTo>
                <a:lnTo>
                  <a:pt x="258" y="60"/>
                </a:lnTo>
                <a:lnTo>
                  <a:pt x="267" y="34"/>
                </a:lnTo>
                <a:lnTo>
                  <a:pt x="280" y="14"/>
                </a:lnTo>
                <a:lnTo>
                  <a:pt x="288" y="4"/>
                </a:lnTo>
                <a:lnTo>
                  <a:pt x="297" y="0"/>
                </a:lnTo>
                <a:lnTo>
                  <a:pt x="310" y="4"/>
                </a:lnTo>
                <a:lnTo>
                  <a:pt x="323" y="7"/>
                </a:lnTo>
                <a:lnTo>
                  <a:pt x="327" y="14"/>
                </a:lnTo>
                <a:lnTo>
                  <a:pt x="336" y="20"/>
                </a:lnTo>
                <a:lnTo>
                  <a:pt x="336" y="30"/>
                </a:lnTo>
                <a:lnTo>
                  <a:pt x="340" y="43"/>
                </a:lnTo>
                <a:lnTo>
                  <a:pt x="340" y="67"/>
                </a:lnTo>
                <a:lnTo>
                  <a:pt x="344" y="96"/>
                </a:lnTo>
                <a:lnTo>
                  <a:pt x="348" y="110"/>
                </a:lnTo>
                <a:lnTo>
                  <a:pt x="348" y="126"/>
                </a:lnTo>
                <a:lnTo>
                  <a:pt x="353" y="139"/>
                </a:lnTo>
                <a:lnTo>
                  <a:pt x="353" y="143"/>
                </a:lnTo>
                <a:lnTo>
                  <a:pt x="344" y="321"/>
                </a:lnTo>
                <a:lnTo>
                  <a:pt x="327" y="496"/>
                </a:lnTo>
                <a:lnTo>
                  <a:pt x="327" y="536"/>
                </a:lnTo>
                <a:lnTo>
                  <a:pt x="327" y="569"/>
                </a:lnTo>
                <a:lnTo>
                  <a:pt x="331" y="595"/>
                </a:lnTo>
                <a:lnTo>
                  <a:pt x="340" y="628"/>
                </a:lnTo>
                <a:lnTo>
                  <a:pt x="344" y="757"/>
                </a:lnTo>
                <a:lnTo>
                  <a:pt x="344" y="883"/>
                </a:lnTo>
                <a:lnTo>
                  <a:pt x="353" y="896"/>
                </a:lnTo>
                <a:lnTo>
                  <a:pt x="370" y="909"/>
                </a:lnTo>
                <a:lnTo>
                  <a:pt x="383" y="916"/>
                </a:lnTo>
                <a:lnTo>
                  <a:pt x="392" y="919"/>
                </a:lnTo>
                <a:lnTo>
                  <a:pt x="404" y="912"/>
                </a:lnTo>
                <a:lnTo>
                  <a:pt x="417" y="906"/>
                </a:lnTo>
                <a:lnTo>
                  <a:pt x="439" y="889"/>
                </a:lnTo>
                <a:lnTo>
                  <a:pt x="452" y="856"/>
                </a:lnTo>
                <a:lnTo>
                  <a:pt x="460" y="826"/>
                </a:lnTo>
                <a:lnTo>
                  <a:pt x="465" y="817"/>
                </a:lnTo>
                <a:lnTo>
                  <a:pt x="465" y="813"/>
                </a:lnTo>
                <a:lnTo>
                  <a:pt x="465" y="810"/>
                </a:lnTo>
                <a:lnTo>
                  <a:pt x="465" y="787"/>
                </a:lnTo>
                <a:lnTo>
                  <a:pt x="460" y="767"/>
                </a:lnTo>
                <a:lnTo>
                  <a:pt x="452" y="754"/>
                </a:lnTo>
                <a:lnTo>
                  <a:pt x="435" y="741"/>
                </a:lnTo>
                <a:lnTo>
                  <a:pt x="422" y="688"/>
                </a:lnTo>
                <a:lnTo>
                  <a:pt x="413" y="632"/>
                </a:lnTo>
                <a:lnTo>
                  <a:pt x="417" y="585"/>
                </a:lnTo>
                <a:lnTo>
                  <a:pt x="417" y="536"/>
                </a:lnTo>
                <a:lnTo>
                  <a:pt x="413" y="486"/>
                </a:lnTo>
                <a:lnTo>
                  <a:pt x="417" y="440"/>
                </a:lnTo>
                <a:lnTo>
                  <a:pt x="422" y="413"/>
                </a:lnTo>
                <a:lnTo>
                  <a:pt x="422" y="384"/>
                </a:lnTo>
                <a:lnTo>
                  <a:pt x="422" y="318"/>
                </a:lnTo>
                <a:lnTo>
                  <a:pt x="417" y="258"/>
                </a:lnTo>
                <a:lnTo>
                  <a:pt x="417" y="228"/>
                </a:lnTo>
                <a:lnTo>
                  <a:pt x="417" y="205"/>
                </a:lnTo>
                <a:lnTo>
                  <a:pt x="426" y="162"/>
                </a:lnTo>
                <a:lnTo>
                  <a:pt x="430" y="123"/>
                </a:lnTo>
                <a:lnTo>
                  <a:pt x="435" y="106"/>
                </a:lnTo>
                <a:lnTo>
                  <a:pt x="439" y="96"/>
                </a:lnTo>
                <a:lnTo>
                  <a:pt x="447" y="86"/>
                </a:lnTo>
                <a:lnTo>
                  <a:pt x="452" y="83"/>
                </a:lnTo>
                <a:lnTo>
                  <a:pt x="460" y="83"/>
                </a:lnTo>
                <a:lnTo>
                  <a:pt x="465" y="93"/>
                </a:lnTo>
                <a:lnTo>
                  <a:pt x="473" y="110"/>
                </a:lnTo>
                <a:lnTo>
                  <a:pt x="482" y="126"/>
                </a:lnTo>
                <a:lnTo>
                  <a:pt x="486" y="143"/>
                </a:lnTo>
                <a:lnTo>
                  <a:pt x="495" y="159"/>
                </a:lnTo>
                <a:lnTo>
                  <a:pt x="503" y="172"/>
                </a:lnTo>
                <a:lnTo>
                  <a:pt x="512" y="176"/>
                </a:lnTo>
                <a:lnTo>
                  <a:pt x="512" y="212"/>
                </a:lnTo>
                <a:lnTo>
                  <a:pt x="512" y="248"/>
                </a:lnTo>
                <a:lnTo>
                  <a:pt x="516" y="311"/>
                </a:lnTo>
                <a:lnTo>
                  <a:pt x="516" y="374"/>
                </a:lnTo>
                <a:lnTo>
                  <a:pt x="512" y="410"/>
                </a:lnTo>
                <a:lnTo>
                  <a:pt x="503" y="447"/>
                </a:lnTo>
                <a:lnTo>
                  <a:pt x="503" y="513"/>
                </a:lnTo>
                <a:lnTo>
                  <a:pt x="503" y="579"/>
                </a:lnTo>
                <a:lnTo>
                  <a:pt x="508" y="641"/>
                </a:lnTo>
                <a:lnTo>
                  <a:pt x="512" y="708"/>
                </a:lnTo>
                <a:lnTo>
                  <a:pt x="516" y="711"/>
                </a:lnTo>
                <a:lnTo>
                  <a:pt x="529" y="724"/>
                </a:lnTo>
                <a:lnTo>
                  <a:pt x="542" y="737"/>
                </a:lnTo>
                <a:lnTo>
                  <a:pt x="555" y="747"/>
                </a:lnTo>
              </a:path>
            </a:pathLst>
          </a:custGeom>
          <a:solidFill>
            <a:srgbClr val="006600"/>
          </a:solidFill>
          <a:ln w="76200" cap="rnd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6954837" y="1219200"/>
            <a:ext cx="1635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endParaRPr kumimoji="1" lang="ko-KR" altLang="en-US" sz="35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59" name="Oval 44"/>
          <p:cNvSpPr>
            <a:spLocks noChangeArrowheads="1"/>
          </p:cNvSpPr>
          <p:nvPr/>
        </p:nvSpPr>
        <p:spPr bwMode="auto">
          <a:xfrm>
            <a:off x="6334125" y="2908300"/>
            <a:ext cx="663575" cy="841375"/>
          </a:xfrm>
          <a:prstGeom prst="ellipse">
            <a:avLst/>
          </a:prstGeom>
          <a:solidFill>
            <a:srgbClr val="CCFF66"/>
          </a:solidFill>
          <a:ln w="254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kumimoji="1" lang="ja-JP" altLang="en-US" sz="2000">
              <a:latin typeface="Times New Roman" pitchFamily="18" charset="0"/>
              <a:ea typeface="MS PGothic" pitchFamily="34" charset="-128"/>
            </a:endParaRPr>
          </a:p>
          <a:p>
            <a:pPr algn="ctr"/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αq</a:t>
            </a:r>
            <a:endParaRPr kumimoji="1" lang="ja-JP" altLang="en-US" baseline="-250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0" name="Oval 45"/>
          <p:cNvSpPr>
            <a:spLocks noChangeArrowheads="1"/>
          </p:cNvSpPr>
          <p:nvPr/>
        </p:nvSpPr>
        <p:spPr bwMode="auto">
          <a:xfrm>
            <a:off x="6700837" y="2973387"/>
            <a:ext cx="309563" cy="3952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kumimoji="1" lang="en-US" altLang="ja-JP" sz="2000" dirty="0">
                <a:latin typeface="Times New Roman" pitchFamily="18" charset="0"/>
                <a:ea typeface="MS PGothic" pitchFamily="34" charset="-128"/>
              </a:rPr>
              <a:t>γ</a:t>
            </a:r>
          </a:p>
        </p:txBody>
      </p:sp>
      <p:sp>
        <p:nvSpPr>
          <p:cNvPr id="61" name="Oval 46"/>
          <p:cNvSpPr>
            <a:spLocks noChangeArrowheads="1"/>
          </p:cNvSpPr>
          <p:nvPr/>
        </p:nvSpPr>
        <p:spPr bwMode="auto">
          <a:xfrm>
            <a:off x="6346825" y="2984500"/>
            <a:ext cx="369887" cy="395287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kumimoji="1" lang="en-US" altLang="ja-JP" sz="2000">
                <a:latin typeface="Times New Roman" pitchFamily="18" charset="0"/>
                <a:ea typeface="MS PGothic" pitchFamily="34" charset="-128"/>
              </a:rPr>
              <a:t>β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5943600" y="3406238"/>
            <a:ext cx="43281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ja-JP" dirty="0" err="1" smtClean="0">
                <a:solidFill>
                  <a:srgbClr val="7030A0"/>
                </a:solidFill>
                <a:latin typeface="Impact" pitchFamily="34" charset="0"/>
                <a:ea typeface="MS PGothic" pitchFamily="34" charset="-128"/>
              </a:rPr>
              <a:t>Gq</a:t>
            </a:r>
            <a:endParaRPr kumimoji="1" lang="en-US" altLang="ja-JP" baseline="-25000" dirty="0">
              <a:solidFill>
                <a:srgbClr val="7030A0"/>
              </a:solidFill>
              <a:latin typeface="Impact" pitchFamily="34" charset="0"/>
              <a:ea typeface="MS PGothic" pitchFamily="34" charset="-128"/>
            </a:endParaRPr>
          </a:p>
        </p:txBody>
      </p: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6858000" y="3063875"/>
            <a:ext cx="540654" cy="683099"/>
            <a:chOff x="1199" y="1375"/>
            <a:chExt cx="385" cy="481"/>
          </a:xfrm>
          <a:solidFill>
            <a:srgbClr val="99FF33"/>
          </a:solidFill>
        </p:grpSpPr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210" y="1384"/>
              <a:ext cx="365" cy="466"/>
            </a:xfrm>
            <a:custGeom>
              <a:avLst/>
              <a:gdLst/>
              <a:ahLst/>
              <a:cxnLst>
                <a:cxn ang="0">
                  <a:pos x="338" y="206"/>
                </a:cxn>
                <a:cxn ang="0">
                  <a:pos x="355" y="274"/>
                </a:cxn>
                <a:cxn ang="0">
                  <a:pos x="363" y="325"/>
                </a:cxn>
                <a:cxn ang="0">
                  <a:pos x="364" y="362"/>
                </a:cxn>
                <a:cxn ang="0">
                  <a:pos x="358" y="406"/>
                </a:cxn>
                <a:cxn ang="0">
                  <a:pos x="343" y="432"/>
                </a:cxn>
                <a:cxn ang="0">
                  <a:pos x="323" y="451"/>
                </a:cxn>
                <a:cxn ang="0">
                  <a:pos x="296" y="463"/>
                </a:cxn>
                <a:cxn ang="0">
                  <a:pos x="270" y="465"/>
                </a:cxn>
                <a:cxn ang="0">
                  <a:pos x="239" y="461"/>
                </a:cxn>
                <a:cxn ang="0">
                  <a:pos x="201" y="448"/>
                </a:cxn>
                <a:cxn ang="0">
                  <a:pos x="142" y="430"/>
                </a:cxn>
                <a:cxn ang="0">
                  <a:pos x="137" y="427"/>
                </a:cxn>
                <a:cxn ang="0">
                  <a:pos x="126" y="423"/>
                </a:cxn>
                <a:cxn ang="0">
                  <a:pos x="117" y="421"/>
                </a:cxn>
                <a:cxn ang="0">
                  <a:pos x="111" y="420"/>
                </a:cxn>
                <a:cxn ang="0">
                  <a:pos x="104" y="420"/>
                </a:cxn>
                <a:cxn ang="0">
                  <a:pos x="96" y="421"/>
                </a:cxn>
                <a:cxn ang="0">
                  <a:pos x="90" y="424"/>
                </a:cxn>
                <a:cxn ang="0">
                  <a:pos x="83" y="429"/>
                </a:cxn>
                <a:cxn ang="0">
                  <a:pos x="60" y="445"/>
                </a:cxn>
                <a:cxn ang="0">
                  <a:pos x="47" y="450"/>
                </a:cxn>
                <a:cxn ang="0">
                  <a:pos x="36" y="450"/>
                </a:cxn>
                <a:cxn ang="0">
                  <a:pos x="25" y="446"/>
                </a:cxn>
                <a:cxn ang="0">
                  <a:pos x="16" y="440"/>
                </a:cxn>
                <a:cxn ang="0">
                  <a:pos x="8" y="430"/>
                </a:cxn>
                <a:cxn ang="0">
                  <a:pos x="3" y="419"/>
                </a:cxn>
                <a:cxn ang="0">
                  <a:pos x="0" y="404"/>
                </a:cxn>
                <a:cxn ang="0">
                  <a:pos x="0" y="384"/>
                </a:cxn>
                <a:cxn ang="0">
                  <a:pos x="0" y="366"/>
                </a:cxn>
                <a:cxn ang="0">
                  <a:pos x="3" y="345"/>
                </a:cxn>
                <a:cxn ang="0">
                  <a:pos x="5" y="325"/>
                </a:cxn>
                <a:cxn ang="0">
                  <a:pos x="10" y="308"/>
                </a:cxn>
                <a:cxn ang="0">
                  <a:pos x="19" y="282"/>
                </a:cxn>
                <a:cxn ang="0">
                  <a:pos x="24" y="272"/>
                </a:cxn>
                <a:cxn ang="0">
                  <a:pos x="48" y="207"/>
                </a:cxn>
                <a:cxn ang="0">
                  <a:pos x="78" y="142"/>
                </a:cxn>
                <a:cxn ang="0">
                  <a:pos x="105" y="97"/>
                </a:cxn>
                <a:cxn ang="0">
                  <a:pos x="126" y="64"/>
                </a:cxn>
                <a:cxn ang="0">
                  <a:pos x="147" y="41"/>
                </a:cxn>
                <a:cxn ang="0">
                  <a:pos x="165" y="24"/>
                </a:cxn>
                <a:cxn ang="0">
                  <a:pos x="188" y="9"/>
                </a:cxn>
                <a:cxn ang="0">
                  <a:pos x="208" y="2"/>
                </a:cxn>
                <a:cxn ang="0">
                  <a:pos x="225" y="0"/>
                </a:cxn>
                <a:cxn ang="0">
                  <a:pos x="238" y="1"/>
                </a:cxn>
                <a:cxn ang="0">
                  <a:pos x="242" y="3"/>
                </a:cxn>
                <a:cxn ang="0">
                  <a:pos x="255" y="12"/>
                </a:cxn>
                <a:cxn ang="0">
                  <a:pos x="268" y="31"/>
                </a:cxn>
                <a:cxn ang="0">
                  <a:pos x="288" y="72"/>
                </a:cxn>
                <a:cxn ang="0">
                  <a:pos x="306" y="115"/>
                </a:cxn>
                <a:cxn ang="0">
                  <a:pos x="323" y="158"/>
                </a:cxn>
                <a:cxn ang="0">
                  <a:pos x="334" y="194"/>
                </a:cxn>
                <a:cxn ang="0">
                  <a:pos x="338" y="206"/>
                </a:cxn>
              </a:cxnLst>
              <a:rect l="0" t="0" r="r" b="b"/>
              <a:pathLst>
                <a:path w="365" h="466">
                  <a:moveTo>
                    <a:pt x="338" y="206"/>
                  </a:moveTo>
                  <a:lnTo>
                    <a:pt x="355" y="274"/>
                  </a:lnTo>
                  <a:lnTo>
                    <a:pt x="363" y="325"/>
                  </a:lnTo>
                  <a:lnTo>
                    <a:pt x="364" y="362"/>
                  </a:lnTo>
                  <a:lnTo>
                    <a:pt x="358" y="406"/>
                  </a:lnTo>
                  <a:lnTo>
                    <a:pt x="343" y="432"/>
                  </a:lnTo>
                  <a:lnTo>
                    <a:pt x="323" y="451"/>
                  </a:lnTo>
                  <a:lnTo>
                    <a:pt x="296" y="463"/>
                  </a:lnTo>
                  <a:lnTo>
                    <a:pt x="270" y="465"/>
                  </a:lnTo>
                  <a:lnTo>
                    <a:pt x="239" y="461"/>
                  </a:lnTo>
                  <a:lnTo>
                    <a:pt x="201" y="448"/>
                  </a:lnTo>
                  <a:lnTo>
                    <a:pt x="142" y="430"/>
                  </a:lnTo>
                  <a:lnTo>
                    <a:pt x="137" y="427"/>
                  </a:lnTo>
                  <a:lnTo>
                    <a:pt x="126" y="423"/>
                  </a:lnTo>
                  <a:lnTo>
                    <a:pt x="117" y="421"/>
                  </a:lnTo>
                  <a:lnTo>
                    <a:pt x="111" y="420"/>
                  </a:lnTo>
                  <a:lnTo>
                    <a:pt x="104" y="420"/>
                  </a:lnTo>
                  <a:lnTo>
                    <a:pt x="96" y="421"/>
                  </a:lnTo>
                  <a:lnTo>
                    <a:pt x="90" y="424"/>
                  </a:lnTo>
                  <a:lnTo>
                    <a:pt x="83" y="429"/>
                  </a:lnTo>
                  <a:lnTo>
                    <a:pt x="60" y="445"/>
                  </a:lnTo>
                  <a:lnTo>
                    <a:pt x="47" y="450"/>
                  </a:lnTo>
                  <a:lnTo>
                    <a:pt x="36" y="450"/>
                  </a:lnTo>
                  <a:lnTo>
                    <a:pt x="25" y="446"/>
                  </a:lnTo>
                  <a:lnTo>
                    <a:pt x="16" y="440"/>
                  </a:lnTo>
                  <a:lnTo>
                    <a:pt x="8" y="430"/>
                  </a:lnTo>
                  <a:lnTo>
                    <a:pt x="3" y="419"/>
                  </a:lnTo>
                  <a:lnTo>
                    <a:pt x="0" y="404"/>
                  </a:lnTo>
                  <a:lnTo>
                    <a:pt x="0" y="384"/>
                  </a:lnTo>
                  <a:lnTo>
                    <a:pt x="0" y="366"/>
                  </a:lnTo>
                  <a:lnTo>
                    <a:pt x="3" y="345"/>
                  </a:lnTo>
                  <a:lnTo>
                    <a:pt x="5" y="325"/>
                  </a:lnTo>
                  <a:lnTo>
                    <a:pt x="10" y="308"/>
                  </a:lnTo>
                  <a:lnTo>
                    <a:pt x="19" y="282"/>
                  </a:lnTo>
                  <a:lnTo>
                    <a:pt x="24" y="272"/>
                  </a:lnTo>
                  <a:lnTo>
                    <a:pt x="48" y="207"/>
                  </a:lnTo>
                  <a:lnTo>
                    <a:pt x="78" y="142"/>
                  </a:lnTo>
                  <a:lnTo>
                    <a:pt x="105" y="97"/>
                  </a:lnTo>
                  <a:lnTo>
                    <a:pt x="126" y="64"/>
                  </a:lnTo>
                  <a:lnTo>
                    <a:pt x="147" y="41"/>
                  </a:lnTo>
                  <a:lnTo>
                    <a:pt x="165" y="24"/>
                  </a:lnTo>
                  <a:lnTo>
                    <a:pt x="188" y="9"/>
                  </a:lnTo>
                  <a:lnTo>
                    <a:pt x="208" y="2"/>
                  </a:lnTo>
                  <a:lnTo>
                    <a:pt x="225" y="0"/>
                  </a:lnTo>
                  <a:lnTo>
                    <a:pt x="238" y="1"/>
                  </a:lnTo>
                  <a:lnTo>
                    <a:pt x="242" y="3"/>
                  </a:lnTo>
                  <a:lnTo>
                    <a:pt x="255" y="12"/>
                  </a:lnTo>
                  <a:lnTo>
                    <a:pt x="268" y="31"/>
                  </a:lnTo>
                  <a:lnTo>
                    <a:pt x="288" y="72"/>
                  </a:lnTo>
                  <a:lnTo>
                    <a:pt x="306" y="115"/>
                  </a:lnTo>
                  <a:lnTo>
                    <a:pt x="323" y="158"/>
                  </a:lnTo>
                  <a:lnTo>
                    <a:pt x="334" y="194"/>
                  </a:lnTo>
                  <a:lnTo>
                    <a:pt x="338" y="206"/>
                  </a:lnTo>
                </a:path>
              </a:pathLst>
            </a:custGeom>
            <a:grpFill/>
            <a:ln w="12700" cap="rnd" cmpd="sng">
              <a:solidFill>
                <a:srgbClr val="92D05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1313" y="1375"/>
              <a:ext cx="271" cy="481"/>
            </a:xfrm>
            <a:custGeom>
              <a:avLst/>
              <a:gdLst/>
              <a:ahLst/>
              <a:cxnLst>
                <a:cxn ang="0">
                  <a:pos x="120" y="10"/>
                </a:cxn>
                <a:cxn ang="0">
                  <a:pos x="144" y="19"/>
                </a:cxn>
                <a:cxn ang="0">
                  <a:pos x="161" y="37"/>
                </a:cxn>
                <a:cxn ang="0">
                  <a:pos x="176" y="69"/>
                </a:cxn>
                <a:cxn ang="0">
                  <a:pos x="199" y="124"/>
                </a:cxn>
                <a:cxn ang="0">
                  <a:pos x="222" y="187"/>
                </a:cxn>
                <a:cxn ang="0">
                  <a:pos x="240" y="248"/>
                </a:cxn>
                <a:cxn ang="0">
                  <a:pos x="256" y="317"/>
                </a:cxn>
                <a:cxn ang="0">
                  <a:pos x="259" y="355"/>
                </a:cxn>
                <a:cxn ang="0">
                  <a:pos x="259" y="389"/>
                </a:cxn>
                <a:cxn ang="0">
                  <a:pos x="250" y="419"/>
                </a:cxn>
                <a:cxn ang="0">
                  <a:pos x="243" y="435"/>
                </a:cxn>
                <a:cxn ang="0">
                  <a:pos x="229" y="449"/>
                </a:cxn>
                <a:cxn ang="0">
                  <a:pos x="213" y="460"/>
                </a:cxn>
                <a:cxn ang="0">
                  <a:pos x="197" y="467"/>
                </a:cxn>
                <a:cxn ang="0">
                  <a:pos x="178" y="469"/>
                </a:cxn>
                <a:cxn ang="0">
                  <a:pos x="157" y="469"/>
                </a:cxn>
                <a:cxn ang="0">
                  <a:pos x="135" y="467"/>
                </a:cxn>
                <a:cxn ang="0">
                  <a:pos x="108" y="458"/>
                </a:cxn>
                <a:cxn ang="0">
                  <a:pos x="34" y="432"/>
                </a:cxn>
                <a:cxn ang="0">
                  <a:pos x="20" y="429"/>
                </a:cxn>
                <a:cxn ang="0">
                  <a:pos x="8" y="427"/>
                </a:cxn>
                <a:cxn ang="0">
                  <a:pos x="0" y="429"/>
                </a:cxn>
                <a:cxn ang="0">
                  <a:pos x="1" y="437"/>
                </a:cxn>
                <a:cxn ang="0">
                  <a:pos x="12" y="438"/>
                </a:cxn>
                <a:cxn ang="0">
                  <a:pos x="26" y="440"/>
                </a:cxn>
                <a:cxn ang="0">
                  <a:pos x="50" y="448"/>
                </a:cxn>
                <a:cxn ang="0">
                  <a:pos x="99" y="466"/>
                </a:cxn>
                <a:cxn ang="0">
                  <a:pos x="134" y="477"/>
                </a:cxn>
                <a:cxn ang="0">
                  <a:pos x="159" y="480"/>
                </a:cxn>
                <a:cxn ang="0">
                  <a:pos x="187" y="479"/>
                </a:cxn>
                <a:cxn ang="0">
                  <a:pos x="207" y="474"/>
                </a:cxn>
                <a:cxn ang="0">
                  <a:pos x="228" y="461"/>
                </a:cxn>
                <a:cxn ang="0">
                  <a:pos x="248" y="442"/>
                </a:cxn>
                <a:cxn ang="0">
                  <a:pos x="264" y="413"/>
                </a:cxn>
                <a:cxn ang="0">
                  <a:pos x="269" y="374"/>
                </a:cxn>
                <a:cxn ang="0">
                  <a:pos x="270" y="327"/>
                </a:cxn>
                <a:cxn ang="0">
                  <a:pos x="260" y="273"/>
                </a:cxn>
                <a:cxn ang="0">
                  <a:pos x="243" y="210"/>
                </a:cxn>
                <a:cxn ang="0">
                  <a:pos x="221" y="145"/>
                </a:cxn>
                <a:cxn ang="0">
                  <a:pos x="200" y="93"/>
                </a:cxn>
                <a:cxn ang="0">
                  <a:pos x="178" y="42"/>
                </a:cxn>
                <a:cxn ang="0">
                  <a:pos x="159" y="16"/>
                </a:cxn>
                <a:cxn ang="0">
                  <a:pos x="144" y="4"/>
                </a:cxn>
                <a:cxn ang="0">
                  <a:pos x="132" y="0"/>
                </a:cxn>
                <a:cxn ang="0">
                  <a:pos x="123" y="0"/>
                </a:cxn>
                <a:cxn ang="0">
                  <a:pos x="120" y="10"/>
                </a:cxn>
              </a:cxnLst>
              <a:rect l="0" t="0" r="r" b="b"/>
              <a:pathLst>
                <a:path w="271" h="481">
                  <a:moveTo>
                    <a:pt x="120" y="10"/>
                  </a:moveTo>
                  <a:lnTo>
                    <a:pt x="144" y="19"/>
                  </a:lnTo>
                  <a:lnTo>
                    <a:pt x="161" y="37"/>
                  </a:lnTo>
                  <a:lnTo>
                    <a:pt x="176" y="69"/>
                  </a:lnTo>
                  <a:lnTo>
                    <a:pt x="199" y="124"/>
                  </a:lnTo>
                  <a:lnTo>
                    <a:pt x="222" y="187"/>
                  </a:lnTo>
                  <a:lnTo>
                    <a:pt x="240" y="248"/>
                  </a:lnTo>
                  <a:lnTo>
                    <a:pt x="256" y="317"/>
                  </a:lnTo>
                  <a:lnTo>
                    <a:pt x="259" y="355"/>
                  </a:lnTo>
                  <a:lnTo>
                    <a:pt x="259" y="389"/>
                  </a:lnTo>
                  <a:lnTo>
                    <a:pt x="250" y="419"/>
                  </a:lnTo>
                  <a:lnTo>
                    <a:pt x="243" y="435"/>
                  </a:lnTo>
                  <a:lnTo>
                    <a:pt x="229" y="449"/>
                  </a:lnTo>
                  <a:lnTo>
                    <a:pt x="213" y="460"/>
                  </a:lnTo>
                  <a:lnTo>
                    <a:pt x="197" y="467"/>
                  </a:lnTo>
                  <a:lnTo>
                    <a:pt x="178" y="469"/>
                  </a:lnTo>
                  <a:lnTo>
                    <a:pt x="157" y="469"/>
                  </a:lnTo>
                  <a:lnTo>
                    <a:pt x="135" y="467"/>
                  </a:lnTo>
                  <a:lnTo>
                    <a:pt x="108" y="458"/>
                  </a:lnTo>
                  <a:lnTo>
                    <a:pt x="34" y="432"/>
                  </a:lnTo>
                  <a:lnTo>
                    <a:pt x="20" y="429"/>
                  </a:lnTo>
                  <a:lnTo>
                    <a:pt x="8" y="427"/>
                  </a:lnTo>
                  <a:lnTo>
                    <a:pt x="0" y="429"/>
                  </a:lnTo>
                  <a:lnTo>
                    <a:pt x="1" y="437"/>
                  </a:lnTo>
                  <a:lnTo>
                    <a:pt x="12" y="438"/>
                  </a:lnTo>
                  <a:lnTo>
                    <a:pt x="26" y="440"/>
                  </a:lnTo>
                  <a:lnTo>
                    <a:pt x="50" y="448"/>
                  </a:lnTo>
                  <a:lnTo>
                    <a:pt x="99" y="466"/>
                  </a:lnTo>
                  <a:lnTo>
                    <a:pt x="134" y="477"/>
                  </a:lnTo>
                  <a:lnTo>
                    <a:pt x="159" y="480"/>
                  </a:lnTo>
                  <a:lnTo>
                    <a:pt x="187" y="479"/>
                  </a:lnTo>
                  <a:lnTo>
                    <a:pt x="207" y="474"/>
                  </a:lnTo>
                  <a:lnTo>
                    <a:pt x="228" y="461"/>
                  </a:lnTo>
                  <a:lnTo>
                    <a:pt x="248" y="442"/>
                  </a:lnTo>
                  <a:lnTo>
                    <a:pt x="264" y="413"/>
                  </a:lnTo>
                  <a:lnTo>
                    <a:pt x="269" y="374"/>
                  </a:lnTo>
                  <a:lnTo>
                    <a:pt x="270" y="327"/>
                  </a:lnTo>
                  <a:lnTo>
                    <a:pt x="260" y="273"/>
                  </a:lnTo>
                  <a:lnTo>
                    <a:pt x="243" y="210"/>
                  </a:lnTo>
                  <a:lnTo>
                    <a:pt x="221" y="145"/>
                  </a:lnTo>
                  <a:lnTo>
                    <a:pt x="200" y="93"/>
                  </a:lnTo>
                  <a:lnTo>
                    <a:pt x="178" y="42"/>
                  </a:lnTo>
                  <a:lnTo>
                    <a:pt x="159" y="16"/>
                  </a:lnTo>
                  <a:lnTo>
                    <a:pt x="144" y="4"/>
                  </a:lnTo>
                  <a:lnTo>
                    <a:pt x="132" y="0"/>
                  </a:lnTo>
                  <a:lnTo>
                    <a:pt x="123" y="0"/>
                  </a:lnTo>
                  <a:lnTo>
                    <a:pt x="120" y="10"/>
                  </a:lnTo>
                </a:path>
              </a:pathLst>
            </a:custGeom>
            <a:grpFill/>
            <a:ln w="12700" cap="rnd" cmpd="sng">
              <a:solidFill>
                <a:srgbClr val="92D05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1199" y="1375"/>
              <a:ext cx="243" cy="470"/>
            </a:xfrm>
            <a:custGeom>
              <a:avLst/>
              <a:gdLst/>
              <a:ahLst/>
              <a:cxnLst>
                <a:cxn ang="0">
                  <a:pos x="122" y="428"/>
                </a:cxn>
                <a:cxn ang="0">
                  <a:pos x="114" y="428"/>
                </a:cxn>
                <a:cxn ang="0">
                  <a:pos x="101" y="433"/>
                </a:cxn>
                <a:cxn ang="0">
                  <a:pos x="90" y="440"/>
                </a:cxn>
                <a:cxn ang="0">
                  <a:pos x="70" y="452"/>
                </a:cxn>
                <a:cxn ang="0">
                  <a:pos x="56" y="457"/>
                </a:cxn>
                <a:cxn ang="0">
                  <a:pos x="42" y="456"/>
                </a:cxn>
                <a:cxn ang="0">
                  <a:pos x="33" y="451"/>
                </a:cxn>
                <a:cxn ang="0">
                  <a:pos x="22" y="441"/>
                </a:cxn>
                <a:cxn ang="0">
                  <a:pos x="15" y="423"/>
                </a:cxn>
                <a:cxn ang="0">
                  <a:pos x="13" y="404"/>
                </a:cxn>
                <a:cxn ang="0">
                  <a:pos x="13" y="380"/>
                </a:cxn>
                <a:cxn ang="0">
                  <a:pos x="19" y="339"/>
                </a:cxn>
                <a:cxn ang="0">
                  <a:pos x="29" y="296"/>
                </a:cxn>
                <a:cxn ang="0">
                  <a:pos x="44" y="260"/>
                </a:cxn>
                <a:cxn ang="0">
                  <a:pos x="68" y="199"/>
                </a:cxn>
                <a:cxn ang="0">
                  <a:pos x="91" y="154"/>
                </a:cxn>
                <a:cxn ang="0">
                  <a:pos x="113" y="112"/>
                </a:cxn>
                <a:cxn ang="0">
                  <a:pos x="141" y="69"/>
                </a:cxn>
                <a:cxn ang="0">
                  <a:pos x="162" y="46"/>
                </a:cxn>
                <a:cxn ang="0">
                  <a:pos x="181" y="30"/>
                </a:cxn>
                <a:cxn ang="0">
                  <a:pos x="199" y="20"/>
                </a:cxn>
                <a:cxn ang="0">
                  <a:pos x="213" y="12"/>
                </a:cxn>
                <a:cxn ang="0">
                  <a:pos x="232" y="10"/>
                </a:cxn>
                <a:cxn ang="0">
                  <a:pos x="241" y="11"/>
                </a:cxn>
                <a:cxn ang="0">
                  <a:pos x="241" y="1"/>
                </a:cxn>
                <a:cxn ang="0">
                  <a:pos x="242" y="0"/>
                </a:cxn>
                <a:cxn ang="0">
                  <a:pos x="229" y="0"/>
                </a:cxn>
                <a:cxn ang="0">
                  <a:pos x="210" y="4"/>
                </a:cxn>
                <a:cxn ang="0">
                  <a:pos x="192" y="10"/>
                </a:cxn>
                <a:cxn ang="0">
                  <a:pos x="170" y="25"/>
                </a:cxn>
                <a:cxn ang="0">
                  <a:pos x="142" y="51"/>
                </a:cxn>
                <a:cxn ang="0">
                  <a:pos x="119" y="85"/>
                </a:cxn>
                <a:cxn ang="0">
                  <a:pos x="94" y="121"/>
                </a:cxn>
                <a:cxn ang="0">
                  <a:pos x="68" y="170"/>
                </a:cxn>
                <a:cxn ang="0">
                  <a:pos x="39" y="228"/>
                </a:cxn>
                <a:cxn ang="0">
                  <a:pos x="16" y="290"/>
                </a:cxn>
                <a:cxn ang="0">
                  <a:pos x="6" y="333"/>
                </a:cxn>
                <a:cxn ang="0">
                  <a:pos x="0" y="376"/>
                </a:cxn>
                <a:cxn ang="0">
                  <a:pos x="0" y="410"/>
                </a:cxn>
                <a:cxn ang="0">
                  <a:pos x="6" y="436"/>
                </a:cxn>
                <a:cxn ang="0">
                  <a:pos x="14" y="451"/>
                </a:cxn>
                <a:cxn ang="0">
                  <a:pos x="26" y="462"/>
                </a:cxn>
                <a:cxn ang="0">
                  <a:pos x="41" y="467"/>
                </a:cxn>
                <a:cxn ang="0">
                  <a:pos x="53" y="469"/>
                </a:cxn>
                <a:cxn ang="0">
                  <a:pos x="68" y="466"/>
                </a:cxn>
                <a:cxn ang="0">
                  <a:pos x="78" y="461"/>
                </a:cxn>
                <a:cxn ang="0">
                  <a:pos x="90" y="452"/>
                </a:cxn>
                <a:cxn ang="0">
                  <a:pos x="99" y="447"/>
                </a:cxn>
                <a:cxn ang="0">
                  <a:pos x="110" y="442"/>
                </a:cxn>
                <a:cxn ang="0">
                  <a:pos x="118" y="439"/>
                </a:cxn>
                <a:cxn ang="0">
                  <a:pos x="128" y="438"/>
                </a:cxn>
                <a:cxn ang="0">
                  <a:pos x="138" y="438"/>
                </a:cxn>
                <a:cxn ang="0">
                  <a:pos x="122" y="428"/>
                </a:cxn>
              </a:cxnLst>
              <a:rect l="0" t="0" r="r" b="b"/>
              <a:pathLst>
                <a:path w="243" h="470">
                  <a:moveTo>
                    <a:pt x="122" y="428"/>
                  </a:moveTo>
                  <a:lnTo>
                    <a:pt x="114" y="428"/>
                  </a:lnTo>
                  <a:lnTo>
                    <a:pt x="101" y="433"/>
                  </a:lnTo>
                  <a:lnTo>
                    <a:pt x="90" y="440"/>
                  </a:lnTo>
                  <a:lnTo>
                    <a:pt x="70" y="452"/>
                  </a:lnTo>
                  <a:lnTo>
                    <a:pt x="56" y="457"/>
                  </a:lnTo>
                  <a:lnTo>
                    <a:pt x="42" y="456"/>
                  </a:lnTo>
                  <a:lnTo>
                    <a:pt x="33" y="451"/>
                  </a:lnTo>
                  <a:lnTo>
                    <a:pt x="22" y="441"/>
                  </a:lnTo>
                  <a:lnTo>
                    <a:pt x="15" y="423"/>
                  </a:lnTo>
                  <a:lnTo>
                    <a:pt x="13" y="404"/>
                  </a:lnTo>
                  <a:lnTo>
                    <a:pt x="13" y="380"/>
                  </a:lnTo>
                  <a:lnTo>
                    <a:pt x="19" y="339"/>
                  </a:lnTo>
                  <a:lnTo>
                    <a:pt x="29" y="296"/>
                  </a:lnTo>
                  <a:lnTo>
                    <a:pt x="44" y="260"/>
                  </a:lnTo>
                  <a:lnTo>
                    <a:pt x="68" y="199"/>
                  </a:lnTo>
                  <a:lnTo>
                    <a:pt x="91" y="154"/>
                  </a:lnTo>
                  <a:lnTo>
                    <a:pt x="113" y="112"/>
                  </a:lnTo>
                  <a:lnTo>
                    <a:pt x="141" y="69"/>
                  </a:lnTo>
                  <a:lnTo>
                    <a:pt x="162" y="46"/>
                  </a:lnTo>
                  <a:lnTo>
                    <a:pt x="181" y="30"/>
                  </a:lnTo>
                  <a:lnTo>
                    <a:pt x="199" y="20"/>
                  </a:lnTo>
                  <a:lnTo>
                    <a:pt x="213" y="12"/>
                  </a:lnTo>
                  <a:lnTo>
                    <a:pt x="232" y="10"/>
                  </a:lnTo>
                  <a:lnTo>
                    <a:pt x="241" y="11"/>
                  </a:lnTo>
                  <a:lnTo>
                    <a:pt x="241" y="1"/>
                  </a:lnTo>
                  <a:lnTo>
                    <a:pt x="242" y="0"/>
                  </a:lnTo>
                  <a:lnTo>
                    <a:pt x="229" y="0"/>
                  </a:lnTo>
                  <a:lnTo>
                    <a:pt x="210" y="4"/>
                  </a:lnTo>
                  <a:lnTo>
                    <a:pt x="192" y="10"/>
                  </a:lnTo>
                  <a:lnTo>
                    <a:pt x="170" y="25"/>
                  </a:lnTo>
                  <a:lnTo>
                    <a:pt x="142" y="51"/>
                  </a:lnTo>
                  <a:lnTo>
                    <a:pt x="119" y="85"/>
                  </a:lnTo>
                  <a:lnTo>
                    <a:pt x="94" y="121"/>
                  </a:lnTo>
                  <a:lnTo>
                    <a:pt x="68" y="170"/>
                  </a:lnTo>
                  <a:lnTo>
                    <a:pt x="39" y="228"/>
                  </a:lnTo>
                  <a:lnTo>
                    <a:pt x="16" y="290"/>
                  </a:lnTo>
                  <a:lnTo>
                    <a:pt x="6" y="333"/>
                  </a:lnTo>
                  <a:lnTo>
                    <a:pt x="0" y="376"/>
                  </a:lnTo>
                  <a:lnTo>
                    <a:pt x="0" y="410"/>
                  </a:lnTo>
                  <a:lnTo>
                    <a:pt x="6" y="436"/>
                  </a:lnTo>
                  <a:lnTo>
                    <a:pt x="14" y="451"/>
                  </a:lnTo>
                  <a:lnTo>
                    <a:pt x="26" y="462"/>
                  </a:lnTo>
                  <a:lnTo>
                    <a:pt x="41" y="467"/>
                  </a:lnTo>
                  <a:lnTo>
                    <a:pt x="53" y="469"/>
                  </a:lnTo>
                  <a:lnTo>
                    <a:pt x="68" y="466"/>
                  </a:lnTo>
                  <a:lnTo>
                    <a:pt x="78" y="461"/>
                  </a:lnTo>
                  <a:lnTo>
                    <a:pt x="90" y="452"/>
                  </a:lnTo>
                  <a:lnTo>
                    <a:pt x="99" y="447"/>
                  </a:lnTo>
                  <a:lnTo>
                    <a:pt x="110" y="442"/>
                  </a:lnTo>
                  <a:lnTo>
                    <a:pt x="118" y="439"/>
                  </a:lnTo>
                  <a:lnTo>
                    <a:pt x="128" y="438"/>
                  </a:lnTo>
                  <a:lnTo>
                    <a:pt x="138" y="438"/>
                  </a:lnTo>
                  <a:lnTo>
                    <a:pt x="122" y="428"/>
                  </a:lnTo>
                </a:path>
              </a:pathLst>
            </a:custGeom>
            <a:grpFill/>
            <a:ln w="12700" cap="rnd" cmpd="sng">
              <a:solidFill>
                <a:srgbClr val="92D05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6908442" y="328067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PLC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8" name="Arc 48"/>
          <p:cNvSpPr>
            <a:spLocks/>
          </p:cNvSpPr>
          <p:nvPr/>
        </p:nvSpPr>
        <p:spPr bwMode="auto">
          <a:xfrm flipH="1">
            <a:off x="6795753" y="4206875"/>
            <a:ext cx="361303" cy="228600"/>
          </a:xfrm>
          <a:custGeom>
            <a:avLst/>
            <a:gdLst>
              <a:gd name="G0" fmla="+- 1817 0 0"/>
              <a:gd name="G1" fmla="+- 21600 0 0"/>
              <a:gd name="G2" fmla="+- 21600 0 0"/>
              <a:gd name="T0" fmla="*/ 0 w 23417"/>
              <a:gd name="T1" fmla="*/ 77 h 21600"/>
              <a:gd name="T2" fmla="*/ 23417 w 23417"/>
              <a:gd name="T3" fmla="*/ 21600 h 21600"/>
              <a:gd name="T4" fmla="*/ 1817 w 23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7" h="21600" fill="none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</a:path>
              <a:path w="23417" h="21600" stroke="0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  <a:lnTo>
                  <a:pt x="1817" y="21600"/>
                </a:lnTo>
                <a:close/>
              </a:path>
            </a:pathLst>
          </a:custGeom>
          <a:noFill/>
          <a:ln w="57150" cap="rnd">
            <a:solidFill>
              <a:srgbClr val="00B05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455658" y="2987675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DAG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27649" name="Picture 1" descr="C:\Users\Administrator\Pictures\E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94" t="6349" r="28116" b="11111"/>
          <a:stretch>
            <a:fillRect/>
          </a:stretch>
        </p:blipFill>
        <p:spPr bwMode="auto">
          <a:xfrm>
            <a:off x="7342032" y="3952517"/>
            <a:ext cx="914400" cy="914400"/>
          </a:xfrm>
          <a:prstGeom prst="rect">
            <a:avLst/>
          </a:prstGeom>
          <a:noFill/>
        </p:spPr>
      </p:pic>
      <p:cxnSp>
        <p:nvCxnSpPr>
          <p:cNvPr id="72" name="Straight Arrow Connector 71"/>
          <p:cNvCxnSpPr/>
          <p:nvPr/>
        </p:nvCxnSpPr>
        <p:spPr>
          <a:xfrm>
            <a:off x="7366716" y="3177638"/>
            <a:ext cx="152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506237" y="3673475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IP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3</a:t>
            </a:r>
            <a:endParaRPr lang="en-US" baseline="-250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5400000">
            <a:off x="7581900" y="4092575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48"/>
          <p:cNvSpPr>
            <a:spLocks/>
          </p:cNvSpPr>
          <p:nvPr/>
        </p:nvSpPr>
        <p:spPr bwMode="auto">
          <a:xfrm>
            <a:off x="7767421" y="3292475"/>
            <a:ext cx="309779" cy="316696"/>
          </a:xfrm>
          <a:custGeom>
            <a:avLst/>
            <a:gdLst>
              <a:gd name="G0" fmla="+- 1817 0 0"/>
              <a:gd name="G1" fmla="+- 21600 0 0"/>
              <a:gd name="G2" fmla="+- 21600 0 0"/>
              <a:gd name="T0" fmla="*/ 0 w 23417"/>
              <a:gd name="T1" fmla="*/ 77 h 21600"/>
              <a:gd name="T2" fmla="*/ 23417 w 23417"/>
              <a:gd name="T3" fmla="*/ 21600 h 21600"/>
              <a:gd name="T4" fmla="*/ 1817 w 23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7" h="21600" fill="none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</a:path>
              <a:path w="23417" h="21600" stroke="0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  <a:lnTo>
                  <a:pt x="1817" y="21600"/>
                </a:lnTo>
                <a:close/>
              </a:path>
            </a:pathLst>
          </a:custGeom>
          <a:noFill/>
          <a:ln w="57150" cap="rnd">
            <a:solidFill>
              <a:srgbClr val="00B05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013879" y="344487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PKC</a:t>
            </a:r>
            <a:endParaRPr lang="en-US" baseline="-250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7010400" y="3888122"/>
            <a:ext cx="62998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kumimoji="1" lang="en-US" altLang="ja-JP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Ca </a:t>
            </a:r>
            <a:r>
              <a:rPr kumimoji="1" lang="en-US" altLang="ja-JP" baseline="30000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2+</a:t>
            </a:r>
            <a:endParaRPr kumimoji="1" lang="en-US" altLang="ja-JP" baseline="30000" dirty="0">
              <a:solidFill>
                <a:srgbClr val="7030A0"/>
              </a:solidFill>
              <a:latin typeface="Impact" pitchFamily="34" charset="0"/>
              <a:ea typeface="MS Gothic" pitchFamily="49" charset="-128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6781800" y="4173605"/>
            <a:ext cx="1832018" cy="947670"/>
          </a:xfrm>
          <a:custGeom>
            <a:avLst/>
            <a:gdLst>
              <a:gd name="connsiteX0" fmla="*/ 2073499 w 2161504"/>
              <a:gd name="connsiteY0" fmla="*/ 0 h 886495"/>
              <a:gd name="connsiteX1" fmla="*/ 2060620 w 2161504"/>
              <a:gd name="connsiteY1" fmla="*/ 579549 h 886495"/>
              <a:gd name="connsiteX2" fmla="*/ 1468192 w 2161504"/>
              <a:gd name="connsiteY2" fmla="*/ 875763 h 886495"/>
              <a:gd name="connsiteX3" fmla="*/ 528034 w 2161504"/>
              <a:gd name="connsiteY3" fmla="*/ 515155 h 886495"/>
              <a:gd name="connsiteX4" fmla="*/ 0 w 2161504"/>
              <a:gd name="connsiteY4" fmla="*/ 489397 h 886495"/>
              <a:gd name="connsiteX5" fmla="*/ 0 w 2161504"/>
              <a:gd name="connsiteY5" fmla="*/ 489397 h 88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504" h="886495">
                <a:moveTo>
                  <a:pt x="2073499" y="0"/>
                </a:moveTo>
                <a:cubicBezTo>
                  <a:pt x="2117501" y="216794"/>
                  <a:pt x="2161504" y="433589"/>
                  <a:pt x="2060620" y="579549"/>
                </a:cubicBezTo>
                <a:cubicBezTo>
                  <a:pt x="1959736" y="725509"/>
                  <a:pt x="1723623" y="886495"/>
                  <a:pt x="1468192" y="875763"/>
                </a:cubicBezTo>
                <a:cubicBezTo>
                  <a:pt x="1212761" y="865031"/>
                  <a:pt x="772733" y="579549"/>
                  <a:pt x="528034" y="515155"/>
                </a:cubicBezTo>
                <a:cubicBezTo>
                  <a:pt x="283335" y="450761"/>
                  <a:pt x="0" y="489397"/>
                  <a:pt x="0" y="489397"/>
                </a:cubicBezTo>
                <a:lnTo>
                  <a:pt x="0" y="489397"/>
                </a:ln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3007215" y="5223233"/>
            <a:ext cx="914400" cy="66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648200" y="474027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latin typeface="Arial Narrow" pitchFamily="34" charset="0"/>
              </a:rPr>
              <a:t>Dephosphorylation</a:t>
            </a:r>
            <a:endParaRPr lang="en-US" sz="1600" b="1" i="1" dirty="0"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77284" y="4651196"/>
            <a:ext cx="1575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latin typeface="Arial Narrow" pitchFamily="34" charset="0"/>
              </a:rPr>
              <a:t>Phosphorylation</a:t>
            </a:r>
            <a:endParaRPr lang="en-US" sz="1600" b="1" i="1" dirty="0">
              <a:latin typeface="Arial Narrow" pitchFamily="34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2223753" y="5635565"/>
            <a:ext cx="914400" cy="66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750158" y="442259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Arial Narrow" pitchFamily="34" charset="0"/>
              </a:rPr>
              <a:t>Phosphatase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13080000" flipV="1">
            <a:off x="6085977" y="4550970"/>
            <a:ext cx="228599" cy="17166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7" name="Group 586"/>
          <p:cNvGrpSpPr/>
          <p:nvPr/>
        </p:nvGrpSpPr>
        <p:grpSpPr>
          <a:xfrm>
            <a:off x="1052847" y="3331112"/>
            <a:ext cx="2854906" cy="1754188"/>
            <a:chOff x="1052847" y="3331112"/>
            <a:chExt cx="2854906" cy="1754188"/>
          </a:xfrm>
        </p:grpSpPr>
        <p:grpSp>
          <p:nvGrpSpPr>
            <p:cNvPr id="579" name="Group 578"/>
            <p:cNvGrpSpPr/>
            <p:nvPr/>
          </p:nvGrpSpPr>
          <p:grpSpPr>
            <a:xfrm>
              <a:off x="1052847" y="3331112"/>
              <a:ext cx="2854906" cy="1754188"/>
              <a:chOff x="1052847" y="3331112"/>
              <a:chExt cx="2854906" cy="1754188"/>
            </a:xfrm>
          </p:grpSpPr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1052847" y="3331112"/>
                <a:ext cx="511422" cy="369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kumimoji="1" lang="en-US" altLang="ja-JP" dirty="0">
                    <a:solidFill>
                      <a:srgbClr val="7030A0"/>
                    </a:solidFill>
                    <a:latin typeface="Impact" pitchFamily="34" charset="0"/>
                    <a:ea typeface="MS Gothic" pitchFamily="49" charset="-128"/>
                  </a:rPr>
                  <a:t>ATP</a:t>
                </a:r>
              </a:p>
            </p:txBody>
          </p: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143120" y="3854437"/>
                <a:ext cx="764633" cy="369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/>
                <a:r>
                  <a:rPr kumimoji="1" lang="en-US" altLang="ja-JP" dirty="0">
                    <a:solidFill>
                      <a:srgbClr val="7030A0"/>
                    </a:solidFill>
                    <a:latin typeface="Impact" pitchFamily="34" charset="0"/>
                    <a:ea typeface="MS Gothic" pitchFamily="49" charset="-128"/>
                  </a:rPr>
                  <a:t>c-AMP</a:t>
                </a:r>
              </a:p>
            </p:txBody>
          </p:sp>
          <p:sp>
            <p:nvSpPr>
              <p:cNvPr id="31" name="Arc 48"/>
              <p:cNvSpPr>
                <a:spLocks/>
              </p:cNvSpPr>
              <p:nvPr/>
            </p:nvSpPr>
            <p:spPr bwMode="auto">
              <a:xfrm>
                <a:off x="1561563" y="3483512"/>
                <a:ext cx="1707145" cy="342363"/>
              </a:xfrm>
              <a:custGeom>
                <a:avLst/>
                <a:gdLst>
                  <a:gd name="G0" fmla="+- 1817 0 0"/>
                  <a:gd name="G1" fmla="+- 21600 0 0"/>
                  <a:gd name="G2" fmla="+- 21600 0 0"/>
                  <a:gd name="T0" fmla="*/ 0 w 23417"/>
                  <a:gd name="T1" fmla="*/ 77 h 21600"/>
                  <a:gd name="T2" fmla="*/ 23417 w 23417"/>
                  <a:gd name="T3" fmla="*/ 21600 h 21600"/>
                  <a:gd name="T4" fmla="*/ 1817 w 2341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417" h="21600" fill="none" extrusionOk="0">
                    <a:moveTo>
                      <a:pt x="-1" y="76"/>
                    </a:moveTo>
                    <a:cubicBezTo>
                      <a:pt x="604" y="25"/>
                      <a:pt x="1210" y="-1"/>
                      <a:pt x="1817" y="0"/>
                    </a:cubicBezTo>
                    <a:cubicBezTo>
                      <a:pt x="13746" y="0"/>
                      <a:pt x="23417" y="9670"/>
                      <a:pt x="23417" y="21600"/>
                    </a:cubicBezTo>
                  </a:path>
                  <a:path w="23417" h="21600" stroke="0" extrusionOk="0">
                    <a:moveTo>
                      <a:pt x="-1" y="76"/>
                    </a:moveTo>
                    <a:cubicBezTo>
                      <a:pt x="604" y="25"/>
                      <a:pt x="1210" y="-1"/>
                      <a:pt x="1817" y="0"/>
                    </a:cubicBezTo>
                    <a:cubicBezTo>
                      <a:pt x="13746" y="0"/>
                      <a:pt x="23417" y="9670"/>
                      <a:pt x="23417" y="21600"/>
                    </a:cubicBezTo>
                    <a:lnTo>
                      <a:pt x="1817" y="21600"/>
                    </a:lnTo>
                    <a:close/>
                  </a:path>
                </a:pathLst>
              </a:custGeom>
              <a:noFill/>
              <a:ln w="57150" cap="rnd">
                <a:solidFill>
                  <a:srgbClr val="FF00FF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219105" y="4447143"/>
                <a:ext cx="543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  <a:latin typeface="Bernard MT Condensed" pitchFamily="18" charset="0"/>
                  </a:rPr>
                  <a:t>PKA</a:t>
                </a:r>
                <a:endParaRPr lang="en-US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3343574" y="4901108"/>
                <a:ext cx="323253" cy="1588"/>
              </a:xfrm>
              <a:prstGeom prst="straightConnector1">
                <a:avLst/>
              </a:prstGeom>
              <a:ln w="57150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3048000" y="5083712"/>
                <a:ext cx="838200" cy="1588"/>
              </a:xfrm>
              <a:prstGeom prst="straightConnector1">
                <a:avLst/>
              </a:prstGeom>
              <a:ln w="38100">
                <a:solidFill>
                  <a:srgbClr val="FF00FF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Arrow Connector 96"/>
            <p:cNvCxnSpPr/>
            <p:nvPr/>
          </p:nvCxnSpPr>
          <p:spPr>
            <a:xfrm rot="5400000">
              <a:off x="3344367" y="4355903"/>
              <a:ext cx="323253" cy="1588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4" name="Group 583"/>
          <p:cNvGrpSpPr/>
          <p:nvPr/>
        </p:nvGrpSpPr>
        <p:grpSpPr>
          <a:xfrm>
            <a:off x="1029237" y="3598349"/>
            <a:ext cx="2041745" cy="623258"/>
            <a:chOff x="1029237" y="3598349"/>
            <a:chExt cx="2041745" cy="623258"/>
          </a:xfrm>
        </p:grpSpPr>
        <p:sp>
          <p:nvSpPr>
            <p:cNvPr id="99" name="Rectangle 14"/>
            <p:cNvSpPr>
              <a:spLocks noChangeArrowheads="1"/>
            </p:cNvSpPr>
            <p:nvPr/>
          </p:nvSpPr>
          <p:spPr bwMode="auto">
            <a:xfrm>
              <a:off x="1029237" y="3598349"/>
              <a:ext cx="5338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kumimoji="1" lang="en-US" altLang="ja-JP" dirty="0" smtClean="0">
                  <a:solidFill>
                    <a:srgbClr val="6600FF"/>
                  </a:solidFill>
                  <a:latin typeface="Impact" pitchFamily="34" charset="0"/>
                  <a:ea typeface="MS Gothic" pitchFamily="49" charset="-128"/>
                </a:rPr>
                <a:t>GTP</a:t>
              </a:r>
              <a:endParaRPr kumimoji="1" lang="en-US" altLang="ja-JP" dirty="0">
                <a:solidFill>
                  <a:srgbClr val="6600FF"/>
                </a:solidFill>
                <a:latin typeface="Impact" pitchFamily="34" charset="0"/>
                <a:ea typeface="MS Gothic" pitchFamily="49" charset="-128"/>
              </a:endParaRPr>
            </a:p>
          </p:txBody>
        </p:sp>
        <p:sp>
          <p:nvSpPr>
            <p:cNvPr id="100" name="Arc 48"/>
            <p:cNvSpPr>
              <a:spLocks/>
            </p:cNvSpPr>
            <p:nvPr/>
          </p:nvSpPr>
          <p:spPr bwMode="auto">
            <a:xfrm>
              <a:off x="1981200" y="3787238"/>
              <a:ext cx="457200" cy="215721"/>
            </a:xfrm>
            <a:custGeom>
              <a:avLst/>
              <a:gdLst>
                <a:gd name="G0" fmla="+- 1817 0 0"/>
                <a:gd name="G1" fmla="+- 21600 0 0"/>
                <a:gd name="G2" fmla="+- 21600 0 0"/>
                <a:gd name="T0" fmla="*/ 0 w 23417"/>
                <a:gd name="T1" fmla="*/ 77 h 21600"/>
                <a:gd name="T2" fmla="*/ 23417 w 23417"/>
                <a:gd name="T3" fmla="*/ 21600 h 21600"/>
                <a:gd name="T4" fmla="*/ 1817 w 234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17" h="21600" fill="none" extrusionOk="0">
                  <a:moveTo>
                    <a:pt x="-1" y="76"/>
                  </a:moveTo>
                  <a:cubicBezTo>
                    <a:pt x="604" y="25"/>
                    <a:pt x="1210" y="-1"/>
                    <a:pt x="1817" y="0"/>
                  </a:cubicBezTo>
                  <a:cubicBezTo>
                    <a:pt x="13746" y="0"/>
                    <a:pt x="23417" y="9670"/>
                    <a:pt x="23417" y="21600"/>
                  </a:cubicBezTo>
                </a:path>
                <a:path w="23417" h="21600" stroke="0" extrusionOk="0">
                  <a:moveTo>
                    <a:pt x="-1" y="76"/>
                  </a:moveTo>
                  <a:cubicBezTo>
                    <a:pt x="604" y="25"/>
                    <a:pt x="1210" y="-1"/>
                    <a:pt x="1817" y="0"/>
                  </a:cubicBezTo>
                  <a:cubicBezTo>
                    <a:pt x="13746" y="0"/>
                    <a:pt x="23417" y="9670"/>
                    <a:pt x="23417" y="21600"/>
                  </a:cubicBezTo>
                  <a:lnTo>
                    <a:pt x="1817" y="21600"/>
                  </a:lnTo>
                  <a:close/>
                </a:path>
              </a:pathLst>
            </a:custGeom>
            <a:noFill/>
            <a:ln w="76200" cap="rnd">
              <a:solidFill>
                <a:srgbClr val="FF66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2296731" y="3851633"/>
              <a:ext cx="774251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kumimoji="1" lang="en-US" altLang="ja-JP" dirty="0" smtClean="0">
                  <a:solidFill>
                    <a:srgbClr val="6600FF"/>
                  </a:solidFill>
                  <a:latin typeface="Impact" pitchFamily="34" charset="0"/>
                  <a:ea typeface="MS Gothic" pitchFamily="49" charset="-128"/>
                </a:rPr>
                <a:t>c-GMP</a:t>
              </a:r>
              <a:endParaRPr kumimoji="1" lang="en-US" altLang="ja-JP" dirty="0">
                <a:solidFill>
                  <a:srgbClr val="6600FF"/>
                </a:solidFill>
                <a:latin typeface="Impact" pitchFamily="34" charset="0"/>
                <a:ea typeface="MS Gothic" pitchFamily="49" charset="-128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1549758" y="3787238"/>
              <a:ext cx="381000" cy="1588"/>
            </a:xfrm>
            <a:prstGeom prst="straightConnector1">
              <a:avLst/>
            </a:prstGeom>
            <a:noFill/>
            <a:ln w="76200" cap="rnd">
              <a:solidFill>
                <a:srgbClr val="FF6600"/>
              </a:solidFill>
              <a:round/>
              <a:headEnd type="none" w="sm" len="sm"/>
              <a:tailEnd type="stealth" w="med" len="med"/>
            </a:ln>
            <a:effectLst/>
          </p:spPr>
        </p:cxnSp>
      </p:grpSp>
      <p:grpSp>
        <p:nvGrpSpPr>
          <p:cNvPr id="588" name="Group 587"/>
          <p:cNvGrpSpPr/>
          <p:nvPr/>
        </p:nvGrpSpPr>
        <p:grpSpPr>
          <a:xfrm>
            <a:off x="981331" y="4063579"/>
            <a:ext cx="2336745" cy="737021"/>
            <a:chOff x="981331" y="4063579"/>
            <a:chExt cx="2336745" cy="737021"/>
          </a:xfrm>
        </p:grpSpPr>
        <p:sp>
          <p:nvSpPr>
            <p:cNvPr id="102" name="Arc 48"/>
            <p:cNvSpPr>
              <a:spLocks/>
            </p:cNvSpPr>
            <p:nvPr/>
          </p:nvSpPr>
          <p:spPr bwMode="auto">
            <a:xfrm flipV="1">
              <a:off x="1905000" y="4189146"/>
              <a:ext cx="533400" cy="140595"/>
            </a:xfrm>
            <a:custGeom>
              <a:avLst/>
              <a:gdLst>
                <a:gd name="G0" fmla="+- 1817 0 0"/>
                <a:gd name="G1" fmla="+- 21600 0 0"/>
                <a:gd name="G2" fmla="+- 21600 0 0"/>
                <a:gd name="T0" fmla="*/ 0 w 23417"/>
                <a:gd name="T1" fmla="*/ 77 h 21600"/>
                <a:gd name="T2" fmla="*/ 23417 w 23417"/>
                <a:gd name="T3" fmla="*/ 21600 h 21600"/>
                <a:gd name="T4" fmla="*/ 1817 w 234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17" h="21600" fill="none" extrusionOk="0">
                  <a:moveTo>
                    <a:pt x="-1" y="76"/>
                  </a:moveTo>
                  <a:cubicBezTo>
                    <a:pt x="604" y="25"/>
                    <a:pt x="1210" y="-1"/>
                    <a:pt x="1817" y="0"/>
                  </a:cubicBezTo>
                  <a:cubicBezTo>
                    <a:pt x="13746" y="0"/>
                    <a:pt x="23417" y="9670"/>
                    <a:pt x="23417" y="21600"/>
                  </a:cubicBezTo>
                </a:path>
                <a:path w="23417" h="21600" stroke="0" extrusionOk="0">
                  <a:moveTo>
                    <a:pt x="-1" y="76"/>
                  </a:moveTo>
                  <a:cubicBezTo>
                    <a:pt x="604" y="25"/>
                    <a:pt x="1210" y="-1"/>
                    <a:pt x="1817" y="0"/>
                  </a:cubicBezTo>
                  <a:cubicBezTo>
                    <a:pt x="13746" y="0"/>
                    <a:pt x="23417" y="9670"/>
                    <a:pt x="23417" y="21600"/>
                  </a:cubicBezTo>
                  <a:lnTo>
                    <a:pt x="1817" y="21600"/>
                  </a:lnTo>
                  <a:close/>
                </a:path>
              </a:pathLst>
            </a:custGeom>
            <a:noFill/>
            <a:ln w="76200" cap="rnd">
              <a:solidFill>
                <a:srgbClr val="FF66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582" name="Group 581"/>
            <p:cNvGrpSpPr/>
            <p:nvPr/>
          </p:nvGrpSpPr>
          <p:grpSpPr>
            <a:xfrm>
              <a:off x="981331" y="4063579"/>
              <a:ext cx="2336745" cy="737021"/>
              <a:chOff x="981331" y="4042670"/>
              <a:chExt cx="2336745" cy="737021"/>
            </a:xfrm>
          </p:grpSpPr>
          <p:grpSp>
            <p:nvGrpSpPr>
              <p:cNvPr id="581" name="Group 580"/>
              <p:cNvGrpSpPr/>
              <p:nvPr/>
            </p:nvGrpSpPr>
            <p:grpSpPr>
              <a:xfrm>
                <a:off x="1002405" y="4359273"/>
                <a:ext cx="2315671" cy="420418"/>
                <a:chOff x="1002405" y="4359273"/>
                <a:chExt cx="2315671" cy="420418"/>
              </a:xfrm>
            </p:grpSpPr>
            <p:sp>
              <p:nvSpPr>
                <p:cNvPr id="94" name="Arc 48"/>
                <p:cNvSpPr>
                  <a:spLocks/>
                </p:cNvSpPr>
                <p:nvPr/>
              </p:nvSpPr>
              <p:spPr bwMode="auto">
                <a:xfrm flipV="1">
                  <a:off x="1524000" y="4359273"/>
                  <a:ext cx="1794076" cy="228601"/>
                </a:xfrm>
                <a:custGeom>
                  <a:avLst/>
                  <a:gdLst>
                    <a:gd name="G0" fmla="+- 1817 0 0"/>
                    <a:gd name="G1" fmla="+- 21600 0 0"/>
                    <a:gd name="G2" fmla="+- 21600 0 0"/>
                    <a:gd name="T0" fmla="*/ 0 w 23417"/>
                    <a:gd name="T1" fmla="*/ 77 h 21600"/>
                    <a:gd name="T2" fmla="*/ 23417 w 23417"/>
                    <a:gd name="T3" fmla="*/ 21600 h 21600"/>
                    <a:gd name="T4" fmla="*/ 1817 w 2341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417" h="21600" fill="none" extrusionOk="0">
                      <a:moveTo>
                        <a:pt x="-1" y="76"/>
                      </a:moveTo>
                      <a:cubicBezTo>
                        <a:pt x="604" y="25"/>
                        <a:pt x="1210" y="-1"/>
                        <a:pt x="1817" y="0"/>
                      </a:cubicBezTo>
                      <a:cubicBezTo>
                        <a:pt x="13746" y="0"/>
                        <a:pt x="23417" y="9670"/>
                        <a:pt x="23417" y="21600"/>
                      </a:cubicBezTo>
                    </a:path>
                    <a:path w="23417" h="21600" stroke="0" extrusionOk="0">
                      <a:moveTo>
                        <a:pt x="-1" y="76"/>
                      </a:moveTo>
                      <a:cubicBezTo>
                        <a:pt x="604" y="25"/>
                        <a:pt x="1210" y="-1"/>
                        <a:pt x="1817" y="0"/>
                      </a:cubicBezTo>
                      <a:cubicBezTo>
                        <a:pt x="13746" y="0"/>
                        <a:pt x="23417" y="9670"/>
                        <a:pt x="23417" y="21600"/>
                      </a:cubicBezTo>
                      <a:lnTo>
                        <a:pt x="1817" y="21600"/>
                      </a:lnTo>
                      <a:close/>
                    </a:path>
                  </a:pathLst>
                </a:custGeom>
                <a:noFill/>
                <a:ln w="57150" cap="rnd">
                  <a:solidFill>
                    <a:srgbClr val="FF00FF"/>
                  </a:solidFill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5" name="Rectangle 14"/>
                <p:cNvSpPr>
                  <a:spLocks noChangeArrowheads="1"/>
                </p:cNvSpPr>
                <p:nvPr/>
              </p:nvSpPr>
              <p:spPr bwMode="auto">
                <a:xfrm>
                  <a:off x="1002405" y="4409717"/>
                  <a:ext cx="583493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kumimoji="1" lang="en-US" altLang="ja-JP" dirty="0" smtClean="0">
                      <a:solidFill>
                        <a:srgbClr val="7030A0"/>
                      </a:solidFill>
                      <a:latin typeface="Impact" pitchFamily="34" charset="0"/>
                      <a:ea typeface="MS Gothic" pitchFamily="49" charset="-128"/>
                    </a:rPr>
                    <a:t>AMP</a:t>
                  </a:r>
                  <a:endParaRPr kumimoji="1" lang="en-US" altLang="ja-JP" dirty="0">
                    <a:solidFill>
                      <a:srgbClr val="7030A0"/>
                    </a:solidFill>
                    <a:latin typeface="Impact" pitchFamily="34" charset="0"/>
                    <a:ea typeface="MS Gothic" pitchFamily="49" charset="-128"/>
                  </a:endParaRPr>
                </a:p>
              </p:txBody>
            </p:sp>
          </p:grpSp>
          <p:sp>
            <p:nvSpPr>
              <p:cNvPr id="103" name="Rectangle 14"/>
              <p:cNvSpPr>
                <a:spLocks noChangeArrowheads="1"/>
              </p:cNvSpPr>
              <p:nvPr/>
            </p:nvSpPr>
            <p:spPr bwMode="auto">
              <a:xfrm>
                <a:off x="981331" y="4042670"/>
                <a:ext cx="593111" cy="369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kumimoji="1" lang="en-US" altLang="ja-JP" dirty="0" smtClean="0">
                    <a:solidFill>
                      <a:srgbClr val="6600FF"/>
                    </a:solidFill>
                    <a:latin typeface="Impact" pitchFamily="34" charset="0"/>
                    <a:ea typeface="MS Gothic" pitchFamily="49" charset="-128"/>
                  </a:rPr>
                  <a:t>GMP</a:t>
                </a:r>
                <a:endParaRPr kumimoji="1" lang="en-US" altLang="ja-JP" dirty="0">
                  <a:solidFill>
                    <a:srgbClr val="6600FF"/>
                  </a:solidFill>
                  <a:latin typeface="Impact" pitchFamily="34" charset="0"/>
                  <a:ea typeface="MS Gothic" pitchFamily="49" charset="-128"/>
                </a:endParaRPr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>
                <a:off x="1524000" y="4295954"/>
                <a:ext cx="381000" cy="1588"/>
              </a:xfrm>
              <a:prstGeom prst="straightConnector1">
                <a:avLst/>
              </a:prstGeom>
              <a:noFill/>
              <a:ln w="76200" cap="rnd">
                <a:solidFill>
                  <a:srgbClr val="FF6600"/>
                </a:solidFill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98" name="TextBox 97"/>
              <p:cNvSpPr txBox="1"/>
              <p:nvPr/>
            </p:nvSpPr>
            <p:spPr>
              <a:xfrm>
                <a:off x="1828800" y="4170091"/>
                <a:ext cx="609600" cy="400110"/>
              </a:xfrm>
              <a:prstGeom prst="rect">
                <a:avLst/>
              </a:prstGeom>
              <a:gradFill flip="none" rotWithShape="1">
                <a:gsLst>
                  <a:gs pos="36000">
                    <a:srgbClr val="FF6600"/>
                  </a:gs>
                  <a:gs pos="38000">
                    <a:srgbClr val="FF00FF"/>
                  </a:gs>
                </a:gsLst>
                <a:lin ang="0" scaled="1"/>
                <a:tileRect/>
              </a:gra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Bernard MT Condensed" pitchFamily="18" charset="0"/>
                  </a:rPr>
                  <a:t>PDE</a:t>
                </a:r>
                <a:endParaRPr lang="en-US" sz="2000" dirty="0">
                  <a:latin typeface="Bernard MT Condensed" pitchFamily="18" charset="0"/>
                </a:endParaRPr>
              </a:p>
            </p:txBody>
          </p:sp>
        </p:grpSp>
      </p:grpSp>
      <p:grpSp>
        <p:nvGrpSpPr>
          <p:cNvPr id="572" name="Group 571"/>
          <p:cNvGrpSpPr/>
          <p:nvPr/>
        </p:nvGrpSpPr>
        <p:grpSpPr>
          <a:xfrm>
            <a:off x="424734" y="1575290"/>
            <a:ext cx="8643066" cy="742950"/>
            <a:chOff x="126642" y="2514600"/>
            <a:chExt cx="8643066" cy="742950"/>
          </a:xfrm>
        </p:grpSpPr>
        <p:grpSp>
          <p:nvGrpSpPr>
            <p:cNvPr id="110" name="Group 109"/>
            <p:cNvGrpSpPr/>
            <p:nvPr/>
          </p:nvGrpSpPr>
          <p:grpSpPr>
            <a:xfrm flipV="1">
              <a:off x="126642" y="2514600"/>
              <a:ext cx="2952750" cy="742950"/>
              <a:chOff x="-152400" y="4508500"/>
              <a:chExt cx="2952750" cy="742950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-76200" y="4761963"/>
                <a:ext cx="2667000" cy="2286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-64395" y="4876800"/>
                <a:ext cx="2667000" cy="228600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74"/>
              <p:cNvSpPr>
                <a:spLocks/>
              </p:cNvSpPr>
              <p:nvPr/>
            </p:nvSpPr>
            <p:spPr bwMode="auto">
              <a:xfrm>
                <a:off x="-106362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8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8" y="87"/>
                  </a:cxn>
                </a:cxnLst>
                <a:rect l="0" t="0" r="r" b="b"/>
                <a:pathLst>
                  <a:path w="36" h="89">
                    <a:moveTo>
                      <a:pt x="28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8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75"/>
              <p:cNvSpPr>
                <a:spLocks/>
              </p:cNvSpPr>
              <p:nvPr/>
            </p:nvSpPr>
            <p:spPr bwMode="auto">
              <a:xfrm>
                <a:off x="-31750" y="5127625"/>
                <a:ext cx="61913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39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39" h="78">
                    <a:moveTo>
                      <a:pt x="33" y="76"/>
                    </a:moveTo>
                    <a:lnTo>
                      <a:pt x="39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76"/>
              <p:cNvSpPr>
                <a:spLocks/>
              </p:cNvSpPr>
              <p:nvPr/>
            </p:nvSpPr>
            <p:spPr bwMode="auto">
              <a:xfrm>
                <a:off x="444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77"/>
              <p:cNvSpPr>
                <a:spLocks/>
              </p:cNvSpPr>
              <p:nvPr/>
            </p:nvSpPr>
            <p:spPr bwMode="auto">
              <a:xfrm>
                <a:off x="-1492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78"/>
              <p:cNvSpPr>
                <a:spLocks/>
              </p:cNvSpPr>
              <p:nvPr/>
            </p:nvSpPr>
            <p:spPr bwMode="auto">
              <a:xfrm>
                <a:off x="104775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8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8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79"/>
              <p:cNvSpPr>
                <a:spLocks/>
              </p:cNvSpPr>
              <p:nvPr/>
            </p:nvSpPr>
            <p:spPr bwMode="auto">
              <a:xfrm>
                <a:off x="-1428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0"/>
              <p:cNvSpPr>
                <a:spLocks/>
              </p:cNvSpPr>
              <p:nvPr/>
            </p:nvSpPr>
            <p:spPr bwMode="auto">
              <a:xfrm>
                <a:off x="-15240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1"/>
              <p:cNvSpPr>
                <a:spLocks/>
              </p:cNvSpPr>
              <p:nvPr/>
            </p:nvSpPr>
            <p:spPr bwMode="auto">
              <a:xfrm>
                <a:off x="-13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2"/>
              <p:cNvSpPr>
                <a:spLocks/>
              </p:cNvSpPr>
              <p:nvPr/>
            </p:nvSpPr>
            <p:spPr bwMode="auto">
              <a:xfrm>
                <a:off x="-103187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5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3"/>
              <p:cNvSpPr>
                <a:spLocks/>
              </p:cNvSpPr>
              <p:nvPr/>
            </p:nvSpPr>
            <p:spPr bwMode="auto">
              <a:xfrm>
                <a:off x="-127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7" y="28"/>
                  </a:cxn>
                  <a:cxn ang="0">
                    <a:pos x="53" y="21"/>
                  </a:cxn>
                  <a:cxn ang="0">
                    <a:pos x="48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7" y="28"/>
                    </a:lnTo>
                    <a:lnTo>
                      <a:pt x="53" y="21"/>
                    </a:lnTo>
                    <a:lnTo>
                      <a:pt x="48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4"/>
              <p:cNvSpPr>
                <a:spLocks/>
              </p:cNvSpPr>
              <p:nvPr/>
            </p:nvSpPr>
            <p:spPr bwMode="auto">
              <a:xfrm>
                <a:off x="-127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8" y="22"/>
                  </a:cxn>
                  <a:cxn ang="0">
                    <a:pos x="53" y="14"/>
                  </a:cxn>
                  <a:cxn ang="0">
                    <a:pos x="57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8" y="22"/>
                    </a:lnTo>
                    <a:lnTo>
                      <a:pt x="53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85"/>
              <p:cNvSpPr>
                <a:spLocks/>
              </p:cNvSpPr>
              <p:nvPr/>
            </p:nvSpPr>
            <p:spPr bwMode="auto">
              <a:xfrm>
                <a:off x="-103187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5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5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86"/>
              <p:cNvSpPr>
                <a:spLocks/>
              </p:cNvSpPr>
              <p:nvPr/>
            </p:nvSpPr>
            <p:spPr bwMode="auto">
              <a:xfrm>
                <a:off x="-920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87"/>
              <p:cNvSpPr>
                <a:spLocks/>
              </p:cNvSpPr>
              <p:nvPr/>
            </p:nvSpPr>
            <p:spPr bwMode="auto">
              <a:xfrm>
                <a:off x="150813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9" y="87"/>
                  </a:cxn>
                </a:cxnLst>
                <a:rect l="0" t="0" r="r" b="b"/>
                <a:pathLst>
                  <a:path w="36" h="89">
                    <a:moveTo>
                      <a:pt x="29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88"/>
              <p:cNvSpPr>
                <a:spLocks/>
              </p:cNvSpPr>
              <p:nvPr/>
            </p:nvSpPr>
            <p:spPr bwMode="auto">
              <a:xfrm>
                <a:off x="227013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38" y="73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0" y="76"/>
                  </a:cxn>
                </a:cxnLst>
                <a:rect l="0" t="0" r="r" b="b"/>
                <a:pathLst>
                  <a:path w="38" h="78">
                    <a:moveTo>
                      <a:pt x="30" y="76"/>
                    </a:moveTo>
                    <a:lnTo>
                      <a:pt x="38" y="73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89"/>
              <p:cNvSpPr>
                <a:spLocks/>
              </p:cNvSpPr>
              <p:nvPr/>
            </p:nvSpPr>
            <p:spPr bwMode="auto">
              <a:xfrm>
                <a:off x="30321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0"/>
              <p:cNvSpPr>
                <a:spLocks/>
              </p:cNvSpPr>
              <p:nvPr/>
            </p:nvSpPr>
            <p:spPr bwMode="auto">
              <a:xfrm>
                <a:off x="1079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4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9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5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4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9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5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91"/>
              <p:cNvSpPr>
                <a:spLocks/>
              </p:cNvSpPr>
              <p:nvPr/>
            </p:nvSpPr>
            <p:spPr bwMode="auto">
              <a:xfrm>
                <a:off x="36353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92"/>
              <p:cNvSpPr>
                <a:spLocks/>
              </p:cNvSpPr>
              <p:nvPr/>
            </p:nvSpPr>
            <p:spPr bwMode="auto">
              <a:xfrm>
                <a:off x="11430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93"/>
              <p:cNvSpPr>
                <a:spLocks/>
              </p:cNvSpPr>
              <p:nvPr/>
            </p:nvSpPr>
            <p:spPr bwMode="auto">
              <a:xfrm>
                <a:off x="104775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8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8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94"/>
              <p:cNvSpPr>
                <a:spLocks/>
              </p:cNvSpPr>
              <p:nvPr/>
            </p:nvSpPr>
            <p:spPr bwMode="auto">
              <a:xfrm>
                <a:off x="12065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95"/>
              <p:cNvSpPr>
                <a:spLocks/>
              </p:cNvSpPr>
              <p:nvPr/>
            </p:nvSpPr>
            <p:spPr bwMode="auto">
              <a:xfrm>
                <a:off x="1539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96"/>
              <p:cNvSpPr>
                <a:spLocks/>
              </p:cNvSpPr>
              <p:nvPr/>
            </p:nvSpPr>
            <p:spPr bwMode="auto">
              <a:xfrm>
                <a:off x="24447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8" y="28"/>
                  </a:cxn>
                  <a:cxn ang="0">
                    <a:pos x="54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8" y="28"/>
                    </a:lnTo>
                    <a:lnTo>
                      <a:pt x="54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97"/>
              <p:cNvSpPr>
                <a:spLocks/>
              </p:cNvSpPr>
              <p:nvPr/>
            </p:nvSpPr>
            <p:spPr bwMode="auto">
              <a:xfrm>
                <a:off x="24447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4" y="14"/>
                  </a:cxn>
                  <a:cxn ang="0">
                    <a:pos x="58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4" y="14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98"/>
              <p:cNvSpPr>
                <a:spLocks/>
              </p:cNvSpPr>
              <p:nvPr/>
            </p:nvSpPr>
            <p:spPr bwMode="auto">
              <a:xfrm>
                <a:off x="1539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99"/>
              <p:cNvSpPr>
                <a:spLocks/>
              </p:cNvSpPr>
              <p:nvPr/>
            </p:nvSpPr>
            <p:spPr bwMode="auto">
              <a:xfrm>
                <a:off x="16668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0"/>
              <p:cNvSpPr>
                <a:spLocks/>
              </p:cNvSpPr>
              <p:nvPr/>
            </p:nvSpPr>
            <p:spPr bwMode="auto">
              <a:xfrm>
                <a:off x="407988" y="5110162"/>
                <a:ext cx="58737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7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29" y="87"/>
                  </a:cxn>
                </a:cxnLst>
                <a:rect l="0" t="0" r="r" b="b"/>
                <a:pathLst>
                  <a:path w="37" h="89">
                    <a:moveTo>
                      <a:pt x="29" y="87"/>
                    </a:moveTo>
                    <a:lnTo>
                      <a:pt x="37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1"/>
              <p:cNvSpPr>
                <a:spLocks/>
              </p:cNvSpPr>
              <p:nvPr/>
            </p:nvSpPr>
            <p:spPr bwMode="auto">
              <a:xfrm>
                <a:off x="484188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1" y="76"/>
                  </a:cxn>
                  <a:cxn ang="0">
                    <a:pos x="38" y="73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23" y="78"/>
                  </a:cxn>
                  <a:cxn ang="0">
                    <a:pos x="31" y="76"/>
                  </a:cxn>
                </a:cxnLst>
                <a:rect l="0" t="0" r="r" b="b"/>
                <a:pathLst>
                  <a:path w="38" h="78">
                    <a:moveTo>
                      <a:pt x="31" y="76"/>
                    </a:moveTo>
                    <a:lnTo>
                      <a:pt x="38" y="73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23" y="78"/>
                    </a:lnTo>
                    <a:lnTo>
                      <a:pt x="31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2"/>
              <p:cNvSpPr>
                <a:spLocks/>
              </p:cNvSpPr>
              <p:nvPr/>
            </p:nvSpPr>
            <p:spPr bwMode="auto">
              <a:xfrm>
                <a:off x="56038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3"/>
              <p:cNvSpPr>
                <a:spLocks/>
              </p:cNvSpPr>
              <p:nvPr/>
            </p:nvSpPr>
            <p:spPr bwMode="auto">
              <a:xfrm>
                <a:off x="36671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4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2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4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2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4"/>
              <p:cNvSpPr>
                <a:spLocks/>
              </p:cNvSpPr>
              <p:nvPr/>
            </p:nvSpPr>
            <p:spPr bwMode="auto">
              <a:xfrm>
                <a:off x="6207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7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5"/>
              <p:cNvSpPr>
                <a:spLocks/>
              </p:cNvSpPr>
              <p:nvPr/>
            </p:nvSpPr>
            <p:spPr bwMode="auto">
              <a:xfrm>
                <a:off x="37306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5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89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2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5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89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2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6"/>
              <p:cNvSpPr>
                <a:spLocks/>
              </p:cNvSpPr>
              <p:nvPr/>
            </p:nvSpPr>
            <p:spPr bwMode="auto">
              <a:xfrm>
                <a:off x="36353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7"/>
              <p:cNvSpPr>
                <a:spLocks/>
              </p:cNvSpPr>
              <p:nvPr/>
            </p:nvSpPr>
            <p:spPr bwMode="auto">
              <a:xfrm>
                <a:off x="3778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08"/>
              <p:cNvSpPr>
                <a:spLocks/>
              </p:cNvSpPr>
              <p:nvPr/>
            </p:nvSpPr>
            <p:spPr bwMode="auto">
              <a:xfrm>
                <a:off x="4111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8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8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1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8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1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9"/>
              <p:cNvSpPr>
                <a:spLocks/>
              </p:cNvSpPr>
              <p:nvPr/>
            </p:nvSpPr>
            <p:spPr bwMode="auto">
              <a:xfrm>
                <a:off x="5032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0"/>
              <p:cNvSpPr>
                <a:spLocks/>
              </p:cNvSpPr>
              <p:nvPr/>
            </p:nvSpPr>
            <p:spPr bwMode="auto">
              <a:xfrm>
                <a:off x="5032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11"/>
              <p:cNvSpPr>
                <a:spLocks/>
              </p:cNvSpPr>
              <p:nvPr/>
            </p:nvSpPr>
            <p:spPr bwMode="auto">
              <a:xfrm>
                <a:off x="4111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18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1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18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1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12"/>
              <p:cNvSpPr>
                <a:spLocks/>
              </p:cNvSpPr>
              <p:nvPr/>
            </p:nvSpPr>
            <p:spPr bwMode="auto">
              <a:xfrm>
                <a:off x="42386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13"/>
              <p:cNvSpPr>
                <a:spLocks/>
              </p:cNvSpPr>
              <p:nvPr/>
            </p:nvSpPr>
            <p:spPr bwMode="auto">
              <a:xfrm>
                <a:off x="66357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14"/>
              <p:cNvSpPr>
                <a:spLocks/>
              </p:cNvSpPr>
              <p:nvPr/>
            </p:nvSpPr>
            <p:spPr bwMode="auto">
              <a:xfrm>
                <a:off x="73977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15"/>
              <p:cNvSpPr>
                <a:spLocks/>
              </p:cNvSpPr>
              <p:nvPr/>
            </p:nvSpPr>
            <p:spPr bwMode="auto">
              <a:xfrm>
                <a:off x="8175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16"/>
              <p:cNvSpPr>
                <a:spLocks/>
              </p:cNvSpPr>
              <p:nvPr/>
            </p:nvSpPr>
            <p:spPr bwMode="auto">
              <a:xfrm>
                <a:off x="6238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3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7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3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7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17"/>
              <p:cNvSpPr>
                <a:spLocks/>
              </p:cNvSpPr>
              <p:nvPr/>
            </p:nvSpPr>
            <p:spPr bwMode="auto">
              <a:xfrm>
                <a:off x="879475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18"/>
              <p:cNvSpPr>
                <a:spLocks/>
              </p:cNvSpPr>
              <p:nvPr/>
            </p:nvSpPr>
            <p:spPr bwMode="auto">
              <a:xfrm>
                <a:off x="630238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19"/>
              <p:cNvSpPr>
                <a:spLocks/>
              </p:cNvSpPr>
              <p:nvPr/>
            </p:nvSpPr>
            <p:spPr bwMode="auto">
              <a:xfrm>
                <a:off x="620713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7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7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20"/>
              <p:cNvSpPr>
                <a:spLocks/>
              </p:cNvSpPr>
              <p:nvPr/>
            </p:nvSpPr>
            <p:spPr bwMode="auto">
              <a:xfrm>
                <a:off x="6365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21"/>
              <p:cNvSpPr>
                <a:spLocks/>
              </p:cNvSpPr>
              <p:nvPr/>
            </p:nvSpPr>
            <p:spPr bwMode="auto">
              <a:xfrm>
                <a:off x="6699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22"/>
              <p:cNvSpPr>
                <a:spLocks/>
              </p:cNvSpPr>
              <p:nvPr/>
            </p:nvSpPr>
            <p:spPr bwMode="auto">
              <a:xfrm>
                <a:off x="76041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23"/>
              <p:cNvSpPr>
                <a:spLocks/>
              </p:cNvSpPr>
              <p:nvPr/>
            </p:nvSpPr>
            <p:spPr bwMode="auto">
              <a:xfrm>
                <a:off x="76041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24"/>
              <p:cNvSpPr>
                <a:spLocks/>
              </p:cNvSpPr>
              <p:nvPr/>
            </p:nvSpPr>
            <p:spPr bwMode="auto">
              <a:xfrm>
                <a:off x="6699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25"/>
              <p:cNvSpPr>
                <a:spLocks/>
              </p:cNvSpPr>
              <p:nvPr/>
            </p:nvSpPr>
            <p:spPr bwMode="auto">
              <a:xfrm>
                <a:off x="6810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26"/>
              <p:cNvSpPr>
                <a:spLocks/>
              </p:cNvSpPr>
              <p:nvPr/>
            </p:nvSpPr>
            <p:spPr bwMode="auto">
              <a:xfrm>
                <a:off x="920750" y="5110162"/>
                <a:ext cx="61913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9" y="85"/>
                  </a:cxn>
                  <a:cxn ang="0">
                    <a:pos x="18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9" h="89">
                    <a:moveTo>
                      <a:pt x="31" y="87"/>
                    </a:moveTo>
                    <a:lnTo>
                      <a:pt x="39" y="85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27"/>
              <p:cNvSpPr>
                <a:spLocks/>
              </p:cNvSpPr>
              <p:nvPr/>
            </p:nvSpPr>
            <p:spPr bwMode="auto">
              <a:xfrm>
                <a:off x="99695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8"/>
              <p:cNvSpPr>
                <a:spLocks/>
              </p:cNvSpPr>
              <p:nvPr/>
            </p:nvSpPr>
            <p:spPr bwMode="auto">
              <a:xfrm>
                <a:off x="107632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29"/>
              <p:cNvSpPr>
                <a:spLocks/>
              </p:cNvSpPr>
              <p:nvPr/>
            </p:nvSpPr>
            <p:spPr bwMode="auto">
              <a:xfrm>
                <a:off x="8826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6" y="15"/>
                  </a:cxn>
                  <a:cxn ang="0">
                    <a:pos x="99" y="17"/>
                  </a:cxn>
                  <a:cxn ang="0">
                    <a:pos x="110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6" y="15"/>
                    </a:lnTo>
                    <a:lnTo>
                      <a:pt x="99" y="17"/>
                    </a:lnTo>
                    <a:lnTo>
                      <a:pt x="110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30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31"/>
              <p:cNvSpPr>
                <a:spLocks/>
              </p:cNvSpPr>
              <p:nvPr/>
            </p:nvSpPr>
            <p:spPr bwMode="auto">
              <a:xfrm>
                <a:off x="8874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2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4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7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8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2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4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7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8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32"/>
              <p:cNvSpPr>
                <a:spLocks/>
              </p:cNvSpPr>
              <p:nvPr/>
            </p:nvSpPr>
            <p:spPr bwMode="auto">
              <a:xfrm>
                <a:off x="87947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5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5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33"/>
              <p:cNvSpPr>
                <a:spLocks/>
              </p:cNvSpPr>
              <p:nvPr/>
            </p:nvSpPr>
            <p:spPr bwMode="auto">
              <a:xfrm>
                <a:off x="8937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34"/>
              <p:cNvSpPr>
                <a:spLocks/>
              </p:cNvSpPr>
              <p:nvPr/>
            </p:nvSpPr>
            <p:spPr bwMode="auto">
              <a:xfrm>
                <a:off x="927100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35"/>
              <p:cNvSpPr>
                <a:spLocks/>
              </p:cNvSpPr>
              <p:nvPr/>
            </p:nvSpPr>
            <p:spPr bwMode="auto">
              <a:xfrm>
                <a:off x="101917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5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5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36"/>
              <p:cNvSpPr>
                <a:spLocks/>
              </p:cNvSpPr>
              <p:nvPr/>
            </p:nvSpPr>
            <p:spPr bwMode="auto">
              <a:xfrm>
                <a:off x="101917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5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5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37"/>
              <p:cNvSpPr>
                <a:spLocks/>
              </p:cNvSpPr>
              <p:nvPr/>
            </p:nvSpPr>
            <p:spPr bwMode="auto">
              <a:xfrm>
                <a:off x="927100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38"/>
              <p:cNvSpPr>
                <a:spLocks/>
              </p:cNvSpPr>
              <p:nvPr/>
            </p:nvSpPr>
            <p:spPr bwMode="auto">
              <a:xfrm>
                <a:off x="93980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39"/>
              <p:cNvSpPr>
                <a:spLocks/>
              </p:cNvSpPr>
              <p:nvPr/>
            </p:nvSpPr>
            <p:spPr bwMode="auto">
              <a:xfrm>
                <a:off x="117951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40"/>
              <p:cNvSpPr>
                <a:spLocks/>
              </p:cNvSpPr>
              <p:nvPr/>
            </p:nvSpPr>
            <p:spPr bwMode="auto">
              <a:xfrm>
                <a:off x="125571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4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4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41"/>
              <p:cNvSpPr>
                <a:spLocks/>
              </p:cNvSpPr>
              <p:nvPr/>
            </p:nvSpPr>
            <p:spPr bwMode="auto">
              <a:xfrm>
                <a:off x="13335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42"/>
              <p:cNvSpPr>
                <a:spLocks/>
              </p:cNvSpPr>
              <p:nvPr/>
            </p:nvSpPr>
            <p:spPr bwMode="auto">
              <a:xfrm>
                <a:off x="1136650" y="4705350"/>
                <a:ext cx="276225" cy="68262"/>
              </a:xfrm>
              <a:custGeom>
                <a:avLst/>
                <a:gdLst/>
                <a:ahLst/>
                <a:cxnLst>
                  <a:cxn ang="0">
                    <a:pos x="174" y="32"/>
                  </a:cxn>
                  <a:cxn ang="0">
                    <a:pos x="161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7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3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10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4" y="32"/>
                  </a:cxn>
                </a:cxnLst>
                <a:rect l="0" t="0" r="r" b="b"/>
                <a:pathLst>
                  <a:path w="174" h="43">
                    <a:moveTo>
                      <a:pt x="174" y="32"/>
                    </a:moveTo>
                    <a:lnTo>
                      <a:pt x="161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7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3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10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4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43"/>
              <p:cNvSpPr>
                <a:spLocks/>
              </p:cNvSpPr>
              <p:nvPr/>
            </p:nvSpPr>
            <p:spPr bwMode="auto">
              <a:xfrm>
                <a:off x="13954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39"/>
                  </a:cxn>
                  <a:cxn ang="0">
                    <a:pos x="1" y="71"/>
                  </a:cxn>
                  <a:cxn ang="0">
                    <a:pos x="1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39"/>
                    </a:lnTo>
                    <a:lnTo>
                      <a:pt x="1" y="71"/>
                    </a:lnTo>
                    <a:lnTo>
                      <a:pt x="1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44"/>
              <p:cNvSpPr>
                <a:spLocks/>
              </p:cNvSpPr>
              <p:nvPr/>
            </p:nvSpPr>
            <p:spPr bwMode="auto">
              <a:xfrm>
                <a:off x="11461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45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0" y="0"/>
                  </a:cxn>
                </a:cxnLst>
                <a:rect l="0" t="0" r="r" b="b"/>
                <a:pathLst>
                  <a:path w="17" h="219">
                    <a:moveTo>
                      <a:pt x="0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46"/>
              <p:cNvSpPr>
                <a:spLocks/>
              </p:cNvSpPr>
              <p:nvPr/>
            </p:nvSpPr>
            <p:spPr bwMode="auto">
              <a:xfrm>
                <a:off x="1152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47"/>
              <p:cNvSpPr>
                <a:spLocks/>
              </p:cNvSpPr>
              <p:nvPr/>
            </p:nvSpPr>
            <p:spPr bwMode="auto">
              <a:xfrm>
                <a:off x="118586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7" y="10"/>
                  </a:cxn>
                  <a:cxn ang="0">
                    <a:pos x="9" y="15"/>
                  </a:cxn>
                  <a:cxn ang="0">
                    <a:pos x="3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9" y="15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48"/>
              <p:cNvSpPr>
                <a:spLocks/>
              </p:cNvSpPr>
              <p:nvPr/>
            </p:nvSpPr>
            <p:spPr bwMode="auto">
              <a:xfrm>
                <a:off x="127635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49"/>
              <p:cNvSpPr>
                <a:spLocks/>
              </p:cNvSpPr>
              <p:nvPr/>
            </p:nvSpPr>
            <p:spPr bwMode="auto">
              <a:xfrm>
                <a:off x="127635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50"/>
              <p:cNvSpPr>
                <a:spLocks/>
              </p:cNvSpPr>
              <p:nvPr/>
            </p:nvSpPr>
            <p:spPr bwMode="auto">
              <a:xfrm>
                <a:off x="118586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9" y="22"/>
                  </a:cxn>
                  <a:cxn ang="0">
                    <a:pos x="17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9" y="22"/>
                    </a:lnTo>
                    <a:lnTo>
                      <a:pt x="17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51"/>
              <p:cNvSpPr>
                <a:spLocks/>
              </p:cNvSpPr>
              <p:nvPr/>
            </p:nvSpPr>
            <p:spPr bwMode="auto">
              <a:xfrm>
                <a:off x="11969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52"/>
              <p:cNvSpPr>
                <a:spLocks/>
              </p:cNvSpPr>
              <p:nvPr/>
            </p:nvSpPr>
            <p:spPr bwMode="auto">
              <a:xfrm>
                <a:off x="14366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53"/>
              <p:cNvSpPr>
                <a:spLocks/>
              </p:cNvSpPr>
              <p:nvPr/>
            </p:nvSpPr>
            <p:spPr bwMode="auto">
              <a:xfrm>
                <a:off x="1512888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54"/>
              <p:cNvSpPr>
                <a:spLocks/>
              </p:cNvSpPr>
              <p:nvPr/>
            </p:nvSpPr>
            <p:spPr bwMode="auto">
              <a:xfrm>
                <a:off x="15922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55"/>
              <p:cNvSpPr>
                <a:spLocks/>
              </p:cNvSpPr>
              <p:nvPr/>
            </p:nvSpPr>
            <p:spPr bwMode="auto">
              <a:xfrm>
                <a:off x="1395413" y="4705350"/>
                <a:ext cx="274637" cy="68262"/>
              </a:xfrm>
              <a:custGeom>
                <a:avLst/>
                <a:gdLst/>
                <a:ahLst/>
                <a:cxnLst>
                  <a:cxn ang="0">
                    <a:pos x="173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1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3" y="25"/>
                  </a:cxn>
                  <a:cxn ang="0">
                    <a:pos x="64" y="19"/>
                  </a:cxn>
                  <a:cxn ang="0">
                    <a:pos x="76" y="17"/>
                  </a:cxn>
                  <a:cxn ang="0">
                    <a:pos x="87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0" y="34"/>
                  </a:cxn>
                  <a:cxn ang="0">
                    <a:pos x="162" y="43"/>
                  </a:cxn>
                  <a:cxn ang="0">
                    <a:pos x="173" y="32"/>
                  </a:cxn>
                </a:cxnLst>
                <a:rect l="0" t="0" r="r" b="b"/>
                <a:pathLst>
                  <a:path w="173" h="43">
                    <a:moveTo>
                      <a:pt x="173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1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3" y="25"/>
                    </a:lnTo>
                    <a:lnTo>
                      <a:pt x="64" y="19"/>
                    </a:lnTo>
                    <a:lnTo>
                      <a:pt x="76" y="17"/>
                    </a:lnTo>
                    <a:lnTo>
                      <a:pt x="87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0" y="34"/>
                    </a:lnTo>
                    <a:lnTo>
                      <a:pt x="162" y="43"/>
                    </a:lnTo>
                    <a:lnTo>
                      <a:pt x="173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56"/>
              <p:cNvSpPr>
                <a:spLocks/>
              </p:cNvSpPr>
              <p:nvPr/>
            </p:nvSpPr>
            <p:spPr bwMode="auto">
              <a:xfrm>
                <a:off x="165258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57"/>
              <p:cNvSpPr>
                <a:spLocks/>
              </p:cNvSpPr>
              <p:nvPr/>
            </p:nvSpPr>
            <p:spPr bwMode="auto">
              <a:xfrm>
                <a:off x="140335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5" y="34"/>
                  </a:cxn>
                  <a:cxn ang="0">
                    <a:pos x="138" y="28"/>
                  </a:cxn>
                  <a:cxn ang="0">
                    <a:pos x="153" y="21"/>
                  </a:cxn>
                  <a:cxn ang="0">
                    <a:pos x="165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5" y="34"/>
                    </a:lnTo>
                    <a:lnTo>
                      <a:pt x="138" y="28"/>
                    </a:lnTo>
                    <a:lnTo>
                      <a:pt x="153" y="21"/>
                    </a:lnTo>
                    <a:lnTo>
                      <a:pt x="165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58"/>
              <p:cNvSpPr>
                <a:spLocks/>
              </p:cNvSpPr>
              <p:nvPr/>
            </p:nvSpPr>
            <p:spPr bwMode="auto">
              <a:xfrm>
                <a:off x="1392238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7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7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59"/>
              <p:cNvSpPr>
                <a:spLocks/>
              </p:cNvSpPr>
              <p:nvPr/>
            </p:nvSpPr>
            <p:spPr bwMode="auto">
              <a:xfrm>
                <a:off x="140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60"/>
              <p:cNvSpPr>
                <a:spLocks/>
              </p:cNvSpPr>
              <p:nvPr/>
            </p:nvSpPr>
            <p:spPr bwMode="auto">
              <a:xfrm>
                <a:off x="14430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61"/>
              <p:cNvSpPr>
                <a:spLocks/>
              </p:cNvSpPr>
              <p:nvPr/>
            </p:nvSpPr>
            <p:spPr bwMode="auto">
              <a:xfrm>
                <a:off x="153352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9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39" y="30"/>
                  </a:cxn>
                  <a:cxn ang="0">
                    <a:pos x="41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9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39" y="30"/>
                    </a:lnTo>
                    <a:lnTo>
                      <a:pt x="41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153352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1" y="3"/>
                  </a:cxn>
                  <a:cxn ang="0">
                    <a:pos x="39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9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14430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14557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1695450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1770063" y="5127625"/>
                <a:ext cx="65087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1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41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184943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16525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1909763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6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6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16621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4" y="34"/>
                  </a:cxn>
                  <a:cxn ang="0">
                    <a:pos x="137" y="28"/>
                  </a:cxn>
                  <a:cxn ang="0">
                    <a:pos x="153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0" y="19"/>
                  </a:cxn>
                  <a:cxn ang="0">
                    <a:pos x="101" y="21"/>
                  </a:cxn>
                  <a:cxn ang="0">
                    <a:pos x="88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1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4" y="34"/>
                    </a:lnTo>
                    <a:lnTo>
                      <a:pt x="137" y="28"/>
                    </a:lnTo>
                    <a:lnTo>
                      <a:pt x="153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0" y="19"/>
                    </a:lnTo>
                    <a:lnTo>
                      <a:pt x="101" y="21"/>
                    </a:lnTo>
                    <a:lnTo>
                      <a:pt x="88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1649413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8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8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16652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73"/>
              <p:cNvSpPr>
                <a:spLocks/>
              </p:cNvSpPr>
              <p:nvPr/>
            </p:nvSpPr>
            <p:spPr bwMode="auto">
              <a:xfrm>
                <a:off x="1698625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8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6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7" y="0"/>
                    </a:lnTo>
                    <a:lnTo>
                      <a:pt x="38" y="2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74"/>
              <p:cNvSpPr>
                <a:spLocks/>
              </p:cNvSpPr>
              <p:nvPr/>
            </p:nvSpPr>
            <p:spPr bwMode="auto">
              <a:xfrm>
                <a:off x="17922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75"/>
              <p:cNvSpPr>
                <a:spLocks/>
              </p:cNvSpPr>
              <p:nvPr/>
            </p:nvSpPr>
            <p:spPr bwMode="auto">
              <a:xfrm>
                <a:off x="17922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76"/>
              <p:cNvSpPr>
                <a:spLocks/>
              </p:cNvSpPr>
              <p:nvPr/>
            </p:nvSpPr>
            <p:spPr bwMode="auto">
              <a:xfrm>
                <a:off x="1698625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8" y="31"/>
                  </a:cxn>
                  <a:cxn ang="0">
                    <a:pos x="38" y="35"/>
                  </a:cxn>
                  <a:cxn ang="0">
                    <a:pos x="47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49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8" y="31"/>
                    </a:lnTo>
                    <a:lnTo>
                      <a:pt x="38" y="35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77"/>
              <p:cNvSpPr>
                <a:spLocks/>
              </p:cNvSpPr>
              <p:nvPr/>
            </p:nvSpPr>
            <p:spPr bwMode="auto">
              <a:xfrm>
                <a:off x="17129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78"/>
              <p:cNvSpPr>
                <a:spLocks/>
              </p:cNvSpPr>
              <p:nvPr/>
            </p:nvSpPr>
            <p:spPr bwMode="auto">
              <a:xfrm>
                <a:off x="195262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79"/>
              <p:cNvSpPr>
                <a:spLocks/>
              </p:cNvSpPr>
              <p:nvPr/>
            </p:nvSpPr>
            <p:spPr bwMode="auto">
              <a:xfrm>
                <a:off x="202882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80"/>
              <p:cNvSpPr>
                <a:spLocks/>
              </p:cNvSpPr>
              <p:nvPr/>
            </p:nvSpPr>
            <p:spPr bwMode="auto">
              <a:xfrm>
                <a:off x="21082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81"/>
              <p:cNvSpPr>
                <a:spLocks/>
              </p:cNvSpPr>
              <p:nvPr/>
            </p:nvSpPr>
            <p:spPr bwMode="auto">
              <a:xfrm>
                <a:off x="190976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6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18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2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6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2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82"/>
              <p:cNvSpPr>
                <a:spLocks/>
              </p:cNvSpPr>
              <p:nvPr/>
            </p:nvSpPr>
            <p:spPr bwMode="auto">
              <a:xfrm>
                <a:off x="2165350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9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4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9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4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83"/>
              <p:cNvSpPr>
                <a:spLocks/>
              </p:cNvSpPr>
              <p:nvPr/>
            </p:nvSpPr>
            <p:spPr bwMode="auto">
              <a:xfrm>
                <a:off x="1916113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3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40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3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40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84"/>
              <p:cNvSpPr>
                <a:spLocks/>
              </p:cNvSpPr>
              <p:nvPr/>
            </p:nvSpPr>
            <p:spPr bwMode="auto">
              <a:xfrm>
                <a:off x="1906588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8" y="203"/>
                  </a:cxn>
                  <a:cxn ang="0">
                    <a:pos x="18" y="180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8" y="203"/>
                    </a:lnTo>
                    <a:lnTo>
                      <a:pt x="18" y="180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8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85"/>
              <p:cNvSpPr>
                <a:spLocks/>
              </p:cNvSpPr>
              <p:nvPr/>
            </p:nvSpPr>
            <p:spPr bwMode="auto">
              <a:xfrm>
                <a:off x="19224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86"/>
              <p:cNvSpPr>
                <a:spLocks/>
              </p:cNvSpPr>
              <p:nvPr/>
            </p:nvSpPr>
            <p:spPr bwMode="auto">
              <a:xfrm>
                <a:off x="1955800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9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9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87"/>
              <p:cNvSpPr>
                <a:spLocks/>
              </p:cNvSpPr>
              <p:nvPr/>
            </p:nvSpPr>
            <p:spPr bwMode="auto">
              <a:xfrm>
                <a:off x="20494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5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88"/>
              <p:cNvSpPr>
                <a:spLocks/>
              </p:cNvSpPr>
              <p:nvPr/>
            </p:nvSpPr>
            <p:spPr bwMode="auto">
              <a:xfrm>
                <a:off x="20494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5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89"/>
              <p:cNvSpPr>
                <a:spLocks/>
              </p:cNvSpPr>
              <p:nvPr/>
            </p:nvSpPr>
            <p:spPr bwMode="auto">
              <a:xfrm>
                <a:off x="1955800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9" y="31"/>
                  </a:cxn>
                  <a:cxn ang="0">
                    <a:pos x="38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9" y="31"/>
                    </a:lnTo>
                    <a:lnTo>
                      <a:pt x="38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90"/>
              <p:cNvSpPr>
                <a:spLocks/>
              </p:cNvSpPr>
              <p:nvPr/>
            </p:nvSpPr>
            <p:spPr bwMode="auto">
              <a:xfrm>
                <a:off x="19716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91"/>
              <p:cNvSpPr>
                <a:spLocks/>
              </p:cNvSpPr>
              <p:nvPr/>
            </p:nvSpPr>
            <p:spPr bwMode="auto">
              <a:xfrm>
                <a:off x="22113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92"/>
              <p:cNvSpPr>
                <a:spLocks/>
              </p:cNvSpPr>
              <p:nvPr/>
            </p:nvSpPr>
            <p:spPr bwMode="auto">
              <a:xfrm>
                <a:off x="228600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93"/>
              <p:cNvSpPr>
                <a:spLocks/>
              </p:cNvSpPr>
              <p:nvPr/>
            </p:nvSpPr>
            <p:spPr bwMode="auto">
              <a:xfrm>
                <a:off x="236537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94"/>
              <p:cNvSpPr>
                <a:spLocks/>
              </p:cNvSpPr>
              <p:nvPr/>
            </p:nvSpPr>
            <p:spPr bwMode="auto">
              <a:xfrm>
                <a:off x="21685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6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6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95"/>
              <p:cNvSpPr>
                <a:spLocks/>
              </p:cNvSpPr>
              <p:nvPr/>
            </p:nvSpPr>
            <p:spPr bwMode="auto">
              <a:xfrm>
                <a:off x="2422525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2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2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96"/>
              <p:cNvSpPr>
                <a:spLocks/>
              </p:cNvSpPr>
              <p:nvPr/>
            </p:nvSpPr>
            <p:spPr bwMode="auto">
              <a:xfrm>
                <a:off x="2174875" y="5083175"/>
                <a:ext cx="274638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7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1" y="37"/>
                  </a:cxn>
                  <a:cxn ang="0">
                    <a:pos x="105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3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3" y="13"/>
                  </a:cxn>
                  <a:cxn ang="0">
                    <a:pos x="112" y="19"/>
                  </a:cxn>
                  <a:cxn ang="0">
                    <a:pos x="103" y="21"/>
                  </a:cxn>
                  <a:cxn ang="0">
                    <a:pos x="89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1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173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7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1" y="37"/>
                    </a:lnTo>
                    <a:lnTo>
                      <a:pt x="105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3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3" y="13"/>
                    </a:lnTo>
                    <a:lnTo>
                      <a:pt x="112" y="19"/>
                    </a:lnTo>
                    <a:lnTo>
                      <a:pt x="103" y="21"/>
                    </a:lnTo>
                    <a:lnTo>
                      <a:pt x="89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1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97"/>
              <p:cNvSpPr>
                <a:spLocks/>
              </p:cNvSpPr>
              <p:nvPr/>
            </p:nvSpPr>
            <p:spPr bwMode="auto">
              <a:xfrm>
                <a:off x="21653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98"/>
              <p:cNvSpPr>
                <a:spLocks/>
              </p:cNvSpPr>
              <p:nvPr/>
            </p:nvSpPr>
            <p:spPr bwMode="auto">
              <a:xfrm>
                <a:off x="217963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99"/>
              <p:cNvSpPr>
                <a:spLocks/>
              </p:cNvSpPr>
              <p:nvPr/>
            </p:nvSpPr>
            <p:spPr bwMode="auto">
              <a:xfrm>
                <a:off x="2212975" y="4749800"/>
                <a:ext cx="95250" cy="60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8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20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8" y="38"/>
                  </a:cxn>
                  <a:cxn ang="0">
                    <a:pos x="18" y="34"/>
                  </a:cxn>
                  <a:cxn ang="0">
                    <a:pos x="20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5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60" y="15"/>
                  </a:cxn>
                  <a:cxn ang="0">
                    <a:pos x="60" y="0"/>
                  </a:cxn>
                </a:cxnLst>
                <a:rect l="0" t="0" r="r" b="b"/>
                <a:pathLst>
                  <a:path w="60" h="38">
                    <a:moveTo>
                      <a:pt x="60" y="0"/>
                    </a:moveTo>
                    <a:lnTo>
                      <a:pt x="48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20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8" y="38"/>
                    </a:lnTo>
                    <a:lnTo>
                      <a:pt x="18" y="34"/>
                    </a:lnTo>
                    <a:lnTo>
                      <a:pt x="20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5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6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00"/>
              <p:cNvSpPr>
                <a:spLocks/>
              </p:cNvSpPr>
              <p:nvPr/>
            </p:nvSpPr>
            <p:spPr bwMode="auto">
              <a:xfrm>
                <a:off x="23082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01"/>
              <p:cNvSpPr>
                <a:spLocks/>
              </p:cNvSpPr>
              <p:nvPr/>
            </p:nvSpPr>
            <p:spPr bwMode="auto">
              <a:xfrm>
                <a:off x="23082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02"/>
              <p:cNvSpPr>
                <a:spLocks/>
              </p:cNvSpPr>
              <p:nvPr/>
            </p:nvSpPr>
            <p:spPr bwMode="auto">
              <a:xfrm>
                <a:off x="2101850" y="4819650"/>
                <a:ext cx="95250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20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8" y="37"/>
                  </a:cxn>
                  <a:cxn ang="0">
                    <a:pos x="60" y="37"/>
                  </a:cxn>
                  <a:cxn ang="0">
                    <a:pos x="60" y="22"/>
                  </a:cxn>
                  <a:cxn ang="0">
                    <a:pos x="50" y="20"/>
                  </a:cxn>
                  <a:cxn ang="0">
                    <a:pos x="41" y="20"/>
                  </a:cxn>
                  <a:cxn ang="0">
                    <a:pos x="35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20" y="7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20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8" y="37"/>
                    </a:lnTo>
                    <a:lnTo>
                      <a:pt x="60" y="37"/>
                    </a:lnTo>
                    <a:lnTo>
                      <a:pt x="60" y="22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5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20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03"/>
              <p:cNvSpPr>
                <a:spLocks/>
              </p:cNvSpPr>
              <p:nvPr/>
            </p:nvSpPr>
            <p:spPr bwMode="auto">
              <a:xfrm>
                <a:off x="2228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204"/>
              <p:cNvSpPr>
                <a:spLocks/>
              </p:cNvSpPr>
              <p:nvPr/>
            </p:nvSpPr>
            <p:spPr bwMode="auto">
              <a:xfrm>
                <a:off x="246856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205"/>
              <p:cNvSpPr>
                <a:spLocks/>
              </p:cNvSpPr>
              <p:nvPr/>
            </p:nvSpPr>
            <p:spPr bwMode="auto">
              <a:xfrm>
                <a:off x="254476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206"/>
              <p:cNvSpPr>
                <a:spLocks/>
              </p:cNvSpPr>
              <p:nvPr/>
            </p:nvSpPr>
            <p:spPr bwMode="auto">
              <a:xfrm>
                <a:off x="26225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207"/>
              <p:cNvSpPr>
                <a:spLocks/>
              </p:cNvSpPr>
              <p:nvPr/>
            </p:nvSpPr>
            <p:spPr bwMode="auto">
              <a:xfrm>
                <a:off x="242570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08"/>
              <p:cNvSpPr>
                <a:spLocks/>
              </p:cNvSpPr>
              <p:nvPr/>
            </p:nvSpPr>
            <p:spPr bwMode="auto">
              <a:xfrm>
                <a:off x="2681288" y="4756150"/>
                <a:ext cx="30162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09"/>
              <p:cNvSpPr>
                <a:spLocks/>
              </p:cNvSpPr>
              <p:nvPr/>
            </p:nvSpPr>
            <p:spPr bwMode="auto">
              <a:xfrm>
                <a:off x="2432050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6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6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10"/>
              <p:cNvSpPr>
                <a:spLocks/>
              </p:cNvSpPr>
              <p:nvPr/>
            </p:nvSpPr>
            <p:spPr bwMode="auto">
              <a:xfrm>
                <a:off x="242252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11"/>
              <p:cNvSpPr>
                <a:spLocks/>
              </p:cNvSpPr>
              <p:nvPr/>
            </p:nvSpPr>
            <p:spPr bwMode="auto">
              <a:xfrm>
                <a:off x="243840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12"/>
              <p:cNvSpPr>
                <a:spLocks/>
              </p:cNvSpPr>
              <p:nvPr/>
            </p:nvSpPr>
            <p:spPr bwMode="auto">
              <a:xfrm>
                <a:off x="2471738" y="4749800"/>
                <a:ext cx="93662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0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0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13"/>
              <p:cNvSpPr>
                <a:spLocks/>
              </p:cNvSpPr>
              <p:nvPr/>
            </p:nvSpPr>
            <p:spPr bwMode="auto">
              <a:xfrm>
                <a:off x="25654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0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14"/>
              <p:cNvSpPr>
                <a:spLocks/>
              </p:cNvSpPr>
              <p:nvPr/>
            </p:nvSpPr>
            <p:spPr bwMode="auto">
              <a:xfrm>
                <a:off x="25654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15"/>
              <p:cNvSpPr>
                <a:spLocks/>
              </p:cNvSpPr>
              <p:nvPr/>
            </p:nvSpPr>
            <p:spPr bwMode="auto">
              <a:xfrm>
                <a:off x="2471738" y="4810125"/>
                <a:ext cx="93662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0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16"/>
              <p:cNvSpPr>
                <a:spLocks/>
              </p:cNvSpPr>
              <p:nvPr/>
            </p:nvSpPr>
            <p:spPr bwMode="auto">
              <a:xfrm>
                <a:off x="2482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23"/>
              <p:cNvSpPr>
                <a:spLocks/>
              </p:cNvSpPr>
              <p:nvPr/>
            </p:nvSpPr>
            <p:spPr bwMode="auto">
              <a:xfrm>
                <a:off x="268128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5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5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24"/>
              <p:cNvSpPr>
                <a:spLocks/>
              </p:cNvSpPr>
              <p:nvPr/>
            </p:nvSpPr>
            <p:spPr bwMode="auto">
              <a:xfrm>
                <a:off x="269557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29"/>
              <p:cNvSpPr>
                <a:spLocks/>
              </p:cNvSpPr>
              <p:nvPr/>
            </p:nvSpPr>
            <p:spPr bwMode="auto">
              <a:xfrm>
                <a:off x="27416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308"/>
              <p:cNvSpPr>
                <a:spLocks noChangeShapeType="1"/>
              </p:cNvSpPr>
              <p:nvPr/>
            </p:nvSpPr>
            <p:spPr bwMode="auto">
              <a:xfrm>
                <a:off x="2173288" y="4522787"/>
                <a:ext cx="1587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309"/>
              <p:cNvSpPr>
                <a:spLocks/>
              </p:cNvSpPr>
              <p:nvPr/>
            </p:nvSpPr>
            <p:spPr bwMode="auto">
              <a:xfrm>
                <a:off x="1870075" y="4510087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310"/>
              <p:cNvSpPr>
                <a:spLocks noChangeShapeType="1"/>
              </p:cNvSpPr>
              <p:nvPr/>
            </p:nvSpPr>
            <p:spPr bwMode="auto">
              <a:xfrm>
                <a:off x="2798763" y="4524375"/>
                <a:ext cx="1587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314"/>
              <p:cNvSpPr>
                <a:spLocks noChangeShapeType="1"/>
              </p:cNvSpPr>
              <p:nvPr/>
            </p:nvSpPr>
            <p:spPr bwMode="auto">
              <a:xfrm>
                <a:off x="2108200" y="4508500"/>
                <a:ext cx="1588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322"/>
              <p:cNvSpPr>
                <a:spLocks noChangeShapeType="1"/>
              </p:cNvSpPr>
              <p:nvPr/>
            </p:nvSpPr>
            <p:spPr bwMode="auto">
              <a:xfrm>
                <a:off x="2733675" y="4510087"/>
                <a:ext cx="1588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 flipV="1">
              <a:off x="2971800" y="2514600"/>
              <a:ext cx="2952750" cy="742950"/>
              <a:chOff x="-152400" y="4508500"/>
              <a:chExt cx="2952750" cy="742950"/>
            </a:xfrm>
          </p:grpSpPr>
          <p:sp>
            <p:nvSpPr>
              <p:cNvPr id="265" name="Rounded Rectangle 264"/>
              <p:cNvSpPr/>
              <p:nvPr/>
            </p:nvSpPr>
            <p:spPr>
              <a:xfrm>
                <a:off x="-76200" y="4761963"/>
                <a:ext cx="2667000" cy="2286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ounded Rectangle 265"/>
              <p:cNvSpPr/>
              <p:nvPr/>
            </p:nvSpPr>
            <p:spPr>
              <a:xfrm>
                <a:off x="-64395" y="4876800"/>
                <a:ext cx="2667000" cy="228600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Freeform 74"/>
              <p:cNvSpPr>
                <a:spLocks/>
              </p:cNvSpPr>
              <p:nvPr/>
            </p:nvSpPr>
            <p:spPr bwMode="auto">
              <a:xfrm>
                <a:off x="-106362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8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8" y="87"/>
                  </a:cxn>
                </a:cxnLst>
                <a:rect l="0" t="0" r="r" b="b"/>
                <a:pathLst>
                  <a:path w="36" h="89">
                    <a:moveTo>
                      <a:pt x="28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8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75"/>
              <p:cNvSpPr>
                <a:spLocks/>
              </p:cNvSpPr>
              <p:nvPr/>
            </p:nvSpPr>
            <p:spPr bwMode="auto">
              <a:xfrm>
                <a:off x="-31750" y="5127625"/>
                <a:ext cx="61913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39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39" h="78">
                    <a:moveTo>
                      <a:pt x="33" y="76"/>
                    </a:moveTo>
                    <a:lnTo>
                      <a:pt x="39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76"/>
              <p:cNvSpPr>
                <a:spLocks/>
              </p:cNvSpPr>
              <p:nvPr/>
            </p:nvSpPr>
            <p:spPr bwMode="auto">
              <a:xfrm>
                <a:off x="444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77"/>
              <p:cNvSpPr>
                <a:spLocks/>
              </p:cNvSpPr>
              <p:nvPr/>
            </p:nvSpPr>
            <p:spPr bwMode="auto">
              <a:xfrm>
                <a:off x="-1492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78"/>
              <p:cNvSpPr>
                <a:spLocks/>
              </p:cNvSpPr>
              <p:nvPr/>
            </p:nvSpPr>
            <p:spPr bwMode="auto">
              <a:xfrm>
                <a:off x="104775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8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8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79"/>
              <p:cNvSpPr>
                <a:spLocks/>
              </p:cNvSpPr>
              <p:nvPr/>
            </p:nvSpPr>
            <p:spPr bwMode="auto">
              <a:xfrm>
                <a:off x="-1428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80"/>
              <p:cNvSpPr>
                <a:spLocks/>
              </p:cNvSpPr>
              <p:nvPr/>
            </p:nvSpPr>
            <p:spPr bwMode="auto">
              <a:xfrm>
                <a:off x="-15240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81"/>
              <p:cNvSpPr>
                <a:spLocks/>
              </p:cNvSpPr>
              <p:nvPr/>
            </p:nvSpPr>
            <p:spPr bwMode="auto">
              <a:xfrm>
                <a:off x="-13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82"/>
              <p:cNvSpPr>
                <a:spLocks/>
              </p:cNvSpPr>
              <p:nvPr/>
            </p:nvSpPr>
            <p:spPr bwMode="auto">
              <a:xfrm>
                <a:off x="-103187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5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83"/>
              <p:cNvSpPr>
                <a:spLocks/>
              </p:cNvSpPr>
              <p:nvPr/>
            </p:nvSpPr>
            <p:spPr bwMode="auto">
              <a:xfrm>
                <a:off x="-127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7" y="28"/>
                  </a:cxn>
                  <a:cxn ang="0">
                    <a:pos x="53" y="21"/>
                  </a:cxn>
                  <a:cxn ang="0">
                    <a:pos x="48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7" y="28"/>
                    </a:lnTo>
                    <a:lnTo>
                      <a:pt x="53" y="21"/>
                    </a:lnTo>
                    <a:lnTo>
                      <a:pt x="48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84"/>
              <p:cNvSpPr>
                <a:spLocks/>
              </p:cNvSpPr>
              <p:nvPr/>
            </p:nvSpPr>
            <p:spPr bwMode="auto">
              <a:xfrm>
                <a:off x="-127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8" y="22"/>
                  </a:cxn>
                  <a:cxn ang="0">
                    <a:pos x="53" y="14"/>
                  </a:cxn>
                  <a:cxn ang="0">
                    <a:pos x="57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8" y="22"/>
                    </a:lnTo>
                    <a:lnTo>
                      <a:pt x="53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85"/>
              <p:cNvSpPr>
                <a:spLocks/>
              </p:cNvSpPr>
              <p:nvPr/>
            </p:nvSpPr>
            <p:spPr bwMode="auto">
              <a:xfrm>
                <a:off x="-103187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5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5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86"/>
              <p:cNvSpPr>
                <a:spLocks/>
              </p:cNvSpPr>
              <p:nvPr/>
            </p:nvSpPr>
            <p:spPr bwMode="auto">
              <a:xfrm>
                <a:off x="-920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87"/>
              <p:cNvSpPr>
                <a:spLocks/>
              </p:cNvSpPr>
              <p:nvPr/>
            </p:nvSpPr>
            <p:spPr bwMode="auto">
              <a:xfrm>
                <a:off x="150813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9" y="87"/>
                  </a:cxn>
                </a:cxnLst>
                <a:rect l="0" t="0" r="r" b="b"/>
                <a:pathLst>
                  <a:path w="36" h="89">
                    <a:moveTo>
                      <a:pt x="29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88"/>
              <p:cNvSpPr>
                <a:spLocks/>
              </p:cNvSpPr>
              <p:nvPr/>
            </p:nvSpPr>
            <p:spPr bwMode="auto">
              <a:xfrm>
                <a:off x="227013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38" y="73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0" y="76"/>
                  </a:cxn>
                </a:cxnLst>
                <a:rect l="0" t="0" r="r" b="b"/>
                <a:pathLst>
                  <a:path w="38" h="78">
                    <a:moveTo>
                      <a:pt x="30" y="76"/>
                    </a:moveTo>
                    <a:lnTo>
                      <a:pt x="38" y="73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89"/>
              <p:cNvSpPr>
                <a:spLocks/>
              </p:cNvSpPr>
              <p:nvPr/>
            </p:nvSpPr>
            <p:spPr bwMode="auto">
              <a:xfrm>
                <a:off x="30321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90"/>
              <p:cNvSpPr>
                <a:spLocks/>
              </p:cNvSpPr>
              <p:nvPr/>
            </p:nvSpPr>
            <p:spPr bwMode="auto">
              <a:xfrm>
                <a:off x="1079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4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9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5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4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9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5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91"/>
              <p:cNvSpPr>
                <a:spLocks/>
              </p:cNvSpPr>
              <p:nvPr/>
            </p:nvSpPr>
            <p:spPr bwMode="auto">
              <a:xfrm>
                <a:off x="36353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92"/>
              <p:cNvSpPr>
                <a:spLocks/>
              </p:cNvSpPr>
              <p:nvPr/>
            </p:nvSpPr>
            <p:spPr bwMode="auto">
              <a:xfrm>
                <a:off x="11430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93"/>
              <p:cNvSpPr>
                <a:spLocks/>
              </p:cNvSpPr>
              <p:nvPr/>
            </p:nvSpPr>
            <p:spPr bwMode="auto">
              <a:xfrm>
                <a:off x="104775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8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8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94"/>
              <p:cNvSpPr>
                <a:spLocks/>
              </p:cNvSpPr>
              <p:nvPr/>
            </p:nvSpPr>
            <p:spPr bwMode="auto">
              <a:xfrm>
                <a:off x="12065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95"/>
              <p:cNvSpPr>
                <a:spLocks/>
              </p:cNvSpPr>
              <p:nvPr/>
            </p:nvSpPr>
            <p:spPr bwMode="auto">
              <a:xfrm>
                <a:off x="1539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96"/>
              <p:cNvSpPr>
                <a:spLocks/>
              </p:cNvSpPr>
              <p:nvPr/>
            </p:nvSpPr>
            <p:spPr bwMode="auto">
              <a:xfrm>
                <a:off x="24447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8" y="28"/>
                  </a:cxn>
                  <a:cxn ang="0">
                    <a:pos x="54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8" y="28"/>
                    </a:lnTo>
                    <a:lnTo>
                      <a:pt x="54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97"/>
              <p:cNvSpPr>
                <a:spLocks/>
              </p:cNvSpPr>
              <p:nvPr/>
            </p:nvSpPr>
            <p:spPr bwMode="auto">
              <a:xfrm>
                <a:off x="24447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4" y="14"/>
                  </a:cxn>
                  <a:cxn ang="0">
                    <a:pos x="58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4" y="14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98"/>
              <p:cNvSpPr>
                <a:spLocks/>
              </p:cNvSpPr>
              <p:nvPr/>
            </p:nvSpPr>
            <p:spPr bwMode="auto">
              <a:xfrm>
                <a:off x="1539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99"/>
              <p:cNvSpPr>
                <a:spLocks/>
              </p:cNvSpPr>
              <p:nvPr/>
            </p:nvSpPr>
            <p:spPr bwMode="auto">
              <a:xfrm>
                <a:off x="16668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00"/>
              <p:cNvSpPr>
                <a:spLocks/>
              </p:cNvSpPr>
              <p:nvPr/>
            </p:nvSpPr>
            <p:spPr bwMode="auto">
              <a:xfrm>
                <a:off x="407988" y="5110162"/>
                <a:ext cx="58737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7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29" y="87"/>
                  </a:cxn>
                </a:cxnLst>
                <a:rect l="0" t="0" r="r" b="b"/>
                <a:pathLst>
                  <a:path w="37" h="89">
                    <a:moveTo>
                      <a:pt x="29" y="87"/>
                    </a:moveTo>
                    <a:lnTo>
                      <a:pt x="37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01"/>
              <p:cNvSpPr>
                <a:spLocks/>
              </p:cNvSpPr>
              <p:nvPr/>
            </p:nvSpPr>
            <p:spPr bwMode="auto">
              <a:xfrm>
                <a:off x="484188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1" y="76"/>
                  </a:cxn>
                  <a:cxn ang="0">
                    <a:pos x="38" y="73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23" y="78"/>
                  </a:cxn>
                  <a:cxn ang="0">
                    <a:pos x="31" y="76"/>
                  </a:cxn>
                </a:cxnLst>
                <a:rect l="0" t="0" r="r" b="b"/>
                <a:pathLst>
                  <a:path w="38" h="78">
                    <a:moveTo>
                      <a:pt x="31" y="76"/>
                    </a:moveTo>
                    <a:lnTo>
                      <a:pt x="38" y="73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23" y="78"/>
                    </a:lnTo>
                    <a:lnTo>
                      <a:pt x="31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02"/>
              <p:cNvSpPr>
                <a:spLocks/>
              </p:cNvSpPr>
              <p:nvPr/>
            </p:nvSpPr>
            <p:spPr bwMode="auto">
              <a:xfrm>
                <a:off x="56038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03"/>
              <p:cNvSpPr>
                <a:spLocks/>
              </p:cNvSpPr>
              <p:nvPr/>
            </p:nvSpPr>
            <p:spPr bwMode="auto">
              <a:xfrm>
                <a:off x="36671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4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2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4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2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04"/>
              <p:cNvSpPr>
                <a:spLocks/>
              </p:cNvSpPr>
              <p:nvPr/>
            </p:nvSpPr>
            <p:spPr bwMode="auto">
              <a:xfrm>
                <a:off x="6207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7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05"/>
              <p:cNvSpPr>
                <a:spLocks/>
              </p:cNvSpPr>
              <p:nvPr/>
            </p:nvSpPr>
            <p:spPr bwMode="auto">
              <a:xfrm>
                <a:off x="37306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5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89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2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5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89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2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06"/>
              <p:cNvSpPr>
                <a:spLocks/>
              </p:cNvSpPr>
              <p:nvPr/>
            </p:nvSpPr>
            <p:spPr bwMode="auto">
              <a:xfrm>
                <a:off x="36353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07"/>
              <p:cNvSpPr>
                <a:spLocks/>
              </p:cNvSpPr>
              <p:nvPr/>
            </p:nvSpPr>
            <p:spPr bwMode="auto">
              <a:xfrm>
                <a:off x="3778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08"/>
              <p:cNvSpPr>
                <a:spLocks/>
              </p:cNvSpPr>
              <p:nvPr/>
            </p:nvSpPr>
            <p:spPr bwMode="auto">
              <a:xfrm>
                <a:off x="4111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8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8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1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8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1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09"/>
              <p:cNvSpPr>
                <a:spLocks/>
              </p:cNvSpPr>
              <p:nvPr/>
            </p:nvSpPr>
            <p:spPr bwMode="auto">
              <a:xfrm>
                <a:off x="5032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10"/>
              <p:cNvSpPr>
                <a:spLocks/>
              </p:cNvSpPr>
              <p:nvPr/>
            </p:nvSpPr>
            <p:spPr bwMode="auto">
              <a:xfrm>
                <a:off x="5032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11"/>
              <p:cNvSpPr>
                <a:spLocks/>
              </p:cNvSpPr>
              <p:nvPr/>
            </p:nvSpPr>
            <p:spPr bwMode="auto">
              <a:xfrm>
                <a:off x="4111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18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1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18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1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12"/>
              <p:cNvSpPr>
                <a:spLocks/>
              </p:cNvSpPr>
              <p:nvPr/>
            </p:nvSpPr>
            <p:spPr bwMode="auto">
              <a:xfrm>
                <a:off x="42386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13"/>
              <p:cNvSpPr>
                <a:spLocks/>
              </p:cNvSpPr>
              <p:nvPr/>
            </p:nvSpPr>
            <p:spPr bwMode="auto">
              <a:xfrm>
                <a:off x="66357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14"/>
              <p:cNvSpPr>
                <a:spLocks/>
              </p:cNvSpPr>
              <p:nvPr/>
            </p:nvSpPr>
            <p:spPr bwMode="auto">
              <a:xfrm>
                <a:off x="73977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15"/>
              <p:cNvSpPr>
                <a:spLocks/>
              </p:cNvSpPr>
              <p:nvPr/>
            </p:nvSpPr>
            <p:spPr bwMode="auto">
              <a:xfrm>
                <a:off x="8175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16"/>
              <p:cNvSpPr>
                <a:spLocks/>
              </p:cNvSpPr>
              <p:nvPr/>
            </p:nvSpPr>
            <p:spPr bwMode="auto">
              <a:xfrm>
                <a:off x="6238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3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7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3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7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17"/>
              <p:cNvSpPr>
                <a:spLocks/>
              </p:cNvSpPr>
              <p:nvPr/>
            </p:nvSpPr>
            <p:spPr bwMode="auto">
              <a:xfrm>
                <a:off x="879475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18"/>
              <p:cNvSpPr>
                <a:spLocks/>
              </p:cNvSpPr>
              <p:nvPr/>
            </p:nvSpPr>
            <p:spPr bwMode="auto">
              <a:xfrm>
                <a:off x="630238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19"/>
              <p:cNvSpPr>
                <a:spLocks/>
              </p:cNvSpPr>
              <p:nvPr/>
            </p:nvSpPr>
            <p:spPr bwMode="auto">
              <a:xfrm>
                <a:off x="620713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7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7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20"/>
              <p:cNvSpPr>
                <a:spLocks/>
              </p:cNvSpPr>
              <p:nvPr/>
            </p:nvSpPr>
            <p:spPr bwMode="auto">
              <a:xfrm>
                <a:off x="6365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21"/>
              <p:cNvSpPr>
                <a:spLocks/>
              </p:cNvSpPr>
              <p:nvPr/>
            </p:nvSpPr>
            <p:spPr bwMode="auto">
              <a:xfrm>
                <a:off x="6699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22"/>
              <p:cNvSpPr>
                <a:spLocks/>
              </p:cNvSpPr>
              <p:nvPr/>
            </p:nvSpPr>
            <p:spPr bwMode="auto">
              <a:xfrm>
                <a:off x="76041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23"/>
              <p:cNvSpPr>
                <a:spLocks/>
              </p:cNvSpPr>
              <p:nvPr/>
            </p:nvSpPr>
            <p:spPr bwMode="auto">
              <a:xfrm>
                <a:off x="76041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24"/>
              <p:cNvSpPr>
                <a:spLocks/>
              </p:cNvSpPr>
              <p:nvPr/>
            </p:nvSpPr>
            <p:spPr bwMode="auto">
              <a:xfrm>
                <a:off x="6699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25"/>
              <p:cNvSpPr>
                <a:spLocks/>
              </p:cNvSpPr>
              <p:nvPr/>
            </p:nvSpPr>
            <p:spPr bwMode="auto">
              <a:xfrm>
                <a:off x="6810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26"/>
              <p:cNvSpPr>
                <a:spLocks/>
              </p:cNvSpPr>
              <p:nvPr/>
            </p:nvSpPr>
            <p:spPr bwMode="auto">
              <a:xfrm>
                <a:off x="920750" y="5110162"/>
                <a:ext cx="61913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9" y="85"/>
                  </a:cxn>
                  <a:cxn ang="0">
                    <a:pos x="18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9" h="89">
                    <a:moveTo>
                      <a:pt x="31" y="87"/>
                    </a:moveTo>
                    <a:lnTo>
                      <a:pt x="39" y="85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27"/>
              <p:cNvSpPr>
                <a:spLocks/>
              </p:cNvSpPr>
              <p:nvPr/>
            </p:nvSpPr>
            <p:spPr bwMode="auto">
              <a:xfrm>
                <a:off x="99695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28"/>
              <p:cNvSpPr>
                <a:spLocks/>
              </p:cNvSpPr>
              <p:nvPr/>
            </p:nvSpPr>
            <p:spPr bwMode="auto">
              <a:xfrm>
                <a:off x="107632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29"/>
              <p:cNvSpPr>
                <a:spLocks/>
              </p:cNvSpPr>
              <p:nvPr/>
            </p:nvSpPr>
            <p:spPr bwMode="auto">
              <a:xfrm>
                <a:off x="8826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6" y="15"/>
                  </a:cxn>
                  <a:cxn ang="0">
                    <a:pos x="99" y="17"/>
                  </a:cxn>
                  <a:cxn ang="0">
                    <a:pos x="110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6" y="15"/>
                    </a:lnTo>
                    <a:lnTo>
                      <a:pt x="99" y="17"/>
                    </a:lnTo>
                    <a:lnTo>
                      <a:pt x="110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30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31"/>
              <p:cNvSpPr>
                <a:spLocks/>
              </p:cNvSpPr>
              <p:nvPr/>
            </p:nvSpPr>
            <p:spPr bwMode="auto">
              <a:xfrm>
                <a:off x="8874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2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4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7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8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2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4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7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8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32"/>
              <p:cNvSpPr>
                <a:spLocks/>
              </p:cNvSpPr>
              <p:nvPr/>
            </p:nvSpPr>
            <p:spPr bwMode="auto">
              <a:xfrm>
                <a:off x="87947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5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5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33"/>
              <p:cNvSpPr>
                <a:spLocks/>
              </p:cNvSpPr>
              <p:nvPr/>
            </p:nvSpPr>
            <p:spPr bwMode="auto">
              <a:xfrm>
                <a:off x="8937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34"/>
              <p:cNvSpPr>
                <a:spLocks/>
              </p:cNvSpPr>
              <p:nvPr/>
            </p:nvSpPr>
            <p:spPr bwMode="auto">
              <a:xfrm>
                <a:off x="927100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35"/>
              <p:cNvSpPr>
                <a:spLocks/>
              </p:cNvSpPr>
              <p:nvPr/>
            </p:nvSpPr>
            <p:spPr bwMode="auto">
              <a:xfrm>
                <a:off x="101917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5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5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36"/>
              <p:cNvSpPr>
                <a:spLocks/>
              </p:cNvSpPr>
              <p:nvPr/>
            </p:nvSpPr>
            <p:spPr bwMode="auto">
              <a:xfrm>
                <a:off x="101917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5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5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37"/>
              <p:cNvSpPr>
                <a:spLocks/>
              </p:cNvSpPr>
              <p:nvPr/>
            </p:nvSpPr>
            <p:spPr bwMode="auto">
              <a:xfrm>
                <a:off x="927100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38"/>
              <p:cNvSpPr>
                <a:spLocks/>
              </p:cNvSpPr>
              <p:nvPr/>
            </p:nvSpPr>
            <p:spPr bwMode="auto">
              <a:xfrm>
                <a:off x="93980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39"/>
              <p:cNvSpPr>
                <a:spLocks/>
              </p:cNvSpPr>
              <p:nvPr/>
            </p:nvSpPr>
            <p:spPr bwMode="auto">
              <a:xfrm>
                <a:off x="117951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40"/>
              <p:cNvSpPr>
                <a:spLocks/>
              </p:cNvSpPr>
              <p:nvPr/>
            </p:nvSpPr>
            <p:spPr bwMode="auto">
              <a:xfrm>
                <a:off x="125571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4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4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41"/>
              <p:cNvSpPr>
                <a:spLocks/>
              </p:cNvSpPr>
              <p:nvPr/>
            </p:nvSpPr>
            <p:spPr bwMode="auto">
              <a:xfrm>
                <a:off x="13335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42"/>
              <p:cNvSpPr>
                <a:spLocks/>
              </p:cNvSpPr>
              <p:nvPr/>
            </p:nvSpPr>
            <p:spPr bwMode="auto">
              <a:xfrm>
                <a:off x="1136650" y="4705350"/>
                <a:ext cx="276225" cy="68262"/>
              </a:xfrm>
              <a:custGeom>
                <a:avLst/>
                <a:gdLst/>
                <a:ahLst/>
                <a:cxnLst>
                  <a:cxn ang="0">
                    <a:pos x="174" y="32"/>
                  </a:cxn>
                  <a:cxn ang="0">
                    <a:pos x="161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7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3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10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4" y="32"/>
                  </a:cxn>
                </a:cxnLst>
                <a:rect l="0" t="0" r="r" b="b"/>
                <a:pathLst>
                  <a:path w="174" h="43">
                    <a:moveTo>
                      <a:pt x="174" y="32"/>
                    </a:moveTo>
                    <a:lnTo>
                      <a:pt x="161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7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3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10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4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43"/>
              <p:cNvSpPr>
                <a:spLocks/>
              </p:cNvSpPr>
              <p:nvPr/>
            </p:nvSpPr>
            <p:spPr bwMode="auto">
              <a:xfrm>
                <a:off x="13954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39"/>
                  </a:cxn>
                  <a:cxn ang="0">
                    <a:pos x="1" y="71"/>
                  </a:cxn>
                  <a:cxn ang="0">
                    <a:pos x="1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39"/>
                    </a:lnTo>
                    <a:lnTo>
                      <a:pt x="1" y="71"/>
                    </a:lnTo>
                    <a:lnTo>
                      <a:pt x="1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44"/>
              <p:cNvSpPr>
                <a:spLocks/>
              </p:cNvSpPr>
              <p:nvPr/>
            </p:nvSpPr>
            <p:spPr bwMode="auto">
              <a:xfrm>
                <a:off x="11461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45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0" y="0"/>
                  </a:cxn>
                </a:cxnLst>
                <a:rect l="0" t="0" r="r" b="b"/>
                <a:pathLst>
                  <a:path w="17" h="219">
                    <a:moveTo>
                      <a:pt x="0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46"/>
              <p:cNvSpPr>
                <a:spLocks/>
              </p:cNvSpPr>
              <p:nvPr/>
            </p:nvSpPr>
            <p:spPr bwMode="auto">
              <a:xfrm>
                <a:off x="1152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47"/>
              <p:cNvSpPr>
                <a:spLocks/>
              </p:cNvSpPr>
              <p:nvPr/>
            </p:nvSpPr>
            <p:spPr bwMode="auto">
              <a:xfrm>
                <a:off x="118586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7" y="10"/>
                  </a:cxn>
                  <a:cxn ang="0">
                    <a:pos x="9" y="15"/>
                  </a:cxn>
                  <a:cxn ang="0">
                    <a:pos x="3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9" y="15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48"/>
              <p:cNvSpPr>
                <a:spLocks/>
              </p:cNvSpPr>
              <p:nvPr/>
            </p:nvSpPr>
            <p:spPr bwMode="auto">
              <a:xfrm>
                <a:off x="127635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49"/>
              <p:cNvSpPr>
                <a:spLocks/>
              </p:cNvSpPr>
              <p:nvPr/>
            </p:nvSpPr>
            <p:spPr bwMode="auto">
              <a:xfrm>
                <a:off x="127635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50"/>
              <p:cNvSpPr>
                <a:spLocks/>
              </p:cNvSpPr>
              <p:nvPr/>
            </p:nvSpPr>
            <p:spPr bwMode="auto">
              <a:xfrm>
                <a:off x="118586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9" y="22"/>
                  </a:cxn>
                  <a:cxn ang="0">
                    <a:pos x="17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9" y="22"/>
                    </a:lnTo>
                    <a:lnTo>
                      <a:pt x="17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51"/>
              <p:cNvSpPr>
                <a:spLocks/>
              </p:cNvSpPr>
              <p:nvPr/>
            </p:nvSpPr>
            <p:spPr bwMode="auto">
              <a:xfrm>
                <a:off x="11969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52"/>
              <p:cNvSpPr>
                <a:spLocks/>
              </p:cNvSpPr>
              <p:nvPr/>
            </p:nvSpPr>
            <p:spPr bwMode="auto">
              <a:xfrm>
                <a:off x="14366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53"/>
              <p:cNvSpPr>
                <a:spLocks/>
              </p:cNvSpPr>
              <p:nvPr/>
            </p:nvSpPr>
            <p:spPr bwMode="auto">
              <a:xfrm>
                <a:off x="1512888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54"/>
              <p:cNvSpPr>
                <a:spLocks/>
              </p:cNvSpPr>
              <p:nvPr/>
            </p:nvSpPr>
            <p:spPr bwMode="auto">
              <a:xfrm>
                <a:off x="15922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55"/>
              <p:cNvSpPr>
                <a:spLocks/>
              </p:cNvSpPr>
              <p:nvPr/>
            </p:nvSpPr>
            <p:spPr bwMode="auto">
              <a:xfrm>
                <a:off x="1395413" y="4705350"/>
                <a:ext cx="274637" cy="68262"/>
              </a:xfrm>
              <a:custGeom>
                <a:avLst/>
                <a:gdLst/>
                <a:ahLst/>
                <a:cxnLst>
                  <a:cxn ang="0">
                    <a:pos x="173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1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3" y="25"/>
                  </a:cxn>
                  <a:cxn ang="0">
                    <a:pos x="64" y="19"/>
                  </a:cxn>
                  <a:cxn ang="0">
                    <a:pos x="76" y="17"/>
                  </a:cxn>
                  <a:cxn ang="0">
                    <a:pos x="87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0" y="34"/>
                  </a:cxn>
                  <a:cxn ang="0">
                    <a:pos x="162" y="43"/>
                  </a:cxn>
                  <a:cxn ang="0">
                    <a:pos x="173" y="32"/>
                  </a:cxn>
                </a:cxnLst>
                <a:rect l="0" t="0" r="r" b="b"/>
                <a:pathLst>
                  <a:path w="173" h="43">
                    <a:moveTo>
                      <a:pt x="173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1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3" y="25"/>
                    </a:lnTo>
                    <a:lnTo>
                      <a:pt x="64" y="19"/>
                    </a:lnTo>
                    <a:lnTo>
                      <a:pt x="76" y="17"/>
                    </a:lnTo>
                    <a:lnTo>
                      <a:pt x="87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0" y="34"/>
                    </a:lnTo>
                    <a:lnTo>
                      <a:pt x="162" y="43"/>
                    </a:lnTo>
                    <a:lnTo>
                      <a:pt x="173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56"/>
              <p:cNvSpPr>
                <a:spLocks/>
              </p:cNvSpPr>
              <p:nvPr/>
            </p:nvSpPr>
            <p:spPr bwMode="auto">
              <a:xfrm>
                <a:off x="165258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57"/>
              <p:cNvSpPr>
                <a:spLocks/>
              </p:cNvSpPr>
              <p:nvPr/>
            </p:nvSpPr>
            <p:spPr bwMode="auto">
              <a:xfrm>
                <a:off x="140335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5" y="34"/>
                  </a:cxn>
                  <a:cxn ang="0">
                    <a:pos x="138" y="28"/>
                  </a:cxn>
                  <a:cxn ang="0">
                    <a:pos x="153" y="21"/>
                  </a:cxn>
                  <a:cxn ang="0">
                    <a:pos x="165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5" y="34"/>
                    </a:lnTo>
                    <a:lnTo>
                      <a:pt x="138" y="28"/>
                    </a:lnTo>
                    <a:lnTo>
                      <a:pt x="153" y="21"/>
                    </a:lnTo>
                    <a:lnTo>
                      <a:pt x="165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58"/>
              <p:cNvSpPr>
                <a:spLocks/>
              </p:cNvSpPr>
              <p:nvPr/>
            </p:nvSpPr>
            <p:spPr bwMode="auto">
              <a:xfrm>
                <a:off x="1392238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7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7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59"/>
              <p:cNvSpPr>
                <a:spLocks/>
              </p:cNvSpPr>
              <p:nvPr/>
            </p:nvSpPr>
            <p:spPr bwMode="auto">
              <a:xfrm>
                <a:off x="140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60"/>
              <p:cNvSpPr>
                <a:spLocks/>
              </p:cNvSpPr>
              <p:nvPr/>
            </p:nvSpPr>
            <p:spPr bwMode="auto">
              <a:xfrm>
                <a:off x="14430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61"/>
              <p:cNvSpPr>
                <a:spLocks/>
              </p:cNvSpPr>
              <p:nvPr/>
            </p:nvSpPr>
            <p:spPr bwMode="auto">
              <a:xfrm>
                <a:off x="153352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9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39" y="30"/>
                  </a:cxn>
                  <a:cxn ang="0">
                    <a:pos x="41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9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39" y="30"/>
                    </a:lnTo>
                    <a:lnTo>
                      <a:pt x="41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62"/>
              <p:cNvSpPr>
                <a:spLocks/>
              </p:cNvSpPr>
              <p:nvPr/>
            </p:nvSpPr>
            <p:spPr bwMode="auto">
              <a:xfrm>
                <a:off x="153352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1" y="3"/>
                  </a:cxn>
                  <a:cxn ang="0">
                    <a:pos x="39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9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63"/>
              <p:cNvSpPr>
                <a:spLocks/>
              </p:cNvSpPr>
              <p:nvPr/>
            </p:nvSpPr>
            <p:spPr bwMode="auto">
              <a:xfrm>
                <a:off x="14430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64"/>
              <p:cNvSpPr>
                <a:spLocks/>
              </p:cNvSpPr>
              <p:nvPr/>
            </p:nvSpPr>
            <p:spPr bwMode="auto">
              <a:xfrm>
                <a:off x="14557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65"/>
              <p:cNvSpPr>
                <a:spLocks/>
              </p:cNvSpPr>
              <p:nvPr/>
            </p:nvSpPr>
            <p:spPr bwMode="auto">
              <a:xfrm>
                <a:off x="1695450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66"/>
              <p:cNvSpPr>
                <a:spLocks/>
              </p:cNvSpPr>
              <p:nvPr/>
            </p:nvSpPr>
            <p:spPr bwMode="auto">
              <a:xfrm>
                <a:off x="1770063" y="5127625"/>
                <a:ext cx="65087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1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41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67"/>
              <p:cNvSpPr>
                <a:spLocks/>
              </p:cNvSpPr>
              <p:nvPr/>
            </p:nvSpPr>
            <p:spPr bwMode="auto">
              <a:xfrm>
                <a:off x="184943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68"/>
              <p:cNvSpPr>
                <a:spLocks/>
              </p:cNvSpPr>
              <p:nvPr/>
            </p:nvSpPr>
            <p:spPr bwMode="auto">
              <a:xfrm>
                <a:off x="16525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69"/>
              <p:cNvSpPr>
                <a:spLocks/>
              </p:cNvSpPr>
              <p:nvPr/>
            </p:nvSpPr>
            <p:spPr bwMode="auto">
              <a:xfrm>
                <a:off x="1909763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6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6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70"/>
              <p:cNvSpPr>
                <a:spLocks/>
              </p:cNvSpPr>
              <p:nvPr/>
            </p:nvSpPr>
            <p:spPr bwMode="auto">
              <a:xfrm>
                <a:off x="16621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4" y="34"/>
                  </a:cxn>
                  <a:cxn ang="0">
                    <a:pos x="137" y="28"/>
                  </a:cxn>
                  <a:cxn ang="0">
                    <a:pos x="153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0" y="19"/>
                  </a:cxn>
                  <a:cxn ang="0">
                    <a:pos x="101" y="21"/>
                  </a:cxn>
                  <a:cxn ang="0">
                    <a:pos x="88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1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4" y="34"/>
                    </a:lnTo>
                    <a:lnTo>
                      <a:pt x="137" y="28"/>
                    </a:lnTo>
                    <a:lnTo>
                      <a:pt x="153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0" y="19"/>
                    </a:lnTo>
                    <a:lnTo>
                      <a:pt x="101" y="21"/>
                    </a:lnTo>
                    <a:lnTo>
                      <a:pt x="88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71"/>
              <p:cNvSpPr>
                <a:spLocks/>
              </p:cNvSpPr>
              <p:nvPr/>
            </p:nvSpPr>
            <p:spPr bwMode="auto">
              <a:xfrm>
                <a:off x="1649413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8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8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72"/>
              <p:cNvSpPr>
                <a:spLocks/>
              </p:cNvSpPr>
              <p:nvPr/>
            </p:nvSpPr>
            <p:spPr bwMode="auto">
              <a:xfrm>
                <a:off x="16652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73"/>
              <p:cNvSpPr>
                <a:spLocks/>
              </p:cNvSpPr>
              <p:nvPr/>
            </p:nvSpPr>
            <p:spPr bwMode="auto">
              <a:xfrm>
                <a:off x="1698625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8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6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7" y="0"/>
                    </a:lnTo>
                    <a:lnTo>
                      <a:pt x="38" y="2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74"/>
              <p:cNvSpPr>
                <a:spLocks/>
              </p:cNvSpPr>
              <p:nvPr/>
            </p:nvSpPr>
            <p:spPr bwMode="auto">
              <a:xfrm>
                <a:off x="17922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75"/>
              <p:cNvSpPr>
                <a:spLocks/>
              </p:cNvSpPr>
              <p:nvPr/>
            </p:nvSpPr>
            <p:spPr bwMode="auto">
              <a:xfrm>
                <a:off x="17922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76"/>
              <p:cNvSpPr>
                <a:spLocks/>
              </p:cNvSpPr>
              <p:nvPr/>
            </p:nvSpPr>
            <p:spPr bwMode="auto">
              <a:xfrm>
                <a:off x="1698625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8" y="31"/>
                  </a:cxn>
                  <a:cxn ang="0">
                    <a:pos x="38" y="35"/>
                  </a:cxn>
                  <a:cxn ang="0">
                    <a:pos x="47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49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8" y="31"/>
                    </a:lnTo>
                    <a:lnTo>
                      <a:pt x="38" y="35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77"/>
              <p:cNvSpPr>
                <a:spLocks/>
              </p:cNvSpPr>
              <p:nvPr/>
            </p:nvSpPr>
            <p:spPr bwMode="auto">
              <a:xfrm>
                <a:off x="17129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78"/>
              <p:cNvSpPr>
                <a:spLocks/>
              </p:cNvSpPr>
              <p:nvPr/>
            </p:nvSpPr>
            <p:spPr bwMode="auto">
              <a:xfrm>
                <a:off x="195262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79"/>
              <p:cNvSpPr>
                <a:spLocks/>
              </p:cNvSpPr>
              <p:nvPr/>
            </p:nvSpPr>
            <p:spPr bwMode="auto">
              <a:xfrm>
                <a:off x="202882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80"/>
              <p:cNvSpPr>
                <a:spLocks/>
              </p:cNvSpPr>
              <p:nvPr/>
            </p:nvSpPr>
            <p:spPr bwMode="auto">
              <a:xfrm>
                <a:off x="21082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81"/>
              <p:cNvSpPr>
                <a:spLocks/>
              </p:cNvSpPr>
              <p:nvPr/>
            </p:nvSpPr>
            <p:spPr bwMode="auto">
              <a:xfrm>
                <a:off x="190976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6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18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2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6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2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82"/>
              <p:cNvSpPr>
                <a:spLocks/>
              </p:cNvSpPr>
              <p:nvPr/>
            </p:nvSpPr>
            <p:spPr bwMode="auto">
              <a:xfrm>
                <a:off x="2165350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9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4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9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4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83"/>
              <p:cNvSpPr>
                <a:spLocks/>
              </p:cNvSpPr>
              <p:nvPr/>
            </p:nvSpPr>
            <p:spPr bwMode="auto">
              <a:xfrm>
                <a:off x="1916113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3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40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3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40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84"/>
              <p:cNvSpPr>
                <a:spLocks/>
              </p:cNvSpPr>
              <p:nvPr/>
            </p:nvSpPr>
            <p:spPr bwMode="auto">
              <a:xfrm>
                <a:off x="1906588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8" y="203"/>
                  </a:cxn>
                  <a:cxn ang="0">
                    <a:pos x="18" y="180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8" y="203"/>
                    </a:lnTo>
                    <a:lnTo>
                      <a:pt x="18" y="180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8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85"/>
              <p:cNvSpPr>
                <a:spLocks/>
              </p:cNvSpPr>
              <p:nvPr/>
            </p:nvSpPr>
            <p:spPr bwMode="auto">
              <a:xfrm>
                <a:off x="19224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86"/>
              <p:cNvSpPr>
                <a:spLocks/>
              </p:cNvSpPr>
              <p:nvPr/>
            </p:nvSpPr>
            <p:spPr bwMode="auto">
              <a:xfrm>
                <a:off x="1955800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9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9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87"/>
              <p:cNvSpPr>
                <a:spLocks/>
              </p:cNvSpPr>
              <p:nvPr/>
            </p:nvSpPr>
            <p:spPr bwMode="auto">
              <a:xfrm>
                <a:off x="20494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5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88"/>
              <p:cNvSpPr>
                <a:spLocks/>
              </p:cNvSpPr>
              <p:nvPr/>
            </p:nvSpPr>
            <p:spPr bwMode="auto">
              <a:xfrm>
                <a:off x="20494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5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89"/>
              <p:cNvSpPr>
                <a:spLocks/>
              </p:cNvSpPr>
              <p:nvPr/>
            </p:nvSpPr>
            <p:spPr bwMode="auto">
              <a:xfrm>
                <a:off x="1955800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9" y="31"/>
                  </a:cxn>
                  <a:cxn ang="0">
                    <a:pos x="38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9" y="31"/>
                    </a:lnTo>
                    <a:lnTo>
                      <a:pt x="38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90"/>
              <p:cNvSpPr>
                <a:spLocks/>
              </p:cNvSpPr>
              <p:nvPr/>
            </p:nvSpPr>
            <p:spPr bwMode="auto">
              <a:xfrm>
                <a:off x="19716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91"/>
              <p:cNvSpPr>
                <a:spLocks/>
              </p:cNvSpPr>
              <p:nvPr/>
            </p:nvSpPr>
            <p:spPr bwMode="auto">
              <a:xfrm>
                <a:off x="22113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92"/>
              <p:cNvSpPr>
                <a:spLocks/>
              </p:cNvSpPr>
              <p:nvPr/>
            </p:nvSpPr>
            <p:spPr bwMode="auto">
              <a:xfrm>
                <a:off x="228600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93"/>
              <p:cNvSpPr>
                <a:spLocks/>
              </p:cNvSpPr>
              <p:nvPr/>
            </p:nvSpPr>
            <p:spPr bwMode="auto">
              <a:xfrm>
                <a:off x="236537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94"/>
              <p:cNvSpPr>
                <a:spLocks/>
              </p:cNvSpPr>
              <p:nvPr/>
            </p:nvSpPr>
            <p:spPr bwMode="auto">
              <a:xfrm>
                <a:off x="21685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6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6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95"/>
              <p:cNvSpPr>
                <a:spLocks/>
              </p:cNvSpPr>
              <p:nvPr/>
            </p:nvSpPr>
            <p:spPr bwMode="auto">
              <a:xfrm>
                <a:off x="2422525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2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2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96"/>
              <p:cNvSpPr>
                <a:spLocks/>
              </p:cNvSpPr>
              <p:nvPr/>
            </p:nvSpPr>
            <p:spPr bwMode="auto">
              <a:xfrm>
                <a:off x="2174875" y="5083175"/>
                <a:ext cx="274638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7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1" y="37"/>
                  </a:cxn>
                  <a:cxn ang="0">
                    <a:pos x="105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3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3" y="13"/>
                  </a:cxn>
                  <a:cxn ang="0">
                    <a:pos x="112" y="19"/>
                  </a:cxn>
                  <a:cxn ang="0">
                    <a:pos x="103" y="21"/>
                  </a:cxn>
                  <a:cxn ang="0">
                    <a:pos x="89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1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173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7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1" y="37"/>
                    </a:lnTo>
                    <a:lnTo>
                      <a:pt x="105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3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3" y="13"/>
                    </a:lnTo>
                    <a:lnTo>
                      <a:pt x="112" y="19"/>
                    </a:lnTo>
                    <a:lnTo>
                      <a:pt x="103" y="21"/>
                    </a:lnTo>
                    <a:lnTo>
                      <a:pt x="89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1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97"/>
              <p:cNvSpPr>
                <a:spLocks/>
              </p:cNvSpPr>
              <p:nvPr/>
            </p:nvSpPr>
            <p:spPr bwMode="auto">
              <a:xfrm>
                <a:off x="21653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98"/>
              <p:cNvSpPr>
                <a:spLocks/>
              </p:cNvSpPr>
              <p:nvPr/>
            </p:nvSpPr>
            <p:spPr bwMode="auto">
              <a:xfrm>
                <a:off x="217963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99"/>
              <p:cNvSpPr>
                <a:spLocks/>
              </p:cNvSpPr>
              <p:nvPr/>
            </p:nvSpPr>
            <p:spPr bwMode="auto">
              <a:xfrm>
                <a:off x="2212975" y="4749800"/>
                <a:ext cx="95250" cy="60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8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20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8" y="38"/>
                  </a:cxn>
                  <a:cxn ang="0">
                    <a:pos x="18" y="34"/>
                  </a:cxn>
                  <a:cxn ang="0">
                    <a:pos x="20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5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60" y="15"/>
                  </a:cxn>
                  <a:cxn ang="0">
                    <a:pos x="60" y="0"/>
                  </a:cxn>
                </a:cxnLst>
                <a:rect l="0" t="0" r="r" b="b"/>
                <a:pathLst>
                  <a:path w="60" h="38">
                    <a:moveTo>
                      <a:pt x="60" y="0"/>
                    </a:moveTo>
                    <a:lnTo>
                      <a:pt x="48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20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8" y="38"/>
                    </a:lnTo>
                    <a:lnTo>
                      <a:pt x="18" y="34"/>
                    </a:lnTo>
                    <a:lnTo>
                      <a:pt x="20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5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6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200"/>
              <p:cNvSpPr>
                <a:spLocks/>
              </p:cNvSpPr>
              <p:nvPr/>
            </p:nvSpPr>
            <p:spPr bwMode="auto">
              <a:xfrm>
                <a:off x="23082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201"/>
              <p:cNvSpPr>
                <a:spLocks/>
              </p:cNvSpPr>
              <p:nvPr/>
            </p:nvSpPr>
            <p:spPr bwMode="auto">
              <a:xfrm>
                <a:off x="23082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202"/>
              <p:cNvSpPr>
                <a:spLocks/>
              </p:cNvSpPr>
              <p:nvPr/>
            </p:nvSpPr>
            <p:spPr bwMode="auto">
              <a:xfrm>
                <a:off x="2101850" y="4819650"/>
                <a:ext cx="95250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20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8" y="37"/>
                  </a:cxn>
                  <a:cxn ang="0">
                    <a:pos x="60" y="37"/>
                  </a:cxn>
                  <a:cxn ang="0">
                    <a:pos x="60" y="22"/>
                  </a:cxn>
                  <a:cxn ang="0">
                    <a:pos x="50" y="20"/>
                  </a:cxn>
                  <a:cxn ang="0">
                    <a:pos x="41" y="20"/>
                  </a:cxn>
                  <a:cxn ang="0">
                    <a:pos x="35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20" y="7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20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8" y="37"/>
                    </a:lnTo>
                    <a:lnTo>
                      <a:pt x="60" y="37"/>
                    </a:lnTo>
                    <a:lnTo>
                      <a:pt x="60" y="22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5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20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203"/>
              <p:cNvSpPr>
                <a:spLocks/>
              </p:cNvSpPr>
              <p:nvPr/>
            </p:nvSpPr>
            <p:spPr bwMode="auto">
              <a:xfrm>
                <a:off x="2228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204"/>
              <p:cNvSpPr>
                <a:spLocks/>
              </p:cNvSpPr>
              <p:nvPr/>
            </p:nvSpPr>
            <p:spPr bwMode="auto">
              <a:xfrm>
                <a:off x="246856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205"/>
              <p:cNvSpPr>
                <a:spLocks/>
              </p:cNvSpPr>
              <p:nvPr/>
            </p:nvSpPr>
            <p:spPr bwMode="auto">
              <a:xfrm>
                <a:off x="254476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206"/>
              <p:cNvSpPr>
                <a:spLocks/>
              </p:cNvSpPr>
              <p:nvPr/>
            </p:nvSpPr>
            <p:spPr bwMode="auto">
              <a:xfrm>
                <a:off x="26225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207"/>
              <p:cNvSpPr>
                <a:spLocks/>
              </p:cNvSpPr>
              <p:nvPr/>
            </p:nvSpPr>
            <p:spPr bwMode="auto">
              <a:xfrm>
                <a:off x="242570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208"/>
              <p:cNvSpPr>
                <a:spLocks/>
              </p:cNvSpPr>
              <p:nvPr/>
            </p:nvSpPr>
            <p:spPr bwMode="auto">
              <a:xfrm>
                <a:off x="2681288" y="4756150"/>
                <a:ext cx="30162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209"/>
              <p:cNvSpPr>
                <a:spLocks/>
              </p:cNvSpPr>
              <p:nvPr/>
            </p:nvSpPr>
            <p:spPr bwMode="auto">
              <a:xfrm>
                <a:off x="2432050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6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6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210"/>
              <p:cNvSpPr>
                <a:spLocks/>
              </p:cNvSpPr>
              <p:nvPr/>
            </p:nvSpPr>
            <p:spPr bwMode="auto">
              <a:xfrm>
                <a:off x="242252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211"/>
              <p:cNvSpPr>
                <a:spLocks/>
              </p:cNvSpPr>
              <p:nvPr/>
            </p:nvSpPr>
            <p:spPr bwMode="auto">
              <a:xfrm>
                <a:off x="243840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212"/>
              <p:cNvSpPr>
                <a:spLocks/>
              </p:cNvSpPr>
              <p:nvPr/>
            </p:nvSpPr>
            <p:spPr bwMode="auto">
              <a:xfrm>
                <a:off x="2471738" y="4749800"/>
                <a:ext cx="93662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0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0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213"/>
              <p:cNvSpPr>
                <a:spLocks/>
              </p:cNvSpPr>
              <p:nvPr/>
            </p:nvSpPr>
            <p:spPr bwMode="auto">
              <a:xfrm>
                <a:off x="25654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0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214"/>
              <p:cNvSpPr>
                <a:spLocks/>
              </p:cNvSpPr>
              <p:nvPr/>
            </p:nvSpPr>
            <p:spPr bwMode="auto">
              <a:xfrm>
                <a:off x="25654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15"/>
              <p:cNvSpPr>
                <a:spLocks/>
              </p:cNvSpPr>
              <p:nvPr/>
            </p:nvSpPr>
            <p:spPr bwMode="auto">
              <a:xfrm>
                <a:off x="2471738" y="4810125"/>
                <a:ext cx="93662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0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216"/>
              <p:cNvSpPr>
                <a:spLocks/>
              </p:cNvSpPr>
              <p:nvPr/>
            </p:nvSpPr>
            <p:spPr bwMode="auto">
              <a:xfrm>
                <a:off x="2482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223"/>
              <p:cNvSpPr>
                <a:spLocks/>
              </p:cNvSpPr>
              <p:nvPr/>
            </p:nvSpPr>
            <p:spPr bwMode="auto">
              <a:xfrm>
                <a:off x="268128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5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5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224"/>
              <p:cNvSpPr>
                <a:spLocks/>
              </p:cNvSpPr>
              <p:nvPr/>
            </p:nvSpPr>
            <p:spPr bwMode="auto">
              <a:xfrm>
                <a:off x="269557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229"/>
              <p:cNvSpPr>
                <a:spLocks/>
              </p:cNvSpPr>
              <p:nvPr/>
            </p:nvSpPr>
            <p:spPr bwMode="auto">
              <a:xfrm>
                <a:off x="27416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308"/>
              <p:cNvSpPr>
                <a:spLocks noChangeShapeType="1"/>
              </p:cNvSpPr>
              <p:nvPr/>
            </p:nvSpPr>
            <p:spPr bwMode="auto">
              <a:xfrm>
                <a:off x="2173288" y="4522787"/>
                <a:ext cx="1587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309"/>
              <p:cNvSpPr>
                <a:spLocks/>
              </p:cNvSpPr>
              <p:nvPr/>
            </p:nvSpPr>
            <p:spPr bwMode="auto">
              <a:xfrm>
                <a:off x="1870075" y="4510087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310"/>
              <p:cNvSpPr>
                <a:spLocks noChangeShapeType="1"/>
              </p:cNvSpPr>
              <p:nvPr/>
            </p:nvSpPr>
            <p:spPr bwMode="auto">
              <a:xfrm>
                <a:off x="2798763" y="4524375"/>
                <a:ext cx="1587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314"/>
              <p:cNvSpPr>
                <a:spLocks noChangeShapeType="1"/>
              </p:cNvSpPr>
              <p:nvPr/>
            </p:nvSpPr>
            <p:spPr bwMode="auto">
              <a:xfrm>
                <a:off x="2108200" y="4508500"/>
                <a:ext cx="1588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322"/>
              <p:cNvSpPr>
                <a:spLocks noChangeShapeType="1"/>
              </p:cNvSpPr>
              <p:nvPr/>
            </p:nvSpPr>
            <p:spPr bwMode="auto">
              <a:xfrm>
                <a:off x="2733675" y="4510087"/>
                <a:ext cx="1588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8" name="Group 417"/>
            <p:cNvGrpSpPr/>
            <p:nvPr/>
          </p:nvGrpSpPr>
          <p:grpSpPr>
            <a:xfrm flipV="1">
              <a:off x="5816958" y="2514600"/>
              <a:ext cx="2952750" cy="742950"/>
              <a:chOff x="-152400" y="4508500"/>
              <a:chExt cx="2952750" cy="742950"/>
            </a:xfrm>
          </p:grpSpPr>
          <p:sp>
            <p:nvSpPr>
              <p:cNvPr id="419" name="Rounded Rectangle 418"/>
              <p:cNvSpPr/>
              <p:nvPr/>
            </p:nvSpPr>
            <p:spPr>
              <a:xfrm>
                <a:off x="-76200" y="4761963"/>
                <a:ext cx="2667000" cy="2286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ounded Rectangle 419"/>
              <p:cNvSpPr/>
              <p:nvPr/>
            </p:nvSpPr>
            <p:spPr>
              <a:xfrm>
                <a:off x="-64395" y="4876800"/>
                <a:ext cx="2667000" cy="228600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Freeform 74"/>
              <p:cNvSpPr>
                <a:spLocks/>
              </p:cNvSpPr>
              <p:nvPr/>
            </p:nvSpPr>
            <p:spPr bwMode="auto">
              <a:xfrm>
                <a:off x="-106362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8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8" y="87"/>
                  </a:cxn>
                </a:cxnLst>
                <a:rect l="0" t="0" r="r" b="b"/>
                <a:pathLst>
                  <a:path w="36" h="89">
                    <a:moveTo>
                      <a:pt x="28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8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75"/>
              <p:cNvSpPr>
                <a:spLocks/>
              </p:cNvSpPr>
              <p:nvPr/>
            </p:nvSpPr>
            <p:spPr bwMode="auto">
              <a:xfrm>
                <a:off x="-31750" y="5127625"/>
                <a:ext cx="61913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39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39" h="78">
                    <a:moveTo>
                      <a:pt x="33" y="76"/>
                    </a:moveTo>
                    <a:lnTo>
                      <a:pt x="39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76"/>
              <p:cNvSpPr>
                <a:spLocks/>
              </p:cNvSpPr>
              <p:nvPr/>
            </p:nvSpPr>
            <p:spPr bwMode="auto">
              <a:xfrm>
                <a:off x="444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77"/>
              <p:cNvSpPr>
                <a:spLocks/>
              </p:cNvSpPr>
              <p:nvPr/>
            </p:nvSpPr>
            <p:spPr bwMode="auto">
              <a:xfrm>
                <a:off x="-1492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78"/>
              <p:cNvSpPr>
                <a:spLocks/>
              </p:cNvSpPr>
              <p:nvPr/>
            </p:nvSpPr>
            <p:spPr bwMode="auto">
              <a:xfrm>
                <a:off x="104775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8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8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79"/>
              <p:cNvSpPr>
                <a:spLocks/>
              </p:cNvSpPr>
              <p:nvPr/>
            </p:nvSpPr>
            <p:spPr bwMode="auto">
              <a:xfrm>
                <a:off x="-1428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80"/>
              <p:cNvSpPr>
                <a:spLocks/>
              </p:cNvSpPr>
              <p:nvPr/>
            </p:nvSpPr>
            <p:spPr bwMode="auto">
              <a:xfrm>
                <a:off x="-15240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81"/>
              <p:cNvSpPr>
                <a:spLocks/>
              </p:cNvSpPr>
              <p:nvPr/>
            </p:nvSpPr>
            <p:spPr bwMode="auto">
              <a:xfrm>
                <a:off x="-13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82"/>
              <p:cNvSpPr>
                <a:spLocks/>
              </p:cNvSpPr>
              <p:nvPr/>
            </p:nvSpPr>
            <p:spPr bwMode="auto">
              <a:xfrm>
                <a:off x="-103187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5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83"/>
              <p:cNvSpPr>
                <a:spLocks/>
              </p:cNvSpPr>
              <p:nvPr/>
            </p:nvSpPr>
            <p:spPr bwMode="auto">
              <a:xfrm>
                <a:off x="-127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7" y="28"/>
                  </a:cxn>
                  <a:cxn ang="0">
                    <a:pos x="53" y="21"/>
                  </a:cxn>
                  <a:cxn ang="0">
                    <a:pos x="48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7" y="28"/>
                    </a:lnTo>
                    <a:lnTo>
                      <a:pt x="53" y="21"/>
                    </a:lnTo>
                    <a:lnTo>
                      <a:pt x="48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84"/>
              <p:cNvSpPr>
                <a:spLocks/>
              </p:cNvSpPr>
              <p:nvPr/>
            </p:nvSpPr>
            <p:spPr bwMode="auto">
              <a:xfrm>
                <a:off x="-127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8" y="22"/>
                  </a:cxn>
                  <a:cxn ang="0">
                    <a:pos x="53" y="14"/>
                  </a:cxn>
                  <a:cxn ang="0">
                    <a:pos x="57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8" y="22"/>
                    </a:lnTo>
                    <a:lnTo>
                      <a:pt x="53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85"/>
              <p:cNvSpPr>
                <a:spLocks/>
              </p:cNvSpPr>
              <p:nvPr/>
            </p:nvSpPr>
            <p:spPr bwMode="auto">
              <a:xfrm>
                <a:off x="-103187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5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5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86"/>
              <p:cNvSpPr>
                <a:spLocks/>
              </p:cNvSpPr>
              <p:nvPr/>
            </p:nvSpPr>
            <p:spPr bwMode="auto">
              <a:xfrm>
                <a:off x="-920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87"/>
              <p:cNvSpPr>
                <a:spLocks/>
              </p:cNvSpPr>
              <p:nvPr/>
            </p:nvSpPr>
            <p:spPr bwMode="auto">
              <a:xfrm>
                <a:off x="150813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9" y="87"/>
                  </a:cxn>
                </a:cxnLst>
                <a:rect l="0" t="0" r="r" b="b"/>
                <a:pathLst>
                  <a:path w="36" h="89">
                    <a:moveTo>
                      <a:pt x="29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88"/>
              <p:cNvSpPr>
                <a:spLocks/>
              </p:cNvSpPr>
              <p:nvPr/>
            </p:nvSpPr>
            <p:spPr bwMode="auto">
              <a:xfrm>
                <a:off x="227013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38" y="73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0" y="76"/>
                  </a:cxn>
                </a:cxnLst>
                <a:rect l="0" t="0" r="r" b="b"/>
                <a:pathLst>
                  <a:path w="38" h="78">
                    <a:moveTo>
                      <a:pt x="30" y="76"/>
                    </a:moveTo>
                    <a:lnTo>
                      <a:pt x="38" y="73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89"/>
              <p:cNvSpPr>
                <a:spLocks/>
              </p:cNvSpPr>
              <p:nvPr/>
            </p:nvSpPr>
            <p:spPr bwMode="auto">
              <a:xfrm>
                <a:off x="30321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90"/>
              <p:cNvSpPr>
                <a:spLocks/>
              </p:cNvSpPr>
              <p:nvPr/>
            </p:nvSpPr>
            <p:spPr bwMode="auto">
              <a:xfrm>
                <a:off x="1079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4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9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5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4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9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5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91"/>
              <p:cNvSpPr>
                <a:spLocks/>
              </p:cNvSpPr>
              <p:nvPr/>
            </p:nvSpPr>
            <p:spPr bwMode="auto">
              <a:xfrm>
                <a:off x="36353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92"/>
              <p:cNvSpPr>
                <a:spLocks/>
              </p:cNvSpPr>
              <p:nvPr/>
            </p:nvSpPr>
            <p:spPr bwMode="auto">
              <a:xfrm>
                <a:off x="11430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93"/>
              <p:cNvSpPr>
                <a:spLocks/>
              </p:cNvSpPr>
              <p:nvPr/>
            </p:nvSpPr>
            <p:spPr bwMode="auto">
              <a:xfrm>
                <a:off x="104775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8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8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94"/>
              <p:cNvSpPr>
                <a:spLocks/>
              </p:cNvSpPr>
              <p:nvPr/>
            </p:nvSpPr>
            <p:spPr bwMode="auto">
              <a:xfrm>
                <a:off x="12065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95"/>
              <p:cNvSpPr>
                <a:spLocks/>
              </p:cNvSpPr>
              <p:nvPr/>
            </p:nvSpPr>
            <p:spPr bwMode="auto">
              <a:xfrm>
                <a:off x="1539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96"/>
              <p:cNvSpPr>
                <a:spLocks/>
              </p:cNvSpPr>
              <p:nvPr/>
            </p:nvSpPr>
            <p:spPr bwMode="auto">
              <a:xfrm>
                <a:off x="24447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8" y="28"/>
                  </a:cxn>
                  <a:cxn ang="0">
                    <a:pos x="54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8" y="28"/>
                    </a:lnTo>
                    <a:lnTo>
                      <a:pt x="54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97"/>
              <p:cNvSpPr>
                <a:spLocks/>
              </p:cNvSpPr>
              <p:nvPr/>
            </p:nvSpPr>
            <p:spPr bwMode="auto">
              <a:xfrm>
                <a:off x="24447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4" y="14"/>
                  </a:cxn>
                  <a:cxn ang="0">
                    <a:pos x="58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4" y="14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98"/>
              <p:cNvSpPr>
                <a:spLocks/>
              </p:cNvSpPr>
              <p:nvPr/>
            </p:nvSpPr>
            <p:spPr bwMode="auto">
              <a:xfrm>
                <a:off x="1539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99"/>
              <p:cNvSpPr>
                <a:spLocks/>
              </p:cNvSpPr>
              <p:nvPr/>
            </p:nvSpPr>
            <p:spPr bwMode="auto">
              <a:xfrm>
                <a:off x="16668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100"/>
              <p:cNvSpPr>
                <a:spLocks/>
              </p:cNvSpPr>
              <p:nvPr/>
            </p:nvSpPr>
            <p:spPr bwMode="auto">
              <a:xfrm>
                <a:off x="407988" y="5110162"/>
                <a:ext cx="58737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7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29" y="87"/>
                  </a:cxn>
                </a:cxnLst>
                <a:rect l="0" t="0" r="r" b="b"/>
                <a:pathLst>
                  <a:path w="37" h="89">
                    <a:moveTo>
                      <a:pt x="29" y="87"/>
                    </a:moveTo>
                    <a:lnTo>
                      <a:pt x="37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101"/>
              <p:cNvSpPr>
                <a:spLocks/>
              </p:cNvSpPr>
              <p:nvPr/>
            </p:nvSpPr>
            <p:spPr bwMode="auto">
              <a:xfrm>
                <a:off x="484188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1" y="76"/>
                  </a:cxn>
                  <a:cxn ang="0">
                    <a:pos x="38" y="73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23" y="78"/>
                  </a:cxn>
                  <a:cxn ang="0">
                    <a:pos x="31" y="76"/>
                  </a:cxn>
                </a:cxnLst>
                <a:rect l="0" t="0" r="r" b="b"/>
                <a:pathLst>
                  <a:path w="38" h="78">
                    <a:moveTo>
                      <a:pt x="31" y="76"/>
                    </a:moveTo>
                    <a:lnTo>
                      <a:pt x="38" y="73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23" y="78"/>
                    </a:lnTo>
                    <a:lnTo>
                      <a:pt x="31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102"/>
              <p:cNvSpPr>
                <a:spLocks/>
              </p:cNvSpPr>
              <p:nvPr/>
            </p:nvSpPr>
            <p:spPr bwMode="auto">
              <a:xfrm>
                <a:off x="56038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103"/>
              <p:cNvSpPr>
                <a:spLocks/>
              </p:cNvSpPr>
              <p:nvPr/>
            </p:nvSpPr>
            <p:spPr bwMode="auto">
              <a:xfrm>
                <a:off x="36671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4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2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4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2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104"/>
              <p:cNvSpPr>
                <a:spLocks/>
              </p:cNvSpPr>
              <p:nvPr/>
            </p:nvSpPr>
            <p:spPr bwMode="auto">
              <a:xfrm>
                <a:off x="6207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7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105"/>
              <p:cNvSpPr>
                <a:spLocks/>
              </p:cNvSpPr>
              <p:nvPr/>
            </p:nvSpPr>
            <p:spPr bwMode="auto">
              <a:xfrm>
                <a:off x="37306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5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89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2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5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89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2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106"/>
              <p:cNvSpPr>
                <a:spLocks/>
              </p:cNvSpPr>
              <p:nvPr/>
            </p:nvSpPr>
            <p:spPr bwMode="auto">
              <a:xfrm>
                <a:off x="36353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107"/>
              <p:cNvSpPr>
                <a:spLocks/>
              </p:cNvSpPr>
              <p:nvPr/>
            </p:nvSpPr>
            <p:spPr bwMode="auto">
              <a:xfrm>
                <a:off x="3778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108"/>
              <p:cNvSpPr>
                <a:spLocks/>
              </p:cNvSpPr>
              <p:nvPr/>
            </p:nvSpPr>
            <p:spPr bwMode="auto">
              <a:xfrm>
                <a:off x="4111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8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8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1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8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1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109"/>
              <p:cNvSpPr>
                <a:spLocks/>
              </p:cNvSpPr>
              <p:nvPr/>
            </p:nvSpPr>
            <p:spPr bwMode="auto">
              <a:xfrm>
                <a:off x="5032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110"/>
              <p:cNvSpPr>
                <a:spLocks/>
              </p:cNvSpPr>
              <p:nvPr/>
            </p:nvSpPr>
            <p:spPr bwMode="auto">
              <a:xfrm>
                <a:off x="5032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111"/>
              <p:cNvSpPr>
                <a:spLocks/>
              </p:cNvSpPr>
              <p:nvPr/>
            </p:nvSpPr>
            <p:spPr bwMode="auto">
              <a:xfrm>
                <a:off x="4111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18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1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18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1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112"/>
              <p:cNvSpPr>
                <a:spLocks/>
              </p:cNvSpPr>
              <p:nvPr/>
            </p:nvSpPr>
            <p:spPr bwMode="auto">
              <a:xfrm>
                <a:off x="42386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113"/>
              <p:cNvSpPr>
                <a:spLocks/>
              </p:cNvSpPr>
              <p:nvPr/>
            </p:nvSpPr>
            <p:spPr bwMode="auto">
              <a:xfrm>
                <a:off x="66357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114"/>
              <p:cNvSpPr>
                <a:spLocks/>
              </p:cNvSpPr>
              <p:nvPr/>
            </p:nvSpPr>
            <p:spPr bwMode="auto">
              <a:xfrm>
                <a:off x="73977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115"/>
              <p:cNvSpPr>
                <a:spLocks/>
              </p:cNvSpPr>
              <p:nvPr/>
            </p:nvSpPr>
            <p:spPr bwMode="auto">
              <a:xfrm>
                <a:off x="8175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116"/>
              <p:cNvSpPr>
                <a:spLocks/>
              </p:cNvSpPr>
              <p:nvPr/>
            </p:nvSpPr>
            <p:spPr bwMode="auto">
              <a:xfrm>
                <a:off x="6238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3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7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3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7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117"/>
              <p:cNvSpPr>
                <a:spLocks/>
              </p:cNvSpPr>
              <p:nvPr/>
            </p:nvSpPr>
            <p:spPr bwMode="auto">
              <a:xfrm>
                <a:off x="879475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118"/>
              <p:cNvSpPr>
                <a:spLocks/>
              </p:cNvSpPr>
              <p:nvPr/>
            </p:nvSpPr>
            <p:spPr bwMode="auto">
              <a:xfrm>
                <a:off x="630238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119"/>
              <p:cNvSpPr>
                <a:spLocks/>
              </p:cNvSpPr>
              <p:nvPr/>
            </p:nvSpPr>
            <p:spPr bwMode="auto">
              <a:xfrm>
                <a:off x="620713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7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7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120"/>
              <p:cNvSpPr>
                <a:spLocks/>
              </p:cNvSpPr>
              <p:nvPr/>
            </p:nvSpPr>
            <p:spPr bwMode="auto">
              <a:xfrm>
                <a:off x="6365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121"/>
              <p:cNvSpPr>
                <a:spLocks/>
              </p:cNvSpPr>
              <p:nvPr/>
            </p:nvSpPr>
            <p:spPr bwMode="auto">
              <a:xfrm>
                <a:off x="6699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122"/>
              <p:cNvSpPr>
                <a:spLocks/>
              </p:cNvSpPr>
              <p:nvPr/>
            </p:nvSpPr>
            <p:spPr bwMode="auto">
              <a:xfrm>
                <a:off x="76041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123"/>
              <p:cNvSpPr>
                <a:spLocks/>
              </p:cNvSpPr>
              <p:nvPr/>
            </p:nvSpPr>
            <p:spPr bwMode="auto">
              <a:xfrm>
                <a:off x="76041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124"/>
              <p:cNvSpPr>
                <a:spLocks/>
              </p:cNvSpPr>
              <p:nvPr/>
            </p:nvSpPr>
            <p:spPr bwMode="auto">
              <a:xfrm>
                <a:off x="6699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125"/>
              <p:cNvSpPr>
                <a:spLocks/>
              </p:cNvSpPr>
              <p:nvPr/>
            </p:nvSpPr>
            <p:spPr bwMode="auto">
              <a:xfrm>
                <a:off x="6810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126"/>
              <p:cNvSpPr>
                <a:spLocks/>
              </p:cNvSpPr>
              <p:nvPr/>
            </p:nvSpPr>
            <p:spPr bwMode="auto">
              <a:xfrm>
                <a:off x="920750" y="5110162"/>
                <a:ext cx="61913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9" y="85"/>
                  </a:cxn>
                  <a:cxn ang="0">
                    <a:pos x="18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9" h="89">
                    <a:moveTo>
                      <a:pt x="31" y="87"/>
                    </a:moveTo>
                    <a:lnTo>
                      <a:pt x="39" y="85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127"/>
              <p:cNvSpPr>
                <a:spLocks/>
              </p:cNvSpPr>
              <p:nvPr/>
            </p:nvSpPr>
            <p:spPr bwMode="auto">
              <a:xfrm>
                <a:off x="99695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128"/>
              <p:cNvSpPr>
                <a:spLocks/>
              </p:cNvSpPr>
              <p:nvPr/>
            </p:nvSpPr>
            <p:spPr bwMode="auto">
              <a:xfrm>
                <a:off x="107632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129"/>
              <p:cNvSpPr>
                <a:spLocks/>
              </p:cNvSpPr>
              <p:nvPr/>
            </p:nvSpPr>
            <p:spPr bwMode="auto">
              <a:xfrm>
                <a:off x="8826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6" y="15"/>
                  </a:cxn>
                  <a:cxn ang="0">
                    <a:pos x="99" y="17"/>
                  </a:cxn>
                  <a:cxn ang="0">
                    <a:pos x="110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6" y="15"/>
                    </a:lnTo>
                    <a:lnTo>
                      <a:pt x="99" y="17"/>
                    </a:lnTo>
                    <a:lnTo>
                      <a:pt x="110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130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131"/>
              <p:cNvSpPr>
                <a:spLocks/>
              </p:cNvSpPr>
              <p:nvPr/>
            </p:nvSpPr>
            <p:spPr bwMode="auto">
              <a:xfrm>
                <a:off x="8874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2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4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7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8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2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4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7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8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132"/>
              <p:cNvSpPr>
                <a:spLocks/>
              </p:cNvSpPr>
              <p:nvPr/>
            </p:nvSpPr>
            <p:spPr bwMode="auto">
              <a:xfrm>
                <a:off x="87947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5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5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133"/>
              <p:cNvSpPr>
                <a:spLocks/>
              </p:cNvSpPr>
              <p:nvPr/>
            </p:nvSpPr>
            <p:spPr bwMode="auto">
              <a:xfrm>
                <a:off x="8937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134"/>
              <p:cNvSpPr>
                <a:spLocks/>
              </p:cNvSpPr>
              <p:nvPr/>
            </p:nvSpPr>
            <p:spPr bwMode="auto">
              <a:xfrm>
                <a:off x="927100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135"/>
              <p:cNvSpPr>
                <a:spLocks/>
              </p:cNvSpPr>
              <p:nvPr/>
            </p:nvSpPr>
            <p:spPr bwMode="auto">
              <a:xfrm>
                <a:off x="101917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5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5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136"/>
              <p:cNvSpPr>
                <a:spLocks/>
              </p:cNvSpPr>
              <p:nvPr/>
            </p:nvSpPr>
            <p:spPr bwMode="auto">
              <a:xfrm>
                <a:off x="101917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5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5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137"/>
              <p:cNvSpPr>
                <a:spLocks/>
              </p:cNvSpPr>
              <p:nvPr/>
            </p:nvSpPr>
            <p:spPr bwMode="auto">
              <a:xfrm>
                <a:off x="927100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138"/>
              <p:cNvSpPr>
                <a:spLocks/>
              </p:cNvSpPr>
              <p:nvPr/>
            </p:nvSpPr>
            <p:spPr bwMode="auto">
              <a:xfrm>
                <a:off x="93980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139"/>
              <p:cNvSpPr>
                <a:spLocks/>
              </p:cNvSpPr>
              <p:nvPr/>
            </p:nvSpPr>
            <p:spPr bwMode="auto">
              <a:xfrm>
                <a:off x="117951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140"/>
              <p:cNvSpPr>
                <a:spLocks/>
              </p:cNvSpPr>
              <p:nvPr/>
            </p:nvSpPr>
            <p:spPr bwMode="auto">
              <a:xfrm>
                <a:off x="125571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4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4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141"/>
              <p:cNvSpPr>
                <a:spLocks/>
              </p:cNvSpPr>
              <p:nvPr/>
            </p:nvSpPr>
            <p:spPr bwMode="auto">
              <a:xfrm>
                <a:off x="13335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142"/>
              <p:cNvSpPr>
                <a:spLocks/>
              </p:cNvSpPr>
              <p:nvPr/>
            </p:nvSpPr>
            <p:spPr bwMode="auto">
              <a:xfrm>
                <a:off x="1136650" y="4705350"/>
                <a:ext cx="276225" cy="68262"/>
              </a:xfrm>
              <a:custGeom>
                <a:avLst/>
                <a:gdLst/>
                <a:ahLst/>
                <a:cxnLst>
                  <a:cxn ang="0">
                    <a:pos x="174" y="32"/>
                  </a:cxn>
                  <a:cxn ang="0">
                    <a:pos x="161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7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3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10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4" y="32"/>
                  </a:cxn>
                </a:cxnLst>
                <a:rect l="0" t="0" r="r" b="b"/>
                <a:pathLst>
                  <a:path w="174" h="43">
                    <a:moveTo>
                      <a:pt x="174" y="32"/>
                    </a:moveTo>
                    <a:lnTo>
                      <a:pt x="161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7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3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10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4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143"/>
              <p:cNvSpPr>
                <a:spLocks/>
              </p:cNvSpPr>
              <p:nvPr/>
            </p:nvSpPr>
            <p:spPr bwMode="auto">
              <a:xfrm>
                <a:off x="13954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39"/>
                  </a:cxn>
                  <a:cxn ang="0">
                    <a:pos x="1" y="71"/>
                  </a:cxn>
                  <a:cxn ang="0">
                    <a:pos x="1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39"/>
                    </a:lnTo>
                    <a:lnTo>
                      <a:pt x="1" y="71"/>
                    </a:lnTo>
                    <a:lnTo>
                      <a:pt x="1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144"/>
              <p:cNvSpPr>
                <a:spLocks/>
              </p:cNvSpPr>
              <p:nvPr/>
            </p:nvSpPr>
            <p:spPr bwMode="auto">
              <a:xfrm>
                <a:off x="11461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145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0" y="0"/>
                  </a:cxn>
                </a:cxnLst>
                <a:rect l="0" t="0" r="r" b="b"/>
                <a:pathLst>
                  <a:path w="17" h="219">
                    <a:moveTo>
                      <a:pt x="0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146"/>
              <p:cNvSpPr>
                <a:spLocks/>
              </p:cNvSpPr>
              <p:nvPr/>
            </p:nvSpPr>
            <p:spPr bwMode="auto">
              <a:xfrm>
                <a:off x="1152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147"/>
              <p:cNvSpPr>
                <a:spLocks/>
              </p:cNvSpPr>
              <p:nvPr/>
            </p:nvSpPr>
            <p:spPr bwMode="auto">
              <a:xfrm>
                <a:off x="118586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7" y="10"/>
                  </a:cxn>
                  <a:cxn ang="0">
                    <a:pos x="9" y="15"/>
                  </a:cxn>
                  <a:cxn ang="0">
                    <a:pos x="3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9" y="15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148"/>
              <p:cNvSpPr>
                <a:spLocks/>
              </p:cNvSpPr>
              <p:nvPr/>
            </p:nvSpPr>
            <p:spPr bwMode="auto">
              <a:xfrm>
                <a:off x="127635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149"/>
              <p:cNvSpPr>
                <a:spLocks/>
              </p:cNvSpPr>
              <p:nvPr/>
            </p:nvSpPr>
            <p:spPr bwMode="auto">
              <a:xfrm>
                <a:off x="127635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150"/>
              <p:cNvSpPr>
                <a:spLocks/>
              </p:cNvSpPr>
              <p:nvPr/>
            </p:nvSpPr>
            <p:spPr bwMode="auto">
              <a:xfrm>
                <a:off x="118586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9" y="22"/>
                  </a:cxn>
                  <a:cxn ang="0">
                    <a:pos x="17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9" y="22"/>
                    </a:lnTo>
                    <a:lnTo>
                      <a:pt x="17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151"/>
              <p:cNvSpPr>
                <a:spLocks/>
              </p:cNvSpPr>
              <p:nvPr/>
            </p:nvSpPr>
            <p:spPr bwMode="auto">
              <a:xfrm>
                <a:off x="11969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152"/>
              <p:cNvSpPr>
                <a:spLocks/>
              </p:cNvSpPr>
              <p:nvPr/>
            </p:nvSpPr>
            <p:spPr bwMode="auto">
              <a:xfrm>
                <a:off x="14366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153"/>
              <p:cNvSpPr>
                <a:spLocks/>
              </p:cNvSpPr>
              <p:nvPr/>
            </p:nvSpPr>
            <p:spPr bwMode="auto">
              <a:xfrm>
                <a:off x="1512888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154"/>
              <p:cNvSpPr>
                <a:spLocks/>
              </p:cNvSpPr>
              <p:nvPr/>
            </p:nvSpPr>
            <p:spPr bwMode="auto">
              <a:xfrm>
                <a:off x="15922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155"/>
              <p:cNvSpPr>
                <a:spLocks/>
              </p:cNvSpPr>
              <p:nvPr/>
            </p:nvSpPr>
            <p:spPr bwMode="auto">
              <a:xfrm>
                <a:off x="1395413" y="4705350"/>
                <a:ext cx="274637" cy="68262"/>
              </a:xfrm>
              <a:custGeom>
                <a:avLst/>
                <a:gdLst/>
                <a:ahLst/>
                <a:cxnLst>
                  <a:cxn ang="0">
                    <a:pos x="173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1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3" y="25"/>
                  </a:cxn>
                  <a:cxn ang="0">
                    <a:pos x="64" y="19"/>
                  </a:cxn>
                  <a:cxn ang="0">
                    <a:pos x="76" y="17"/>
                  </a:cxn>
                  <a:cxn ang="0">
                    <a:pos x="87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0" y="34"/>
                  </a:cxn>
                  <a:cxn ang="0">
                    <a:pos x="162" y="43"/>
                  </a:cxn>
                  <a:cxn ang="0">
                    <a:pos x="173" y="32"/>
                  </a:cxn>
                </a:cxnLst>
                <a:rect l="0" t="0" r="r" b="b"/>
                <a:pathLst>
                  <a:path w="173" h="43">
                    <a:moveTo>
                      <a:pt x="173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1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3" y="25"/>
                    </a:lnTo>
                    <a:lnTo>
                      <a:pt x="64" y="19"/>
                    </a:lnTo>
                    <a:lnTo>
                      <a:pt x="76" y="17"/>
                    </a:lnTo>
                    <a:lnTo>
                      <a:pt x="87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0" y="34"/>
                    </a:lnTo>
                    <a:lnTo>
                      <a:pt x="162" y="43"/>
                    </a:lnTo>
                    <a:lnTo>
                      <a:pt x="173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156"/>
              <p:cNvSpPr>
                <a:spLocks/>
              </p:cNvSpPr>
              <p:nvPr/>
            </p:nvSpPr>
            <p:spPr bwMode="auto">
              <a:xfrm>
                <a:off x="165258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157"/>
              <p:cNvSpPr>
                <a:spLocks/>
              </p:cNvSpPr>
              <p:nvPr/>
            </p:nvSpPr>
            <p:spPr bwMode="auto">
              <a:xfrm>
                <a:off x="140335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5" y="34"/>
                  </a:cxn>
                  <a:cxn ang="0">
                    <a:pos x="138" y="28"/>
                  </a:cxn>
                  <a:cxn ang="0">
                    <a:pos x="153" y="21"/>
                  </a:cxn>
                  <a:cxn ang="0">
                    <a:pos x="165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5" y="34"/>
                    </a:lnTo>
                    <a:lnTo>
                      <a:pt x="138" y="28"/>
                    </a:lnTo>
                    <a:lnTo>
                      <a:pt x="153" y="21"/>
                    </a:lnTo>
                    <a:lnTo>
                      <a:pt x="165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58"/>
              <p:cNvSpPr>
                <a:spLocks/>
              </p:cNvSpPr>
              <p:nvPr/>
            </p:nvSpPr>
            <p:spPr bwMode="auto">
              <a:xfrm>
                <a:off x="1392238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7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7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59"/>
              <p:cNvSpPr>
                <a:spLocks/>
              </p:cNvSpPr>
              <p:nvPr/>
            </p:nvSpPr>
            <p:spPr bwMode="auto">
              <a:xfrm>
                <a:off x="140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60"/>
              <p:cNvSpPr>
                <a:spLocks/>
              </p:cNvSpPr>
              <p:nvPr/>
            </p:nvSpPr>
            <p:spPr bwMode="auto">
              <a:xfrm>
                <a:off x="14430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61"/>
              <p:cNvSpPr>
                <a:spLocks/>
              </p:cNvSpPr>
              <p:nvPr/>
            </p:nvSpPr>
            <p:spPr bwMode="auto">
              <a:xfrm>
                <a:off x="153352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9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39" y="30"/>
                  </a:cxn>
                  <a:cxn ang="0">
                    <a:pos x="41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9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39" y="30"/>
                    </a:lnTo>
                    <a:lnTo>
                      <a:pt x="41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62"/>
              <p:cNvSpPr>
                <a:spLocks/>
              </p:cNvSpPr>
              <p:nvPr/>
            </p:nvSpPr>
            <p:spPr bwMode="auto">
              <a:xfrm>
                <a:off x="153352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1" y="3"/>
                  </a:cxn>
                  <a:cxn ang="0">
                    <a:pos x="39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9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163"/>
              <p:cNvSpPr>
                <a:spLocks/>
              </p:cNvSpPr>
              <p:nvPr/>
            </p:nvSpPr>
            <p:spPr bwMode="auto">
              <a:xfrm>
                <a:off x="14430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164"/>
              <p:cNvSpPr>
                <a:spLocks/>
              </p:cNvSpPr>
              <p:nvPr/>
            </p:nvSpPr>
            <p:spPr bwMode="auto">
              <a:xfrm>
                <a:off x="14557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165"/>
              <p:cNvSpPr>
                <a:spLocks/>
              </p:cNvSpPr>
              <p:nvPr/>
            </p:nvSpPr>
            <p:spPr bwMode="auto">
              <a:xfrm>
                <a:off x="1695450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166"/>
              <p:cNvSpPr>
                <a:spLocks/>
              </p:cNvSpPr>
              <p:nvPr/>
            </p:nvSpPr>
            <p:spPr bwMode="auto">
              <a:xfrm>
                <a:off x="1770063" y="5127625"/>
                <a:ext cx="65087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1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41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167"/>
              <p:cNvSpPr>
                <a:spLocks/>
              </p:cNvSpPr>
              <p:nvPr/>
            </p:nvSpPr>
            <p:spPr bwMode="auto">
              <a:xfrm>
                <a:off x="184943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168"/>
              <p:cNvSpPr>
                <a:spLocks/>
              </p:cNvSpPr>
              <p:nvPr/>
            </p:nvSpPr>
            <p:spPr bwMode="auto">
              <a:xfrm>
                <a:off x="16525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169"/>
              <p:cNvSpPr>
                <a:spLocks/>
              </p:cNvSpPr>
              <p:nvPr/>
            </p:nvSpPr>
            <p:spPr bwMode="auto">
              <a:xfrm>
                <a:off x="1909763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6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6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70"/>
              <p:cNvSpPr>
                <a:spLocks/>
              </p:cNvSpPr>
              <p:nvPr/>
            </p:nvSpPr>
            <p:spPr bwMode="auto">
              <a:xfrm>
                <a:off x="16621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4" y="34"/>
                  </a:cxn>
                  <a:cxn ang="0">
                    <a:pos x="137" y="28"/>
                  </a:cxn>
                  <a:cxn ang="0">
                    <a:pos x="153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0" y="19"/>
                  </a:cxn>
                  <a:cxn ang="0">
                    <a:pos x="101" y="21"/>
                  </a:cxn>
                  <a:cxn ang="0">
                    <a:pos x="88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1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4" y="34"/>
                    </a:lnTo>
                    <a:lnTo>
                      <a:pt x="137" y="28"/>
                    </a:lnTo>
                    <a:lnTo>
                      <a:pt x="153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0" y="19"/>
                    </a:lnTo>
                    <a:lnTo>
                      <a:pt x="101" y="21"/>
                    </a:lnTo>
                    <a:lnTo>
                      <a:pt x="88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71"/>
              <p:cNvSpPr>
                <a:spLocks/>
              </p:cNvSpPr>
              <p:nvPr/>
            </p:nvSpPr>
            <p:spPr bwMode="auto">
              <a:xfrm>
                <a:off x="1649413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8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8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72"/>
              <p:cNvSpPr>
                <a:spLocks/>
              </p:cNvSpPr>
              <p:nvPr/>
            </p:nvSpPr>
            <p:spPr bwMode="auto">
              <a:xfrm>
                <a:off x="16652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73"/>
              <p:cNvSpPr>
                <a:spLocks/>
              </p:cNvSpPr>
              <p:nvPr/>
            </p:nvSpPr>
            <p:spPr bwMode="auto">
              <a:xfrm>
                <a:off x="1698625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8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6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7" y="0"/>
                    </a:lnTo>
                    <a:lnTo>
                      <a:pt x="38" y="2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74"/>
              <p:cNvSpPr>
                <a:spLocks/>
              </p:cNvSpPr>
              <p:nvPr/>
            </p:nvSpPr>
            <p:spPr bwMode="auto">
              <a:xfrm>
                <a:off x="17922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75"/>
              <p:cNvSpPr>
                <a:spLocks/>
              </p:cNvSpPr>
              <p:nvPr/>
            </p:nvSpPr>
            <p:spPr bwMode="auto">
              <a:xfrm>
                <a:off x="17922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76"/>
              <p:cNvSpPr>
                <a:spLocks/>
              </p:cNvSpPr>
              <p:nvPr/>
            </p:nvSpPr>
            <p:spPr bwMode="auto">
              <a:xfrm>
                <a:off x="1698625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8" y="31"/>
                  </a:cxn>
                  <a:cxn ang="0">
                    <a:pos x="38" y="35"/>
                  </a:cxn>
                  <a:cxn ang="0">
                    <a:pos x="47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49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8" y="31"/>
                    </a:lnTo>
                    <a:lnTo>
                      <a:pt x="38" y="35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77"/>
              <p:cNvSpPr>
                <a:spLocks/>
              </p:cNvSpPr>
              <p:nvPr/>
            </p:nvSpPr>
            <p:spPr bwMode="auto">
              <a:xfrm>
                <a:off x="17129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78"/>
              <p:cNvSpPr>
                <a:spLocks/>
              </p:cNvSpPr>
              <p:nvPr/>
            </p:nvSpPr>
            <p:spPr bwMode="auto">
              <a:xfrm>
                <a:off x="195262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179"/>
              <p:cNvSpPr>
                <a:spLocks/>
              </p:cNvSpPr>
              <p:nvPr/>
            </p:nvSpPr>
            <p:spPr bwMode="auto">
              <a:xfrm>
                <a:off x="202882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80"/>
              <p:cNvSpPr>
                <a:spLocks/>
              </p:cNvSpPr>
              <p:nvPr/>
            </p:nvSpPr>
            <p:spPr bwMode="auto">
              <a:xfrm>
                <a:off x="21082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181"/>
              <p:cNvSpPr>
                <a:spLocks/>
              </p:cNvSpPr>
              <p:nvPr/>
            </p:nvSpPr>
            <p:spPr bwMode="auto">
              <a:xfrm>
                <a:off x="190976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6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18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2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6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2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182"/>
              <p:cNvSpPr>
                <a:spLocks/>
              </p:cNvSpPr>
              <p:nvPr/>
            </p:nvSpPr>
            <p:spPr bwMode="auto">
              <a:xfrm>
                <a:off x="2165350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9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4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9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4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183"/>
              <p:cNvSpPr>
                <a:spLocks/>
              </p:cNvSpPr>
              <p:nvPr/>
            </p:nvSpPr>
            <p:spPr bwMode="auto">
              <a:xfrm>
                <a:off x="1916113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3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40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3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40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84"/>
              <p:cNvSpPr>
                <a:spLocks/>
              </p:cNvSpPr>
              <p:nvPr/>
            </p:nvSpPr>
            <p:spPr bwMode="auto">
              <a:xfrm>
                <a:off x="1906588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8" y="203"/>
                  </a:cxn>
                  <a:cxn ang="0">
                    <a:pos x="18" y="180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8" y="203"/>
                    </a:lnTo>
                    <a:lnTo>
                      <a:pt x="18" y="180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8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85"/>
              <p:cNvSpPr>
                <a:spLocks/>
              </p:cNvSpPr>
              <p:nvPr/>
            </p:nvSpPr>
            <p:spPr bwMode="auto">
              <a:xfrm>
                <a:off x="19224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86"/>
              <p:cNvSpPr>
                <a:spLocks/>
              </p:cNvSpPr>
              <p:nvPr/>
            </p:nvSpPr>
            <p:spPr bwMode="auto">
              <a:xfrm>
                <a:off x="1955800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9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9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87"/>
              <p:cNvSpPr>
                <a:spLocks/>
              </p:cNvSpPr>
              <p:nvPr/>
            </p:nvSpPr>
            <p:spPr bwMode="auto">
              <a:xfrm>
                <a:off x="20494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5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88"/>
              <p:cNvSpPr>
                <a:spLocks/>
              </p:cNvSpPr>
              <p:nvPr/>
            </p:nvSpPr>
            <p:spPr bwMode="auto">
              <a:xfrm>
                <a:off x="20494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5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89"/>
              <p:cNvSpPr>
                <a:spLocks/>
              </p:cNvSpPr>
              <p:nvPr/>
            </p:nvSpPr>
            <p:spPr bwMode="auto">
              <a:xfrm>
                <a:off x="1955800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9" y="31"/>
                  </a:cxn>
                  <a:cxn ang="0">
                    <a:pos x="38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9" y="31"/>
                    </a:lnTo>
                    <a:lnTo>
                      <a:pt x="38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190"/>
              <p:cNvSpPr>
                <a:spLocks/>
              </p:cNvSpPr>
              <p:nvPr/>
            </p:nvSpPr>
            <p:spPr bwMode="auto">
              <a:xfrm>
                <a:off x="19716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191"/>
              <p:cNvSpPr>
                <a:spLocks/>
              </p:cNvSpPr>
              <p:nvPr/>
            </p:nvSpPr>
            <p:spPr bwMode="auto">
              <a:xfrm>
                <a:off x="22113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192"/>
              <p:cNvSpPr>
                <a:spLocks/>
              </p:cNvSpPr>
              <p:nvPr/>
            </p:nvSpPr>
            <p:spPr bwMode="auto">
              <a:xfrm>
                <a:off x="228600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193"/>
              <p:cNvSpPr>
                <a:spLocks/>
              </p:cNvSpPr>
              <p:nvPr/>
            </p:nvSpPr>
            <p:spPr bwMode="auto">
              <a:xfrm>
                <a:off x="236537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194"/>
              <p:cNvSpPr>
                <a:spLocks/>
              </p:cNvSpPr>
              <p:nvPr/>
            </p:nvSpPr>
            <p:spPr bwMode="auto">
              <a:xfrm>
                <a:off x="21685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6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6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195"/>
              <p:cNvSpPr>
                <a:spLocks/>
              </p:cNvSpPr>
              <p:nvPr/>
            </p:nvSpPr>
            <p:spPr bwMode="auto">
              <a:xfrm>
                <a:off x="2422525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2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2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196"/>
              <p:cNvSpPr>
                <a:spLocks/>
              </p:cNvSpPr>
              <p:nvPr/>
            </p:nvSpPr>
            <p:spPr bwMode="auto">
              <a:xfrm>
                <a:off x="2174875" y="5083175"/>
                <a:ext cx="274638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7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1" y="37"/>
                  </a:cxn>
                  <a:cxn ang="0">
                    <a:pos x="105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3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3" y="13"/>
                  </a:cxn>
                  <a:cxn ang="0">
                    <a:pos x="112" y="19"/>
                  </a:cxn>
                  <a:cxn ang="0">
                    <a:pos x="103" y="21"/>
                  </a:cxn>
                  <a:cxn ang="0">
                    <a:pos x="89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1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173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7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1" y="37"/>
                    </a:lnTo>
                    <a:lnTo>
                      <a:pt x="105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3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3" y="13"/>
                    </a:lnTo>
                    <a:lnTo>
                      <a:pt x="112" y="19"/>
                    </a:lnTo>
                    <a:lnTo>
                      <a:pt x="103" y="21"/>
                    </a:lnTo>
                    <a:lnTo>
                      <a:pt x="89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1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197"/>
              <p:cNvSpPr>
                <a:spLocks/>
              </p:cNvSpPr>
              <p:nvPr/>
            </p:nvSpPr>
            <p:spPr bwMode="auto">
              <a:xfrm>
                <a:off x="21653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198"/>
              <p:cNvSpPr>
                <a:spLocks/>
              </p:cNvSpPr>
              <p:nvPr/>
            </p:nvSpPr>
            <p:spPr bwMode="auto">
              <a:xfrm>
                <a:off x="217963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199"/>
              <p:cNvSpPr>
                <a:spLocks/>
              </p:cNvSpPr>
              <p:nvPr/>
            </p:nvSpPr>
            <p:spPr bwMode="auto">
              <a:xfrm>
                <a:off x="2212975" y="4749800"/>
                <a:ext cx="95250" cy="60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8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20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8" y="38"/>
                  </a:cxn>
                  <a:cxn ang="0">
                    <a:pos x="18" y="34"/>
                  </a:cxn>
                  <a:cxn ang="0">
                    <a:pos x="20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5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60" y="15"/>
                  </a:cxn>
                  <a:cxn ang="0">
                    <a:pos x="60" y="0"/>
                  </a:cxn>
                </a:cxnLst>
                <a:rect l="0" t="0" r="r" b="b"/>
                <a:pathLst>
                  <a:path w="60" h="38">
                    <a:moveTo>
                      <a:pt x="60" y="0"/>
                    </a:moveTo>
                    <a:lnTo>
                      <a:pt x="48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20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8" y="38"/>
                    </a:lnTo>
                    <a:lnTo>
                      <a:pt x="18" y="34"/>
                    </a:lnTo>
                    <a:lnTo>
                      <a:pt x="20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5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6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200"/>
              <p:cNvSpPr>
                <a:spLocks/>
              </p:cNvSpPr>
              <p:nvPr/>
            </p:nvSpPr>
            <p:spPr bwMode="auto">
              <a:xfrm>
                <a:off x="23082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201"/>
              <p:cNvSpPr>
                <a:spLocks/>
              </p:cNvSpPr>
              <p:nvPr/>
            </p:nvSpPr>
            <p:spPr bwMode="auto">
              <a:xfrm>
                <a:off x="23082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202"/>
              <p:cNvSpPr>
                <a:spLocks/>
              </p:cNvSpPr>
              <p:nvPr/>
            </p:nvSpPr>
            <p:spPr bwMode="auto">
              <a:xfrm>
                <a:off x="2101850" y="4819650"/>
                <a:ext cx="95250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20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8" y="37"/>
                  </a:cxn>
                  <a:cxn ang="0">
                    <a:pos x="60" y="37"/>
                  </a:cxn>
                  <a:cxn ang="0">
                    <a:pos x="60" y="22"/>
                  </a:cxn>
                  <a:cxn ang="0">
                    <a:pos x="50" y="20"/>
                  </a:cxn>
                  <a:cxn ang="0">
                    <a:pos x="41" y="20"/>
                  </a:cxn>
                  <a:cxn ang="0">
                    <a:pos x="35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20" y="7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20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8" y="37"/>
                    </a:lnTo>
                    <a:lnTo>
                      <a:pt x="60" y="37"/>
                    </a:lnTo>
                    <a:lnTo>
                      <a:pt x="60" y="22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5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20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203"/>
              <p:cNvSpPr>
                <a:spLocks/>
              </p:cNvSpPr>
              <p:nvPr/>
            </p:nvSpPr>
            <p:spPr bwMode="auto">
              <a:xfrm>
                <a:off x="2228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204"/>
              <p:cNvSpPr>
                <a:spLocks/>
              </p:cNvSpPr>
              <p:nvPr/>
            </p:nvSpPr>
            <p:spPr bwMode="auto">
              <a:xfrm>
                <a:off x="246856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205"/>
              <p:cNvSpPr>
                <a:spLocks/>
              </p:cNvSpPr>
              <p:nvPr/>
            </p:nvSpPr>
            <p:spPr bwMode="auto">
              <a:xfrm>
                <a:off x="254476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206"/>
              <p:cNvSpPr>
                <a:spLocks/>
              </p:cNvSpPr>
              <p:nvPr/>
            </p:nvSpPr>
            <p:spPr bwMode="auto">
              <a:xfrm>
                <a:off x="26225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207"/>
              <p:cNvSpPr>
                <a:spLocks/>
              </p:cNvSpPr>
              <p:nvPr/>
            </p:nvSpPr>
            <p:spPr bwMode="auto">
              <a:xfrm>
                <a:off x="242570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208"/>
              <p:cNvSpPr>
                <a:spLocks/>
              </p:cNvSpPr>
              <p:nvPr/>
            </p:nvSpPr>
            <p:spPr bwMode="auto">
              <a:xfrm>
                <a:off x="2681288" y="4756150"/>
                <a:ext cx="30162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209"/>
              <p:cNvSpPr>
                <a:spLocks/>
              </p:cNvSpPr>
              <p:nvPr/>
            </p:nvSpPr>
            <p:spPr bwMode="auto">
              <a:xfrm>
                <a:off x="2432050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6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6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210"/>
              <p:cNvSpPr>
                <a:spLocks/>
              </p:cNvSpPr>
              <p:nvPr/>
            </p:nvSpPr>
            <p:spPr bwMode="auto">
              <a:xfrm>
                <a:off x="242252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211"/>
              <p:cNvSpPr>
                <a:spLocks/>
              </p:cNvSpPr>
              <p:nvPr/>
            </p:nvSpPr>
            <p:spPr bwMode="auto">
              <a:xfrm>
                <a:off x="243840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212"/>
              <p:cNvSpPr>
                <a:spLocks/>
              </p:cNvSpPr>
              <p:nvPr/>
            </p:nvSpPr>
            <p:spPr bwMode="auto">
              <a:xfrm>
                <a:off x="2471738" y="4749800"/>
                <a:ext cx="93662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0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0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213"/>
              <p:cNvSpPr>
                <a:spLocks/>
              </p:cNvSpPr>
              <p:nvPr/>
            </p:nvSpPr>
            <p:spPr bwMode="auto">
              <a:xfrm>
                <a:off x="25654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0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214"/>
              <p:cNvSpPr>
                <a:spLocks/>
              </p:cNvSpPr>
              <p:nvPr/>
            </p:nvSpPr>
            <p:spPr bwMode="auto">
              <a:xfrm>
                <a:off x="25654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215"/>
              <p:cNvSpPr>
                <a:spLocks/>
              </p:cNvSpPr>
              <p:nvPr/>
            </p:nvSpPr>
            <p:spPr bwMode="auto">
              <a:xfrm>
                <a:off x="2471738" y="4810125"/>
                <a:ext cx="93662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0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216"/>
              <p:cNvSpPr>
                <a:spLocks/>
              </p:cNvSpPr>
              <p:nvPr/>
            </p:nvSpPr>
            <p:spPr bwMode="auto">
              <a:xfrm>
                <a:off x="2482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223"/>
              <p:cNvSpPr>
                <a:spLocks/>
              </p:cNvSpPr>
              <p:nvPr/>
            </p:nvSpPr>
            <p:spPr bwMode="auto">
              <a:xfrm>
                <a:off x="268128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5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5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224"/>
              <p:cNvSpPr>
                <a:spLocks/>
              </p:cNvSpPr>
              <p:nvPr/>
            </p:nvSpPr>
            <p:spPr bwMode="auto">
              <a:xfrm>
                <a:off x="269557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229"/>
              <p:cNvSpPr>
                <a:spLocks/>
              </p:cNvSpPr>
              <p:nvPr/>
            </p:nvSpPr>
            <p:spPr bwMode="auto">
              <a:xfrm>
                <a:off x="27416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308"/>
              <p:cNvSpPr>
                <a:spLocks noChangeShapeType="1"/>
              </p:cNvSpPr>
              <p:nvPr/>
            </p:nvSpPr>
            <p:spPr bwMode="auto">
              <a:xfrm>
                <a:off x="2173288" y="4522787"/>
                <a:ext cx="1587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309"/>
              <p:cNvSpPr>
                <a:spLocks/>
              </p:cNvSpPr>
              <p:nvPr/>
            </p:nvSpPr>
            <p:spPr bwMode="auto">
              <a:xfrm>
                <a:off x="1870075" y="4510087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310"/>
              <p:cNvSpPr>
                <a:spLocks noChangeShapeType="1"/>
              </p:cNvSpPr>
              <p:nvPr/>
            </p:nvSpPr>
            <p:spPr bwMode="auto">
              <a:xfrm>
                <a:off x="2798763" y="4524375"/>
                <a:ext cx="1587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314"/>
              <p:cNvSpPr>
                <a:spLocks noChangeShapeType="1"/>
              </p:cNvSpPr>
              <p:nvPr/>
            </p:nvSpPr>
            <p:spPr bwMode="auto">
              <a:xfrm>
                <a:off x="2108200" y="4508500"/>
                <a:ext cx="1588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322"/>
              <p:cNvSpPr>
                <a:spLocks noChangeShapeType="1"/>
              </p:cNvSpPr>
              <p:nvPr/>
            </p:nvSpPr>
            <p:spPr bwMode="auto">
              <a:xfrm>
                <a:off x="2733675" y="4510087"/>
                <a:ext cx="1588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83" name="Group 582"/>
          <p:cNvGrpSpPr/>
          <p:nvPr/>
        </p:nvGrpSpPr>
        <p:grpSpPr>
          <a:xfrm>
            <a:off x="492615" y="2070586"/>
            <a:ext cx="878985" cy="1717726"/>
            <a:chOff x="492615" y="2070586"/>
            <a:chExt cx="878985" cy="1717726"/>
          </a:xfrm>
        </p:grpSpPr>
        <p:sp>
          <p:nvSpPr>
            <p:cNvPr id="573" name="Arc 572"/>
            <p:cNvSpPr/>
            <p:nvPr/>
          </p:nvSpPr>
          <p:spPr>
            <a:xfrm flipH="1" flipV="1">
              <a:off x="685800" y="3026312"/>
              <a:ext cx="685800" cy="762000"/>
            </a:xfrm>
            <a:prstGeom prst="arc">
              <a:avLst/>
            </a:prstGeom>
            <a:ln w="76200">
              <a:solidFill>
                <a:srgbClr val="FF66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575" name="Straight Arrow Connector 574"/>
            <p:cNvCxnSpPr/>
            <p:nvPr/>
          </p:nvCxnSpPr>
          <p:spPr>
            <a:xfrm>
              <a:off x="681927" y="2070586"/>
              <a:ext cx="3873" cy="1221889"/>
            </a:xfrm>
            <a:prstGeom prst="straightConnector1">
              <a:avLst/>
            </a:prstGeom>
            <a:ln w="571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492615" y="2187038"/>
              <a:ext cx="457200" cy="54534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kumimoji="1" lang="en-US" altLang="ko-KR" sz="2000" dirty="0" smtClean="0">
                  <a:solidFill>
                    <a:srgbClr val="6600FF"/>
                  </a:solidFill>
                  <a:latin typeface="Bernard MT Condensed" pitchFamily="18" charset="0"/>
                  <a:ea typeface="Dotum" pitchFamily="34" charset="-127"/>
                </a:rPr>
                <a:t>NO</a:t>
              </a:r>
              <a:endParaRPr kumimoji="1" lang="en-US" altLang="ja-JP" sz="2000" dirty="0">
                <a:solidFill>
                  <a:srgbClr val="6600FF"/>
                </a:solidFill>
                <a:latin typeface="Bernard MT Condensed" pitchFamily="18" charset="0"/>
                <a:ea typeface="Dotum" pitchFamily="34" charset="-127"/>
              </a:endParaRPr>
            </a:p>
          </p:txBody>
        </p:sp>
      </p:grpSp>
      <p:sp>
        <p:nvSpPr>
          <p:cNvPr id="574" name="Rectangle 573"/>
          <p:cNvSpPr/>
          <p:nvPr/>
        </p:nvSpPr>
        <p:spPr>
          <a:xfrm>
            <a:off x="914400" y="6229290"/>
            <a:ext cx="6248400" cy="400110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200" b="1" dirty="0" smtClean="0">
                <a:latin typeface="Arial Narrow" pitchFamily="34" charset="0"/>
              </a:rPr>
              <a:t> Selective (Short Acting) / Non-Selective β</a:t>
            </a:r>
            <a:r>
              <a:rPr lang="en-US" altLang="zh-CN" sz="2200" b="1" baseline="-25000" dirty="0" smtClean="0">
                <a:latin typeface="Arial Narrow" pitchFamily="34" charset="0"/>
              </a:rPr>
              <a:t>2</a:t>
            </a:r>
            <a:r>
              <a:rPr lang="en-US" altLang="zh-CN" sz="2200" b="1" dirty="0" smtClean="0">
                <a:latin typeface="Arial Narrow" pitchFamily="34" charset="0"/>
              </a:rPr>
              <a:t>-AR agonists</a:t>
            </a:r>
          </a:p>
        </p:txBody>
      </p:sp>
      <p:sp>
        <p:nvSpPr>
          <p:cNvPr id="577" name="Text Box 361"/>
          <p:cNvSpPr txBox="1">
            <a:spLocks noChangeArrowheads="1"/>
          </p:cNvSpPr>
          <p:nvPr/>
        </p:nvSpPr>
        <p:spPr bwMode="auto">
          <a:xfrm>
            <a:off x="0" y="4800600"/>
            <a:ext cx="1774845" cy="4308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200" b="1" dirty="0" smtClean="0">
                <a:effectLst/>
                <a:latin typeface="Arial Narrow" pitchFamily="34" charset="0"/>
              </a:rPr>
              <a:t>PDE Inhibitors</a:t>
            </a:r>
            <a:endParaRPr lang="it-IT" sz="2200" b="1" dirty="0">
              <a:effectLst/>
              <a:latin typeface="Arial Narrow" pitchFamily="34" charset="0"/>
            </a:endParaRPr>
          </a:p>
        </p:txBody>
      </p:sp>
      <p:sp>
        <p:nvSpPr>
          <p:cNvPr id="586" name="Text Box 361"/>
          <p:cNvSpPr txBox="1">
            <a:spLocks noChangeArrowheads="1"/>
          </p:cNvSpPr>
          <p:nvPr/>
        </p:nvSpPr>
        <p:spPr bwMode="auto">
          <a:xfrm>
            <a:off x="5640948" y="5703195"/>
            <a:ext cx="2544286" cy="4308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200" b="1" dirty="0">
                <a:effectLst/>
                <a:latin typeface="Arial Narrow" pitchFamily="34" charset="0"/>
              </a:rPr>
              <a:t>Anticholinergic agent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5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2" grpId="0"/>
      <p:bldP spid="16" grpId="0" animBg="1"/>
      <p:bldP spid="574" grpId="0" animBg="1"/>
      <p:bldP spid="577" grpId="0" animBg="1"/>
      <p:bldP spid="5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228600"/>
            <a:ext cx="3462807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1. Selective β</a:t>
            </a:r>
            <a:r>
              <a:rPr lang="en-US" altLang="zh-CN" sz="24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AR agonists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685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Act on β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AR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G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s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- protein coupled receptors </a:t>
            </a:r>
            <a:r>
              <a:rPr lang="en-US" sz="2400" dirty="0" smtClean="0">
                <a:latin typeface="Arial Narrow" pitchFamily="34" charset="0"/>
              </a:rPr>
              <a:t>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647" y="113306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447800" y="3505200"/>
            <a:ext cx="3424908" cy="13234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  <a:sym typeface="Wingdings 3"/>
              </a:rPr>
              <a:t>The</a:t>
            </a: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 main Reliever Action of 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SHORT ACTING 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β</a:t>
            </a:r>
            <a:r>
              <a:rPr lang="en-US" altLang="zh-CN" sz="22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200" dirty="0" smtClean="0">
                <a:solidFill>
                  <a:srgbClr val="6600FF"/>
                </a:solidFill>
                <a:latin typeface="Bernard MT Condensed" pitchFamily="18" charset="0"/>
              </a:rPr>
              <a:t>AR agonists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SO </a:t>
            </a:r>
            <a:r>
              <a:rPr kumimoji="1" lang="en-US" altLang="zh-CN" sz="22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USED TO RELIEVE SYMPTOMS </a:t>
            </a: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OF ACUTE ATTACKS</a:t>
            </a:r>
            <a:endParaRPr kumimoji="1" lang="en-US" altLang="zh-CN" sz="22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48200" y="190611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i="1" u="sng" dirty="0" smtClean="0">
                <a:latin typeface="Arial Narrow" pitchFamily="34" charset="0"/>
              </a:rPr>
              <a:t>N.B.</a:t>
            </a:r>
            <a:r>
              <a:rPr lang="en-US" sz="2000" b="1" i="1" dirty="0" smtClean="0">
                <a:latin typeface="Arial Narrow" pitchFamily="34" charset="0"/>
              </a:rPr>
              <a:t>  </a:t>
            </a:r>
            <a:r>
              <a:rPr lang="en-US" sz="2000" b="1" dirty="0" smtClean="0">
                <a:latin typeface="Arial Narrow" pitchFamily="34" charset="0"/>
              </a:rPr>
              <a:t>NO or Little 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Arial Narrow" pitchFamily="34" charset="0"/>
              </a:rPr>
              <a:t>β</a:t>
            </a:r>
            <a:r>
              <a:rPr kumimoji="1" lang="en-US" altLang="zh-CN" sz="20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AR desensitization to </a:t>
            </a:r>
            <a:r>
              <a:rPr lang="en-US" sz="2000" b="1" dirty="0" err="1" smtClean="0">
                <a:latin typeface="Arial Narrow" pitchFamily="34" charset="0"/>
              </a:rPr>
              <a:t>bronchodilation</a:t>
            </a:r>
            <a:r>
              <a:rPr lang="en-US" sz="2000" b="1" dirty="0" smtClean="0">
                <a:latin typeface="Arial Narrow" pitchFamily="34" charset="0"/>
              </a:rPr>
              <a:t> action of </a:t>
            </a:r>
            <a:r>
              <a:rPr lang="en-US" sz="2000" dirty="0" smtClean="0">
                <a:latin typeface="Bernard MT Condensed" pitchFamily="18" charset="0"/>
              </a:rPr>
              <a:t>SHORT ACTING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β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zh-CN" sz="2000" dirty="0" smtClean="0">
                <a:latin typeface="Bernard MT Condensed" pitchFamily="18" charset="0"/>
              </a:rPr>
              <a:t>AR agonists</a:t>
            </a:r>
            <a:r>
              <a:rPr lang="en-US" sz="2000" dirty="0" smtClean="0">
                <a:latin typeface="Bernard MT Condensed" pitchFamily="18" charset="0"/>
              </a:rPr>
              <a:t>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228600" y="1630501"/>
            <a:ext cx="411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1. On BRONCHIAL SM</a:t>
            </a:r>
          </a:p>
          <a:p>
            <a:pPr indent="-457200">
              <a:lnSpc>
                <a:spcPts val="2400"/>
              </a:lnSpc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Stimulation </a:t>
            </a:r>
            <a:r>
              <a:rPr kumimoji="1" lang="en-US" altLang="zh-CN" sz="2400" b="1" dirty="0">
                <a:solidFill>
                  <a:srgbClr val="000000"/>
                </a:solidFill>
                <a:latin typeface="Arial Narrow" pitchFamily="34" charset="0"/>
              </a:rPr>
              <a:t>of β</a:t>
            </a:r>
            <a:r>
              <a:rPr kumimoji="1" lang="en-US" altLang="zh-CN" sz="2400" b="1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AR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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</a:rPr>
              <a:t>cAMP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activate PKA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phosphorylate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   &amp;  -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ve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MLCK </a:t>
            </a:r>
            <a:r>
              <a:rPr kumimoji="1" lang="en-US" altLang="zh-CN" sz="2400" b="1" spc="-50" dirty="0" smtClean="0">
                <a:solidFill>
                  <a:srgbClr val="000000"/>
                </a:solidFill>
                <a:latin typeface="Arial Narrow" pitchFamily="34" charset="0"/>
              </a:rPr>
              <a:t>SM relaxation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   </a:t>
            </a:r>
            <a:b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</a:br>
            <a:r>
              <a:rPr kumimoji="1" lang="en-US" altLang="zh-CN" sz="2400" dirty="0" smtClean="0">
                <a:solidFill>
                  <a:srgbClr val="7030A0"/>
                </a:solidFill>
                <a:latin typeface="Bernard MT Condensed" pitchFamily="18" charset="0"/>
                <a:sym typeface="Wingdings 3"/>
              </a:rPr>
              <a:t>BRONCHODILATATION</a:t>
            </a:r>
            <a:r>
              <a:rPr kumimoji="1" lang="en-US" altLang="zh-CN" sz="24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                          </a:t>
            </a:r>
            <a:endParaRPr kumimoji="1" lang="en-US" altLang="zh-CN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>
            <a:off x="251136" y="5257800"/>
            <a:ext cx="52352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  <a:sym typeface="Wingdings 3"/>
              </a:rPr>
              <a:t>2. ON </a:t>
            </a: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PRESYNAPTIC PARASYMPATHETIC FIBRES</a:t>
            </a:r>
          </a:p>
          <a:p>
            <a:pPr indent="-457200">
              <a:lnSpc>
                <a:spcPts val="2400"/>
              </a:lnSpc>
            </a:pPr>
            <a:r>
              <a:rPr kumimoji="1" lang="en-US" altLang="zh-CN" sz="2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Stimulation of β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AR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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Ach release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inhibit M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3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AchR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  Ca  -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ve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MLCK  </a:t>
            </a:r>
            <a:r>
              <a:rPr kumimoji="1" lang="en-US" altLang="zh-CN" sz="2400" b="1" spc="-50" dirty="0" smtClean="0">
                <a:solidFill>
                  <a:srgbClr val="000000"/>
                </a:solidFill>
                <a:latin typeface="Arial Narrow" pitchFamily="34" charset="0"/>
              </a:rPr>
              <a:t>SM relaxation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</a:t>
            </a:r>
            <a:r>
              <a:rPr kumimoji="1" lang="en-US" altLang="zh-CN" sz="2400" dirty="0" smtClean="0">
                <a:solidFill>
                  <a:srgbClr val="7030A0"/>
                </a:solidFill>
                <a:latin typeface="Bernard MT Condensed" pitchFamily="18" charset="0"/>
                <a:sym typeface="Wingdings 3"/>
              </a:rPr>
              <a:t>BRONCHODILATATION</a:t>
            </a:r>
            <a:r>
              <a:rPr kumimoji="1" lang="en-US" altLang="zh-CN" sz="24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                           </a:t>
            </a:r>
            <a:endParaRPr kumimoji="1" lang="en-US" altLang="zh-CN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15" name="Curved Right Arrow 114"/>
          <p:cNvSpPr/>
          <p:nvPr/>
        </p:nvSpPr>
        <p:spPr>
          <a:xfrm rot="19184027">
            <a:off x="648046" y="3267567"/>
            <a:ext cx="381000" cy="963867"/>
          </a:xfrm>
          <a:prstGeom prst="curved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Curved Right Arrow 115"/>
          <p:cNvSpPr/>
          <p:nvPr/>
        </p:nvSpPr>
        <p:spPr>
          <a:xfrm rot="2160000" flipV="1">
            <a:off x="649935" y="4129022"/>
            <a:ext cx="381000" cy="1023663"/>
          </a:xfrm>
          <a:prstGeom prst="curved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5308242" y="4038600"/>
            <a:ext cx="3951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  <a:sym typeface="Wingdings 3"/>
              </a:rPr>
              <a:t>3. ON BRONCHIAL EPITHELIUM</a:t>
            </a:r>
            <a:endParaRPr kumimoji="1" lang="en-US" altLang="zh-CN" sz="2200" u="heavy" dirty="0" smtClean="0">
              <a:solidFill>
                <a:srgbClr val="000000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  <a:p>
            <a:pPr indent="-457200">
              <a:lnSpc>
                <a:spcPts val="2400"/>
              </a:lnSpc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Stimulation of β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AR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NO release  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cGMP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 activate PKG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phosphorylate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 &amp;  -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ve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MLCK </a:t>
            </a:r>
            <a:r>
              <a:rPr kumimoji="1" lang="en-US" altLang="zh-CN" sz="2400" b="1" spc="-50" dirty="0" smtClean="0">
                <a:solidFill>
                  <a:srgbClr val="000000"/>
                </a:solidFill>
                <a:latin typeface="Arial Narrow" pitchFamily="34" charset="0"/>
              </a:rPr>
              <a:t>SM relaxation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   </a:t>
            </a:r>
            <a:b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</a:br>
            <a:r>
              <a:rPr kumimoji="1" lang="en-US" altLang="zh-CN" sz="2400" dirty="0" smtClean="0">
                <a:solidFill>
                  <a:srgbClr val="7030A0"/>
                </a:solidFill>
                <a:latin typeface="Bernard MT Condensed" pitchFamily="18" charset="0"/>
                <a:sym typeface="Wingdings 3"/>
              </a:rPr>
              <a:t>BRONCHODILATATION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55" name="Curved Right Arrow 54"/>
          <p:cNvSpPr/>
          <p:nvPr/>
        </p:nvSpPr>
        <p:spPr>
          <a:xfrm rot="17938760" flipH="1" flipV="1">
            <a:off x="5150142" y="3103196"/>
            <a:ext cx="381000" cy="1023663"/>
          </a:xfrm>
          <a:prstGeom prst="curved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5" grpId="0"/>
      <p:bldP spid="85" grpId="0"/>
      <p:bldP spid="86" grpId="0"/>
      <p:bldP spid="115" grpId="0" animBg="1"/>
      <p:bldP spid="116" grpId="0" animBg="1"/>
      <p:bldP spid="54" grpId="0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40948" y="1512195"/>
            <a:ext cx="3424908" cy="101566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Helps in Reliever Action of 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SHORT ACTING 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β</a:t>
            </a:r>
            <a:r>
              <a:rPr lang="en-US" altLang="zh-CN" sz="22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200" dirty="0" smtClean="0">
                <a:solidFill>
                  <a:srgbClr val="6600FF"/>
                </a:solidFill>
                <a:latin typeface="Bernard MT Condensed" pitchFamily="18" charset="0"/>
              </a:rPr>
              <a:t>AR agonists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In ACUTE ATTACKS</a:t>
            </a:r>
            <a:endParaRPr kumimoji="1" lang="en-US" altLang="zh-CN" sz="22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81000" y="1053921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Stimulation of β</a:t>
            </a:r>
            <a:r>
              <a:rPr kumimoji="1" lang="en-US" altLang="zh-CN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AR  in </a:t>
            </a:r>
            <a:r>
              <a:rPr kumimoji="1" lang="en-US" altLang="zh-CN" sz="2200" b="1" dirty="0" err="1" smtClean="0">
                <a:solidFill>
                  <a:srgbClr val="000000"/>
                </a:solidFill>
                <a:latin typeface="Arial Narrow" pitchFamily="34" charset="0"/>
              </a:rPr>
              <a:t>submucosa</a:t>
            </a:r>
            <a:endParaRPr kumimoji="1" lang="en-US" altLang="zh-CN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  <a:r>
              <a:rPr lang="en-US" altLang="zh-TW" sz="2200" b="1" dirty="0" err="1" smtClean="0">
                <a:latin typeface="Arial Narrow" pitchFamily="34" charset="0"/>
              </a:rPr>
              <a:t>microvascular</a:t>
            </a:r>
            <a:r>
              <a:rPr lang="en-US" altLang="zh-TW" sz="2200" b="1" dirty="0" smtClean="0">
                <a:latin typeface="Arial Narrow" pitchFamily="34" charset="0"/>
              </a:rPr>
              <a:t> leak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 </a:t>
            </a:r>
            <a:r>
              <a:rPr lang="en-US" altLang="zh-TW" sz="2200" b="1" dirty="0" smtClean="0">
                <a:latin typeface="Arial Narrow" pitchFamily="34" charset="0"/>
              </a:rPr>
              <a:t> bronchial edema</a:t>
            </a:r>
          </a:p>
          <a:p>
            <a:pPr>
              <a:buBlip>
                <a:blip r:embed="rId2"/>
              </a:buBlip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altLang="zh-TW" sz="2200" b="1" dirty="0" smtClean="0">
                <a:latin typeface="Arial Narrow" pitchFamily="34" charset="0"/>
              </a:rPr>
              <a:t> mucous secretion </a:t>
            </a:r>
            <a:r>
              <a:rPr lang="en-US" altLang="zh-TW" sz="2200" b="1" i="1" dirty="0" smtClean="0">
                <a:latin typeface="Arial Narrow" pitchFamily="34" charset="0"/>
              </a:rPr>
              <a:t>(</a:t>
            </a:r>
            <a:r>
              <a:rPr lang="en-US" altLang="zh-TW" sz="2200" b="1" i="1" dirty="0" err="1" smtClean="0">
                <a:latin typeface="Arial Narrow" pitchFamily="34" charset="0"/>
              </a:rPr>
              <a:t>submucosal</a:t>
            </a:r>
            <a:r>
              <a:rPr lang="en-US" altLang="zh-TW" sz="2200" b="1" i="1" dirty="0" smtClean="0">
                <a:latin typeface="Arial Narrow" pitchFamily="34" charset="0"/>
              </a:rPr>
              <a:t> glands) +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ciliary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beating   </a:t>
            </a:r>
            <a:r>
              <a:rPr lang="en-US" altLang="zh-TW" sz="2200" b="1" dirty="0" err="1" smtClean="0">
                <a:latin typeface="Arial Narrow" pitchFamily="34" charset="0"/>
              </a:rPr>
              <a:t>mucociliary</a:t>
            </a:r>
            <a:r>
              <a:rPr lang="en-US" altLang="zh-TW" sz="2200" b="1" dirty="0" smtClean="0">
                <a:latin typeface="Arial Narrow" pitchFamily="34" charset="0"/>
              </a:rPr>
              <a:t> clearance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91921" y="750195"/>
            <a:ext cx="5880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4. On MUCOCILIARY FUNCTION &amp; MICROVASCULAR LEAK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181600" y="3222803"/>
            <a:ext cx="3886200" cy="13234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  <a:sym typeface="Wingdings 3"/>
              </a:rPr>
              <a:t>The</a:t>
            </a: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 main Controller Action of 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LONG ACTING 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β</a:t>
            </a:r>
            <a:r>
              <a:rPr lang="en-US" altLang="zh-CN" sz="22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200" dirty="0" smtClean="0">
                <a:solidFill>
                  <a:srgbClr val="6600FF"/>
                </a:solidFill>
                <a:latin typeface="Bernard MT Condensed" pitchFamily="18" charset="0"/>
              </a:rPr>
              <a:t>AR agonists [LABA]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SO </a:t>
            </a:r>
            <a:r>
              <a:rPr kumimoji="1" lang="en-US" altLang="zh-CN" sz="22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NOT USED TO RELIEVE SYMPTOMS </a:t>
            </a: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OF ACUTE ATTACKS</a:t>
            </a:r>
            <a:endParaRPr kumimoji="1" lang="en-US" altLang="zh-CN" sz="22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304800" y="2850732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5. On MAST CELLS &gt; EOSINOPHILS, T-LYMPHOCYTES…..etc </a:t>
            </a:r>
            <a:endParaRPr kumimoji="1" lang="en-US" altLang="zh-CN" sz="2400" u="heavy" dirty="0">
              <a:solidFill>
                <a:schemeClr val="accent4">
                  <a:lumMod val="75000"/>
                </a:schemeClr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507642" y="3247817"/>
            <a:ext cx="47244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Stimulation </a:t>
            </a:r>
            <a:r>
              <a:rPr kumimoji="1" lang="en-US" altLang="zh-CN" sz="2400" b="1" dirty="0">
                <a:solidFill>
                  <a:srgbClr val="000000"/>
                </a:solidFill>
                <a:latin typeface="Arial Narrow" pitchFamily="34" charset="0"/>
              </a:rPr>
              <a:t>of β</a:t>
            </a:r>
            <a:r>
              <a:rPr kumimoji="1" lang="en-US" altLang="zh-CN" sz="2400" b="1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AR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 mediators &amp; cytokine  release inflammation   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bronchoconstriction</a:t>
            </a:r>
            <a:endParaRPr kumimoji="1" lang="en-US" altLang="zh-CN" sz="2400" b="1" dirty="0" smtClean="0">
              <a:solidFill>
                <a:srgbClr val="000000"/>
              </a:solidFill>
              <a:latin typeface="Arial Narrow" pitchFamily="34" charset="0"/>
              <a:sym typeface="Wingdings 3"/>
            </a:endParaRPr>
          </a:p>
          <a:p>
            <a:pPr indent="-457200">
              <a:lnSpc>
                <a:spcPts val="2400"/>
              </a:lnSpc>
              <a:spcBef>
                <a:spcPts val="600"/>
              </a:spcBef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Part of its </a:t>
            </a:r>
            <a:r>
              <a:rPr kumimoji="1" lang="en-US" altLang="zh-CN" sz="24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  <a:sym typeface="Wingdings 3"/>
              </a:rPr>
              <a:t>ANTI-INFLAMMATORY  ACTION                         </a:t>
            </a:r>
            <a:endParaRPr kumimoji="1" lang="en-US" altLang="zh-CN" sz="24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1615" y="610394"/>
            <a:ext cx="4294032" cy="5028406"/>
            <a:chOff x="111615" y="610394"/>
            <a:chExt cx="4294032" cy="5028406"/>
          </a:xfrm>
        </p:grpSpPr>
        <p:sp>
          <p:nvSpPr>
            <p:cNvPr id="72" name="Rectangle 71"/>
            <p:cNvSpPr/>
            <p:nvPr/>
          </p:nvSpPr>
          <p:spPr>
            <a:xfrm>
              <a:off x="111615" y="5200218"/>
              <a:ext cx="4294032" cy="4385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altLang="zh-CN" sz="2400" b="1" dirty="0" smtClean="0">
                  <a:solidFill>
                    <a:srgbClr val="6600FF"/>
                  </a:solidFill>
                  <a:latin typeface="Arial Narrow" pitchFamily="34" charset="0"/>
                </a:rPr>
                <a:t>The Short Acting β</a:t>
              </a:r>
              <a:r>
                <a:rPr lang="en-US" altLang="zh-CN" sz="2400" b="1" baseline="-25000" dirty="0" smtClean="0">
                  <a:solidFill>
                    <a:srgbClr val="6600FF"/>
                  </a:solidFill>
                  <a:latin typeface="Arial Narrow" pitchFamily="34" charset="0"/>
                </a:rPr>
                <a:t>2</a:t>
              </a:r>
              <a:r>
                <a:rPr lang="en-US" altLang="zh-CN" sz="2400" b="1" dirty="0" smtClean="0">
                  <a:solidFill>
                    <a:srgbClr val="6600FF"/>
                  </a:solidFill>
                  <a:latin typeface="Arial Narrow" pitchFamily="34" charset="0"/>
                </a:rPr>
                <a:t>- </a:t>
              </a:r>
              <a:r>
                <a:rPr lang="en-US" altLang="zh-CN" sz="2400" dirty="0" smtClean="0">
                  <a:solidFill>
                    <a:srgbClr val="6600FF"/>
                  </a:solidFill>
                  <a:latin typeface="Bernard MT Condensed" pitchFamily="18" charset="0"/>
                </a:rPr>
                <a:t>AR agonists 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rot="5400000">
              <a:off x="-2018506" y="2857500"/>
              <a:ext cx="4495006" cy="794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02842" y="228600"/>
            <a:ext cx="3462807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1. Selective β</a:t>
            </a:r>
            <a:r>
              <a:rPr lang="en-US" altLang="zh-CN" sz="24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AR agonists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19600" y="4953000"/>
            <a:ext cx="3932355" cy="914400"/>
            <a:chOff x="4419600" y="4953000"/>
            <a:chExt cx="3932355" cy="914400"/>
          </a:xfrm>
        </p:grpSpPr>
        <p:sp>
          <p:nvSpPr>
            <p:cNvPr id="74" name="TextBox 73"/>
            <p:cNvSpPr txBox="1"/>
            <p:nvPr/>
          </p:nvSpPr>
          <p:spPr>
            <a:xfrm>
              <a:off x="4606341" y="5108218"/>
              <a:ext cx="3745614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2600"/>
                </a:lnSpc>
                <a:buBlip>
                  <a:blip r:embed="rId3"/>
                </a:buBlip>
              </a:pPr>
              <a:r>
                <a:rPr lang="en-GB" altLang="zh-TW" sz="2200" dirty="0" smtClean="0">
                  <a:latin typeface="Bernard MT Condensed" pitchFamily="18" charset="0"/>
                </a:rPr>
                <a:t> </a:t>
              </a:r>
              <a:r>
                <a:rPr lang="en-GB" altLang="zh-TW" sz="2200" dirty="0" err="1" smtClean="0">
                  <a:latin typeface="Bernard MT Condensed" pitchFamily="18" charset="0"/>
                </a:rPr>
                <a:t>Salbutamol</a:t>
              </a:r>
              <a:r>
                <a:rPr lang="en-GB" altLang="zh-TW" sz="2200" dirty="0" smtClean="0">
                  <a:latin typeface="Bernard MT Condensed" pitchFamily="18" charset="0"/>
                </a:rPr>
                <a:t>(</a:t>
              </a:r>
              <a:r>
                <a:rPr lang="en-GB" altLang="zh-TW" sz="2200" dirty="0" err="1" smtClean="0">
                  <a:latin typeface="Bernard MT Condensed" pitchFamily="18" charset="0"/>
                </a:rPr>
                <a:t>albuterol</a:t>
              </a:r>
              <a:r>
                <a:rPr lang="en-GB" altLang="zh-TW" sz="2200" dirty="0" smtClean="0">
                  <a:latin typeface="Bernard MT Condensed" pitchFamily="18" charset="0"/>
                </a:rPr>
                <a:t>)</a:t>
              </a:r>
            </a:p>
            <a:p>
              <a:pPr eaLnBrk="0" hangingPunct="0">
                <a:lnSpc>
                  <a:spcPts val="2600"/>
                </a:lnSpc>
                <a:buBlip>
                  <a:blip r:embed="rId3"/>
                </a:buBlip>
              </a:pPr>
              <a:r>
                <a:rPr lang="en-GB" altLang="zh-TW" sz="2200" dirty="0" smtClean="0">
                  <a:latin typeface="Bernard MT Condensed" pitchFamily="18" charset="0"/>
                </a:rPr>
                <a:t> </a:t>
              </a:r>
              <a:r>
                <a:rPr lang="en-GB" altLang="zh-TW" sz="2200" dirty="0" err="1" smtClean="0">
                  <a:latin typeface="Bernard MT Condensed" pitchFamily="18" charset="0"/>
                </a:rPr>
                <a:t>Terbutaline</a:t>
              </a:r>
              <a:endParaRPr lang="en-GB" altLang="zh-TW" sz="2200" dirty="0" smtClean="0">
                <a:latin typeface="Bernard MT Condensed" pitchFamily="18" charset="0"/>
              </a:endParaRPr>
            </a:p>
          </p:txBody>
        </p:sp>
        <p:sp>
          <p:nvSpPr>
            <p:cNvPr id="80" name="Right Brace 79"/>
            <p:cNvSpPr/>
            <p:nvPr/>
          </p:nvSpPr>
          <p:spPr>
            <a:xfrm flipH="1">
              <a:off x="4419600" y="4953000"/>
              <a:ext cx="304800" cy="914400"/>
            </a:xfrm>
            <a:prstGeom prst="righ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" y="5638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Mechanism; 1,2,3,4 &gt; &gt;&gt; 5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83" grpId="0"/>
      <p:bldP spid="62" grpId="0"/>
      <p:bldP spid="64" grpId="0" animBg="1"/>
      <p:bldP spid="66" grpId="0"/>
      <p:bldP spid="7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26000">
              <a:srgbClr val="6600FF">
                <a:alpha val="60000"/>
              </a:srgbClr>
            </a:gs>
            <a:gs pos="59000">
              <a:schemeClr val="bg1">
                <a:lumMod val="95000"/>
              </a:schemeClr>
            </a:gs>
            <a:gs pos="72000">
              <a:schemeClr val="bg2">
                <a:lumMod val="90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33800"/>
            <a:ext cx="2819400" cy="28194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5257800" y="5791200"/>
            <a:ext cx="1066800" cy="10668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16000" t="45000" r="56000" b="22500"/>
          <a:stretch>
            <a:fillRect/>
          </a:stretch>
        </p:blipFill>
        <p:spPr bwMode="auto">
          <a:xfrm>
            <a:off x="7924800" y="3352800"/>
            <a:ext cx="1037492" cy="963386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152400"/>
            <a:ext cx="6629400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Drugs in obstructive airway disease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447800"/>
            <a:ext cx="35052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6461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cap="none" spc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6600FF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Asthma</a:t>
            </a:r>
            <a:r>
              <a:rPr lang="en-US" sz="4800" b="1" cap="none" spc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6600FF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 &amp; COPD</a:t>
            </a:r>
            <a:endParaRPr lang="en-US" sz="4800" b="1" cap="none" spc="0" dirty="0">
              <a:ln>
                <a:solidFill>
                  <a:schemeClr val="tx1"/>
                </a:solidFill>
                <a:prstDash val="solid"/>
              </a:ln>
              <a:solidFill>
                <a:srgbClr val="6600FF"/>
              </a:soli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9530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2" name="Rectangle 11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6600" y="546652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990600"/>
            <a:ext cx="8915400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In rescue therapy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Excellent </a:t>
            </a:r>
            <a:r>
              <a:rPr lang="en-US" sz="2200" b="1" dirty="0" err="1" smtClean="0">
                <a:latin typeface="Arial Narrow" pitchFamily="34" charset="0"/>
              </a:rPr>
              <a:t>bronchodilation</a:t>
            </a:r>
            <a:r>
              <a:rPr lang="en-US" sz="2200" b="1" dirty="0" smtClean="0">
                <a:latin typeface="Arial Narrow" pitchFamily="34" charset="0"/>
              </a:rPr>
              <a:t> without cardiac or systemic toxicity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371866"/>
            <a:ext cx="8915400" cy="733534"/>
          </a:xfrm>
          <a:prstGeom prst="rect">
            <a:avLst/>
          </a:prstGeom>
          <a:solidFill>
            <a:srgbClr val="FFCCFF">
              <a:alpha val="61176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Exceeding the recommended dosage frequency or not following instructions (</a:t>
            </a:r>
            <a:r>
              <a:rPr lang="en-US" sz="2200" b="1" dirty="0" err="1" smtClean="0">
                <a:latin typeface="Arial Narrow" pitchFamily="34" charset="0"/>
              </a:rPr>
              <a:t>i.e</a:t>
            </a:r>
            <a:r>
              <a:rPr lang="en-US" sz="2200" b="1" dirty="0" smtClean="0">
                <a:latin typeface="Arial Narrow" pitchFamily="34" charset="0"/>
              </a:rPr>
              <a:t> wash mouth) will intensify development of systemic side-effects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067837"/>
            <a:ext cx="57912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heart rate</a:t>
            </a:r>
          </a:p>
          <a:p>
            <a:pPr marL="0" lvl="2"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Cardiac arrhythmias</a:t>
            </a:r>
          </a:p>
          <a:p>
            <a:pPr marL="0" lvl="2"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CNS effects; tremors </a:t>
            </a:r>
          </a:p>
          <a:p>
            <a:pPr marL="0" lvl="2"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Muscle cramps</a:t>
            </a:r>
          </a:p>
          <a:p>
            <a:pPr marL="0" lvl="2"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Metabolic disturbances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971800"/>
            <a:ext cx="30480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Administration Frequency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243906"/>
            <a:ext cx="4294032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The Short Acting β</a:t>
            </a:r>
            <a:r>
              <a:rPr lang="en-US" altLang="zh-CN" sz="24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AR agonists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46916" y="1295400"/>
            <a:ext cx="573968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500"/>
              </a:lnSpc>
              <a:buBlip>
                <a:blip r:embed="rId3"/>
              </a:buBlip>
              <a:defRPr/>
            </a:pPr>
            <a:r>
              <a:rPr lang="en-US" altLang="zh-TW" sz="2200" b="1" dirty="0" smtClean="0">
                <a:latin typeface="Arial Narrow" pitchFamily="34" charset="0"/>
                <a:sym typeface="Wingdings" pitchFamily="2" charset="2"/>
              </a:rPr>
              <a:t>  Rapid onset but short duration </a:t>
            </a:r>
          </a:p>
          <a:p>
            <a:pPr marL="0" lvl="2">
              <a:lnSpc>
                <a:spcPts val="2500"/>
              </a:lnSpc>
              <a:buBlip>
                <a:blip r:embed="rId3"/>
              </a:buBlip>
              <a:defRPr/>
            </a:pPr>
            <a:r>
              <a:rPr lang="en-US" altLang="zh-TW" sz="2200" b="1" dirty="0" smtClean="0">
                <a:latin typeface="Arial Narrow" pitchFamily="34" charset="0"/>
                <a:sym typeface="Wingdings" pitchFamily="2" charset="2"/>
              </a:rPr>
              <a:t> 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Maximum effect occurs within 30 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mins</a:t>
            </a:r>
            <a:endParaRPr lang="en-US" altLang="zh-TW" sz="2200" b="1" dirty="0" smtClean="0">
              <a:latin typeface="Arial Narrow" pitchFamily="34" charset="0"/>
              <a:sym typeface="Wingdings 3"/>
            </a:endParaRPr>
          </a:p>
          <a:p>
            <a:pPr marL="0" lvl="2" indent="-342900">
              <a:lnSpc>
                <a:spcPts val="2500"/>
              </a:lnSpc>
              <a:buBlip>
                <a:blip r:embed="rId3"/>
              </a:buBlip>
              <a:defRPr/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Duration of action: 4-6 hours</a:t>
            </a:r>
            <a:endParaRPr lang="en-US" altLang="zh-TW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685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Benefits of Use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976353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Limitations  &amp;  ADRs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526" y="3313089"/>
            <a:ext cx="868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4 hr dosing: 4 puffs (90 mcg/puff ) / can be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 </a:t>
            </a:r>
            <a:r>
              <a:rPr lang="en-US" sz="2200" b="1" dirty="0" smtClean="0">
                <a:latin typeface="Arial Narrow" pitchFamily="34" charset="0"/>
              </a:rPr>
              <a:t>2 hrs dosing: 8 puffs accord-</a:t>
            </a:r>
            <a:r>
              <a:rPr lang="en-US" sz="2200" b="1" dirty="0" err="1" smtClean="0">
                <a:latin typeface="Arial Narrow" pitchFamily="34" charset="0"/>
              </a:rPr>
              <a:t>ing</a:t>
            </a:r>
            <a:r>
              <a:rPr lang="en-US" sz="2200" b="1" dirty="0" smtClean="0">
                <a:latin typeface="Arial Narrow" pitchFamily="34" charset="0"/>
              </a:rPr>
              <a:t> to severity &amp; respective response 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2231066"/>
            <a:ext cx="89154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-342900">
              <a:lnSpc>
                <a:spcPts val="2500"/>
              </a:lnSpc>
              <a:defRPr/>
            </a:pPr>
            <a:r>
              <a:rPr lang="en-US" altLang="zh-TW" sz="2200" b="1" dirty="0" smtClean="0">
                <a:latin typeface="Arial Narrow" pitchFamily="34" charset="0"/>
                <a:sym typeface="Wingdings" pitchFamily="2" charset="2"/>
              </a:rPr>
              <a:t>In prophylaxis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altLang="zh-TW" sz="2200" b="1" dirty="0" smtClean="0">
                <a:latin typeface="Arial Narrow" pitchFamily="34" charset="0"/>
                <a:sym typeface="Wingdings" pitchFamily="2" charset="2"/>
              </a:rPr>
              <a:t>Effective protection against various challenges: exercise, cold air &amp; allergen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prior known exposure to triggers &amp; not on regular  schedule </a:t>
            </a:r>
            <a:endParaRPr lang="en-US" altLang="zh-TW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8382000" y="4648200"/>
            <a:ext cx="762000" cy="762000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build="p"/>
      <p:bldP spid="18" grpId="0"/>
      <p:bldP spid="23" grpId="0"/>
      <p:bldP spid="24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FF">
                <a:alpha val="41000"/>
              </a:srgbClr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842" y="381000"/>
            <a:ext cx="2427268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2. </a:t>
            </a:r>
            <a:r>
              <a:rPr lang="en-US" altLang="zh-CN" sz="2400" dirty="0" err="1" smtClean="0">
                <a:solidFill>
                  <a:srgbClr val="6600FF"/>
                </a:solidFill>
                <a:latin typeface="Bernard MT Condensed" pitchFamily="18" charset="0"/>
              </a:rPr>
              <a:t>Anticholinergics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10" name="Text Box 343"/>
          <p:cNvSpPr txBox="1">
            <a:spLocks noChangeArrowheads="1"/>
          </p:cNvSpPr>
          <p:nvPr/>
        </p:nvSpPr>
        <p:spPr bwMode="auto">
          <a:xfrm>
            <a:off x="189963" y="83820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200" b="1" dirty="0" smtClean="0">
                <a:effectLst/>
                <a:latin typeface="Arial Narrow" pitchFamily="34" charset="0"/>
              </a:rPr>
              <a:t>Block excitatory </a:t>
            </a:r>
            <a:r>
              <a:rPr lang="it-IT" sz="2200" b="1" dirty="0" smtClean="0">
                <a:latin typeface="Arial Narrow" pitchFamily="34" charset="0"/>
              </a:rPr>
              <a:t>muscarinic receptors M</a:t>
            </a:r>
            <a:r>
              <a:rPr lang="it-IT" sz="2200" b="1" baseline="-25000" dirty="0" smtClean="0">
                <a:latin typeface="Arial Narrow" pitchFamily="34" charset="0"/>
              </a:rPr>
              <a:t>1</a:t>
            </a:r>
            <a:r>
              <a:rPr lang="it-IT" sz="2200" b="1" dirty="0" smtClean="0">
                <a:latin typeface="Arial Narrow" pitchFamily="34" charset="0"/>
              </a:rPr>
              <a:t> &amp; M</a:t>
            </a:r>
            <a:r>
              <a:rPr lang="it-IT" sz="2200" b="1" baseline="-25000" dirty="0" smtClean="0">
                <a:latin typeface="Arial Narrow" pitchFamily="34" charset="0"/>
              </a:rPr>
              <a:t>3</a:t>
            </a:r>
            <a:r>
              <a:rPr lang="it-IT" sz="2200" b="1" dirty="0" smtClean="0">
                <a:effectLst/>
                <a:latin typeface="Arial Narrow" pitchFamily="34" charset="0"/>
              </a:rPr>
              <a:t> </a:t>
            </a:r>
          </a:p>
          <a:p>
            <a:r>
              <a:rPr lang="it-IT" sz="2200" b="1" dirty="0" smtClean="0">
                <a:latin typeface="Arial Narrow" pitchFamily="34" charset="0"/>
              </a:rPr>
              <a:t>Block inhibitory muscarinic </a:t>
            </a:r>
            <a:r>
              <a:rPr lang="it-IT" sz="2200" b="1" dirty="0" smtClean="0">
                <a:effectLst/>
                <a:latin typeface="Arial Narrow" pitchFamily="34" charset="0"/>
              </a:rPr>
              <a:t>M</a:t>
            </a:r>
            <a:r>
              <a:rPr lang="it-IT" sz="2200" b="1" baseline="-25000" dirty="0" smtClean="0">
                <a:effectLst/>
                <a:latin typeface="Arial Narrow" pitchFamily="34" charset="0"/>
              </a:rPr>
              <a:t>2</a:t>
            </a:r>
          </a:p>
        </p:txBody>
      </p:sp>
      <p:sp>
        <p:nvSpPr>
          <p:cNvPr id="28" name="Text Box 343"/>
          <p:cNvSpPr txBox="1">
            <a:spLocks noChangeArrowheads="1"/>
          </p:cNvSpPr>
          <p:nvPr/>
        </p:nvSpPr>
        <p:spPr bwMode="auto">
          <a:xfrm>
            <a:off x="189963" y="3099137"/>
            <a:ext cx="784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200" b="1" dirty="0" smtClean="0">
                <a:effectLst/>
                <a:latin typeface="Arial Narrow" pitchFamily="34" charset="0"/>
              </a:rPr>
              <a:t>Both are not absorbed orally</a:t>
            </a:r>
          </a:p>
          <a:p>
            <a:pPr>
              <a:lnSpc>
                <a:spcPts val="2400"/>
              </a:lnSpc>
            </a:pPr>
            <a:r>
              <a:rPr lang="it-IT" sz="2200" b="1" dirty="0" smtClean="0">
                <a:effectLst/>
                <a:latin typeface="Arial Narrow" pitchFamily="34" charset="0"/>
              </a:rPr>
              <a:t>Given regularly only by inhalation (no tolerance develop)</a:t>
            </a:r>
          </a:p>
          <a:p>
            <a:pPr>
              <a:lnSpc>
                <a:spcPts val="2400"/>
              </a:lnSpc>
            </a:pPr>
            <a:r>
              <a:rPr lang="it-IT" sz="2200" b="1" dirty="0" smtClean="0">
                <a:effectLst/>
                <a:latin typeface="Arial Narrow" pitchFamily="34" charset="0"/>
              </a:rPr>
              <a:t>Have slow  onset of action (30-60 min)</a:t>
            </a:r>
          </a:p>
          <a:p>
            <a:pPr>
              <a:lnSpc>
                <a:spcPts val="2400"/>
              </a:lnSpc>
            </a:pPr>
            <a:r>
              <a:rPr lang="en-US" altLang="zh-TW" sz="2200" dirty="0" err="1" smtClean="0">
                <a:latin typeface="Bernard MT Condensed" pitchFamily="18" charset="0"/>
              </a:rPr>
              <a:t>Ipratropium</a:t>
            </a:r>
            <a:r>
              <a:rPr lang="en-US" altLang="zh-TW" sz="2200" dirty="0" smtClean="0">
                <a:latin typeface="Bernard MT Condensed" pitchFamily="18" charset="0"/>
              </a:rPr>
              <a:t>  </a:t>
            </a:r>
            <a:r>
              <a:rPr lang="en-US" altLang="zh-TW" sz="2200" dirty="0" smtClean="0">
                <a:latin typeface="Bernard MT Condensed" pitchFamily="18" charset="0"/>
                <a:sym typeface="Wingdings 3"/>
              </a:rPr>
              <a:t> </a:t>
            </a:r>
            <a:r>
              <a:rPr lang="it-IT" sz="2200" b="1" dirty="0" smtClean="0">
                <a:latin typeface="Arial Narrow" pitchFamily="34" charset="0"/>
              </a:rPr>
              <a:t>short acting (6-8hrs), weaker</a:t>
            </a:r>
          </a:p>
          <a:p>
            <a:pPr>
              <a:lnSpc>
                <a:spcPts val="2400"/>
              </a:lnSpc>
            </a:pPr>
            <a:r>
              <a:rPr lang="en-US" altLang="zh-TW" sz="2200" dirty="0" err="1" smtClean="0">
                <a:latin typeface="Bernard MT Condensed" pitchFamily="18" charset="0"/>
              </a:rPr>
              <a:t>Tiotropium</a:t>
            </a:r>
            <a:r>
              <a:rPr lang="en-US" altLang="zh-TW" sz="2200" dirty="0" smtClean="0">
                <a:latin typeface="Bernard MT Condensed" pitchFamily="18" charset="0"/>
              </a:rPr>
              <a:t>    </a:t>
            </a:r>
            <a:r>
              <a:rPr lang="en-US" altLang="zh-TW" sz="2200" dirty="0" smtClean="0">
                <a:latin typeface="Bernard MT Condensed" pitchFamily="18" charset="0"/>
                <a:sym typeface="Wingdings 3"/>
              </a:rPr>
              <a:t> </a:t>
            </a:r>
            <a:r>
              <a:rPr lang="it-IT" sz="2200" b="1" dirty="0" smtClean="0">
                <a:latin typeface="Arial Narrow" pitchFamily="34" charset="0"/>
              </a:rPr>
              <a:t>long acting (&gt; 24hrs), potent </a:t>
            </a:r>
            <a:r>
              <a:rPr lang="en-US" altLang="zh-TW" sz="2200" dirty="0" smtClean="0">
                <a:latin typeface="Bernard MT Condensed" pitchFamily="18" charset="0"/>
                <a:sym typeface="Wingdings 3"/>
              </a:rPr>
              <a:t> superior </a:t>
            </a:r>
            <a:endParaRPr lang="it-IT" sz="2200" b="1" baseline="-25000" dirty="0" smtClean="0">
              <a:effectLst/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9963" y="469933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Benefits of Use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5766137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Limitations  &amp;  ADRs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963" y="154776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3" name="Text Box 343"/>
          <p:cNvSpPr txBox="1">
            <a:spLocks noChangeArrowheads="1"/>
          </p:cNvSpPr>
          <p:nvPr/>
        </p:nvSpPr>
        <p:spPr bwMode="auto">
          <a:xfrm>
            <a:off x="189963" y="1866363"/>
            <a:ext cx="8954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it-IT" sz="2200" b="1" dirty="0" smtClean="0">
                <a:effectLst/>
                <a:latin typeface="Arial Narrow" pitchFamily="34" charset="0"/>
              </a:rPr>
              <a:t> Mainly by block of </a:t>
            </a:r>
            <a:r>
              <a:rPr lang="it-IT" sz="2200" b="1" dirty="0" smtClean="0">
                <a:latin typeface="Arial Narrow" pitchFamily="34" charset="0"/>
              </a:rPr>
              <a:t>M</a:t>
            </a:r>
            <a:r>
              <a:rPr lang="it-IT" sz="2200" b="1" baseline="-25000" dirty="0" smtClean="0">
                <a:latin typeface="Arial Narrow" pitchFamily="34" charset="0"/>
              </a:rPr>
              <a:t>3</a:t>
            </a:r>
            <a:r>
              <a:rPr lang="it-IT" sz="2200" b="1" dirty="0" smtClean="0">
                <a:effectLst/>
                <a:latin typeface="Arial Narrow" pitchFamily="34" charset="0"/>
              </a:rPr>
              <a:t> </a:t>
            </a:r>
            <a:r>
              <a:rPr lang="it-IT" sz="2200" b="1" dirty="0" smtClean="0">
                <a:latin typeface="Arial Narrow" pitchFamily="34" charset="0"/>
              </a:rPr>
              <a:t>on bronchial SMC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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Gq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signaling  -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PLC/ PI</a:t>
            </a:r>
            <a:r>
              <a:rPr lang="en-US" altLang="zh-TW" sz="2200" b="1" baseline="-25000" dirty="0" smtClean="0">
                <a:latin typeface="Arial Narrow" pitchFamily="34" charset="0"/>
                <a:sym typeface="Wingdings 3"/>
              </a:rPr>
              <a:t>3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/ </a:t>
            </a:r>
            <a:br>
              <a:rPr lang="en-US" altLang="zh-TW" sz="2200" b="1" dirty="0" smtClean="0">
                <a:latin typeface="Arial Narrow" pitchFamily="34" charset="0"/>
                <a:sym typeface="Wingdings 3"/>
              </a:rPr>
            </a:b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  Ca /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CaCaM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-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activation of MLCK relaxation </a:t>
            </a:r>
            <a:r>
              <a:rPr lang="it-IT" sz="2200" b="1" dirty="0" smtClean="0">
                <a:latin typeface="Arial Narrow" pitchFamily="34" charset="0"/>
              </a:rPr>
              <a:t> </a:t>
            </a:r>
            <a:r>
              <a:rPr lang="it-IT" sz="2200" dirty="0" smtClean="0">
                <a:solidFill>
                  <a:srgbClr val="7030A0"/>
                </a:solidFill>
                <a:latin typeface="Bernard MT Condensed" pitchFamily="18" charset="0"/>
              </a:rPr>
              <a:t>Bronchiodilatation</a:t>
            </a:r>
          </a:p>
          <a:p>
            <a:pPr marL="0" lvl="2"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Inhibit mucus secretion</a:t>
            </a:r>
            <a:endParaRPr lang="it-IT" sz="2200" b="1" baseline="-25000" dirty="0" smtClean="0">
              <a:effectLst/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9963" y="279433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Kinetics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5" name="Text Box 343"/>
          <p:cNvSpPr txBox="1">
            <a:spLocks noChangeArrowheads="1"/>
          </p:cNvSpPr>
          <p:nvPr/>
        </p:nvSpPr>
        <p:spPr bwMode="auto">
          <a:xfrm>
            <a:off x="189963" y="5054579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200" b="1" dirty="0" smtClean="0">
                <a:effectLst/>
                <a:latin typeface="Arial Narrow" pitchFamily="34" charset="0"/>
              </a:rPr>
              <a:t>Best results in COPD. Given 2nd  line adjuvant for relief of attacks if response to </a:t>
            </a:r>
            <a:r>
              <a:rPr lang="it-IT" sz="2200" b="1" dirty="0" smtClean="0">
                <a:effectLst/>
                <a:latin typeface="Symbol" pitchFamily="18" charset="2"/>
              </a:rPr>
              <a:t>b</a:t>
            </a:r>
            <a:r>
              <a:rPr lang="it-IT" sz="2200" b="1" baseline="-25000" dirty="0" smtClean="0">
                <a:effectLst/>
                <a:latin typeface="Arial Narrow" pitchFamily="34" charset="0"/>
              </a:rPr>
              <a:t>2</a:t>
            </a:r>
            <a:r>
              <a:rPr lang="it-IT" sz="2200" b="1" dirty="0" smtClean="0">
                <a:effectLst/>
                <a:latin typeface="Arial Narrow" pitchFamily="34" charset="0"/>
              </a:rPr>
              <a:t>-AR agonist is not satisfactory or if patient is intolerant</a:t>
            </a:r>
          </a:p>
        </p:txBody>
      </p:sp>
      <p:sp>
        <p:nvSpPr>
          <p:cNvPr id="37" name="Text Box 343"/>
          <p:cNvSpPr txBox="1">
            <a:spLocks noChangeArrowheads="1"/>
          </p:cNvSpPr>
          <p:nvPr/>
        </p:nvSpPr>
        <p:spPr bwMode="auto">
          <a:xfrm>
            <a:off x="-228600" y="6070937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it-IT" sz="2200" b="1" dirty="0" smtClean="0">
                <a:effectLst/>
                <a:latin typeface="Arial Narrow" pitchFamily="34" charset="0"/>
              </a:rPr>
              <a:t>Limited systemic muscarinic side effects </a:t>
            </a:r>
            <a:r>
              <a:rPr lang="it-IT" sz="2000" b="1" i="1" dirty="0" smtClean="0">
                <a:effectLst/>
                <a:latin typeface="Arial Narrow" pitchFamily="34" charset="0"/>
              </a:rPr>
              <a:t>( </a:t>
            </a:r>
            <a:r>
              <a:rPr lang="en-US" altLang="zh-TW" sz="2000" b="1" i="1" dirty="0" smtClean="0">
                <a:latin typeface="Arial Narrow" pitchFamily="34" charset="0"/>
              </a:rPr>
              <a:t>Dry mouth, Constipation</a:t>
            </a:r>
          </a:p>
          <a:p>
            <a:pPr lvl="1"/>
            <a:r>
              <a:rPr lang="en-US" altLang="zh-TW" sz="2000" b="1" i="1" dirty="0" smtClean="0">
                <a:latin typeface="Arial Narrow" pitchFamily="34" charset="0"/>
              </a:rPr>
              <a:t>Headache, Urine retention )</a:t>
            </a:r>
          </a:p>
          <a:p>
            <a:pPr>
              <a:lnSpc>
                <a:spcPts val="2400"/>
              </a:lnSpc>
            </a:pPr>
            <a:r>
              <a:rPr lang="it-IT" sz="2000" b="1" i="1" dirty="0" smtClean="0">
                <a:effectLst/>
                <a:latin typeface="Arial Narrow" pitchFamily="34" charset="0"/>
              </a:rPr>
              <a:t> </a:t>
            </a:r>
          </a:p>
        </p:txBody>
      </p:sp>
      <p:pic>
        <p:nvPicPr>
          <p:cNvPr id="39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5908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40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5" cstate="print"/>
          <a:srcRect l="60000" t="45000" r="14000" b="22500"/>
          <a:stretch>
            <a:fillRect/>
          </a:stretch>
        </p:blipFill>
        <p:spPr bwMode="auto">
          <a:xfrm>
            <a:off x="8305800" y="2438400"/>
            <a:ext cx="762000" cy="762000"/>
          </a:xfrm>
          <a:prstGeom prst="ellipse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4579412" y="4486275"/>
            <a:ext cx="2811988" cy="562035"/>
            <a:chOff x="4579412" y="4486275"/>
            <a:chExt cx="2811988" cy="562035"/>
          </a:xfrm>
        </p:grpSpPr>
        <p:sp>
          <p:nvSpPr>
            <p:cNvPr id="22" name="Rectangle 21"/>
            <p:cNvSpPr/>
            <p:nvPr/>
          </p:nvSpPr>
          <p:spPr>
            <a:xfrm>
              <a:off x="4579412" y="4648200"/>
              <a:ext cx="28119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accent4">
                      <a:lumMod val="75000"/>
                    </a:schemeClr>
                  </a:solidFill>
                  <a:uFill>
                    <a:solidFill>
                      <a:srgbClr val="FF00FF"/>
                    </a:solidFill>
                  </a:uFill>
                  <a:latin typeface="Bernard MT Condensed" pitchFamily="18" charset="0"/>
                </a:rPr>
                <a:t>AS CONTROLLER &amp; IN COPD </a:t>
              </a:r>
              <a:endParaRPr lang="en-US" sz="20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6394032" y="4493043"/>
              <a:ext cx="215721" cy="20218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181600" y="4038600"/>
            <a:ext cx="2133600" cy="400110"/>
            <a:chOff x="5181600" y="4038600"/>
            <a:chExt cx="2133600" cy="400110"/>
          </a:xfrm>
        </p:grpSpPr>
        <p:sp>
          <p:nvSpPr>
            <p:cNvPr id="21" name="Rectangle 20"/>
            <p:cNvSpPr/>
            <p:nvPr/>
          </p:nvSpPr>
          <p:spPr>
            <a:xfrm>
              <a:off x="5881794" y="4038600"/>
              <a:ext cx="1433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accent4">
                      <a:lumMod val="75000"/>
                    </a:schemeClr>
                  </a:solidFill>
                  <a:uFill>
                    <a:solidFill>
                      <a:srgbClr val="FF00FF"/>
                    </a:solidFill>
                  </a:uFill>
                  <a:latin typeface="Bernard MT Condensed" pitchFamily="18" charset="0"/>
                </a:rPr>
                <a:t>AS RELIEVER </a:t>
              </a:r>
              <a:endParaRPr lang="en-US" sz="20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5181600" y="4248150"/>
              <a:ext cx="685800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572000" y="838200"/>
            <a:ext cx="2617215" cy="742363"/>
            <a:chOff x="4572000" y="838200"/>
            <a:chExt cx="2617215" cy="742363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>
              <a:off x="5307585" y="1039968"/>
              <a:ext cx="304800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V="1">
              <a:off x="5364796" y="1149768"/>
              <a:ext cx="215721" cy="20218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4572000" y="1396284"/>
              <a:ext cx="990600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410200" y="838200"/>
              <a:ext cx="1653058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2600"/>
                </a:lnSpc>
                <a:buBlip>
                  <a:blip r:embed="rId6"/>
                </a:buBlip>
              </a:pPr>
              <a:r>
                <a:rPr lang="en-US" altLang="zh-TW" sz="2200" dirty="0" smtClean="0">
                  <a:latin typeface="Bernard MT Condensed" pitchFamily="18" charset="0"/>
                </a:rPr>
                <a:t> </a:t>
              </a:r>
              <a:r>
                <a:rPr lang="en-US" altLang="zh-TW" sz="2200" dirty="0" err="1" smtClean="0">
                  <a:latin typeface="Bernard MT Condensed" pitchFamily="18" charset="0"/>
                </a:rPr>
                <a:t>Tiotropium</a:t>
              </a:r>
              <a:endParaRPr lang="en-US" altLang="zh-TW" sz="2200" dirty="0" smtClean="0">
                <a:latin typeface="Bernard MT Condensed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10200" y="1154805"/>
              <a:ext cx="1779015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2600"/>
                </a:lnSpc>
                <a:buBlip>
                  <a:blip r:embed="rId6"/>
                </a:buBlip>
              </a:pPr>
              <a:r>
                <a:rPr lang="en-US" altLang="zh-TW" sz="2200" dirty="0" smtClean="0">
                  <a:latin typeface="Bernard MT Condensed" pitchFamily="18" charset="0"/>
                </a:rPr>
                <a:t> </a:t>
              </a:r>
              <a:r>
                <a:rPr lang="en-US" altLang="zh-TW" sz="2200" dirty="0" err="1" smtClean="0">
                  <a:latin typeface="Bernard MT Condensed" pitchFamily="18" charset="0"/>
                </a:rPr>
                <a:t>Ipratropium</a:t>
              </a:r>
              <a:endParaRPr lang="en-US" altLang="zh-TW" sz="2200" dirty="0" smtClean="0"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43"/>
          <p:cNvSpPr txBox="1">
            <a:spLocks noChangeArrowheads="1"/>
          </p:cNvSpPr>
          <p:nvPr/>
        </p:nvSpPr>
        <p:spPr bwMode="auto">
          <a:xfrm>
            <a:off x="113762" y="3970221"/>
            <a:ext cx="88016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lang="it-IT" sz="2200" u="heavy" spc="-40" dirty="0" smtClean="0">
                <a:effectLst/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1. Non-Selective Inhibition of PDE </a:t>
            </a:r>
            <a:r>
              <a:rPr lang="it-IT" sz="2200" b="1" spc="-40" dirty="0" smtClean="0">
                <a:effectLst/>
                <a:latin typeface="Arial Narrow" pitchFamily="34" charset="0"/>
              </a:rPr>
              <a:t>(3,4,5,7)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No </a:t>
            </a:r>
            <a:r>
              <a:rPr lang="it-IT" sz="2200" b="1" spc="-40" dirty="0" smtClean="0">
                <a:effectLst/>
                <a:latin typeface="Arial Narrow" pitchFamily="34" charset="0"/>
              </a:rPr>
              <a:t>inactivation of cAMP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&amp;/or 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;</a:t>
            </a:r>
            <a:endParaRPr lang="it-IT" sz="2200" b="1" spc="-40" dirty="0" smtClean="0">
              <a:latin typeface="Arial Narrow" pitchFamily="34" charset="0"/>
            </a:endParaRPr>
          </a:p>
          <a:p>
            <a:pPr indent="-91440">
              <a:lnSpc>
                <a:spcPts val="2400"/>
              </a:lnSpc>
              <a:buBlip>
                <a:blip r:embed="rId2"/>
              </a:buBlip>
            </a:pPr>
            <a:r>
              <a:rPr lang="it-IT" sz="2200" b="1" spc="-40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it-IT" sz="2200" spc="-40" dirty="0" smtClean="0">
                <a:solidFill>
                  <a:srgbClr val="7030A0"/>
                </a:solidFill>
                <a:latin typeface="Bernard MT Condensed" pitchFamily="18" charset="0"/>
              </a:rPr>
              <a:t>Bronchiodilatation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as PKA &amp; PKG remain activated  pertain -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MLCK</a:t>
            </a:r>
            <a:endParaRPr lang="it-IT" sz="2200" spc="-40" dirty="0" smtClean="0">
              <a:solidFill>
                <a:srgbClr val="7030A0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  <a:r>
              <a:rPr lang="en-US" altLang="zh-TW" sz="2200" b="1" dirty="0" err="1" smtClean="0">
                <a:latin typeface="Arial Narrow" pitchFamily="34" charset="0"/>
              </a:rPr>
              <a:t>microvascular</a:t>
            </a:r>
            <a:r>
              <a:rPr lang="en-US" altLang="zh-TW" sz="2200" b="1" dirty="0" smtClean="0">
                <a:latin typeface="Arial Narrow" pitchFamily="34" charset="0"/>
              </a:rPr>
              <a:t> leak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 </a:t>
            </a:r>
            <a:r>
              <a:rPr lang="en-US" altLang="zh-TW" sz="2200" b="1" dirty="0" smtClean="0">
                <a:latin typeface="Arial Narrow" pitchFamily="34" charset="0"/>
              </a:rPr>
              <a:t> bronchial edema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altLang="zh-TW" sz="2200" b="1" dirty="0" smtClean="0">
                <a:latin typeface="Arial Narrow" pitchFamily="34" charset="0"/>
              </a:rPr>
              <a:t>  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ciliary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beating   </a:t>
            </a:r>
            <a:r>
              <a:rPr lang="en-US" altLang="zh-TW" sz="2200" b="1" dirty="0" err="1" smtClean="0">
                <a:latin typeface="Arial Narrow" pitchFamily="34" charset="0"/>
              </a:rPr>
              <a:t>mucociliary</a:t>
            </a:r>
            <a:r>
              <a:rPr lang="en-US" altLang="zh-TW" sz="2200" b="1" dirty="0" smtClean="0">
                <a:latin typeface="Arial Narrow" pitchFamily="34" charset="0"/>
              </a:rPr>
              <a:t> clearance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dirty="0" smtClean="0">
                <a:latin typeface="Arial Narrow" pitchFamily="34" charset="0"/>
              </a:rPr>
              <a:t> Anti-inflammatory effect; 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    -</a:t>
            </a:r>
            <a:r>
              <a:rPr lang="en-US" altLang="zh-TW" sz="2200" b="1" dirty="0" err="1" smtClean="0">
                <a:latin typeface="Arial Narrow" pitchFamily="34" charset="0"/>
              </a:rPr>
              <a:t>ve</a:t>
            </a:r>
            <a:r>
              <a:rPr lang="en-US" altLang="zh-TW" sz="2200" b="1" dirty="0" smtClean="0">
                <a:latin typeface="Arial Narrow" pitchFamily="34" charset="0"/>
              </a:rPr>
              <a:t> mast cell </a:t>
            </a:r>
            <a:r>
              <a:rPr lang="en-US" altLang="zh-TW" sz="2200" b="1" dirty="0" err="1" smtClean="0">
                <a:latin typeface="Arial Narrow" pitchFamily="34" charset="0"/>
              </a:rPr>
              <a:t>degranulation</a:t>
            </a:r>
            <a:r>
              <a:rPr lang="en-US" altLang="zh-TW" sz="2200" b="1" dirty="0" smtClean="0">
                <a:latin typeface="Arial Narrow" pitchFamily="34" charset="0"/>
              </a:rPr>
              <a:t>, </a:t>
            </a:r>
            <a:r>
              <a:rPr lang="en-US" altLang="zh-TW" sz="2200" b="1" dirty="0" err="1" smtClean="0">
                <a:latin typeface="Arial Narrow" pitchFamily="34" charset="0"/>
              </a:rPr>
              <a:t>leukotriene</a:t>
            </a:r>
            <a:r>
              <a:rPr lang="en-US" altLang="zh-TW" sz="2200" b="1" dirty="0" smtClean="0">
                <a:latin typeface="Arial Narrow" pitchFamily="34" charset="0"/>
              </a:rPr>
              <a:t> synthesis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    -</a:t>
            </a:r>
            <a:r>
              <a:rPr lang="en-US" altLang="zh-TW" sz="2200" b="1" dirty="0" err="1" smtClean="0">
                <a:latin typeface="Arial Narrow" pitchFamily="34" charset="0"/>
              </a:rPr>
              <a:t>ve</a:t>
            </a:r>
            <a:r>
              <a:rPr lang="en-US" altLang="zh-TW" sz="2200" b="1" dirty="0" smtClean="0">
                <a:latin typeface="Arial Narrow" pitchFamily="34" charset="0"/>
              </a:rPr>
              <a:t> T-cell responses (particular </a:t>
            </a:r>
            <a:r>
              <a:rPr lang="en-US" altLang="en-US" sz="2200" b="1" dirty="0" smtClean="0">
                <a:latin typeface="Arial Narrow" pitchFamily="34" charset="0"/>
              </a:rPr>
              <a:t>CD8</a:t>
            </a:r>
            <a:r>
              <a:rPr lang="en-US" altLang="en-US" sz="2200" b="1" baseline="30000" dirty="0" smtClean="0">
                <a:latin typeface="Arial Narrow" pitchFamily="34" charset="0"/>
              </a:rPr>
              <a:t>+</a:t>
            </a:r>
            <a:r>
              <a:rPr lang="en-US" altLang="en-US" sz="2200" b="1" dirty="0" smtClean="0">
                <a:latin typeface="Arial Narrow" pitchFamily="34" charset="0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  responsiveness to corticosteroids [Cross Talk]</a:t>
            </a:r>
            <a:endParaRPr lang="en-US" alt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4" name="Text Box 343"/>
          <p:cNvSpPr txBox="1">
            <a:spLocks noChangeArrowheads="1"/>
          </p:cNvSpPr>
          <p:nvPr/>
        </p:nvSpPr>
        <p:spPr bwMode="auto">
          <a:xfrm>
            <a:off x="76200" y="2667000"/>
            <a:ext cx="5410200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Are essentially CNS stimulants  but possess</a:t>
            </a:r>
          </a:p>
          <a:p>
            <a:pPr>
              <a:lnSpc>
                <a:spcPts val="2300"/>
              </a:lnSpc>
            </a:pP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bronchodilator, 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, diuretic …etc actions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95400"/>
            <a:ext cx="403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spc="-40" dirty="0" smtClean="0">
                <a:solidFill>
                  <a:srgbClr val="7030A0"/>
                </a:solidFill>
                <a:latin typeface="Bernard MT Condensed" pitchFamily="18" charset="0"/>
              </a:rPr>
              <a:t>Methyl Xanthines </a:t>
            </a:r>
          </a:p>
          <a:p>
            <a:r>
              <a:rPr lang="it-IT" sz="2000" b="1" spc="-40" dirty="0" smtClean="0">
                <a:latin typeface="Arial Narrow" pitchFamily="34" charset="0"/>
              </a:rPr>
              <a:t>(Caffaine, Theobromine &amp; Theophylline) 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838200"/>
            <a:ext cx="1676400" cy="4308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solidFill>
                  <a:schemeClr val="bg1"/>
                </a:solidFill>
                <a:latin typeface="Bernard MT Condensed" pitchFamily="18" charset="0"/>
              </a:rPr>
              <a:t>Non-Selective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813516"/>
            <a:ext cx="1219200" cy="4308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chemeClr val="bg1"/>
                </a:solidFill>
                <a:latin typeface="Bernard MT Condensed" pitchFamily="18" charset="0"/>
              </a:rPr>
              <a:t>Selective</a:t>
            </a:r>
          </a:p>
        </p:txBody>
      </p:sp>
      <p:sp>
        <p:nvSpPr>
          <p:cNvPr id="23" name="Curved Left Arrow 22"/>
          <p:cNvSpPr/>
          <p:nvPr/>
        </p:nvSpPr>
        <p:spPr>
          <a:xfrm>
            <a:off x="2971800" y="457200"/>
            <a:ext cx="609600" cy="990600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flipH="1">
            <a:off x="3581400" y="457200"/>
            <a:ext cx="609600" cy="990600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0205" y="228600"/>
            <a:ext cx="2223686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3.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PDE Inhibitors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19600" y="1257837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spc="-40" dirty="0" smtClean="0">
                <a:solidFill>
                  <a:srgbClr val="7030A0"/>
                </a:solidFill>
                <a:latin typeface="Bernard MT Condensed" pitchFamily="18" charset="0"/>
              </a:rPr>
              <a:t>PDE-4 Inhibitors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Cilomilast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 orally)</a:t>
            </a:r>
            <a:r>
              <a:rPr lang="it-IT" sz="2000" b="1" i="1" spc="-40" dirty="0" smtClean="0">
                <a:latin typeface="Arial Narrow" pitchFamily="34" charset="0"/>
              </a:rPr>
              <a:t> </a:t>
            </a:r>
            <a:endParaRPr lang="en-US" sz="2000" b="1" i="1" dirty="0">
              <a:latin typeface="Arial Narrow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4800" y="1981200"/>
            <a:ext cx="3733800" cy="758438"/>
            <a:chOff x="304800" y="1981200"/>
            <a:chExt cx="3733800" cy="758438"/>
          </a:xfrm>
        </p:grpSpPr>
        <p:sp>
          <p:nvSpPr>
            <p:cNvPr id="18" name="Text Box 343"/>
            <p:cNvSpPr txBox="1">
              <a:spLocks noChangeArrowheads="1"/>
            </p:cNvSpPr>
            <p:nvPr/>
          </p:nvSpPr>
          <p:spPr bwMode="auto">
            <a:xfrm>
              <a:off x="304800" y="2057400"/>
              <a:ext cx="3733800" cy="6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en-US" altLang="zh-TW" sz="2200" b="1" spc="-40" dirty="0" err="1" smtClean="0">
                  <a:latin typeface="Arial Narrow" pitchFamily="34" charset="0"/>
                  <a:sym typeface="Wingdings 3"/>
                </a:rPr>
                <a:t>Theophylline</a:t>
              </a:r>
              <a:r>
                <a:rPr lang="en-US" altLang="zh-TW" sz="2200" b="1" spc="-40" dirty="0" smtClean="0">
                  <a:latin typeface="Arial Narrow" pitchFamily="34" charset="0"/>
                  <a:sym typeface="Wingdings 3"/>
                </a:rPr>
                <a:t>  </a:t>
              </a:r>
              <a:r>
                <a:rPr lang="en-US" altLang="zh-TW" sz="2000" b="1" i="1" spc="-40" dirty="0" smtClean="0">
                  <a:latin typeface="Arial Narrow" pitchFamily="34" charset="0"/>
                  <a:sym typeface="Wingdings 3"/>
                </a:rPr>
                <a:t>(orally) </a:t>
              </a:r>
              <a:endParaRPr lang="en-US" altLang="zh-TW" sz="2200" b="1" i="1" spc="-40" dirty="0" smtClean="0">
                <a:latin typeface="Arial Narrow" pitchFamily="34" charset="0"/>
                <a:sym typeface="Wingdings 3"/>
              </a:endParaRPr>
            </a:p>
            <a:p>
              <a:pPr algn="r">
                <a:lnSpc>
                  <a:spcPts val="2300"/>
                </a:lnSpc>
              </a:pPr>
              <a:r>
                <a:rPr lang="en-US" altLang="zh-TW" sz="2200" b="1" spc="-40" dirty="0" err="1" smtClean="0">
                  <a:latin typeface="Arial Narrow" pitchFamily="34" charset="0"/>
                  <a:sym typeface="Wingdings 3"/>
                </a:rPr>
                <a:t>Aminophylline</a:t>
              </a:r>
              <a:r>
                <a:rPr lang="en-US" altLang="zh-TW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altLang="zh-TW" sz="2000" b="1" i="1" spc="-40" dirty="0" smtClean="0">
                  <a:latin typeface="Arial Narrow" pitchFamily="34" charset="0"/>
                  <a:sym typeface="Wingdings 3"/>
                </a:rPr>
                <a:t>(oral or </a:t>
              </a:r>
              <a:r>
                <a:rPr lang="en-US" altLang="zh-TW" sz="2000" b="1" i="1" spc="-40" dirty="0" err="1" smtClean="0">
                  <a:latin typeface="Arial Narrow" pitchFamily="34" charset="0"/>
                  <a:sym typeface="Wingdings 3"/>
                </a:rPr>
                <a:t>parenteral</a:t>
              </a:r>
              <a:r>
                <a:rPr lang="en-US" altLang="zh-TW" sz="2000" b="1" i="1" spc="-40" dirty="0" smtClean="0">
                  <a:latin typeface="Arial Narrow" pitchFamily="34" charset="0"/>
                  <a:sym typeface="Wingdings 3"/>
                </a:rPr>
                <a:t>)</a:t>
              </a:r>
              <a:endParaRPr lang="en-US" altLang="zh-TW" sz="2400" b="1" i="1" spc="-40" dirty="0" smtClean="0">
                <a:latin typeface="Arial Narrow" pitchFamily="34" charset="0"/>
                <a:sym typeface="Wingdings 3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2971800" y="1981200"/>
              <a:ext cx="381000" cy="152400"/>
            </a:xfrm>
            <a:prstGeom prst="downArrow">
              <a:avLst/>
            </a:prstGeom>
            <a:solidFill>
              <a:schemeClr val="accent4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2192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9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8305800" y="1066800"/>
            <a:ext cx="762000" cy="762000"/>
          </a:xfrm>
          <a:prstGeom prst="ellipse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6160396" y="4345662"/>
            <a:ext cx="2590799" cy="1447800"/>
            <a:chOff x="6160396" y="4345662"/>
            <a:chExt cx="2590799" cy="1447800"/>
          </a:xfrm>
        </p:grpSpPr>
        <p:sp>
          <p:nvSpPr>
            <p:cNvPr id="13" name="Rectangle 12"/>
            <p:cNvSpPr/>
            <p:nvPr/>
          </p:nvSpPr>
          <p:spPr>
            <a:xfrm>
              <a:off x="6160396" y="4767689"/>
              <a:ext cx="25145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2000" u="heavy" dirty="0" smtClean="0">
                  <a:solidFill>
                    <a:schemeClr val="accent4">
                      <a:lumMod val="75000"/>
                    </a:schemeClr>
                  </a:solidFill>
                  <a:uFill>
                    <a:solidFill>
                      <a:srgbClr val="FF00FF"/>
                    </a:solidFill>
                  </a:uFill>
                  <a:latin typeface="Bernard MT Condensed" pitchFamily="18" charset="0"/>
                </a:rPr>
                <a:t>RELIEVE SYMPTOMS </a:t>
              </a:r>
              <a:r>
                <a:rPr kumimoji="1" lang="en-US" altLang="zh-CN" sz="2000" dirty="0" smtClean="0">
                  <a:solidFill>
                    <a:schemeClr val="accent4">
                      <a:lumMod val="75000"/>
                    </a:schemeClr>
                  </a:solidFill>
                  <a:latin typeface="Bernard MT Condensed" pitchFamily="18" charset="0"/>
                </a:rPr>
                <a:t>OF ACUTE ATTACKS</a:t>
              </a:r>
              <a:endParaRPr lang="en-US" sz="2000" dirty="0"/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8370195" y="4345662"/>
              <a:ext cx="381000" cy="14478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3995" y="5822037"/>
            <a:ext cx="3733799" cy="682238"/>
            <a:chOff x="4483995" y="5822037"/>
            <a:chExt cx="3733799" cy="682238"/>
          </a:xfrm>
        </p:grpSpPr>
        <p:sp>
          <p:nvSpPr>
            <p:cNvPr id="27" name="Rectangle 26"/>
            <p:cNvSpPr/>
            <p:nvPr/>
          </p:nvSpPr>
          <p:spPr>
            <a:xfrm>
              <a:off x="5703195" y="5822037"/>
              <a:ext cx="2514599" cy="682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kumimoji="1" lang="en-US" altLang="zh-CN" sz="2000" u="heavy" dirty="0" smtClean="0">
                  <a:solidFill>
                    <a:schemeClr val="accent4">
                      <a:lumMod val="75000"/>
                    </a:schemeClr>
                  </a:solidFill>
                  <a:uFill>
                    <a:solidFill>
                      <a:srgbClr val="FF00FF"/>
                    </a:solidFill>
                  </a:uFill>
                  <a:latin typeface="Bernard MT Condensed" pitchFamily="18" charset="0"/>
                </a:rPr>
                <a:t>CONTROLLER ACTION</a:t>
              </a:r>
            </a:p>
            <a:p>
              <a:pPr algn="ctr">
                <a:lnSpc>
                  <a:spcPts val="2300"/>
                </a:lnSpc>
              </a:pPr>
              <a:r>
                <a:rPr lang="en-US" altLang="zh-TW" sz="2000" b="1" dirty="0" smtClean="0">
                  <a:latin typeface="Arial Narrow" pitchFamily="34" charset="0"/>
                </a:rPr>
                <a:t>In COPD &gt; asthma</a:t>
              </a:r>
              <a:r>
                <a:rPr kumimoji="1" lang="en-US" altLang="zh-CN" sz="2000" u="heavy" dirty="0" smtClean="0">
                  <a:solidFill>
                    <a:schemeClr val="accent4">
                      <a:lumMod val="75000"/>
                    </a:schemeClr>
                  </a:solidFill>
                  <a:uFill>
                    <a:solidFill>
                      <a:srgbClr val="FF00FF"/>
                    </a:solidFill>
                  </a:uFill>
                  <a:latin typeface="Bernard MT Condensed" pitchFamily="18" charset="0"/>
                </a:rPr>
                <a:t> </a:t>
              </a:r>
              <a:endParaRPr lang="en-US" sz="20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4483995" y="6050637"/>
              <a:ext cx="1447800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355205" y="1981200"/>
            <a:ext cx="2514599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kumimoji="1" lang="en-US" altLang="zh-CN" sz="20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CONTROLLER ACTION</a:t>
            </a:r>
          </a:p>
          <a:p>
            <a:pPr algn="ctr">
              <a:lnSpc>
                <a:spcPts val="2300"/>
              </a:lnSpc>
            </a:pPr>
            <a:r>
              <a:rPr lang="en-US" altLang="zh-TW" sz="2000" b="1" dirty="0" smtClean="0">
                <a:latin typeface="Arial Narrow" pitchFamily="34" charset="0"/>
              </a:rPr>
              <a:t>In COPD &gt; asthma</a:t>
            </a:r>
            <a:r>
              <a:rPr kumimoji="1" lang="en-US" altLang="zh-CN" sz="20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 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21545" y="3505200"/>
            <a:ext cx="3219450" cy="430887"/>
            <a:chOff x="121545" y="3505200"/>
            <a:chExt cx="3219450" cy="430887"/>
          </a:xfrm>
        </p:grpSpPr>
        <p:sp>
          <p:nvSpPr>
            <p:cNvPr id="12" name="TextBox 11"/>
            <p:cNvSpPr txBox="1"/>
            <p:nvPr/>
          </p:nvSpPr>
          <p:spPr>
            <a:xfrm>
              <a:off x="121545" y="3505200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Mechanism</a:t>
              </a:r>
              <a:endParaRPr lang="en-US" sz="22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83595" y="356235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spc="-40" dirty="0" smtClean="0">
                  <a:latin typeface="Bernard MT Condensed" pitchFamily="18" charset="0"/>
                  <a:sym typeface="Wingdings 3"/>
                </a:rPr>
                <a:t> </a:t>
              </a:r>
              <a:r>
                <a:rPr lang="en-US" dirty="0" smtClean="0">
                  <a:latin typeface="Bernard MT Condensed" pitchFamily="18" charset="0"/>
                </a:rPr>
                <a:t>In ASTHMA</a:t>
              </a:r>
              <a:endParaRPr lang="en-US" dirty="0"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5" grpId="0"/>
      <p:bldP spid="33" grpId="0"/>
      <p:bldP spid="3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629400" y="1514922"/>
            <a:ext cx="2667000" cy="1600200"/>
            <a:chOff x="6629400" y="1514922"/>
            <a:chExt cx="2667000" cy="1600200"/>
          </a:xfrm>
        </p:grpSpPr>
        <p:sp>
          <p:nvSpPr>
            <p:cNvPr id="8" name="Rectangle 7"/>
            <p:cNvSpPr/>
            <p:nvPr/>
          </p:nvSpPr>
          <p:spPr>
            <a:xfrm>
              <a:off x="6781801" y="2124522"/>
              <a:ext cx="25145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2000" u="heavy" dirty="0" smtClean="0">
                  <a:solidFill>
                    <a:schemeClr val="accent4">
                      <a:lumMod val="75000"/>
                    </a:schemeClr>
                  </a:solidFill>
                  <a:uFill>
                    <a:solidFill>
                      <a:srgbClr val="FF00FF"/>
                    </a:solidFill>
                  </a:uFill>
                  <a:latin typeface="Bernard MT Condensed" pitchFamily="18" charset="0"/>
                </a:rPr>
                <a:t>RELIEVE SYMPTOMS</a:t>
              </a:r>
              <a:endParaRPr lang="en-US" sz="2000" dirty="0"/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6629400" y="1514922"/>
              <a:ext cx="381000" cy="16002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29125" y="2874777"/>
            <a:ext cx="4791075" cy="3926520"/>
            <a:chOff x="4429125" y="2874777"/>
            <a:chExt cx="4791075" cy="3926520"/>
          </a:xfrm>
        </p:grpSpPr>
        <p:pic>
          <p:nvPicPr>
            <p:cNvPr id="100354" name="Picture 2" descr="C:\Documents and Settings\Ahmed\My Documents\My Pictures\the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4429125" y="2874777"/>
              <a:ext cx="4791075" cy="3926520"/>
            </a:xfrm>
            <a:prstGeom prst="rect">
              <a:avLst/>
            </a:prstGeom>
            <a:noFill/>
          </p:spPr>
        </p:pic>
        <p:pic>
          <p:nvPicPr>
            <p:cNvPr id="40" name="Picture 7" descr="theo"/>
            <p:cNvPicPr>
              <a:picLocks noChangeAspect="1" noChangeArrowheads="1"/>
            </p:cNvPicPr>
            <p:nvPr/>
          </p:nvPicPr>
          <p:blipFill>
            <a:blip r:embed="rId3" cstate="print"/>
            <a:srcRect l="13342" r="13278" b="21739"/>
            <a:stretch>
              <a:fillRect/>
            </a:stretch>
          </p:blipFill>
          <p:spPr>
            <a:xfrm>
              <a:off x="7572375" y="4210497"/>
              <a:ext cx="1295400" cy="1059873"/>
            </a:xfrm>
            <a:prstGeom prst="rect">
              <a:avLst/>
            </a:prstGeom>
            <a:noFill/>
            <a:ln/>
          </p:spPr>
        </p:pic>
      </p:grpSp>
      <p:sp>
        <p:nvSpPr>
          <p:cNvPr id="19" name="Rectangle 18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6600" y="705297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90515"/>
            <a:ext cx="2223686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3.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PDE Inhibitors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" y="62909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Text Box 343"/>
          <p:cNvSpPr txBox="1">
            <a:spLocks noChangeArrowheads="1"/>
          </p:cNvSpPr>
          <p:nvPr/>
        </p:nvSpPr>
        <p:spPr bwMode="auto">
          <a:xfrm>
            <a:off x="152400" y="1086297"/>
            <a:ext cx="8801638" cy="27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TW" sz="2200" u="heavy" spc="-40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  <a:sym typeface="Wingdings 3"/>
              </a:rPr>
              <a:t>2. Non-Selective Block of adenosine receptor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(A</a:t>
            </a:r>
            <a:r>
              <a:rPr lang="en-US" altLang="zh-TW" sz="2200" b="1" spc="-40" baseline="-25000" dirty="0" smtClean="0">
                <a:latin typeface="Arial Narrow" pitchFamily="34" charset="0"/>
                <a:sym typeface="Wingdings 3"/>
              </a:rPr>
              <a:t>1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, A</a:t>
            </a:r>
            <a:r>
              <a:rPr lang="en-US" altLang="zh-TW" sz="2200" b="1" spc="-40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</a:t>
            </a:r>
            <a:r>
              <a:rPr lang="en-US" altLang="zh-TW" sz="2200" b="1" spc="-40" baseline="-25000" dirty="0" smtClean="0">
                <a:latin typeface="Arial Narrow" pitchFamily="34" charset="0"/>
                <a:sym typeface="Wingdings 3"/>
              </a:rPr>
              <a:t>A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, A</a:t>
            </a:r>
            <a:r>
              <a:rPr lang="en-US" altLang="zh-TW" sz="2200" b="1" spc="-40" baseline="-25000" dirty="0" smtClean="0">
                <a:latin typeface="Arial Narrow" pitchFamily="34" charset="0"/>
                <a:sym typeface="Wingdings 3"/>
              </a:rPr>
              <a:t>2B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, A</a:t>
            </a:r>
            <a:r>
              <a:rPr lang="en-US" altLang="zh-TW" sz="2200" b="1" spc="-40" baseline="-25000" dirty="0" smtClean="0">
                <a:latin typeface="Arial Narrow" pitchFamily="34" charset="0"/>
                <a:sym typeface="Wingdings 3"/>
              </a:rPr>
              <a:t>3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) 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it-IT" sz="2000" spc="-40" dirty="0" smtClean="0">
                <a:solidFill>
                  <a:srgbClr val="7030A0"/>
                </a:solidFill>
                <a:latin typeface="Bernard MT Condensed" pitchFamily="18" charset="0"/>
              </a:rPr>
              <a:t>Bronchiodilatation</a:t>
            </a:r>
            <a:r>
              <a:rPr lang="it-IT" sz="2200" spc="-40" dirty="0" smtClean="0">
                <a:solidFill>
                  <a:srgbClr val="7030A0"/>
                </a:solidFill>
                <a:latin typeface="Bernard MT Condensed" pitchFamily="18" charset="0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-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NANC induced 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bronchoconstriction</a:t>
            </a:r>
            <a:endParaRPr lang="it-IT" sz="2200" spc="-40" dirty="0" smtClean="0">
              <a:solidFill>
                <a:srgbClr val="7030A0"/>
              </a:solidFill>
              <a:latin typeface="Bernard MT Condensed" pitchFamily="18" charset="0"/>
            </a:endParaRP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it-IT" sz="2200" b="1" spc="-40" dirty="0" smtClean="0">
                <a:latin typeface="Arial Narrow" pitchFamily="34" charset="0"/>
              </a:rPr>
              <a:t>   </a:t>
            </a:r>
            <a:r>
              <a:rPr lang="it-IT" sz="2200" b="1" spc="-50" dirty="0" smtClean="0">
                <a:latin typeface="Arial Narrow" pitchFamily="34" charset="0"/>
              </a:rPr>
              <a:t>+ ve sk. muscle contraction</a:t>
            </a:r>
            <a:r>
              <a:rPr lang="en-US" altLang="zh-TW" sz="2200" b="1" spc="-5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5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zh-TW" sz="2200" b="1" spc="-50" dirty="0" smtClean="0">
                <a:latin typeface="Arial Narrow" pitchFamily="34" charset="0"/>
                <a:sym typeface="Wingdings 3"/>
              </a:rPr>
              <a:t>diaphragmatic contractions </a:t>
            </a:r>
          </a:p>
          <a:p>
            <a:pPr>
              <a:lnSpc>
                <a:spcPts val="2300"/>
              </a:lnSpc>
            </a:pP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     &amp; + delays fatigue</a:t>
            </a:r>
            <a:r>
              <a:rPr lang="en-US" sz="2200" spc="-40" dirty="0" smtClean="0">
                <a:solidFill>
                  <a:srgbClr val="7030A0"/>
                </a:solidFill>
                <a:latin typeface="Bernard MT Condensed" pitchFamily="18" charset="0"/>
                <a:sym typeface="Wingdings 3"/>
              </a:rPr>
              <a:t>Ventilation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Pulmonary vascular resistance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Anti-inflammatory effect;  </a:t>
            </a:r>
          </a:p>
          <a:p>
            <a:pPr>
              <a:lnSpc>
                <a:spcPts val="23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   -</a:t>
            </a:r>
            <a:r>
              <a:rPr lang="en-US" altLang="zh-TW" sz="2200" b="1" dirty="0" err="1" smtClean="0">
                <a:latin typeface="Arial Narrow" pitchFamily="34" charset="0"/>
              </a:rPr>
              <a:t>ve</a:t>
            </a:r>
            <a:r>
              <a:rPr lang="en-US" altLang="zh-TW" sz="2200" b="1" dirty="0" smtClean="0">
                <a:latin typeface="Arial Narrow" pitchFamily="34" charset="0"/>
              </a:rPr>
              <a:t> mast cell </a:t>
            </a:r>
            <a:r>
              <a:rPr lang="en-US" altLang="zh-TW" sz="2200" b="1" dirty="0" err="1" smtClean="0">
                <a:latin typeface="Arial Narrow" pitchFamily="34" charset="0"/>
              </a:rPr>
              <a:t>degranulation</a:t>
            </a:r>
            <a:r>
              <a:rPr lang="en-US" altLang="zh-TW" sz="2200" b="1" dirty="0" smtClean="0">
                <a:latin typeface="Arial Narrow" pitchFamily="34" charset="0"/>
              </a:rPr>
              <a:t> (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2B</a:t>
            </a:r>
            <a:r>
              <a:rPr lang="en-US" sz="2400" dirty="0" smtClean="0"/>
              <a:t>)</a:t>
            </a:r>
            <a:endParaRPr lang="en-US" altLang="zh-TW" sz="22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altLang="zh-TW" sz="2200" b="1" dirty="0" smtClean="0">
                <a:latin typeface="Arial Narrow" pitchFamily="34" charset="0"/>
              </a:rPr>
              <a:t>-</a:t>
            </a:r>
            <a:r>
              <a:rPr lang="en-US" altLang="zh-TW" sz="2200" b="1" dirty="0" err="1" smtClean="0">
                <a:latin typeface="Arial Narrow" pitchFamily="34" charset="0"/>
              </a:rPr>
              <a:t>ve</a:t>
            </a:r>
            <a:r>
              <a:rPr lang="en-US" altLang="zh-TW" sz="2200" b="1" dirty="0" smtClean="0">
                <a:latin typeface="Arial Narrow" pitchFamily="34" charset="0"/>
              </a:rPr>
              <a:t> partially airway remodeling (-</a:t>
            </a:r>
            <a:r>
              <a:rPr lang="en-US" altLang="zh-TW" sz="2200" b="1" dirty="0" err="1" smtClean="0">
                <a:latin typeface="Arial Narrow" pitchFamily="34" charset="0"/>
              </a:rPr>
              <a:t>ve</a:t>
            </a:r>
            <a:r>
              <a:rPr lang="en-US" altLang="zh-TW" sz="2200" b="1" dirty="0" smtClean="0">
                <a:latin typeface="Arial Narrow" pitchFamily="34" charset="0"/>
              </a:rPr>
              <a:t> fibroblasts)</a:t>
            </a:r>
          </a:p>
          <a:p>
            <a:pPr>
              <a:lnSpc>
                <a:spcPts val="23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  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responsiveness to corticosteroids [Cross Talk]</a:t>
            </a:r>
            <a:endParaRPr lang="it-IT" sz="2200" b="1" spc="-40" dirty="0" smtClean="0">
              <a:effectLst/>
              <a:latin typeface="Arial Narrow" pitchFamily="34" charset="0"/>
            </a:endParaRPr>
          </a:p>
        </p:txBody>
      </p:sp>
      <p:pic>
        <p:nvPicPr>
          <p:cNvPr id="14" name="Picture 2" descr="http://thebrain.mcgill.ca/flash/a/a_11/a_11_m/a_11_m_cyc/a_11_m_cyc_1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CE"/>
              </a:clrFrom>
              <a:clrTo>
                <a:srgbClr val="FFFFCE">
                  <a:alpha val="0"/>
                </a:srgbClr>
              </a:clrTo>
            </a:clrChange>
          </a:blip>
          <a:srcRect t="10753" b="19353"/>
          <a:stretch>
            <a:fillRect/>
          </a:stretch>
        </p:blipFill>
        <p:spPr bwMode="auto">
          <a:xfrm>
            <a:off x="304800" y="4214991"/>
            <a:ext cx="4572000" cy="2262009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6629400" y="3296097"/>
            <a:ext cx="2638425" cy="533400"/>
            <a:chOff x="6629400" y="3296097"/>
            <a:chExt cx="2638425" cy="533400"/>
          </a:xfrm>
        </p:grpSpPr>
        <p:sp>
          <p:nvSpPr>
            <p:cNvPr id="9" name="Rectangle 8"/>
            <p:cNvSpPr/>
            <p:nvPr/>
          </p:nvSpPr>
          <p:spPr>
            <a:xfrm>
              <a:off x="6753226" y="3296097"/>
              <a:ext cx="2514599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kumimoji="1" lang="en-US" altLang="zh-CN" sz="2000" u="heavy" dirty="0" smtClean="0">
                  <a:solidFill>
                    <a:schemeClr val="accent4">
                      <a:lumMod val="75000"/>
                    </a:schemeClr>
                  </a:solidFill>
                  <a:uFill>
                    <a:solidFill>
                      <a:srgbClr val="FF00FF"/>
                    </a:solidFill>
                  </a:uFill>
                  <a:latin typeface="Bernard MT Condensed" pitchFamily="18" charset="0"/>
                </a:rPr>
                <a:t>CONTROLLER ACTION</a:t>
              </a: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6629400" y="3296097"/>
              <a:ext cx="381000" cy="5334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32354" y="3372297"/>
            <a:ext cx="2916046" cy="1129169"/>
            <a:chOff x="3332354" y="3372297"/>
            <a:chExt cx="2916046" cy="1129169"/>
          </a:xfrm>
        </p:grpSpPr>
        <p:sp>
          <p:nvSpPr>
            <p:cNvPr id="25" name="TextBox 24"/>
            <p:cNvSpPr txBox="1"/>
            <p:nvPr/>
          </p:nvSpPr>
          <p:spPr>
            <a:xfrm>
              <a:off x="3332354" y="3896172"/>
              <a:ext cx="2916046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b="1" spc="-50" dirty="0" err="1" smtClean="0">
                  <a:latin typeface="Arial Narrow" pitchFamily="34" charset="0"/>
                </a:rPr>
                <a:t>Theophylline</a:t>
              </a:r>
              <a:r>
                <a:rPr lang="en-US" b="1" spc="-50" dirty="0" smtClean="0">
                  <a:latin typeface="Arial Narrow" pitchFamily="34" charset="0"/>
                </a:rPr>
                <a:t> induced </a:t>
              </a:r>
              <a:r>
                <a:rPr lang="en-US" b="1" spc="-50" dirty="0" err="1" smtClean="0">
                  <a:latin typeface="Arial Narrow" pitchFamily="34" charset="0"/>
                </a:rPr>
                <a:t>immunosuppression</a:t>
              </a:r>
              <a:endParaRPr lang="en-US" b="1" spc="-50" dirty="0">
                <a:latin typeface="Arial Narrow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314950" y="3372297"/>
              <a:ext cx="742950" cy="762000"/>
              <a:chOff x="5124450" y="3200400"/>
              <a:chExt cx="742950" cy="762000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5562600" y="3200400"/>
                <a:ext cx="304800" cy="685800"/>
              </a:xfrm>
              <a:prstGeom prst="arc">
                <a:avLst>
                  <a:gd name="adj1" fmla="val 16200000"/>
                  <a:gd name="adj2" fmla="val 5079458"/>
                </a:avLst>
              </a:prstGeom>
              <a:ln w="38100">
                <a:solidFill>
                  <a:srgbClr val="66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>
                <a:off x="5124450" y="3429000"/>
                <a:ext cx="609600" cy="533400"/>
              </a:xfrm>
              <a:prstGeom prst="arc">
                <a:avLst>
                  <a:gd name="adj1" fmla="val 18354583"/>
                  <a:gd name="adj2" fmla="val 2974977"/>
                </a:avLst>
              </a:prstGeom>
              <a:ln w="38100">
                <a:solidFill>
                  <a:srgbClr val="66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-152400" y="1619697"/>
            <a:ext cx="2489307" cy="2881769"/>
            <a:chOff x="-152400" y="1619697"/>
            <a:chExt cx="2489307" cy="2881769"/>
          </a:xfrm>
        </p:grpSpPr>
        <p:sp>
          <p:nvSpPr>
            <p:cNvPr id="18" name="TextBox 17"/>
            <p:cNvSpPr txBox="1"/>
            <p:nvPr/>
          </p:nvSpPr>
          <p:spPr>
            <a:xfrm>
              <a:off x="-152400" y="3896172"/>
              <a:ext cx="2489307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b="1" spc="-50" dirty="0" err="1" smtClean="0">
                  <a:latin typeface="Arial Narrow" pitchFamily="34" charset="0"/>
                </a:rPr>
                <a:t>Theophylline</a:t>
              </a:r>
              <a:r>
                <a:rPr lang="en-US" b="1" spc="-50" dirty="0" smtClean="0">
                  <a:latin typeface="Arial Narrow" pitchFamily="34" charset="0"/>
                </a:rPr>
                <a:t> induced </a:t>
              </a:r>
              <a:r>
                <a:rPr lang="en-US" b="1" spc="-50" dirty="0" err="1" smtClean="0">
                  <a:latin typeface="Arial Narrow" pitchFamily="34" charset="0"/>
                </a:rPr>
                <a:t>hyperpolarization</a:t>
              </a:r>
              <a:endParaRPr lang="en-US" b="1" spc="-50" dirty="0">
                <a:latin typeface="Arial Narrow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200" y="1619697"/>
              <a:ext cx="304800" cy="2286000"/>
              <a:chOff x="76200" y="1447800"/>
              <a:chExt cx="304800" cy="22860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>
                <a:off x="-838200" y="2667000"/>
                <a:ext cx="1828800" cy="0"/>
              </a:xfrm>
              <a:prstGeom prst="line">
                <a:avLst/>
              </a:prstGeom>
              <a:ln w="38100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 flipH="1" flipV="1">
                <a:off x="38100" y="1485900"/>
                <a:ext cx="304800" cy="2286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76200" y="1752600"/>
                <a:ext cx="304800" cy="1524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16200000" flipH="1">
                <a:off x="76200" y="3581400"/>
                <a:ext cx="152400" cy="1524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1219200" y="69577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spc="-40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dirty="0" smtClean="0">
                <a:latin typeface="Bernard MT Condensed" pitchFamily="18" charset="0"/>
              </a:rPr>
              <a:t>In ASTHMA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94818"/>
            <a:ext cx="2223686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3.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PDE Inhibitors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3531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Kinetics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542925"/>
            <a:ext cx="3219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Other Pharmacological effects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838200"/>
            <a:ext cx="876300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On CNS; 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to higher cortex (wakefulness, delayed fatigue,…etc) &amp; 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medullary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centers;   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resp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cardiac,…etc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Cerebral vasoconstriction      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On CVS: 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Heart; +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ve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inotropic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chronotropic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effects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i.e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200" b="1" spc="-50" dirty="0" smtClean="0">
                <a:latin typeface="Arial Narrow" pitchFamily="34" charset="0"/>
                <a:sym typeface="Wingdings 3"/>
              </a:rPr>
              <a:t>contractility &amp; HR )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Blood Vessels; relax VSMCs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vasodilatation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 BP &amp; coronary dilatation</a:t>
            </a:r>
            <a:endParaRPr lang="en-US" sz="2200" b="1" spc="-4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GIT: </a:t>
            </a:r>
            <a:r>
              <a:rPr lang="en-US" sz="2200" b="1" spc="-50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gastric acid secretions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Kidney :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 renal blood flow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diuresis</a:t>
            </a:r>
            <a:endParaRPr lang="en-US" sz="2200" b="1" spc="-40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3919304"/>
            <a:ext cx="86868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Absorbed orally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better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given after meals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Metabolized in liver by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Cyt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P450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subjected to change in therapeutic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levels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t ½  = 8 h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4876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Benefits of Use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5275725"/>
            <a:ext cx="883920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ct val="850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As </a:t>
            </a:r>
            <a:r>
              <a:rPr lang="en-US" sz="2200" u="heavy" spc="-40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  <a:cs typeface="Times New Roman" pitchFamily="18" charset="0"/>
              </a:rPr>
              <a:t>RESCUE THERAPY</a:t>
            </a:r>
            <a:r>
              <a:rPr lang="en-US" sz="2200" spc="-40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sz="2200" b="1" spc="-40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  <a:cs typeface="Times New Roman" pitchFamily="18" charset="0"/>
              </a:rPr>
              <a:t>in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HOSPITAL for severe asthma (if </a:t>
            </a:r>
            <a:r>
              <a:rPr lang="en-US" sz="2200" b="1" spc="-40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200" b="1" spc="-40" baseline="-25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inhalation fails) or </a:t>
            </a:r>
            <a:b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   if there is status 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asthmaticus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by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slow IV infusion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5275" y="5943600"/>
            <a:ext cx="883920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ct val="850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spc="-50" dirty="0" smtClean="0">
                <a:latin typeface="Arial Narrow" pitchFamily="34" charset="0"/>
                <a:cs typeface="Times New Roman" pitchFamily="18" charset="0"/>
              </a:rPr>
              <a:t>As </a:t>
            </a:r>
            <a:r>
              <a:rPr lang="en-US" sz="2200" u="heavy" spc="-50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  <a:cs typeface="Times New Roman" pitchFamily="18" charset="0"/>
              </a:rPr>
              <a:t>CONTROLLER</a:t>
            </a:r>
            <a:r>
              <a:rPr lang="en-US" sz="2200" spc="-50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altLang="zh-TW" sz="2200" b="1" spc="-5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5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2200" b="1" spc="-50" baseline="30000" dirty="0" smtClean="0">
                <a:latin typeface="Arial Narrow" pitchFamily="34" charset="0"/>
                <a:cs typeface="Times New Roman" pitchFamily="18" charset="0"/>
              </a:rPr>
              <a:t>nd</a:t>
            </a:r>
            <a:r>
              <a:rPr lang="en-US" sz="2200" b="1" spc="-50" dirty="0" smtClean="0">
                <a:latin typeface="Arial Narrow" pitchFamily="34" charset="0"/>
                <a:cs typeface="Times New Roman" pitchFamily="18" charset="0"/>
              </a:rPr>
              <a:t> line therapy for </a:t>
            </a:r>
            <a:r>
              <a:rPr lang="en-US" sz="2200" b="1" spc="-50" dirty="0" err="1" smtClean="0">
                <a:latin typeface="Arial Narrow" pitchFamily="34" charset="0"/>
                <a:cs typeface="Times New Roman" pitchFamily="18" charset="0"/>
              </a:rPr>
              <a:t>bronchodilatory</a:t>
            </a:r>
            <a:r>
              <a:rPr lang="en-US" sz="2200" b="1" spc="-50" dirty="0" smtClean="0">
                <a:latin typeface="Arial Narrow" pitchFamily="34" charset="0"/>
                <a:cs typeface="Times New Roman" pitchFamily="18" charset="0"/>
              </a:rPr>
              <a:t> &amp; anti-inflammatory potentials </a:t>
            </a:r>
            <a:r>
              <a:rPr lang="en-US" altLang="zh-TW" sz="2200" b="1" spc="-50" dirty="0" smtClean="0">
                <a:latin typeface="Arial Narrow" pitchFamily="34" charset="0"/>
                <a:sym typeface="Wingdings 3"/>
              </a:rPr>
              <a:t>  given as a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sustained-release oral preparation.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build="p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94818"/>
            <a:ext cx="2223686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3.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PDE Inhibitors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657225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Limitations  &amp;  ADRs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1066800"/>
            <a:ext cx="868680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Has very narrow therapeutic index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must be therapeutically monitored  </a:t>
            </a:r>
            <a:br>
              <a:rPr lang="en-US" altLang="zh-TW" sz="2200" b="1" spc="-40" dirty="0" smtClean="0">
                <a:latin typeface="Arial Narrow" pitchFamily="34" charset="0"/>
                <a:sym typeface="Wingdings 3"/>
              </a:rPr>
            </a:b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  ranges kept from 5-20 </a:t>
            </a:r>
            <a:r>
              <a:rPr lang="en-US" altLang="zh-TW" sz="2200" b="1" spc="-40" dirty="0" smtClean="0">
                <a:latin typeface="Symbol" pitchFamily="18" charset="2"/>
                <a:sym typeface="Wingdings 3"/>
              </a:rPr>
              <a:t>m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g/L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Nausea, vomiting, anorexia, diarrhea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Tachypnea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Headache, restlessness, insomnia, anxiety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Cardiac arrhythmias (ventricular may be fatal), hypotension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when levels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&gt; 30 </a:t>
            </a:r>
            <a:r>
              <a:rPr lang="en-US" altLang="zh-TW" sz="2200" b="1" spc="-40" dirty="0" smtClean="0">
                <a:latin typeface="Symbol" pitchFamily="18" charset="2"/>
                <a:sym typeface="Wingdings 3"/>
              </a:rPr>
              <a:t>m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g/L </a:t>
            </a:r>
            <a:r>
              <a:rPr lang="en-US" altLang="zh-TW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Seizures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when levels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&gt; 40</a:t>
            </a:r>
            <a:r>
              <a:rPr lang="en-US" altLang="zh-TW" sz="2200" b="1" spc="-40" dirty="0" smtClean="0">
                <a:latin typeface="Symbol" pitchFamily="18" charset="2"/>
                <a:sym typeface="Wingdings 3"/>
              </a:rPr>
              <a:t> m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g/L  </a:t>
            </a:r>
            <a:r>
              <a:rPr lang="en-US" altLang="zh-TW" sz="2200" b="1" dirty="0" smtClean="0">
                <a:latin typeface="Arial Narrow" pitchFamily="34" charset="0"/>
                <a:cs typeface="Times New Roman" pitchFamily="18" charset="0"/>
              </a:rPr>
              <a:t>Uncontrolled seizures may lead to </a:t>
            </a:r>
            <a:br>
              <a:rPr lang="en-US" altLang="zh-TW" sz="22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altLang="zh-TW" sz="2200" b="1" dirty="0" smtClean="0">
                <a:latin typeface="Arial Narrow" pitchFamily="34" charset="0"/>
                <a:cs typeface="Times New Roman" pitchFamily="18" charset="0"/>
              </a:rPr>
              <a:t>    hyperthermia and </a:t>
            </a:r>
            <a:r>
              <a:rPr lang="en-US" altLang="zh-TW" sz="2200" b="1" dirty="0" err="1" smtClean="0">
                <a:latin typeface="Arial Narrow" pitchFamily="34" charset="0"/>
                <a:cs typeface="Times New Roman" pitchFamily="18" charset="0"/>
              </a:rPr>
              <a:t>rhabdomyolysis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4390072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Its therapeutic level &amp; t</a:t>
            </a:r>
            <a:r>
              <a:rPr lang="en-US" sz="2200" b="1" baseline="-25000" dirty="0" smtClean="0">
                <a:latin typeface="Arial Narrow" pitchFamily="34" charset="0"/>
                <a:cs typeface="Times New Roman" pitchFamily="18" charset="0"/>
              </a:rPr>
              <a:t>1/2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decrease with concomitant administration of enzyme  inducers (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phenobarbitone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rifampicin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ts val="2300"/>
              </a:lnSpc>
              <a:spcBef>
                <a:spcPts val="1200"/>
              </a:spcBef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Its therapeutic level &amp; t</a:t>
            </a:r>
            <a:r>
              <a:rPr lang="en-US" sz="2200" b="1" baseline="-25000" dirty="0" smtClean="0">
                <a:latin typeface="Arial Narrow" pitchFamily="34" charset="0"/>
                <a:cs typeface="Times New Roman" pitchFamily="18" charset="0"/>
              </a:rPr>
              <a:t>1/2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increase with concomitant administration of enzyme inhibitors (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cimetidine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erythromycin)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3999547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842" y="381000"/>
            <a:ext cx="4177747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4.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Non - Selective 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β</a:t>
            </a:r>
            <a:r>
              <a:rPr lang="en-US" altLang="zh-CN" sz="24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AR agonists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1524000"/>
            <a:ext cx="8458200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Potent, rapidly acting (5 min), maximum effects (15 min), lasts (60-90 min)   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</a:rPr>
              <a:t>Was formerly a mainstay of therapy to be given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S.C. in home settings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Now reserved mainly to status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asthmaticus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to be given by  slow drip infusion in a hospital settings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Systemic ADRs  &amp; contraindications of non-selective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&amp; β </a:t>
            </a:r>
            <a:r>
              <a:rPr lang="en-US" sz="2200" b="1" dirty="0" smtClean="0">
                <a:latin typeface="Arial Narrow" pitchFamily="34" charset="0"/>
              </a:rPr>
              <a:t>AR activation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has to be considered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990600"/>
            <a:ext cx="1491114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Adrenaline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2600" y="99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Act on all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&amp; β </a:t>
            </a:r>
            <a:r>
              <a:rPr lang="en-US" sz="2400" dirty="0" smtClean="0">
                <a:latin typeface="Arial Narrow" pitchFamily="34" charset="0"/>
              </a:rPr>
              <a:t>AR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4300174"/>
            <a:ext cx="1673856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err="1" smtClean="0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endParaRPr lang="en-US" altLang="zh-CN" sz="2400" b="1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4300174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Acts on β1 &amp; β2 </a:t>
            </a:r>
            <a:r>
              <a:rPr lang="en-US" sz="2400" dirty="0" smtClean="0">
                <a:latin typeface="Arial Narrow" pitchFamily="34" charset="0"/>
              </a:rPr>
              <a:t>AR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757374"/>
            <a:ext cx="8458200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Potent, rapidly acting (5 min), maximum effects (15 min), lasts (60-90 min)   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</a:rPr>
              <a:t>Was formerly a mainstay of therapy to be given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S.C. in home settings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Now reserved mainly to status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asthmaticus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to be given by  slow drip infusion in a hospital settings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Systemic ADRs  &amp; contraindications of non-selective 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&amp; β </a:t>
            </a:r>
            <a:r>
              <a:rPr lang="en-US" sz="2200" b="1" dirty="0" smtClean="0">
                <a:latin typeface="Arial Narrow" pitchFamily="34" charset="0"/>
              </a:rPr>
              <a:t>AR activation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has to be considered</a:t>
            </a:r>
          </a:p>
        </p:txBody>
      </p:sp>
      <p:pic>
        <p:nvPicPr>
          <p:cNvPr id="27" name="Picture 6" descr="http://www.dreamstime.com/bronchiole-thumb10290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52" b="3382"/>
          <a:stretch>
            <a:fillRect/>
          </a:stretch>
        </p:blipFill>
        <p:spPr bwMode="auto">
          <a:xfrm>
            <a:off x="6790944" y="2514600"/>
            <a:ext cx="2276856" cy="2032907"/>
          </a:xfrm>
          <a:prstGeom prst="rect">
            <a:avLst/>
          </a:prstGeom>
          <a:noFill/>
        </p:spPr>
      </p:pic>
      <p:pic>
        <p:nvPicPr>
          <p:cNvPr id="12" name="Picture 6" descr="http://www.dreamstime.com/bronchiole-thumb10290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52" b="3382"/>
          <a:stretch>
            <a:fillRect/>
          </a:stretch>
        </p:blipFill>
        <p:spPr bwMode="auto">
          <a:xfrm>
            <a:off x="5638800" y="3048000"/>
            <a:ext cx="1795272" cy="1602921"/>
          </a:xfrm>
          <a:prstGeom prst="rect">
            <a:avLst/>
          </a:prstGeom>
          <a:noFill/>
        </p:spPr>
      </p:pic>
      <p:pic>
        <p:nvPicPr>
          <p:cNvPr id="13" name="Picture 6" descr="http://www.dreamstime.com/bronchiole-thumb102908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52" b="3382"/>
          <a:stretch>
            <a:fillRect/>
          </a:stretch>
        </p:blipFill>
        <p:spPr bwMode="auto">
          <a:xfrm>
            <a:off x="4572000" y="3429000"/>
            <a:ext cx="1447800" cy="12926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FFCCFF">
                <a:alpha val="37000"/>
              </a:srgbClr>
            </a:gs>
            <a:gs pos="28000">
              <a:srgbClr val="FFA3A5">
                <a:alpha val="58000"/>
              </a:srgbClr>
            </a:gs>
            <a:gs pos="70000">
              <a:schemeClr val="bg2">
                <a:lumMod val="90000"/>
              </a:schemeClr>
            </a:gs>
            <a:gs pos="94000">
              <a:srgbClr val="E63700">
                <a:alpha val="50000"/>
              </a:srgbClr>
            </a:gs>
            <a:gs pos="65000">
              <a:srgbClr val="B0003B">
                <a:alpha val="62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8200" y="990600"/>
            <a:ext cx="464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i="1" dirty="0" smtClean="0">
                <a:ln>
                  <a:solidFill>
                    <a:srgbClr val="6600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8000" b="1" i="1" dirty="0">
              <a:ln>
                <a:solidFill>
                  <a:srgbClr val="6600FF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9166" t="25522" r="19167" b="16620"/>
          <a:stretch>
            <a:fillRect/>
          </a:stretch>
        </p:blipFill>
        <p:spPr bwMode="auto">
          <a:xfrm>
            <a:off x="3886200" y="2286000"/>
            <a:ext cx="4648200" cy="326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600" y="5305961"/>
            <a:ext cx="53304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To Be Continued</a:t>
            </a:r>
            <a:endParaRPr lang="en-US" sz="80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703824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8382000" y="4551424"/>
            <a:ext cx="762000" cy="762000"/>
          </a:xfrm>
          <a:prstGeom prst="ellipse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304800"/>
            <a:ext cx="891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Asthma is a lung-inflammation disease &amp; COPD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is a lung-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distructive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disease.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838200"/>
            <a:ext cx="10668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ASTHMA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848771"/>
            <a:ext cx="83820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Is a chronic inflammatory disorder of the airways where many cells &amp; cellular elements play a role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causing an associated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latin typeface="Arial Narrow" pitchFamily="34" charset="0"/>
              </a:rPr>
              <a:t>in airway </a:t>
            </a:r>
            <a:r>
              <a:rPr lang="en-US" sz="2400" b="1" dirty="0" err="1" smtClean="0">
                <a:latin typeface="Arial Narrow" pitchFamily="34" charset="0"/>
              </a:rPr>
              <a:t>hyperresponsiveness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leading to </a:t>
            </a:r>
            <a:r>
              <a:rPr lang="en-US" sz="2400" b="1" dirty="0" smtClean="0">
                <a:latin typeface="Arial Narrow" pitchFamily="34" charset="0"/>
              </a:rPr>
              <a:t>recurrent episodes of wheezing, breathlessness, chest tightness and coughing, particularly at night or in the early morning. These episodes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are associated with widespread but variable airflow obstruction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  <a:sym typeface="Wingdings 3"/>
              </a:rPr>
              <a:t>mostly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reversible, </a:t>
            </a:r>
            <a:r>
              <a:rPr lang="en-US" sz="2400" b="1" dirty="0" smtClean="0">
                <a:latin typeface="Arial Narrow" pitchFamily="34" charset="0"/>
              </a:rPr>
              <a:t>either spontaneously or with treatment.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483100"/>
            <a:ext cx="838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COPD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39056" y="3160776"/>
            <a:ext cx="452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Global Initiative for Asthma (GINA) Guidelines 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544568"/>
            <a:ext cx="68580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        Is a disease state characterized by airflow limitation (</a:t>
            </a:r>
            <a:r>
              <a:rPr lang="en-US" sz="2400" b="1" dirty="0" smtClean="0"/>
              <a:t> </a:t>
            </a:r>
            <a:r>
              <a:rPr lang="en-US" sz="2200" i="1" dirty="0" smtClean="0"/>
              <a:t>chronic bronchitis, emphysema, or both)</a:t>
            </a:r>
            <a:r>
              <a:rPr lang="en-US" sz="2400" b="1" dirty="0" smtClean="0">
                <a:latin typeface="Arial Narrow" pitchFamily="34" charset="0"/>
              </a:rPr>
              <a:t> that is not fully reversible. Such airflow limitation is usually progressive &amp; associated with an abnormal response of the lungs to noxious particles or gases.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6227824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Global Initiative for Chronic Obstructive Lung Disease (GOLD) Guidelines 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0" y="3546348"/>
            <a:ext cx="9144000" cy="830997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     Airway remodeling can occur in long-standing asthma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results in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dirty="0" smtClean="0">
                <a:latin typeface="Bernard MT Condensed" pitchFamily="18" charset="0"/>
              </a:rPr>
              <a:t>PARTIALLY REVERSIBLE AIRFLOW OBSTRUCTION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838200" y="2209800"/>
            <a:ext cx="7162800" cy="0"/>
          </a:xfrm>
          <a:prstGeom prst="line">
            <a:avLst/>
          </a:prstGeom>
          <a:ln w="38100">
            <a:solidFill>
              <a:srgbClr val="FF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8768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42" name="Picture 6" descr="http://www.dreamstime.com/bronchiole-thumb102908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52" b="3382"/>
          <a:stretch>
            <a:fillRect/>
          </a:stretch>
        </p:blipFill>
        <p:spPr bwMode="auto">
          <a:xfrm>
            <a:off x="0" y="685800"/>
            <a:ext cx="21336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524069"/>
            <a:ext cx="14478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Similarities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9800" y="0"/>
            <a:ext cx="350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Asthma &amp; COPD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12335" y="2514600"/>
            <a:ext cx="1742785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solidFill>
                  <a:srgbClr val="6600FF"/>
                </a:solidFill>
                <a:latin typeface="Bernard MT Condensed" pitchFamily="18" charset="0"/>
              </a:rPr>
              <a:t>Asthma</a:t>
            </a:r>
            <a:r>
              <a:rPr lang="en-US" altLang="en-US" sz="1800" dirty="0">
                <a:solidFill>
                  <a:srgbClr val="5100C8"/>
                </a:solidFill>
                <a:latin typeface="Arial Narrow" pitchFamily="34" charset="0"/>
              </a:rPr>
              <a:t/>
            </a:r>
            <a:br>
              <a:rPr lang="en-US" altLang="en-US" sz="1800" dirty="0">
                <a:solidFill>
                  <a:srgbClr val="5100C8"/>
                </a:solidFill>
                <a:latin typeface="Arial Narrow" pitchFamily="34" charset="0"/>
              </a:rPr>
            </a:br>
            <a:r>
              <a:rPr lang="en-US" altLang="en-US" sz="1800" b="1" dirty="0">
                <a:solidFill>
                  <a:srgbClr val="5100C8"/>
                </a:solidFill>
                <a:latin typeface="Arial Narrow" pitchFamily="34" charset="0"/>
              </a:rPr>
              <a:t>Sensitizing agent</a:t>
            </a:r>
            <a:endParaRPr lang="en-US" altLang="en-US" sz="1800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489510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solidFill>
                  <a:srgbClr val="6600FF"/>
                </a:solidFill>
                <a:latin typeface="Bernard MT Condensed" pitchFamily="18" charset="0"/>
              </a:rPr>
              <a:t>COPD</a:t>
            </a:r>
            <a:r>
              <a:rPr lang="en-US" altLang="en-US" sz="1800" dirty="0">
                <a:solidFill>
                  <a:srgbClr val="5100C8"/>
                </a:solidFill>
                <a:latin typeface="Arial Narrow" pitchFamily="34" charset="0"/>
              </a:rPr>
              <a:t/>
            </a:r>
            <a:br>
              <a:rPr lang="en-US" altLang="en-US" sz="1800" dirty="0">
                <a:solidFill>
                  <a:srgbClr val="5100C8"/>
                </a:solidFill>
                <a:latin typeface="Arial Narrow" pitchFamily="34" charset="0"/>
              </a:rPr>
            </a:br>
            <a:r>
              <a:rPr lang="en-US" altLang="en-US" sz="1800" b="1" dirty="0">
                <a:solidFill>
                  <a:srgbClr val="5100C8"/>
                </a:solidFill>
                <a:latin typeface="Arial Narrow" pitchFamily="34" charset="0"/>
              </a:rPr>
              <a:t>Noxious agent</a:t>
            </a:r>
            <a:endParaRPr lang="en-US" altLang="en-US" sz="1800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869226" y="6001138"/>
            <a:ext cx="1151277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solidFill>
                  <a:srgbClr val="5100C8"/>
                </a:solidFill>
                <a:latin typeface="Bernard MT Condensed" pitchFamily="18" charset="0"/>
              </a:rPr>
              <a:t>Airflow </a:t>
            </a:r>
            <a:br>
              <a:rPr lang="en-US" altLang="en-US" sz="2000" dirty="0">
                <a:solidFill>
                  <a:srgbClr val="5100C8"/>
                </a:solidFill>
                <a:latin typeface="Bernard MT Condensed" pitchFamily="18" charset="0"/>
              </a:rPr>
            </a:br>
            <a:r>
              <a:rPr lang="en-US" altLang="en-US" sz="2000" dirty="0">
                <a:solidFill>
                  <a:srgbClr val="5100C8"/>
                </a:solidFill>
                <a:latin typeface="Bernard MT Condensed" pitchFamily="18" charset="0"/>
              </a:rPr>
              <a:t>limitation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221733" y="3124200"/>
            <a:ext cx="6322067" cy="821474"/>
            <a:chOff x="1221733" y="3124200"/>
            <a:chExt cx="6322067" cy="821474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5950132" y="3124200"/>
              <a:ext cx="298268" cy="232828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E1FF"/>
            </a:solidFill>
            <a:ln w="12700" cap="sq">
              <a:solidFill>
                <a:srgbClr val="66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4724400" y="3391676"/>
              <a:ext cx="2819400" cy="553998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rgbClr val="CC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en-US" b="1" dirty="0" smtClean="0">
                  <a:latin typeface="Arial Narrow" pitchFamily="34" charset="0"/>
                </a:rPr>
                <a:t>Small airways + </a:t>
              </a:r>
            </a:p>
            <a:p>
              <a:pPr algn="ctr">
                <a:lnSpc>
                  <a:spcPts val="1800"/>
                </a:lnSpc>
              </a:pPr>
              <a:r>
                <a:rPr lang="en-US" altLang="en-US" b="1" dirty="0" err="1" smtClean="0">
                  <a:latin typeface="Arial Narrow" pitchFamily="34" charset="0"/>
                </a:rPr>
                <a:t>parenchymal</a:t>
              </a:r>
              <a:r>
                <a:rPr lang="en-US" altLang="en-US" b="1" dirty="0" smtClean="0">
                  <a:latin typeface="Arial Narrow" pitchFamily="34" charset="0"/>
                </a:rPr>
                <a:t> involvement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221733" y="3124200"/>
              <a:ext cx="2975494" cy="810591"/>
              <a:chOff x="1221733" y="3124200"/>
              <a:chExt cx="2975494" cy="810591"/>
            </a:xfrm>
          </p:grpSpPr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221733" y="3380793"/>
                <a:ext cx="2975494" cy="553998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rgbClr val="CC66FF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altLang="en-US" sz="1800" b="1" dirty="0" smtClean="0">
                    <a:latin typeface="Arial Narrow" pitchFamily="34" charset="0"/>
                  </a:rPr>
                  <a:t>Intermediate &amp; small airways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altLang="en-US" b="1" dirty="0" smtClean="0">
                    <a:latin typeface="Arial Narrow" pitchFamily="34" charset="0"/>
                  </a:rPr>
                  <a:t>No </a:t>
                </a:r>
                <a:r>
                  <a:rPr lang="en-US" altLang="en-US" b="1" dirty="0" err="1" smtClean="0">
                    <a:latin typeface="Arial Narrow" pitchFamily="34" charset="0"/>
                  </a:rPr>
                  <a:t>parenchymal</a:t>
                </a:r>
                <a:r>
                  <a:rPr lang="en-US" altLang="en-US" b="1" dirty="0" smtClean="0">
                    <a:latin typeface="Arial Narrow" pitchFamily="34" charset="0"/>
                  </a:rPr>
                  <a:t> involvement</a:t>
                </a:r>
                <a:endParaRPr lang="en-US" altLang="en-US" sz="1800" b="1" dirty="0">
                  <a:latin typeface="Arial Narrow" pitchFamily="34" charset="0"/>
                </a:endParaRPr>
              </a:p>
            </p:txBody>
          </p:sp>
          <p:sp>
            <p:nvSpPr>
              <p:cNvPr id="35" name="AutoShape 6"/>
              <p:cNvSpPr>
                <a:spLocks noChangeArrowheads="1"/>
              </p:cNvSpPr>
              <p:nvPr/>
            </p:nvSpPr>
            <p:spPr bwMode="auto">
              <a:xfrm>
                <a:off x="2590800" y="3124200"/>
                <a:ext cx="298268" cy="232828"/>
              </a:xfrm>
              <a:prstGeom prst="downArrow">
                <a:avLst>
                  <a:gd name="adj1" fmla="val 50000"/>
                  <a:gd name="adj2" fmla="val 33333"/>
                </a:avLst>
              </a:prstGeom>
              <a:solidFill>
                <a:srgbClr val="FFE1FF"/>
              </a:solidFill>
              <a:ln w="12700" cap="sq">
                <a:solidFill>
                  <a:srgbClr val="6600FF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800">
                  <a:latin typeface="Arial Narrow" pitchFamily="34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752600" y="457200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Both result from gene-environment interaction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Both are chronic inflammatory diseases that involve airways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causing airflow limitation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Both are usually </a:t>
            </a:r>
            <a:r>
              <a:rPr lang="en-US" sz="2200" b="1" dirty="0" err="1" smtClean="0">
                <a:latin typeface="Arial Narrow" pitchFamily="34" charset="0"/>
              </a:rPr>
              <a:t>characterised</a:t>
            </a:r>
            <a:r>
              <a:rPr lang="en-US" sz="2200" b="1" dirty="0" smtClean="0">
                <a:latin typeface="Arial Narrow" pitchFamily="34" charset="0"/>
              </a:rPr>
              <a:t> by mucus,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&amp; bronchial </a:t>
            </a:r>
            <a:r>
              <a:rPr lang="en-US" sz="2200" b="1" dirty="0" err="1" smtClean="0">
                <a:latin typeface="Arial Narrow" pitchFamily="34" charset="0"/>
              </a:rPr>
              <a:t>hyperreactivity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89786" y="2286000"/>
            <a:ext cx="14478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Differences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61055" y="3958172"/>
            <a:ext cx="7021283" cy="950789"/>
            <a:chOff x="961055" y="3958172"/>
            <a:chExt cx="7021283" cy="950789"/>
          </a:xfrm>
        </p:grpSpPr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4745683" y="4114800"/>
              <a:ext cx="3236655" cy="784830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rgbClr val="CC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1800"/>
                </a:lnSpc>
              </a:pPr>
              <a:r>
                <a:rPr lang="en-US" altLang="en-US" b="1" dirty="0" smtClean="0">
                  <a:latin typeface="Arial Narrow" pitchFamily="34" charset="0"/>
                </a:rPr>
                <a:t>Inflammatory reaction involves</a:t>
              </a:r>
            </a:p>
            <a:p>
              <a:pPr marL="0" lvl="1" algn="ctr">
                <a:lnSpc>
                  <a:spcPts val="1800"/>
                </a:lnSpc>
              </a:pPr>
              <a:r>
                <a:rPr lang="en-US" altLang="en-US" b="1" dirty="0" err="1" smtClean="0">
                  <a:latin typeface="Arial Narrow" pitchFamily="34" charset="0"/>
                </a:rPr>
                <a:t>Neutrophils</a:t>
              </a:r>
              <a:r>
                <a:rPr lang="en-US" altLang="en-US" b="1" dirty="0" smtClean="0">
                  <a:latin typeface="Arial Narrow" pitchFamily="34" charset="0"/>
                </a:rPr>
                <a:t>  /  Macrophages</a:t>
              </a:r>
            </a:p>
            <a:p>
              <a:pPr marL="0" lvl="1" algn="ctr">
                <a:lnSpc>
                  <a:spcPts val="1800"/>
                </a:lnSpc>
              </a:pPr>
              <a:r>
                <a:rPr lang="en-US" altLang="en-US" b="1" dirty="0" smtClean="0">
                  <a:latin typeface="Arial Narrow" pitchFamily="34" charset="0"/>
                </a:rPr>
                <a:t>CD8+ T lymphocytes</a:t>
              </a:r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auto">
            <a:xfrm>
              <a:off x="5950132" y="3958172"/>
              <a:ext cx="298268" cy="232828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E1FF"/>
            </a:solidFill>
            <a:ln w="12700" cap="sq">
              <a:solidFill>
                <a:srgbClr val="66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961055" y="3958172"/>
              <a:ext cx="3236655" cy="950789"/>
              <a:chOff x="961055" y="3958172"/>
              <a:chExt cx="3236655" cy="950789"/>
            </a:xfrm>
          </p:grpSpPr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961055" y="4124131"/>
                <a:ext cx="3236655" cy="784830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rgbClr val="CC66FF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marL="0" lvl="1" algn="ctr">
                  <a:lnSpc>
                    <a:spcPts val="1800"/>
                  </a:lnSpc>
                </a:pPr>
                <a:r>
                  <a:rPr lang="en-US" altLang="en-US" b="1" dirty="0" smtClean="0">
                    <a:latin typeface="Arial Narrow" pitchFamily="34" charset="0"/>
                  </a:rPr>
                  <a:t>Inflammatory reaction involves</a:t>
                </a:r>
              </a:p>
              <a:p>
                <a:pPr marL="0" lvl="1" algn="ctr">
                  <a:lnSpc>
                    <a:spcPts val="1800"/>
                  </a:lnSpc>
                </a:pPr>
                <a:r>
                  <a:rPr lang="en-US" altLang="en-US" b="1" dirty="0" err="1" smtClean="0">
                    <a:latin typeface="Arial Narrow" pitchFamily="34" charset="0"/>
                  </a:rPr>
                  <a:t>Eosinophils</a:t>
                </a:r>
                <a:r>
                  <a:rPr lang="en-US" altLang="en-US" b="1" dirty="0" smtClean="0">
                    <a:latin typeface="Arial Narrow" pitchFamily="34" charset="0"/>
                  </a:rPr>
                  <a:t>  /  Mast cells</a:t>
                </a:r>
              </a:p>
              <a:p>
                <a:pPr marL="0" lvl="1" algn="ctr">
                  <a:lnSpc>
                    <a:spcPts val="1800"/>
                  </a:lnSpc>
                </a:pPr>
                <a:r>
                  <a:rPr lang="en-US" altLang="en-US" b="1" dirty="0" smtClean="0">
                    <a:latin typeface="Arial Narrow" pitchFamily="34" charset="0"/>
                  </a:rPr>
                  <a:t>CD4+ T lymphocytes</a:t>
                </a:r>
              </a:p>
            </p:txBody>
          </p:sp>
          <p:sp>
            <p:nvSpPr>
              <p:cNvPr id="40" name="AutoShape 6"/>
              <p:cNvSpPr>
                <a:spLocks noChangeArrowheads="1"/>
              </p:cNvSpPr>
              <p:nvPr/>
            </p:nvSpPr>
            <p:spPr bwMode="auto">
              <a:xfrm>
                <a:off x="2590800" y="3958172"/>
                <a:ext cx="298268" cy="232828"/>
              </a:xfrm>
              <a:prstGeom prst="downArrow">
                <a:avLst>
                  <a:gd name="adj1" fmla="val 50000"/>
                  <a:gd name="adj2" fmla="val 33333"/>
                </a:avLst>
              </a:prstGeom>
              <a:solidFill>
                <a:srgbClr val="FFE1FF"/>
              </a:solidFill>
              <a:ln w="12700" cap="sq">
                <a:solidFill>
                  <a:srgbClr val="6600FF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800">
                  <a:latin typeface="Arial Narrow" pitchFamily="34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28600" y="4876800"/>
            <a:ext cx="8077200" cy="1013430"/>
            <a:chOff x="228600" y="4876800"/>
            <a:chExt cx="8077200" cy="1013430"/>
          </a:xfrm>
        </p:grpSpPr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228600" y="5105400"/>
              <a:ext cx="3962400" cy="784830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rgbClr val="CC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1800"/>
                </a:lnSpc>
              </a:pPr>
              <a:r>
                <a:rPr lang="en-US" altLang="en-US" b="1" spc="-50" dirty="0" smtClean="0">
                  <a:latin typeface="Arial Narrow" pitchFamily="34" charset="0"/>
                </a:rPr>
                <a:t>Normal lung volume &amp; elastic recoil</a:t>
              </a:r>
            </a:p>
            <a:p>
              <a:pPr marL="0" lvl="1" algn="ctr">
                <a:lnSpc>
                  <a:spcPts val="1800"/>
                </a:lnSpc>
              </a:pPr>
              <a:r>
                <a:rPr lang="en-US" altLang="en-US" b="1" spc="-50" dirty="0" smtClean="0">
                  <a:latin typeface="Arial Narrow" pitchFamily="34" charset="0"/>
                </a:rPr>
                <a:t>If chronic </a:t>
              </a:r>
              <a:r>
                <a:rPr lang="en-US" altLang="en-US" b="1" spc="-50" dirty="0" smtClean="0">
                  <a:latin typeface="Arial Narrow" pitchFamily="34" charset="0"/>
                  <a:sym typeface="Wingdings 3"/>
                </a:rPr>
                <a:t> Remodeling  </a:t>
              </a:r>
              <a:r>
                <a:rPr lang="en-US" altLang="en-US" b="1" spc="-50" dirty="0" smtClean="0">
                  <a:latin typeface="Arial Narrow" pitchFamily="34" charset="0"/>
                </a:rPr>
                <a:t>B. Membrane thickening / </a:t>
              </a:r>
              <a:r>
                <a:rPr lang="en-US" altLang="en-US" b="1" spc="-50" dirty="0" err="1" smtClean="0">
                  <a:latin typeface="Arial Narrow" pitchFamily="34" charset="0"/>
                </a:rPr>
                <a:t>Sm.M</a:t>
              </a:r>
              <a:r>
                <a:rPr lang="en-US" altLang="en-US" b="1" spc="-50" dirty="0" smtClean="0">
                  <a:latin typeface="Arial Narrow" pitchFamily="34" charset="0"/>
                </a:rPr>
                <a:t>. Hypertrophy</a:t>
              </a:r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4756566" y="5105400"/>
              <a:ext cx="3549234" cy="784830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rgbClr val="CC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1800"/>
                </a:lnSpc>
              </a:pPr>
              <a:r>
                <a:rPr lang="en-US" altLang="en-US" b="1" dirty="0" smtClean="0">
                  <a:latin typeface="Arial Narrow" pitchFamily="34" charset="0"/>
                </a:rPr>
                <a:t>Hyperinflation / Loss of elastic recoil Alveoli emphysematous &amp; destroyed</a:t>
              </a:r>
            </a:p>
            <a:p>
              <a:pPr marL="0" lvl="1" algn="ctr">
                <a:lnSpc>
                  <a:spcPts val="1800"/>
                </a:lnSpc>
              </a:pPr>
              <a:r>
                <a:rPr lang="en-US" b="1" spc="-50" dirty="0" smtClean="0">
                  <a:latin typeface="Arial Narrow" pitchFamily="34" charset="0"/>
                </a:rPr>
                <a:t>Gradually on going progression</a:t>
              </a:r>
              <a:r>
                <a:rPr lang="en-US" altLang="en-US" b="1" dirty="0" smtClean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2590800" y="4876800"/>
              <a:ext cx="298268" cy="232828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E1FF"/>
            </a:solidFill>
            <a:ln w="12700" cap="sq">
              <a:solidFill>
                <a:srgbClr val="66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44" name="AutoShape 6"/>
            <p:cNvSpPr>
              <a:spLocks noChangeArrowheads="1"/>
            </p:cNvSpPr>
            <p:nvPr/>
          </p:nvSpPr>
          <p:spPr bwMode="auto">
            <a:xfrm>
              <a:off x="5950132" y="4876800"/>
              <a:ext cx="298268" cy="232828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E1FF"/>
            </a:solidFill>
            <a:ln w="12700" cap="sq">
              <a:solidFill>
                <a:srgbClr val="66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81000" y="5828524"/>
            <a:ext cx="7190896" cy="591386"/>
            <a:chOff x="381000" y="5828524"/>
            <a:chExt cx="7190896" cy="591386"/>
          </a:xfrm>
        </p:grpSpPr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381000" y="6019800"/>
              <a:ext cx="3505200" cy="40011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b="1" dirty="0" smtClean="0">
                  <a:solidFill>
                    <a:srgbClr val="6600FF"/>
                  </a:solidFill>
                  <a:latin typeface="Arial Narrow" pitchFamily="34" charset="0"/>
                </a:rPr>
                <a:t>Completely or partially reversible</a:t>
              </a:r>
              <a:endParaRPr lang="en-US" altLang="en-US" sz="2000" b="1" dirty="0">
                <a:solidFill>
                  <a:srgbClr val="6600FF"/>
                </a:solidFill>
                <a:latin typeface="Arial Narrow" pitchFamily="34" charset="0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4981096" y="6019800"/>
              <a:ext cx="2590800" cy="40011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b="1" dirty="0" smtClean="0">
                  <a:solidFill>
                    <a:srgbClr val="6600FF"/>
                  </a:solidFill>
                  <a:latin typeface="Arial Narrow" pitchFamily="34" charset="0"/>
                </a:rPr>
                <a:t>Completely irreversible </a:t>
              </a:r>
              <a:endParaRPr lang="en-US" altLang="en-US" sz="2000" b="1" dirty="0">
                <a:solidFill>
                  <a:srgbClr val="6600FF"/>
                </a:solidFill>
                <a:latin typeface="Arial Narrow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auto">
            <a:xfrm>
              <a:off x="2590800" y="5828524"/>
              <a:ext cx="298268" cy="232828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E1FF"/>
            </a:solidFill>
            <a:ln w="12700" cap="sq">
              <a:solidFill>
                <a:srgbClr val="66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auto">
            <a:xfrm>
              <a:off x="5943600" y="5828524"/>
              <a:ext cx="298268" cy="232828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E1FF"/>
            </a:solidFill>
            <a:ln w="12700" cap="sq">
              <a:solidFill>
                <a:srgbClr val="66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70118" y="6412468"/>
            <a:ext cx="8785336" cy="369332"/>
            <a:chOff x="170118" y="6412468"/>
            <a:chExt cx="8785336" cy="369332"/>
          </a:xfrm>
        </p:grpSpPr>
        <p:sp>
          <p:nvSpPr>
            <p:cNvPr id="51" name="Rectangle 50"/>
            <p:cNvSpPr/>
            <p:nvPr/>
          </p:nvSpPr>
          <p:spPr>
            <a:xfrm>
              <a:off x="170118" y="6412468"/>
              <a:ext cx="3716082" cy="36933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5100C8"/>
                  </a:solidFill>
                  <a:latin typeface="Bernard MT Condensed" pitchFamily="18" charset="0"/>
                </a:rPr>
                <a:t>Symptom come &amp; go &gt; night </a:t>
              </a:r>
              <a:r>
                <a:rPr lang="en-US" dirty="0" smtClean="0">
                  <a:solidFill>
                    <a:srgbClr val="5100C8"/>
                  </a:solidFill>
                  <a:latin typeface="Bernard MT Condensed" pitchFamily="18" charset="0"/>
                  <a:sym typeface="Wingdings 3"/>
                </a:rPr>
                <a:t></a:t>
              </a:r>
              <a:r>
                <a:rPr lang="en-US" dirty="0" smtClean="0">
                  <a:solidFill>
                    <a:srgbClr val="5100C8"/>
                  </a:solidFill>
                  <a:latin typeface="Bernard MT Condensed" pitchFamily="18" charset="0"/>
                </a:rPr>
                <a:t>wake up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1096" y="6412468"/>
              <a:ext cx="3974358" cy="36933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5100C8"/>
                  </a:solidFill>
                  <a:latin typeface="Bernard MT Condensed" pitchFamily="18" charset="0"/>
                </a:rPr>
                <a:t>Symptoms; chronic (persistent) in morning </a:t>
              </a:r>
              <a:endParaRPr lang="en-US" dirty="0">
                <a:solidFill>
                  <a:srgbClr val="5100C8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00800" y="2514600"/>
            <a:ext cx="2699657" cy="823302"/>
            <a:chOff x="6400800" y="2514600"/>
            <a:chExt cx="2699657" cy="823302"/>
          </a:xfrm>
        </p:grpSpPr>
        <p:sp>
          <p:nvSpPr>
            <p:cNvPr id="23" name="Rectangle 22"/>
            <p:cNvSpPr/>
            <p:nvPr/>
          </p:nvSpPr>
          <p:spPr>
            <a:xfrm>
              <a:off x="6553200" y="2514600"/>
              <a:ext cx="2547257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2000" b="1" spc="-50" dirty="0" smtClean="0">
                  <a:latin typeface="Arial Narrow" pitchFamily="34" charset="0"/>
                </a:rPr>
                <a:t>Usually, Tobacco-related, </a:t>
              </a:r>
            </a:p>
            <a:p>
              <a:pPr algn="r">
                <a:lnSpc>
                  <a:spcPts val="1900"/>
                </a:lnSpc>
              </a:pPr>
              <a:r>
                <a:rPr lang="en-US" sz="2000" b="1" spc="-50" dirty="0" smtClean="0">
                  <a:latin typeface="Arial Narrow" pitchFamily="34" charset="0"/>
                </a:rPr>
                <a:t>later in life &lt; allergy history</a:t>
              </a:r>
              <a:endParaRPr lang="en-US" sz="2000" b="1" spc="-50" dirty="0">
                <a:latin typeface="Arial Narrow" pitchFamily="34" charset="0"/>
              </a:endParaRPr>
            </a:p>
          </p:txBody>
        </p:sp>
        <p:sp>
          <p:nvSpPr>
            <p:cNvPr id="55" name="AutoShape 6"/>
            <p:cNvSpPr>
              <a:spLocks noChangeArrowheads="1"/>
            </p:cNvSpPr>
            <p:nvPr/>
          </p:nvSpPr>
          <p:spPr bwMode="auto">
            <a:xfrm rot="5400000">
              <a:off x="6368080" y="2604858"/>
              <a:ext cx="298268" cy="232828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E1FF"/>
            </a:solidFill>
            <a:ln w="12700" cap="sq">
              <a:solidFill>
                <a:srgbClr val="66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0" y="2533262"/>
            <a:ext cx="2362200" cy="823302"/>
            <a:chOff x="0" y="2533262"/>
            <a:chExt cx="2362200" cy="823302"/>
          </a:xfrm>
        </p:grpSpPr>
        <p:sp>
          <p:nvSpPr>
            <p:cNvPr id="36" name="Rectangle 35"/>
            <p:cNvSpPr/>
            <p:nvPr/>
          </p:nvSpPr>
          <p:spPr>
            <a:xfrm>
              <a:off x="0" y="2533262"/>
              <a:ext cx="2209800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Young &gt; adult onset in nonsmokers</a:t>
              </a:r>
            </a:p>
            <a:p>
              <a:pPr>
                <a:lnSpc>
                  <a:spcPts val="19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&gt; Allergic 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auto">
            <a:xfrm rot="16200000" flipH="1">
              <a:off x="2096652" y="2595527"/>
              <a:ext cx="298268" cy="232828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E1FF"/>
            </a:solidFill>
            <a:ln w="12700" cap="sq">
              <a:solidFill>
                <a:srgbClr val="66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FFCCFF">
                <a:alpha val="37000"/>
              </a:srgbClr>
            </a:gs>
            <a:gs pos="28000">
              <a:srgbClr val="FFA3A5">
                <a:alpha val="58000"/>
              </a:srgbClr>
            </a:gs>
            <a:gs pos="70000">
              <a:schemeClr val="bg2">
                <a:lumMod val="90000"/>
              </a:schemeClr>
            </a:gs>
            <a:gs pos="94000">
              <a:srgbClr val="E63700">
                <a:alpha val="50000"/>
              </a:srgbClr>
            </a:gs>
            <a:gs pos="65000">
              <a:srgbClr val="B0003B">
                <a:alpha val="62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8200" y="990600"/>
            <a:ext cx="464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i="1" dirty="0" smtClean="0">
                <a:ln>
                  <a:solidFill>
                    <a:srgbClr val="6600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8000" b="1" i="1" dirty="0">
              <a:ln>
                <a:solidFill>
                  <a:srgbClr val="6600FF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9166" t="25522" r="19167" b="16620"/>
          <a:stretch>
            <a:fillRect/>
          </a:stretch>
        </p:blipFill>
        <p:spPr bwMode="auto">
          <a:xfrm>
            <a:off x="3886200" y="2982097"/>
            <a:ext cx="4648200" cy="326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9042"/>
            <a:ext cx="838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Types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43200"/>
            <a:ext cx="88392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3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Intrinsic (</a:t>
            </a:r>
            <a:r>
              <a:rPr lang="en-US" sz="2000" dirty="0" smtClean="0">
                <a:solidFill>
                  <a:srgbClr val="5100C8"/>
                </a:solidFill>
                <a:latin typeface="Bernard MT Condensed" pitchFamily="18" charset="0"/>
              </a:rPr>
              <a:t>NON-ATOPIC</a:t>
            </a:r>
            <a:r>
              <a:rPr lang="en-US" sz="2200" b="1" dirty="0" smtClean="0">
                <a:latin typeface="Arial Narrow" pitchFamily="34" charset="0"/>
              </a:rPr>
              <a:t>); Elder, 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family history, </a:t>
            </a:r>
            <a:r>
              <a:rPr lang="en-US" sz="2200" b="1" u="sng" spc="-40" dirty="0" smtClean="0">
                <a:latin typeface="Arial Narrow" pitchFamily="34" charset="0"/>
              </a:rPr>
              <a:t>+ </a:t>
            </a:r>
            <a:r>
              <a:rPr lang="en-US" sz="2200" b="1" dirty="0" smtClean="0">
                <a:latin typeface="Arial Narrow" pitchFamily="34" charset="0"/>
              </a:rPr>
              <a:t>follows respiratory illness,</a:t>
            </a:r>
            <a:r>
              <a:rPr lang="en-US" sz="2400" dirty="0" smtClean="0">
                <a:latin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   </a:t>
            </a:r>
            <a:r>
              <a:rPr lang="en-US" sz="2200" b="1" spc="-50" dirty="0" smtClean="0">
                <a:latin typeface="Arial Narrow" pitchFamily="34" charset="0"/>
              </a:rPr>
              <a:t>perennial (</a:t>
            </a:r>
            <a:r>
              <a:rPr lang="en-US" sz="2000" i="1" spc="-50" dirty="0" smtClean="0">
                <a:latin typeface="Arial Narrow" pitchFamily="34" charset="0"/>
              </a:rPr>
              <a:t>lasting an indefinitely long time</a:t>
            </a:r>
            <a:r>
              <a:rPr lang="en-US" sz="2200" b="1" spc="-50" dirty="0" smtClean="0">
                <a:latin typeface="Arial Narrow" pitchFamily="34" charset="0"/>
              </a:rPr>
              <a:t>),</a:t>
            </a:r>
            <a:r>
              <a:rPr lang="en-US" sz="2800" b="1" spc="-50" dirty="0" smtClean="0">
                <a:latin typeface="Arial Narrow" pitchFamily="34" charset="0"/>
              </a:rPr>
              <a:t> </a:t>
            </a:r>
            <a:r>
              <a:rPr lang="en-US" sz="2200" b="1" u="sng" spc="-50" dirty="0" smtClean="0">
                <a:latin typeface="Arial Narrow" pitchFamily="34" charset="0"/>
              </a:rPr>
              <a:t>+</a:t>
            </a:r>
            <a:r>
              <a:rPr lang="en-US" sz="2200" b="1" spc="-50" dirty="0" smtClean="0">
                <a:latin typeface="Arial Narrow" pitchFamily="34" charset="0"/>
              </a:rPr>
              <a:t> </a:t>
            </a:r>
            <a:r>
              <a:rPr lang="en-US" sz="2200" b="1" spc="-50" dirty="0" err="1" smtClean="0">
                <a:latin typeface="Arial Narrow" pitchFamily="34" charset="0"/>
              </a:rPr>
              <a:t>ve</a:t>
            </a:r>
            <a:r>
              <a:rPr lang="en-US" sz="2200" b="1" spc="-50" dirty="0" smtClean="0">
                <a:latin typeface="Arial Narrow" pitchFamily="34" charset="0"/>
              </a:rPr>
              <a:t> </a:t>
            </a:r>
            <a:r>
              <a:rPr lang="en-US" sz="2200" b="1" spc="-50" dirty="0" err="1" smtClean="0">
                <a:latin typeface="Arial Narrow" pitchFamily="34" charset="0"/>
              </a:rPr>
              <a:t>IgG</a:t>
            </a:r>
            <a:r>
              <a:rPr lang="en-US" sz="2200" b="1" spc="-50" dirty="0" smtClean="0">
                <a:latin typeface="Arial Narrow" pitchFamily="34" charset="0"/>
              </a:rPr>
              <a:t> </a:t>
            </a:r>
            <a:r>
              <a:rPr lang="en-US" sz="2000" i="1" spc="-50" dirty="0" smtClean="0">
                <a:latin typeface="Arial Narrow" pitchFamily="34" charset="0"/>
              </a:rPr>
              <a:t>(maybe against the injured tissues)</a:t>
            </a:r>
            <a:r>
              <a:rPr lang="en-US" sz="2000" b="1" spc="-50" dirty="0" smtClean="0">
                <a:latin typeface="Arial Narrow" pitchFamily="34" charset="0"/>
              </a:rPr>
              <a:t> </a:t>
            </a:r>
            <a:endParaRPr lang="en-US" sz="2200" b="1" spc="-50" dirty="0" smtClean="0">
              <a:latin typeface="Arial Narrow" pitchFamily="34" charset="0"/>
            </a:endParaRPr>
          </a:p>
          <a:p>
            <a:pPr marL="0" lvl="2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  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Triggered Initially by </a:t>
            </a:r>
            <a:r>
              <a:rPr lang="en-US" sz="2200" b="1" dirty="0" smtClean="0">
                <a:latin typeface="Arial Narrow" pitchFamily="34" charset="0"/>
              </a:rPr>
              <a:t>infections, drugs (aspirin &amp; NSAIDs),dust, pollutants,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chemicals, irritants (could be occupational)…etc. </a:t>
            </a:r>
          </a:p>
          <a:p>
            <a:pPr marL="0" lvl="2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   Once exposed &amp; sensitized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as</a:t>
            </a:r>
            <a:r>
              <a:rPr lang="en-US" sz="2200" b="1" dirty="0" smtClean="0">
                <a:latin typeface="Arial Narrow" pitchFamily="34" charset="0"/>
              </a:rPr>
              <a:t>thma can be provoked by physical efforts,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emotional &amp; mental stress either in presence or despite avoidance of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the triggers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i.e. can occur without an apparent provocation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marL="0" lvl="2">
              <a:lnSpc>
                <a:spcPts val="2300"/>
              </a:lnSpc>
            </a:pPr>
            <a:r>
              <a:rPr lang="en-US" sz="2000" spc="-40" dirty="0" smtClean="0">
                <a:solidFill>
                  <a:srgbClr val="5100C8"/>
                </a:solidFill>
                <a:latin typeface="Bernard MT Condensed" pitchFamily="18" charset="0"/>
              </a:rPr>
              <a:t>Less Common &amp; Etiology remains unknown, may be Increased Immune Sensitivity 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5" name="Picture 5" descr="Common Asthma Trigge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091" b="6818"/>
          <a:stretch>
            <a:fillRect/>
          </a:stretch>
        </p:blipFill>
        <p:spPr bwMode="auto">
          <a:xfrm>
            <a:off x="3276600" y="5160264"/>
            <a:ext cx="2971800" cy="1545336"/>
          </a:xfrm>
          <a:prstGeom prst="rect">
            <a:avLst/>
          </a:prstGeom>
          <a:noFill/>
        </p:spPr>
      </p:pic>
      <p:pic>
        <p:nvPicPr>
          <p:cNvPr id="6" name="Picture 5" descr="Common Asthma Trigge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636"/>
          <a:stretch>
            <a:fillRect/>
          </a:stretch>
        </p:blipFill>
        <p:spPr bwMode="auto">
          <a:xfrm>
            <a:off x="0" y="5257800"/>
            <a:ext cx="3333750" cy="106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762000"/>
            <a:ext cx="8839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300"/>
              </a:lnSpc>
              <a:buBlip>
                <a:blip r:embed="rId2"/>
              </a:buBlip>
            </a:pPr>
            <a:r>
              <a:rPr lang="en-US" sz="2200" b="1" spc="-40" dirty="0" smtClean="0">
                <a:latin typeface="Arial Narrow" pitchFamily="34" charset="0"/>
              </a:rPr>
              <a:t>Extrinsic (</a:t>
            </a:r>
            <a:r>
              <a:rPr lang="en-US" sz="2000" spc="-40" dirty="0" smtClean="0">
                <a:solidFill>
                  <a:srgbClr val="5100C8"/>
                </a:solidFill>
                <a:latin typeface="Bernard MT Condensed" pitchFamily="18" charset="0"/>
              </a:rPr>
              <a:t>ATOPIC</a:t>
            </a:r>
            <a:r>
              <a:rPr lang="en-US" sz="2200" b="1" spc="-40" dirty="0" smtClean="0">
                <a:latin typeface="Arial Narrow" pitchFamily="34" charset="0"/>
              </a:rPr>
              <a:t>); </a:t>
            </a:r>
            <a:r>
              <a:rPr lang="en-US" sz="2200" b="1" spc="-60" dirty="0" smtClean="0">
                <a:latin typeface="Arial Narrow" pitchFamily="34" charset="0"/>
              </a:rPr>
              <a:t>Young, +</a:t>
            </a:r>
            <a:r>
              <a:rPr lang="en-US" sz="2200" b="1" spc="-60" dirty="0" err="1" smtClean="0">
                <a:latin typeface="Arial Narrow" pitchFamily="34" charset="0"/>
              </a:rPr>
              <a:t>ve</a:t>
            </a:r>
            <a:r>
              <a:rPr lang="en-US" sz="2200" b="1" spc="-60" dirty="0" smtClean="0">
                <a:latin typeface="Arial Narrow" pitchFamily="34" charset="0"/>
              </a:rPr>
              <a:t> family history, +</a:t>
            </a:r>
            <a:r>
              <a:rPr lang="en-US" sz="2200" b="1" spc="-60" dirty="0" err="1" smtClean="0">
                <a:latin typeface="Arial Narrow" pitchFamily="34" charset="0"/>
              </a:rPr>
              <a:t>ve</a:t>
            </a:r>
            <a:r>
              <a:rPr lang="en-US" sz="2200" b="1" spc="-60" dirty="0" smtClean="0">
                <a:latin typeface="Arial Narrow" pitchFamily="34" charset="0"/>
              </a:rPr>
              <a:t> allergic associations, </a:t>
            </a:r>
            <a:r>
              <a:rPr lang="en-US" sz="2200" b="1" u="sng" spc="-60" dirty="0" smtClean="0">
                <a:latin typeface="Arial Narrow" pitchFamily="34" charset="0"/>
              </a:rPr>
              <a:t>+</a:t>
            </a:r>
            <a:r>
              <a:rPr lang="en-US" sz="2200" b="1" spc="-60" dirty="0" smtClean="0">
                <a:latin typeface="Arial Narrow" pitchFamily="34" charset="0"/>
              </a:rPr>
              <a:t> seasonal, </a:t>
            </a:r>
            <a:br>
              <a:rPr lang="en-US" sz="2200" b="1" spc="-60" dirty="0" smtClean="0">
                <a:latin typeface="Arial Narrow" pitchFamily="34" charset="0"/>
              </a:rPr>
            </a:br>
            <a:r>
              <a:rPr lang="en-US" sz="2200" b="1" spc="-60" dirty="0" smtClean="0">
                <a:latin typeface="Arial Narrow" pitchFamily="34" charset="0"/>
              </a:rPr>
              <a:t>    </a:t>
            </a:r>
            <a:r>
              <a:rPr lang="en-US" sz="2200" b="1" spc="-40" dirty="0" smtClean="0">
                <a:latin typeface="Arial Narrow" pitchFamily="34" charset="0"/>
              </a:rPr>
              <a:t>+ </a:t>
            </a:r>
            <a:r>
              <a:rPr lang="en-US" sz="2200" b="1" spc="-40" dirty="0" err="1" smtClean="0">
                <a:latin typeface="Arial Narrow" pitchFamily="34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err="1" smtClean="0">
                <a:latin typeface="Arial Narrow" pitchFamily="34" charset="0"/>
              </a:rPr>
              <a:t>IgE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000" i="1" spc="-40" dirty="0" smtClean="0">
                <a:latin typeface="Arial Narrow" pitchFamily="34" charset="0"/>
              </a:rPr>
              <a:t>(against the triggering antigen)  </a:t>
            </a:r>
            <a:endParaRPr lang="en-US" sz="2200" i="1" spc="-40" dirty="0" smtClean="0">
              <a:latin typeface="Arial Narrow" pitchFamily="34" charset="0"/>
            </a:endParaRPr>
          </a:p>
          <a:p>
            <a:pPr marL="0" lvl="2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  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Triggered Always by </a:t>
            </a:r>
            <a:r>
              <a:rPr lang="en-US" sz="2200" b="1" dirty="0" smtClean="0">
                <a:latin typeface="Arial Narrow" pitchFamily="34" charset="0"/>
              </a:rPr>
              <a:t>allergens: food, pollens, spores, animal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dander, and insects. … etc.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200" b="1" dirty="0" smtClean="0">
                <a:latin typeface="Arial Narrow" pitchFamily="34" charset="0"/>
              </a:rPr>
              <a:t> Once exposed &amp; sensitized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as</a:t>
            </a:r>
            <a:r>
              <a:rPr lang="en-US" sz="2200" b="1" dirty="0" smtClean="0">
                <a:latin typeface="Arial Narrow" pitchFamily="34" charset="0"/>
              </a:rPr>
              <a:t>thma can be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provoked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whenever there is exposure to same trigger </a:t>
            </a:r>
          </a:p>
          <a:p>
            <a:pPr marL="0" lvl="2">
              <a:lnSpc>
                <a:spcPts val="2300"/>
              </a:lnSpc>
            </a:pPr>
            <a:r>
              <a:rPr lang="en-US" sz="2000" spc="-40" dirty="0" smtClean="0">
                <a:solidFill>
                  <a:srgbClr val="5100C8"/>
                </a:solidFill>
                <a:latin typeface="Bernard MT Condensed" pitchFamily="18" charset="0"/>
              </a:rPr>
              <a:t>More Common &amp; Etiology becomes known </a:t>
            </a:r>
            <a:r>
              <a:rPr lang="en-US" sz="2000" spc="-4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 TYPE I Hypersensitivity Reaction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1143000" y="796341"/>
            <a:ext cx="3810000" cy="4510828"/>
            <a:chOff x="1143000" y="796341"/>
            <a:chExt cx="3810000" cy="4510828"/>
          </a:xfrm>
        </p:grpSpPr>
        <p:sp>
          <p:nvSpPr>
            <p:cNvPr id="57" name="Rounded Rectangle 56"/>
            <p:cNvSpPr/>
            <p:nvPr/>
          </p:nvSpPr>
          <p:spPr>
            <a:xfrm>
              <a:off x="1143000" y="1497169"/>
              <a:ext cx="3657599" cy="3810000"/>
            </a:xfrm>
            <a:prstGeom prst="roundRect">
              <a:avLst/>
            </a:prstGeom>
            <a:solidFill>
              <a:srgbClr val="FFE1E1">
                <a:alpha val="60000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7"/>
            <p:cNvSpPr>
              <a:spLocks noChangeArrowheads="1"/>
            </p:cNvSpPr>
            <p:nvPr/>
          </p:nvSpPr>
          <p:spPr bwMode="auto">
            <a:xfrm>
              <a:off x="1150127" y="3247097"/>
              <a:ext cx="710211" cy="6614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29" name="Text Box 17"/>
            <p:cNvSpPr txBox="1">
              <a:spLocks noChangeArrowheads="1"/>
            </p:cNvSpPr>
            <p:nvPr/>
          </p:nvSpPr>
          <p:spPr bwMode="auto">
            <a:xfrm>
              <a:off x="1213440" y="3286730"/>
              <a:ext cx="583678" cy="52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GB" sz="1400" b="1" dirty="0"/>
                <a:t>T</a:t>
              </a:r>
            </a:p>
            <a:p>
              <a:pPr algn="ctr">
                <a:lnSpc>
                  <a:spcPts val="1700"/>
                </a:lnSpc>
              </a:pPr>
              <a:r>
                <a:rPr lang="en-GB" sz="1400" b="1" dirty="0"/>
                <a:t>CD4</a:t>
              </a:r>
            </a:p>
          </p:txBody>
        </p:sp>
        <p:sp>
          <p:nvSpPr>
            <p:cNvPr id="230" name="AutoShape 36"/>
            <p:cNvSpPr>
              <a:spLocks noChangeAspect="1" noChangeArrowheads="1"/>
            </p:cNvSpPr>
            <p:nvPr/>
          </p:nvSpPr>
          <p:spPr bwMode="auto">
            <a:xfrm>
              <a:off x="1940168" y="3494258"/>
              <a:ext cx="428054" cy="217670"/>
            </a:xfrm>
            <a:prstGeom prst="rightArrow">
              <a:avLst>
                <a:gd name="adj1" fmla="val 50000"/>
                <a:gd name="adj2" fmla="val 50161"/>
              </a:avLst>
            </a:prstGeom>
            <a:solidFill>
              <a:srgbClr val="FFA3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31" name="Text Box 89"/>
            <p:cNvSpPr txBox="1">
              <a:spLocks noChangeArrowheads="1"/>
            </p:cNvSpPr>
            <p:nvPr/>
          </p:nvSpPr>
          <p:spPr bwMode="auto">
            <a:xfrm>
              <a:off x="1213440" y="2484547"/>
              <a:ext cx="7267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/>
                <a:t>IL-2</a:t>
              </a:r>
            </a:p>
          </p:txBody>
        </p:sp>
        <p:grpSp>
          <p:nvGrpSpPr>
            <p:cNvPr id="4" name="Group 100"/>
            <p:cNvGrpSpPr>
              <a:grpSpLocks/>
            </p:cNvGrpSpPr>
            <p:nvPr/>
          </p:nvGrpSpPr>
          <p:grpSpPr bwMode="auto">
            <a:xfrm>
              <a:off x="1279507" y="2723287"/>
              <a:ext cx="591842" cy="516793"/>
              <a:chOff x="1248" y="1379"/>
              <a:chExt cx="430" cy="368"/>
            </a:xfrm>
          </p:grpSpPr>
          <p:sp>
            <p:nvSpPr>
              <p:cNvPr id="233" name="Arc 88"/>
              <p:cNvSpPr>
                <a:spLocks noChangeAspect="1"/>
              </p:cNvSpPr>
              <p:nvPr/>
            </p:nvSpPr>
            <p:spPr bwMode="auto">
              <a:xfrm rot="16200000">
                <a:off x="1304" y="1432"/>
                <a:ext cx="259" cy="372"/>
              </a:xfrm>
              <a:custGeom>
                <a:avLst/>
                <a:gdLst>
                  <a:gd name="G0" fmla="+- 8421 0 0"/>
                  <a:gd name="G1" fmla="+- 21600 0 0"/>
                  <a:gd name="G2" fmla="+- 21600 0 0"/>
                  <a:gd name="T0" fmla="*/ 7103 w 30021"/>
                  <a:gd name="T1" fmla="*/ 40 h 43200"/>
                  <a:gd name="T2" fmla="*/ 0 w 30021"/>
                  <a:gd name="T3" fmla="*/ 41491 h 43200"/>
                  <a:gd name="T4" fmla="*/ 8421 w 3002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021" h="43200" fill="none" extrusionOk="0">
                    <a:moveTo>
                      <a:pt x="7103" y="40"/>
                    </a:moveTo>
                    <a:cubicBezTo>
                      <a:pt x="7541" y="13"/>
                      <a:pt x="7981" y="-1"/>
                      <a:pt x="8421" y="0"/>
                    </a:cubicBezTo>
                    <a:cubicBezTo>
                      <a:pt x="20350" y="0"/>
                      <a:pt x="30021" y="9670"/>
                      <a:pt x="30021" y="21600"/>
                    </a:cubicBezTo>
                    <a:cubicBezTo>
                      <a:pt x="30021" y="33529"/>
                      <a:pt x="20350" y="43200"/>
                      <a:pt x="8421" y="43200"/>
                    </a:cubicBezTo>
                    <a:cubicBezTo>
                      <a:pt x="5527" y="43200"/>
                      <a:pt x="2664" y="42618"/>
                      <a:pt x="0" y="41490"/>
                    </a:cubicBezTo>
                  </a:path>
                  <a:path w="30021" h="43200" stroke="0" extrusionOk="0">
                    <a:moveTo>
                      <a:pt x="7103" y="40"/>
                    </a:moveTo>
                    <a:cubicBezTo>
                      <a:pt x="7541" y="13"/>
                      <a:pt x="7981" y="-1"/>
                      <a:pt x="8421" y="0"/>
                    </a:cubicBezTo>
                    <a:cubicBezTo>
                      <a:pt x="20350" y="0"/>
                      <a:pt x="30021" y="9670"/>
                      <a:pt x="30021" y="21600"/>
                    </a:cubicBezTo>
                    <a:cubicBezTo>
                      <a:pt x="30021" y="33529"/>
                      <a:pt x="20350" y="43200"/>
                      <a:pt x="8421" y="43200"/>
                    </a:cubicBezTo>
                    <a:cubicBezTo>
                      <a:pt x="5527" y="43200"/>
                      <a:pt x="2664" y="42618"/>
                      <a:pt x="0" y="41490"/>
                    </a:cubicBezTo>
                    <a:lnTo>
                      <a:pt x="842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91"/>
              <p:cNvGrpSpPr>
                <a:grpSpLocks/>
              </p:cNvGrpSpPr>
              <p:nvPr/>
            </p:nvGrpSpPr>
            <p:grpSpPr bwMode="auto">
              <a:xfrm>
                <a:off x="1342" y="1379"/>
                <a:ext cx="336" cy="241"/>
                <a:chOff x="1996" y="2742"/>
                <a:chExt cx="336" cy="241"/>
              </a:xfrm>
            </p:grpSpPr>
            <p:sp>
              <p:nvSpPr>
                <p:cNvPr id="235" name="Oval 92"/>
                <p:cNvSpPr>
                  <a:spLocks noChangeArrowheads="1"/>
                </p:cNvSpPr>
                <p:nvPr/>
              </p:nvSpPr>
              <p:spPr bwMode="auto">
                <a:xfrm>
                  <a:off x="2016" y="2784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3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996" y="2742"/>
                  <a:ext cx="336" cy="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600" b="1" dirty="0"/>
                    <a:t>+</a:t>
                  </a:r>
                </a:p>
              </p:txBody>
            </p:sp>
          </p:grpSp>
        </p:grpSp>
        <p:grpSp>
          <p:nvGrpSpPr>
            <p:cNvPr id="6" name="Group 99"/>
            <p:cNvGrpSpPr>
              <a:grpSpLocks/>
            </p:cNvGrpSpPr>
            <p:nvPr/>
          </p:nvGrpSpPr>
          <p:grpSpPr bwMode="auto">
            <a:xfrm>
              <a:off x="2402632" y="2771038"/>
              <a:ext cx="609736" cy="536455"/>
              <a:chOff x="2064" y="1413"/>
              <a:chExt cx="443" cy="382"/>
            </a:xfrm>
          </p:grpSpPr>
          <p:sp>
            <p:nvSpPr>
              <p:cNvPr id="238" name="Arc 94"/>
              <p:cNvSpPr>
                <a:spLocks noChangeAspect="1"/>
              </p:cNvSpPr>
              <p:nvPr/>
            </p:nvSpPr>
            <p:spPr bwMode="auto">
              <a:xfrm rot="16200000">
                <a:off x="2120" y="1480"/>
                <a:ext cx="259" cy="372"/>
              </a:xfrm>
              <a:custGeom>
                <a:avLst/>
                <a:gdLst>
                  <a:gd name="G0" fmla="+- 8421 0 0"/>
                  <a:gd name="G1" fmla="+- 21600 0 0"/>
                  <a:gd name="G2" fmla="+- 21600 0 0"/>
                  <a:gd name="T0" fmla="*/ 7103 w 30021"/>
                  <a:gd name="T1" fmla="*/ 40 h 43200"/>
                  <a:gd name="T2" fmla="*/ 0 w 30021"/>
                  <a:gd name="T3" fmla="*/ 41491 h 43200"/>
                  <a:gd name="T4" fmla="*/ 8421 w 3002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021" h="43200" fill="none" extrusionOk="0">
                    <a:moveTo>
                      <a:pt x="7103" y="40"/>
                    </a:moveTo>
                    <a:cubicBezTo>
                      <a:pt x="7541" y="13"/>
                      <a:pt x="7981" y="-1"/>
                      <a:pt x="8421" y="0"/>
                    </a:cubicBezTo>
                    <a:cubicBezTo>
                      <a:pt x="20350" y="0"/>
                      <a:pt x="30021" y="9670"/>
                      <a:pt x="30021" y="21600"/>
                    </a:cubicBezTo>
                    <a:cubicBezTo>
                      <a:pt x="30021" y="33529"/>
                      <a:pt x="20350" y="43200"/>
                      <a:pt x="8421" y="43200"/>
                    </a:cubicBezTo>
                    <a:cubicBezTo>
                      <a:pt x="5527" y="43200"/>
                      <a:pt x="2664" y="42618"/>
                      <a:pt x="0" y="41490"/>
                    </a:cubicBezTo>
                  </a:path>
                  <a:path w="30021" h="43200" stroke="0" extrusionOk="0">
                    <a:moveTo>
                      <a:pt x="7103" y="40"/>
                    </a:moveTo>
                    <a:cubicBezTo>
                      <a:pt x="7541" y="13"/>
                      <a:pt x="7981" y="-1"/>
                      <a:pt x="8421" y="0"/>
                    </a:cubicBezTo>
                    <a:cubicBezTo>
                      <a:pt x="20350" y="0"/>
                      <a:pt x="30021" y="9670"/>
                      <a:pt x="30021" y="21600"/>
                    </a:cubicBezTo>
                    <a:cubicBezTo>
                      <a:pt x="30021" y="33529"/>
                      <a:pt x="20350" y="43200"/>
                      <a:pt x="8421" y="43200"/>
                    </a:cubicBezTo>
                    <a:cubicBezTo>
                      <a:pt x="5527" y="43200"/>
                      <a:pt x="2664" y="42618"/>
                      <a:pt x="0" y="41490"/>
                    </a:cubicBezTo>
                    <a:lnTo>
                      <a:pt x="842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7" name="Group 95"/>
              <p:cNvGrpSpPr>
                <a:grpSpLocks/>
              </p:cNvGrpSpPr>
              <p:nvPr/>
            </p:nvGrpSpPr>
            <p:grpSpPr bwMode="auto">
              <a:xfrm>
                <a:off x="2171" y="1413"/>
                <a:ext cx="336" cy="248"/>
                <a:chOff x="2009" y="2728"/>
                <a:chExt cx="336" cy="248"/>
              </a:xfrm>
            </p:grpSpPr>
            <p:sp>
              <p:nvSpPr>
                <p:cNvPr id="240" name="Oval 96"/>
                <p:cNvSpPr>
                  <a:spLocks noChangeArrowheads="1"/>
                </p:cNvSpPr>
                <p:nvPr/>
              </p:nvSpPr>
              <p:spPr bwMode="auto">
                <a:xfrm>
                  <a:off x="2016" y="2784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4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2009" y="2728"/>
                  <a:ext cx="336" cy="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600" b="1" dirty="0"/>
                    <a:t>+</a:t>
                  </a:r>
                </a:p>
              </p:txBody>
            </p:sp>
          </p:grpSp>
        </p:grpSp>
        <p:sp>
          <p:nvSpPr>
            <p:cNvPr id="242" name="Rectangle 101"/>
            <p:cNvSpPr>
              <a:spLocks noChangeArrowheads="1"/>
            </p:cNvSpPr>
            <p:nvPr/>
          </p:nvSpPr>
          <p:spPr bwMode="auto">
            <a:xfrm>
              <a:off x="2402631" y="2539316"/>
              <a:ext cx="4539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b="1" dirty="0"/>
                <a:t>IL-4</a:t>
              </a:r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388056" y="3332078"/>
              <a:ext cx="634510" cy="526622"/>
              <a:chOff x="2124" y="1449"/>
              <a:chExt cx="461" cy="375"/>
            </a:xfrm>
          </p:grpSpPr>
          <p:sp>
            <p:nvSpPr>
              <p:cNvPr id="246" name="Oval 11"/>
              <p:cNvSpPr>
                <a:spLocks noChangeArrowheads="1"/>
              </p:cNvSpPr>
              <p:nvPr/>
            </p:nvSpPr>
            <p:spPr bwMode="auto">
              <a:xfrm>
                <a:off x="2124" y="1449"/>
                <a:ext cx="420" cy="37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47" name="Text Box 18"/>
              <p:cNvSpPr txBox="1">
                <a:spLocks noChangeArrowheads="1"/>
              </p:cNvSpPr>
              <p:nvPr/>
            </p:nvSpPr>
            <p:spPr bwMode="auto">
              <a:xfrm>
                <a:off x="2153" y="1536"/>
                <a:ext cx="432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 dirty="0"/>
                  <a:t>Th0</a:t>
                </a:r>
              </a:p>
            </p:txBody>
          </p:sp>
        </p:grpSp>
        <p:sp>
          <p:nvSpPr>
            <p:cNvPr id="250" name="AutoShape 37"/>
            <p:cNvSpPr>
              <a:spLocks noChangeAspect="1" noChangeArrowheads="1"/>
            </p:cNvSpPr>
            <p:nvPr/>
          </p:nvSpPr>
          <p:spPr bwMode="auto">
            <a:xfrm>
              <a:off x="3021167" y="3492322"/>
              <a:ext cx="431443" cy="228600"/>
            </a:xfrm>
            <a:prstGeom prst="rightArrow">
              <a:avLst>
                <a:gd name="adj1" fmla="val 50000"/>
                <a:gd name="adj2" fmla="val 50161"/>
              </a:avLst>
            </a:prstGeom>
            <a:solidFill>
              <a:srgbClr val="FFE1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855889" y="4273978"/>
              <a:ext cx="633232" cy="526623"/>
              <a:chOff x="3254431" y="3481923"/>
              <a:chExt cx="633232" cy="526623"/>
            </a:xfrm>
          </p:grpSpPr>
          <p:sp>
            <p:nvSpPr>
              <p:cNvPr id="252" name="Oval 12"/>
              <p:cNvSpPr>
                <a:spLocks noChangeArrowheads="1"/>
              </p:cNvSpPr>
              <p:nvPr/>
            </p:nvSpPr>
            <p:spPr bwMode="auto">
              <a:xfrm>
                <a:off x="3254431" y="3481923"/>
                <a:ext cx="578079" cy="526623"/>
              </a:xfrm>
              <a:prstGeom prst="ellipse">
                <a:avLst/>
              </a:prstGeom>
              <a:gradFill>
                <a:gsLst>
                  <a:gs pos="24000">
                    <a:schemeClr val="bg1"/>
                  </a:gs>
                  <a:gs pos="50000">
                    <a:srgbClr val="9999FF"/>
                  </a:gs>
                  <a:gs pos="100000">
                    <a:srgbClr val="6600FF">
                      <a:alpha val="78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53" name="Text Box 19"/>
              <p:cNvSpPr txBox="1">
                <a:spLocks noChangeArrowheads="1"/>
              </p:cNvSpPr>
              <p:nvPr/>
            </p:nvSpPr>
            <p:spPr bwMode="auto">
              <a:xfrm>
                <a:off x="3293068" y="3596142"/>
                <a:ext cx="59459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 dirty="0"/>
                  <a:t>Th1</a:t>
                </a:r>
              </a:p>
            </p:txBody>
          </p:sp>
        </p:grpSp>
        <p:sp>
          <p:nvSpPr>
            <p:cNvPr id="254" name="AutoShape 38"/>
            <p:cNvSpPr>
              <a:spLocks noChangeAspect="1" noChangeArrowheads="1"/>
            </p:cNvSpPr>
            <p:nvPr/>
          </p:nvSpPr>
          <p:spPr bwMode="auto">
            <a:xfrm rot="3738252">
              <a:off x="2741209" y="3957009"/>
              <a:ext cx="428054" cy="217671"/>
            </a:xfrm>
            <a:prstGeom prst="rightArrow">
              <a:avLst>
                <a:gd name="adj1" fmla="val 50000"/>
                <a:gd name="adj2" fmla="val 50161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57" name="Line 98"/>
            <p:cNvSpPr>
              <a:spLocks noChangeShapeType="1"/>
            </p:cNvSpPr>
            <p:nvPr/>
          </p:nvSpPr>
          <p:spPr bwMode="auto">
            <a:xfrm flipH="1">
              <a:off x="3505200" y="388620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122"/>
            <p:cNvGrpSpPr>
              <a:grpSpLocks/>
            </p:cNvGrpSpPr>
            <p:nvPr/>
          </p:nvGrpSpPr>
          <p:grpSpPr bwMode="auto">
            <a:xfrm>
              <a:off x="3595353" y="3899080"/>
              <a:ext cx="396397" cy="415682"/>
              <a:chOff x="3323" y="1691"/>
              <a:chExt cx="288" cy="296"/>
            </a:xfrm>
          </p:grpSpPr>
          <p:sp>
            <p:nvSpPr>
              <p:cNvPr id="259" name="Oval 119"/>
              <p:cNvSpPr>
                <a:spLocks noChangeArrowheads="1"/>
              </p:cNvSpPr>
              <p:nvPr/>
            </p:nvSpPr>
            <p:spPr bwMode="auto">
              <a:xfrm>
                <a:off x="3330" y="1795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Text Box 121"/>
              <p:cNvSpPr txBox="1">
                <a:spLocks noChangeArrowheads="1"/>
              </p:cNvSpPr>
              <p:nvPr/>
            </p:nvSpPr>
            <p:spPr bwMode="auto">
              <a:xfrm>
                <a:off x="3323" y="1691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/>
                  <a:t>_</a:t>
                </a:r>
                <a:endParaRPr lang="en-US" dirty="0"/>
              </a:p>
            </p:txBody>
          </p:sp>
        </p:grpSp>
        <p:sp>
          <p:nvSpPr>
            <p:cNvPr id="43" name="Oval 22"/>
            <p:cNvSpPr>
              <a:spLocks noChangeArrowheads="1"/>
            </p:cNvSpPr>
            <p:nvPr/>
          </p:nvSpPr>
          <p:spPr bwMode="auto">
            <a:xfrm>
              <a:off x="3297211" y="2445178"/>
              <a:ext cx="578079" cy="526623"/>
            </a:xfrm>
            <a:prstGeom prst="ellipse">
              <a:avLst/>
            </a:prstGeom>
            <a:gradFill flip="none" rotWithShape="1">
              <a:gsLst>
                <a:gs pos="24000">
                  <a:schemeClr val="bg1"/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rgbClr val="9999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895600" y="2562894"/>
              <a:ext cx="1219200" cy="307777"/>
              <a:chOff x="1752600" y="5791200"/>
              <a:chExt cx="1219200" cy="3077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752600" y="5791200"/>
                <a:ext cx="1219200" cy="266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1752600" y="5791200"/>
                <a:ext cx="1219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 dirty="0" smtClean="0"/>
                  <a:t>B Lymphocyte</a:t>
                </a:r>
                <a:endParaRPr lang="en-GB" sz="1400" b="1" dirty="0"/>
              </a:p>
            </p:txBody>
          </p:sp>
        </p:grp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3962400" y="1905001"/>
              <a:ext cx="578079" cy="526622"/>
            </a:xfrm>
            <a:prstGeom prst="ellipse">
              <a:avLst/>
            </a:prstGeom>
            <a:gradFill flip="none" rotWithShape="1">
              <a:gsLst>
                <a:gs pos="24000">
                  <a:schemeClr val="bg1"/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rgbClr val="9999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076163" y="1977978"/>
              <a:ext cx="854721" cy="307777"/>
              <a:chOff x="3429000" y="6019800"/>
              <a:chExt cx="854721" cy="30777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429000" y="6070242"/>
                <a:ext cx="762000" cy="2157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3429000" y="6019800"/>
                <a:ext cx="85472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400" b="1" dirty="0" smtClean="0"/>
                  <a:t>Plasma C</a:t>
                </a:r>
                <a:endParaRPr lang="en-GB" sz="1400" b="1" dirty="0"/>
              </a:p>
            </p:txBody>
          </p:sp>
        </p:grpSp>
        <p:sp>
          <p:nvSpPr>
            <p:cNvPr id="51" name="AutoShape 37"/>
            <p:cNvSpPr>
              <a:spLocks noChangeAspect="1" noChangeArrowheads="1"/>
            </p:cNvSpPr>
            <p:nvPr/>
          </p:nvSpPr>
          <p:spPr bwMode="auto">
            <a:xfrm>
              <a:off x="3517005" y="3492322"/>
              <a:ext cx="431443" cy="228600"/>
            </a:xfrm>
            <a:prstGeom prst="rightArrow">
              <a:avLst>
                <a:gd name="adj1" fmla="val 50000"/>
                <a:gd name="adj2" fmla="val 50161"/>
              </a:avLst>
            </a:prstGeom>
            <a:solidFill>
              <a:srgbClr val="FFE1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54" name="Rectangle 101"/>
            <p:cNvSpPr>
              <a:spLocks noChangeArrowheads="1"/>
            </p:cNvSpPr>
            <p:nvPr/>
          </p:nvSpPr>
          <p:spPr bwMode="auto">
            <a:xfrm>
              <a:off x="3736335" y="3074833"/>
              <a:ext cx="4171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 dirty="0"/>
                <a:t>IL-4</a:t>
              </a:r>
            </a:p>
          </p:txBody>
        </p:sp>
        <p:sp>
          <p:nvSpPr>
            <p:cNvPr id="55" name="Arc 54"/>
            <p:cNvSpPr/>
            <p:nvPr/>
          </p:nvSpPr>
          <p:spPr>
            <a:xfrm rot="6051272" flipH="1" flipV="1">
              <a:off x="3468319" y="2043840"/>
              <a:ext cx="1038977" cy="1068246"/>
            </a:xfrm>
            <a:prstGeom prst="arc">
              <a:avLst>
                <a:gd name="adj1" fmla="val 17208262"/>
                <a:gd name="adj2" fmla="val 20671581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63521" y="796341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MEDIASTINAAL LYMPH NODES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5" name="Rectangle 101"/>
            <p:cNvSpPr>
              <a:spLocks noChangeArrowheads="1"/>
            </p:cNvSpPr>
            <p:nvPr/>
          </p:nvSpPr>
          <p:spPr bwMode="auto">
            <a:xfrm>
              <a:off x="3581400" y="2119542"/>
              <a:ext cx="4171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 dirty="0"/>
                <a:t>IL-4</a:t>
              </a:r>
            </a:p>
          </p:txBody>
        </p:sp>
        <p:grpSp>
          <p:nvGrpSpPr>
            <p:cNvPr id="79" name="Group 294"/>
            <p:cNvGrpSpPr/>
            <p:nvPr/>
          </p:nvGrpSpPr>
          <p:grpSpPr>
            <a:xfrm>
              <a:off x="2856963" y="1476285"/>
              <a:ext cx="685800" cy="1114515"/>
              <a:chOff x="8115201" y="1625510"/>
              <a:chExt cx="802110" cy="1307708"/>
            </a:xfrm>
          </p:grpSpPr>
          <p:grpSp>
            <p:nvGrpSpPr>
              <p:cNvPr id="80" name="Group 244"/>
              <p:cNvGrpSpPr/>
              <p:nvPr/>
            </p:nvGrpSpPr>
            <p:grpSpPr>
              <a:xfrm rot="19653136">
                <a:off x="8115201" y="1673225"/>
                <a:ext cx="781149" cy="1259993"/>
                <a:chOff x="7962801" y="1520825"/>
                <a:chExt cx="781149" cy="1259993"/>
              </a:xfrm>
            </p:grpSpPr>
            <p:sp>
              <p:nvSpPr>
                <p:cNvPr id="106" name="Freeform 137"/>
                <p:cNvSpPr>
                  <a:spLocks noChangeAspect="1"/>
                </p:cNvSpPr>
                <p:nvPr/>
              </p:nvSpPr>
              <p:spPr bwMode="auto">
                <a:xfrm rot="18577403">
                  <a:off x="8351838" y="2151062"/>
                  <a:ext cx="71438" cy="61913"/>
                </a:xfrm>
                <a:custGeom>
                  <a:avLst/>
                  <a:gdLst/>
                  <a:ahLst/>
                  <a:cxnLst>
                    <a:cxn ang="0">
                      <a:pos x="5" y="50"/>
                    </a:cxn>
                    <a:cxn ang="0">
                      <a:pos x="8" y="55"/>
                    </a:cxn>
                    <a:cxn ang="0">
                      <a:pos x="57" y="12"/>
                    </a:cxn>
                    <a:cxn ang="0">
                      <a:pos x="46" y="0"/>
                    </a:cxn>
                    <a:cxn ang="0">
                      <a:pos x="0" y="45"/>
                    </a:cxn>
                    <a:cxn ang="0">
                      <a:pos x="5" y="50"/>
                    </a:cxn>
                  </a:cxnLst>
                  <a:rect l="0" t="0" r="r" b="b"/>
                  <a:pathLst>
                    <a:path w="57" h="55">
                      <a:moveTo>
                        <a:pt x="5" y="50"/>
                      </a:moveTo>
                      <a:lnTo>
                        <a:pt x="8" y="55"/>
                      </a:lnTo>
                      <a:lnTo>
                        <a:pt x="57" y="12"/>
                      </a:lnTo>
                      <a:lnTo>
                        <a:pt x="46" y="0"/>
                      </a:lnTo>
                      <a:lnTo>
                        <a:pt x="0" y="45"/>
                      </a:lnTo>
                      <a:lnTo>
                        <a:pt x="5" y="5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38"/>
                <p:cNvSpPr>
                  <a:spLocks noChangeAspect="1"/>
                </p:cNvSpPr>
                <p:nvPr/>
              </p:nvSpPr>
              <p:spPr bwMode="auto">
                <a:xfrm rot="18577403">
                  <a:off x="8328819" y="2191544"/>
                  <a:ext cx="68262" cy="63500"/>
                </a:xfrm>
                <a:custGeom>
                  <a:avLst/>
                  <a:gdLst/>
                  <a:ahLst/>
                  <a:cxnLst>
                    <a:cxn ang="0">
                      <a:pos x="48" y="52"/>
                    </a:cxn>
                    <a:cxn ang="0">
                      <a:pos x="53" y="47"/>
                    </a:cxn>
                    <a:cxn ang="0">
                      <a:pos x="10" y="0"/>
                    </a:cxn>
                    <a:cxn ang="0">
                      <a:pos x="0" y="9"/>
                    </a:cxn>
                    <a:cxn ang="0">
                      <a:pos x="43" y="57"/>
                    </a:cxn>
                    <a:cxn ang="0">
                      <a:pos x="48" y="52"/>
                    </a:cxn>
                  </a:cxnLst>
                  <a:rect l="0" t="0" r="r" b="b"/>
                  <a:pathLst>
                    <a:path w="53" h="57">
                      <a:moveTo>
                        <a:pt x="48" y="52"/>
                      </a:moveTo>
                      <a:lnTo>
                        <a:pt x="53" y="47"/>
                      </a:ln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43" y="57"/>
                      </a:lnTo>
                      <a:lnTo>
                        <a:pt x="48" y="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139"/>
                <p:cNvSpPr>
                  <a:spLocks noChangeAspect="1"/>
                </p:cNvSpPr>
                <p:nvPr/>
              </p:nvSpPr>
              <p:spPr bwMode="auto">
                <a:xfrm rot="18577403">
                  <a:off x="8426450" y="2208213"/>
                  <a:ext cx="39688" cy="169862"/>
                </a:xfrm>
                <a:custGeom>
                  <a:avLst/>
                  <a:gdLst/>
                  <a:ahLst/>
                  <a:cxnLst>
                    <a:cxn ang="0">
                      <a:pos x="7" y="149"/>
                    </a:cxn>
                    <a:cxn ang="0">
                      <a:pos x="14" y="150"/>
                    </a:cxn>
                    <a:cxn ang="0">
                      <a:pos x="31" y="2"/>
                    </a:cxn>
                    <a:cxn ang="0">
                      <a:pos x="17" y="0"/>
                    </a:cxn>
                    <a:cxn ang="0">
                      <a:pos x="0" y="149"/>
                    </a:cxn>
                    <a:cxn ang="0">
                      <a:pos x="7" y="149"/>
                    </a:cxn>
                  </a:cxnLst>
                  <a:rect l="0" t="0" r="r" b="b"/>
                  <a:pathLst>
                    <a:path w="31" h="150">
                      <a:moveTo>
                        <a:pt x="7" y="149"/>
                      </a:moveTo>
                      <a:lnTo>
                        <a:pt x="14" y="150"/>
                      </a:lnTo>
                      <a:lnTo>
                        <a:pt x="31" y="2"/>
                      </a:lnTo>
                      <a:lnTo>
                        <a:pt x="17" y="0"/>
                      </a:lnTo>
                      <a:lnTo>
                        <a:pt x="0" y="149"/>
                      </a:lnTo>
                      <a:lnTo>
                        <a:pt x="7" y="149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42"/>
                <p:cNvSpPr>
                  <a:spLocks noChangeAspect="1"/>
                </p:cNvSpPr>
                <p:nvPr/>
              </p:nvSpPr>
              <p:spPr bwMode="auto">
                <a:xfrm rot="20997791">
                  <a:off x="8231089" y="2064638"/>
                  <a:ext cx="69850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43"/>
                <p:cNvSpPr>
                  <a:spLocks noChangeAspect="1"/>
                </p:cNvSpPr>
                <p:nvPr/>
              </p:nvSpPr>
              <p:spPr bwMode="auto">
                <a:xfrm rot="20997791">
                  <a:off x="8188226" y="2055113"/>
                  <a:ext cx="50800" cy="76200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44"/>
                <p:cNvSpPr>
                  <a:spLocks noChangeAspect="1"/>
                </p:cNvSpPr>
                <p:nvPr/>
              </p:nvSpPr>
              <p:spPr bwMode="auto">
                <a:xfrm rot="20997791">
                  <a:off x="8196164" y="2123376"/>
                  <a:ext cx="65087" cy="195262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45"/>
                <p:cNvSpPr>
                  <a:spLocks noChangeAspect="1"/>
                </p:cNvSpPr>
                <p:nvPr/>
              </p:nvSpPr>
              <p:spPr bwMode="auto">
                <a:xfrm rot="599104">
                  <a:off x="8537575" y="1844675"/>
                  <a:ext cx="71438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46"/>
                <p:cNvSpPr>
                  <a:spLocks noChangeAspect="1"/>
                </p:cNvSpPr>
                <p:nvPr/>
              </p:nvSpPr>
              <p:spPr bwMode="auto">
                <a:xfrm rot="599104">
                  <a:off x="8497888" y="1816100"/>
                  <a:ext cx="50800" cy="76200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47"/>
                <p:cNvSpPr>
                  <a:spLocks noChangeAspect="1"/>
                </p:cNvSpPr>
                <p:nvPr/>
              </p:nvSpPr>
              <p:spPr bwMode="auto">
                <a:xfrm rot="599104">
                  <a:off x="8467725" y="1882775"/>
                  <a:ext cx="65088" cy="193675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48"/>
                <p:cNvSpPr>
                  <a:spLocks noChangeAspect="1"/>
                </p:cNvSpPr>
                <p:nvPr/>
              </p:nvSpPr>
              <p:spPr bwMode="auto">
                <a:xfrm rot="19391756">
                  <a:off x="8053388" y="1708150"/>
                  <a:ext cx="69850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49"/>
                <p:cNvSpPr>
                  <a:spLocks noChangeAspect="1"/>
                </p:cNvSpPr>
                <p:nvPr/>
              </p:nvSpPr>
              <p:spPr bwMode="auto">
                <a:xfrm rot="19391756">
                  <a:off x="8015288" y="1727200"/>
                  <a:ext cx="50800" cy="74613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50"/>
                <p:cNvSpPr>
                  <a:spLocks noChangeAspect="1"/>
                </p:cNvSpPr>
                <p:nvPr/>
              </p:nvSpPr>
              <p:spPr bwMode="auto">
                <a:xfrm rot="19391756">
                  <a:off x="8074025" y="1771650"/>
                  <a:ext cx="63500" cy="195263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51"/>
                <p:cNvSpPr>
                  <a:spLocks noChangeAspect="1"/>
                </p:cNvSpPr>
                <p:nvPr/>
              </p:nvSpPr>
              <p:spPr bwMode="auto">
                <a:xfrm rot="20997791">
                  <a:off x="8674100" y="2378075"/>
                  <a:ext cx="69850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52"/>
                <p:cNvSpPr>
                  <a:spLocks noChangeAspect="1"/>
                </p:cNvSpPr>
                <p:nvPr/>
              </p:nvSpPr>
              <p:spPr bwMode="auto">
                <a:xfrm rot="20997791">
                  <a:off x="8631238" y="2370138"/>
                  <a:ext cx="50800" cy="76200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53"/>
                <p:cNvSpPr>
                  <a:spLocks noChangeAspect="1"/>
                </p:cNvSpPr>
                <p:nvPr/>
              </p:nvSpPr>
              <p:spPr bwMode="auto">
                <a:xfrm rot="20997791">
                  <a:off x="8640763" y="2438400"/>
                  <a:ext cx="63500" cy="195263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54"/>
                <p:cNvSpPr>
                  <a:spLocks noChangeAspect="1"/>
                </p:cNvSpPr>
                <p:nvPr/>
              </p:nvSpPr>
              <p:spPr bwMode="auto">
                <a:xfrm rot="5712152">
                  <a:off x="8108058" y="2522632"/>
                  <a:ext cx="77787" cy="53975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55"/>
                <p:cNvSpPr>
                  <a:spLocks noChangeAspect="1"/>
                </p:cNvSpPr>
                <p:nvPr/>
              </p:nvSpPr>
              <p:spPr bwMode="auto">
                <a:xfrm rot="5712152">
                  <a:off x="8134252" y="2459925"/>
                  <a:ext cx="57150" cy="66675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56"/>
                <p:cNvSpPr>
                  <a:spLocks noChangeAspect="1"/>
                </p:cNvSpPr>
                <p:nvPr/>
              </p:nvSpPr>
              <p:spPr bwMode="auto">
                <a:xfrm rot="5712152">
                  <a:off x="8012807" y="2390870"/>
                  <a:ext cx="73025" cy="173038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57"/>
                <p:cNvSpPr>
                  <a:spLocks noChangeAspect="1"/>
                </p:cNvSpPr>
                <p:nvPr/>
              </p:nvSpPr>
              <p:spPr bwMode="auto">
                <a:xfrm rot="2566892">
                  <a:off x="8412163" y="1574800"/>
                  <a:ext cx="69850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58"/>
                <p:cNvSpPr>
                  <a:spLocks noChangeAspect="1"/>
                </p:cNvSpPr>
                <p:nvPr/>
              </p:nvSpPr>
              <p:spPr bwMode="auto">
                <a:xfrm rot="2566892">
                  <a:off x="8391525" y="1520825"/>
                  <a:ext cx="50800" cy="74613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59"/>
                <p:cNvSpPr>
                  <a:spLocks noChangeAspect="1"/>
                </p:cNvSpPr>
                <p:nvPr/>
              </p:nvSpPr>
              <p:spPr bwMode="auto">
                <a:xfrm rot="2566892">
                  <a:off x="8304213" y="1550988"/>
                  <a:ext cx="63500" cy="195262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60"/>
                <p:cNvSpPr>
                  <a:spLocks noChangeAspect="1"/>
                </p:cNvSpPr>
                <p:nvPr/>
              </p:nvSpPr>
              <p:spPr bwMode="auto">
                <a:xfrm rot="21445056">
                  <a:off x="8415338" y="2533168"/>
                  <a:ext cx="69850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61"/>
                <p:cNvSpPr>
                  <a:spLocks noChangeAspect="1"/>
                </p:cNvSpPr>
                <p:nvPr/>
              </p:nvSpPr>
              <p:spPr bwMode="auto">
                <a:xfrm rot="21445056">
                  <a:off x="8372475" y="2515706"/>
                  <a:ext cx="50800" cy="76200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62"/>
                <p:cNvSpPr>
                  <a:spLocks noChangeAspect="1"/>
                </p:cNvSpPr>
                <p:nvPr/>
              </p:nvSpPr>
              <p:spPr bwMode="auto">
                <a:xfrm rot="21445056">
                  <a:off x="8366125" y="2585556"/>
                  <a:ext cx="63500" cy="195262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269"/>
              <p:cNvGrpSpPr/>
              <p:nvPr/>
            </p:nvGrpSpPr>
            <p:grpSpPr>
              <a:xfrm rot="1350022">
                <a:off x="8136162" y="1625508"/>
                <a:ext cx="781149" cy="1259993"/>
                <a:chOff x="7962801" y="1520825"/>
                <a:chExt cx="781149" cy="1259993"/>
              </a:xfrm>
            </p:grpSpPr>
            <p:sp>
              <p:nvSpPr>
                <p:cNvPr id="82" name="Freeform 137"/>
                <p:cNvSpPr>
                  <a:spLocks noChangeAspect="1"/>
                </p:cNvSpPr>
                <p:nvPr/>
              </p:nvSpPr>
              <p:spPr bwMode="auto">
                <a:xfrm rot="18577403">
                  <a:off x="8351838" y="2151062"/>
                  <a:ext cx="71438" cy="61913"/>
                </a:xfrm>
                <a:custGeom>
                  <a:avLst/>
                  <a:gdLst/>
                  <a:ahLst/>
                  <a:cxnLst>
                    <a:cxn ang="0">
                      <a:pos x="5" y="50"/>
                    </a:cxn>
                    <a:cxn ang="0">
                      <a:pos x="8" y="55"/>
                    </a:cxn>
                    <a:cxn ang="0">
                      <a:pos x="57" y="12"/>
                    </a:cxn>
                    <a:cxn ang="0">
                      <a:pos x="46" y="0"/>
                    </a:cxn>
                    <a:cxn ang="0">
                      <a:pos x="0" y="45"/>
                    </a:cxn>
                    <a:cxn ang="0">
                      <a:pos x="5" y="50"/>
                    </a:cxn>
                  </a:cxnLst>
                  <a:rect l="0" t="0" r="r" b="b"/>
                  <a:pathLst>
                    <a:path w="57" h="55">
                      <a:moveTo>
                        <a:pt x="5" y="50"/>
                      </a:moveTo>
                      <a:lnTo>
                        <a:pt x="8" y="55"/>
                      </a:lnTo>
                      <a:lnTo>
                        <a:pt x="57" y="12"/>
                      </a:lnTo>
                      <a:lnTo>
                        <a:pt x="46" y="0"/>
                      </a:lnTo>
                      <a:lnTo>
                        <a:pt x="0" y="45"/>
                      </a:lnTo>
                      <a:lnTo>
                        <a:pt x="5" y="5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38"/>
                <p:cNvSpPr>
                  <a:spLocks noChangeAspect="1"/>
                </p:cNvSpPr>
                <p:nvPr/>
              </p:nvSpPr>
              <p:spPr bwMode="auto">
                <a:xfrm rot="18577403">
                  <a:off x="8328819" y="2191544"/>
                  <a:ext cx="68262" cy="63500"/>
                </a:xfrm>
                <a:custGeom>
                  <a:avLst/>
                  <a:gdLst/>
                  <a:ahLst/>
                  <a:cxnLst>
                    <a:cxn ang="0">
                      <a:pos x="48" y="52"/>
                    </a:cxn>
                    <a:cxn ang="0">
                      <a:pos x="53" y="47"/>
                    </a:cxn>
                    <a:cxn ang="0">
                      <a:pos x="10" y="0"/>
                    </a:cxn>
                    <a:cxn ang="0">
                      <a:pos x="0" y="9"/>
                    </a:cxn>
                    <a:cxn ang="0">
                      <a:pos x="43" y="57"/>
                    </a:cxn>
                    <a:cxn ang="0">
                      <a:pos x="48" y="52"/>
                    </a:cxn>
                  </a:cxnLst>
                  <a:rect l="0" t="0" r="r" b="b"/>
                  <a:pathLst>
                    <a:path w="53" h="57">
                      <a:moveTo>
                        <a:pt x="48" y="52"/>
                      </a:moveTo>
                      <a:lnTo>
                        <a:pt x="53" y="47"/>
                      </a:ln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43" y="57"/>
                      </a:lnTo>
                      <a:lnTo>
                        <a:pt x="48" y="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39"/>
                <p:cNvSpPr>
                  <a:spLocks noChangeAspect="1"/>
                </p:cNvSpPr>
                <p:nvPr/>
              </p:nvSpPr>
              <p:spPr bwMode="auto">
                <a:xfrm rot="18577403">
                  <a:off x="8426450" y="2208213"/>
                  <a:ext cx="39688" cy="169862"/>
                </a:xfrm>
                <a:custGeom>
                  <a:avLst/>
                  <a:gdLst/>
                  <a:ahLst/>
                  <a:cxnLst>
                    <a:cxn ang="0">
                      <a:pos x="7" y="149"/>
                    </a:cxn>
                    <a:cxn ang="0">
                      <a:pos x="14" y="150"/>
                    </a:cxn>
                    <a:cxn ang="0">
                      <a:pos x="31" y="2"/>
                    </a:cxn>
                    <a:cxn ang="0">
                      <a:pos x="17" y="0"/>
                    </a:cxn>
                    <a:cxn ang="0">
                      <a:pos x="0" y="149"/>
                    </a:cxn>
                    <a:cxn ang="0">
                      <a:pos x="7" y="149"/>
                    </a:cxn>
                  </a:cxnLst>
                  <a:rect l="0" t="0" r="r" b="b"/>
                  <a:pathLst>
                    <a:path w="31" h="150">
                      <a:moveTo>
                        <a:pt x="7" y="149"/>
                      </a:moveTo>
                      <a:lnTo>
                        <a:pt x="14" y="150"/>
                      </a:lnTo>
                      <a:lnTo>
                        <a:pt x="31" y="2"/>
                      </a:lnTo>
                      <a:lnTo>
                        <a:pt x="17" y="0"/>
                      </a:lnTo>
                      <a:lnTo>
                        <a:pt x="0" y="149"/>
                      </a:lnTo>
                      <a:lnTo>
                        <a:pt x="7" y="149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142"/>
                <p:cNvSpPr>
                  <a:spLocks noChangeAspect="1"/>
                </p:cNvSpPr>
                <p:nvPr/>
              </p:nvSpPr>
              <p:spPr bwMode="auto">
                <a:xfrm rot="20997791">
                  <a:off x="8231089" y="2064638"/>
                  <a:ext cx="69850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143"/>
                <p:cNvSpPr>
                  <a:spLocks noChangeAspect="1"/>
                </p:cNvSpPr>
                <p:nvPr/>
              </p:nvSpPr>
              <p:spPr bwMode="auto">
                <a:xfrm rot="20997791">
                  <a:off x="8188226" y="2055113"/>
                  <a:ext cx="50800" cy="76200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144"/>
                <p:cNvSpPr>
                  <a:spLocks noChangeAspect="1"/>
                </p:cNvSpPr>
                <p:nvPr/>
              </p:nvSpPr>
              <p:spPr bwMode="auto">
                <a:xfrm rot="20997791">
                  <a:off x="8196164" y="2123376"/>
                  <a:ext cx="65087" cy="195262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145"/>
                <p:cNvSpPr>
                  <a:spLocks noChangeAspect="1"/>
                </p:cNvSpPr>
                <p:nvPr/>
              </p:nvSpPr>
              <p:spPr bwMode="auto">
                <a:xfrm rot="599104">
                  <a:off x="8537575" y="1844675"/>
                  <a:ext cx="71438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46"/>
                <p:cNvSpPr>
                  <a:spLocks noChangeAspect="1"/>
                </p:cNvSpPr>
                <p:nvPr/>
              </p:nvSpPr>
              <p:spPr bwMode="auto">
                <a:xfrm rot="599104">
                  <a:off x="8497888" y="1816100"/>
                  <a:ext cx="50800" cy="76200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147"/>
                <p:cNvSpPr>
                  <a:spLocks noChangeAspect="1"/>
                </p:cNvSpPr>
                <p:nvPr/>
              </p:nvSpPr>
              <p:spPr bwMode="auto">
                <a:xfrm rot="599104">
                  <a:off x="8467725" y="1882775"/>
                  <a:ext cx="65088" cy="193675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148"/>
                <p:cNvSpPr>
                  <a:spLocks noChangeAspect="1"/>
                </p:cNvSpPr>
                <p:nvPr/>
              </p:nvSpPr>
              <p:spPr bwMode="auto">
                <a:xfrm rot="19391756">
                  <a:off x="8053388" y="1708150"/>
                  <a:ext cx="69850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149"/>
                <p:cNvSpPr>
                  <a:spLocks noChangeAspect="1"/>
                </p:cNvSpPr>
                <p:nvPr/>
              </p:nvSpPr>
              <p:spPr bwMode="auto">
                <a:xfrm rot="19391756">
                  <a:off x="8015288" y="1727200"/>
                  <a:ext cx="50800" cy="74613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150"/>
                <p:cNvSpPr>
                  <a:spLocks noChangeAspect="1"/>
                </p:cNvSpPr>
                <p:nvPr/>
              </p:nvSpPr>
              <p:spPr bwMode="auto">
                <a:xfrm rot="19391756">
                  <a:off x="8074025" y="1771650"/>
                  <a:ext cx="63500" cy="195263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151"/>
                <p:cNvSpPr>
                  <a:spLocks noChangeAspect="1"/>
                </p:cNvSpPr>
                <p:nvPr/>
              </p:nvSpPr>
              <p:spPr bwMode="auto">
                <a:xfrm rot="20997791">
                  <a:off x="8674100" y="2378075"/>
                  <a:ext cx="69850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152"/>
                <p:cNvSpPr>
                  <a:spLocks noChangeAspect="1"/>
                </p:cNvSpPr>
                <p:nvPr/>
              </p:nvSpPr>
              <p:spPr bwMode="auto">
                <a:xfrm rot="20997791">
                  <a:off x="8631238" y="2370138"/>
                  <a:ext cx="50800" cy="76200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53"/>
                <p:cNvSpPr>
                  <a:spLocks noChangeAspect="1"/>
                </p:cNvSpPr>
                <p:nvPr/>
              </p:nvSpPr>
              <p:spPr bwMode="auto">
                <a:xfrm rot="20997791">
                  <a:off x="8640763" y="2438400"/>
                  <a:ext cx="63500" cy="195263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154"/>
                <p:cNvSpPr>
                  <a:spLocks noChangeAspect="1"/>
                </p:cNvSpPr>
                <p:nvPr/>
              </p:nvSpPr>
              <p:spPr bwMode="auto">
                <a:xfrm rot="5712152">
                  <a:off x="8108058" y="2522632"/>
                  <a:ext cx="77787" cy="53975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55"/>
                <p:cNvSpPr>
                  <a:spLocks noChangeAspect="1"/>
                </p:cNvSpPr>
                <p:nvPr/>
              </p:nvSpPr>
              <p:spPr bwMode="auto">
                <a:xfrm rot="5712152">
                  <a:off x="8134252" y="2459925"/>
                  <a:ext cx="57150" cy="66675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56"/>
                <p:cNvSpPr>
                  <a:spLocks noChangeAspect="1"/>
                </p:cNvSpPr>
                <p:nvPr/>
              </p:nvSpPr>
              <p:spPr bwMode="auto">
                <a:xfrm rot="5712152">
                  <a:off x="8012807" y="2390870"/>
                  <a:ext cx="73025" cy="173038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57"/>
                <p:cNvSpPr>
                  <a:spLocks noChangeAspect="1"/>
                </p:cNvSpPr>
                <p:nvPr/>
              </p:nvSpPr>
              <p:spPr bwMode="auto">
                <a:xfrm rot="2566892">
                  <a:off x="8412163" y="1574800"/>
                  <a:ext cx="69850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58"/>
                <p:cNvSpPr>
                  <a:spLocks noChangeAspect="1"/>
                </p:cNvSpPr>
                <p:nvPr/>
              </p:nvSpPr>
              <p:spPr bwMode="auto">
                <a:xfrm rot="2566892">
                  <a:off x="8391525" y="1520825"/>
                  <a:ext cx="50800" cy="74613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59"/>
                <p:cNvSpPr>
                  <a:spLocks noChangeAspect="1"/>
                </p:cNvSpPr>
                <p:nvPr/>
              </p:nvSpPr>
              <p:spPr bwMode="auto">
                <a:xfrm rot="2566892">
                  <a:off x="8304213" y="1550988"/>
                  <a:ext cx="63500" cy="195262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60"/>
                <p:cNvSpPr>
                  <a:spLocks noChangeAspect="1"/>
                </p:cNvSpPr>
                <p:nvPr/>
              </p:nvSpPr>
              <p:spPr bwMode="auto">
                <a:xfrm rot="21445056">
                  <a:off x="8415338" y="2533168"/>
                  <a:ext cx="69850" cy="61913"/>
                </a:xfrm>
                <a:custGeom>
                  <a:avLst/>
                  <a:gdLst/>
                  <a:ahLst/>
                  <a:cxnLst>
                    <a:cxn ang="0">
                      <a:pos x="3" y="42"/>
                    </a:cxn>
                    <a:cxn ang="0">
                      <a:pos x="7" y="49"/>
                    </a:cxn>
                    <a:cxn ang="0">
                      <a:pos x="62" y="12"/>
                    </a:cxn>
                    <a:cxn ang="0">
                      <a:pos x="53" y="0"/>
                    </a:cxn>
                    <a:cxn ang="0">
                      <a:pos x="0" y="36"/>
                    </a:cxn>
                    <a:cxn ang="0">
                      <a:pos x="3" y="42"/>
                    </a:cxn>
                  </a:cxnLst>
                  <a:rect l="0" t="0" r="r" b="b"/>
                  <a:pathLst>
                    <a:path w="62" h="49">
                      <a:moveTo>
                        <a:pt x="3" y="42"/>
                      </a:moveTo>
                      <a:lnTo>
                        <a:pt x="7" y="49"/>
                      </a:lnTo>
                      <a:lnTo>
                        <a:pt x="62" y="12"/>
                      </a:lnTo>
                      <a:lnTo>
                        <a:pt x="53" y="0"/>
                      </a:lnTo>
                      <a:lnTo>
                        <a:pt x="0" y="36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161"/>
                <p:cNvSpPr>
                  <a:spLocks noChangeAspect="1"/>
                </p:cNvSpPr>
                <p:nvPr/>
              </p:nvSpPr>
              <p:spPr bwMode="auto">
                <a:xfrm rot="21445056">
                  <a:off x="8372475" y="2515706"/>
                  <a:ext cx="50800" cy="76200"/>
                </a:xfrm>
                <a:custGeom>
                  <a:avLst/>
                  <a:gdLst/>
                  <a:ahLst/>
                  <a:cxnLst>
                    <a:cxn ang="0">
                      <a:pos x="40" y="57"/>
                    </a:cxn>
                    <a:cxn ang="0">
                      <a:pos x="45" y="53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33" y="60"/>
                    </a:cxn>
                    <a:cxn ang="0">
                      <a:pos x="40" y="57"/>
                    </a:cxn>
                  </a:cxnLst>
                  <a:rect l="0" t="0" r="r" b="b"/>
                  <a:pathLst>
                    <a:path w="45" h="60">
                      <a:moveTo>
                        <a:pt x="40" y="57"/>
                      </a:moveTo>
                      <a:lnTo>
                        <a:pt x="45" y="53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33" y="60"/>
                      </a:lnTo>
                      <a:lnTo>
                        <a:pt x="40" y="5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162"/>
                <p:cNvSpPr>
                  <a:spLocks noChangeAspect="1"/>
                </p:cNvSpPr>
                <p:nvPr/>
              </p:nvSpPr>
              <p:spPr bwMode="auto">
                <a:xfrm rot="21445056">
                  <a:off x="8366125" y="2585556"/>
                  <a:ext cx="63500" cy="195262"/>
                </a:xfrm>
                <a:custGeom>
                  <a:avLst/>
                  <a:gdLst/>
                  <a:ahLst/>
                  <a:cxnLst>
                    <a:cxn ang="0">
                      <a:pos x="7" y="152"/>
                    </a:cxn>
                    <a:cxn ang="0">
                      <a:pos x="14" y="154"/>
                    </a:cxn>
                    <a:cxn ang="0">
                      <a:pos x="57" y="3"/>
                    </a:cxn>
                    <a:cxn ang="0">
                      <a:pos x="43" y="0"/>
                    </a:cxn>
                    <a:cxn ang="0">
                      <a:pos x="0" y="150"/>
                    </a:cxn>
                    <a:cxn ang="0">
                      <a:pos x="7" y="152"/>
                    </a:cxn>
                  </a:cxnLst>
                  <a:rect l="0" t="0" r="r" b="b"/>
                  <a:pathLst>
                    <a:path w="57" h="154">
                      <a:moveTo>
                        <a:pt x="7" y="152"/>
                      </a:moveTo>
                      <a:lnTo>
                        <a:pt x="14" y="154"/>
                      </a:lnTo>
                      <a:lnTo>
                        <a:pt x="57" y="3"/>
                      </a:lnTo>
                      <a:lnTo>
                        <a:pt x="43" y="0"/>
                      </a:lnTo>
                      <a:lnTo>
                        <a:pt x="0" y="150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19050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0" name="TextBox 129"/>
            <p:cNvSpPr txBox="1"/>
            <p:nvPr/>
          </p:nvSpPr>
          <p:spPr>
            <a:xfrm>
              <a:off x="2514600" y="153853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IgE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132" name="Rectangle 116"/>
            <p:cNvSpPr>
              <a:spLocks noChangeArrowheads="1"/>
            </p:cNvSpPr>
            <p:nvPr/>
          </p:nvSpPr>
          <p:spPr bwMode="auto">
            <a:xfrm>
              <a:off x="1844520" y="4812268"/>
              <a:ext cx="310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 err="1"/>
                <a:t>Clonal</a:t>
              </a:r>
              <a:r>
                <a:rPr lang="en-GB" b="1" dirty="0"/>
                <a:t> expansion </a:t>
              </a:r>
              <a:r>
                <a:rPr lang="en-GB" b="1" dirty="0" smtClean="0"/>
                <a:t>&amp;Maturation</a:t>
              </a:r>
              <a:endParaRPr lang="en-GB" b="1" dirty="0"/>
            </a:p>
          </p:txBody>
        </p:sp>
        <p:sp>
          <p:nvSpPr>
            <p:cNvPr id="145" name="AutoShape 113"/>
            <p:cNvSpPr>
              <a:spLocks/>
            </p:cNvSpPr>
            <p:nvPr/>
          </p:nvSpPr>
          <p:spPr bwMode="auto">
            <a:xfrm rot="5400000" flipV="1">
              <a:off x="3400086" y="3559874"/>
              <a:ext cx="134814" cy="2515386"/>
            </a:xfrm>
            <a:prstGeom prst="rightBrace">
              <a:avLst>
                <a:gd name="adj1" fmla="val 1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0" y="1888899"/>
            <a:ext cx="1255256" cy="2971800"/>
            <a:chOff x="0" y="1888899"/>
            <a:chExt cx="1255256" cy="2971800"/>
          </a:xfrm>
        </p:grpSpPr>
        <p:sp>
          <p:nvSpPr>
            <p:cNvPr id="56" name="Rounded Rectangle 55"/>
            <p:cNvSpPr/>
            <p:nvPr/>
          </p:nvSpPr>
          <p:spPr>
            <a:xfrm>
              <a:off x="0" y="1888899"/>
              <a:ext cx="1066800" cy="29718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Explosion 2 222"/>
            <p:cNvSpPr/>
            <p:nvPr/>
          </p:nvSpPr>
          <p:spPr>
            <a:xfrm>
              <a:off x="90316" y="2903036"/>
              <a:ext cx="726727" cy="1213338"/>
            </a:xfrm>
            <a:prstGeom prst="irregularSeal2">
              <a:avLst/>
            </a:prstGeom>
            <a:gradFill flip="none" rotWithShape="1">
              <a:gsLst>
                <a:gs pos="0">
                  <a:srgbClr val="CC00CC">
                    <a:tint val="66000"/>
                    <a:satMod val="160000"/>
                  </a:srgbClr>
                </a:gs>
                <a:gs pos="50000">
                  <a:srgbClr val="CC00CC">
                    <a:tint val="44500"/>
                    <a:satMod val="160000"/>
                  </a:srgbClr>
                </a:gs>
                <a:gs pos="100000">
                  <a:srgbClr val="CC00CC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8" name="Text Box 16"/>
            <p:cNvSpPr txBox="1">
              <a:spLocks noChangeArrowheads="1"/>
            </p:cNvSpPr>
            <p:nvPr/>
          </p:nvSpPr>
          <p:spPr bwMode="auto">
            <a:xfrm>
              <a:off x="0" y="1888899"/>
              <a:ext cx="12552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/>
                <a:t>Antigen</a:t>
              </a:r>
            </a:p>
          </p:txBody>
        </p:sp>
        <p:sp>
          <p:nvSpPr>
            <p:cNvPr id="243" name="Text Box 14"/>
            <p:cNvSpPr txBox="1">
              <a:spLocks noChangeArrowheads="1"/>
            </p:cNvSpPr>
            <p:nvPr/>
          </p:nvSpPr>
          <p:spPr bwMode="auto">
            <a:xfrm rot="16200000">
              <a:off x="76055" y="3250317"/>
              <a:ext cx="7414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/>
                <a:t>APC</a:t>
              </a:r>
            </a:p>
          </p:txBody>
        </p:sp>
        <p:sp>
          <p:nvSpPr>
            <p:cNvPr id="244" name="Half Frame 243"/>
            <p:cNvSpPr/>
            <p:nvPr/>
          </p:nvSpPr>
          <p:spPr>
            <a:xfrm rot="19428396">
              <a:off x="690902" y="3435403"/>
              <a:ext cx="212886" cy="227824"/>
            </a:xfrm>
            <a:prstGeom prst="halfFram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63" name="Diamond 62"/>
            <p:cNvSpPr/>
            <p:nvPr/>
          </p:nvSpPr>
          <p:spPr>
            <a:xfrm>
              <a:off x="228600" y="2193699"/>
              <a:ext cx="304800" cy="304800"/>
            </a:xfrm>
            <a:prstGeom prst="diamond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2CA22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67" name="Straight Arrow Connector 66"/>
            <p:cNvCxnSpPr>
              <a:stCxn id="63" idx="2"/>
            </p:cNvCxnSpPr>
            <p:nvPr/>
          </p:nvCxnSpPr>
          <p:spPr>
            <a:xfrm rot="5400000">
              <a:off x="152400" y="2727099"/>
              <a:ext cx="45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41148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Etio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-Pathogenesis of Atopic Asthma   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8637" y="79634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Through MUCOSA OF BRONCHIOLES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03109" y="5321121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Extravasate</a:t>
            </a:r>
            <a:r>
              <a:rPr lang="en-US" b="1" dirty="0" smtClean="0">
                <a:latin typeface="Arial Narrow" pitchFamily="34" charset="0"/>
              </a:rPr>
              <a:t> back to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</a:t>
            </a:r>
            <a:endParaRPr lang="en-US" b="1" dirty="0" smtClean="0">
              <a:latin typeface="Arial Narrow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0" y="5943600"/>
            <a:ext cx="6781800" cy="838200"/>
            <a:chOff x="0" y="5943600"/>
            <a:chExt cx="6781800" cy="838200"/>
          </a:xfrm>
        </p:grpSpPr>
        <p:sp>
          <p:nvSpPr>
            <p:cNvPr id="134" name="Left-Right Arrow 133"/>
            <p:cNvSpPr/>
            <p:nvPr/>
          </p:nvSpPr>
          <p:spPr>
            <a:xfrm>
              <a:off x="0" y="5943600"/>
              <a:ext cx="6781800" cy="838200"/>
            </a:xfrm>
            <a:prstGeom prst="leftRightArrow">
              <a:avLst/>
            </a:prstGeom>
            <a:solidFill>
              <a:srgbClr val="FF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28800" y="6172200"/>
              <a:ext cx="3353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spc="-40" dirty="0" smtClean="0">
                  <a:solidFill>
                    <a:srgbClr val="5100C8"/>
                  </a:solidFill>
                  <a:latin typeface="Bernard MT Condensed" pitchFamily="18" charset="0"/>
                  <a:sym typeface="Wingdings 3"/>
                </a:rPr>
                <a:t>TYPE  I  Hypersensitivity Reaction </a:t>
              </a:r>
              <a:endParaRPr lang="en-US" sz="2000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806484" y="5931795"/>
            <a:ext cx="2363273" cy="838200"/>
            <a:chOff x="6806484" y="5931795"/>
            <a:chExt cx="2363273" cy="838200"/>
          </a:xfrm>
        </p:grpSpPr>
        <p:sp>
          <p:nvSpPr>
            <p:cNvPr id="135" name="Left-Right Arrow 134"/>
            <p:cNvSpPr/>
            <p:nvPr/>
          </p:nvSpPr>
          <p:spPr>
            <a:xfrm>
              <a:off x="6806484" y="5931795"/>
              <a:ext cx="2348246" cy="838200"/>
            </a:xfrm>
            <a:prstGeom prst="leftRightArrow">
              <a:avLst/>
            </a:prstGeom>
            <a:solidFill>
              <a:srgbClr val="FF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959958" y="6148590"/>
              <a:ext cx="22097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spc="-40" dirty="0" smtClean="0">
                  <a:solidFill>
                    <a:srgbClr val="5100C8"/>
                  </a:solidFill>
                  <a:latin typeface="Bernard MT Condensed" pitchFamily="18" charset="0"/>
                  <a:sym typeface="Wingdings 3"/>
                </a:rPr>
                <a:t>Bronchial Response</a:t>
              </a:r>
              <a:endParaRPr lang="en-US" sz="20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8637" y="3398947"/>
            <a:ext cx="2514600" cy="1858853"/>
            <a:chOff x="38637" y="3398947"/>
            <a:chExt cx="2514600" cy="1858853"/>
          </a:xfrm>
        </p:grpSpPr>
        <p:sp>
          <p:nvSpPr>
            <p:cNvPr id="225" name="Rectangle 8"/>
            <p:cNvSpPr>
              <a:spLocks noChangeArrowheads="1"/>
            </p:cNvSpPr>
            <p:nvPr/>
          </p:nvSpPr>
          <p:spPr bwMode="auto">
            <a:xfrm>
              <a:off x="980833" y="3494258"/>
              <a:ext cx="198198" cy="134815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55" name="Diamond 254"/>
            <p:cNvSpPr/>
            <p:nvPr/>
          </p:nvSpPr>
          <p:spPr>
            <a:xfrm>
              <a:off x="762000" y="3398947"/>
              <a:ext cx="304800" cy="304800"/>
            </a:xfrm>
            <a:prstGeom prst="diamond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2CA22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637" y="4876800"/>
              <a:ext cx="2514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Migrate to </a:t>
              </a:r>
              <a:r>
                <a:rPr lang="en-US" b="1" dirty="0" smtClean="0">
                  <a:latin typeface="Arial Narrow" pitchFamily="34" charset="0"/>
                  <a:sym typeface="Wingdings 3"/>
                </a:rPr>
                <a:t>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31" name="Text Box 114"/>
            <p:cNvSpPr txBox="1">
              <a:spLocks noChangeArrowheads="1"/>
            </p:cNvSpPr>
            <p:nvPr/>
          </p:nvSpPr>
          <p:spPr bwMode="auto">
            <a:xfrm>
              <a:off x="296217" y="4191000"/>
              <a:ext cx="21947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b="1" dirty="0"/>
                <a:t>Antigen presentation</a:t>
              </a:r>
            </a:p>
          </p:txBody>
        </p:sp>
        <p:sp>
          <p:nvSpPr>
            <p:cNvPr id="144" name="AutoShape 113"/>
            <p:cNvSpPr>
              <a:spLocks/>
            </p:cNvSpPr>
            <p:nvPr/>
          </p:nvSpPr>
          <p:spPr bwMode="auto">
            <a:xfrm rot="5400000" flipV="1">
              <a:off x="1303800" y="3267416"/>
              <a:ext cx="134815" cy="1981984"/>
            </a:xfrm>
            <a:prstGeom prst="rightBrace">
              <a:avLst>
                <a:gd name="adj1" fmla="val 1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81002" y="5791202"/>
            <a:ext cx="6997519" cy="411011"/>
            <a:chOff x="381002" y="5791202"/>
            <a:chExt cx="6997519" cy="411011"/>
          </a:xfrm>
        </p:grpSpPr>
        <p:sp>
          <p:nvSpPr>
            <p:cNvPr id="146" name="AutoShape 113"/>
            <p:cNvSpPr>
              <a:spLocks/>
            </p:cNvSpPr>
            <p:nvPr/>
          </p:nvSpPr>
          <p:spPr bwMode="auto">
            <a:xfrm rot="5400000" flipV="1">
              <a:off x="2523395" y="3648809"/>
              <a:ext cx="134814" cy="4419600"/>
            </a:xfrm>
            <a:prstGeom prst="rightBrace">
              <a:avLst>
                <a:gd name="adj1" fmla="val 1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Text Box 243"/>
            <p:cNvSpPr txBox="1">
              <a:spLocks noChangeArrowheads="1"/>
            </p:cNvSpPr>
            <p:nvPr/>
          </p:nvSpPr>
          <p:spPr bwMode="auto">
            <a:xfrm>
              <a:off x="4863921" y="5829837"/>
              <a:ext cx="2514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 err="1"/>
                <a:t>Effector</a:t>
              </a:r>
              <a:r>
                <a:rPr lang="en-GB" b="1" dirty="0"/>
                <a:t> phase</a:t>
              </a:r>
            </a:p>
          </p:txBody>
        </p:sp>
        <p:sp>
          <p:nvSpPr>
            <p:cNvPr id="147" name="AutoShape 113"/>
            <p:cNvSpPr>
              <a:spLocks/>
            </p:cNvSpPr>
            <p:nvPr/>
          </p:nvSpPr>
          <p:spPr bwMode="auto">
            <a:xfrm rot="5400000" flipV="1">
              <a:off x="5495195" y="5096608"/>
              <a:ext cx="134814" cy="1524001"/>
            </a:xfrm>
            <a:prstGeom prst="rightBrace">
              <a:avLst>
                <a:gd name="adj1" fmla="val 1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Text Box 243"/>
            <p:cNvSpPr txBox="1">
              <a:spLocks noChangeArrowheads="1"/>
            </p:cNvSpPr>
            <p:nvPr/>
          </p:nvSpPr>
          <p:spPr bwMode="auto">
            <a:xfrm>
              <a:off x="1752600" y="5835501"/>
              <a:ext cx="2514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 err="1" smtClean="0"/>
                <a:t>Synthetization</a:t>
              </a:r>
              <a:r>
                <a:rPr lang="en-GB" b="1" dirty="0" smtClean="0"/>
                <a:t> phase</a:t>
              </a:r>
              <a:endParaRPr lang="en-GB" b="1" dirty="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601285" y="796341"/>
            <a:ext cx="5542715" cy="4994859"/>
            <a:chOff x="3601285" y="796341"/>
            <a:chExt cx="5542715" cy="4994859"/>
          </a:xfrm>
        </p:grpSpPr>
        <p:grpSp>
          <p:nvGrpSpPr>
            <p:cNvPr id="158" name="Group 157"/>
            <p:cNvGrpSpPr/>
            <p:nvPr/>
          </p:nvGrpSpPr>
          <p:grpSpPr>
            <a:xfrm>
              <a:off x="4019176" y="796341"/>
              <a:ext cx="5124824" cy="4994859"/>
              <a:chOff x="4019176" y="796341"/>
              <a:chExt cx="5124824" cy="4994859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4019176" y="1203099"/>
                <a:ext cx="5124824" cy="4588101"/>
                <a:chOff x="4019176" y="1203099"/>
                <a:chExt cx="5124824" cy="4588101"/>
              </a:xfrm>
            </p:grpSpPr>
            <p:sp>
              <p:nvSpPr>
                <p:cNvPr id="154" name="Rounded Rectangle 153"/>
                <p:cNvSpPr/>
                <p:nvPr/>
              </p:nvSpPr>
              <p:spPr>
                <a:xfrm>
                  <a:off x="4852116" y="1203099"/>
                  <a:ext cx="4291884" cy="4588101"/>
                </a:xfrm>
                <a:prstGeom prst="roundRect">
                  <a:avLst/>
                </a:prstGeom>
                <a:solidFill>
                  <a:srgbClr val="CC99FF">
                    <a:alpha val="60000"/>
                  </a:srgb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8" name="Picture 2" descr="C:\Users\Administrator\Pictures\hyper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20000" contrast="40000"/>
                </a:blip>
                <a:srcRect l="13279" t="3052" r="2787" b="1174"/>
                <a:stretch>
                  <a:fillRect/>
                </a:stretch>
              </p:blipFill>
              <p:spPr bwMode="auto">
                <a:xfrm>
                  <a:off x="4019176" y="1394136"/>
                  <a:ext cx="4896224" cy="39624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53" name="Group 152"/>
              <p:cNvGrpSpPr/>
              <p:nvPr/>
            </p:nvGrpSpPr>
            <p:grpSpPr>
              <a:xfrm>
                <a:off x="4902558" y="796341"/>
                <a:ext cx="4202805" cy="4901971"/>
                <a:chOff x="4902558" y="796341"/>
                <a:chExt cx="4202805" cy="4901971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4953000" y="796341"/>
                  <a:ext cx="2895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Bernard MT Condensed" pitchFamily="18" charset="0"/>
                    </a:rPr>
                    <a:t>SUBMUCOSA OF BRONCHIOLES</a:t>
                  </a:r>
                  <a:endParaRPr lang="en-US" dirty="0">
                    <a:latin typeface="Bernard MT Condensed" pitchFamily="18" charset="0"/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5031348" y="3159615"/>
                  <a:ext cx="838200" cy="307777"/>
                  <a:chOff x="4343400" y="6096000"/>
                  <a:chExt cx="838200" cy="307777"/>
                </a:xfrm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4419600" y="6096000"/>
                    <a:ext cx="609600" cy="30372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43400" y="6096000"/>
                    <a:ext cx="8382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sz="1400" b="1" dirty="0" smtClean="0"/>
                      <a:t>Mast C </a:t>
                    </a:r>
                    <a:endParaRPr lang="en-GB" sz="1400" b="1" dirty="0"/>
                  </a:p>
                </p:txBody>
              </p: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4902558" y="4784499"/>
                  <a:ext cx="1043190" cy="307777"/>
                  <a:chOff x="5814810" y="6298842"/>
                  <a:chExt cx="1043190" cy="307777"/>
                </a:xfrm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5867400" y="6324600"/>
                    <a:ext cx="914400" cy="26616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14810" y="6298842"/>
                    <a:ext cx="104319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 sz="1400" b="1" dirty="0" err="1" smtClean="0"/>
                      <a:t>Eosinophil</a:t>
                    </a:r>
                    <a:endParaRPr lang="en-GB" sz="1400" b="1" dirty="0"/>
                  </a:p>
                </p:txBody>
              </p:sp>
            </p:grpSp>
            <p:sp>
              <p:nvSpPr>
                <p:cNvPr id="137" name="TextBox 136"/>
                <p:cNvSpPr txBox="1"/>
                <p:nvPr/>
              </p:nvSpPr>
              <p:spPr>
                <a:xfrm>
                  <a:off x="7583511" y="1243884"/>
                  <a:ext cx="1447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err="1" smtClean="0">
                      <a:latin typeface="Bernard MT Condensed" pitchFamily="18" charset="0"/>
                    </a:rPr>
                    <a:t>Bronchospasm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7582437" y="2424447"/>
                  <a:ext cx="142204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Bernard MT Condensed" pitchFamily="18" charset="0"/>
                    </a:rPr>
                    <a:t>Mucous Overproduction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7853970" y="3872247"/>
                  <a:ext cx="8618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Bernard MT Condensed" pitchFamily="18" charset="0"/>
                    </a:rPr>
                    <a:t>Mucosal Edema 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5943600" y="2860185"/>
                  <a:ext cx="1295400" cy="1738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Bernard MT Condensed" pitchFamily="18" charset="0"/>
                    </a:rPr>
                    <a:t>Histamine</a:t>
                  </a:r>
                </a:p>
                <a:p>
                  <a:pPr algn="ctr"/>
                  <a:r>
                    <a:rPr lang="en-US" sz="1600" dirty="0" err="1" smtClean="0">
                      <a:latin typeface="Bernard MT Condensed" pitchFamily="18" charset="0"/>
                    </a:rPr>
                    <a:t>Leukotrienes</a:t>
                  </a:r>
                  <a:endParaRPr lang="en-US" sz="1600" dirty="0" smtClean="0">
                    <a:latin typeface="Bernard MT Condensed" pitchFamily="18" charset="0"/>
                  </a:endParaRPr>
                </a:p>
                <a:p>
                  <a:pPr algn="ctr"/>
                  <a:endParaRPr lang="en-US" sz="900" dirty="0" smtClean="0">
                    <a:latin typeface="Bernard MT Condensed" pitchFamily="18" charset="0"/>
                  </a:endParaRPr>
                </a:p>
                <a:p>
                  <a:pPr algn="ctr"/>
                  <a:r>
                    <a:rPr lang="en-US" sz="1600" dirty="0" smtClean="0">
                      <a:latin typeface="Bernard MT Condensed" pitchFamily="18" charset="0"/>
                    </a:rPr>
                    <a:t>Cytokines</a:t>
                  </a:r>
                </a:p>
                <a:p>
                  <a:pPr algn="ctr"/>
                  <a:r>
                    <a:rPr lang="en-US" sz="1600" dirty="0" smtClean="0">
                      <a:latin typeface="Bernard MT Condensed" pitchFamily="18" charset="0"/>
                    </a:rPr>
                    <a:t>Proteases</a:t>
                  </a:r>
                </a:p>
                <a:p>
                  <a:pPr algn="ctr"/>
                  <a:r>
                    <a:rPr lang="en-US" sz="1600" dirty="0" smtClean="0">
                      <a:latin typeface="Bernard MT Condensed" pitchFamily="18" charset="0"/>
                    </a:rPr>
                    <a:t>MBP</a:t>
                  </a:r>
                </a:p>
                <a:p>
                  <a:pPr algn="ctr"/>
                  <a:r>
                    <a:rPr lang="en-US" sz="1600" dirty="0" smtClean="0">
                      <a:latin typeface="Bernard MT Condensed" pitchFamily="18" charset="0"/>
                    </a:rPr>
                    <a:t>ECP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7200363" y="5359758"/>
                  <a:ext cx="1905000" cy="338554"/>
                </a:xfrm>
                <a:prstGeom prst="rect">
                  <a:avLst/>
                </a:prstGeom>
                <a:solidFill>
                  <a:srgbClr val="FFE1E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Bernard MT Condensed" pitchFamily="18" charset="0"/>
                    </a:rPr>
                    <a:t>AIRWAY OBSTRUCTION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</p:grpSp>
        </p:grpSp>
        <p:sp>
          <p:nvSpPr>
            <p:cNvPr id="159" name="Arc 158"/>
            <p:cNvSpPr/>
            <p:nvPr/>
          </p:nvSpPr>
          <p:spPr>
            <a:xfrm rot="20966252" flipH="1" flipV="1">
              <a:off x="3601285" y="2307394"/>
              <a:ext cx="1038977" cy="1068246"/>
            </a:xfrm>
            <a:prstGeom prst="arc">
              <a:avLst>
                <a:gd name="adj1" fmla="val 17208262"/>
                <a:gd name="adj2" fmla="val 20671581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2128160"/>
            <a:ext cx="8229600" cy="1272143"/>
          </a:xfrm>
          <a:prstGeom prst="rect">
            <a:avLst/>
          </a:prstGeom>
          <a:gradFill flip="none" rotWithShape="1">
            <a:gsLst>
              <a:gs pos="7000">
                <a:srgbClr val="FFE1E1">
                  <a:alpha val="63000"/>
                </a:srgbClr>
              </a:gs>
              <a:gs pos="45000">
                <a:srgbClr val="FFEFEF">
                  <a:alpha val="66000"/>
                </a:srgbClr>
              </a:gs>
              <a:gs pos="87000">
                <a:srgbClr val="FFFFFF">
                  <a:alpha val="82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lvl="1" indent="-285750">
              <a:lnSpc>
                <a:spcPts val="23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kumimoji="1" lang="en-US" sz="2200" b="1" dirty="0" smtClean="0">
                <a:latin typeface="Arial Narrow" pitchFamily="34" charset="0"/>
              </a:rPr>
              <a:t>Mediated by;  histamine &amp; </a:t>
            </a:r>
            <a:r>
              <a:rPr kumimoji="1" lang="en-US" sz="2200" b="1" dirty="0" err="1" smtClean="0">
                <a:latin typeface="Arial Narrow" pitchFamily="34" charset="0"/>
              </a:rPr>
              <a:t>leukotrienes</a:t>
            </a:r>
            <a:endParaRPr kumimoji="1" lang="en-US" sz="2200" b="1" dirty="0" smtClean="0">
              <a:latin typeface="Arial Narrow" pitchFamily="34" charset="0"/>
            </a:endParaRPr>
          </a:p>
          <a:p>
            <a:pPr marL="0" lvl="1" indent="-285750">
              <a:lnSpc>
                <a:spcPts val="2300"/>
              </a:lnSpc>
              <a:buClr>
                <a:srgbClr val="FFFF00"/>
              </a:buClr>
            </a:pPr>
            <a:r>
              <a:rPr kumimoji="1" lang="en-US" sz="2200" b="1" dirty="0" smtClean="0">
                <a:latin typeface="Arial Narrow" pitchFamily="34" charset="0"/>
              </a:rPr>
              <a:t>Bronchial SMC contraction</a:t>
            </a:r>
            <a:r>
              <a:rPr kumimoji="1"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kumimoji="1" lang="en-US" sz="2200" b="1" dirty="0" err="1" smtClean="0">
                <a:latin typeface="Arial Narrow" pitchFamily="34" charset="0"/>
              </a:rPr>
              <a:t>Bronchoconstriction</a:t>
            </a:r>
            <a:endParaRPr kumimoji="1" lang="en-US" sz="2200" b="1" dirty="0" smtClean="0">
              <a:latin typeface="Arial Narrow" pitchFamily="34" charset="0"/>
            </a:endParaRPr>
          </a:p>
          <a:p>
            <a:pPr marL="0" lvl="1" indent="-285750">
              <a:lnSpc>
                <a:spcPts val="2300"/>
              </a:lnSpc>
              <a:buClr>
                <a:srgbClr val="FFFF00"/>
              </a:buClr>
            </a:pPr>
            <a:r>
              <a:rPr kumimoji="1" lang="en-US" sz="2200" b="1" dirty="0" smtClean="0">
                <a:latin typeface="Arial Narrow" pitchFamily="34" charset="0"/>
              </a:rPr>
              <a:t>Edema &amp;  infiltration </a:t>
            </a:r>
            <a:r>
              <a:rPr kumimoji="1"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kumimoji="1" lang="en-US" sz="2200" b="1" dirty="0" smtClean="0">
                <a:latin typeface="Arial Narrow" pitchFamily="34" charset="0"/>
              </a:rPr>
              <a:t>Mucosal thickening </a:t>
            </a:r>
          </a:p>
          <a:p>
            <a:pPr marL="0" lvl="1" indent="-285750">
              <a:lnSpc>
                <a:spcPts val="2300"/>
              </a:lnSpc>
              <a:buClr>
                <a:srgbClr val="FFFF00"/>
              </a:buClr>
            </a:pPr>
            <a:r>
              <a:rPr kumimoji="1" lang="en-US" sz="2200" b="1" dirty="0" smtClean="0">
                <a:latin typeface="Arial Narrow" pitchFamily="34" charset="0"/>
              </a:rPr>
              <a:t>Thick, viscid plugs of mucous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3954757"/>
            <a:ext cx="8229600" cy="977191"/>
          </a:xfrm>
          <a:prstGeom prst="rect">
            <a:avLst/>
          </a:prstGeom>
          <a:gradFill flip="none" rotWithShape="1">
            <a:gsLst>
              <a:gs pos="7000">
                <a:srgbClr val="FFE1E1">
                  <a:alpha val="63000"/>
                </a:srgbClr>
              </a:gs>
              <a:gs pos="45000">
                <a:srgbClr val="FFEFEF">
                  <a:alpha val="66000"/>
                </a:srgbClr>
              </a:gs>
              <a:gs pos="87000">
                <a:srgbClr val="FFFFFF">
                  <a:alpha val="82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lvl="1">
              <a:lnSpc>
                <a:spcPts val="23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kumimoji="1" lang="en-US" sz="2200" b="1" dirty="0" smtClean="0">
                <a:latin typeface="Arial Narrow" pitchFamily="34" charset="0"/>
              </a:rPr>
              <a:t>Mediated by;  </a:t>
            </a:r>
            <a:r>
              <a:rPr kumimoji="1" lang="en-US" sz="2200" b="1" dirty="0" err="1" smtClean="0">
                <a:latin typeface="Arial Narrow" pitchFamily="34" charset="0"/>
              </a:rPr>
              <a:t>leukotrienes</a:t>
            </a:r>
            <a:r>
              <a:rPr kumimoji="1" lang="en-US" sz="2200" b="1" dirty="0" smtClean="0">
                <a:latin typeface="Arial Narrow" pitchFamily="34" charset="0"/>
              </a:rPr>
              <a:t>, cytokines, </a:t>
            </a:r>
            <a:r>
              <a:rPr kumimoji="1" lang="en-US" sz="2200" b="1" dirty="0" err="1" smtClean="0">
                <a:latin typeface="Arial Narrow" pitchFamily="34" charset="0"/>
              </a:rPr>
              <a:t>chemokines</a:t>
            </a:r>
            <a:r>
              <a:rPr kumimoji="1" lang="en-US" sz="2200" b="1" dirty="0" smtClean="0">
                <a:latin typeface="Arial Narrow" pitchFamily="34" charset="0"/>
              </a:rPr>
              <a:t> </a:t>
            </a:r>
          </a:p>
          <a:p>
            <a:pPr marL="0" lvl="1">
              <a:lnSpc>
                <a:spcPts val="2300"/>
              </a:lnSpc>
              <a:buClr>
                <a:srgbClr val="FFFF00"/>
              </a:buClr>
            </a:pPr>
            <a:r>
              <a:rPr kumimoji="1" lang="en-US" sz="2200" b="1" dirty="0" err="1" smtClean="0">
                <a:latin typeface="Arial Narrow" pitchFamily="34" charset="0"/>
              </a:rPr>
              <a:t>Eosinophil</a:t>
            </a:r>
            <a:r>
              <a:rPr kumimoji="1" lang="en-US" sz="2200" b="1" dirty="0" smtClean="0">
                <a:latin typeface="Arial Narrow" pitchFamily="34" charset="0"/>
              </a:rPr>
              <a:t> infiltration, inflammation</a:t>
            </a:r>
          </a:p>
          <a:p>
            <a:pPr marL="0" lvl="1">
              <a:lnSpc>
                <a:spcPts val="2300"/>
              </a:lnSpc>
              <a:buClr>
                <a:srgbClr val="FFFF00"/>
              </a:buClr>
            </a:pPr>
            <a:r>
              <a:rPr kumimoji="1" lang="en-US" sz="2200" b="1" dirty="0" smtClean="0">
                <a:latin typeface="Arial Narrow" pitchFamily="34" charset="0"/>
              </a:rPr>
              <a:t>Airflow obstruction &amp; Airway </a:t>
            </a:r>
            <a:r>
              <a:rPr kumimoji="1" lang="en-US" sz="2200" b="1" dirty="0" err="1" smtClean="0">
                <a:latin typeface="Arial Narrow" pitchFamily="34" charset="0"/>
              </a:rPr>
              <a:t>Hyperresponsivness</a:t>
            </a:r>
            <a:endParaRPr kumimoji="1" lang="en-US" sz="2200" b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486400"/>
            <a:ext cx="8229600" cy="1272143"/>
          </a:xfrm>
          <a:prstGeom prst="rect">
            <a:avLst/>
          </a:prstGeom>
          <a:gradFill flip="none" rotWithShape="1">
            <a:gsLst>
              <a:gs pos="7000">
                <a:srgbClr val="FFE1E1">
                  <a:alpha val="63000"/>
                </a:srgbClr>
              </a:gs>
              <a:gs pos="45000">
                <a:srgbClr val="FFEFEF">
                  <a:alpha val="66000"/>
                </a:srgbClr>
              </a:gs>
              <a:gs pos="87000">
                <a:srgbClr val="FFFFFF">
                  <a:alpha val="82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lvl="1" indent="-285750">
              <a:lnSpc>
                <a:spcPts val="23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kumimoji="1" lang="en-US" sz="2200" b="1" dirty="0" smtClean="0">
                <a:latin typeface="Arial Narrow" pitchFamily="34" charset="0"/>
              </a:rPr>
              <a:t>Occurs due to repeated attacks with residual inflammatory reaction </a:t>
            </a:r>
          </a:p>
          <a:p>
            <a:pPr marL="0" lvl="1" indent="-285750">
              <a:lnSpc>
                <a:spcPts val="23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kumimoji="1" lang="en-US" sz="2200" b="1" dirty="0" smtClean="0">
                <a:latin typeface="Arial Narrow" pitchFamily="34" charset="0"/>
              </a:rPr>
              <a:t>Mediated by proteases &amp; ROS, Matrix </a:t>
            </a:r>
            <a:r>
              <a:rPr kumimoji="1" lang="en-US" sz="2200" b="1" dirty="0" err="1" smtClean="0">
                <a:latin typeface="Arial Narrow" pitchFamily="34" charset="0"/>
              </a:rPr>
              <a:t>Metaloproteinases</a:t>
            </a:r>
            <a:r>
              <a:rPr kumimoji="1" lang="en-US" sz="2200" b="1" dirty="0" smtClean="0">
                <a:latin typeface="Arial Narrow" pitchFamily="34" charset="0"/>
              </a:rPr>
              <a:t>, Growth Factors  </a:t>
            </a:r>
          </a:p>
          <a:p>
            <a:pPr marL="0" lvl="1" indent="-285750">
              <a:lnSpc>
                <a:spcPts val="23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kumimoji="1" lang="en-US" sz="2200" b="1" dirty="0" smtClean="0">
                <a:latin typeface="Arial Narrow" pitchFamily="34" charset="0"/>
              </a:rPr>
              <a:t>Epithelial Damage, </a:t>
            </a:r>
            <a:r>
              <a:rPr kumimoji="1" lang="en-US" sz="2200" b="1" dirty="0" err="1" smtClean="0">
                <a:latin typeface="Arial Narrow" pitchFamily="34" charset="0"/>
              </a:rPr>
              <a:t>Subepithelial</a:t>
            </a:r>
            <a:r>
              <a:rPr kumimoji="1" lang="en-US" sz="2200" b="1" dirty="0" smtClean="0">
                <a:latin typeface="Arial Narrow" pitchFamily="34" charset="0"/>
              </a:rPr>
              <a:t> Fibrosis,  Bronchial SMC hyperplasia</a:t>
            </a:r>
          </a:p>
          <a:p>
            <a:pPr marL="0" lvl="1" indent="-285750">
              <a:lnSpc>
                <a:spcPts val="2300"/>
              </a:lnSpc>
              <a:buClr>
                <a:srgbClr val="FFFF00"/>
              </a:buClr>
            </a:pPr>
            <a:r>
              <a:rPr kumimoji="1" lang="en-US" sz="2200" b="1" dirty="0" smtClean="0">
                <a:latin typeface="Arial Narrow" pitchFamily="34" charset="0"/>
              </a:rPr>
              <a:t>It is the cause of asthma becoming only partial reversible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52800" y="158677"/>
            <a:ext cx="5688168" cy="1938852"/>
            <a:chOff x="3352800" y="158677"/>
            <a:chExt cx="5688168" cy="1938852"/>
          </a:xfrm>
        </p:grpSpPr>
        <p:pic>
          <p:nvPicPr>
            <p:cNvPr id="6" name="Picture 4" descr="20-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0000" contrast="20000"/>
            </a:blip>
            <a:srcRect l="8231" t="3363" r="5000" b="64890"/>
            <a:stretch>
              <a:fillRect/>
            </a:stretch>
          </p:blipFill>
          <p:spPr bwMode="auto">
            <a:xfrm>
              <a:off x="3352800" y="158677"/>
              <a:ext cx="5638800" cy="1938852"/>
            </a:xfrm>
            <a:prstGeom prst="rect">
              <a:avLst/>
            </a:prstGeom>
            <a:solidFill>
              <a:srgbClr val="FFEFEF"/>
            </a:solidFill>
          </p:spPr>
        </p:pic>
        <p:sp>
          <p:nvSpPr>
            <p:cNvPr id="15" name="Right Arrow 14"/>
            <p:cNvSpPr/>
            <p:nvPr/>
          </p:nvSpPr>
          <p:spPr>
            <a:xfrm>
              <a:off x="8153400" y="1066800"/>
              <a:ext cx="533400" cy="304800"/>
            </a:xfrm>
            <a:prstGeom prst="rightArrow">
              <a:avLst/>
            </a:prstGeom>
            <a:solidFill>
              <a:srgbClr val="FF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96103" y="1332963"/>
              <a:ext cx="11448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sz="1600" b="1" dirty="0" smtClean="0">
                  <a:latin typeface="Arial Narrow" pitchFamily="34" charset="0"/>
                </a:rPr>
                <a:t>Remodeling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4647" y="610394"/>
            <a:ext cx="2286000" cy="4805248"/>
            <a:chOff x="214647" y="610394"/>
            <a:chExt cx="2286000" cy="4805248"/>
          </a:xfrm>
        </p:grpSpPr>
        <p:sp>
          <p:nvSpPr>
            <p:cNvPr id="14" name="Rectangle 13"/>
            <p:cNvSpPr/>
            <p:nvPr/>
          </p:nvSpPr>
          <p:spPr>
            <a:xfrm>
              <a:off x="214647" y="5002708"/>
              <a:ext cx="2286000" cy="4129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500"/>
                </a:lnSpc>
                <a:buClr>
                  <a:srgbClr val="FFFF00"/>
                </a:buClr>
                <a:buSzPct val="75000"/>
              </a:pPr>
              <a:r>
                <a:rPr kumimoji="1" lang="en-US" sz="2200" dirty="0" smtClean="0">
                  <a:latin typeface="Bernard MT Condensed" pitchFamily="18" charset="0"/>
                </a:rPr>
                <a:t>Airway Remodeling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-2019300" y="2857500"/>
              <a:ext cx="4495800" cy="15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81000" y="621125"/>
            <a:ext cx="2526405" cy="3262872"/>
            <a:chOff x="381000" y="621125"/>
            <a:chExt cx="2526405" cy="3262872"/>
          </a:xfrm>
        </p:grpSpPr>
        <p:sp>
          <p:nvSpPr>
            <p:cNvPr id="11" name="Rectangle 10"/>
            <p:cNvSpPr/>
            <p:nvPr/>
          </p:nvSpPr>
          <p:spPr>
            <a:xfrm>
              <a:off x="392805" y="3471063"/>
              <a:ext cx="2514600" cy="4129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500"/>
                </a:lnSpc>
                <a:buClr>
                  <a:srgbClr val="FFFF00"/>
                </a:buClr>
                <a:buSzPct val="75000"/>
              </a:pPr>
              <a:r>
                <a:rPr kumimoji="1" lang="en-US" sz="2200" dirty="0" smtClean="0">
                  <a:latin typeface="Bernard MT Condensed" pitchFamily="18" charset="0"/>
                </a:rPr>
                <a:t>Late Phase (4-24 hrs)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-1092301" y="2094426"/>
              <a:ext cx="2947396" cy="794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3400" y="609600"/>
            <a:ext cx="2767884" cy="1447800"/>
            <a:chOff x="533400" y="609600"/>
            <a:chExt cx="2767884" cy="1447800"/>
          </a:xfrm>
        </p:grpSpPr>
        <p:sp>
          <p:nvSpPr>
            <p:cNvPr id="9" name="Rectangle 8"/>
            <p:cNvSpPr/>
            <p:nvPr/>
          </p:nvSpPr>
          <p:spPr>
            <a:xfrm>
              <a:off x="533400" y="1644466"/>
              <a:ext cx="2767884" cy="4129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500"/>
                </a:lnSpc>
                <a:buClr>
                  <a:srgbClr val="FFFF00"/>
                </a:buClr>
                <a:buSzPct val="75000"/>
              </a:pPr>
              <a:r>
                <a:rPr kumimoji="1" lang="en-US" sz="2200" dirty="0" err="1" smtClean="0">
                  <a:latin typeface="Bernard MT Condensed" pitchFamily="18" charset="0"/>
                </a:rPr>
                <a:t>EarlyPhase</a:t>
              </a:r>
              <a:r>
                <a:rPr kumimoji="1" lang="en-US" sz="2200" dirty="0" smtClean="0">
                  <a:latin typeface="Bernard MT Condensed" pitchFamily="18" charset="0"/>
                </a:rPr>
                <a:t> (5-60 </a:t>
              </a:r>
              <a:r>
                <a:rPr kumimoji="1" lang="en-US" sz="2200" dirty="0" err="1" smtClean="0">
                  <a:latin typeface="Bernard MT Condensed" pitchFamily="18" charset="0"/>
                </a:rPr>
                <a:t>mins</a:t>
              </a:r>
              <a:r>
                <a:rPr kumimoji="1" lang="en-US" sz="2200" dirty="0" smtClean="0">
                  <a:latin typeface="Bernard MT Condensed" pitchFamily="18" charset="0"/>
                </a:rPr>
                <a:t>)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-190103" y="1333103"/>
              <a:ext cx="1447800" cy="794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65279" y="165279"/>
            <a:ext cx="3429000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Phases of Asthmatic Response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/>
            </a:gs>
            <a:gs pos="25000">
              <a:schemeClr val="bg1">
                <a:alpha val="69000"/>
              </a:schemeClr>
            </a:gs>
            <a:gs pos="28000">
              <a:srgbClr val="CC99FF">
                <a:alpha val="72000"/>
              </a:srgbClr>
            </a:gs>
            <a:gs pos="50000">
              <a:schemeClr val="bg2">
                <a:lumMod val="90000"/>
                <a:alpha val="58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0" y="0"/>
            <a:ext cx="12192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0" y="5599176"/>
            <a:ext cx="9144000" cy="1272143"/>
          </a:xfrm>
          <a:prstGeom prst="rect">
            <a:avLst/>
          </a:prstGeom>
          <a:gradFill flip="none" rotWithShape="1">
            <a:gsLst>
              <a:gs pos="7000">
                <a:srgbClr val="FFE1E1">
                  <a:alpha val="63000"/>
                </a:srgbClr>
              </a:gs>
              <a:gs pos="45000">
                <a:srgbClr val="FFEFEF">
                  <a:alpha val="66000"/>
                </a:srgbClr>
              </a:gs>
              <a:gs pos="87000">
                <a:srgbClr val="FFFFFF">
                  <a:alpha val="82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lvl="1" indent="-285750">
              <a:lnSpc>
                <a:spcPts val="2300"/>
              </a:lnSpc>
              <a:buClr>
                <a:srgbClr val="FFFF00"/>
              </a:buClr>
            </a:pPr>
            <a:endParaRPr kumimoji="1" lang="en-US" sz="2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lvl="1" indent="-285750">
              <a:lnSpc>
                <a:spcPts val="2300"/>
              </a:lnSpc>
              <a:buClr>
                <a:srgbClr val="FFFF00"/>
              </a:buClr>
            </a:pPr>
            <a:endParaRPr kumimoji="1" lang="en-US" sz="2200" b="1" dirty="0" smtClean="0">
              <a:latin typeface="Arial Narrow" pitchFamily="34" charset="0"/>
            </a:endParaRPr>
          </a:p>
          <a:p>
            <a:pPr marL="0" lvl="1" indent="-285750">
              <a:lnSpc>
                <a:spcPts val="2300"/>
              </a:lnSpc>
              <a:buClr>
                <a:srgbClr val="FFFF00"/>
              </a:buClr>
            </a:pPr>
            <a:endParaRPr kumimoji="1" lang="en-US" sz="2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lvl="1" indent="-285750">
              <a:lnSpc>
                <a:spcPts val="2300"/>
              </a:lnSpc>
              <a:buClr>
                <a:srgbClr val="FFFF00"/>
              </a:buClr>
            </a:pPr>
            <a:endParaRPr kumimoji="1" lang="en-US" sz="22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70992" y="0"/>
            <a:ext cx="4123384" cy="5562602"/>
            <a:chOff x="1170992" y="0"/>
            <a:chExt cx="4123384" cy="5562602"/>
          </a:xfrm>
        </p:grpSpPr>
        <p:sp>
          <p:nvSpPr>
            <p:cNvPr id="78" name="Rectangle 77"/>
            <p:cNvSpPr/>
            <p:nvPr/>
          </p:nvSpPr>
          <p:spPr>
            <a:xfrm>
              <a:off x="1255776" y="0"/>
              <a:ext cx="4038600" cy="5562600"/>
            </a:xfrm>
            <a:prstGeom prst="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16200000" flipH="1">
              <a:off x="-1586205" y="2757197"/>
              <a:ext cx="5562602" cy="48208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257800" y="0"/>
            <a:ext cx="3886200" cy="5562602"/>
            <a:chOff x="5257800" y="0"/>
            <a:chExt cx="3886200" cy="5562602"/>
          </a:xfrm>
        </p:grpSpPr>
        <p:sp>
          <p:nvSpPr>
            <p:cNvPr id="79" name="Rectangle 78"/>
            <p:cNvSpPr/>
            <p:nvPr/>
          </p:nvSpPr>
          <p:spPr>
            <a:xfrm>
              <a:off x="5334000" y="0"/>
              <a:ext cx="3810000" cy="5562600"/>
            </a:xfrm>
            <a:prstGeom prst="rect">
              <a:avLst/>
            </a:prstGeom>
            <a:solidFill>
              <a:srgbClr val="FFC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16200000" flipH="1">
              <a:off x="2500603" y="2757197"/>
              <a:ext cx="5562602" cy="48208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105400" y="152400"/>
            <a:ext cx="3733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Phases of Asthmatic Response 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304800"/>
            <a:ext cx="8839200" cy="5257800"/>
            <a:chOff x="0" y="304800"/>
            <a:chExt cx="8839200" cy="5257800"/>
          </a:xfrm>
        </p:grpSpPr>
        <p:pic>
          <p:nvPicPr>
            <p:cNvPr id="14" name="Picture 13" descr="C:\Users\Administrator\Pictures\early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l="18123" t="3571" r="2913" b="16071"/>
            <a:stretch>
              <a:fillRect/>
            </a:stretch>
          </p:blipFill>
          <p:spPr bwMode="auto">
            <a:xfrm>
              <a:off x="2951480" y="1303864"/>
              <a:ext cx="5887720" cy="4258736"/>
            </a:xfrm>
            <a:prstGeom prst="rect">
              <a:avLst/>
            </a:prstGeom>
            <a:noFill/>
          </p:spPr>
        </p:pic>
        <p:pic>
          <p:nvPicPr>
            <p:cNvPr id="15" name="Picture 2" descr="Role of chemokines in the pathogenesis of asthm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l="42360" t="56207" r="34743" b="9885"/>
            <a:stretch>
              <a:fillRect/>
            </a:stretch>
          </p:blipFill>
          <p:spPr bwMode="auto">
            <a:xfrm rot="21312363">
              <a:off x="4613926" y="4116712"/>
              <a:ext cx="1608667" cy="1419579"/>
            </a:xfrm>
            <a:prstGeom prst="rect">
              <a:avLst/>
            </a:prstGeom>
            <a:noFill/>
          </p:spPr>
        </p:pic>
        <p:pic>
          <p:nvPicPr>
            <p:cNvPr id="16" name="Picture 2" descr="Role of chemokines in the pathogenesis of asthm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l="52664" t="7254" r="39322" b="81692"/>
            <a:stretch>
              <a:fillRect/>
            </a:stretch>
          </p:blipFill>
          <p:spPr bwMode="auto">
            <a:xfrm rot="7886117">
              <a:off x="5243680" y="3713120"/>
              <a:ext cx="550752" cy="56170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971800" y="840842"/>
              <a:ext cx="1981200" cy="573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Bernard MT Condensed" pitchFamily="18" charset="0"/>
                </a:rPr>
                <a:t>Spasmogenics</a:t>
              </a:r>
              <a:r>
                <a:rPr lang="en-US" sz="1600" dirty="0" smtClean="0">
                  <a:latin typeface="Bernard MT Condensed" pitchFamily="18" charset="0"/>
                </a:rPr>
                <a:t> / </a:t>
              </a:r>
              <a:r>
                <a:rPr lang="en-US" sz="1600" dirty="0" err="1" smtClean="0">
                  <a:latin typeface="Bernard MT Condensed" pitchFamily="18" charset="0"/>
                </a:rPr>
                <a:t>Chemoattractants</a:t>
              </a:r>
              <a:r>
                <a:rPr lang="en-US" sz="1600" dirty="0" smtClean="0">
                  <a:latin typeface="Bernard MT Condensed" pitchFamily="18" charset="0"/>
                </a:rPr>
                <a:t> </a:t>
              </a:r>
              <a:endParaRPr lang="en-US" sz="1600" dirty="0">
                <a:latin typeface="Bernard MT Condensed" pitchFamily="18" charset="0"/>
              </a:endParaRPr>
            </a:p>
          </p:txBody>
        </p:sp>
        <p:pic>
          <p:nvPicPr>
            <p:cNvPr id="18" name="Picture 1" descr="C:\Users\Administrator\Pictures\mast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l="3488" t="13470" r="6589" b="26256"/>
            <a:stretch>
              <a:fillRect/>
            </a:stretch>
          </p:blipFill>
          <p:spPr bwMode="auto">
            <a:xfrm rot="16200000">
              <a:off x="1344255" y="291996"/>
              <a:ext cx="1643722" cy="2143695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905000" y="966068"/>
              <a:ext cx="1981200" cy="33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Bernard MT Condensed" pitchFamily="18" charset="0"/>
                </a:rPr>
                <a:t>IgE</a:t>
              </a:r>
              <a:endParaRPr lang="en-US" sz="1600" dirty="0">
                <a:latin typeface="Bernard MT Condensed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43000" y="304800"/>
              <a:ext cx="1981200" cy="33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Antigen</a:t>
              </a:r>
              <a:endParaRPr lang="en-US" sz="1600" dirty="0">
                <a:latin typeface="Bernard MT Condensed" pitchFamily="18" charset="0"/>
              </a:endParaRPr>
            </a:p>
          </p:txBody>
        </p:sp>
        <p:pic>
          <p:nvPicPr>
            <p:cNvPr id="22" name="Picture 2" descr="C:\Users\Administrator\Pictures\early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l="1329" t="3571" r="80565" b="21429"/>
            <a:stretch>
              <a:fillRect/>
            </a:stretch>
          </p:blipFill>
          <p:spPr bwMode="auto">
            <a:xfrm>
              <a:off x="304800" y="1801611"/>
              <a:ext cx="1038225" cy="3138016"/>
            </a:xfrm>
            <a:prstGeom prst="rect">
              <a:avLst/>
            </a:prstGeom>
            <a:noFill/>
          </p:spPr>
        </p:pic>
        <p:sp>
          <p:nvSpPr>
            <p:cNvPr id="23" name="Freeform 22"/>
            <p:cNvSpPr/>
            <p:nvPr/>
          </p:nvSpPr>
          <p:spPr>
            <a:xfrm>
              <a:off x="1146220" y="3092805"/>
              <a:ext cx="2086377" cy="176790"/>
            </a:xfrm>
            <a:custGeom>
              <a:avLst/>
              <a:gdLst>
                <a:gd name="connsiteX0" fmla="*/ 2086377 w 2086377"/>
                <a:gd name="connsiteY0" fmla="*/ 0 h 180305"/>
                <a:gd name="connsiteX1" fmla="*/ 1584101 w 2086377"/>
                <a:gd name="connsiteY1" fmla="*/ 103031 h 180305"/>
                <a:gd name="connsiteX2" fmla="*/ 888642 w 2086377"/>
                <a:gd name="connsiteY2" fmla="*/ 154547 h 180305"/>
                <a:gd name="connsiteX3" fmla="*/ 296214 w 2086377"/>
                <a:gd name="connsiteY3" fmla="*/ 180305 h 180305"/>
                <a:gd name="connsiteX4" fmla="*/ 0 w 2086377"/>
                <a:gd name="connsiteY4" fmla="*/ 154547 h 180305"/>
                <a:gd name="connsiteX5" fmla="*/ 0 w 2086377"/>
                <a:gd name="connsiteY5" fmla="*/ 154547 h 18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6377" h="180305">
                  <a:moveTo>
                    <a:pt x="2086377" y="0"/>
                  </a:moveTo>
                  <a:cubicBezTo>
                    <a:pt x="1935050" y="38636"/>
                    <a:pt x="1783723" y="77273"/>
                    <a:pt x="1584101" y="103031"/>
                  </a:cubicBezTo>
                  <a:cubicBezTo>
                    <a:pt x="1384479" y="128789"/>
                    <a:pt x="1103290" y="141668"/>
                    <a:pt x="888642" y="154547"/>
                  </a:cubicBezTo>
                  <a:cubicBezTo>
                    <a:pt x="673994" y="167426"/>
                    <a:pt x="444321" y="180305"/>
                    <a:pt x="296214" y="180305"/>
                  </a:cubicBezTo>
                  <a:cubicBezTo>
                    <a:pt x="148107" y="180305"/>
                    <a:pt x="0" y="154547"/>
                    <a:pt x="0" y="154547"/>
                  </a:cubicBezTo>
                  <a:lnTo>
                    <a:pt x="0" y="15454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01544" y="992375"/>
              <a:ext cx="1790163" cy="839751"/>
            </a:xfrm>
            <a:custGeom>
              <a:avLst/>
              <a:gdLst>
                <a:gd name="connsiteX0" fmla="*/ 0 w 1790163"/>
                <a:gd name="connsiteY0" fmla="*/ 30051 h 856445"/>
                <a:gd name="connsiteX1" fmla="*/ 605307 w 1790163"/>
                <a:gd name="connsiteY1" fmla="*/ 120203 h 856445"/>
                <a:gd name="connsiteX2" fmla="*/ 1622738 w 1790163"/>
                <a:gd name="connsiteY2" fmla="*/ 751268 h 856445"/>
                <a:gd name="connsiteX3" fmla="*/ 1609859 w 1790163"/>
                <a:gd name="connsiteY3" fmla="*/ 751268 h 85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163" h="856445">
                  <a:moveTo>
                    <a:pt x="0" y="30051"/>
                  </a:moveTo>
                  <a:cubicBezTo>
                    <a:pt x="167425" y="15025"/>
                    <a:pt x="334851" y="0"/>
                    <a:pt x="605307" y="120203"/>
                  </a:cubicBezTo>
                  <a:cubicBezTo>
                    <a:pt x="875763" y="240406"/>
                    <a:pt x="1455313" y="646091"/>
                    <a:pt x="1622738" y="751268"/>
                  </a:cubicBezTo>
                  <a:cubicBezTo>
                    <a:pt x="1790163" y="856445"/>
                    <a:pt x="1700011" y="803856"/>
                    <a:pt x="1609859" y="751268"/>
                  </a:cubicBez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5" t="61644" r="85034" b="19178"/>
            <a:stretch>
              <a:fillRect/>
            </a:stretch>
          </p:blipFill>
          <p:spPr bwMode="auto">
            <a:xfrm>
              <a:off x="5257800" y="4724400"/>
              <a:ext cx="424543" cy="448288"/>
            </a:xfrm>
            <a:prstGeom prst="rect">
              <a:avLst/>
            </a:prstGeom>
            <a:noFill/>
          </p:spPr>
        </p:pic>
        <p:pic>
          <p:nvPicPr>
            <p:cNvPr id="26" name="Picture 2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5" t="61644" r="85034" b="19178"/>
            <a:stretch>
              <a:fillRect/>
            </a:stretch>
          </p:blipFill>
          <p:spPr bwMode="auto">
            <a:xfrm>
              <a:off x="3581400" y="3082282"/>
              <a:ext cx="353786" cy="373573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3060879" y="1924731"/>
              <a:ext cx="685800" cy="224144"/>
            </a:xfrm>
            <a:prstGeom prst="rect">
              <a:avLst/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3195026" y="1725309"/>
              <a:ext cx="621142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2923485" y="1791675"/>
              <a:ext cx="821861" cy="11563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5" t="61644" r="85034" b="19178"/>
            <a:stretch>
              <a:fillRect/>
            </a:stretch>
          </p:blipFill>
          <p:spPr bwMode="auto">
            <a:xfrm>
              <a:off x="609600" y="3605284"/>
              <a:ext cx="304800" cy="321848"/>
            </a:xfrm>
            <a:prstGeom prst="rect">
              <a:avLst/>
            </a:prstGeom>
            <a:noFill/>
          </p:spPr>
        </p:pic>
        <p:pic>
          <p:nvPicPr>
            <p:cNvPr id="31" name="Picture 2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5199" t="61972" r="70160" b="19718"/>
            <a:stretch>
              <a:fillRect/>
            </a:stretch>
          </p:blipFill>
          <p:spPr bwMode="auto">
            <a:xfrm>
              <a:off x="533400" y="2246739"/>
              <a:ext cx="457200" cy="4482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" name="Straight Arrow Connector 31"/>
            <p:cNvCxnSpPr/>
            <p:nvPr/>
          </p:nvCxnSpPr>
          <p:spPr>
            <a:xfrm rot="5400000">
              <a:off x="2751766" y="1734793"/>
              <a:ext cx="821861" cy="2293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953037" y="2006811"/>
              <a:ext cx="2807594" cy="723996"/>
            </a:xfrm>
            <a:custGeom>
              <a:avLst/>
              <a:gdLst>
                <a:gd name="connsiteX0" fmla="*/ 0 w 2807594"/>
                <a:gd name="connsiteY0" fmla="*/ 515155 h 738389"/>
                <a:gd name="connsiteX1" fmla="*/ 180304 w 2807594"/>
                <a:gd name="connsiteY1" fmla="*/ 656823 h 738389"/>
                <a:gd name="connsiteX2" fmla="*/ 695459 w 2807594"/>
                <a:gd name="connsiteY2" fmla="*/ 721217 h 738389"/>
                <a:gd name="connsiteX3" fmla="*/ 1545464 w 2807594"/>
                <a:gd name="connsiteY3" fmla="*/ 553792 h 738389"/>
                <a:gd name="connsiteX4" fmla="*/ 2562895 w 2807594"/>
                <a:gd name="connsiteY4" fmla="*/ 193183 h 738389"/>
                <a:gd name="connsiteX5" fmla="*/ 2807594 w 2807594"/>
                <a:gd name="connsiteY5" fmla="*/ 0 h 738389"/>
                <a:gd name="connsiteX6" fmla="*/ 2807594 w 2807594"/>
                <a:gd name="connsiteY6" fmla="*/ 0 h 73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594" h="738389">
                  <a:moveTo>
                    <a:pt x="0" y="515155"/>
                  </a:moveTo>
                  <a:cubicBezTo>
                    <a:pt x="32197" y="568817"/>
                    <a:pt x="64394" y="622479"/>
                    <a:pt x="180304" y="656823"/>
                  </a:cubicBezTo>
                  <a:cubicBezTo>
                    <a:pt x="296214" y="691167"/>
                    <a:pt x="467932" y="738389"/>
                    <a:pt x="695459" y="721217"/>
                  </a:cubicBezTo>
                  <a:cubicBezTo>
                    <a:pt x="922986" y="704045"/>
                    <a:pt x="1234225" y="641798"/>
                    <a:pt x="1545464" y="553792"/>
                  </a:cubicBezTo>
                  <a:cubicBezTo>
                    <a:pt x="1856703" y="465786"/>
                    <a:pt x="2352540" y="285482"/>
                    <a:pt x="2562895" y="193183"/>
                  </a:cubicBezTo>
                  <a:cubicBezTo>
                    <a:pt x="2773250" y="100884"/>
                    <a:pt x="2807594" y="0"/>
                    <a:pt x="2807594" y="0"/>
                  </a:cubicBezTo>
                  <a:lnTo>
                    <a:pt x="2807594" y="0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5199" t="61972" r="70160" b="19718"/>
            <a:stretch>
              <a:fillRect/>
            </a:stretch>
          </p:blipFill>
          <p:spPr bwMode="auto">
            <a:xfrm>
              <a:off x="1905000" y="2509820"/>
              <a:ext cx="457200" cy="448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2" descr="Role of chemokines in the pathogenesis of asthm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l="52664" t="7254" r="39322" b="81692"/>
            <a:stretch>
              <a:fillRect/>
            </a:stretch>
          </p:blipFill>
          <p:spPr bwMode="auto">
            <a:xfrm rot="10800000">
              <a:off x="2286000" y="3007567"/>
              <a:ext cx="517930" cy="507834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2286000" y="2547704"/>
              <a:ext cx="990600" cy="373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MC/MP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67684" y="3243286"/>
              <a:ext cx="1371600" cy="36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Eosinophils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91000" y="1984577"/>
              <a:ext cx="1295400" cy="36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Macrophage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50642" y="691412"/>
              <a:ext cx="1371600" cy="36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Mast C</a:t>
              </a:r>
              <a:endParaRPr lang="en-US" dirty="0">
                <a:latin typeface="Bernard MT Condensed" pitchFamily="18" charset="0"/>
              </a:endParaRPr>
            </a:p>
          </p:txBody>
        </p:sp>
        <p:pic>
          <p:nvPicPr>
            <p:cNvPr id="40" name="Picture 4" descr="C:\Users\Administrator\Pictures\S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173566" flipV="1">
              <a:off x="5447996" y="1790199"/>
              <a:ext cx="1220164" cy="424278"/>
            </a:xfrm>
            <a:prstGeom prst="rect">
              <a:avLst/>
            </a:prstGeom>
            <a:noFill/>
          </p:spPr>
        </p:pic>
        <p:pic>
          <p:nvPicPr>
            <p:cNvPr id="41" name="Picture 4" descr="C:\Users\Administrator\Pictures\S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74216" flipV="1">
              <a:off x="6337562" y="1435998"/>
              <a:ext cx="1220164" cy="424278"/>
            </a:xfrm>
            <a:prstGeom prst="rect">
              <a:avLst/>
            </a:prstGeom>
            <a:noFill/>
          </p:spPr>
        </p:pic>
        <p:pic>
          <p:nvPicPr>
            <p:cNvPr id="42" name="Picture 4" descr="C:\Users\Administrator\Pictures\S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99396" flipV="1">
              <a:off x="7198182" y="1615613"/>
              <a:ext cx="1220164" cy="424278"/>
            </a:xfrm>
            <a:prstGeom prst="rect">
              <a:avLst/>
            </a:prstGeom>
            <a:noFill/>
          </p:spPr>
        </p:pic>
        <p:pic>
          <p:nvPicPr>
            <p:cNvPr id="43" name="Picture 4" descr="C:\Users\Administrator\Pictures\S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35639" flipV="1">
              <a:off x="7878264" y="2298673"/>
              <a:ext cx="1196380" cy="432713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0" y="1600200"/>
              <a:ext cx="1371600" cy="36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Blood Vessel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48400" y="1166009"/>
              <a:ext cx="2057400" cy="36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Bronchiolar SMC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95400" y="449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ernard MT Condensed" pitchFamily="18" charset="0"/>
              </a:rPr>
              <a:t>Interstitium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155354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Bronchiole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05000" y="179832"/>
            <a:ext cx="2767884" cy="4129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Clr>
                <a:srgbClr val="FFFF00"/>
              </a:buClr>
              <a:buSzPct val="75000"/>
            </a:pPr>
            <a:r>
              <a:rPr kumimoji="1" lang="en-US" sz="2200" dirty="0" smtClean="0">
                <a:latin typeface="Bernard MT Condensed" pitchFamily="18" charset="0"/>
              </a:rPr>
              <a:t>Early Phase (5-60 </a:t>
            </a:r>
            <a:r>
              <a:rPr kumimoji="1" lang="en-US" sz="2200" dirty="0" err="1" smtClean="0">
                <a:latin typeface="Bernard MT Condensed" pitchFamily="18" charset="0"/>
              </a:rPr>
              <a:t>mins</a:t>
            </a:r>
            <a:r>
              <a:rPr kumimoji="1" lang="en-US" sz="2200" dirty="0" smtClean="0">
                <a:latin typeface="Bernard MT Condensed" pitchFamily="18" charset="0"/>
              </a:rPr>
              <a:t>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743200" y="5073466"/>
            <a:ext cx="2514600" cy="4129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Clr>
                <a:srgbClr val="FFFF00"/>
              </a:buClr>
              <a:buSzPct val="75000"/>
            </a:pPr>
            <a:r>
              <a:rPr kumimoji="1" lang="en-US" sz="2200" dirty="0" smtClean="0">
                <a:latin typeface="Bernard MT Condensed" pitchFamily="18" charset="0"/>
              </a:rPr>
              <a:t>Late Phase (4-24 hrs)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76600" y="394844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Inflammatory Infiltration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5059119"/>
            <a:ext cx="1600200" cy="4129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Clr>
                <a:srgbClr val="FFFF00"/>
              </a:buClr>
              <a:buSzPct val="75000"/>
            </a:pPr>
            <a:r>
              <a:rPr kumimoji="1" lang="en-US" sz="2200" dirty="0" smtClean="0">
                <a:latin typeface="Bernard MT Condensed" pitchFamily="18" charset="0"/>
              </a:rPr>
              <a:t>REMODELING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5543938" y="5181600"/>
            <a:ext cx="609600" cy="228600"/>
          </a:xfrm>
          <a:prstGeom prst="rightArrow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0" y="5562600"/>
            <a:ext cx="9144000" cy="0"/>
          </a:xfrm>
          <a:prstGeom prst="line">
            <a:avLst/>
          </a:prstGeom>
          <a:ln w="28575"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124968" y="5486400"/>
            <a:ext cx="4038599" cy="1219200"/>
            <a:chOff x="124968" y="5486400"/>
            <a:chExt cx="4038599" cy="1219200"/>
          </a:xfrm>
        </p:grpSpPr>
        <p:pic>
          <p:nvPicPr>
            <p:cNvPr id="67" name="Picture 2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8" t="61644" r="84036" b="16438"/>
            <a:stretch>
              <a:fillRect/>
            </a:stretch>
          </p:blipFill>
          <p:spPr bwMode="auto">
            <a:xfrm>
              <a:off x="3448469" y="5892800"/>
              <a:ext cx="715098" cy="812800"/>
            </a:xfrm>
            <a:prstGeom prst="rect">
              <a:avLst/>
            </a:prstGeom>
            <a:noFill/>
          </p:spPr>
        </p:pic>
        <p:pic>
          <p:nvPicPr>
            <p:cNvPr id="68" name="Picture 2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930" t="61644" r="56100" b="16438"/>
            <a:stretch>
              <a:fillRect/>
            </a:stretch>
          </p:blipFill>
          <p:spPr bwMode="auto">
            <a:xfrm>
              <a:off x="1025038" y="5834743"/>
              <a:ext cx="619751" cy="812800"/>
            </a:xfrm>
            <a:prstGeom prst="rect">
              <a:avLst/>
            </a:prstGeom>
            <a:noFill/>
          </p:spPr>
        </p:pic>
        <p:pic>
          <p:nvPicPr>
            <p:cNvPr id="69" name="Picture 2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10000"/>
            </a:blip>
            <a:srcRect l="15964" t="61644" r="70068" b="16438"/>
            <a:stretch>
              <a:fillRect/>
            </a:stretch>
          </p:blipFill>
          <p:spPr bwMode="auto">
            <a:xfrm>
              <a:off x="1687618" y="5892800"/>
              <a:ext cx="667424" cy="812800"/>
            </a:xfrm>
            <a:prstGeom prst="rect">
              <a:avLst/>
            </a:prstGeom>
            <a:noFill/>
          </p:spPr>
        </p:pic>
        <p:pic>
          <p:nvPicPr>
            <p:cNvPr id="70" name="Picture 69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595" r="25792" b="67925"/>
            <a:stretch>
              <a:fillRect/>
            </a:stretch>
          </p:blipFill>
          <p:spPr bwMode="auto">
            <a:xfrm>
              <a:off x="124968" y="5486400"/>
              <a:ext cx="817254" cy="1161143"/>
            </a:xfrm>
            <a:prstGeom prst="rect">
              <a:avLst/>
            </a:prstGeom>
            <a:noFill/>
          </p:spPr>
        </p:pic>
        <p:pic>
          <p:nvPicPr>
            <p:cNvPr id="71" name="Picture 2" descr="C:\Documents and Settings\DR.OMNIA\My Documents\My Pictures\MP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6302" y="5848677"/>
              <a:ext cx="1351135" cy="849086"/>
            </a:xfrm>
            <a:prstGeom prst="rect">
              <a:avLst/>
            </a:prstGeom>
            <a:noFill/>
          </p:spPr>
        </p:pic>
        <p:sp>
          <p:nvSpPr>
            <p:cNvPr id="74" name="TextBox 73"/>
            <p:cNvSpPr txBox="1"/>
            <p:nvPr/>
          </p:nvSpPr>
          <p:spPr>
            <a:xfrm>
              <a:off x="762000" y="557784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Cells incriminated in injury </a:t>
              </a:r>
              <a:endParaRPr lang="en-US" sz="2000" b="1" dirty="0">
                <a:latin typeface="Arial Narrow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68240" y="5562600"/>
            <a:ext cx="4350805" cy="1255776"/>
            <a:chOff x="4968240" y="5562600"/>
            <a:chExt cx="4350805" cy="1255776"/>
          </a:xfrm>
        </p:grpSpPr>
        <p:grpSp>
          <p:nvGrpSpPr>
            <p:cNvPr id="80" name="Group 79"/>
            <p:cNvGrpSpPr/>
            <p:nvPr/>
          </p:nvGrpSpPr>
          <p:grpSpPr>
            <a:xfrm>
              <a:off x="4968240" y="5675376"/>
              <a:ext cx="4052767" cy="1143000"/>
              <a:chOff x="4968240" y="5675376"/>
              <a:chExt cx="4052767" cy="1143000"/>
            </a:xfrm>
          </p:grpSpPr>
          <p:pic>
            <p:nvPicPr>
              <p:cNvPr id="52" name="Picture 1" descr="C:\Documents and Settings\DR.OMNIA\My Documents\My Pictures\cells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E1E1">
                    <a:tint val="45000"/>
                    <a:satMod val="400000"/>
                  </a:srgbClr>
                </a:duotone>
              </a:blip>
              <a:srcRect l="57847" b="36976"/>
              <a:stretch>
                <a:fillRect/>
              </a:stretch>
            </p:blipFill>
            <p:spPr bwMode="auto">
              <a:xfrm rot="21015510" flipV="1">
                <a:off x="8115144" y="6062252"/>
                <a:ext cx="905863" cy="213145"/>
              </a:xfrm>
              <a:prstGeom prst="rect">
                <a:avLst/>
              </a:prstGeom>
              <a:noFill/>
            </p:spPr>
          </p:pic>
          <p:grpSp>
            <p:nvGrpSpPr>
              <p:cNvPr id="58" name="Group 57"/>
              <p:cNvGrpSpPr/>
              <p:nvPr/>
            </p:nvGrpSpPr>
            <p:grpSpPr>
              <a:xfrm>
                <a:off x="4968240" y="5675376"/>
                <a:ext cx="3886200" cy="1143000"/>
                <a:chOff x="5105400" y="5715000"/>
                <a:chExt cx="4383644" cy="967257"/>
              </a:xfrm>
            </p:grpSpPr>
            <p:pic>
              <p:nvPicPr>
                <p:cNvPr id="49153" name="Picture 1" descr="C:\Documents and Settings\DR.OMNIA\My Documents\My Pictures\cell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2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5105400" y="5715000"/>
                  <a:ext cx="3029712" cy="96725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1" descr="C:\Documents and Settings\DR.OMNIA\My Documents\My Pictures\cell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</a:blip>
                <a:srcRect l="57847" b="36976"/>
                <a:stretch>
                  <a:fillRect/>
                </a:stretch>
              </p:blipFill>
              <p:spPr bwMode="auto">
                <a:xfrm>
                  <a:off x="6858000" y="5715000"/>
                  <a:ext cx="1277112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" descr="C:\Documents and Settings\DR.OMNIA\My Documents\My Pictures\cell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E1E1">
                      <a:tint val="45000"/>
                      <a:satMod val="400000"/>
                    </a:srgbClr>
                  </a:duotone>
                </a:blip>
                <a:srcRect l="57847" b="36976"/>
                <a:stretch>
                  <a:fillRect/>
                </a:stretch>
              </p:blipFill>
              <p:spPr bwMode="auto">
                <a:xfrm flipV="1">
                  <a:off x="8461260" y="5988270"/>
                  <a:ext cx="855877" cy="201383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" descr="C:\Documents and Settings\DR.OMNIA\My Documents\My Pictures\cell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E1E1">
                      <a:tint val="45000"/>
                      <a:satMod val="400000"/>
                    </a:srgbClr>
                  </a:duotone>
                </a:blip>
                <a:srcRect l="57847" b="36976"/>
                <a:stretch>
                  <a:fillRect/>
                </a:stretch>
              </p:blipFill>
              <p:spPr bwMode="auto">
                <a:xfrm rot="939205" flipV="1">
                  <a:off x="8208356" y="6036728"/>
                  <a:ext cx="772076" cy="181666"/>
                </a:xfrm>
                <a:prstGeom prst="rect">
                  <a:avLst/>
                </a:prstGeom>
                <a:noFill/>
              </p:spPr>
            </p:pic>
            <p:sp>
              <p:nvSpPr>
                <p:cNvPr id="57" name="TextBox 56"/>
                <p:cNvSpPr txBox="1"/>
                <p:nvPr/>
              </p:nvSpPr>
              <p:spPr>
                <a:xfrm>
                  <a:off x="8365552" y="6396103"/>
                  <a:ext cx="1123492" cy="172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Rounded MT Bold" pitchFamily="34" charset="0"/>
                    </a:rPr>
                    <a:t>Fibroblasts </a:t>
                  </a:r>
                  <a:endPara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endParaRPr>
                </a:p>
              </p:txBody>
            </p:sp>
          </p:grpSp>
        </p:grpSp>
        <p:sp>
          <p:nvSpPr>
            <p:cNvPr id="75" name="TextBox 74"/>
            <p:cNvSpPr txBox="1"/>
            <p:nvPr/>
          </p:nvSpPr>
          <p:spPr>
            <a:xfrm>
              <a:off x="6271045" y="556260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Cells responding to injury</a:t>
              </a:r>
              <a:endParaRPr lang="en-US" sz="20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49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6053</TotalTime>
  <Words>2240</Words>
  <Application>Microsoft Office PowerPoint</Application>
  <PresentationFormat>On-screen Show (4:3)</PresentationFormat>
  <Paragraphs>480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HP</cp:lastModifiedBy>
  <cp:revision>247</cp:revision>
  <dcterms:created xsi:type="dcterms:W3CDTF">2011-01-29T09:29:33Z</dcterms:created>
  <dcterms:modified xsi:type="dcterms:W3CDTF">2011-04-30T03:24:10Z</dcterms:modified>
</cp:coreProperties>
</file>