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07" r:id="rId2"/>
    <p:sldId id="287" r:id="rId3"/>
    <p:sldId id="325" r:id="rId4"/>
    <p:sldId id="291" r:id="rId5"/>
    <p:sldId id="257" r:id="rId6"/>
    <p:sldId id="288" r:id="rId7"/>
    <p:sldId id="330" r:id="rId8"/>
    <p:sldId id="331" r:id="rId9"/>
    <p:sldId id="326" r:id="rId10"/>
    <p:sldId id="258" r:id="rId11"/>
    <p:sldId id="286" r:id="rId12"/>
    <p:sldId id="334" r:id="rId13"/>
    <p:sldId id="282" r:id="rId14"/>
    <p:sldId id="322" r:id="rId15"/>
    <p:sldId id="259" r:id="rId16"/>
    <p:sldId id="327" r:id="rId17"/>
    <p:sldId id="290" r:id="rId18"/>
    <p:sldId id="318" r:id="rId19"/>
    <p:sldId id="262" r:id="rId20"/>
    <p:sldId id="263" r:id="rId21"/>
    <p:sldId id="283" r:id="rId22"/>
    <p:sldId id="284" r:id="rId23"/>
    <p:sldId id="317" r:id="rId24"/>
    <p:sldId id="302" r:id="rId25"/>
    <p:sldId id="316" r:id="rId26"/>
    <p:sldId id="264" r:id="rId27"/>
    <p:sldId id="313" r:id="rId28"/>
    <p:sldId id="294" r:id="rId29"/>
    <p:sldId id="265" r:id="rId30"/>
    <p:sldId id="321" r:id="rId31"/>
    <p:sldId id="329" r:id="rId32"/>
    <p:sldId id="266" r:id="rId33"/>
    <p:sldId id="267" r:id="rId34"/>
    <p:sldId id="268" r:id="rId35"/>
    <p:sldId id="269" r:id="rId36"/>
    <p:sldId id="270" r:id="rId37"/>
    <p:sldId id="271" r:id="rId38"/>
    <p:sldId id="323" r:id="rId39"/>
    <p:sldId id="319" r:id="rId40"/>
    <p:sldId id="295" r:id="rId41"/>
    <p:sldId id="272" r:id="rId42"/>
    <p:sldId id="332" r:id="rId43"/>
    <p:sldId id="273" r:id="rId44"/>
    <p:sldId id="274" r:id="rId45"/>
    <p:sldId id="333" r:id="rId46"/>
    <p:sldId id="328" r:id="rId47"/>
    <p:sldId id="308" r:id="rId48"/>
    <p:sldId id="309" r:id="rId49"/>
    <p:sldId id="275" r:id="rId50"/>
    <p:sldId id="299" r:id="rId51"/>
    <p:sldId id="276" r:id="rId52"/>
    <p:sldId id="277" r:id="rId53"/>
    <p:sldId id="324" r:id="rId54"/>
    <p:sldId id="285" r:id="rId55"/>
    <p:sldId id="278" r:id="rId56"/>
    <p:sldId id="310" r:id="rId57"/>
    <p:sldId id="296" r:id="rId58"/>
    <p:sldId id="305" r:id="rId59"/>
    <p:sldId id="315" r:id="rId60"/>
    <p:sldId id="304" r:id="rId61"/>
    <p:sldId id="303" r:id="rId62"/>
  </p:sldIdLst>
  <p:sldSz cx="9144000" cy="6858000" type="screen4x3"/>
  <p:notesSz cx="6858000" cy="9144000"/>
  <p:defaultTextStyle>
    <a:defPPr>
      <a:defRPr lang="ar-SA"/>
    </a:defPPr>
    <a:lvl1pPr algn="l" rtl="1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1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1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1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1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336" autoAdjust="0"/>
    <p:restoredTop sz="91854" autoAdjust="0"/>
  </p:normalViewPr>
  <p:slideViewPr>
    <p:cSldViewPr>
      <p:cViewPr>
        <p:scale>
          <a:sx n="75" d="100"/>
          <a:sy n="75" d="100"/>
        </p:scale>
        <p:origin x="-88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04AF0-2FF6-4C8F-A297-ECC5910399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55F62-3550-4E3B-8342-17C5EDFBF28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5F1C4-45A8-42E8-9903-DBF8C0C2FFF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A3001-5F50-4C13-A635-933B3407520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55F2C-9F27-4648-9F50-055F6C80806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DDC73-C37A-49A2-B535-F4129583DD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2A717-53D1-4130-8592-0861CA698AA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881DB-BBA9-4D73-8229-8491B5A9264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02B67-6A5D-44A5-908A-DA22924C472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12E1E-337D-452B-9A5B-8FBC6828208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27976-D904-4C66-9810-817DFAA60CE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B86D0807-0D1F-455A-8977-3E098A687E4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1296988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</a:rPr>
              <a:t>Antiviral Drugs</a:t>
            </a:r>
            <a:r>
              <a:rPr lang="en-US" sz="4000" dirty="0" smtClean="0">
                <a:solidFill>
                  <a:schemeClr val="accent2"/>
                </a:solidFill>
              </a:rPr>
              <a:t/>
            </a:r>
            <a:br>
              <a:rPr lang="en-US" sz="40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>Prof. </a:t>
            </a:r>
            <a:r>
              <a:rPr lang="en-US" sz="2400" dirty="0" err="1" smtClean="0">
                <a:solidFill>
                  <a:schemeClr val="accent2"/>
                </a:solidFill>
              </a:rPr>
              <a:t>Alhaider</a:t>
            </a:r>
            <a:r>
              <a:rPr lang="en-US" sz="2400" dirty="0" smtClean="0">
                <a:solidFill>
                  <a:schemeClr val="accent2"/>
                </a:solidFill>
              </a:rPr>
              <a:t>, 1431 H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268413"/>
            <a:ext cx="8569325" cy="5329237"/>
          </a:xfrm>
          <a:ln>
            <a:solidFill>
              <a:srgbClr val="3366FF"/>
            </a:solidFill>
          </a:ln>
        </p:spPr>
        <p:txBody>
          <a:bodyPr/>
          <a:lstStyle/>
          <a:p>
            <a:pPr marL="266700" indent="-266700" algn="l" rtl="0"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66FF"/>
                </a:solidFill>
              </a:rPr>
              <a:t>Definition:</a:t>
            </a:r>
          </a:p>
          <a:p>
            <a:pPr marL="266700" indent="-266700" algn="l" rtl="0" eaLnBrk="1" hangingPunct="1">
              <a:lnSpc>
                <a:spcPct val="80000"/>
              </a:lnSpc>
            </a:pPr>
            <a:r>
              <a:rPr lang="en-US" sz="2400" b="1" dirty="0" smtClean="0"/>
              <a:t>What are the differences between bacterial and viral infections?</a:t>
            </a:r>
          </a:p>
          <a:p>
            <a:pPr marL="266700" indent="-266700" algn="l" rtl="0" eaLnBrk="1" hangingPunct="1">
              <a:lnSpc>
                <a:spcPct val="80000"/>
              </a:lnSpc>
            </a:pPr>
            <a:endParaRPr lang="en-US" sz="1400" b="1" dirty="0" smtClean="0">
              <a:solidFill>
                <a:srgbClr val="3366FF"/>
              </a:solidFill>
            </a:endParaRPr>
          </a:p>
          <a:p>
            <a:pPr marL="266700" indent="-266700" algn="l" rtl="0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3366FF"/>
                </a:solidFill>
              </a:rPr>
              <a:t>Classification of Antiviral Drugs:</a:t>
            </a:r>
            <a:r>
              <a:rPr lang="en-US" sz="1800" b="1" dirty="0" smtClean="0"/>
              <a:t>  </a:t>
            </a:r>
          </a:p>
          <a:p>
            <a:pPr marL="266700" indent="-266700" algn="l" rtl="0" eaLnBrk="1" hangingPunct="1">
              <a:lnSpc>
                <a:spcPct val="250000"/>
              </a:lnSpc>
            </a:pPr>
            <a:r>
              <a:rPr lang="en-US" sz="2000" b="1" dirty="0" smtClean="0"/>
              <a:t>Note</a:t>
            </a:r>
            <a:r>
              <a:rPr lang="en-US" sz="1200" b="1" dirty="0" smtClean="0"/>
              <a:t>:</a:t>
            </a:r>
            <a:r>
              <a:rPr lang="en-US" sz="1200" dirty="0" smtClean="0"/>
              <a:t>  </a:t>
            </a:r>
            <a:r>
              <a:rPr lang="en-US" sz="2000" b="1" dirty="0" smtClean="0"/>
              <a:t>To understand the classification of antiviral drugs, students should remember the steps that are involved in </a:t>
            </a:r>
            <a:r>
              <a:rPr lang="en-US" sz="2000" b="1" dirty="0" smtClean="0">
                <a:solidFill>
                  <a:srgbClr val="FF0000"/>
                </a:solidFill>
              </a:rPr>
              <a:t>viral replication </a:t>
            </a:r>
            <a:r>
              <a:rPr lang="en-US" sz="2000" b="1" dirty="0" smtClean="0"/>
              <a:t>(See Figure 491). However, most antiviral agents interfere with </a:t>
            </a:r>
            <a:r>
              <a:rPr lang="en-US" sz="2000" b="1" dirty="0" smtClean="0">
                <a:solidFill>
                  <a:srgbClr val="FF3300"/>
                </a:solidFill>
              </a:rPr>
              <a:t>nucleic acid synthesis</a:t>
            </a:r>
            <a:r>
              <a:rPr lang="en-US" sz="2000" b="1" dirty="0" smtClean="0"/>
              <a:t> or 	</a:t>
            </a:r>
            <a:r>
              <a:rPr lang="en-US" sz="2000" b="1" dirty="0" smtClean="0">
                <a:solidFill>
                  <a:srgbClr val="FF3300"/>
                </a:solidFill>
              </a:rPr>
              <a:t>late synthesis of viral proteins</a:t>
            </a:r>
            <a:r>
              <a:rPr lang="en-US" sz="2000" b="1" dirty="0" smtClean="0"/>
              <a:t>.</a:t>
            </a:r>
          </a:p>
          <a:p>
            <a:pPr marL="266700" indent="-266700" algn="l" rtl="0" eaLnBrk="1" hangingPunct="1">
              <a:lnSpc>
                <a:spcPct val="250000"/>
              </a:lnSpc>
            </a:pPr>
            <a:r>
              <a:rPr lang="en-US" sz="2000" b="1" dirty="0" smtClean="0"/>
              <a:t>Furthermore, most of them act as </a:t>
            </a:r>
            <a:r>
              <a:rPr lang="en-US" sz="2800" b="1" dirty="0" err="1" smtClean="0">
                <a:solidFill>
                  <a:srgbClr val="FF0000"/>
                </a:solidFill>
              </a:rPr>
              <a:t>antimetabolites</a:t>
            </a:r>
            <a:r>
              <a:rPr lang="en-US" sz="2800" b="1" dirty="0" smtClean="0">
                <a:solidFill>
                  <a:srgbClr val="FF0000"/>
                </a:solidFill>
              </a:rPr>
              <a:t>.  </a:t>
            </a:r>
          </a:p>
          <a:p>
            <a:pPr marL="266700" indent="-266700" algn="l" rtl="0" eaLnBrk="1" hangingPunct="1">
              <a:lnSpc>
                <a:spcPct val="250000"/>
              </a:lnSpc>
            </a:pPr>
            <a:r>
              <a:rPr lang="en-US" sz="2800" b="1" dirty="0" smtClean="0"/>
              <a:t>	</a:t>
            </a:r>
          </a:p>
          <a:p>
            <a:pPr marL="266700" indent="-266700" algn="l" rtl="0" eaLnBrk="1" hangingPunct="1">
              <a:lnSpc>
                <a:spcPct val="80000"/>
              </a:lnSpc>
            </a:pPr>
            <a:endParaRPr lang="en-US" sz="1600" dirty="0" smtClean="0"/>
          </a:p>
          <a:p>
            <a:pPr marL="266700" indent="-266700" algn="l" rtl="0" eaLnBrk="1" hangingPunct="1">
              <a:lnSpc>
                <a:spcPct val="80000"/>
              </a:lnSpc>
            </a:pPr>
            <a:endParaRPr lang="en-US" sz="1600" dirty="0" smtClean="0"/>
          </a:p>
          <a:p>
            <a:pPr marL="266700" indent="-266700" algn="l" rtl="0" eaLnBrk="1" hangingPunct="1">
              <a:lnSpc>
                <a:spcPct val="80000"/>
              </a:lnSpc>
            </a:pPr>
            <a:endParaRPr lang="en-US" sz="1200" dirty="0" smtClean="0"/>
          </a:p>
          <a:p>
            <a:pPr marL="266700" indent="-266700" algn="l" rtl="0" eaLnBrk="1" hangingPunct="1">
              <a:lnSpc>
                <a:spcPct val="80000"/>
              </a:lnSpc>
            </a:pPr>
            <a:endParaRPr lang="en-US" sz="1600" b="1" dirty="0" smtClean="0">
              <a:solidFill>
                <a:srgbClr val="3366FF"/>
              </a:solidFill>
            </a:endParaRPr>
          </a:p>
          <a:p>
            <a:pPr marL="266700" indent="-266700" algn="l" rtl="0" eaLnBrk="1" hangingPunct="1">
              <a:lnSpc>
                <a:spcPct val="80000"/>
              </a:lnSpc>
            </a:pPr>
            <a:endParaRPr lang="en-US" sz="1400" b="1" dirty="0" smtClean="0"/>
          </a:p>
          <a:p>
            <a:pPr marL="266700" indent="-266700" algn="l" rtl="0" eaLnBrk="1" hangingPunct="1">
              <a:lnSpc>
                <a:spcPct val="80000"/>
              </a:lnSpc>
            </a:pPr>
            <a:endParaRPr lang="en-US" sz="1400" b="1" dirty="0" smtClean="0"/>
          </a:p>
          <a:p>
            <a:pPr marL="266700" indent="-266700" algn="l" rtl="0" eaLnBrk="1" hangingPunct="1">
              <a:lnSpc>
                <a:spcPct val="80000"/>
              </a:lnSpc>
              <a:buFontTx/>
              <a:buAutoNum type="arabicParenR"/>
            </a:pPr>
            <a:endParaRPr lang="en-US" sz="1200" b="1" dirty="0" smtClean="0"/>
          </a:p>
          <a:p>
            <a:pPr marL="266700" indent="-266700" algn="l" rtl="0" eaLnBrk="1" hangingPunct="1">
              <a:lnSpc>
                <a:spcPct val="80000"/>
              </a:lnSpc>
            </a:pP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3366FF"/>
                </a:solidFill>
              </a:rPr>
              <a:t>PK of Acyclovir :</a:t>
            </a:r>
            <a:r>
              <a:rPr lang="en-US" dirty="0" smtClean="0"/>
              <a:t> </a:t>
            </a:r>
          </a:p>
          <a:p>
            <a:pPr marL="522288" lvl="1" indent="0" algn="l" rtl="0" eaLnBrk="1" hangingPunct="1">
              <a:lnSpc>
                <a:spcPct val="80000"/>
              </a:lnSpc>
            </a:pPr>
            <a:r>
              <a:rPr lang="en-US" sz="2400" dirty="0" smtClean="0"/>
              <a:t>is available as oral (15-20%) (not affected by food), topical and </a:t>
            </a:r>
            <a:r>
              <a:rPr lang="en-US" sz="2400" dirty="0" err="1" smtClean="0"/>
              <a:t>i.v</a:t>
            </a:r>
            <a:r>
              <a:rPr lang="en-US" sz="2400" dirty="0" smtClean="0"/>
              <a:t>.</a:t>
            </a:r>
          </a:p>
          <a:p>
            <a:pPr marL="522288" lvl="1" indent="0" algn="l" rtl="0" eaLnBrk="1" hangingPunct="1">
              <a:lnSpc>
                <a:spcPct val="80000"/>
              </a:lnSpc>
            </a:pPr>
            <a:r>
              <a:rPr lang="en-US" sz="2400" dirty="0" smtClean="0"/>
              <a:t>Does it have high or low  oral bioavailability?</a:t>
            </a:r>
          </a:p>
          <a:p>
            <a:pPr marL="522288" lvl="1" indent="0" algn="l" rtl="0" eaLnBrk="1" hangingPunct="1">
              <a:lnSpc>
                <a:spcPct val="80000"/>
              </a:lnSpc>
            </a:pPr>
            <a:r>
              <a:rPr lang="en-US" sz="2400" dirty="0" smtClean="0"/>
              <a:t>Short t</a:t>
            </a:r>
            <a:r>
              <a:rPr lang="en-US" sz="2400" baseline="-25000" dirty="0" smtClean="0"/>
              <a:t>1l2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3300"/>
                </a:solidFill>
              </a:rPr>
              <a:t>3 hr</a:t>
            </a:r>
            <a:r>
              <a:rPr lang="en-US" sz="2400" dirty="0" smtClean="0"/>
              <a:t> (thus given </a:t>
            </a:r>
            <a:r>
              <a:rPr lang="en-US" dirty="0" smtClean="0">
                <a:solidFill>
                  <a:srgbClr val="FF0000"/>
                </a:solidFill>
              </a:rPr>
              <a:t>4-5 times </a:t>
            </a:r>
            <a:r>
              <a:rPr lang="en-US" sz="2400" dirty="0" smtClean="0"/>
              <a:t>daily) and eliminated mainly by kidney  (t</a:t>
            </a:r>
            <a:r>
              <a:rPr lang="en-US" sz="2400" baseline="-25000" dirty="0" smtClean="0"/>
              <a:t>1l2</a:t>
            </a:r>
            <a:r>
              <a:rPr lang="en-US" sz="2400" dirty="0" smtClean="0"/>
              <a:t>  prolonged in renal impairment) t</a:t>
            </a:r>
            <a:r>
              <a:rPr lang="en-US" sz="2400" baseline="-25000" dirty="0" smtClean="0"/>
              <a:t>1l2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3300"/>
                </a:solidFill>
              </a:rPr>
              <a:t>20 hr.</a:t>
            </a:r>
            <a:endParaRPr lang="en-US" sz="2400" dirty="0" smtClean="0"/>
          </a:p>
          <a:p>
            <a:pPr marL="522288" lvl="1" indent="0" algn="l" rtl="0" eaLnBrk="1" hangingPunct="1">
              <a:lnSpc>
                <a:spcPct val="80000"/>
              </a:lnSpc>
            </a:pPr>
            <a:r>
              <a:rPr lang="en-US" sz="2400" dirty="0" smtClean="0"/>
              <a:t>Distribute in ALL parts of the body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including CNS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e.g</a:t>
            </a:r>
            <a:r>
              <a:rPr lang="en-US" sz="2400" dirty="0" smtClean="0"/>
              <a:t>: encephalitis) .</a:t>
            </a:r>
          </a:p>
          <a:p>
            <a:pPr marL="522288" lvl="1" indent="0" algn="l" rtl="0" eaLnBrk="1" hangingPunct="1">
              <a:lnSpc>
                <a:spcPct val="80000"/>
              </a:lnSpc>
            </a:pPr>
            <a:r>
              <a:rPr lang="en-US" sz="2400" dirty="0" smtClean="0"/>
              <a:t>What is </a:t>
            </a:r>
            <a:r>
              <a:rPr lang="en-US" sz="2400" dirty="0" err="1" smtClean="0"/>
              <a:t>Valacyclovir</a:t>
            </a:r>
            <a:r>
              <a:rPr lang="en-US" sz="2400" dirty="0" smtClean="0"/>
              <a:t>?.</a:t>
            </a:r>
          </a:p>
          <a:p>
            <a:pPr marL="522288" lvl="1" indent="0" algn="l" rtl="0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FF3300"/>
                </a:solidFill>
              </a:rPr>
              <a:t>What is the meaning of a </a:t>
            </a:r>
            <a:r>
              <a:rPr lang="en-US" sz="2400" b="1" dirty="0" err="1" smtClean="0">
                <a:solidFill>
                  <a:srgbClr val="FF3300"/>
                </a:solidFill>
              </a:rPr>
              <a:t>prodrug</a:t>
            </a:r>
            <a:r>
              <a:rPr lang="en-US" sz="2400" b="1" dirty="0" smtClean="0">
                <a:solidFill>
                  <a:srgbClr val="FF3300"/>
                </a:solidFill>
              </a:rPr>
              <a:t>?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2400" dirty="0" smtClean="0"/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rgbClr val="3366FF"/>
                </a:solidFill>
              </a:rPr>
              <a:t>Clinical Uses (see Table 49-1) 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dirty="0" smtClean="0"/>
              <a:t>HSV, </a:t>
            </a:r>
            <a:r>
              <a:rPr lang="en-US" sz="2400" dirty="0" err="1" smtClean="0"/>
              <a:t>Varicella</a:t>
            </a:r>
            <a:r>
              <a:rPr lang="en-US" sz="2400" dirty="0" smtClean="0"/>
              <a:t>-zoster VZV; Epstein-Barr virus mediated infection; HSV encephalitis; Genital herpes infection.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2400" dirty="0" smtClean="0"/>
          </a:p>
          <a:p>
            <a:pPr algn="l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2400" dirty="0" smtClean="0"/>
          </a:p>
          <a:p>
            <a:pPr marL="522288" lvl="1" indent="0" algn="l" rtl="0"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marL="522288" lvl="1" indent="0" algn="l" rtl="0" eaLnBrk="1" hangingPunct="1">
              <a:lnSpc>
                <a:spcPct val="80000"/>
              </a:lnSpc>
              <a:buFontTx/>
              <a:buNone/>
            </a:pP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can0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-9525"/>
            <a:ext cx="8135937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404664"/>
            <a:ext cx="70567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3366FF"/>
                </a:solidFill>
              </a:rPr>
              <a:t>Side Effects of Acyclovir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(</a:t>
            </a:r>
            <a:r>
              <a:rPr lang="en-US" sz="2400" b="1" dirty="0" smtClean="0">
                <a:solidFill>
                  <a:srgbClr val="FF3300"/>
                </a:solidFill>
              </a:rPr>
              <a:t>Generally speaking, acyclovir considers to be save drug Why?, however, it may produce: </a:t>
            </a:r>
            <a:r>
              <a:rPr lang="en-US" sz="2400" b="1" dirty="0" smtClean="0">
                <a:solidFill>
                  <a:srgbClr val="3366FF"/>
                </a:solidFill>
              </a:rPr>
              <a:t>	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 rtl="0">
              <a:lnSpc>
                <a:spcPct val="80000"/>
              </a:lnSpc>
            </a:pPr>
            <a:r>
              <a:rPr lang="en-US" sz="2000" dirty="0" smtClean="0"/>
              <a:t>1 . Transient Renal dysfunction at high dose or at </a:t>
            </a:r>
            <a:r>
              <a:rPr lang="en-US" sz="2000" dirty="0" err="1" smtClean="0"/>
              <a:t>i.v</a:t>
            </a:r>
            <a:r>
              <a:rPr lang="en-US" sz="2000" dirty="0" smtClean="0"/>
              <a:t> (Crystalline Nephropathy).  RX</a:t>
            </a:r>
          </a:p>
          <a:p>
            <a:pPr rtl="0">
              <a:lnSpc>
                <a:spcPct val="80000"/>
              </a:lnSpc>
            </a:pPr>
            <a:endParaRPr lang="en-US" sz="2000" dirty="0" smtClean="0"/>
          </a:p>
          <a:p>
            <a:pPr rtl="0">
              <a:lnSpc>
                <a:spcPct val="80000"/>
              </a:lnSpc>
            </a:pPr>
            <a:r>
              <a:rPr lang="en-US" sz="2000" dirty="0" smtClean="0"/>
              <a:t>2.  GIT disturbances </a:t>
            </a:r>
          </a:p>
          <a:p>
            <a:pPr rtl="0">
              <a:lnSpc>
                <a:spcPct val="80000"/>
              </a:lnSpc>
            </a:pPr>
            <a:endParaRPr lang="en-US" sz="2000" dirty="0" smtClean="0"/>
          </a:p>
          <a:p>
            <a:pPr rtl="0">
              <a:lnSpc>
                <a:spcPct val="80000"/>
              </a:lnSpc>
            </a:pPr>
            <a:endParaRPr lang="en-US" sz="2000" dirty="0" smtClean="0"/>
          </a:p>
          <a:p>
            <a:pPr rtl="0">
              <a:lnSpc>
                <a:spcPct val="80000"/>
              </a:lnSpc>
            </a:pPr>
            <a:r>
              <a:rPr lang="en-US" sz="2400" b="1" dirty="0" smtClean="0"/>
              <a:t>How </a:t>
            </a:r>
            <a:r>
              <a:rPr lang="en-US" sz="2400" b="1" dirty="0" err="1" smtClean="0"/>
              <a:t>valcyclovir</a:t>
            </a:r>
            <a:r>
              <a:rPr lang="en-US" sz="2400" b="1" dirty="0" smtClean="0"/>
              <a:t> differs from acyclovir?</a:t>
            </a:r>
          </a:p>
          <a:p>
            <a:pPr marL="522288" lvl="1" rtl="0">
              <a:lnSpc>
                <a:spcPct val="80000"/>
              </a:lnSpc>
            </a:pPr>
            <a:r>
              <a:rPr lang="en-US" sz="1800" dirty="0" smtClean="0"/>
              <a:t>High oral bioavailability; long duration (almost five times the plasma concentration)</a:t>
            </a:r>
          </a:p>
          <a:p>
            <a:pPr marL="522288" lvl="1" rtl="0">
              <a:lnSpc>
                <a:spcPct val="80000"/>
              </a:lnSpc>
            </a:pPr>
            <a:r>
              <a:rPr lang="en-US" sz="1800" dirty="0" smtClean="0"/>
              <a:t>Can replace </a:t>
            </a:r>
            <a:r>
              <a:rPr lang="en-US" sz="1800" dirty="0" err="1" smtClean="0"/>
              <a:t>i.v</a:t>
            </a:r>
            <a:r>
              <a:rPr lang="en-US" sz="1800" dirty="0" smtClean="0"/>
              <a:t> </a:t>
            </a:r>
            <a:r>
              <a:rPr lang="en-US" sz="1800" dirty="0" err="1" smtClean="0"/>
              <a:t>cyclivir</a:t>
            </a:r>
            <a:endParaRPr lang="en-US" sz="1800" dirty="0" smtClean="0"/>
          </a:p>
          <a:p>
            <a:pPr marL="522288" lvl="1" rtl="0">
              <a:lnSpc>
                <a:spcPct val="80000"/>
              </a:lnSpc>
            </a:pPr>
            <a:r>
              <a:rPr lang="en-US" sz="1800" dirty="0" smtClean="0"/>
              <a:t>Effective even for CMV	</a:t>
            </a:r>
          </a:p>
          <a:p>
            <a:pPr marL="522288" lvl="1" rtl="0">
              <a:lnSpc>
                <a:spcPct val="80000"/>
              </a:lnSpc>
            </a:pPr>
            <a:r>
              <a:rPr lang="en-US" sz="1800" dirty="0" smtClean="0"/>
              <a:t>	</a:t>
            </a:r>
          </a:p>
          <a:p>
            <a:pPr rtl="0">
              <a:lnSpc>
                <a:spcPct val="80000"/>
              </a:lnSpc>
            </a:pPr>
            <a:r>
              <a:rPr lang="en-US" sz="2000" b="1" dirty="0" smtClean="0"/>
              <a:t>Side Effects:</a:t>
            </a:r>
            <a:r>
              <a:rPr lang="en-US" sz="2000" dirty="0" smtClean="0"/>
              <a:t> Thrombotic thrombocytopenic </a:t>
            </a:r>
            <a:r>
              <a:rPr lang="en-US" sz="2000" dirty="0" err="1" smtClean="0"/>
              <a:t>purpura</a:t>
            </a:r>
            <a:r>
              <a:rPr lang="en-US" sz="2000" dirty="0" smtClean="0"/>
              <a:t>  in pts 	          with AIDS 		</a:t>
            </a:r>
          </a:p>
          <a:p>
            <a:pPr rtl="0">
              <a:lnSpc>
                <a:spcPct val="80000"/>
              </a:lnSpc>
            </a:pPr>
            <a:r>
              <a:rPr lang="en-US" sz="2000" dirty="0" smtClean="0"/>
              <a:t>		</a:t>
            </a:r>
          </a:p>
          <a:p>
            <a:pPr rtl="0">
              <a:lnSpc>
                <a:spcPct val="80000"/>
              </a:lnSpc>
            </a:pPr>
            <a:endParaRPr lang="en-US" sz="14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can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975" y="2328863"/>
            <a:ext cx="4973638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scan0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0"/>
            <a:ext cx="9360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0"/>
            <a:ext cx="8229600" cy="6858000"/>
          </a:xfrm>
          <a:ln>
            <a:solidFill>
              <a:schemeClr val="accent2"/>
            </a:solidFill>
          </a:ln>
        </p:spPr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3366FF"/>
                </a:solidFill>
              </a:rPr>
              <a:t>II. Agents To Treat Cytomegalovirus infection (CMV)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b="1" dirty="0" err="1" smtClean="0">
                <a:solidFill>
                  <a:srgbClr val="3366FF"/>
                </a:solidFill>
              </a:rPr>
              <a:t>Ganciclovir</a:t>
            </a:r>
            <a:r>
              <a:rPr lang="en-US" sz="2400" b="1" dirty="0" smtClean="0">
                <a:solidFill>
                  <a:srgbClr val="3366FF"/>
                </a:solidFill>
              </a:rPr>
              <a:t>:</a:t>
            </a:r>
            <a:r>
              <a:rPr lang="ar-SA" sz="2400" dirty="0" smtClean="0"/>
              <a:t>  </a:t>
            </a:r>
            <a:r>
              <a:rPr lang="en-US" sz="2400" dirty="0" smtClean="0"/>
              <a:t>Analog of acyclovir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/>
              <a:t>Why Acyclovir is not active against CMV?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/>
              <a:t>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3366FF"/>
                </a:solidFill>
              </a:rPr>
              <a:t>MOA</a:t>
            </a:r>
            <a:r>
              <a:rPr lang="en-US" sz="2400" dirty="0" smtClean="0">
                <a:solidFill>
                  <a:srgbClr val="3366FF"/>
                </a:solidFill>
              </a:rPr>
              <a:t>: Similar to acyclovir</a:t>
            </a:r>
            <a:endParaRPr lang="en-US" sz="2400" dirty="0" smtClean="0"/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rgbClr val="3366FF"/>
              </a:solidFill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3366FF"/>
                </a:solidFill>
              </a:rPr>
              <a:t>PK:  </a:t>
            </a:r>
            <a:r>
              <a:rPr lang="en-US" sz="2400" dirty="0" smtClean="0"/>
              <a:t>How does it differ from acyclovir?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sz="2000" dirty="0" smtClean="0"/>
              <a:t>What is </a:t>
            </a:r>
            <a:r>
              <a:rPr lang="en-US" sz="2000" dirty="0" err="1" smtClean="0"/>
              <a:t>valganciclovir</a:t>
            </a:r>
            <a:r>
              <a:rPr lang="en-US" sz="2000" dirty="0" smtClean="0"/>
              <a:t>? 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/>
          </a:p>
          <a:p>
            <a:pPr lvl="1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solidFill>
                  <a:srgbClr val="3366FF"/>
                </a:solidFill>
              </a:rPr>
              <a:t>Clinical Uses of  </a:t>
            </a:r>
            <a:r>
              <a:rPr lang="en-US" sz="2400" b="1" dirty="0" err="1" smtClean="0">
                <a:solidFill>
                  <a:srgbClr val="3366FF"/>
                </a:solidFill>
              </a:rPr>
              <a:t>Ganciclovir</a:t>
            </a:r>
            <a:r>
              <a:rPr lang="en-US" sz="2400" b="1" dirty="0" smtClean="0">
                <a:solidFill>
                  <a:srgbClr val="3366FF"/>
                </a:solidFill>
              </a:rPr>
              <a:t>: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/>
              <a:t>	</a:t>
            </a:r>
            <a:r>
              <a:rPr lang="en-US" sz="2000" b="1" dirty="0" err="1" smtClean="0">
                <a:solidFill>
                  <a:srgbClr val="FF3300"/>
                </a:solidFill>
              </a:rPr>
              <a:t>i.v</a:t>
            </a:r>
            <a:r>
              <a:rPr lang="en-US" sz="2000" b="1" dirty="0" smtClean="0">
                <a:solidFill>
                  <a:srgbClr val="FF3300"/>
                </a:solidFill>
              </a:rPr>
              <a:t>:</a:t>
            </a:r>
            <a:r>
              <a:rPr lang="en-US" sz="2000" b="1" dirty="0" smtClean="0"/>
              <a:t> (commonly used formulation)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/>
              <a:t>		- to delay the progression of CMV retinitis in patients with AIDS 2 weeks followed by  oral form)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/>
              <a:t>		- for CMV colitis, </a:t>
            </a:r>
            <a:r>
              <a:rPr lang="en-US" sz="2000" b="1" dirty="0" err="1" smtClean="0"/>
              <a:t>esophagitis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pneumonitis</a:t>
            </a:r>
            <a:r>
              <a:rPr lang="en-US" sz="2000" b="1" dirty="0" smtClean="0"/>
              <a:t>.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/>
              <a:t>		- to prevent CMV before </a:t>
            </a:r>
            <a:r>
              <a:rPr lang="en-US" sz="2000" b="1" dirty="0" err="1" smtClean="0"/>
              <a:t>trasplantation</a:t>
            </a:r>
            <a:r>
              <a:rPr lang="en-US" sz="2000" b="1" dirty="0" smtClean="0"/>
              <a:t>.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/>
              <a:t>	</a:t>
            </a:r>
            <a:r>
              <a:rPr lang="en-US" sz="2000" b="1" dirty="0" smtClean="0">
                <a:solidFill>
                  <a:srgbClr val="FF3300"/>
                </a:solidFill>
              </a:rPr>
              <a:t>Oral</a:t>
            </a:r>
            <a:r>
              <a:rPr lang="en-US" sz="2000" b="1" dirty="0" smtClean="0"/>
              <a:t>: (Used for prophylaxis</a:t>
            </a:r>
            <a:r>
              <a:rPr lang="en-US" sz="2000" b="1" dirty="0" smtClean="0">
                <a:solidFill>
                  <a:schemeClr val="accent4"/>
                </a:solidFill>
              </a:rPr>
              <a:t>)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FF3300"/>
                </a:solidFill>
              </a:rPr>
              <a:t>		- </a:t>
            </a:r>
            <a:r>
              <a:rPr lang="en-US" sz="2000" b="1" dirty="0" smtClean="0"/>
              <a:t>CMC prophylaxis in transplant patients</a:t>
            </a:r>
            <a:endParaRPr lang="en-US" sz="2000" b="1" dirty="0" smtClean="0">
              <a:solidFill>
                <a:srgbClr val="FF3300"/>
              </a:solidFill>
            </a:endParaRPr>
          </a:p>
          <a:p>
            <a:pPr lvl="1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/>
              <a:t>		- prevention of end organ CMV disease in AIDS patients.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/>
              <a:t>		- as maintenance therapy for CMV retinitis.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/>
              <a:t>	</a:t>
            </a:r>
            <a:r>
              <a:rPr lang="en-US" sz="2000" b="1" dirty="0" err="1" smtClean="0">
                <a:solidFill>
                  <a:srgbClr val="FF3300"/>
                </a:solidFill>
              </a:rPr>
              <a:t>Intraocularly</a:t>
            </a:r>
            <a:r>
              <a:rPr lang="en-US" sz="2000" b="1" dirty="0" smtClean="0">
                <a:solidFill>
                  <a:srgbClr val="FF3300"/>
                </a:solidFill>
              </a:rPr>
              <a:t> (implant):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/>
              <a:t>	    Rx CMV retinitis</a:t>
            </a:r>
            <a:r>
              <a:rPr lang="en-US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7429500"/>
          </a:xfrm>
        </p:spPr>
        <p:txBody>
          <a:bodyPr/>
          <a:lstStyle/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3366FF"/>
                </a:solidFill>
              </a:rPr>
              <a:t>Adverse Effects of </a:t>
            </a:r>
            <a:r>
              <a:rPr lang="en-US" sz="2000" b="1" dirty="0" err="1" smtClean="0">
                <a:solidFill>
                  <a:srgbClr val="3366FF"/>
                </a:solidFill>
              </a:rPr>
              <a:t>Ganciclovir</a:t>
            </a:r>
            <a:r>
              <a:rPr lang="en-US" sz="2000" b="1" dirty="0" smtClean="0">
                <a:solidFill>
                  <a:srgbClr val="3366FF"/>
                </a:solidFill>
              </a:rPr>
              <a:t>: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		- </a:t>
            </a:r>
            <a:r>
              <a:rPr lang="en-US" sz="2000" b="1" dirty="0" err="1" smtClean="0">
                <a:solidFill>
                  <a:srgbClr val="FF3300"/>
                </a:solidFill>
              </a:rPr>
              <a:t>Myelosuppression</a:t>
            </a:r>
            <a:r>
              <a:rPr lang="en-US" sz="2000" b="1" dirty="0" smtClean="0"/>
              <a:t>  (</a:t>
            </a:r>
            <a:r>
              <a:rPr lang="en-US" sz="2000" b="1" dirty="0" err="1" smtClean="0"/>
              <a:t>neurtroprnia</a:t>
            </a:r>
            <a:r>
              <a:rPr lang="en-US" sz="2000" b="1" dirty="0" smtClean="0"/>
              <a:t> 20-30%) and increases if given  with? 	  </a:t>
            </a:r>
            <a:r>
              <a:rPr lang="en-US" sz="2000" b="1" dirty="0" err="1" smtClean="0"/>
              <a:t>Zidovudine</a:t>
            </a:r>
            <a:r>
              <a:rPr lang="en-US" sz="2000" b="1" dirty="0" smtClean="0"/>
              <a:t>; </a:t>
            </a:r>
            <a:r>
              <a:rPr lang="en-US" sz="2000" b="1" dirty="0" err="1" smtClean="0"/>
              <a:t>azathioprime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mycophenolate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mofetil</a:t>
            </a:r>
            <a:r>
              <a:rPr lang="en-US" sz="2000" b="1" dirty="0" smtClean="0"/>
              <a:t>)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		- Vitreous hemorrhage and retinal detachment with 		   </a:t>
            </a:r>
            <a:r>
              <a:rPr lang="en-US" sz="2000" b="1" dirty="0" smtClean="0">
                <a:solidFill>
                  <a:srgbClr val="FF3300"/>
                </a:solidFill>
              </a:rPr>
              <a:t>intraocular  implant.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		-  </a:t>
            </a:r>
            <a:r>
              <a:rPr lang="en-US" sz="2000" b="1" dirty="0" err="1" smtClean="0"/>
              <a:t>Mitogenicity</a:t>
            </a:r>
            <a:r>
              <a:rPr lang="en-US" sz="2000" b="1" dirty="0" smtClean="0"/>
              <a:t> in mammalian cells and 			 - carcinogenic in animals at high dose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FF3300"/>
                </a:solidFill>
              </a:rPr>
              <a:t>		</a:t>
            </a:r>
            <a:endParaRPr lang="en-US" sz="2000" dirty="0" smtClean="0">
              <a:solidFill>
                <a:srgbClr val="FF3300"/>
              </a:solidFill>
            </a:endParaRP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rgbClr val="FF3300"/>
                </a:solidFill>
              </a:rPr>
              <a:t>What is </a:t>
            </a:r>
            <a:r>
              <a:rPr lang="en-US" b="1" dirty="0" err="1" smtClean="0">
                <a:solidFill>
                  <a:srgbClr val="FF3300"/>
                </a:solidFill>
              </a:rPr>
              <a:t>valganciclovir</a:t>
            </a:r>
            <a:r>
              <a:rPr lang="en-US" b="1" dirty="0" smtClean="0">
                <a:solidFill>
                  <a:srgbClr val="FF3300"/>
                </a:solidFill>
              </a:rPr>
              <a:t> and when it should be used?</a:t>
            </a:r>
            <a:r>
              <a:rPr lang="en-US" b="1" dirty="0" smtClean="0"/>
              <a:t> 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b="1" dirty="0" smtClean="0"/>
              <a:t>Simply it is an oral replacement for </a:t>
            </a:r>
            <a:r>
              <a:rPr lang="en-US" b="1" dirty="0" err="1" smtClean="0"/>
              <a:t>i.V</a:t>
            </a:r>
            <a:r>
              <a:rPr lang="en-US" b="1" dirty="0" smtClean="0"/>
              <a:t> </a:t>
            </a:r>
            <a:r>
              <a:rPr lang="en-US" b="1" dirty="0" err="1" smtClean="0"/>
              <a:t>Ganciclovir</a:t>
            </a:r>
            <a:r>
              <a:rPr lang="en-US" b="1" dirty="0" smtClean="0"/>
              <a:t>. 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  </a:t>
            </a:r>
          </a:p>
          <a:p>
            <a:pPr algn="l" eaLnBrk="1" hangingPunct="1">
              <a:lnSpc>
                <a:spcPct val="80000"/>
              </a:lnSpc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can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975" y="2328863"/>
            <a:ext cx="4973638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scan0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5538"/>
            <a:ext cx="8820150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6308725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800" b="1" dirty="0" err="1" smtClean="0">
                <a:solidFill>
                  <a:srgbClr val="3366FF"/>
                </a:solidFill>
              </a:rPr>
              <a:t>Cidofovir</a:t>
            </a:r>
            <a:r>
              <a:rPr lang="en-US" sz="2800" b="1" dirty="0" smtClean="0">
                <a:solidFill>
                  <a:srgbClr val="3366FF"/>
                </a:solidFill>
              </a:rPr>
              <a:t>:</a:t>
            </a:r>
            <a:r>
              <a:rPr lang="en-US" sz="2800" dirty="0" smtClean="0">
                <a:solidFill>
                  <a:srgbClr val="3366FF"/>
                </a:solidFill>
              </a:rPr>
              <a:t> 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3366FF"/>
                </a:solidFill>
              </a:rPr>
              <a:t>Differs from acyclovir in its long  </a:t>
            </a:r>
            <a:r>
              <a:rPr lang="en-US" sz="2400" dirty="0" smtClean="0">
                <a:solidFill>
                  <a:srgbClr val="FF0000"/>
                </a:solidFill>
              </a:rPr>
              <a:t>t</a:t>
            </a:r>
            <a:r>
              <a:rPr lang="en-US" sz="1600" dirty="0" smtClean="0">
                <a:solidFill>
                  <a:srgbClr val="FF0000"/>
                </a:solidFill>
              </a:rPr>
              <a:t>1/2</a:t>
            </a:r>
            <a:r>
              <a:rPr lang="en-US" sz="2400" dirty="0" smtClean="0">
                <a:solidFill>
                  <a:srgbClr val="FF0000"/>
                </a:solidFill>
              </a:rPr>
              <a:t> 26 </a:t>
            </a:r>
            <a:r>
              <a:rPr lang="en-US" sz="2400" dirty="0" smtClean="0">
                <a:solidFill>
                  <a:srgbClr val="3366FF"/>
                </a:solidFill>
              </a:rPr>
              <a:t>hr with active </a:t>
            </a:r>
            <a:r>
              <a:rPr lang="en-US" sz="2400" dirty="0" err="1" smtClean="0">
                <a:solidFill>
                  <a:srgbClr val="3366FF"/>
                </a:solidFill>
              </a:rPr>
              <a:t>metabolite.and</a:t>
            </a:r>
            <a:r>
              <a:rPr lang="en-US" sz="2400" dirty="0" smtClean="0">
                <a:solidFill>
                  <a:srgbClr val="3366FF"/>
                </a:solidFill>
              </a:rPr>
              <a:t> MOA.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3366FF"/>
                </a:solidFill>
              </a:rPr>
              <a:t>Activity: </a:t>
            </a:r>
            <a:r>
              <a:rPr lang="en-US" sz="2400" dirty="0" smtClean="0">
                <a:solidFill>
                  <a:srgbClr val="FF0000"/>
                </a:solidFill>
              </a:rPr>
              <a:t>CMC</a:t>
            </a:r>
            <a:r>
              <a:rPr lang="en-US" sz="2400" dirty="0" smtClean="0"/>
              <a:t>; HSV; VZV and in: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3366FF"/>
                </a:solidFill>
              </a:rPr>
              <a:t>MOA: </a:t>
            </a:r>
            <a:r>
              <a:rPr lang="en-US" sz="2400" dirty="0" err="1" smtClean="0"/>
              <a:t>phosophorylation</a:t>
            </a:r>
            <a:r>
              <a:rPr lang="en-US" sz="2400" dirty="0" smtClean="0"/>
              <a:t> does not depend on viral enzyme, and works as inhibitor and alternative substrate for viral DNA polymerase.</a:t>
            </a:r>
            <a:r>
              <a:rPr lang="en-US" sz="2400" dirty="0" smtClean="0">
                <a:solidFill>
                  <a:srgbClr val="3366FF"/>
                </a:solidFill>
              </a:rPr>
              <a:t> 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dirty="0" smtClean="0"/>
              <a:t> Used for </a:t>
            </a:r>
            <a:r>
              <a:rPr lang="en-US" sz="2400" dirty="0" smtClean="0">
                <a:solidFill>
                  <a:srgbClr val="FF3300"/>
                </a:solidFill>
              </a:rPr>
              <a:t>CMV</a:t>
            </a:r>
            <a:r>
              <a:rPr lang="en-US" sz="2400" dirty="0" smtClean="0"/>
              <a:t> retinitis, colitis, and </a:t>
            </a:r>
            <a:r>
              <a:rPr lang="en-US" sz="2400" dirty="0" err="1" smtClean="0"/>
              <a:t>esophagitis</a:t>
            </a:r>
            <a:r>
              <a:rPr lang="en-US" sz="2400" dirty="0" smtClean="0"/>
              <a:t>.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     and for </a:t>
            </a:r>
            <a:r>
              <a:rPr lang="en-US" sz="2400" dirty="0" smtClean="0">
                <a:solidFill>
                  <a:srgbClr val="FF3300"/>
                </a:solidFill>
              </a:rPr>
              <a:t>Acyclovir-resistant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3366FF"/>
                </a:solidFill>
              </a:rPr>
              <a:t>PK:</a:t>
            </a:r>
            <a:r>
              <a:rPr lang="en-US" sz="2400" dirty="0" smtClean="0"/>
              <a:t> produce active metabolite, thus it has long t</a:t>
            </a:r>
            <a:r>
              <a:rPr lang="en-US" sz="1600" dirty="0" smtClean="0"/>
              <a:t>1/2</a:t>
            </a:r>
            <a:r>
              <a:rPr lang="en-US" sz="2400" dirty="0" smtClean="0"/>
              <a:t>, eliminated in the kidney, </a:t>
            </a:r>
            <a:r>
              <a:rPr lang="en-US" sz="2400" dirty="0" err="1" smtClean="0"/>
              <a:t>Probenicid</a:t>
            </a:r>
            <a:r>
              <a:rPr lang="en-US" sz="2400" dirty="0" smtClean="0"/>
              <a:t> prolonged its action. but with poor </a:t>
            </a:r>
            <a:r>
              <a:rPr lang="en-US" sz="2400" dirty="0" smtClean="0">
                <a:solidFill>
                  <a:srgbClr val="FF0000"/>
                </a:solidFill>
              </a:rPr>
              <a:t>CNS penetration</a:t>
            </a:r>
            <a:r>
              <a:rPr lang="en-US" sz="2400" dirty="0" smtClean="0"/>
              <a:t>.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Why </a:t>
            </a:r>
            <a:r>
              <a:rPr lang="en-US" sz="2400" dirty="0" err="1" smtClean="0"/>
              <a:t>acycliver</a:t>
            </a:r>
            <a:r>
              <a:rPr lang="en-US" sz="2400" dirty="0" smtClean="0"/>
              <a:t> is better than </a:t>
            </a:r>
            <a:r>
              <a:rPr lang="en-US" sz="2400" dirty="0" err="1" smtClean="0"/>
              <a:t>Cidofovir</a:t>
            </a:r>
            <a:r>
              <a:rPr lang="en-US" sz="2400" dirty="0" smtClean="0"/>
              <a:t> for encephalitis? 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3366FF"/>
                </a:solidFill>
              </a:rPr>
              <a:t>Side effects:</a:t>
            </a:r>
            <a:r>
              <a:rPr lang="en-US" sz="2400" dirty="0" smtClean="0"/>
              <a:t> Dose-dependent </a:t>
            </a:r>
            <a:r>
              <a:rPr lang="en-US" sz="2400" dirty="0" err="1" smtClean="0">
                <a:solidFill>
                  <a:srgbClr val="FF3300"/>
                </a:solidFill>
              </a:rPr>
              <a:t>nephrotoxicity</a:t>
            </a:r>
            <a:r>
              <a:rPr lang="en-US" sz="2400" dirty="0" smtClean="0">
                <a:solidFill>
                  <a:srgbClr val="FF3300"/>
                </a:solidFill>
              </a:rPr>
              <a:t> (53%)</a:t>
            </a:r>
            <a:r>
              <a:rPr lang="en-US" sz="2400" dirty="0" smtClean="0"/>
              <a:t> and </a:t>
            </a:r>
            <a:r>
              <a:rPr lang="en-US" sz="2400" dirty="0" err="1" smtClean="0"/>
              <a:t>uveitis</a:t>
            </a:r>
            <a:r>
              <a:rPr lang="en-US" sz="2400" dirty="0" smtClean="0"/>
              <a:t> and decrease IOP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algn="l"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903913"/>
          </a:xfrm>
        </p:spPr>
        <p:txBody>
          <a:bodyPr/>
          <a:lstStyle/>
          <a:p>
            <a:pPr algn="l" rtl="0" eaLnBrk="1" hangingPunct="1"/>
            <a:r>
              <a:rPr lang="en-US" b="1" dirty="0" smtClean="0">
                <a:solidFill>
                  <a:srgbClr val="FF3300"/>
                </a:solidFill>
              </a:rPr>
              <a:t>Note: Normally, RNA from DNA, however, </a:t>
            </a:r>
          </a:p>
          <a:p>
            <a:pPr algn="l" rtl="0" eaLnBrk="1" hangingPunct="1"/>
            <a:r>
              <a:rPr lang="en-US" b="1" dirty="0" smtClean="0">
                <a:solidFill>
                  <a:srgbClr val="FF3300"/>
                </a:solidFill>
              </a:rPr>
              <a:t>Reverse transcriptase = RNA-directed DNA polymerase (DNA polymerase that transcribes single- stranded RNA into double-stranded DNA.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an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7704137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408737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600" b="1" smtClean="0">
                <a:solidFill>
                  <a:srgbClr val="3366FF"/>
                </a:solidFill>
              </a:rPr>
              <a:t>III. Drugs Used for Rx of AIDS (Antiretroviral    	Agents)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000" smtClean="0"/>
              <a:t>AIDS are caused by HIV, and </a:t>
            </a:r>
            <a:r>
              <a:rPr lang="en-US" sz="2000" smtClean="0">
                <a:solidFill>
                  <a:srgbClr val="FF3300"/>
                </a:solidFill>
              </a:rPr>
              <a:t>zidovudine</a:t>
            </a:r>
            <a:r>
              <a:rPr lang="en-US" sz="2000" smtClean="0"/>
              <a:t> was the first drug used (1987).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000" smtClean="0"/>
              <a:t>To understand drugs used for AIDS, </a:t>
            </a:r>
            <a:r>
              <a:rPr lang="en-US" sz="2000" smtClean="0">
                <a:solidFill>
                  <a:srgbClr val="FF3300"/>
                </a:solidFill>
              </a:rPr>
              <a:t>the life cycle</a:t>
            </a:r>
            <a:r>
              <a:rPr lang="en-US" sz="2000" smtClean="0"/>
              <a:t> of HIV should be utilized for </a:t>
            </a:r>
            <a:r>
              <a:rPr lang="en-US" sz="2000" smtClean="0">
                <a:solidFill>
                  <a:srgbClr val="FF3300"/>
                </a:solidFill>
              </a:rPr>
              <a:t>drugs combination</a:t>
            </a:r>
            <a:r>
              <a:rPr lang="en-US" sz="2000" smtClean="0"/>
              <a:t> (See Figure 38-16)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FF3300"/>
                </a:solidFill>
              </a:rPr>
              <a:t>Drug combination </a:t>
            </a:r>
            <a:r>
              <a:rPr lang="en-US" sz="2000" smtClean="0"/>
              <a:t>or the so-called</a:t>
            </a:r>
            <a:r>
              <a:rPr lang="en-US" sz="2000" smtClean="0">
                <a:solidFill>
                  <a:srgbClr val="FF3300"/>
                </a:solidFill>
              </a:rPr>
              <a:t> </a:t>
            </a:r>
            <a:r>
              <a:rPr lang="en-US" sz="2000" smtClean="0"/>
              <a:t> Highly Active Antiretriviral Therapy (HAART) (Figure 38-17) as well as </a:t>
            </a:r>
            <a:r>
              <a:rPr lang="en-US" sz="2000" smtClean="0">
                <a:solidFill>
                  <a:srgbClr val="FF3300"/>
                </a:solidFill>
              </a:rPr>
              <a:t>adherence</a:t>
            </a:r>
            <a:r>
              <a:rPr lang="en-US" sz="2000" smtClean="0"/>
              <a:t> to the regimen, both are very essential.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3366FF"/>
                </a:solidFill>
              </a:rPr>
              <a:t>Classification of Anti AIDS (Based on life cycle) Table 2 and Figure 38-17):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rgbClr val="3366FF"/>
              </a:solidFill>
            </a:endParaRP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1) Nucleotide Reverse Transcriptase Inhibitors (NRTIS) e.g.;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2) Non Nucleotide Reverse Transcriptase Inhibitors (NNRTIS) e.g.;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3) Protease Inhibitors e.g. Saqui</a:t>
            </a:r>
            <a:r>
              <a:rPr lang="en-US" sz="2000" smtClean="0">
                <a:solidFill>
                  <a:srgbClr val="3366FF"/>
                </a:solidFill>
              </a:rPr>
              <a:t>navir</a:t>
            </a:r>
            <a:r>
              <a:rPr lang="en-US" sz="2000" smtClean="0"/>
              <a:t>; Rito</a:t>
            </a:r>
            <a:r>
              <a:rPr lang="en-US" sz="2000" smtClean="0">
                <a:solidFill>
                  <a:srgbClr val="3366FF"/>
                </a:solidFill>
              </a:rPr>
              <a:t>navir</a:t>
            </a:r>
            <a:r>
              <a:rPr lang="en-US" sz="2000" smtClean="0"/>
              <a:t>; Indi</a:t>
            </a:r>
            <a:r>
              <a:rPr lang="en-US" sz="2000" smtClean="0">
                <a:solidFill>
                  <a:srgbClr val="3366FF"/>
                </a:solidFill>
              </a:rPr>
              <a:t>navir</a:t>
            </a:r>
            <a:r>
              <a:rPr lang="en-US" sz="2000" smtClean="0"/>
              <a:t> 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4) Viral Fusion Inhibitor e.g. Enfuvirtide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  </a:t>
            </a:r>
            <a:endParaRPr lang="ar-SA" sz="2000" smtClean="0"/>
          </a:p>
          <a:p>
            <a:pPr lvl="1" algn="l" rtl="0" eaLnBrk="1" hangingPunct="1">
              <a:lnSpc>
                <a:spcPct val="90000"/>
              </a:lnSpc>
            </a:pPr>
            <a:endParaRPr lang="ar-SA" sz="2000" smtClean="0"/>
          </a:p>
          <a:p>
            <a:pPr lvl="1" algn="l" rtl="0" eaLnBrk="1" hangingPunct="1">
              <a:lnSpc>
                <a:spcPct val="9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can0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676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can0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8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31838"/>
            <a:ext cx="8229600" cy="6126162"/>
          </a:xfrm>
        </p:spPr>
        <p:txBody>
          <a:bodyPr/>
          <a:lstStyle/>
          <a:p>
            <a:pPr algn="l" rtl="0" eaLnBrk="1" hangingPunct="1"/>
            <a:r>
              <a:rPr lang="en-US" b="1" smtClean="0">
                <a:solidFill>
                  <a:srgbClr val="3366FF"/>
                </a:solidFill>
              </a:rPr>
              <a:t>Objectives of HIV Treatment:</a:t>
            </a:r>
          </a:p>
          <a:p>
            <a:pPr lvl="1" algn="l" rtl="0" eaLnBrk="1" hangingPunct="1"/>
            <a:r>
              <a:rPr lang="en-US" b="1" smtClean="0"/>
              <a:t>Suppression of viral replication </a:t>
            </a:r>
            <a:r>
              <a:rPr lang="en-US" sz="2000" b="1" smtClean="0"/>
              <a:t>(decrease the viral load).</a:t>
            </a:r>
          </a:p>
          <a:p>
            <a:pPr lvl="1" algn="l" rtl="0" eaLnBrk="1" hangingPunct="1">
              <a:buFontTx/>
              <a:buNone/>
            </a:pPr>
            <a:endParaRPr lang="en-US" sz="2000" b="1" smtClean="0"/>
          </a:p>
          <a:p>
            <a:pPr lvl="1" algn="l" rtl="0" eaLnBrk="1" hangingPunct="1"/>
            <a:r>
              <a:rPr lang="en-US" b="1" smtClean="0"/>
              <a:t> Restoration of a degree of immunocompetency to the host.</a:t>
            </a:r>
          </a:p>
          <a:p>
            <a:pPr lvl="1" algn="l" rtl="0" eaLnBrk="1" hangingPunct="1">
              <a:buFontTx/>
              <a:buNone/>
            </a:pPr>
            <a:endParaRPr lang="en-US" b="1" smtClean="0"/>
          </a:p>
          <a:p>
            <a:pPr lvl="1" algn="l" rtl="0" eaLnBrk="1" hangingPunct="1"/>
            <a:r>
              <a:rPr lang="en-US" b="1" smtClean="0"/>
              <a:t>Decrease incidence of opportunistic infections.</a:t>
            </a:r>
          </a:p>
          <a:p>
            <a:pPr lvl="1" algn="l" rtl="0" eaLnBrk="1" hangingPunct="1"/>
            <a:r>
              <a:rPr lang="en-US" b="1" smtClean="0"/>
              <a:t>prolonged survival</a:t>
            </a:r>
          </a:p>
          <a:p>
            <a:pPr lvl="1" algn="l" rtl="0" eaLnBrk="1" hangingPunct="1"/>
            <a:endParaRPr lang="en-US" b="1" smtClean="0"/>
          </a:p>
          <a:p>
            <a:pPr lvl="1" algn="l" rtl="0" eaLnBrk="1" hangingPunct="1">
              <a:buFontTx/>
              <a:buNone/>
            </a:pPr>
            <a:r>
              <a:rPr lang="en-US" b="1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scan0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765175"/>
            <a:ext cx="6408737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can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975" y="2328863"/>
            <a:ext cx="4973638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scan0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765175"/>
            <a:ext cx="8820150" cy="645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6372225" y="35004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166813" y="496888"/>
            <a:ext cx="346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Table 2: Types of Antiviral drugs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0"/>
            <a:ext cx="8229600" cy="6858000"/>
          </a:xfrm>
        </p:spPr>
        <p:txBody>
          <a:bodyPr/>
          <a:lstStyle/>
          <a:p>
            <a:pPr marL="990600" lvl="1" indent="-533400" algn="l" rtl="0" eaLnBrk="1" hangingPunct="1">
              <a:buFontTx/>
              <a:buAutoNum type="arabicParenR"/>
            </a:pPr>
            <a:r>
              <a:rPr lang="en-US" sz="2400" b="1" dirty="0" smtClean="0">
                <a:solidFill>
                  <a:srgbClr val="3366FF"/>
                </a:solidFill>
              </a:rPr>
              <a:t>Nucleotide Reverse Transcriptase Inhibitors (NRTIS) </a:t>
            </a:r>
          </a:p>
          <a:p>
            <a:pPr marL="990600" lvl="1" indent="-533400" algn="l" rtl="0" eaLnBrk="1" hangingPunct="1">
              <a:buFontTx/>
              <a:buNone/>
            </a:pPr>
            <a:r>
              <a:rPr lang="en-US" sz="2400" dirty="0" smtClean="0"/>
              <a:t>  </a:t>
            </a:r>
            <a:r>
              <a:rPr lang="en-US" sz="2400" b="1" dirty="0" smtClean="0"/>
              <a:t>Chemistry (Figure 49-4):</a:t>
            </a:r>
            <a:r>
              <a:rPr lang="en-US" sz="2400" dirty="0" smtClean="0"/>
              <a:t> These are analogs of native </a:t>
            </a:r>
            <a:r>
              <a:rPr lang="en-US" sz="2400" dirty="0" err="1" smtClean="0"/>
              <a:t>ribosides</a:t>
            </a:r>
            <a:r>
              <a:rPr lang="en-US" sz="2400" dirty="0" smtClean="0"/>
              <a:t> (nucleotide with side chain containing ribose) but lack </a:t>
            </a:r>
            <a:r>
              <a:rPr lang="en-US" sz="2400" b="1" dirty="0" smtClean="0">
                <a:solidFill>
                  <a:srgbClr val="FF0000"/>
                </a:solidFill>
              </a:rPr>
              <a:t>the 3’-hydroxy group</a:t>
            </a:r>
            <a:r>
              <a:rPr lang="en-US" sz="2400" dirty="0" smtClean="0"/>
              <a:t>.</a:t>
            </a:r>
          </a:p>
          <a:p>
            <a:pPr marL="990600" lvl="1" indent="-533400" algn="l" rtl="0" eaLnBrk="1" hangingPunct="1">
              <a:buFontTx/>
              <a:buNone/>
            </a:pPr>
            <a:r>
              <a:rPr lang="en-US" sz="2400" b="1" dirty="0" smtClean="0"/>
              <a:t>MOA:</a:t>
            </a:r>
            <a:r>
              <a:rPr lang="en-US" sz="2400" dirty="0" smtClean="0"/>
              <a:t> Similar to most antiviral drugs, require </a:t>
            </a:r>
            <a:r>
              <a:rPr lang="en-US" sz="2400" dirty="0" err="1" smtClean="0"/>
              <a:t>triphosphorylation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but</a:t>
            </a:r>
            <a:r>
              <a:rPr lang="en-US" sz="2400" dirty="0" smtClean="0"/>
              <a:t> mainly by cellular enzyme. </a:t>
            </a:r>
            <a:r>
              <a:rPr lang="en-US" sz="2400" dirty="0" smtClean="0">
                <a:solidFill>
                  <a:srgbClr val="FF3300"/>
                </a:solidFill>
              </a:rPr>
              <a:t>Competitive inhibitor</a:t>
            </a:r>
            <a:r>
              <a:rPr lang="en-US" sz="2400" dirty="0" smtClean="0"/>
              <a:t> of HIV-1 reverse transcriptase. The </a:t>
            </a:r>
            <a:r>
              <a:rPr lang="en-US" sz="2400" b="1" dirty="0" err="1" smtClean="0">
                <a:solidFill>
                  <a:srgbClr val="FF3300"/>
                </a:solidFill>
              </a:rPr>
              <a:t>triphosphorylated</a:t>
            </a:r>
            <a:r>
              <a:rPr lang="en-US" sz="2400" b="1" dirty="0" smtClean="0">
                <a:solidFill>
                  <a:srgbClr val="FF3300"/>
                </a:solidFill>
              </a:rPr>
              <a:t> analog</a:t>
            </a:r>
            <a:r>
              <a:rPr lang="en-US" sz="2400" dirty="0" smtClean="0"/>
              <a:t> (with no hydroxyl group) incorporate into viral DNA by virus RT, preventing </a:t>
            </a:r>
            <a:r>
              <a:rPr lang="en-US" sz="2400" b="1" dirty="0" smtClean="0">
                <a:solidFill>
                  <a:srgbClr val="FF3300"/>
                </a:solidFill>
              </a:rPr>
              <a:t>DNA chain elongation</a:t>
            </a:r>
            <a:r>
              <a:rPr lang="en-US" sz="2400" dirty="0" smtClean="0"/>
              <a:t> (See Figure 38-16)</a:t>
            </a:r>
          </a:p>
          <a:p>
            <a:pPr marL="990600" lvl="1" indent="-533400" algn="l" rtl="0" eaLnBrk="1" hangingPunct="1">
              <a:buFontTx/>
              <a:buNone/>
            </a:pPr>
            <a:r>
              <a:rPr lang="en-US" sz="2400" dirty="0" smtClean="0">
                <a:solidFill>
                  <a:srgbClr val="3366FF"/>
                </a:solidFill>
              </a:rPr>
              <a:t>NRTIS</a:t>
            </a:r>
            <a:r>
              <a:rPr lang="en-US" sz="2400" dirty="0" smtClean="0"/>
              <a:t> can be classified into </a:t>
            </a:r>
            <a:r>
              <a:rPr lang="en-US" sz="2400" dirty="0" smtClean="0">
                <a:solidFill>
                  <a:srgbClr val="FF3300"/>
                </a:solidFill>
              </a:rPr>
              <a:t>group A (</a:t>
            </a:r>
            <a:r>
              <a:rPr lang="en-US" sz="2400" dirty="0" err="1" smtClean="0">
                <a:solidFill>
                  <a:srgbClr val="FF3300"/>
                </a:solidFill>
              </a:rPr>
              <a:t>thymidine</a:t>
            </a:r>
            <a:r>
              <a:rPr lang="en-US" sz="2400" dirty="0" smtClean="0">
                <a:solidFill>
                  <a:srgbClr val="FF3300"/>
                </a:solidFill>
              </a:rPr>
              <a:t> </a:t>
            </a:r>
            <a:r>
              <a:rPr lang="en-US" sz="2400" dirty="0" err="1" smtClean="0">
                <a:solidFill>
                  <a:srgbClr val="FF3300"/>
                </a:solidFill>
              </a:rPr>
              <a:t>Analoges</a:t>
            </a:r>
            <a:r>
              <a:rPr lang="en-US" sz="2400" dirty="0" smtClean="0">
                <a:solidFill>
                  <a:srgbClr val="FF3300"/>
                </a:solidFill>
              </a:rPr>
              <a:t>) </a:t>
            </a:r>
            <a:r>
              <a:rPr lang="en-US" sz="2400" dirty="0" smtClean="0"/>
              <a:t> (</a:t>
            </a:r>
            <a:r>
              <a:rPr lang="en-US" sz="2400" dirty="0" err="1" smtClean="0"/>
              <a:t>Zidovudine</a:t>
            </a:r>
            <a:r>
              <a:rPr lang="en-US" sz="2400" dirty="0" smtClean="0"/>
              <a:t> and </a:t>
            </a:r>
            <a:r>
              <a:rPr lang="en-US" sz="2400" dirty="0" err="1" smtClean="0"/>
              <a:t>Stavudine</a:t>
            </a:r>
            <a:r>
              <a:rPr lang="en-US" sz="2400" dirty="0" smtClean="0"/>
              <a:t>) and </a:t>
            </a:r>
            <a:r>
              <a:rPr lang="en-US" sz="2400" dirty="0" smtClean="0">
                <a:solidFill>
                  <a:srgbClr val="FF3300"/>
                </a:solidFill>
              </a:rPr>
              <a:t>group B:</a:t>
            </a:r>
            <a:r>
              <a:rPr lang="en-US" sz="2400" dirty="0" smtClean="0"/>
              <a:t> (</a:t>
            </a:r>
            <a:r>
              <a:rPr lang="en-US" sz="2400" dirty="0" err="1" smtClean="0"/>
              <a:t>Didanosin</a:t>
            </a:r>
            <a:r>
              <a:rPr lang="en-US" sz="2400" dirty="0" smtClean="0"/>
              <a:t>; </a:t>
            </a:r>
            <a:r>
              <a:rPr lang="en-US" sz="2400" dirty="0" err="1" smtClean="0"/>
              <a:t>Zalcitabine</a:t>
            </a:r>
            <a:r>
              <a:rPr lang="en-US" sz="2400" dirty="0" smtClean="0"/>
              <a:t> and </a:t>
            </a:r>
            <a:r>
              <a:rPr lang="en-US" sz="2400" dirty="0" err="1" smtClean="0"/>
              <a:t>Lamovidin</a:t>
            </a:r>
            <a:r>
              <a:rPr lang="en-US" sz="24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can0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813"/>
            <a:ext cx="8785225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Line 3"/>
          <p:cNvSpPr>
            <a:spLocks noChangeShapeType="1"/>
          </p:cNvSpPr>
          <p:nvPr/>
        </p:nvSpPr>
        <p:spPr bwMode="auto">
          <a:xfrm flipH="1">
            <a:off x="1187450" y="5492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1187450" y="549275"/>
            <a:ext cx="0" cy="525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187450" y="580548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547813" y="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3366FF"/>
                </a:solidFill>
              </a:rPr>
              <a:t>Group A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3995738" y="5492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3708400" y="620713"/>
            <a:ext cx="0" cy="518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3708400" y="5805488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3708400" y="62071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435600" y="188913"/>
            <a:ext cx="99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3366FF"/>
                </a:solidFill>
              </a:rPr>
              <a:t>Group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can0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676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229600" cy="6408737"/>
          </a:xfrm>
        </p:spPr>
        <p:txBody>
          <a:bodyPr/>
          <a:lstStyle/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err="1" smtClean="0">
                <a:solidFill>
                  <a:srgbClr val="3366FF"/>
                </a:solidFill>
              </a:rPr>
              <a:t>Zidovudine</a:t>
            </a:r>
            <a:r>
              <a:rPr lang="en-US" sz="1800" b="1" dirty="0" smtClean="0">
                <a:solidFill>
                  <a:srgbClr val="3366FF"/>
                </a:solidFill>
              </a:rPr>
              <a:t> (AZT):  3-azido3deoxythymidine (AZT) (</a:t>
            </a:r>
            <a:r>
              <a:rPr lang="en-US" sz="1800" b="1" dirty="0" err="1" smtClean="0">
                <a:solidFill>
                  <a:srgbClr val="3366FF"/>
                </a:solidFill>
              </a:rPr>
              <a:t>Pyrimidine</a:t>
            </a:r>
            <a:r>
              <a:rPr lang="en-US" sz="1800" b="1" dirty="0" smtClean="0">
                <a:solidFill>
                  <a:srgbClr val="3366FF"/>
                </a:solidFill>
              </a:rPr>
              <a:t> Analog) Important Discovery 1987 G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3366FF"/>
                </a:solidFill>
              </a:rPr>
              <a:t>MOA:</a:t>
            </a:r>
            <a:r>
              <a:rPr lang="en-US" sz="1800" dirty="0" smtClean="0"/>
              <a:t> Requires mammalian </a:t>
            </a:r>
            <a:r>
              <a:rPr lang="en-US" sz="1800" dirty="0" err="1" smtClean="0"/>
              <a:t>thymidine</a:t>
            </a:r>
            <a:r>
              <a:rPr lang="en-US" sz="1800" dirty="0" smtClean="0"/>
              <a:t> </a:t>
            </a:r>
            <a:r>
              <a:rPr lang="en-US" sz="1800" dirty="0" err="1" smtClean="0"/>
              <a:t>kinase</a:t>
            </a:r>
            <a:r>
              <a:rPr lang="en-US" sz="1800" dirty="0" smtClean="0"/>
              <a:t> for </a:t>
            </a:r>
            <a:r>
              <a:rPr lang="en-US" sz="1800" dirty="0" err="1" smtClean="0"/>
              <a:t>triphophorylation</a:t>
            </a:r>
            <a:r>
              <a:rPr lang="en-US" sz="1800" dirty="0" smtClean="0"/>
              <a:t>.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	</a:t>
            </a:r>
            <a:r>
              <a:rPr lang="en-US" sz="1800" b="1" dirty="0" smtClean="0"/>
              <a:t>Resistance:</a:t>
            </a:r>
            <a:r>
              <a:rPr lang="en-US" sz="1800" dirty="0" smtClean="0"/>
              <a:t> Due to high rate of mutation at several code. </a:t>
            </a:r>
          </a:p>
          <a:p>
            <a:pPr algn="l" rtl="0" eaLnBrk="1" hangingPunct="1">
              <a:lnSpc>
                <a:spcPct val="80000"/>
              </a:lnSpc>
            </a:pPr>
            <a:endParaRPr lang="en-US" sz="2000" b="1" dirty="0" smtClean="0">
              <a:solidFill>
                <a:srgbClr val="3366FF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3366FF"/>
                </a:solidFill>
              </a:rPr>
              <a:t>PK:</a:t>
            </a:r>
            <a:r>
              <a:rPr lang="en-US" sz="2000" dirty="0" smtClean="0"/>
              <a:t> 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1800" dirty="0" smtClean="0"/>
              <a:t>Excellent oral absorption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1800" dirty="0" smtClean="0"/>
              <a:t>Penetrate well to CNS but has short t</a:t>
            </a:r>
            <a:r>
              <a:rPr lang="en-US" sz="1800" baseline="-50000" dirty="0" smtClean="0"/>
              <a:t>1/2</a:t>
            </a:r>
            <a:r>
              <a:rPr lang="en-US" sz="1800" dirty="0" smtClean="0"/>
              <a:t>.(3 hrs 100 mg q 5 hr)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1800" dirty="0" smtClean="0"/>
              <a:t>Metabolized by liver to </a:t>
            </a:r>
            <a:r>
              <a:rPr lang="en-US" sz="1800" dirty="0" err="1" smtClean="0"/>
              <a:t>glucuronated</a:t>
            </a:r>
            <a:r>
              <a:rPr lang="en-US" sz="1800" dirty="0" smtClean="0"/>
              <a:t> AZT but eliminated by kidney, therefore: 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   </a:t>
            </a:r>
            <a:r>
              <a:rPr lang="en-US" sz="1800" dirty="0" smtClean="0">
                <a:solidFill>
                  <a:srgbClr val="FF3300"/>
                </a:solidFill>
              </a:rPr>
              <a:t>Its half life is affected in </a:t>
            </a:r>
            <a:r>
              <a:rPr lang="en-US" sz="1800" b="1" dirty="0" smtClean="0">
                <a:solidFill>
                  <a:srgbClr val="FF3300"/>
                </a:solidFill>
              </a:rPr>
              <a:t>uremic and hepatic  patients</a:t>
            </a:r>
            <a:r>
              <a:rPr lang="en-US" sz="1800" dirty="0" smtClean="0">
                <a:solidFill>
                  <a:srgbClr val="FF3300"/>
                </a:solidFill>
              </a:rPr>
              <a:t> and by drugs that metabolized by </a:t>
            </a:r>
            <a:r>
              <a:rPr lang="en-US" sz="1800" dirty="0" err="1" smtClean="0">
                <a:solidFill>
                  <a:srgbClr val="FF3300"/>
                </a:solidFill>
              </a:rPr>
              <a:t>glucoronidation</a:t>
            </a:r>
            <a:r>
              <a:rPr lang="en-US" sz="1800" dirty="0" smtClean="0">
                <a:solidFill>
                  <a:srgbClr val="FF3300"/>
                </a:solidFill>
              </a:rPr>
              <a:t>. E.g.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endParaRPr lang="en-US" sz="1800" dirty="0" smtClean="0">
              <a:solidFill>
                <a:srgbClr val="FF3300"/>
              </a:solidFill>
            </a:endParaRP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3366FF"/>
                </a:solidFill>
              </a:rPr>
              <a:t>Uses:</a:t>
            </a:r>
            <a:r>
              <a:rPr lang="en-US" sz="1800" dirty="0" smtClean="0"/>
              <a:t> 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	-The most important drug in HAART.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	- for Rx and prevention of </a:t>
            </a:r>
            <a:r>
              <a:rPr lang="en-US" sz="1800" dirty="0" err="1" smtClean="0"/>
              <a:t>neanate</a:t>
            </a:r>
            <a:r>
              <a:rPr lang="en-US" sz="1800" dirty="0" smtClean="0"/>
              <a:t>  (transmission) 14-35 of gestation and </a:t>
            </a:r>
            <a:r>
              <a:rPr lang="en-US" sz="1800" dirty="0" err="1" smtClean="0"/>
              <a:t>i.v</a:t>
            </a:r>
            <a:r>
              <a:rPr lang="en-US" sz="1800" dirty="0" smtClean="0"/>
              <a:t> during labor then AZT syrup from birth till 6 weeks</a:t>
            </a:r>
            <a:r>
              <a:rPr lang="en-US" sz="1800" dirty="0" smtClean="0">
                <a:solidFill>
                  <a:srgbClr val="FF0000"/>
                </a:solidFill>
              </a:rPr>
              <a:t>.(decrease vertical transmission). 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		 Does it decrease the severity of </a:t>
            </a:r>
            <a:r>
              <a:rPr lang="en-US" sz="1800" smtClean="0"/>
              <a:t>infection in mother?</a:t>
            </a:r>
            <a:endParaRPr lang="en-US" sz="1800" dirty="0" smtClean="0"/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3366FF"/>
                </a:solidFill>
              </a:rPr>
              <a:t>Adverse effects: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		- Pronounced bone marrow suppression as severe anemia &amp; 	  </a:t>
            </a:r>
            <a:r>
              <a:rPr lang="en-US" sz="1800" b="1" dirty="0" smtClean="0">
                <a:solidFill>
                  <a:srgbClr val="FF3300"/>
                </a:solidFill>
              </a:rPr>
              <a:t>leucopenia</a:t>
            </a:r>
            <a:r>
              <a:rPr lang="en-US" sz="1800" dirty="0" smtClean="0"/>
              <a:t> (increases if given with?); thrombocytopenia . 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	  - Headache, insomnia &amp; seizure at higher doses.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  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Classification of Antiviral Drugs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3366FF"/>
                </a:solidFill>
              </a:rPr>
              <a:t>Best Classification Based on 1) </a:t>
            </a:r>
            <a:r>
              <a:rPr lang="en-US" sz="2800" b="1" dirty="0" smtClean="0">
                <a:solidFill>
                  <a:srgbClr val="FF3300"/>
                </a:solidFill>
              </a:rPr>
              <a:t>Type of Viral Infections (Organisms) </a:t>
            </a:r>
            <a:r>
              <a:rPr lang="en-US" sz="2800" b="1" dirty="0" smtClean="0">
                <a:solidFill>
                  <a:srgbClr val="3366FF"/>
                </a:solidFill>
              </a:rPr>
              <a:t> or 2) </a:t>
            </a:r>
            <a:r>
              <a:rPr lang="en-US" sz="2800" b="1" dirty="0" smtClean="0">
                <a:solidFill>
                  <a:srgbClr val="FF3300"/>
                </a:solidFill>
              </a:rPr>
              <a:t>its site</a:t>
            </a:r>
            <a:r>
              <a:rPr lang="en-US" sz="2800" b="1" dirty="0" smtClean="0">
                <a:solidFill>
                  <a:srgbClr val="3366FF"/>
                </a:solidFill>
              </a:rPr>
              <a:t>: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b="1" dirty="0" smtClean="0"/>
              <a:t>I.    </a:t>
            </a:r>
            <a:r>
              <a:rPr lang="en-US" sz="2400" b="1" dirty="0" smtClean="0"/>
              <a:t>Agents to Treat Herpes Simplex virus (HSV) and 	</a:t>
            </a:r>
            <a:r>
              <a:rPr lang="en-US" sz="2400" b="1" dirty="0" err="1" smtClean="0"/>
              <a:t>Varicella</a:t>
            </a:r>
            <a:r>
              <a:rPr lang="en-US" sz="2400" b="1" dirty="0" smtClean="0"/>
              <a:t> Zoster Virus (VZV) infections.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dirty="0" smtClean="0"/>
              <a:t>II.  Agents To Treat Cytomegalovirus infection (CMV)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dirty="0" smtClean="0"/>
              <a:t>III. Drugs Used for Rx of AIDS (Antiretroviral Agents)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dirty="0" smtClean="0"/>
              <a:t>IV. </a:t>
            </a:r>
            <a:r>
              <a:rPr lang="en-US" sz="2400" b="1" dirty="0" err="1" smtClean="0"/>
              <a:t>Antihepatitis</a:t>
            </a:r>
            <a:r>
              <a:rPr lang="en-US" sz="2400" b="1" dirty="0" smtClean="0"/>
              <a:t> Agents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dirty="0" smtClean="0"/>
              <a:t>V.  Antiviral Used for Respiratory Tract Infections:</a:t>
            </a:r>
          </a:p>
          <a:p>
            <a:pPr algn="l" rtl="0" eaLnBrk="1" hangingPunct="1">
              <a:lnSpc>
                <a:spcPct val="90000"/>
              </a:lnSpc>
              <a:buFontTx/>
              <a:buAutoNum type="arabicParenR"/>
            </a:pPr>
            <a:endParaRPr lang="en-US" sz="2400" b="1" dirty="0" smtClean="0"/>
          </a:p>
          <a:p>
            <a:pPr algn="l"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7245350"/>
          </a:xfrm>
        </p:spPr>
        <p:txBody>
          <a:bodyPr/>
          <a:lstStyle/>
          <a:p>
            <a:pPr algn="l" rtl="0" eaLnBrk="1" hangingPunct="1"/>
            <a:r>
              <a:rPr lang="en-US" dirty="0" err="1" smtClean="0">
                <a:solidFill>
                  <a:srgbClr val="3366FF"/>
                </a:solidFill>
              </a:rPr>
              <a:t>Stavudine</a:t>
            </a:r>
            <a:r>
              <a:rPr lang="en-US" dirty="0" smtClean="0">
                <a:solidFill>
                  <a:srgbClr val="3366FF"/>
                </a:solidFill>
              </a:rPr>
              <a:t>:</a:t>
            </a:r>
          </a:p>
          <a:p>
            <a:pPr lvl="1" algn="l" rtl="0" eaLnBrk="1" hangingPunct="1"/>
            <a:r>
              <a:rPr lang="en-US" dirty="0" smtClean="0"/>
              <a:t>This is like AZT, a </a:t>
            </a:r>
            <a:r>
              <a:rPr lang="en-US" dirty="0" err="1" smtClean="0"/>
              <a:t>thymidine</a:t>
            </a:r>
            <a:r>
              <a:rPr lang="en-US" dirty="0" smtClean="0"/>
              <a:t> analogue (activated by the same enzymes) therefore, should not be combined with AZT</a:t>
            </a:r>
          </a:p>
          <a:p>
            <a:pPr lvl="1" algn="l" rtl="0" eaLnBrk="1" hangingPunct="1"/>
            <a:r>
              <a:rPr lang="en-US" dirty="0" smtClean="0"/>
              <a:t>Like AZT has good oral bioavailability</a:t>
            </a:r>
          </a:p>
          <a:p>
            <a:pPr lvl="1" algn="l" rtl="0" eaLnBrk="1" hangingPunct="1"/>
            <a:r>
              <a:rPr lang="en-US" dirty="0" smtClean="0"/>
              <a:t>Eliminated mainly by tubular secretion and </a:t>
            </a:r>
            <a:r>
              <a:rPr lang="en-US" dirty="0" err="1" smtClean="0"/>
              <a:t>glomerular</a:t>
            </a:r>
            <a:r>
              <a:rPr lang="en-US" dirty="0" smtClean="0"/>
              <a:t> filtration.</a:t>
            </a:r>
          </a:p>
          <a:p>
            <a:pPr lvl="1" algn="l" rtl="0" eaLnBrk="1" hangingPunct="1"/>
            <a:r>
              <a:rPr lang="en-US" dirty="0" smtClean="0"/>
              <a:t>Major Side effect: </a:t>
            </a:r>
            <a:r>
              <a:rPr lang="en-US" dirty="0" smtClean="0">
                <a:solidFill>
                  <a:srgbClr val="FF3300"/>
                </a:solidFill>
              </a:rPr>
              <a:t>sensory neuropathy</a:t>
            </a:r>
            <a:r>
              <a:rPr lang="en-US" dirty="0" smtClean="0"/>
              <a:t> and </a:t>
            </a:r>
            <a:r>
              <a:rPr lang="en-US" dirty="0" err="1" smtClean="0"/>
              <a:t>Hyperlipedemia</a:t>
            </a:r>
            <a:r>
              <a:rPr lang="en-US" dirty="0" smtClean="0"/>
              <a:t> but no leucopenia</a:t>
            </a:r>
          </a:p>
          <a:p>
            <a:pPr lvl="1" algn="l" rtl="0" eaLnBrk="1" hangingPunct="1">
              <a:buNone/>
            </a:pPr>
            <a:r>
              <a:rPr lang="en-US" dirty="0" smtClean="0">
                <a:solidFill>
                  <a:srgbClr val="FF0000"/>
                </a:solidFill>
              </a:rPr>
              <a:t>Note: MCQ on side effect of </a:t>
            </a:r>
            <a:r>
              <a:rPr lang="en-US" dirty="0" err="1" smtClean="0">
                <a:solidFill>
                  <a:srgbClr val="FF0000"/>
                </a:solidFill>
              </a:rPr>
              <a:t>Stavudine</a:t>
            </a:r>
            <a:r>
              <a:rPr lang="en-US" dirty="0" smtClean="0">
                <a:solidFill>
                  <a:srgbClr val="FF0000"/>
                </a:solidFill>
              </a:rPr>
              <a:t> specially that related to neuropathy.</a:t>
            </a:r>
            <a:endParaRPr lang="ar-SA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  <a:buFontTx/>
              <a:buNone/>
            </a:pPr>
            <a:r>
              <a:rPr lang="en-US" sz="3600" dirty="0" err="1" smtClean="0">
                <a:solidFill>
                  <a:srgbClr val="FF3300"/>
                </a:solidFill>
              </a:rPr>
              <a:t>Tenofovir</a:t>
            </a:r>
            <a:r>
              <a:rPr lang="en-US" dirty="0" smtClean="0"/>
              <a:t>: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/>
              <a:t> (it has one </a:t>
            </a:r>
            <a:r>
              <a:rPr lang="en-US" dirty="0" err="1" smtClean="0"/>
              <a:t>phospahate</a:t>
            </a:r>
            <a:r>
              <a:rPr lang="en-US" dirty="0" smtClean="0"/>
              <a:t> group in its structure) therefore requires only two </a:t>
            </a:r>
            <a:r>
              <a:rPr lang="en-US" dirty="0" err="1" smtClean="0"/>
              <a:t>phosphorylation</a:t>
            </a:r>
            <a:endParaRPr lang="en-US" dirty="0" smtClean="0"/>
          </a:p>
          <a:p>
            <a:pPr algn="l" rtl="0">
              <a:lnSpc>
                <a:spcPct val="90000"/>
              </a:lnSpc>
            </a:pPr>
            <a:r>
              <a:rPr lang="en-US" dirty="0" smtClean="0"/>
              <a:t>Has long t</a:t>
            </a:r>
            <a:r>
              <a:rPr lang="en-US" sz="1800" dirty="0" smtClean="0"/>
              <a:t>1/2</a:t>
            </a:r>
            <a:r>
              <a:rPr lang="en-US" dirty="0" smtClean="0"/>
              <a:t> (once daily)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/>
              <a:t>Similar to AZT requires dose adjustment in renal impairment.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/>
              <a:t>Unlike AZT has </a:t>
            </a:r>
            <a:r>
              <a:rPr lang="en-US" dirty="0" smtClean="0">
                <a:solidFill>
                  <a:srgbClr val="FF3300"/>
                </a:solidFill>
              </a:rPr>
              <a:t>no</a:t>
            </a:r>
            <a:r>
              <a:rPr lang="en-US" dirty="0" smtClean="0"/>
              <a:t> </a:t>
            </a:r>
            <a:r>
              <a:rPr lang="en-US" dirty="0" err="1" smtClean="0"/>
              <a:t>myelosuppressive</a:t>
            </a:r>
            <a:r>
              <a:rPr lang="en-US" dirty="0" smtClean="0"/>
              <a:t> effect.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408738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400" b="1" dirty="0" err="1" smtClean="0">
                <a:solidFill>
                  <a:srgbClr val="3366FF"/>
                </a:solidFill>
              </a:rPr>
              <a:t>Didanosine</a:t>
            </a:r>
            <a:r>
              <a:rPr lang="en-US" sz="2400" b="1" dirty="0" smtClean="0">
                <a:solidFill>
                  <a:srgbClr val="3366FF"/>
                </a:solidFill>
              </a:rPr>
              <a:t> </a:t>
            </a:r>
            <a:r>
              <a:rPr lang="en-US" sz="2400" b="1" dirty="0" smtClean="0">
                <a:solidFill>
                  <a:srgbClr val="FF3300"/>
                </a:solidFill>
              </a:rPr>
              <a:t>(</a:t>
            </a:r>
            <a:r>
              <a:rPr lang="en-US" sz="2400" b="1" dirty="0" err="1" smtClean="0">
                <a:solidFill>
                  <a:srgbClr val="FF3300"/>
                </a:solidFill>
              </a:rPr>
              <a:t>dideoxyinosine</a:t>
            </a:r>
            <a:r>
              <a:rPr lang="en-US" sz="2400" b="1" dirty="0" smtClean="0">
                <a:solidFill>
                  <a:srgbClr val="3366FF"/>
                </a:solidFill>
              </a:rPr>
              <a:t>) </a:t>
            </a:r>
            <a:r>
              <a:rPr lang="en-US" sz="1600" b="1" dirty="0" smtClean="0">
                <a:solidFill>
                  <a:srgbClr val="3366FF"/>
                </a:solidFill>
              </a:rPr>
              <a:t>With out the two hydroxyl group.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000" dirty="0" smtClean="0"/>
              <a:t>Differ from </a:t>
            </a:r>
            <a:r>
              <a:rPr lang="en-US" sz="2000" dirty="0" err="1" smtClean="0"/>
              <a:t>Zidovudine</a:t>
            </a:r>
            <a:r>
              <a:rPr lang="en-US" sz="2000" dirty="0" smtClean="0"/>
              <a:t>: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sz="1800" dirty="0" smtClean="0"/>
              <a:t>Low oral bioavailability and destroy by acid (given before meals), but they change to chewable Tablets.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sz="1800" dirty="0" smtClean="0"/>
              <a:t>Used for AZT resistance.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sz="1800" dirty="0" smtClean="0"/>
              <a:t>Like AZT, Its elimination is dependent on kidney.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sz="1800" dirty="0" smtClean="0"/>
              <a:t>However, </a:t>
            </a:r>
            <a:r>
              <a:rPr lang="en-US" sz="1800" b="1" dirty="0" smtClean="0">
                <a:solidFill>
                  <a:srgbClr val="FF0000"/>
                </a:solidFill>
              </a:rPr>
              <a:t>It is a chelating agent </a:t>
            </a:r>
            <a:r>
              <a:rPr lang="en-US" sz="1800" dirty="0" smtClean="0"/>
              <a:t>(interaction with </a:t>
            </a:r>
            <a:r>
              <a:rPr lang="en-US" sz="1800" dirty="0" err="1" smtClean="0"/>
              <a:t>tetracyclins</a:t>
            </a:r>
            <a:r>
              <a:rPr lang="en-US" sz="1800" dirty="0" smtClean="0"/>
              <a:t>  and </a:t>
            </a:r>
            <a:r>
              <a:rPr lang="en-US" sz="1800" dirty="0" err="1" smtClean="0"/>
              <a:t>fluroquinoline</a:t>
            </a:r>
            <a:r>
              <a:rPr lang="en-US" sz="1800" dirty="0" smtClean="0"/>
              <a:t> (Two hour should be given before or after).</a:t>
            </a:r>
          </a:p>
          <a:p>
            <a:pPr lvl="2" algn="l" rtl="0"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3366FF"/>
                </a:solidFill>
              </a:rPr>
              <a:t>Side Effects: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FF3300"/>
                </a:solidFill>
              </a:rPr>
              <a:t>Pancreatitis</a:t>
            </a:r>
            <a:r>
              <a:rPr lang="en-US" sz="1800" dirty="0" smtClean="0"/>
              <a:t> (check serum amylase) increases in alcoholics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 Peripheral neuropathy </a:t>
            </a:r>
            <a:r>
              <a:rPr lang="en-US" sz="1800" dirty="0" smtClean="0"/>
              <a:t>(Dose related); hepatitis, but unlike AZT has no </a:t>
            </a:r>
            <a:r>
              <a:rPr lang="en-US" sz="1800" dirty="0" smtClean="0">
                <a:solidFill>
                  <a:srgbClr val="FF3300"/>
                </a:solidFill>
              </a:rPr>
              <a:t>leucopenia.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sz="1800" dirty="0" smtClean="0"/>
              <a:t>Optic neuritis 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sz="1800" dirty="0" err="1" smtClean="0">
                <a:solidFill>
                  <a:srgbClr val="3366FF"/>
                </a:solidFill>
              </a:rPr>
              <a:t>Hyperuricemia</a:t>
            </a:r>
            <a:endParaRPr lang="en-US" sz="1800" dirty="0" smtClean="0">
              <a:solidFill>
                <a:srgbClr val="3366FF"/>
              </a:solidFill>
            </a:endParaRPr>
          </a:p>
          <a:p>
            <a:pPr lvl="2" algn="l" rtl="0" eaLnBrk="1" hangingPunct="1">
              <a:lnSpc>
                <a:spcPct val="90000"/>
              </a:lnSpc>
              <a:buFontTx/>
              <a:buNone/>
            </a:pPr>
            <a:endParaRPr lang="en-US" sz="1800" b="1" dirty="0" smtClean="0">
              <a:solidFill>
                <a:srgbClr val="3366FF"/>
              </a:solidFill>
            </a:endParaRPr>
          </a:p>
          <a:p>
            <a:pPr lvl="2" algn="l" rtl="0"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3366FF"/>
                </a:solidFill>
              </a:rPr>
              <a:t>Note: should not be combined with AZT! Antagonize each other. </a:t>
            </a:r>
          </a:p>
          <a:p>
            <a:pPr algn="l" rtl="0" eaLnBrk="1" hangingPunct="1">
              <a:lnSpc>
                <a:spcPct val="90000"/>
              </a:lnSpc>
            </a:pPr>
            <a:endParaRPr lang="en-US" sz="2400" b="1" dirty="0" smtClean="0">
              <a:solidFill>
                <a:srgbClr val="3366FF"/>
              </a:solidFill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dirty="0" err="1" smtClean="0">
                <a:solidFill>
                  <a:srgbClr val="3366FF"/>
                </a:solidFill>
              </a:rPr>
              <a:t>Zalcitabine</a:t>
            </a:r>
            <a:r>
              <a:rPr lang="en-US" sz="2400" b="1" dirty="0" smtClean="0">
                <a:solidFill>
                  <a:srgbClr val="3366FF"/>
                </a:solidFill>
              </a:rPr>
              <a:t>: 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Similar to </a:t>
            </a:r>
            <a:r>
              <a:rPr lang="en-US" sz="2000" b="1" dirty="0" err="1" smtClean="0">
                <a:solidFill>
                  <a:schemeClr val="tx2"/>
                </a:solidFill>
              </a:rPr>
              <a:t>Didanosine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algn="l" rtl="0" eaLnBrk="1" hangingPunct="1">
              <a:lnSpc>
                <a:spcPct val="90000"/>
              </a:lnSpc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lvl="2" algn="l" rtl="0" eaLnBrk="1" hangingPunct="1">
              <a:lnSpc>
                <a:spcPct val="90000"/>
              </a:lnSpc>
              <a:buFontTx/>
              <a:buNone/>
            </a:pPr>
            <a:endParaRPr lang="ar-SA" sz="1800" dirty="0" smtClean="0">
              <a:solidFill>
                <a:schemeClr val="tx2"/>
              </a:solidFill>
            </a:endParaRPr>
          </a:p>
          <a:p>
            <a:pPr lvl="2" algn="l" rtl="0" eaLnBrk="1" hangingPunct="1">
              <a:lnSpc>
                <a:spcPct val="90000"/>
              </a:lnSpc>
              <a:buFontTx/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59765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sz="2800" b="1" dirty="0" err="1" smtClean="0">
                <a:solidFill>
                  <a:srgbClr val="3366FF"/>
                </a:solidFill>
              </a:rPr>
              <a:t>Lamivudine</a:t>
            </a:r>
            <a:r>
              <a:rPr lang="en-US" sz="2800" b="1" dirty="0" smtClean="0">
                <a:solidFill>
                  <a:srgbClr val="3366FF"/>
                </a:solidFill>
              </a:rPr>
              <a:t>: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400" dirty="0" smtClean="0"/>
              <a:t>This </a:t>
            </a:r>
            <a:r>
              <a:rPr lang="en-US" sz="2400" dirty="0" smtClean="0">
                <a:solidFill>
                  <a:srgbClr val="FF3300"/>
                </a:solidFill>
              </a:rPr>
              <a:t>cytosine</a:t>
            </a:r>
            <a:r>
              <a:rPr lang="en-US" sz="2400" dirty="0" smtClean="0"/>
              <a:t> analog is the most interesting </a:t>
            </a:r>
            <a:r>
              <a:rPr lang="en-US" sz="2400" u="sng" dirty="0" smtClean="0"/>
              <a:t>anti viral drug</a:t>
            </a:r>
            <a:r>
              <a:rPr lang="en-US" sz="2400" dirty="0" smtClean="0"/>
              <a:t>, because it can be used for </a:t>
            </a:r>
            <a:r>
              <a:rPr lang="en-US" sz="2400" b="1" u="sng" dirty="0" smtClean="0"/>
              <a:t>HIV and H</a:t>
            </a:r>
            <a:r>
              <a:rPr lang="en-US" sz="2400" b="1" u="sng" dirty="0" smtClean="0">
                <a:solidFill>
                  <a:srgbClr val="FF0000"/>
                </a:solidFill>
              </a:rPr>
              <a:t>B</a:t>
            </a:r>
            <a:r>
              <a:rPr lang="en-US" sz="2400" b="1" u="sng" dirty="0" smtClean="0"/>
              <a:t>V infections. 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3366FF"/>
                </a:solidFill>
              </a:rPr>
              <a:t>Advantages: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	- Like AZT has good oral bioavailability with active </a:t>
            </a:r>
            <a:r>
              <a:rPr lang="en-US" sz="2400" dirty="0" err="1" smtClean="0"/>
              <a:t>metabolite.Safest</a:t>
            </a:r>
            <a:r>
              <a:rPr lang="en-US" sz="2400" dirty="0" smtClean="0"/>
              <a:t> drug among NRTI 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3366FF"/>
                </a:solidFill>
              </a:rPr>
              <a:t>	- </a:t>
            </a:r>
            <a:r>
              <a:rPr lang="en-US" sz="2400" dirty="0" smtClean="0"/>
              <a:t>Can be combined with AZT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FF3300"/>
                </a:solidFill>
              </a:rPr>
              <a:t>COMBIVIR</a:t>
            </a:r>
            <a:r>
              <a:rPr lang="en-US" sz="24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Lamovidine</a:t>
            </a:r>
            <a:r>
              <a:rPr lang="en-US" sz="2000" dirty="0" smtClean="0"/>
              <a:t> 150 mg + </a:t>
            </a:r>
            <a:r>
              <a:rPr lang="en-US" sz="2000" dirty="0" err="1" smtClean="0"/>
              <a:t>Zidovudine</a:t>
            </a:r>
            <a:r>
              <a:rPr lang="en-US" sz="2000" dirty="0" smtClean="0"/>
              <a:t> 300 mg)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- No significant side effects because it does not affect 	mitochondrial DNA synthesis or bone marrow 	precursor cells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3366FF"/>
                </a:solidFill>
              </a:rPr>
              <a:t>Disadvantages: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	has high rate of mutation if given alone, therefore should be combined in case of AIDS and hepatitis).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Is there any differences in the dose of </a:t>
            </a:r>
            <a:r>
              <a:rPr lang="en-US" sz="2400" dirty="0" err="1" smtClean="0"/>
              <a:t>Lamivudine</a:t>
            </a:r>
            <a:r>
              <a:rPr lang="en-US" sz="2400" dirty="0" smtClean="0"/>
              <a:t> for HIV and HBV patients?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481763"/>
          </a:xfrm>
        </p:spPr>
        <p:txBody>
          <a:bodyPr/>
          <a:lstStyle/>
          <a:p>
            <a:pPr algn="l" rtl="0" eaLnBrk="1" hangingPunct="1"/>
            <a:endParaRPr lang="en-US" b="1" dirty="0" smtClean="0">
              <a:solidFill>
                <a:srgbClr val="3366FF"/>
              </a:solidFill>
            </a:endParaRPr>
          </a:p>
          <a:p>
            <a:pPr algn="l" rtl="0" eaLnBrk="1" hangingPunct="1"/>
            <a:r>
              <a:rPr lang="en-US" b="1" dirty="0" err="1" smtClean="0">
                <a:solidFill>
                  <a:srgbClr val="3366FF"/>
                </a:solidFill>
              </a:rPr>
              <a:t>Zalcitabine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smtClean="0">
                <a:solidFill>
                  <a:srgbClr val="FF3300"/>
                </a:solidFill>
              </a:rPr>
              <a:t>(</a:t>
            </a:r>
            <a:r>
              <a:rPr lang="en-US" b="1" dirty="0" err="1" smtClean="0">
                <a:solidFill>
                  <a:srgbClr val="FF3300"/>
                </a:solidFill>
              </a:rPr>
              <a:t>dideoxycytidine</a:t>
            </a:r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</a:rPr>
              <a:t>ddc</a:t>
            </a:r>
            <a:r>
              <a:rPr lang="en-US" b="1" dirty="0" smtClean="0">
                <a:solidFill>
                  <a:srgbClr val="FF3300"/>
                </a:solidFill>
              </a:rPr>
              <a:t>)</a:t>
            </a:r>
          </a:p>
          <a:p>
            <a:pPr lvl="1" algn="l" rtl="0" eaLnBrk="1" hangingPunct="1"/>
            <a:r>
              <a:rPr lang="en-US" dirty="0" smtClean="0"/>
              <a:t>Does it remind you with </a:t>
            </a:r>
            <a:r>
              <a:rPr lang="en-US" dirty="0" err="1" smtClean="0"/>
              <a:t>Didanosine</a:t>
            </a:r>
            <a:r>
              <a:rPr lang="en-US" dirty="0" smtClean="0"/>
              <a:t>?</a:t>
            </a:r>
          </a:p>
          <a:p>
            <a:pPr lvl="1" algn="l" rtl="0" eaLnBrk="1" hangingPunct="1"/>
            <a:endParaRPr lang="en-US" dirty="0" smtClean="0"/>
          </a:p>
          <a:p>
            <a:pPr lvl="1" algn="l" rtl="0" eaLnBrk="1" hangingPunct="1">
              <a:buFontTx/>
              <a:buNone/>
            </a:pPr>
            <a:r>
              <a:rPr lang="en-US" dirty="0" smtClean="0"/>
              <a:t>This drug used as replacement for </a:t>
            </a:r>
            <a:r>
              <a:rPr lang="en-US" dirty="0" err="1" smtClean="0"/>
              <a:t>Lamivudine</a:t>
            </a:r>
            <a:r>
              <a:rPr lang="en-US" dirty="0" smtClean="0"/>
              <a:t> in HIV, but differ in the following: </a:t>
            </a:r>
          </a:p>
          <a:p>
            <a:pPr lvl="1" algn="l" rtl="0" eaLnBrk="1" hangingPunct="1">
              <a:buFontTx/>
              <a:buNone/>
            </a:pPr>
            <a:r>
              <a:rPr lang="en-US" dirty="0" smtClean="0"/>
              <a:t>		1) Oral bioavailability is dependent on food 	    (Why?)</a:t>
            </a:r>
          </a:p>
          <a:p>
            <a:pPr lvl="1" algn="l" rtl="0" eaLnBrk="1" hangingPunct="1">
              <a:buFontTx/>
              <a:buNone/>
            </a:pPr>
            <a:r>
              <a:rPr lang="en-US" dirty="0" smtClean="0"/>
              <a:t>	 2) Similar to </a:t>
            </a:r>
            <a:r>
              <a:rPr lang="en-US" dirty="0" err="1" smtClean="0"/>
              <a:t>didanosine</a:t>
            </a:r>
            <a:r>
              <a:rPr lang="en-US" dirty="0" smtClean="0"/>
              <a:t>, it produces dose     	dependent </a:t>
            </a:r>
            <a:r>
              <a:rPr lang="en-US" dirty="0" smtClean="0">
                <a:solidFill>
                  <a:srgbClr val="FF0000"/>
                </a:solidFill>
              </a:rPr>
              <a:t>neuropathy</a:t>
            </a:r>
            <a:r>
              <a:rPr lang="en-US" dirty="0" smtClean="0"/>
              <a:t> due to inhibition of  	 mammalian mitochondrial DNA  	  	 	  polymerases.</a:t>
            </a:r>
          </a:p>
          <a:p>
            <a:pPr lvl="1" algn="l" rtl="0" eaLnBrk="1" hangingPunct="1">
              <a:buFontTx/>
              <a:buNone/>
            </a:pPr>
            <a:r>
              <a:rPr lang="en-US" dirty="0" smtClean="0"/>
              <a:t>		3) Pancreatitis but less than </a:t>
            </a:r>
            <a:r>
              <a:rPr lang="en-US" dirty="0" err="1" smtClean="0"/>
              <a:t>didanosine</a:t>
            </a:r>
            <a:r>
              <a:rPr lang="en-US" dirty="0" smtClean="0"/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6048375"/>
          </a:xfrm>
        </p:spPr>
        <p:txBody>
          <a:bodyPr/>
          <a:lstStyle/>
          <a:p>
            <a:pPr algn="l" eaLnBrk="1" hangingPunct="1">
              <a:buFontTx/>
              <a:buNone/>
            </a:pPr>
            <a:r>
              <a:rPr lang="en-US" b="1" dirty="0" err="1" smtClean="0">
                <a:solidFill>
                  <a:srgbClr val="3366FF"/>
                </a:solidFill>
              </a:rPr>
              <a:t>Emtricitabine</a:t>
            </a:r>
            <a:r>
              <a:rPr lang="en-US" b="1" dirty="0" smtClean="0">
                <a:solidFill>
                  <a:srgbClr val="3366FF"/>
                </a:solidFill>
              </a:rPr>
              <a:t>:</a:t>
            </a:r>
          </a:p>
          <a:p>
            <a:pPr algn="l" rtl="0" eaLnBrk="1" hangingPunct="1">
              <a:buFontTx/>
              <a:buNone/>
            </a:pPr>
            <a:r>
              <a:rPr lang="en-US" sz="2800" dirty="0" smtClean="0"/>
              <a:t>This is </a:t>
            </a:r>
            <a:r>
              <a:rPr lang="en-US" sz="2800" dirty="0" err="1" smtClean="0"/>
              <a:t>fluoro</a:t>
            </a:r>
            <a:r>
              <a:rPr lang="en-US" sz="2800" dirty="0" smtClean="0"/>
              <a:t>-derivative of </a:t>
            </a:r>
            <a:r>
              <a:rPr lang="en-US" sz="2800" dirty="0" err="1" smtClean="0"/>
              <a:t>Lamuvidine</a:t>
            </a:r>
            <a:r>
              <a:rPr lang="en-US" sz="2800" dirty="0" smtClean="0"/>
              <a:t>; can </a:t>
            </a:r>
            <a:r>
              <a:rPr lang="en-US" sz="2800" dirty="0" smtClean="0"/>
              <a:t>replaced </a:t>
            </a:r>
            <a:r>
              <a:rPr lang="en-US" sz="2800" dirty="0" smtClean="0"/>
              <a:t>the former in HBV and HIV </a:t>
            </a:r>
            <a:r>
              <a:rPr lang="en-US" sz="2800" dirty="0" err="1" smtClean="0"/>
              <a:t>pateints</a:t>
            </a:r>
            <a:r>
              <a:rPr lang="en-US" dirty="0" smtClean="0"/>
              <a:t>.</a:t>
            </a:r>
          </a:p>
          <a:p>
            <a:pPr algn="l" rtl="0" eaLnBrk="1" hangingPunct="1">
              <a:buFontTx/>
              <a:buNone/>
            </a:pPr>
            <a:r>
              <a:rPr lang="en-US" sz="2400" dirty="0" smtClean="0"/>
              <a:t>Which of the following drugs does not cause peripheral neuropathy?</a:t>
            </a:r>
          </a:p>
          <a:p>
            <a:pPr algn="l" rtl="0" eaLnBrk="1" hangingPunct="1"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a) </a:t>
            </a:r>
            <a:r>
              <a:rPr lang="en-US" sz="2400" dirty="0" err="1" smtClean="0"/>
              <a:t>Lamivudine</a:t>
            </a:r>
            <a:endParaRPr lang="en-US" sz="2400" dirty="0" smtClean="0"/>
          </a:p>
          <a:p>
            <a:pPr algn="l" rtl="0" eaLnBrk="1" hangingPunct="1"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b) </a:t>
            </a:r>
            <a:r>
              <a:rPr lang="en-US" sz="2400" dirty="0" err="1" smtClean="0"/>
              <a:t>Stavudine</a:t>
            </a:r>
            <a:endParaRPr lang="en-US" sz="2400" dirty="0" smtClean="0"/>
          </a:p>
          <a:p>
            <a:pPr algn="l" rtl="0" eaLnBrk="1" hangingPunct="1"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c) </a:t>
            </a:r>
            <a:r>
              <a:rPr lang="en-US" sz="2400" dirty="0" err="1" smtClean="0"/>
              <a:t>Didanosine</a:t>
            </a:r>
            <a:endParaRPr lang="en-US" sz="2400" dirty="0" smtClean="0"/>
          </a:p>
          <a:p>
            <a:pPr algn="l" rtl="0" eaLnBrk="1" hangingPunct="1"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d) </a:t>
            </a:r>
            <a:r>
              <a:rPr lang="en-US" sz="2400" dirty="0" err="1" smtClean="0"/>
              <a:t>Zalcitabine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0"/>
            <a:ext cx="8229600" cy="6858000"/>
          </a:xfrm>
        </p:spPr>
        <p:txBody>
          <a:bodyPr/>
          <a:lstStyle/>
          <a:p>
            <a:pPr lvl="1" algn="l" rtl="0" eaLnBrk="1" hangingPunct="1">
              <a:buFontTx/>
              <a:buNone/>
            </a:pPr>
            <a:r>
              <a:rPr lang="en-US" sz="2400" b="1" smtClean="0">
                <a:solidFill>
                  <a:srgbClr val="3366FF"/>
                </a:solidFill>
              </a:rPr>
              <a:t>2) Non Nucleotide Reverse Transcriptase Inhibitors (NNRTIS) e.g.;Nevirapine; Efaverenz</a:t>
            </a:r>
          </a:p>
          <a:p>
            <a:pPr lvl="1" algn="l" rtl="0" eaLnBrk="1" hangingPunct="1">
              <a:buFontTx/>
              <a:buNone/>
            </a:pPr>
            <a:r>
              <a:rPr lang="en-US" sz="2400" b="1" smtClean="0"/>
              <a:t>MOA:</a:t>
            </a:r>
            <a:r>
              <a:rPr lang="en-US" sz="2400" smtClean="0"/>
              <a:t> Bind selectively and </a:t>
            </a:r>
            <a:r>
              <a:rPr lang="en-US" sz="2400" smtClean="0">
                <a:solidFill>
                  <a:srgbClr val="FF3300"/>
                </a:solidFill>
              </a:rPr>
              <a:t>non-competitive</a:t>
            </a:r>
            <a:r>
              <a:rPr lang="en-US" sz="2400" smtClean="0"/>
              <a:t> way to HIV reverse transcriptase at a side </a:t>
            </a:r>
            <a:r>
              <a:rPr lang="en-US" sz="2400" b="1" u="sng" smtClean="0"/>
              <a:t>adjacent</a:t>
            </a:r>
            <a:r>
              <a:rPr lang="en-US" sz="2400" smtClean="0"/>
              <a:t> to that of NRTIs, and from their names they are neither nucleotide triphosphate </a:t>
            </a:r>
            <a:r>
              <a:rPr lang="en-US" sz="2400" u="sng" smtClean="0"/>
              <a:t>nor </a:t>
            </a:r>
            <a:r>
              <a:rPr lang="en-US" sz="2400" u="sng" smtClean="0">
                <a:solidFill>
                  <a:srgbClr val="FF3300"/>
                </a:solidFill>
              </a:rPr>
              <a:t>require phosphorylation</a:t>
            </a:r>
            <a:r>
              <a:rPr lang="en-US" sz="2400" smtClean="0"/>
              <a:t> to be active. </a:t>
            </a:r>
          </a:p>
          <a:p>
            <a:pPr lvl="1" algn="l" rtl="0" eaLnBrk="1" hangingPunct="1">
              <a:buFontTx/>
              <a:buNone/>
            </a:pPr>
            <a:r>
              <a:rPr lang="en-US" sz="2400" b="1" smtClean="0"/>
              <a:t>Resistance:</a:t>
            </a:r>
            <a:r>
              <a:rPr lang="en-US" sz="2400" smtClean="0"/>
              <a:t> </a:t>
            </a:r>
          </a:p>
          <a:p>
            <a:pPr lvl="1" algn="l" rtl="0" eaLnBrk="1" hangingPunct="1">
              <a:buFontTx/>
              <a:buNone/>
            </a:pPr>
            <a:r>
              <a:rPr lang="en-US" sz="2400" smtClean="0"/>
              <a:t>	</a:t>
            </a:r>
            <a:r>
              <a:rPr lang="en-US" sz="2400" smtClean="0">
                <a:solidFill>
                  <a:srgbClr val="FF3300"/>
                </a:solidFill>
              </a:rPr>
              <a:t>Rapid resistance</a:t>
            </a:r>
            <a:r>
              <a:rPr lang="en-US" sz="2400" smtClean="0"/>
              <a:t> can be developed but it is not </a:t>
            </a:r>
            <a:r>
              <a:rPr lang="en-US" sz="2400" u="sng" smtClean="0"/>
              <a:t>cross resistance</a:t>
            </a:r>
            <a:r>
              <a:rPr lang="en-US" sz="2400" smtClean="0"/>
              <a:t> to NRTIs or protease inhibitor.</a:t>
            </a:r>
          </a:p>
          <a:p>
            <a:pPr lvl="1" algn="l" rtl="0" eaLnBrk="1" hangingPunct="1">
              <a:buFontTx/>
              <a:buNone/>
            </a:pPr>
            <a:r>
              <a:rPr lang="en-US" sz="2400" b="1" smtClean="0"/>
              <a:t>Main features:</a:t>
            </a:r>
          </a:p>
          <a:p>
            <a:pPr lvl="1" algn="l" rtl="0" eaLnBrk="1" hangingPunct="1">
              <a:buFontTx/>
              <a:buNone/>
            </a:pPr>
            <a:r>
              <a:rPr lang="en-US" sz="2400" smtClean="0"/>
              <a:t>	These drugs are </a:t>
            </a:r>
            <a:r>
              <a:rPr lang="en-US" sz="2400" u="sng" smtClean="0"/>
              <a:t>lipophilic in nature with high </a:t>
            </a:r>
            <a:r>
              <a:rPr lang="en-US" sz="2400" u="sng" smtClean="0">
                <a:solidFill>
                  <a:srgbClr val="FF3300"/>
                </a:solidFill>
              </a:rPr>
              <a:t>degree of protein binding and oral bioavailability</a:t>
            </a:r>
            <a:r>
              <a:rPr lang="en-US" sz="2400" smtClean="0"/>
              <a:t>.  Also, some of them either </a:t>
            </a:r>
            <a:r>
              <a:rPr lang="en-US" sz="2400" u="sng" smtClean="0">
                <a:solidFill>
                  <a:srgbClr val="FF3300"/>
                </a:solidFill>
              </a:rPr>
              <a:t>inhibit</a:t>
            </a:r>
            <a:r>
              <a:rPr lang="en-US" sz="2400" u="sng" smtClean="0"/>
              <a:t> or </a:t>
            </a:r>
            <a:r>
              <a:rPr lang="en-US" sz="2400" u="sng" smtClean="0">
                <a:solidFill>
                  <a:srgbClr val="FF3300"/>
                </a:solidFill>
              </a:rPr>
              <a:t>enhanc</a:t>
            </a:r>
            <a:r>
              <a:rPr lang="en-US" sz="2400" u="sng" smtClean="0"/>
              <a:t>e</a:t>
            </a:r>
            <a:r>
              <a:rPr lang="en-US" sz="2400" smtClean="0"/>
              <a:t> the liver metabolic enzymes. </a:t>
            </a:r>
          </a:p>
          <a:p>
            <a:pPr lvl="1" algn="l" rtl="0" eaLnBrk="1" hangingPunct="1">
              <a:buFontTx/>
              <a:buNone/>
            </a:pPr>
            <a:r>
              <a:rPr lang="en-US" sz="2400" smtClean="0"/>
              <a:t>	</a:t>
            </a:r>
            <a:r>
              <a:rPr lang="en-US" sz="2400" u="sng" smtClean="0"/>
              <a:t>Hypersensitivity</a:t>
            </a:r>
            <a:r>
              <a:rPr lang="en-US" sz="2400" smtClean="0"/>
              <a:t> has been observed with their use as serous rashes and Steves-Johnson syndrome.  LFT</a:t>
            </a:r>
          </a:p>
          <a:p>
            <a:pPr lvl="1" algn="l" rtl="0" eaLnBrk="1" hangingPunct="1">
              <a:buFontTx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597650"/>
          </a:xfrm>
          <a:ln>
            <a:solidFill>
              <a:srgbClr val="3366FF"/>
            </a:solidFill>
          </a:ln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sz="2000" b="1" dirty="0" err="1" smtClean="0">
                <a:solidFill>
                  <a:srgbClr val="3366FF"/>
                </a:solidFill>
              </a:rPr>
              <a:t>Nevirapine</a:t>
            </a:r>
            <a:r>
              <a:rPr lang="en-US" sz="2000" b="1" dirty="0" smtClean="0">
                <a:solidFill>
                  <a:srgbClr val="3366FF"/>
                </a:solidFill>
              </a:rPr>
              <a:t>: </a:t>
            </a:r>
          </a:p>
          <a:p>
            <a:pPr lvl="1" algn="l" rtl="0" eaLnBrk="1" hangingPunct="1">
              <a:lnSpc>
                <a:spcPct val="80000"/>
              </a:lnSpc>
            </a:pPr>
            <a:endParaRPr lang="en-US" sz="2000" b="1" dirty="0" smtClean="0">
              <a:solidFill>
                <a:srgbClr val="3366FF"/>
              </a:solidFill>
            </a:endParaRP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solidFill>
                  <a:srgbClr val="3366FF"/>
                </a:solidFill>
              </a:rPr>
              <a:t>PK:</a:t>
            </a:r>
            <a:r>
              <a:rPr lang="en-US" sz="1600" b="1" dirty="0" smtClean="0"/>
              <a:t>  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/>
              <a:t>		</a:t>
            </a:r>
            <a:r>
              <a:rPr lang="en-US" sz="1600" b="1" dirty="0" err="1" smtClean="0"/>
              <a:t>Lipophilic</a:t>
            </a:r>
            <a:r>
              <a:rPr lang="en-US" sz="1600" b="1" dirty="0" smtClean="0"/>
              <a:t> drug with high </a:t>
            </a:r>
            <a:r>
              <a:rPr lang="en-US" sz="1600" b="1" dirty="0" smtClean="0">
                <a:solidFill>
                  <a:srgbClr val="FF3300"/>
                </a:solidFill>
              </a:rPr>
              <a:t>oral bioavailability</a:t>
            </a:r>
            <a:r>
              <a:rPr lang="en-US" sz="1600" b="1" dirty="0" smtClean="0"/>
              <a:t>.(not food dependent)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/>
              <a:t>		Metabolized by liver and it is </a:t>
            </a:r>
            <a:r>
              <a:rPr lang="en-US" sz="1600" b="1" dirty="0" smtClean="0">
                <a:solidFill>
                  <a:srgbClr val="FF3300"/>
                </a:solidFill>
              </a:rPr>
              <a:t>enzyme inducer</a:t>
            </a:r>
            <a:r>
              <a:rPr lang="en-US" sz="1600" b="1" dirty="0" smtClean="0"/>
              <a:t>, may decrease the 	t</a:t>
            </a:r>
            <a:r>
              <a:rPr lang="en-US" sz="1600" b="1" baseline="-25000" dirty="0" smtClean="0"/>
              <a:t>1/2</a:t>
            </a:r>
            <a:r>
              <a:rPr lang="en-US" sz="1600" b="1" dirty="0" smtClean="0"/>
              <a:t> of some drugs including anti AIDS, contraceptives and </a:t>
            </a:r>
            <a:r>
              <a:rPr lang="en-US" sz="1600" b="1" dirty="0" err="1" smtClean="0"/>
              <a:t>warfarin</a:t>
            </a:r>
            <a:r>
              <a:rPr lang="en-US" sz="1600" b="1" dirty="0" smtClean="0"/>
              <a:t>.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solidFill>
                  <a:srgbClr val="3366FF"/>
                </a:solidFill>
              </a:rPr>
              <a:t>Uses: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/>
              <a:t>		In AIDS, it is only used together with other </a:t>
            </a:r>
            <a:r>
              <a:rPr lang="en-US" sz="1600" b="1" dirty="0" err="1" smtClean="0"/>
              <a:t>antiretrovirals</a:t>
            </a:r>
            <a:r>
              <a:rPr lang="en-US" sz="1600" b="1" dirty="0" smtClean="0"/>
              <a:t>.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/>
              <a:t>		Single dose (200 mg) for transmission of HIV from mother to   	newborn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1200" b="1" dirty="0" smtClean="0"/>
              <a:t>A single dose of </a:t>
            </a:r>
            <a:r>
              <a:rPr lang="en-US" sz="1200" b="1" dirty="0" err="1" smtClean="0"/>
              <a:t>nevirapine</a:t>
            </a:r>
            <a:r>
              <a:rPr lang="en-US" sz="1200" b="1" dirty="0" smtClean="0"/>
              <a:t> to the mother, with or without a dose of </a:t>
            </a:r>
            <a:r>
              <a:rPr lang="en-US" sz="1200" b="1" dirty="0" err="1" smtClean="0"/>
              <a:t>nevirapine</a:t>
            </a:r>
            <a:r>
              <a:rPr lang="en-US" sz="1200" b="1" dirty="0" smtClean="0"/>
              <a:t> to the infant, added to oral </a:t>
            </a:r>
            <a:r>
              <a:rPr lang="en-US" sz="1200" b="1" dirty="0" err="1" smtClean="0"/>
              <a:t>zidovudine</a:t>
            </a:r>
            <a:r>
              <a:rPr lang="en-US" sz="1200" b="1" dirty="0" smtClean="0"/>
              <a:t> prophylaxis starting at 28 weeks' gestation, is highly effective in reducing mother-to-child transmission of HIV. N </a:t>
            </a:r>
            <a:r>
              <a:rPr lang="en-US" sz="1200" b="1" dirty="0" err="1" smtClean="0"/>
              <a:t>Engl</a:t>
            </a:r>
            <a:r>
              <a:rPr lang="en-US" sz="1200" b="1" dirty="0" smtClean="0"/>
              <a:t> J Med. 2004 Jul 15;351(3):217-28. </a:t>
            </a:r>
            <a:r>
              <a:rPr lang="en-US" sz="1200" b="1" dirty="0" err="1" smtClean="0"/>
              <a:t>Epub</a:t>
            </a:r>
            <a:r>
              <a:rPr lang="en-US" sz="1200" b="1" dirty="0" smtClean="0"/>
              <a:t> 2004 Jul 9</a:t>
            </a:r>
            <a:r>
              <a:rPr lang="en-US" sz="1600" dirty="0" smtClean="0"/>
              <a:t> 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endParaRPr lang="en-US" sz="1600" b="1" dirty="0" smtClean="0"/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solidFill>
                  <a:srgbClr val="3366FF"/>
                </a:solidFill>
              </a:rPr>
              <a:t>Disadvantages;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/>
              <a:t>	Life threatening </a:t>
            </a:r>
            <a:r>
              <a:rPr lang="en-US" sz="1600" b="1" dirty="0" smtClean="0">
                <a:solidFill>
                  <a:srgbClr val="FF3300"/>
                </a:solidFill>
              </a:rPr>
              <a:t>skin rashes</a:t>
            </a:r>
            <a:r>
              <a:rPr lang="en-US" sz="1600" b="1" dirty="0" smtClean="0"/>
              <a:t> including </a:t>
            </a:r>
            <a:r>
              <a:rPr lang="en-US" sz="1600" b="1" dirty="0" smtClean="0">
                <a:solidFill>
                  <a:srgbClr val="FF3300"/>
                </a:solidFill>
              </a:rPr>
              <a:t>Stevens-Johnson Syndrome</a:t>
            </a:r>
            <a:r>
              <a:rPr lang="en-US" sz="1600" b="1" dirty="0" smtClean="0"/>
              <a:t> and toxic epidermal </a:t>
            </a:r>
            <a:r>
              <a:rPr lang="en-US" sz="1600" b="1" dirty="0" err="1" smtClean="0"/>
              <a:t>necrolysis</a:t>
            </a:r>
            <a:r>
              <a:rPr lang="en-US" sz="1600" b="1" dirty="0" smtClean="0"/>
              <a:t> (can be reduced by Starting  with low dose).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endParaRPr lang="en-US" sz="1600" b="1" dirty="0" smtClean="0"/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1300" b="1" dirty="0" smtClean="0"/>
              <a:t>	</a:t>
            </a:r>
            <a:r>
              <a:rPr lang="en-US" sz="1800" b="1" dirty="0" err="1" smtClean="0">
                <a:solidFill>
                  <a:srgbClr val="FF3300"/>
                </a:solidFill>
              </a:rPr>
              <a:t>Fulminant</a:t>
            </a:r>
            <a:r>
              <a:rPr lang="en-US" sz="1800" b="1" dirty="0" smtClean="0">
                <a:solidFill>
                  <a:srgbClr val="FF3300"/>
                </a:solidFill>
              </a:rPr>
              <a:t> hepatitis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endParaRPr lang="en-US" sz="2000" b="1" dirty="0" smtClean="0">
              <a:solidFill>
                <a:srgbClr val="3366FF"/>
              </a:solidFill>
            </a:endParaRP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2000" b="1" dirty="0" err="1" smtClean="0">
                <a:solidFill>
                  <a:srgbClr val="3366FF"/>
                </a:solidFill>
              </a:rPr>
              <a:t>Delaviridine</a:t>
            </a:r>
            <a:r>
              <a:rPr lang="en-US" sz="2000" b="1" dirty="0" smtClean="0">
                <a:solidFill>
                  <a:srgbClr val="3366FF"/>
                </a:solidFill>
              </a:rPr>
              <a:t>: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endParaRPr lang="en-US" sz="2000" b="1" dirty="0" smtClean="0"/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/>
              <a:t>It is unlike </a:t>
            </a:r>
            <a:r>
              <a:rPr lang="en-US" sz="1800" b="1" dirty="0" err="1" smtClean="0"/>
              <a:t>nevirapine</a:t>
            </a:r>
            <a:r>
              <a:rPr lang="en-US" sz="1800" b="1" dirty="0" smtClean="0"/>
              <a:t>, </a:t>
            </a:r>
            <a:r>
              <a:rPr lang="en-US" sz="1800" b="1" dirty="0" smtClean="0">
                <a:solidFill>
                  <a:srgbClr val="FF3300"/>
                </a:solidFill>
              </a:rPr>
              <a:t>it inhibits CYP3A</a:t>
            </a:r>
            <a:r>
              <a:rPr lang="en-US" sz="1800" b="1" dirty="0" smtClean="0"/>
              <a:t>, with </a:t>
            </a:r>
            <a:r>
              <a:rPr lang="en-US" sz="1800" b="1" dirty="0" smtClean="0">
                <a:solidFill>
                  <a:srgbClr val="FF3300"/>
                </a:solidFill>
              </a:rPr>
              <a:t>rash</a:t>
            </a:r>
            <a:r>
              <a:rPr lang="en-US" sz="1800" b="1" dirty="0" smtClean="0"/>
              <a:t> but not to the degree of </a:t>
            </a:r>
            <a:r>
              <a:rPr lang="en-US" sz="1800" b="1" dirty="0" err="1" smtClean="0"/>
              <a:t>Stavens</a:t>
            </a:r>
            <a:r>
              <a:rPr lang="en-US" sz="1800" b="1" dirty="0" smtClean="0"/>
              <a:t> Johnson Syndrome</a:t>
            </a:r>
            <a:r>
              <a:rPr lang="en-US" sz="1300" b="1" dirty="0" smtClean="0"/>
              <a:t>.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1300" b="1" dirty="0" smtClean="0"/>
              <a:t>	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algn="l" rtl="0" eaLnBrk="1" hangingPunct="1"/>
            <a:r>
              <a:rPr lang="en-US" b="1" dirty="0" err="1" smtClean="0">
                <a:solidFill>
                  <a:srgbClr val="3366FF"/>
                </a:solidFill>
              </a:rPr>
              <a:t>Efaverenz</a:t>
            </a:r>
            <a:r>
              <a:rPr lang="en-US" b="1" dirty="0" smtClean="0">
                <a:solidFill>
                  <a:srgbClr val="3366FF"/>
                </a:solidFill>
              </a:rPr>
              <a:t> (</a:t>
            </a:r>
            <a:r>
              <a:rPr lang="en-US" sz="2800" b="1" dirty="0" smtClean="0">
                <a:solidFill>
                  <a:srgbClr val="3366FF"/>
                </a:solidFill>
              </a:rPr>
              <a:t>commonly used NNRTI Safest): </a:t>
            </a:r>
          </a:p>
          <a:p>
            <a:pPr lvl="1" algn="l" rtl="0" eaLnBrk="1" hangingPunct="1">
              <a:buFontTx/>
              <a:buNone/>
            </a:pPr>
            <a:endParaRPr lang="en-US" b="1" dirty="0" smtClean="0">
              <a:solidFill>
                <a:srgbClr val="3366FF"/>
              </a:solidFill>
            </a:endParaRPr>
          </a:p>
          <a:p>
            <a:pPr lvl="1" algn="l" rtl="0" eaLnBrk="1" hangingPunct="1">
              <a:buFontTx/>
              <a:buNone/>
            </a:pPr>
            <a:r>
              <a:rPr lang="en-US" sz="2600" b="1" dirty="0" smtClean="0"/>
              <a:t>Drug with </a:t>
            </a:r>
            <a:r>
              <a:rPr lang="en-US" sz="2600" b="1" dirty="0" smtClean="0">
                <a:solidFill>
                  <a:srgbClr val="FF0000"/>
                </a:solidFill>
              </a:rPr>
              <a:t>long t</a:t>
            </a:r>
            <a:r>
              <a:rPr lang="en-US" sz="2600" b="1" baseline="-25000" dirty="0" smtClean="0">
                <a:solidFill>
                  <a:srgbClr val="FF0000"/>
                </a:solidFill>
              </a:rPr>
              <a:t>1/2</a:t>
            </a:r>
            <a:r>
              <a:rPr lang="en-US" sz="2600" b="1" dirty="0" smtClean="0">
                <a:solidFill>
                  <a:srgbClr val="FF0000"/>
                </a:solidFill>
              </a:rPr>
              <a:t> (40-55 hrs) </a:t>
            </a:r>
            <a:r>
              <a:rPr lang="en-US" sz="2600" b="1" dirty="0" smtClean="0"/>
              <a:t>with high </a:t>
            </a:r>
            <a:r>
              <a:rPr lang="en-US" sz="2600" b="1" dirty="0" smtClean="0">
                <a:solidFill>
                  <a:srgbClr val="FF3300"/>
                </a:solidFill>
              </a:rPr>
              <a:t>albumin binding</a:t>
            </a:r>
            <a:r>
              <a:rPr lang="en-US" sz="2600" b="1" dirty="0" smtClean="0"/>
              <a:t>; metabolized in the liver with some enzyme induction. </a:t>
            </a:r>
          </a:p>
          <a:p>
            <a:pPr lvl="1" algn="l" rtl="0" eaLnBrk="1" hangingPunct="1">
              <a:buFontTx/>
              <a:buNone/>
            </a:pPr>
            <a:r>
              <a:rPr lang="en-US" sz="2600" b="1" dirty="0" smtClean="0">
                <a:solidFill>
                  <a:srgbClr val="3366FF"/>
                </a:solidFill>
              </a:rPr>
              <a:t>Side Effects:</a:t>
            </a:r>
            <a:r>
              <a:rPr lang="en-US" sz="2600" b="1" dirty="0" smtClean="0"/>
              <a:t> Occur only in the beginning of therapy, mainly in CNS (</a:t>
            </a:r>
            <a:r>
              <a:rPr lang="en-US" sz="2600" b="1" dirty="0" smtClean="0">
                <a:solidFill>
                  <a:srgbClr val="FF0000"/>
                </a:solidFill>
              </a:rPr>
              <a:t>agitation, delusion; nightmares; euphoria</a:t>
            </a:r>
            <a:r>
              <a:rPr lang="en-US" sz="2600" b="1" dirty="0" smtClean="0"/>
              <a:t>)</a:t>
            </a:r>
          </a:p>
          <a:p>
            <a:pPr lvl="1" algn="l" rtl="0" eaLnBrk="1" hangingPunct="1">
              <a:buFontTx/>
              <a:buNone/>
            </a:pPr>
            <a:r>
              <a:rPr lang="en-US" sz="2600" b="1" dirty="0" smtClean="0">
                <a:solidFill>
                  <a:srgbClr val="FF3300"/>
                </a:solidFill>
              </a:rPr>
              <a:t>Note:</a:t>
            </a:r>
            <a:r>
              <a:rPr lang="en-US" sz="2600" b="1" dirty="0" smtClean="0"/>
              <a:t> Unlike, </a:t>
            </a:r>
            <a:r>
              <a:rPr lang="en-US" sz="2600" b="1" dirty="0" err="1" smtClean="0"/>
              <a:t>nevirapine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efaverenz</a:t>
            </a:r>
            <a:r>
              <a:rPr lang="en-US" sz="2600" b="1" dirty="0" smtClean="0"/>
              <a:t> should not be used in pregnancy (fetal abnormalities)</a:t>
            </a:r>
          </a:p>
          <a:p>
            <a:pPr lvl="1" algn="l" rtl="0" eaLnBrk="1" hangingPunct="1">
              <a:buFontTx/>
              <a:buNone/>
            </a:pPr>
            <a:r>
              <a:rPr lang="en-US" sz="2500" b="1" dirty="0" smtClean="0">
                <a:solidFill>
                  <a:srgbClr val="FF3300"/>
                </a:solidFill>
              </a:rPr>
              <a:t>Note: Enzyme inhibitors and inducers affects ALL NNRTI to the same level. </a:t>
            </a:r>
          </a:p>
          <a:p>
            <a:pPr algn="l" eaLnBrk="1" hangingPunct="1"/>
            <a:endParaRPr lang="en-US" sz="2800" dirty="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can0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8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can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975" y="2328863"/>
            <a:ext cx="4973638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scan0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85750"/>
            <a:ext cx="882015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Line 5"/>
          <p:cNvSpPr>
            <a:spLocks noChangeShapeType="1"/>
          </p:cNvSpPr>
          <p:nvPr/>
        </p:nvSpPr>
        <p:spPr bwMode="auto">
          <a:xfrm>
            <a:off x="6372225" y="35004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1166813" y="496888"/>
            <a:ext cx="346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Table 2: Types of Antiviral drugs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571500" y="1285875"/>
            <a:ext cx="214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1</a:t>
            </a: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571500" y="30003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</a:t>
            </a: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500063" y="521493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3</a:t>
            </a:r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611188" y="6450013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can0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676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119812"/>
          </a:xfrm>
        </p:spPr>
        <p:txBody>
          <a:bodyPr/>
          <a:lstStyle/>
          <a:p>
            <a:pPr algn="l" rtl="0" eaLnBrk="1" hangingPunct="1"/>
            <a:r>
              <a:rPr lang="en-US" b="1" dirty="0" smtClean="0">
                <a:solidFill>
                  <a:srgbClr val="3366FF"/>
                </a:solidFill>
              </a:rPr>
              <a:t>HIV Protease Inhibitors:</a:t>
            </a:r>
          </a:p>
          <a:p>
            <a:pPr algn="l" rtl="0" eaLnBrk="1" hangingPunct="1"/>
            <a:r>
              <a:rPr lang="en-US" sz="2400" b="1" dirty="0" smtClean="0">
                <a:solidFill>
                  <a:srgbClr val="3366FF"/>
                </a:solidFill>
              </a:rPr>
              <a:t>Very good Discovery 1995, make significant Decline </a:t>
            </a:r>
          </a:p>
          <a:p>
            <a:pPr lvl="1" algn="l" rtl="0" eaLnBrk="1" hangingPunct="1"/>
            <a:r>
              <a:rPr lang="en-US" dirty="0" smtClean="0">
                <a:solidFill>
                  <a:srgbClr val="3366FF"/>
                </a:solidFill>
              </a:rPr>
              <a:t>MOA:</a:t>
            </a:r>
          </a:p>
          <a:p>
            <a:pPr lvl="2" algn="l" rtl="0" eaLnBrk="1" hangingPunct="1"/>
            <a:r>
              <a:rPr lang="en-US" b="1" dirty="0" smtClean="0">
                <a:solidFill>
                  <a:srgbClr val="FF0000"/>
                </a:solidFill>
              </a:rPr>
              <a:t>Reversible</a:t>
            </a:r>
            <a:r>
              <a:rPr lang="en-US" dirty="0" smtClean="0"/>
              <a:t> inhibitors of the HIV </a:t>
            </a:r>
            <a:r>
              <a:rPr lang="en-US" dirty="0" err="1" smtClean="0"/>
              <a:t>aspartyl</a:t>
            </a:r>
            <a:r>
              <a:rPr lang="en-US" dirty="0" smtClean="0"/>
              <a:t> protease </a:t>
            </a:r>
          </a:p>
          <a:p>
            <a:pPr lvl="2" algn="l" rtl="0" eaLnBrk="1" hangingPunct="1"/>
            <a:r>
              <a:rPr lang="en-US" dirty="0" smtClean="0"/>
              <a:t>What is </a:t>
            </a:r>
            <a:r>
              <a:rPr lang="en-US" dirty="0" err="1" smtClean="0"/>
              <a:t>aspartyl</a:t>
            </a:r>
            <a:r>
              <a:rPr lang="en-US" dirty="0" smtClean="0"/>
              <a:t> protease?</a:t>
            </a:r>
          </a:p>
          <a:p>
            <a:pPr lvl="2" algn="l" rtl="0" eaLnBrk="1" hangingPunct="1"/>
            <a:r>
              <a:rPr lang="en-US" dirty="0" smtClean="0"/>
              <a:t>Are these drugs specific for HIV protease as compared to human? (Thousand)</a:t>
            </a:r>
          </a:p>
          <a:p>
            <a:pPr lvl="1" algn="l" rtl="0" eaLnBrk="1" hangingPunct="1"/>
            <a:r>
              <a:rPr lang="en-US" dirty="0" smtClean="0">
                <a:solidFill>
                  <a:srgbClr val="3366FF"/>
                </a:solidFill>
              </a:rPr>
              <a:t>PK:</a:t>
            </a:r>
          </a:p>
          <a:p>
            <a:pPr lvl="2" algn="l" rtl="0" eaLnBrk="1" hangingPunct="1"/>
            <a:r>
              <a:rPr lang="en-US" dirty="0" smtClean="0"/>
              <a:t>In contrast to NNRTIs, most protease inhibitors have </a:t>
            </a:r>
            <a:r>
              <a:rPr lang="en-US" b="1" dirty="0" smtClean="0">
                <a:solidFill>
                  <a:srgbClr val="FF3300"/>
                </a:solidFill>
              </a:rPr>
              <a:t>poor oral bioavailability</a:t>
            </a:r>
            <a:r>
              <a:rPr lang="en-US" dirty="0" smtClean="0"/>
              <a:t> and affected by </a:t>
            </a:r>
            <a:r>
              <a:rPr lang="en-US" dirty="0" err="1" smtClean="0">
                <a:solidFill>
                  <a:srgbClr val="FF3300"/>
                </a:solidFill>
              </a:rPr>
              <a:t>by</a:t>
            </a:r>
            <a:r>
              <a:rPr lang="en-US" dirty="0" smtClean="0">
                <a:solidFill>
                  <a:srgbClr val="FF3300"/>
                </a:solidFill>
              </a:rPr>
              <a:t> meal</a:t>
            </a:r>
            <a:r>
              <a:rPr lang="en-US" dirty="0" smtClean="0"/>
              <a:t>.</a:t>
            </a:r>
          </a:p>
          <a:p>
            <a:pPr lvl="2" algn="l" rtl="0" eaLnBrk="1" hangingPunct="1"/>
            <a:r>
              <a:rPr lang="en-US" dirty="0" smtClean="0">
                <a:solidFill>
                  <a:srgbClr val="FF3300"/>
                </a:solidFill>
              </a:rPr>
              <a:t>All are metabolized in the liver</a:t>
            </a:r>
            <a:r>
              <a:rPr lang="en-US" dirty="0" smtClean="0"/>
              <a:t> CYP3A4 </a:t>
            </a:r>
            <a:r>
              <a:rPr lang="en-US" dirty="0" err="1" smtClean="0"/>
              <a:t>isozyme</a:t>
            </a:r>
            <a:r>
              <a:rPr lang="en-US" dirty="0" smtClean="0"/>
              <a:t> of </a:t>
            </a:r>
            <a:r>
              <a:rPr lang="en-US" dirty="0" err="1" smtClean="0"/>
              <a:t>Cyto</a:t>
            </a:r>
            <a:r>
              <a:rPr lang="en-US" dirty="0" smtClean="0"/>
              <a:t> P450, and some of them like </a:t>
            </a:r>
            <a:r>
              <a:rPr lang="en-US" dirty="0" err="1" smtClean="0">
                <a:solidFill>
                  <a:srgbClr val="FF3300"/>
                </a:solidFill>
              </a:rPr>
              <a:t>Ritonavir</a:t>
            </a:r>
            <a:r>
              <a:rPr lang="en-US" dirty="0" smtClean="0"/>
              <a:t> is CYP3A4 inhibitor. </a:t>
            </a:r>
          </a:p>
          <a:p>
            <a:pPr lvl="2" algn="l" rtl="0" eaLnBrk="1" hangingPunct="1"/>
            <a:r>
              <a:rPr lang="en-US" dirty="0" smtClean="0"/>
              <a:t>High protein binding and pass blood BB. </a:t>
            </a:r>
          </a:p>
          <a:p>
            <a:pPr lvl="2" algn="l" rtl="0" eaLnBrk="1" hangingPunct="1"/>
            <a:r>
              <a:rPr lang="en-US" sz="2800" dirty="0" smtClean="0"/>
              <a:t>What is the pharmacokinetic </a:t>
            </a:r>
            <a:r>
              <a:rPr lang="en-US" sz="2800" dirty="0" smtClean="0">
                <a:solidFill>
                  <a:srgbClr val="FF3300"/>
                </a:solidFill>
              </a:rPr>
              <a:t>enhancer</a:t>
            </a:r>
            <a:r>
              <a:rPr lang="en-US" sz="2800" dirty="0" smtClean="0"/>
              <a:t>?</a:t>
            </a:r>
          </a:p>
          <a:p>
            <a:pPr lvl="2" algn="l" rtl="0" eaLnBrk="1" hangingPunct="1">
              <a:buFontTx/>
              <a:buNone/>
            </a:pPr>
            <a:endParaRPr lang="en-US" sz="2800" dirty="0" smtClean="0"/>
          </a:p>
          <a:p>
            <a:pPr lvl="2" algn="l" rtl="0" eaLnBrk="1" hangingPunct="1"/>
            <a:endParaRPr lang="en-US" dirty="0" smtClean="0"/>
          </a:p>
          <a:p>
            <a:pPr lvl="2" eaLnBrk="1" hangingPunct="1"/>
            <a:endParaRPr lang="ar-SA" dirty="0" smtClean="0"/>
          </a:p>
          <a:p>
            <a:pPr lvl="2" algn="l" rtl="0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342900" lvl="2" indent="-342900" algn="l" rtl="0"/>
            <a:r>
              <a:rPr lang="en-US" sz="3200" dirty="0" smtClean="0"/>
              <a:t>What is the pharmacokinetic </a:t>
            </a:r>
            <a:r>
              <a:rPr lang="en-US" sz="3200" dirty="0" smtClean="0">
                <a:solidFill>
                  <a:srgbClr val="FF3300"/>
                </a:solidFill>
              </a:rPr>
              <a:t>enhancer</a:t>
            </a:r>
            <a:r>
              <a:rPr lang="en-US" sz="3200" dirty="0" smtClean="0"/>
              <a:t>?</a:t>
            </a:r>
          </a:p>
          <a:p>
            <a:pPr marL="342900" lvl="2" indent="-342900" algn="l" rtl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Drug Interaction: </a:t>
            </a:r>
            <a:r>
              <a:rPr lang="en-US" sz="2800" dirty="0" smtClean="0"/>
              <a:t>Pharmacokinetic Type</a:t>
            </a:r>
          </a:p>
          <a:p>
            <a:pPr marL="342900" lvl="2" indent="-342900" algn="l" rtl="0">
              <a:buNone/>
            </a:pPr>
            <a:r>
              <a:rPr lang="en-US" sz="2800" dirty="0" smtClean="0"/>
              <a:t>Since they are inhibitors of CYP </a:t>
            </a:r>
            <a:r>
              <a:rPr lang="en-US" sz="2800" dirty="0" err="1" smtClean="0"/>
              <a:t>isozyme</a:t>
            </a:r>
            <a:r>
              <a:rPr lang="en-US" sz="2800" dirty="0" smtClean="0"/>
              <a:t> (</a:t>
            </a:r>
            <a:r>
              <a:rPr lang="en-US" sz="2800" dirty="0" err="1" smtClean="0"/>
              <a:t>Ritonavir</a:t>
            </a:r>
            <a:r>
              <a:rPr lang="en-US" sz="2800" dirty="0" smtClean="0"/>
              <a:t> (strong) while </a:t>
            </a:r>
            <a:r>
              <a:rPr lang="en-US" sz="2800" dirty="0" err="1" smtClean="0"/>
              <a:t>Saquinavir</a:t>
            </a:r>
            <a:r>
              <a:rPr lang="en-US" sz="2800" dirty="0" smtClean="0"/>
              <a:t> is the least) Drug interaction so common </a:t>
            </a:r>
            <a:r>
              <a:rPr lang="en-US" sz="2800" dirty="0" err="1" smtClean="0"/>
              <a:t>e.g</a:t>
            </a:r>
            <a:r>
              <a:rPr lang="en-US" sz="2800" dirty="0" smtClean="0"/>
              <a:t>: </a:t>
            </a:r>
            <a:r>
              <a:rPr lang="en-US" sz="2800" dirty="0" err="1" smtClean="0"/>
              <a:t>Statins</a:t>
            </a:r>
            <a:r>
              <a:rPr lang="en-US" sz="2800" dirty="0" smtClean="0"/>
              <a:t>; Benzodiazepines; </a:t>
            </a:r>
            <a:r>
              <a:rPr lang="en-US" sz="2800" dirty="0" err="1" smtClean="0"/>
              <a:t>Fentanyl</a:t>
            </a:r>
            <a:r>
              <a:rPr lang="en-US" sz="2800" dirty="0" smtClean="0"/>
              <a:t>; </a:t>
            </a:r>
            <a:r>
              <a:rPr lang="en-US" sz="2800" dirty="0" err="1" smtClean="0"/>
              <a:t>warfarin</a:t>
            </a:r>
            <a:r>
              <a:rPr lang="en-US" sz="2800" dirty="0" smtClean="0"/>
              <a:t>; </a:t>
            </a:r>
            <a:r>
              <a:rPr lang="en-US" sz="2800" dirty="0" err="1" smtClean="0"/>
              <a:t>phenytion</a:t>
            </a:r>
            <a:endParaRPr lang="en-US" sz="2800" dirty="0" smtClean="0"/>
          </a:p>
          <a:p>
            <a:pPr marL="342900" lvl="2" indent="-342900" algn="l" rtl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Side Effects:</a:t>
            </a:r>
          </a:p>
          <a:p>
            <a:pPr marL="342900" lvl="2" indent="-342900" algn="l" rtl="0"/>
            <a:r>
              <a:rPr lang="en-US" sz="2800" dirty="0" smtClean="0"/>
              <a:t>Common: </a:t>
            </a:r>
            <a:r>
              <a:rPr lang="en-US" sz="2800" dirty="0" err="1" smtClean="0"/>
              <a:t>Parasthesias</a:t>
            </a:r>
            <a:r>
              <a:rPr lang="en-US" sz="2800" dirty="0" smtClean="0"/>
              <a:t>, N/V and Diarrhea. Hyperglycemia, </a:t>
            </a:r>
            <a:r>
              <a:rPr lang="en-US" sz="2800" dirty="0" err="1" smtClean="0"/>
              <a:t>Hypertriglyeridemia</a:t>
            </a:r>
            <a:r>
              <a:rPr lang="en-US" sz="2800" dirty="0" smtClean="0"/>
              <a:t>, LDL. Chronic use gives rise to </a:t>
            </a:r>
            <a:r>
              <a:rPr lang="en-US" sz="2800" dirty="0" err="1" smtClean="0"/>
              <a:t>Buflo</a:t>
            </a:r>
            <a:r>
              <a:rPr lang="en-US" sz="2800" dirty="0" smtClean="0"/>
              <a:t> hump and breast enlargement.(Similar to </a:t>
            </a:r>
            <a:r>
              <a:rPr lang="en-US" sz="2800" dirty="0" err="1" smtClean="0"/>
              <a:t>steriods</a:t>
            </a:r>
            <a:r>
              <a:rPr lang="en-US" sz="2800" dirty="0" smtClean="0"/>
              <a:t> but </a:t>
            </a:r>
            <a:r>
              <a:rPr lang="en-US" sz="2800" dirty="0" err="1" smtClean="0"/>
              <a:t>noosteoporosis</a:t>
            </a:r>
            <a:r>
              <a:rPr lang="en-US" sz="2800" dirty="0" smtClean="0"/>
              <a:t>)</a:t>
            </a:r>
          </a:p>
          <a:p>
            <a:pPr marL="342900" lvl="2" indent="-342900" algn="l" rtl="0"/>
            <a:r>
              <a:rPr lang="en-US" sz="2800" dirty="0" smtClean="0"/>
              <a:t> 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229600" cy="6669087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None/>
            </a:pPr>
            <a:endParaRPr lang="en-US" sz="2400" b="1" dirty="0" smtClean="0"/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sz="2000" b="1" dirty="0" smtClean="0"/>
              <a:t>	</a:t>
            </a:r>
            <a:r>
              <a:rPr lang="en-US" sz="2400" b="1" dirty="0" err="1" smtClean="0"/>
              <a:t>Ritonavir</a:t>
            </a:r>
            <a:endParaRPr lang="en-US" sz="2400" b="1" dirty="0" smtClean="0"/>
          </a:p>
          <a:p>
            <a:pPr lvl="1" algn="l" rtl="0" eaLnBrk="1" hangingPunct="1">
              <a:lnSpc>
                <a:spcPct val="80000"/>
              </a:lnSpc>
            </a:pPr>
            <a:r>
              <a:rPr lang="en-US" sz="2000" dirty="0" smtClean="0"/>
              <a:t>Is not </a:t>
            </a:r>
            <a:r>
              <a:rPr lang="en-US" sz="2000" dirty="0" err="1" smtClean="0"/>
              <a:t>uesd</a:t>
            </a:r>
            <a:r>
              <a:rPr lang="en-US" sz="2000" dirty="0" smtClean="0"/>
              <a:t> alone as a single protease </a:t>
            </a:r>
            <a:r>
              <a:rPr lang="en-US" sz="2000" dirty="0" err="1" smtClean="0"/>
              <a:t>inhibitorm</a:t>
            </a:r>
            <a:r>
              <a:rPr lang="en-US" sz="2000" dirty="0" smtClean="0"/>
              <a:t> but it is used as pharmacokinetic enhancer. 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3366FF"/>
                </a:solidFill>
              </a:rPr>
              <a:t>Side effects:</a:t>
            </a:r>
            <a:r>
              <a:rPr lang="en-US" sz="2000" dirty="0" smtClean="0"/>
              <a:t> GIT; </a:t>
            </a:r>
            <a:r>
              <a:rPr lang="en-US" sz="2000" dirty="0" err="1" smtClean="0"/>
              <a:t>paresthesia</a:t>
            </a:r>
            <a:r>
              <a:rPr lang="en-US" sz="2000" dirty="0" smtClean="0"/>
              <a:t>; </a:t>
            </a:r>
            <a:r>
              <a:rPr lang="en-US" sz="2000" dirty="0" err="1" smtClean="0"/>
              <a:t>hypertriglycemia</a:t>
            </a:r>
            <a:r>
              <a:rPr lang="en-US" sz="2000" dirty="0" smtClean="0"/>
              <a:t>; elevated AST</a:t>
            </a:r>
          </a:p>
          <a:p>
            <a:pPr algn="l" rtl="0" eaLnBrk="1" hangingPunct="1">
              <a:lnSpc>
                <a:spcPct val="80000"/>
              </a:lnSpc>
            </a:pPr>
            <a:endParaRPr lang="en-US" sz="2800" b="1" dirty="0" smtClean="0">
              <a:solidFill>
                <a:srgbClr val="3366FF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800" b="1" dirty="0" err="1" smtClean="0">
                <a:solidFill>
                  <a:srgbClr val="3366FF"/>
                </a:solidFill>
              </a:rPr>
              <a:t>Indinavir</a:t>
            </a:r>
            <a:r>
              <a:rPr lang="en-US" sz="2800" b="1" dirty="0" smtClean="0">
                <a:solidFill>
                  <a:srgbClr val="3366FF"/>
                </a:solidFill>
              </a:rPr>
              <a:t>: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000" dirty="0" smtClean="0"/>
              <a:t>Well absorbed orally with lowest protein binding among this group and high penetration to the CNS; but should be given in empty stomach.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000" dirty="0" smtClean="0"/>
              <a:t>Enzyme inhibitor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000" dirty="0" smtClean="0"/>
              <a:t>It is given together with </a:t>
            </a:r>
            <a:r>
              <a:rPr lang="en-US" sz="2000" dirty="0" err="1" smtClean="0"/>
              <a:t>Ritonavir</a:t>
            </a:r>
            <a:r>
              <a:rPr lang="en-US" sz="2000" dirty="0" smtClean="0"/>
              <a:t> as Trade name 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3366FF"/>
                </a:solidFill>
              </a:rPr>
              <a:t>Side Effects: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	- Indirect </a:t>
            </a:r>
            <a:r>
              <a:rPr lang="en-US" sz="2000" dirty="0" err="1" smtClean="0"/>
              <a:t>hyperbilirubinemia,thrombocytopenia</a:t>
            </a:r>
            <a:r>
              <a:rPr lang="en-US" sz="2000" dirty="0" smtClean="0"/>
              <a:t> and </a:t>
            </a:r>
            <a:r>
              <a:rPr lang="en-US" sz="2000" dirty="0" err="1" smtClean="0"/>
              <a:t>nephrolithiasis</a:t>
            </a:r>
            <a:r>
              <a:rPr lang="en-US" sz="2000" dirty="0" smtClean="0"/>
              <a:t> due to crystallization of the drug (good hydration). Fat </a:t>
            </a:r>
            <a:r>
              <a:rPr lang="en-US" sz="2000" dirty="0" err="1" smtClean="0"/>
              <a:t>disribution</a:t>
            </a:r>
            <a:r>
              <a:rPr lang="en-US" sz="2000" dirty="0" smtClean="0"/>
              <a:t>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400" b="1" dirty="0" err="1" smtClean="0"/>
              <a:t>Lopinavir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Ritonavir</a:t>
            </a:r>
            <a:r>
              <a:rPr lang="en-US" sz="2400" b="1" dirty="0" smtClean="0"/>
              <a:t> (Common and </a:t>
            </a:r>
            <a:r>
              <a:rPr lang="en-US" sz="2400" b="1" dirty="0" err="1" smtClean="0"/>
              <a:t>prefered</a:t>
            </a:r>
            <a:r>
              <a:rPr lang="en-US" sz="2400" b="1" dirty="0" smtClean="0"/>
              <a:t> combination)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000" dirty="0" smtClean="0"/>
              <a:t>Here, </a:t>
            </a:r>
            <a:r>
              <a:rPr lang="en-US" sz="2000" dirty="0" err="1" smtClean="0">
                <a:solidFill>
                  <a:srgbClr val="FF3300"/>
                </a:solidFill>
              </a:rPr>
              <a:t>Ritonavir</a:t>
            </a:r>
            <a:r>
              <a:rPr lang="en-US" sz="2000" dirty="0" smtClean="0"/>
              <a:t> is used to suppress CYP3A4 .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000" dirty="0" smtClean="0"/>
              <a:t>What are the drugs that decrease the level of </a:t>
            </a:r>
            <a:r>
              <a:rPr lang="en-US" sz="2000" dirty="0" err="1" smtClean="0"/>
              <a:t>Lopinavir</a:t>
            </a:r>
            <a:r>
              <a:rPr lang="en-US" sz="2000" dirty="0" smtClean="0"/>
              <a:t>? 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lvl="1" algn="l" rtl="0" eaLnBrk="1" hangingPunct="1">
              <a:lnSpc>
                <a:spcPct val="80000"/>
              </a:lnSpc>
            </a:pPr>
            <a:endParaRPr lang="en-US" sz="2000" dirty="0" smtClean="0"/>
          </a:p>
          <a:p>
            <a:pPr lvl="1" algn="l" rtl="0" eaLnBrk="1" hangingPunct="1">
              <a:lnSpc>
                <a:spcPct val="8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6119813"/>
          </a:xfrm>
        </p:spPr>
        <p:txBody>
          <a:bodyPr/>
          <a:lstStyle/>
          <a:p>
            <a:pPr lvl="1" algn="l" rtl="0" eaLnBrk="1" hangingPunct="1">
              <a:lnSpc>
                <a:spcPct val="80000"/>
              </a:lnSpc>
              <a:buFontTx/>
              <a:buNone/>
            </a:pPr>
            <a:r>
              <a:rPr lang="en-US" b="1" dirty="0" err="1" smtClean="0">
                <a:solidFill>
                  <a:srgbClr val="3366FF"/>
                </a:solidFill>
              </a:rPr>
              <a:t>Lopinavir</a:t>
            </a:r>
            <a:r>
              <a:rPr lang="en-US" b="1" dirty="0" smtClean="0">
                <a:solidFill>
                  <a:srgbClr val="3366FF"/>
                </a:solidFill>
              </a:rPr>
              <a:t> 100mg /</a:t>
            </a:r>
            <a:r>
              <a:rPr lang="en-US" b="1" dirty="0" err="1" smtClean="0">
                <a:solidFill>
                  <a:srgbClr val="3366FF"/>
                </a:solidFill>
              </a:rPr>
              <a:t>ritonavir</a:t>
            </a:r>
            <a:r>
              <a:rPr lang="en-US" b="1" dirty="0" smtClean="0">
                <a:solidFill>
                  <a:srgbClr val="3366FF"/>
                </a:solidFill>
              </a:rPr>
              <a:t> 400 mg (continue…)</a:t>
            </a:r>
            <a:br>
              <a:rPr lang="en-US" b="1" dirty="0" smtClean="0">
                <a:solidFill>
                  <a:srgbClr val="3366FF"/>
                </a:solidFill>
              </a:rPr>
            </a:br>
            <a:r>
              <a:rPr lang="en-US" sz="2000" dirty="0" smtClean="0"/>
              <a:t>    -</a:t>
            </a:r>
            <a:r>
              <a:rPr lang="en-US" sz="2000" u="sng" dirty="0" smtClean="0"/>
              <a:t> Advantages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- potent antiretroviral activity </a:t>
            </a:r>
            <a:br>
              <a:rPr lang="en-US" sz="2000" dirty="0" smtClean="0"/>
            </a:br>
            <a:r>
              <a:rPr lang="en-US" sz="2000" dirty="0" smtClean="0"/>
              <a:t>      - co-formulated as </a:t>
            </a:r>
            <a:r>
              <a:rPr lang="en-US" sz="2000" dirty="0" err="1" smtClean="0">
                <a:solidFill>
                  <a:srgbClr val="FF3300"/>
                </a:solidFill>
              </a:rPr>
              <a:t>Kaletra</a:t>
            </a:r>
            <a:r>
              <a:rPr lang="en-US" sz="2000" dirty="0" smtClean="0">
                <a:solidFill>
                  <a:srgbClr val="FF3300"/>
                </a:solidFill>
              </a:rPr>
              <a:t>(</a:t>
            </a:r>
            <a:r>
              <a:rPr lang="en-US" sz="2000" baseline="30000" dirty="0" smtClean="0">
                <a:solidFill>
                  <a:srgbClr val="FF3300"/>
                </a:solidFill>
              </a:rPr>
              <a:t>R</a:t>
            </a:r>
            <a:r>
              <a:rPr lang="en-US" sz="2000" dirty="0" smtClean="0">
                <a:solidFill>
                  <a:srgbClr val="FF3300"/>
                </a:solidFill>
              </a:rPr>
              <a:t>)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     - once daily dosing is an option for treatment-naive patients </a:t>
            </a:r>
            <a:br>
              <a:rPr lang="en-US" sz="2000" dirty="0" smtClean="0"/>
            </a:br>
            <a:r>
              <a:rPr lang="en-US" sz="2000" dirty="0" smtClean="0"/>
              <a:t>      - no food restriction with oral tablet  formulation </a:t>
            </a:r>
            <a:br>
              <a:rPr lang="en-US" sz="2000" dirty="0" smtClean="0"/>
            </a:br>
            <a:r>
              <a:rPr lang="en-US" sz="2000" dirty="0" smtClean="0"/>
              <a:t>    - </a:t>
            </a:r>
            <a:r>
              <a:rPr lang="en-US" sz="2000" u="sng" dirty="0" smtClean="0"/>
              <a:t>Disadvantages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- GI intolerance (once daily associated with a </a:t>
            </a:r>
            <a:br>
              <a:rPr lang="en-US" sz="2000" dirty="0" smtClean="0"/>
            </a:br>
            <a:r>
              <a:rPr lang="en-US" sz="2000" dirty="0" smtClean="0"/>
              <a:t>        higher incidence compared with twice daily) </a:t>
            </a:r>
            <a:br>
              <a:rPr lang="en-US" sz="2000" dirty="0" smtClean="0"/>
            </a:br>
            <a:r>
              <a:rPr lang="en-US" sz="2000" dirty="0" smtClean="0"/>
              <a:t>      - </a:t>
            </a:r>
            <a:r>
              <a:rPr lang="en-US" sz="2000" dirty="0" err="1" smtClean="0"/>
              <a:t>hyperlipidemia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     - possibly lower drug exposure in pregnant women </a:t>
            </a:r>
          </a:p>
          <a:p>
            <a:pPr algn="l" rtl="0" eaLnBrk="1" hangingPunct="1">
              <a:lnSpc>
                <a:spcPct val="80000"/>
              </a:lnSpc>
            </a:pPr>
            <a:endParaRPr lang="en-US" sz="2800" b="1" dirty="0" smtClean="0">
              <a:solidFill>
                <a:srgbClr val="3366FF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400" b="1" dirty="0" err="1" smtClean="0"/>
              <a:t>Saquinavir</a:t>
            </a:r>
            <a:r>
              <a:rPr lang="en-US" sz="2400" b="1" dirty="0" smtClean="0"/>
              <a:t>: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000" dirty="0" smtClean="0"/>
              <a:t>Available as hard gel capsule or soft.  However, this drug has very short t</a:t>
            </a:r>
            <a:r>
              <a:rPr lang="en-US" sz="2000" baseline="-25000" dirty="0" smtClean="0"/>
              <a:t>1/2</a:t>
            </a:r>
            <a:r>
              <a:rPr lang="en-US" sz="2000" dirty="0" smtClean="0"/>
              <a:t> and low bioavailability (12% and decreases of taken with fatty meal); therefore, it is combined with </a:t>
            </a:r>
            <a:r>
              <a:rPr lang="en-US" sz="2000" b="1" dirty="0" err="1" smtClean="0">
                <a:solidFill>
                  <a:srgbClr val="FF3300"/>
                </a:solidFill>
              </a:rPr>
              <a:t>ritonavir</a:t>
            </a:r>
            <a:r>
              <a:rPr lang="en-US" sz="2000" dirty="0" smtClean="0"/>
              <a:t>. Why?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3366FF"/>
                </a:solidFill>
              </a:rPr>
              <a:t>Side Effects</a:t>
            </a:r>
            <a:r>
              <a:rPr lang="en-US" sz="2000" dirty="0" smtClean="0"/>
              <a:t>: Headache and nausea.</a:t>
            </a:r>
          </a:p>
          <a:p>
            <a:pPr lvl="1" algn="l" rtl="0" eaLnBrk="1" hangingPunct="1">
              <a:lnSpc>
                <a:spcPct val="80000"/>
              </a:lnSpc>
              <a:buNone/>
            </a:pPr>
            <a:r>
              <a:rPr lang="en-US" sz="2000" dirty="0" smtClean="0"/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571500"/>
            <a:ext cx="8229600" cy="1143000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755576"/>
            <a:ext cx="8229600" cy="7881739"/>
          </a:xfrm>
        </p:spPr>
        <p:txBody>
          <a:bodyPr/>
          <a:lstStyle/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sz="2400" dirty="0" smtClean="0"/>
              <a:t>MCQs</a:t>
            </a:r>
          </a:p>
          <a:p>
            <a:pPr algn="l" rtl="0"/>
            <a:r>
              <a:rPr lang="en-US" sz="2400" dirty="0" smtClean="0"/>
              <a:t>Which of the following are protease inhibitors:</a:t>
            </a:r>
          </a:p>
          <a:p>
            <a:pPr marL="971550" lvl="1" indent="-514350" algn="l" rtl="0">
              <a:buAutoNum type="arabicParenR"/>
            </a:pPr>
            <a:r>
              <a:rPr lang="en-US" sz="2000" dirty="0" err="1" smtClean="0"/>
              <a:t>Nelfinavir</a:t>
            </a:r>
            <a:endParaRPr lang="en-US" sz="2000" dirty="0" smtClean="0"/>
          </a:p>
          <a:p>
            <a:pPr marL="971550" lvl="1" indent="-514350" algn="l" rtl="0">
              <a:buAutoNum type="arabicParenR"/>
            </a:pPr>
            <a:r>
              <a:rPr lang="en-US" sz="2000" dirty="0" err="1" smtClean="0"/>
              <a:t>Saquinavir</a:t>
            </a:r>
            <a:endParaRPr lang="en-US" sz="2000" dirty="0" smtClean="0"/>
          </a:p>
          <a:p>
            <a:pPr marL="971550" lvl="1" indent="-514350" algn="l" rtl="0">
              <a:buAutoNum type="arabicParenR"/>
            </a:pPr>
            <a:r>
              <a:rPr lang="en-US" sz="2000" dirty="0" err="1" smtClean="0"/>
              <a:t>Abacavir</a:t>
            </a:r>
            <a:endParaRPr lang="en-US" sz="2000" dirty="0" smtClean="0"/>
          </a:p>
          <a:p>
            <a:pPr marL="971550" lvl="1" indent="-514350" algn="l" rtl="0">
              <a:buAutoNum type="arabicParenR"/>
            </a:pPr>
            <a:r>
              <a:rPr lang="en-US" sz="2000" dirty="0" err="1" smtClean="0"/>
              <a:t>Ritonavir</a:t>
            </a:r>
            <a:endParaRPr lang="en-US" sz="2000" dirty="0" smtClean="0"/>
          </a:p>
          <a:p>
            <a:pPr marL="971550" lvl="1" indent="-514350" algn="l" rtl="0">
              <a:buAutoNum type="arabicParenR"/>
            </a:pPr>
            <a:r>
              <a:rPr lang="en-US" sz="2000" dirty="0" err="1" smtClean="0"/>
              <a:t>Tenofovir</a:t>
            </a:r>
            <a:endParaRPr lang="en-US" sz="2000" dirty="0" smtClean="0"/>
          </a:p>
          <a:p>
            <a:pPr marL="971550" lvl="1" indent="-514350" algn="l" rtl="0">
              <a:buNone/>
            </a:pPr>
            <a:r>
              <a:rPr lang="en-US" sz="2000" b="1" dirty="0" err="1" smtClean="0"/>
              <a:t>Nevirapine</a:t>
            </a:r>
            <a:r>
              <a:rPr lang="en-US" sz="2000" b="1" dirty="0" smtClean="0"/>
              <a:t> is a</a:t>
            </a:r>
          </a:p>
          <a:p>
            <a:pPr marL="971550" lvl="1" indent="-514350" algn="l" rtl="0">
              <a:buNone/>
            </a:pPr>
            <a:r>
              <a:rPr lang="en-US" sz="2000" dirty="0" smtClean="0"/>
              <a:t>	1) Protease inhibitor</a:t>
            </a:r>
          </a:p>
          <a:p>
            <a:pPr marL="971550" lvl="1" indent="-514350" algn="l" rtl="0">
              <a:buNone/>
            </a:pPr>
            <a:r>
              <a:rPr lang="en-US" sz="2000" dirty="0" smtClean="0"/>
              <a:t>	2) NRTI</a:t>
            </a:r>
          </a:p>
          <a:p>
            <a:pPr marL="971550" lvl="1" indent="-514350" algn="l" rtl="0">
              <a:buNone/>
            </a:pPr>
            <a:r>
              <a:rPr lang="en-US" sz="2000" dirty="0" smtClean="0"/>
              <a:t>	3) NNRTI</a:t>
            </a:r>
          </a:p>
          <a:p>
            <a:pPr marL="971550" lvl="1" indent="-514350" algn="l" rtl="0">
              <a:buNone/>
            </a:pPr>
            <a:r>
              <a:rPr lang="en-US" sz="2000" dirty="0" smtClean="0"/>
              <a:t>	4) Fusion inhibitor</a:t>
            </a:r>
          </a:p>
          <a:p>
            <a:pPr marL="971550" lvl="1" indent="-514350" algn="l" rtl="0">
              <a:buNone/>
            </a:pPr>
            <a:r>
              <a:rPr lang="en-US" sz="2000" dirty="0" smtClean="0"/>
              <a:t>Regarding </a:t>
            </a:r>
            <a:r>
              <a:rPr lang="en-US" sz="2000" dirty="0" err="1" smtClean="0"/>
              <a:t>Ritonavir</a:t>
            </a:r>
            <a:r>
              <a:rPr lang="en-US" sz="2000" dirty="0" smtClean="0"/>
              <a:t> in AIDS</a:t>
            </a:r>
          </a:p>
          <a:p>
            <a:pPr marL="971550" lvl="1" indent="-514350" algn="l" rtl="0">
              <a:buNone/>
            </a:pPr>
            <a:r>
              <a:rPr lang="en-US" sz="2000" dirty="0" smtClean="0"/>
              <a:t>	1) should not be used alone</a:t>
            </a:r>
          </a:p>
          <a:p>
            <a:pPr marL="971550" lvl="1" indent="-514350" algn="l" rtl="0">
              <a:buNone/>
            </a:pPr>
            <a:r>
              <a:rPr lang="en-US" sz="2000" dirty="0" smtClean="0"/>
              <a:t>	2) contraindicated in  renal failure</a:t>
            </a:r>
          </a:p>
          <a:p>
            <a:pPr marL="971550" lvl="1" indent="-514350" algn="l" rtl="0">
              <a:buNone/>
            </a:pPr>
            <a:r>
              <a:rPr lang="en-US" sz="2000" dirty="0" smtClean="0"/>
              <a:t>	3) GIT symptoms can be seen</a:t>
            </a:r>
          </a:p>
          <a:p>
            <a:pPr marL="971550" lvl="1" indent="-514350" algn="l" rtl="0">
              <a:buNone/>
            </a:pPr>
            <a:r>
              <a:rPr lang="en-US" sz="2000" dirty="0" smtClean="0"/>
              <a:t>	4) may decrease the level of </a:t>
            </a:r>
            <a:r>
              <a:rPr lang="en-US" sz="2000" dirty="0" err="1" smtClean="0"/>
              <a:t>warfarin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algn="l"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Regimens for R</a:t>
            </a:r>
            <a:r>
              <a:rPr lang="en-US" b="1" baseline="-25000" dirty="0" smtClean="0">
                <a:solidFill>
                  <a:srgbClr val="FF0000"/>
                </a:solidFill>
              </a:rPr>
              <a:t>X</a:t>
            </a:r>
            <a:r>
              <a:rPr lang="en-US" b="1" dirty="0" smtClean="0">
                <a:solidFill>
                  <a:srgbClr val="FF0000"/>
                </a:solidFill>
              </a:rPr>
              <a:t> of AIDS patients.</a:t>
            </a:r>
          </a:p>
          <a:p>
            <a:pPr algn="l" eaLnBrk="1" hangingPunct="1"/>
            <a:r>
              <a:rPr lang="en-US" sz="2800" dirty="0" smtClean="0"/>
              <a:t>Highly Active </a:t>
            </a:r>
            <a:r>
              <a:rPr lang="en-US" sz="2800" dirty="0" err="1" smtClean="0"/>
              <a:t>Antiretriviral</a:t>
            </a:r>
            <a:r>
              <a:rPr lang="en-US" sz="2800" dirty="0" smtClean="0"/>
              <a:t> Therapy (HAART) (Figure 38-17) consists of:</a:t>
            </a:r>
          </a:p>
          <a:p>
            <a:pPr lvl="1" algn="l" eaLnBrk="1" hangingPunct="1"/>
            <a:r>
              <a:rPr lang="en-US" dirty="0" smtClean="0"/>
              <a:t> </a:t>
            </a:r>
            <a:r>
              <a:rPr lang="en-US" sz="2400" dirty="0" smtClean="0"/>
              <a:t>Two NRTIs (why) plus:</a:t>
            </a:r>
          </a:p>
          <a:p>
            <a:pPr lvl="1" algn="l" eaLnBrk="1" hangingPunct="1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One</a:t>
            </a:r>
            <a:r>
              <a:rPr lang="en-US" sz="2400" dirty="0" smtClean="0"/>
              <a:t> NNRTI  </a:t>
            </a:r>
            <a:r>
              <a:rPr lang="en-US" sz="2400" dirty="0" smtClean="0">
                <a:solidFill>
                  <a:srgbClr val="FF0000"/>
                </a:solidFill>
              </a:rPr>
              <a:t>or</a:t>
            </a:r>
            <a:r>
              <a:rPr lang="en-US" sz="2400" dirty="0" smtClean="0"/>
              <a:t> protease inhibitor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However</a:t>
            </a:r>
            <a:r>
              <a:rPr lang="en-US" sz="2400" dirty="0" smtClean="0"/>
              <a:t>, now </a:t>
            </a:r>
            <a:r>
              <a:rPr lang="en-US" sz="2400" dirty="0" err="1" smtClean="0"/>
              <a:t>aday</a:t>
            </a:r>
            <a:r>
              <a:rPr lang="en-US" sz="2400" dirty="0" smtClean="0"/>
              <a:t> most regimens use protease inhibitors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What should be done if some one working in the medical field is exposed accidentally to AIV virus?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3300"/>
                </a:solidFill>
              </a:rPr>
              <a:t>How to decrease the development of mutation to HIV medications?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	 1) Drugs combination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	 2) Adherence to medication (missing 6 doses/year)  </a:t>
            </a:r>
          </a:p>
          <a:p>
            <a:pPr lvl="1" algn="l" eaLnBrk="1" hangingPunct="1"/>
            <a:endParaRPr lang="en-US" dirty="0" smtClean="0"/>
          </a:p>
          <a:p>
            <a:pPr algn="l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611188" y="260350"/>
            <a:ext cx="799306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3366FF"/>
                </a:solidFill>
              </a:rPr>
              <a:t>Regimens </a:t>
            </a:r>
            <a:r>
              <a:rPr lang="en-US" sz="1600"/>
              <a:t/>
            </a:r>
            <a:br>
              <a:rPr lang="en-US" sz="1600"/>
            </a:br>
            <a:r>
              <a:rPr lang="en-US" sz="1600"/>
              <a:t>  </a:t>
            </a:r>
            <a:r>
              <a:rPr lang="en-US" sz="2000" b="1"/>
              <a:t>- </a:t>
            </a:r>
            <a:r>
              <a:rPr lang="en-US" sz="2000" b="1">
                <a:solidFill>
                  <a:srgbClr val="FF3300"/>
                </a:solidFill>
              </a:rPr>
              <a:t>Preferred:</a:t>
            </a:r>
            <a:r>
              <a:rPr lang="en-US" sz="2000" b="1"/>
              <a:t> (One NNRTIs Plus Two NRTIs) </a:t>
            </a:r>
            <a:br>
              <a:rPr lang="en-US" sz="2000" b="1"/>
            </a:br>
            <a:r>
              <a:rPr lang="en-US" sz="2000" b="1"/>
              <a:t>    - Efavirenz (NNRTI) plus (lamivudine or emtricitabine) 		      Plus   (zidovudine or tenofovir (NRTI)) (except in first </a:t>
            </a:r>
            <a:br>
              <a:rPr lang="en-US" sz="2000" b="1"/>
            </a:br>
            <a:r>
              <a:rPr lang="en-US" sz="2000" b="1"/>
              <a:t>      trimester of pregnancy or women with high </a:t>
            </a:r>
            <a:br>
              <a:rPr lang="en-US" sz="2000" b="1"/>
            </a:br>
            <a:r>
              <a:rPr lang="en-US" sz="2000" b="1"/>
              <a:t>      pregnancy potential) </a:t>
            </a:r>
            <a:br>
              <a:rPr lang="en-US" sz="2000" b="1"/>
            </a:br>
            <a:r>
              <a:rPr lang="en-US" sz="2000" b="1"/>
              <a:t>  - </a:t>
            </a:r>
            <a:r>
              <a:rPr lang="en-US" sz="2000" b="1">
                <a:solidFill>
                  <a:srgbClr val="FF3300"/>
                </a:solidFill>
              </a:rPr>
              <a:t>Alternative:</a:t>
            </a:r>
            <a:r>
              <a:rPr lang="en-US" sz="2000" b="1"/>
              <a:t> </a:t>
            </a:r>
            <a:br>
              <a:rPr lang="en-US" sz="2000" b="1"/>
            </a:br>
            <a:r>
              <a:rPr lang="en-US" sz="2000" b="1"/>
              <a:t>    - Efavirenz plus (lamivudine or emtricitabine) plus </a:t>
            </a:r>
            <a:br>
              <a:rPr lang="en-US" sz="2000" b="1"/>
            </a:br>
            <a:r>
              <a:rPr lang="en-US" sz="2000" b="1"/>
              <a:t>      (abacavir or </a:t>
            </a:r>
            <a:r>
              <a:rPr lang="en-US" sz="2000" b="1">
                <a:solidFill>
                  <a:srgbClr val="FF3300"/>
                </a:solidFill>
              </a:rPr>
              <a:t>didanosine</a:t>
            </a:r>
            <a:r>
              <a:rPr lang="en-US" sz="2000" b="1"/>
              <a:t> or</a:t>
            </a:r>
            <a:r>
              <a:rPr lang="en-US" sz="2000" b="1">
                <a:solidFill>
                  <a:srgbClr val="FF3300"/>
                </a:solidFill>
              </a:rPr>
              <a:t> stavudine</a:t>
            </a:r>
            <a:r>
              <a:rPr lang="en-US" sz="2000" b="1"/>
              <a:t>*) (except in </a:t>
            </a:r>
            <a:br>
              <a:rPr lang="en-US" sz="2000" b="1"/>
            </a:br>
            <a:r>
              <a:rPr lang="en-US" sz="2000" b="1"/>
              <a:t>      first trimester of pregnancy or women with high </a:t>
            </a:r>
            <a:br>
              <a:rPr lang="en-US" sz="2000" b="1"/>
            </a:br>
            <a:r>
              <a:rPr lang="en-US" sz="2000" b="1"/>
              <a:t>      pregnancy potential) </a:t>
            </a:r>
            <a:br>
              <a:rPr lang="en-US" sz="2000" b="1"/>
            </a:br>
            <a:r>
              <a:rPr lang="en-US" sz="2000" b="1"/>
              <a:t>  - </a:t>
            </a:r>
            <a:r>
              <a:rPr lang="en-US" sz="2000" b="1">
                <a:solidFill>
                  <a:srgbClr val="FF3300"/>
                </a:solidFill>
              </a:rPr>
              <a:t>Alternative:</a:t>
            </a:r>
          </a:p>
          <a:p>
            <a:r>
              <a:rPr lang="en-US" sz="2000" b="1"/>
              <a:t>- Nevirapine**(NNRTI)  plus (lamivudine or emtricitabine) 	 </a:t>
            </a:r>
            <a:br>
              <a:rPr lang="en-US" sz="2000" b="1"/>
            </a:br>
            <a:r>
              <a:rPr lang="en-US" sz="2000" b="1"/>
              <a:t>      plus (</a:t>
            </a:r>
            <a:r>
              <a:rPr lang="en-US" sz="2000" b="1">
                <a:solidFill>
                  <a:srgbClr val="FF3300"/>
                </a:solidFill>
              </a:rPr>
              <a:t>didanosine</a:t>
            </a:r>
            <a:r>
              <a:rPr lang="en-US" sz="2000" b="1"/>
              <a:t> or </a:t>
            </a:r>
            <a:r>
              <a:rPr lang="en-US" sz="2000" b="1">
                <a:solidFill>
                  <a:srgbClr val="FF3300"/>
                </a:solidFill>
              </a:rPr>
              <a:t>zidovudine</a:t>
            </a:r>
            <a:r>
              <a:rPr lang="en-US" sz="2000" b="1"/>
              <a:t> or </a:t>
            </a:r>
            <a:r>
              <a:rPr lang="en-US" sz="2000" b="1">
                <a:solidFill>
                  <a:srgbClr val="FF3300"/>
                </a:solidFill>
              </a:rPr>
              <a:t>stavudine</a:t>
            </a:r>
            <a:r>
              <a:rPr lang="en-US" sz="2000" b="1"/>
              <a:t>* or </a:t>
            </a:r>
            <a:br>
              <a:rPr lang="en-US" sz="2000" b="1"/>
            </a:br>
            <a:r>
              <a:rPr lang="en-US" sz="2000" b="1"/>
              <a:t>      abacavir or tenofovir) </a:t>
            </a:r>
            <a:br>
              <a:rPr lang="en-US" sz="2000" b="1"/>
            </a:br>
            <a:r>
              <a:rPr lang="en-US" sz="2000" b="1"/>
              <a:t>  - * Stavudine has higher incidence of lipoatrophy, </a:t>
            </a:r>
            <a:br>
              <a:rPr lang="en-US" sz="2000" b="1"/>
            </a:br>
            <a:r>
              <a:rPr lang="en-US" sz="2000" b="1"/>
              <a:t>    hyperlipidemia, and mitochondrial toxicities than </a:t>
            </a:r>
            <a:br>
              <a:rPr lang="en-US" sz="2000" b="1"/>
            </a:br>
            <a:r>
              <a:rPr lang="en-US" sz="2000" b="1"/>
              <a:t>    other NRTIs</a:t>
            </a:r>
            <a:r>
              <a:rPr lang="en-US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913"/>
            <a:ext cx="6972300" cy="666908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3600" b="1" dirty="0" smtClean="0"/>
              <a:t>Protease Inhibitor-based Regimens (</a:t>
            </a:r>
            <a:r>
              <a:rPr lang="en-US" sz="3600" b="1" dirty="0" smtClean="0">
                <a:solidFill>
                  <a:srgbClr val="FF0000"/>
                </a:solidFill>
              </a:rPr>
              <a:t>2 NRTI </a:t>
            </a:r>
            <a:r>
              <a:rPr lang="en-US" sz="3600" b="1" dirty="0" smtClean="0"/>
              <a:t>plus </a:t>
            </a:r>
            <a:r>
              <a:rPr lang="en-US" sz="3600" b="1" dirty="0" err="1" smtClean="0"/>
              <a:t>prorease</a:t>
            </a:r>
            <a:r>
              <a:rPr lang="en-US" sz="3600" b="1" dirty="0" smtClean="0"/>
              <a:t> inhibitor)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 -  </a:t>
            </a:r>
            <a:r>
              <a:rPr lang="en-US" sz="2400" b="1" dirty="0" err="1" smtClean="0">
                <a:solidFill>
                  <a:srgbClr val="FF3300"/>
                </a:solidFill>
              </a:rPr>
              <a:t>Prefered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    - </a:t>
            </a:r>
            <a:r>
              <a:rPr lang="en-US" sz="2400" b="1" dirty="0" err="1" smtClean="0"/>
              <a:t>Indinavir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ritonavir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Kaletral</a:t>
            </a:r>
            <a:r>
              <a:rPr lang="en-US" sz="2400" b="1" dirty="0" smtClean="0"/>
              <a:t>) * plus (</a:t>
            </a:r>
            <a:r>
              <a:rPr lang="en-US" sz="2400" b="1" dirty="0" err="1" smtClean="0"/>
              <a:t>lamivudine</a:t>
            </a:r>
            <a:r>
              <a:rPr lang="en-US" sz="2400" b="1" dirty="0" smtClean="0"/>
              <a:t> or </a:t>
            </a:r>
            <a:br>
              <a:rPr lang="en-US" sz="2400" b="1" dirty="0" smtClean="0"/>
            </a:br>
            <a:r>
              <a:rPr lang="en-US" sz="2400" b="1" dirty="0" smtClean="0"/>
              <a:t>      </a:t>
            </a:r>
            <a:r>
              <a:rPr lang="en-US" sz="2400" b="1" dirty="0" err="1" smtClean="0"/>
              <a:t>emtricitabine</a:t>
            </a:r>
            <a:r>
              <a:rPr lang="en-US" sz="2400" b="1" dirty="0" smtClean="0"/>
              <a:t>) plus (</a:t>
            </a:r>
            <a:r>
              <a:rPr lang="en-US" sz="2400" b="1" dirty="0" err="1" smtClean="0"/>
              <a:t>zidovudine</a:t>
            </a:r>
            <a:r>
              <a:rPr lang="en-US" sz="2400" b="1" dirty="0" smtClean="0"/>
              <a:t> or </a:t>
            </a:r>
            <a:r>
              <a:rPr lang="en-US" sz="2400" b="1" dirty="0" err="1" smtClean="0"/>
              <a:t>stavudine</a:t>
            </a:r>
            <a:r>
              <a:rPr lang="en-US" sz="2400" b="1" dirty="0" smtClean="0"/>
              <a:t>** or </a:t>
            </a:r>
            <a:br>
              <a:rPr lang="en-US" sz="2400" b="1" dirty="0" smtClean="0"/>
            </a:br>
            <a:r>
              <a:rPr lang="en-US" sz="2400" b="1" dirty="0" smtClean="0"/>
              <a:t>      </a:t>
            </a:r>
            <a:r>
              <a:rPr lang="en-US" sz="2400" b="1" dirty="0" err="1" smtClean="0"/>
              <a:t>abacavir</a:t>
            </a:r>
            <a:r>
              <a:rPr lang="en-US" sz="2400" b="1" dirty="0" smtClean="0"/>
              <a:t> or </a:t>
            </a:r>
            <a:r>
              <a:rPr lang="en-US" sz="2400" b="1" dirty="0" err="1" smtClean="0"/>
              <a:t>tenofovir</a:t>
            </a:r>
            <a:r>
              <a:rPr lang="en-US" sz="2400" b="1" dirty="0" smtClean="0"/>
              <a:t> or </a:t>
            </a:r>
            <a:r>
              <a:rPr lang="en-US" sz="2400" b="1" dirty="0" err="1" smtClean="0"/>
              <a:t>didanosine</a:t>
            </a:r>
            <a:r>
              <a:rPr lang="en-US" sz="2400" b="1" dirty="0" smtClean="0"/>
              <a:t>) </a:t>
            </a:r>
            <a:br>
              <a:rPr lang="en-US" sz="2400" b="1" dirty="0" smtClean="0"/>
            </a:br>
            <a:r>
              <a:rPr lang="en-US" sz="2400" b="1" dirty="0" smtClean="0"/>
              <a:t>  - </a:t>
            </a:r>
            <a:r>
              <a:rPr lang="en-US" sz="2400" b="1" dirty="0" smtClean="0">
                <a:solidFill>
                  <a:srgbClr val="FF3300"/>
                </a:solidFill>
              </a:rPr>
              <a:t>Alternative:</a:t>
            </a: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400" b="1" dirty="0" smtClean="0"/>
              <a:t>    - </a:t>
            </a:r>
            <a:r>
              <a:rPr lang="en-US" sz="2400" b="1" dirty="0" err="1" smtClean="0"/>
              <a:t>Lopinavir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ritonavir</a:t>
            </a:r>
            <a:r>
              <a:rPr lang="en-US" sz="2400" b="1" dirty="0" smtClean="0"/>
              <a:t> plus (</a:t>
            </a:r>
            <a:r>
              <a:rPr lang="en-US" sz="2400" b="1" dirty="0" err="1" smtClean="0"/>
              <a:t>lamivudine</a:t>
            </a:r>
            <a:r>
              <a:rPr lang="en-US" sz="2400" b="1" dirty="0" smtClean="0"/>
              <a:t> or </a:t>
            </a:r>
            <a:br>
              <a:rPr lang="en-US" sz="2400" b="1" dirty="0" smtClean="0"/>
            </a:br>
            <a:r>
              <a:rPr lang="en-US" sz="2400" b="1" dirty="0" smtClean="0"/>
              <a:t>      </a:t>
            </a:r>
            <a:r>
              <a:rPr lang="en-US" sz="2400" b="1" dirty="0" err="1" smtClean="0"/>
              <a:t>emtricitabine</a:t>
            </a:r>
            <a:r>
              <a:rPr lang="en-US" sz="2400" b="1" dirty="0" smtClean="0"/>
              <a:t>) plus (</a:t>
            </a:r>
            <a:r>
              <a:rPr lang="en-US" sz="2400" b="1" dirty="0" err="1" smtClean="0"/>
              <a:t>stavudine</a:t>
            </a:r>
            <a:r>
              <a:rPr lang="en-US" sz="2400" b="1" dirty="0" smtClean="0"/>
              <a:t>** or </a:t>
            </a:r>
            <a:r>
              <a:rPr lang="en-US" sz="2400" b="1" dirty="0" err="1" smtClean="0"/>
              <a:t>abacavir</a:t>
            </a:r>
            <a:r>
              <a:rPr lang="en-US" sz="2400" b="1" dirty="0" smtClean="0"/>
              <a:t> or </a:t>
            </a:r>
            <a:br>
              <a:rPr lang="en-US" sz="2400" b="1" dirty="0" smtClean="0"/>
            </a:br>
            <a:r>
              <a:rPr lang="en-US" sz="2400" b="1" dirty="0" smtClean="0"/>
              <a:t>      </a:t>
            </a:r>
            <a:r>
              <a:rPr lang="en-US" sz="2400" b="1" dirty="0" err="1" smtClean="0"/>
              <a:t>tenofovir</a:t>
            </a:r>
            <a:r>
              <a:rPr lang="en-US" sz="2400" b="1" dirty="0" smtClean="0"/>
              <a:t> or </a:t>
            </a:r>
            <a:r>
              <a:rPr lang="en-US" sz="2400" b="1" dirty="0" err="1" smtClean="0"/>
              <a:t>didanosine</a:t>
            </a:r>
            <a:r>
              <a:rPr lang="en-US" sz="2400" b="1" dirty="0" smtClean="0"/>
              <a:t>)</a:t>
            </a:r>
          </a:p>
          <a:p>
            <a:pPr algn="l" eaLnBrk="1" hangingPunct="1">
              <a:lnSpc>
                <a:spcPct val="80000"/>
              </a:lnSpc>
            </a:pPr>
            <a:endParaRPr lang="en-US" sz="2400" b="1" dirty="0" smtClean="0"/>
          </a:p>
          <a:p>
            <a:pPr algn="l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However,</a:t>
            </a:r>
            <a:r>
              <a:rPr lang="en-US" sz="2400" b="1" dirty="0" smtClean="0"/>
              <a:t> there are too many protocols for this type of treatment</a:t>
            </a:r>
            <a:br>
              <a:rPr lang="en-US" sz="2400" b="1" dirty="0" smtClean="0"/>
            </a:b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3366FF"/>
                </a:solidFill>
              </a:rPr>
              <a:t>3) Viral Fusion Inhibitor):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Enfuvirtide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</a:t>
            </a:r>
            <a:r>
              <a:rPr lang="en-US" sz="2400" b="1" smtClean="0">
                <a:solidFill>
                  <a:srgbClr val="3366FF"/>
                </a:solidFill>
              </a:rPr>
              <a:t>MOA:</a:t>
            </a:r>
            <a:r>
              <a:rPr lang="en-US" sz="2400" smtClean="0"/>
              <a:t> Block entry into the cell.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</a:t>
            </a:r>
            <a:r>
              <a:rPr lang="en-US" sz="2400" b="1" smtClean="0">
                <a:solidFill>
                  <a:srgbClr val="3366FF"/>
                </a:solidFill>
              </a:rPr>
              <a:t>Use:</a:t>
            </a:r>
            <a:r>
              <a:rPr lang="en-US" sz="2400" smtClean="0"/>
              <a:t> not orally but SC for resistance HIV-1 patients.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Regimens for R</a:t>
            </a:r>
            <a:r>
              <a:rPr lang="en-US" sz="2400" baseline="-25000" smtClean="0"/>
              <a:t>X</a:t>
            </a:r>
            <a:r>
              <a:rPr lang="en-US" sz="2400" smtClean="0"/>
              <a:t> of AIDS patients (HAART) (see Fig. 38-17).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algn="ctr" rtl="0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0"/>
            <a:ext cx="8229600" cy="7029450"/>
          </a:xfrm>
        </p:spPr>
        <p:txBody>
          <a:bodyPr/>
          <a:lstStyle/>
          <a:p>
            <a:pPr marL="609600" indent="-609600" algn="l" rtl="0" eaLnBrk="1" hangingPunct="1">
              <a:lnSpc>
                <a:spcPct val="80000"/>
              </a:lnSpc>
              <a:buFontTx/>
              <a:buAutoNum type="arabicParenR"/>
            </a:pPr>
            <a:r>
              <a:rPr lang="en-US" sz="2800" b="1" dirty="0" smtClean="0">
                <a:solidFill>
                  <a:srgbClr val="3366FF"/>
                </a:solidFill>
              </a:rPr>
              <a:t>Agents to Treat Herpes Simplex virus (HSV) and </a:t>
            </a:r>
            <a:r>
              <a:rPr lang="en-US" sz="2800" b="1" dirty="0" err="1" smtClean="0">
                <a:solidFill>
                  <a:srgbClr val="3366FF"/>
                </a:solidFill>
              </a:rPr>
              <a:t>Varicella</a:t>
            </a:r>
            <a:r>
              <a:rPr lang="en-US" sz="2800" b="1" dirty="0" smtClean="0">
                <a:solidFill>
                  <a:srgbClr val="3366FF"/>
                </a:solidFill>
              </a:rPr>
              <a:t> Zoster Virus (VZV) infections.</a:t>
            </a:r>
          </a:p>
          <a:p>
            <a:pPr marL="609600" indent="-609600" algn="l" rtl="0" eaLnBrk="1" hangingPunct="1">
              <a:lnSpc>
                <a:spcPct val="80000"/>
              </a:lnSpc>
            </a:pPr>
            <a:r>
              <a:rPr lang="en-US" sz="2800" b="1" dirty="0" smtClean="0"/>
              <a:t>Examples:</a:t>
            </a:r>
            <a:r>
              <a:rPr lang="en-US" sz="2800" dirty="0" smtClean="0"/>
              <a:t> Acyclovir (prototype); </a:t>
            </a:r>
            <a:r>
              <a:rPr lang="en-US" sz="2800" dirty="0" err="1" smtClean="0"/>
              <a:t>Valcyclovir</a:t>
            </a:r>
            <a:r>
              <a:rPr lang="en-US" sz="2800" dirty="0" smtClean="0"/>
              <a:t>; 	 		</a:t>
            </a:r>
            <a:r>
              <a:rPr lang="en-US" sz="2800" dirty="0" err="1" smtClean="0"/>
              <a:t>Famiciclovir</a:t>
            </a:r>
            <a:r>
              <a:rPr lang="en-US" sz="2800" dirty="0" smtClean="0"/>
              <a:t>; </a:t>
            </a:r>
            <a:r>
              <a:rPr lang="en-US" sz="2800" dirty="0" err="1" smtClean="0">
                <a:solidFill>
                  <a:srgbClr val="FF0000"/>
                </a:solidFill>
              </a:rPr>
              <a:t>Trifluridine</a:t>
            </a:r>
            <a:r>
              <a:rPr lang="en-US" sz="2800" dirty="0" smtClean="0"/>
              <a:t> (</a:t>
            </a:r>
            <a:r>
              <a:rPr lang="en-US" sz="1800" dirty="0" smtClean="0"/>
              <a:t>Topical</a:t>
            </a:r>
            <a:r>
              <a:rPr lang="en-US" sz="2800" dirty="0" smtClean="0"/>
              <a:t>) </a:t>
            </a:r>
          </a:p>
          <a:p>
            <a:pPr marL="609600" indent="-609600" algn="l" rtl="0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3366FF"/>
                </a:solidFill>
              </a:rPr>
              <a:t>MOA: (49-2)</a:t>
            </a:r>
            <a:r>
              <a:rPr lang="en-US" sz="2800" dirty="0" smtClean="0"/>
              <a:t> They are </a:t>
            </a:r>
            <a:r>
              <a:rPr lang="en-US" sz="2800" dirty="0" err="1" smtClean="0"/>
              <a:t>guanosine</a:t>
            </a:r>
            <a:r>
              <a:rPr lang="en-US" sz="2800" dirty="0" smtClean="0"/>
              <a:t> analogs without </a:t>
            </a:r>
            <a:r>
              <a:rPr lang="en-US" sz="2800" b="1" dirty="0" smtClean="0"/>
              <a:t>sugar moiety </a:t>
            </a:r>
            <a:r>
              <a:rPr lang="en-US" sz="2800" b="1" dirty="0" smtClean="0">
                <a:solidFill>
                  <a:srgbClr val="FF0000"/>
                </a:solidFill>
              </a:rPr>
              <a:t>(so what?)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</a:p>
          <a:p>
            <a:pPr marL="609600" indent="-609600" algn="l" rtl="0" eaLnBrk="1" hangingPunct="1">
              <a:lnSpc>
                <a:spcPct val="80000"/>
              </a:lnSpc>
            </a:pPr>
            <a:r>
              <a:rPr lang="en-US" sz="2800" dirty="0" smtClean="0"/>
              <a:t>Three </a:t>
            </a:r>
            <a:r>
              <a:rPr lang="en-US" sz="2800" dirty="0" err="1" smtClean="0"/>
              <a:t>phosphorylation</a:t>
            </a:r>
            <a:r>
              <a:rPr lang="en-US" sz="2800" dirty="0" smtClean="0"/>
              <a:t> Steps are required for activation (one depends on </a:t>
            </a:r>
            <a:r>
              <a:rPr lang="en-US" sz="2800" dirty="0" smtClean="0">
                <a:solidFill>
                  <a:srgbClr val="3366FF"/>
                </a:solidFill>
              </a:rPr>
              <a:t>viral </a:t>
            </a:r>
            <a:r>
              <a:rPr lang="en-US" sz="2800" dirty="0" err="1" smtClean="0">
                <a:solidFill>
                  <a:srgbClr val="3366FF"/>
                </a:solidFill>
              </a:rPr>
              <a:t>thymidine</a:t>
            </a:r>
            <a:r>
              <a:rPr lang="en-US" sz="2800" dirty="0" smtClean="0">
                <a:solidFill>
                  <a:srgbClr val="3366FF"/>
                </a:solidFill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</a:rPr>
              <a:t>kinase</a:t>
            </a:r>
            <a:r>
              <a:rPr lang="en-US" sz="2800" dirty="0" smtClean="0"/>
              <a:t>), forming </a:t>
            </a:r>
            <a:r>
              <a:rPr lang="en-US" sz="2800" dirty="0" err="1" smtClean="0">
                <a:solidFill>
                  <a:srgbClr val="FF3300"/>
                </a:solidFill>
              </a:rPr>
              <a:t>triphosphate</a:t>
            </a:r>
            <a:r>
              <a:rPr lang="en-US" sz="2800" dirty="0" smtClean="0">
                <a:solidFill>
                  <a:srgbClr val="FF3300"/>
                </a:solidFill>
              </a:rPr>
              <a:t> form (1 in the viral 2 on the host)</a:t>
            </a:r>
            <a:r>
              <a:rPr lang="en-US" sz="2800" dirty="0" smtClean="0"/>
              <a:t>. This (</a:t>
            </a:r>
            <a:r>
              <a:rPr lang="en-US" sz="2800" dirty="0" err="1" smtClean="0"/>
              <a:t>acyclo</a:t>
            </a:r>
            <a:r>
              <a:rPr lang="en-US" sz="2800" dirty="0" smtClean="0"/>
              <a:t>-GTP), will incorporate into viral DNA-causing </a:t>
            </a:r>
            <a:r>
              <a:rPr lang="en-US" sz="2800" dirty="0" smtClean="0">
                <a:solidFill>
                  <a:srgbClr val="FF3300"/>
                </a:solidFill>
              </a:rPr>
              <a:t>premature DNA-chain</a:t>
            </a:r>
            <a:r>
              <a:rPr lang="en-US" sz="2800" dirty="0" smtClean="0"/>
              <a:t> termination (irreversible binding to </a:t>
            </a:r>
            <a:r>
              <a:rPr lang="en-US" sz="2800" dirty="0" smtClean="0">
                <a:solidFill>
                  <a:srgbClr val="FF3300"/>
                </a:solidFill>
              </a:rPr>
              <a:t>viral DNA polymerase</a:t>
            </a:r>
            <a:r>
              <a:rPr lang="en-US" sz="2800" dirty="0" smtClean="0"/>
              <a:t>) and inhibition of DNA </a:t>
            </a:r>
            <a:r>
              <a:rPr lang="en-US" sz="2800" dirty="0" err="1" smtClean="0"/>
              <a:t>snythesis</a:t>
            </a:r>
            <a:r>
              <a:rPr lang="en-US" sz="2800" dirty="0" smtClean="0"/>
              <a:t>.</a:t>
            </a:r>
          </a:p>
          <a:p>
            <a:pPr marL="609600" indent="-609600" algn="l" rtl="0" eaLnBrk="1" hangingPunct="1">
              <a:lnSpc>
                <a:spcPct val="80000"/>
              </a:lnSpc>
            </a:pPr>
            <a:endParaRPr lang="en-US" sz="2800" b="1" dirty="0" smtClean="0"/>
          </a:p>
          <a:p>
            <a:pPr marL="609600" indent="-609600" algn="l" rtl="0" eaLnBrk="1" hangingPunct="1">
              <a:lnSpc>
                <a:spcPct val="80000"/>
              </a:lnSpc>
            </a:pPr>
            <a:r>
              <a:rPr lang="en-US" sz="2800" b="1" dirty="0" smtClean="0"/>
              <a:t>What is the effect of drugs on the host cells (not infected)?</a:t>
            </a:r>
          </a:p>
          <a:p>
            <a:pPr marL="609600" indent="-609600" algn="l" rtl="0" eaLnBrk="1" hangingPunct="1">
              <a:lnSpc>
                <a:spcPct val="8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can0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8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337300"/>
          </a:xfrm>
        </p:spPr>
        <p:txBody>
          <a:bodyPr/>
          <a:lstStyle/>
          <a:p>
            <a:pPr algn="l" rtl="0" eaLnBrk="1" hangingPunct="1"/>
            <a:r>
              <a:rPr lang="en-US" sz="2800" b="1" dirty="0" smtClean="0"/>
              <a:t>IV. </a:t>
            </a:r>
            <a:r>
              <a:rPr lang="en-US" sz="2800" b="1" dirty="0" err="1" smtClean="0"/>
              <a:t>Antihepatitis</a:t>
            </a:r>
            <a:r>
              <a:rPr lang="en-US" sz="2800" b="1" dirty="0" smtClean="0"/>
              <a:t> Agents:</a:t>
            </a:r>
          </a:p>
          <a:p>
            <a:pPr algn="l" rtl="0" eaLnBrk="1" hangingPunct="1"/>
            <a:r>
              <a:rPr lang="en-US" sz="2800" dirty="0" smtClean="0"/>
              <a:t>Like in AIDS, they are </a:t>
            </a:r>
            <a:r>
              <a:rPr lang="en-US" sz="2800" dirty="0" smtClean="0">
                <a:solidFill>
                  <a:srgbClr val="FF0000"/>
                </a:solidFill>
              </a:rPr>
              <a:t>suppressive</a:t>
            </a:r>
            <a:r>
              <a:rPr lang="en-US" sz="2800" dirty="0" smtClean="0"/>
              <a:t> rather than </a:t>
            </a:r>
            <a:r>
              <a:rPr lang="en-US" sz="2800" dirty="0" smtClean="0">
                <a:solidFill>
                  <a:srgbClr val="FF0000"/>
                </a:solidFill>
              </a:rPr>
              <a:t>curative</a:t>
            </a:r>
            <a:r>
              <a:rPr lang="en-US" sz="2800" dirty="0" smtClean="0"/>
              <a:t>. Among many hepatitis viruses, HBV and HCV are the most common cause of chronic hepatitis, cirrhosis, and HCC.</a:t>
            </a:r>
          </a:p>
          <a:p>
            <a:pPr algn="l" rtl="0" eaLnBrk="1" hangingPunct="1"/>
            <a:r>
              <a:rPr lang="en-US" sz="2800" b="1" dirty="0" smtClean="0">
                <a:solidFill>
                  <a:srgbClr val="3366FF"/>
                </a:solidFill>
              </a:rPr>
              <a:t>Drugs for Hepatitis B (see Table  )</a:t>
            </a:r>
          </a:p>
          <a:p>
            <a:pPr lvl="1" algn="l" rtl="0" eaLnBrk="1" hangingPunct="1"/>
            <a:r>
              <a:rPr lang="en-US" sz="2400" b="1" dirty="0" err="1" smtClean="0">
                <a:solidFill>
                  <a:srgbClr val="3366FF"/>
                </a:solidFill>
              </a:rPr>
              <a:t>Lamivudine</a:t>
            </a:r>
            <a:r>
              <a:rPr lang="en-US" sz="2400" b="1" dirty="0" smtClean="0">
                <a:solidFill>
                  <a:srgbClr val="3366FF"/>
                </a:solidFill>
              </a:rPr>
              <a:t>:</a:t>
            </a:r>
          </a:p>
          <a:p>
            <a:pPr lvl="1" algn="l" rtl="0" eaLnBrk="1" hangingPunct="1"/>
            <a:r>
              <a:rPr lang="en-US" sz="2400" b="1" dirty="0" smtClean="0">
                <a:solidFill>
                  <a:srgbClr val="3366FF"/>
                </a:solidFill>
              </a:rPr>
              <a:t>MOA: </a:t>
            </a:r>
            <a:r>
              <a:rPr lang="en-US" sz="2000" b="1" dirty="0" smtClean="0">
                <a:solidFill>
                  <a:srgbClr val="3366FF"/>
                </a:solidFill>
              </a:rPr>
              <a:t>inhibit HBV DNA polymerase and HIV reverse transcriptase, resulting in chain termination.</a:t>
            </a:r>
            <a:endParaRPr lang="en-US" sz="2000" b="1" dirty="0" smtClean="0">
              <a:solidFill>
                <a:srgbClr val="3366FF"/>
              </a:solidFill>
            </a:endParaRPr>
          </a:p>
          <a:p>
            <a:pPr lvl="2" algn="l" rtl="0" eaLnBrk="1" hangingPunct="1"/>
            <a:r>
              <a:rPr lang="en-US" sz="2000" dirty="0" smtClean="0"/>
              <a:t>This </a:t>
            </a:r>
            <a:r>
              <a:rPr lang="en-US" sz="2000" dirty="0" smtClean="0"/>
              <a:t>safest </a:t>
            </a:r>
            <a:r>
              <a:rPr lang="en-US" sz="2000" dirty="0" smtClean="0"/>
              <a:t>NRTI </a:t>
            </a:r>
            <a:r>
              <a:rPr lang="en-US" sz="2000" dirty="0" smtClean="0"/>
              <a:t>antiretroviral drug, shows prolonged intracellular t</a:t>
            </a:r>
            <a:r>
              <a:rPr lang="en-US" sz="2000" baseline="-25000" dirty="0" smtClean="0"/>
              <a:t>1/2</a:t>
            </a:r>
            <a:r>
              <a:rPr lang="en-US" sz="2000" dirty="0" smtClean="0"/>
              <a:t> in HBV cell lines (17-19 Hr), than in HIV-infected cell line. </a:t>
            </a:r>
            <a:r>
              <a:rPr lang="en-US" sz="2000" dirty="0" smtClean="0">
                <a:solidFill>
                  <a:srgbClr val="FF0000"/>
                </a:solidFill>
              </a:rPr>
              <a:t>So What?.</a:t>
            </a:r>
          </a:p>
          <a:p>
            <a:pPr lvl="2" algn="l" rtl="0" eaLnBrk="1" hangingPunct="1">
              <a:buFontTx/>
              <a:buNone/>
            </a:pPr>
            <a:r>
              <a:rPr lang="en-US" sz="2000" b="1" dirty="0" smtClean="0">
                <a:solidFill>
                  <a:srgbClr val="3366FF"/>
                </a:solidFill>
              </a:rPr>
              <a:t>Effectiveness:</a:t>
            </a:r>
          </a:p>
          <a:p>
            <a:pPr lvl="2" algn="l" rtl="0" eaLnBrk="1" hangingPunct="1">
              <a:buFontTx/>
              <a:buNone/>
            </a:pPr>
            <a:r>
              <a:rPr lang="en-US" sz="2000" dirty="0" smtClean="0"/>
              <a:t>	Achieves almost universal HBV DNA suppression, with decrease in viral replication; and decrease progression to liver fibrosis.</a:t>
            </a:r>
          </a:p>
          <a:p>
            <a:pPr lvl="2" algn="l" rtl="0" eaLnBrk="1" hangingPunct="1">
              <a:buFontTx/>
              <a:buNone/>
            </a:pPr>
            <a:r>
              <a:rPr lang="en-US" sz="2000" dirty="0" smtClean="0"/>
              <a:t>	Response is more rapid than </a:t>
            </a:r>
            <a:r>
              <a:rPr lang="en-US" sz="2000" dirty="0" smtClean="0"/>
              <a:t>using interferon </a:t>
            </a:r>
            <a:r>
              <a:rPr lang="en-US" sz="2000" dirty="0" smtClean="0"/>
              <a:t>alone.</a:t>
            </a:r>
          </a:p>
          <a:p>
            <a:pPr lvl="2" algn="l" rtl="0" eaLnBrk="1" hangingPunct="1">
              <a:buFontTx/>
              <a:buNone/>
            </a:pPr>
            <a:r>
              <a:rPr lang="en-US" sz="2000" dirty="0" smtClean="0"/>
              <a:t>What will happen of </a:t>
            </a:r>
            <a:r>
              <a:rPr lang="en-US" sz="2000" dirty="0" err="1" smtClean="0"/>
              <a:t>lamivudine</a:t>
            </a:r>
            <a:r>
              <a:rPr lang="en-US" sz="2000" dirty="0" smtClean="0"/>
              <a:t> is stopped? </a:t>
            </a:r>
            <a:r>
              <a:rPr lang="ar-SA" sz="2000" dirty="0" smtClean="0"/>
              <a:t> 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335713"/>
          </a:xfrm>
        </p:spPr>
        <p:txBody>
          <a:bodyPr/>
          <a:lstStyle/>
          <a:p>
            <a:pPr algn="l" rtl="0" eaLnBrk="1" hangingPunct="1"/>
            <a:r>
              <a:rPr lang="en-US" sz="2400" b="1" dirty="0" err="1" smtClean="0">
                <a:solidFill>
                  <a:srgbClr val="3366FF"/>
                </a:solidFill>
              </a:rPr>
              <a:t>Resisitance</a:t>
            </a:r>
            <a:r>
              <a:rPr lang="en-US" sz="2400" b="1" dirty="0" smtClean="0">
                <a:solidFill>
                  <a:srgbClr val="3366FF"/>
                </a:solidFill>
              </a:rPr>
              <a:t>:</a:t>
            </a:r>
          </a:p>
          <a:p>
            <a:pPr lvl="1" algn="l" rtl="0" eaLnBrk="1" hangingPunct="1"/>
            <a:r>
              <a:rPr lang="en-US" sz="2400" b="1" dirty="0" smtClean="0"/>
              <a:t>20 % can occur after 8-9 months of therapy.</a:t>
            </a:r>
          </a:p>
          <a:p>
            <a:pPr lvl="1" algn="l" rtl="0" eaLnBrk="1" hangingPunct="1"/>
            <a:r>
              <a:rPr lang="en-US" sz="2400" b="1" dirty="0" smtClean="0"/>
              <a:t>What is the evidence of resistance?</a:t>
            </a:r>
          </a:p>
          <a:p>
            <a:pPr lvl="1" algn="l" rtl="0" eaLnBrk="1" hangingPunct="1">
              <a:buFontTx/>
              <a:buNone/>
            </a:pPr>
            <a:r>
              <a:rPr lang="en-US" sz="2400" b="1" dirty="0" smtClean="0"/>
              <a:t> </a:t>
            </a:r>
          </a:p>
          <a:p>
            <a:pPr algn="l" rtl="0" eaLnBrk="1" hangingPunct="1"/>
            <a:r>
              <a:rPr lang="en-US" b="1" dirty="0" smtClean="0">
                <a:solidFill>
                  <a:srgbClr val="3366FF"/>
                </a:solidFill>
              </a:rPr>
              <a:t>2. </a:t>
            </a:r>
            <a:r>
              <a:rPr lang="en-US" b="1" dirty="0" err="1" smtClean="0">
                <a:solidFill>
                  <a:srgbClr val="3366FF"/>
                </a:solidFill>
              </a:rPr>
              <a:t>Aldefovir</a:t>
            </a:r>
            <a:r>
              <a:rPr lang="en-US" b="1" dirty="0" smtClean="0">
                <a:solidFill>
                  <a:srgbClr val="3366FF"/>
                </a:solidFill>
              </a:rPr>
              <a:t>:</a:t>
            </a:r>
          </a:p>
          <a:p>
            <a:pPr lvl="1" algn="l" rtl="0" eaLnBrk="1" hangingPunct="1"/>
            <a:r>
              <a:rPr lang="en-US" sz="2400" b="1" dirty="0" smtClean="0"/>
              <a:t>This nucleotide (NRTIs) analog is </a:t>
            </a:r>
            <a:r>
              <a:rPr lang="en-US" sz="2400" b="1" dirty="0" smtClean="0"/>
              <a:t>also HBV infection especially in </a:t>
            </a:r>
            <a:r>
              <a:rPr lang="en-US" sz="2400" b="1" dirty="0" err="1" smtClean="0"/>
              <a:t>lamivudine</a:t>
            </a:r>
            <a:r>
              <a:rPr lang="en-US" sz="2400" b="1" dirty="0" smtClean="0"/>
              <a:t> resistance cases.</a:t>
            </a:r>
          </a:p>
          <a:p>
            <a:pPr lvl="1" algn="l" rtl="0" eaLnBrk="1" hangingPunct="1"/>
            <a:r>
              <a:rPr lang="en-US" sz="1800" b="1" dirty="0" smtClean="0"/>
              <a:t>Is there any cross resistance between </a:t>
            </a:r>
            <a:r>
              <a:rPr lang="en-US" sz="1800" b="1" dirty="0" err="1" smtClean="0"/>
              <a:t>lamivudine</a:t>
            </a:r>
            <a:r>
              <a:rPr lang="en-US" sz="1800" b="1" dirty="0" smtClean="0"/>
              <a:t> and </a:t>
            </a:r>
            <a:r>
              <a:rPr lang="en-US" sz="1800" b="1" dirty="0" err="1" smtClean="0"/>
              <a:t>Aldefovir</a:t>
            </a:r>
            <a:r>
              <a:rPr lang="en-US" sz="1800" b="1" dirty="0" smtClean="0"/>
              <a:t>?</a:t>
            </a:r>
            <a:endParaRPr lang="en-US" sz="1800" b="1" dirty="0" smtClean="0"/>
          </a:p>
          <a:p>
            <a:pPr lvl="1" algn="l" rtl="0" eaLnBrk="1" hangingPunct="1"/>
            <a:r>
              <a:rPr lang="en-US" sz="2400" b="1" dirty="0" smtClean="0">
                <a:solidFill>
                  <a:srgbClr val="3366FF"/>
                </a:solidFill>
              </a:rPr>
              <a:t>Side effects:</a:t>
            </a:r>
            <a:r>
              <a:rPr lang="en-US" sz="2400" b="1" dirty="0" smtClean="0"/>
              <a:t> </a:t>
            </a:r>
          </a:p>
          <a:p>
            <a:pPr lvl="2" algn="l" rtl="0" eaLnBrk="1" hangingPunct="1"/>
            <a:r>
              <a:rPr lang="en-US" b="1" dirty="0" smtClean="0"/>
              <a:t>Eliminated by </a:t>
            </a:r>
            <a:r>
              <a:rPr lang="en-US" b="1" dirty="0" err="1" smtClean="0"/>
              <a:t>glomerular</a:t>
            </a:r>
            <a:r>
              <a:rPr lang="en-US" b="1" dirty="0" smtClean="0"/>
              <a:t> </a:t>
            </a:r>
            <a:r>
              <a:rPr lang="en-US" b="1" dirty="0" err="1" smtClean="0"/>
              <a:t>fil.and</a:t>
            </a:r>
            <a:r>
              <a:rPr lang="en-US" b="1" dirty="0" smtClean="0"/>
              <a:t> tubular secretion, thus it is </a:t>
            </a:r>
            <a:r>
              <a:rPr lang="en-US" b="1" dirty="0" err="1" smtClean="0">
                <a:solidFill>
                  <a:srgbClr val="FF3300"/>
                </a:solidFill>
              </a:rPr>
              <a:t>nephrotoxic</a:t>
            </a:r>
            <a:r>
              <a:rPr lang="en-US" b="1" dirty="0" smtClean="0">
                <a:solidFill>
                  <a:srgbClr val="FF3300"/>
                </a:solidFill>
              </a:rPr>
              <a:t>.</a:t>
            </a:r>
          </a:p>
          <a:p>
            <a:pPr lvl="2" algn="l" rtl="0" eaLnBrk="1" hangingPunct="1"/>
            <a:r>
              <a:rPr lang="en-US" b="1" dirty="0" smtClean="0"/>
              <a:t>Lactic acidosis and </a:t>
            </a:r>
            <a:r>
              <a:rPr lang="en-US" b="1" dirty="0" err="1" smtClean="0"/>
              <a:t>hepatomegaly</a:t>
            </a:r>
            <a:r>
              <a:rPr lang="en-US" b="1" dirty="0" smtClean="0"/>
              <a:t> with </a:t>
            </a:r>
            <a:r>
              <a:rPr lang="en-US" b="1" dirty="0" err="1" smtClean="0"/>
              <a:t>steotosis</a:t>
            </a:r>
            <a:r>
              <a:rPr lang="en-US" b="1" dirty="0" smtClean="0"/>
              <a:t> may occur.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3366FF"/>
                </a:solidFill>
              </a:rPr>
              <a:t>3. Interferon Alfa: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b="1" dirty="0" smtClean="0"/>
              <a:t>Endogenous </a:t>
            </a:r>
            <a:r>
              <a:rPr lang="en-US" sz="2400" b="1" dirty="0" smtClean="0"/>
              <a:t>glycoprotein or cytokine that  </a:t>
            </a:r>
            <a:r>
              <a:rPr lang="en-US" sz="2400" b="1" dirty="0" smtClean="0"/>
              <a:t>produced in human </a:t>
            </a:r>
            <a:r>
              <a:rPr lang="en-US" sz="2400" b="1" dirty="0" smtClean="0"/>
              <a:t>leukocytes and exert </a:t>
            </a:r>
            <a:r>
              <a:rPr lang="en-US" sz="2400" b="1" dirty="0" err="1" smtClean="0"/>
              <a:t>anitviral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immunomodulatory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antiproliferative</a:t>
            </a:r>
            <a:r>
              <a:rPr lang="en-US" sz="2400" b="1" dirty="0" smtClean="0"/>
              <a:t> activities.</a:t>
            </a:r>
          </a:p>
          <a:p>
            <a:pPr lvl="1" algn="l" rtl="0" eaLnBrk="1" hangingPunct="1">
              <a:lnSpc>
                <a:spcPct val="90000"/>
              </a:lnSpc>
              <a:buNone/>
            </a:pPr>
            <a:r>
              <a:rPr lang="en-US" sz="2400" b="1" dirty="0" smtClean="0"/>
              <a:t> Commercially </a:t>
            </a:r>
            <a:r>
              <a:rPr lang="en-US" sz="2400" b="1" dirty="0" smtClean="0"/>
              <a:t>available as: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b="1" dirty="0" smtClean="0"/>
              <a:t>Interferon alfa-2b: Licensed for Rx of  HBV and acute  hepatitis C. </a:t>
            </a:r>
          </a:p>
          <a:p>
            <a:pPr lvl="2" algn="l" rtl="0" eaLnBrk="1" hangingPunct="1">
              <a:lnSpc>
                <a:spcPct val="90000"/>
              </a:lnSpc>
            </a:pPr>
            <a:endParaRPr lang="en-US" b="1" dirty="0" smtClean="0"/>
          </a:p>
          <a:p>
            <a:pPr lvl="2" algn="l" rtl="0" eaLnBrk="1" hangingPunct="1">
              <a:lnSpc>
                <a:spcPct val="90000"/>
              </a:lnSpc>
            </a:pPr>
            <a:r>
              <a:rPr lang="en-US" b="1" dirty="0" smtClean="0"/>
              <a:t>Interferon alfa-2a: can be used for HCV (Either alone or better with oral </a:t>
            </a:r>
            <a:r>
              <a:rPr lang="en-US" b="1" dirty="0" err="1" smtClean="0"/>
              <a:t>Ribaverin</a:t>
            </a:r>
            <a:r>
              <a:rPr lang="en-US" b="1" dirty="0" smtClean="0"/>
              <a:t> (</a:t>
            </a:r>
            <a:r>
              <a:rPr lang="en-US" b="1" dirty="0" err="1" smtClean="0"/>
              <a:t>quanosine</a:t>
            </a:r>
            <a:r>
              <a:rPr lang="en-US" b="1" dirty="0" smtClean="0"/>
              <a:t> analog).</a:t>
            </a:r>
          </a:p>
          <a:p>
            <a:pPr lvl="2" algn="l" rtl="0"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3300"/>
                </a:solidFill>
              </a:rPr>
              <a:t>Note: Both types can be used for HCV</a:t>
            </a:r>
          </a:p>
          <a:p>
            <a:pPr lvl="2" algn="l" rtl="0" eaLnBrk="1" hangingPunct="1">
              <a:lnSpc>
                <a:spcPct val="80000"/>
              </a:lnSpc>
              <a:buFontTx/>
              <a:buNone/>
            </a:pPr>
            <a:endParaRPr lang="en-US" b="1" dirty="0" smtClean="0">
              <a:solidFill>
                <a:srgbClr val="3366FF"/>
              </a:solidFill>
            </a:endParaRPr>
          </a:p>
          <a:p>
            <a:pPr lvl="2" algn="l" rtl="0" eaLnBrk="1" hangingPunct="1"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rgbClr val="3366FF"/>
                </a:solidFill>
              </a:rPr>
              <a:t>MOA:</a:t>
            </a:r>
          </a:p>
          <a:p>
            <a:pPr lvl="2" algn="l" rtl="0" eaLnBrk="1" hangingPunct="1"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rgbClr val="3366FF"/>
                </a:solidFill>
              </a:rPr>
              <a:t>  </a:t>
            </a:r>
            <a:r>
              <a:rPr lang="en-US" b="1" dirty="0" smtClean="0"/>
              <a:t>Unclear but may be </a:t>
            </a:r>
            <a:r>
              <a:rPr lang="en-US" b="1" dirty="0" smtClean="0"/>
              <a:t>via the induction </a:t>
            </a:r>
            <a:r>
              <a:rPr lang="en-US" b="1" dirty="0" smtClean="0"/>
              <a:t>of  </a:t>
            </a:r>
            <a:r>
              <a:rPr lang="en-US" b="1" dirty="0" smtClean="0">
                <a:solidFill>
                  <a:srgbClr val="FF3300"/>
                </a:solidFill>
              </a:rPr>
              <a:t>host cell enzymes</a:t>
            </a:r>
            <a:r>
              <a:rPr lang="en-US" b="1" dirty="0" smtClean="0"/>
              <a:t> that inhibit viral RNA translation and thus degradation of viral mRNA and </a:t>
            </a:r>
            <a:r>
              <a:rPr lang="en-US" b="1" dirty="0" err="1" smtClean="0"/>
              <a:t>tRNA</a:t>
            </a:r>
            <a:r>
              <a:rPr lang="en-US" b="1" dirty="0" smtClean="0"/>
              <a:t>. </a:t>
            </a:r>
          </a:p>
          <a:p>
            <a:pPr lvl="2" algn="l" rtl="0" eaLnBrk="1" hangingPunct="1">
              <a:lnSpc>
                <a:spcPct val="80000"/>
              </a:lnSpc>
              <a:buFontTx/>
              <a:buNone/>
            </a:pPr>
            <a:endParaRPr lang="en-US" b="1" dirty="0" smtClean="0"/>
          </a:p>
          <a:p>
            <a:pPr lvl="2" algn="l" rtl="0" eaLnBrk="1" hangingPunct="1">
              <a:lnSpc>
                <a:spcPct val="90000"/>
              </a:lnSpc>
              <a:buFontTx/>
              <a:buNone/>
            </a:pPr>
            <a:endParaRPr lang="en-US" b="1" dirty="0" smtClean="0">
              <a:solidFill>
                <a:srgbClr val="FF3300"/>
              </a:solidFill>
            </a:endParaRPr>
          </a:p>
          <a:p>
            <a:pPr lvl="2" algn="l" rtl="0" eaLnBrk="1" hangingPunct="1">
              <a:lnSpc>
                <a:spcPct val="90000"/>
              </a:lnSpc>
            </a:pPr>
            <a:endParaRPr lang="en-US" b="1" dirty="0" smtClean="0">
              <a:solidFill>
                <a:srgbClr val="FF3300"/>
              </a:solidFill>
            </a:endParaRPr>
          </a:p>
          <a:p>
            <a:pPr algn="l" rtl="0"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can0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48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669087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3366FF"/>
                </a:solidFill>
              </a:rPr>
              <a:t>PK of </a:t>
            </a:r>
            <a:r>
              <a:rPr lang="en-US" sz="2800" b="1" dirty="0" err="1" smtClean="0">
                <a:solidFill>
                  <a:srgbClr val="3366FF"/>
                </a:solidFill>
              </a:rPr>
              <a:t>interferons</a:t>
            </a:r>
            <a:r>
              <a:rPr lang="en-US" sz="2800" b="1" dirty="0" smtClean="0">
                <a:solidFill>
                  <a:srgbClr val="3366FF"/>
                </a:solidFill>
              </a:rPr>
              <a:t>:</a:t>
            </a:r>
          </a:p>
          <a:p>
            <a:pPr lvl="3" algn="l" rtl="0" eaLnBrk="1" hangingPunct="1">
              <a:lnSpc>
                <a:spcPct val="80000"/>
              </a:lnSpc>
            </a:pPr>
            <a:r>
              <a:rPr lang="en-US" sz="2400" b="1" dirty="0" smtClean="0"/>
              <a:t>Both types could be administered either  S.C or I.M. with short  t</a:t>
            </a:r>
            <a:r>
              <a:rPr lang="en-US" sz="2400" b="1" baseline="-25000" dirty="0" smtClean="0"/>
              <a:t>1/2</a:t>
            </a:r>
            <a:r>
              <a:rPr lang="en-US" sz="2400" b="1" dirty="0" smtClean="0"/>
              <a:t>.(4-7 hrs)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/>
              <a:t> </a:t>
            </a:r>
          </a:p>
          <a:p>
            <a:pPr lvl="3" algn="l" rtl="0" eaLnBrk="1" hangingPunct="1">
              <a:lnSpc>
                <a:spcPct val="80000"/>
              </a:lnSpc>
            </a:pPr>
            <a:r>
              <a:rPr lang="en-US" sz="2400" b="1" dirty="0" smtClean="0"/>
              <a:t>Filtered unchanged in the </a:t>
            </a:r>
            <a:r>
              <a:rPr lang="en-US" sz="2400" b="1" dirty="0" err="1" smtClean="0"/>
              <a:t>glomeruli</a:t>
            </a:r>
            <a:r>
              <a:rPr lang="en-US" sz="2400" b="1" dirty="0" smtClean="0"/>
              <a:t> with </a:t>
            </a:r>
            <a:r>
              <a:rPr lang="en-US" sz="2400" b="1" dirty="0" err="1" smtClean="0"/>
              <a:t>protolytic</a:t>
            </a:r>
            <a:r>
              <a:rPr lang="en-US" sz="2400" b="1" dirty="0" smtClean="0"/>
              <a:t> degradation in the tubule.</a:t>
            </a:r>
          </a:p>
          <a:p>
            <a:pPr lvl="3" algn="l" rtl="0" eaLnBrk="1" hangingPunct="1">
              <a:lnSpc>
                <a:spcPct val="80000"/>
              </a:lnSpc>
            </a:pPr>
            <a:endParaRPr lang="en-US" sz="2400" b="1" dirty="0" smtClean="0"/>
          </a:p>
          <a:p>
            <a:pPr lvl="3" algn="l" rtl="0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FF3300"/>
                </a:solidFill>
              </a:rPr>
              <a:t>What are the differences between interferon and </a:t>
            </a:r>
            <a:r>
              <a:rPr lang="en-US" sz="2400" b="1" dirty="0" err="1" smtClean="0">
                <a:solidFill>
                  <a:srgbClr val="FF3300"/>
                </a:solidFill>
              </a:rPr>
              <a:t>pegelated</a:t>
            </a:r>
            <a:r>
              <a:rPr lang="en-US" sz="2400" b="1" dirty="0" smtClean="0">
                <a:solidFill>
                  <a:srgbClr val="FF3300"/>
                </a:solidFill>
              </a:rPr>
              <a:t> interferon Alfa?</a:t>
            </a:r>
          </a:p>
          <a:p>
            <a:pPr lvl="2" algn="l" rtl="0" eaLnBrk="1" hangingPunct="1">
              <a:lnSpc>
                <a:spcPct val="80000"/>
              </a:lnSpc>
              <a:buFontTx/>
              <a:buNone/>
            </a:pPr>
            <a:r>
              <a:rPr lang="en-US" b="1" dirty="0" smtClean="0"/>
              <a:t> 1) </a:t>
            </a:r>
            <a:r>
              <a:rPr lang="en-US" b="1" dirty="0" err="1" smtClean="0"/>
              <a:t>Strucure</a:t>
            </a:r>
            <a:r>
              <a:rPr lang="en-US" b="1" dirty="0" smtClean="0"/>
              <a:t>: Peg Interferon alfa-2a and 2b represent the corresponding </a:t>
            </a:r>
            <a:r>
              <a:rPr lang="en-US" b="1" dirty="0" err="1" smtClean="0"/>
              <a:t>interferons</a:t>
            </a:r>
            <a:r>
              <a:rPr lang="en-US" b="1" dirty="0" smtClean="0"/>
              <a:t> with branched </a:t>
            </a:r>
            <a:r>
              <a:rPr lang="en-US" b="1" dirty="0" smtClean="0">
                <a:solidFill>
                  <a:srgbClr val="FF3300"/>
                </a:solidFill>
              </a:rPr>
              <a:t>polyethylene moiety</a:t>
            </a:r>
            <a:r>
              <a:rPr lang="en-US" b="1" dirty="0" smtClean="0"/>
              <a:t> is attached by covalent bind. Thus,</a:t>
            </a:r>
          </a:p>
          <a:p>
            <a:pPr lvl="2" algn="l" rtl="0" eaLnBrk="1" hangingPunct="1">
              <a:lnSpc>
                <a:spcPct val="80000"/>
              </a:lnSpc>
              <a:buFontTx/>
              <a:buNone/>
            </a:pPr>
            <a:endParaRPr lang="en-US" b="1" dirty="0" smtClean="0"/>
          </a:p>
          <a:p>
            <a:pPr lvl="2" algn="l" rtl="0" eaLnBrk="1" hangingPunct="1">
              <a:lnSpc>
                <a:spcPct val="80000"/>
              </a:lnSpc>
              <a:buFontTx/>
              <a:buNone/>
            </a:pPr>
            <a:r>
              <a:rPr lang="en-US" b="1" dirty="0" smtClean="0"/>
              <a:t>	2) Peg has longer t</a:t>
            </a:r>
            <a:r>
              <a:rPr lang="en-US" b="1" baseline="-25000" dirty="0" smtClean="0"/>
              <a:t>1/2 </a:t>
            </a:r>
            <a:r>
              <a:rPr lang="en-US" b="1" dirty="0" smtClean="0"/>
              <a:t>as compared to normal interferon. (80 Hr </a:t>
            </a:r>
            <a:r>
              <a:rPr lang="en-US" b="1" dirty="0" err="1" smtClean="0"/>
              <a:t>vs</a:t>
            </a:r>
            <a:r>
              <a:rPr lang="en-US" b="1" dirty="0" smtClean="0"/>
              <a:t> 5.1 for alfa-2b) and increase in renal impairment.</a:t>
            </a:r>
          </a:p>
          <a:p>
            <a:pPr lvl="2" algn="l" rtl="0" eaLnBrk="1" hangingPunct="1">
              <a:lnSpc>
                <a:spcPct val="80000"/>
              </a:lnSpc>
              <a:buFontTx/>
              <a:buNone/>
            </a:pPr>
            <a:endParaRPr lang="en-US" b="1" dirty="0" smtClean="0"/>
          </a:p>
          <a:p>
            <a:pPr lvl="2" algn="l" rtl="0" eaLnBrk="1" hangingPunct="1">
              <a:lnSpc>
                <a:spcPct val="80000"/>
              </a:lnSpc>
              <a:buFontTx/>
              <a:buNone/>
            </a:pPr>
            <a:r>
              <a:rPr lang="en-US" b="1" dirty="0" smtClean="0"/>
              <a:t>	3) Efficacy is superior to non-</a:t>
            </a:r>
            <a:r>
              <a:rPr lang="en-US" b="1" dirty="0" err="1" smtClean="0"/>
              <a:t>pegelated</a:t>
            </a:r>
            <a:r>
              <a:rPr lang="en-US" b="1" dirty="0" smtClean="0"/>
              <a:t>    	          interferon.</a:t>
            </a:r>
          </a:p>
          <a:p>
            <a:pPr lvl="2" algn="l" rtl="0" eaLnBrk="1" hangingPunct="1">
              <a:lnSpc>
                <a:spcPct val="80000"/>
              </a:lnSpc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457200" y="0"/>
            <a:ext cx="822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 rtl="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3366FF"/>
                </a:solidFill>
              </a:rPr>
              <a:t>Other Uses of  Interferon:</a:t>
            </a:r>
          </a:p>
          <a:p>
            <a:pPr marL="1143000" lvl="2" indent="-228600" rtl="0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/>
              <a:t>		1) Cancers such as hairy-cell leukemia and Kaposi 	    </a:t>
            </a:r>
            <a:r>
              <a:rPr lang="en-US" sz="1800" b="1" dirty="0" smtClean="0"/>
              <a:t>sarcoma related to AIDS.</a:t>
            </a:r>
            <a:endParaRPr lang="en-US" sz="1800" b="1" dirty="0"/>
          </a:p>
          <a:p>
            <a:pPr marL="1143000" lvl="2" indent="-228600" rtl="0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/>
              <a:t>		2) Multiple Sclerosis</a:t>
            </a:r>
          </a:p>
          <a:p>
            <a:pPr marL="1143000" lvl="2" indent="-228600" rtl="0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/>
              <a:t>		3) topically for genital warts.</a:t>
            </a:r>
          </a:p>
          <a:p>
            <a:pPr marL="1143000" lvl="2" indent="-228600" rtl="0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/>
              <a:t>		4) prevent dissemination of herpes zoster in cancer 	    </a:t>
            </a:r>
            <a:r>
              <a:rPr lang="en-US" sz="1800" b="1" dirty="0" smtClean="0"/>
              <a:t>patients or </a:t>
            </a:r>
            <a:r>
              <a:rPr lang="en-US" sz="1800" b="1" dirty="0" err="1" smtClean="0"/>
              <a:t>immunocompromised</a:t>
            </a:r>
            <a:r>
              <a:rPr lang="en-US" sz="1800" b="1" dirty="0" smtClean="0"/>
              <a:t> patients</a:t>
            </a:r>
          </a:p>
          <a:p>
            <a:pPr marL="1143000" lvl="2" indent="-228600" rtl="0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 smtClean="0"/>
              <a:t>	</a:t>
            </a:r>
            <a:r>
              <a:rPr lang="en-US" sz="1800" b="1" dirty="0" smtClean="0"/>
              <a:t>	5) Multiple myeloma</a:t>
            </a:r>
            <a:endParaRPr lang="en-US" sz="1800" b="1" dirty="0"/>
          </a:p>
          <a:p>
            <a:pPr marL="1143000" lvl="2" indent="-228600" rtl="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3366FF"/>
                </a:solidFill>
              </a:rPr>
              <a:t>Side Effects of </a:t>
            </a:r>
            <a:r>
              <a:rPr lang="en-US" sz="2000" b="1" dirty="0" err="1">
                <a:solidFill>
                  <a:srgbClr val="3366FF"/>
                </a:solidFill>
              </a:rPr>
              <a:t>interferons</a:t>
            </a:r>
            <a:r>
              <a:rPr lang="en-US" sz="2000" b="1" dirty="0">
                <a:solidFill>
                  <a:srgbClr val="3366FF"/>
                </a:solidFill>
              </a:rPr>
              <a:t>:</a:t>
            </a:r>
          </a:p>
          <a:p>
            <a:pPr marL="1143000" lvl="2" indent="-228600" rtl="0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/>
              <a:t>	-Since they are endogenous types of  proteins, they may produce Flu-like symptoms within 6 hr in more than 30%, with N/V and anorexia; fatigue; rash; alopecia.</a:t>
            </a:r>
          </a:p>
          <a:p>
            <a:pPr marL="1143000" lvl="2" indent="-228600" rtl="0">
              <a:lnSpc>
                <a:spcPct val="80000"/>
              </a:lnSpc>
              <a:spcBef>
                <a:spcPct val="20000"/>
              </a:spcBef>
            </a:pPr>
            <a:endParaRPr lang="en-US" sz="1800" b="1" dirty="0"/>
          </a:p>
          <a:p>
            <a:pPr marL="1143000" lvl="2" indent="-228600" rtl="0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/>
              <a:t>	- Thrombocytopenia: </a:t>
            </a:r>
            <a:r>
              <a:rPr lang="en-US" sz="1800" b="1" dirty="0" err="1"/>
              <a:t>granulocytopenia</a:t>
            </a:r>
            <a:r>
              <a:rPr lang="en-US" sz="1800" b="1" dirty="0"/>
              <a:t> and elevation in </a:t>
            </a:r>
            <a:r>
              <a:rPr lang="en-US" sz="1800" b="1" dirty="0" err="1"/>
              <a:t>aminotransferase</a:t>
            </a:r>
            <a:r>
              <a:rPr lang="en-US" sz="1800" b="1" dirty="0"/>
              <a:t> </a:t>
            </a:r>
            <a:r>
              <a:rPr lang="en-US" sz="1800" b="1" dirty="0" smtClean="0"/>
              <a:t>level mainly in responders.  </a:t>
            </a:r>
            <a:r>
              <a:rPr lang="en-US" sz="1800" b="1" dirty="0"/>
              <a:t>Induction of </a:t>
            </a:r>
            <a:r>
              <a:rPr lang="en-US" sz="1800" b="1" dirty="0" err="1"/>
              <a:t>autoantibodies</a:t>
            </a:r>
            <a:r>
              <a:rPr lang="en-US" sz="1800" b="1" dirty="0"/>
              <a:t>.</a:t>
            </a:r>
          </a:p>
          <a:p>
            <a:pPr marL="1143000" lvl="2" indent="-228600" rtl="0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/>
              <a:t>	- </a:t>
            </a:r>
            <a:r>
              <a:rPr lang="en-US" sz="1800" b="1" dirty="0" smtClean="0"/>
              <a:t>Mental depression and Neurotoxicity (somnolence) </a:t>
            </a:r>
            <a:endParaRPr lang="en-US" sz="1800" b="1" dirty="0"/>
          </a:p>
          <a:p>
            <a:pPr marL="1143000" lvl="2" indent="-228600" rtl="0">
              <a:lnSpc>
                <a:spcPct val="80000"/>
              </a:lnSpc>
              <a:spcBef>
                <a:spcPct val="20000"/>
              </a:spcBef>
            </a:pPr>
            <a:endParaRPr lang="en-US" sz="2000" b="1" dirty="0">
              <a:solidFill>
                <a:srgbClr val="3366FF"/>
              </a:solidFill>
            </a:endParaRPr>
          </a:p>
          <a:p>
            <a:pPr marL="1143000" lvl="2" indent="-228600" rtl="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3366FF"/>
                </a:solidFill>
              </a:rPr>
              <a:t>Contraindications:</a:t>
            </a:r>
          </a:p>
          <a:p>
            <a:pPr marL="1143000" lvl="2" indent="-228600" rtl="0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/>
              <a:t>	Psychosis; </a:t>
            </a:r>
            <a:r>
              <a:rPr lang="en-US" sz="1800" b="1" dirty="0" err="1"/>
              <a:t>neutropenia</a:t>
            </a:r>
            <a:r>
              <a:rPr lang="en-US" sz="1800" b="1" dirty="0"/>
              <a:t>; thrombocytopenia; </a:t>
            </a:r>
            <a:r>
              <a:rPr lang="en-US" sz="1800" b="1" dirty="0" err="1"/>
              <a:t>dermatomyositis</a:t>
            </a:r>
            <a:r>
              <a:rPr lang="en-US" sz="1800" b="1" dirty="0"/>
              <a:t> (why).; organ transplanted patients. </a:t>
            </a:r>
          </a:p>
          <a:p>
            <a:pPr marL="1143000" lvl="2" indent="-228600" rtl="0">
              <a:lnSpc>
                <a:spcPct val="80000"/>
              </a:lnSpc>
              <a:spcBef>
                <a:spcPct val="20000"/>
              </a:spcBef>
            </a:pPr>
            <a:endParaRPr lang="en-US" sz="1800" b="1" dirty="0"/>
          </a:p>
          <a:p>
            <a:pPr marL="1143000" lvl="2" indent="-228600" rtl="0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/>
              <a:t>  </a:t>
            </a:r>
          </a:p>
          <a:p>
            <a:pPr marL="742950" lvl="1" indent="-285750" rtl="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1800" b="1" dirty="0"/>
          </a:p>
          <a:p>
            <a:pPr marL="342900" indent="-342900" rtl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900" dirty="0"/>
          </a:p>
          <a:p>
            <a:pPr marL="342900" indent="-342900" rtl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9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408738"/>
          </a:xfrm>
        </p:spPr>
        <p:txBody>
          <a:bodyPr/>
          <a:lstStyle/>
          <a:p>
            <a:pPr algn="l" eaLnBrk="1" hangingPunct="1">
              <a:buFontTx/>
              <a:buNone/>
            </a:pPr>
            <a:r>
              <a:rPr lang="en-US" b="1" smtClean="0">
                <a:solidFill>
                  <a:srgbClr val="3366FF"/>
                </a:solidFill>
              </a:rPr>
              <a:t>Ribavirin:</a:t>
            </a:r>
          </a:p>
          <a:p>
            <a:pPr algn="l" eaLnBrk="1" hangingPunct="1">
              <a:buFontTx/>
              <a:buNone/>
            </a:pPr>
            <a:r>
              <a:rPr lang="en-US" smtClean="0"/>
              <a:t>		Guanosine analog requires phosporylation; and inhibits  the replication of wide range of DNA and RNA viruses, including HCV; HIV; influenza A &amp; B and respiratory syncytial virus (RSV).   </a:t>
            </a:r>
          </a:p>
          <a:p>
            <a:pPr algn="l" eaLnBrk="1" hangingPunct="1">
              <a:buFontTx/>
              <a:buNone/>
            </a:pPr>
            <a:r>
              <a:rPr lang="en-US" b="1" smtClean="0">
                <a:solidFill>
                  <a:srgbClr val="3366FF"/>
                </a:solidFill>
              </a:rPr>
              <a:t>Uses:</a:t>
            </a:r>
            <a:r>
              <a:rPr lang="en-US" smtClean="0"/>
              <a:t> </a:t>
            </a:r>
          </a:p>
          <a:p>
            <a:pPr algn="l" rtl="0" eaLnBrk="1" hangingPunct="1">
              <a:buFontTx/>
              <a:buNone/>
            </a:pPr>
            <a:r>
              <a:rPr lang="en-US" smtClean="0"/>
              <a:t>	Orally: together with interferons for HCV.</a:t>
            </a:r>
          </a:p>
          <a:p>
            <a:pPr algn="l" rtl="0" eaLnBrk="1" hangingPunct="1">
              <a:buFontTx/>
              <a:buNone/>
            </a:pPr>
            <a:r>
              <a:rPr lang="en-US" smtClean="0"/>
              <a:t>	Inhaled: For (RSV). 	</a:t>
            </a:r>
          </a:p>
          <a:p>
            <a:pPr algn="l" eaLnBrk="1" hangingPunct="1">
              <a:buFontTx/>
              <a:buNone/>
            </a:pPr>
            <a:r>
              <a:rPr lang="en-US" smtClean="0"/>
              <a:t>							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scan0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48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698500" y="5434013"/>
            <a:ext cx="18415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Ribaver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627063" y="5434013"/>
            <a:ext cx="18415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Ribaverin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82613" y="5445125"/>
            <a:ext cx="1109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Ribaverin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3373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3366FF"/>
                </a:solidFill>
              </a:rPr>
              <a:t>V. Antiviral Used for Respiratory Tract Infections: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FF3300"/>
                </a:solidFill>
              </a:rPr>
              <a:t>1) </a:t>
            </a:r>
            <a:r>
              <a:rPr lang="en-US" sz="2000" b="1" dirty="0" smtClean="0">
                <a:solidFill>
                  <a:srgbClr val="FF3300"/>
                </a:solidFill>
              </a:rPr>
              <a:t>Inhibitors of viral coating (</a:t>
            </a:r>
            <a:r>
              <a:rPr lang="en-US" sz="2000" b="1" dirty="0" err="1" smtClean="0">
                <a:solidFill>
                  <a:srgbClr val="FF3300"/>
                </a:solidFill>
              </a:rPr>
              <a:t>e,g</a:t>
            </a:r>
            <a:r>
              <a:rPr lang="en-US" sz="2000" b="1" dirty="0" smtClean="0">
                <a:solidFill>
                  <a:srgbClr val="FF3300"/>
                </a:solidFill>
              </a:rPr>
              <a:t>: </a:t>
            </a:r>
            <a:r>
              <a:rPr lang="en-US" sz="2000" b="1" dirty="0" err="1" smtClean="0">
                <a:solidFill>
                  <a:srgbClr val="FF3300"/>
                </a:solidFill>
              </a:rPr>
              <a:t>Amantadine</a:t>
            </a:r>
            <a:r>
              <a:rPr lang="en-US" sz="2000" b="1" dirty="0" smtClean="0">
                <a:solidFill>
                  <a:srgbClr val="FF3300"/>
                </a:solidFill>
              </a:rPr>
              <a:t>* and </a:t>
            </a:r>
            <a:r>
              <a:rPr lang="en-US" sz="2000" b="1" dirty="0" err="1" smtClean="0">
                <a:solidFill>
                  <a:srgbClr val="FF3300"/>
                </a:solidFill>
              </a:rPr>
              <a:t>Rimantadine</a:t>
            </a:r>
            <a:r>
              <a:rPr lang="en-US" sz="2000" b="1" dirty="0" smtClean="0">
                <a:solidFill>
                  <a:srgbClr val="FF3300"/>
                </a:solidFill>
              </a:rPr>
              <a:t>: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/>
              <a:t>	</a:t>
            </a:r>
            <a:r>
              <a:rPr lang="en-US" sz="2000" b="1" dirty="0" smtClean="0">
                <a:solidFill>
                  <a:srgbClr val="3366FF"/>
                </a:solidFill>
              </a:rPr>
              <a:t>MOA:</a:t>
            </a:r>
            <a:r>
              <a:rPr lang="en-US" sz="2000" dirty="0" smtClean="0"/>
              <a:t> </a:t>
            </a:r>
            <a:r>
              <a:rPr lang="en-US" sz="2000" dirty="0" smtClean="0"/>
              <a:t>will </a:t>
            </a:r>
            <a:r>
              <a:rPr lang="en-US" sz="2000" dirty="0" smtClean="0"/>
              <a:t>Inhibit </a:t>
            </a:r>
            <a:r>
              <a:rPr lang="en-US" sz="2000" dirty="0" err="1" smtClean="0">
                <a:solidFill>
                  <a:srgbClr val="FF3300"/>
                </a:solidFill>
              </a:rPr>
              <a:t>uncoating</a:t>
            </a:r>
            <a:r>
              <a:rPr lang="en-US" sz="2000" dirty="0" smtClean="0">
                <a:solidFill>
                  <a:srgbClr val="FF3300"/>
                </a:solidFill>
              </a:rPr>
              <a:t> of viral RNA</a:t>
            </a:r>
            <a:r>
              <a:rPr lang="en-US" sz="2000" dirty="0" smtClean="0"/>
              <a:t> of </a:t>
            </a:r>
            <a:r>
              <a:rPr lang="en-US" sz="2000" dirty="0" smtClean="0"/>
              <a:t>influenza </a:t>
            </a:r>
            <a:r>
              <a:rPr lang="en-US" sz="2000" dirty="0" smtClean="0"/>
              <a:t>to the infected host cell, via blocking the viral membrane matrix M2 protein, thus it inhibits the replication of viral RNA. 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rgbClr val="3366FF"/>
                </a:solidFill>
              </a:rPr>
              <a:t>Note: </a:t>
            </a:r>
            <a:r>
              <a:rPr lang="en-US" sz="2000" b="1" dirty="0" smtClean="0">
                <a:solidFill>
                  <a:srgbClr val="FF3300"/>
                </a:solidFill>
              </a:rPr>
              <a:t>M2 protein</a:t>
            </a:r>
            <a:r>
              <a:rPr lang="en-US" sz="2000" dirty="0" smtClean="0"/>
              <a:t> only present in Influenza A? So What?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rgbClr val="3366FF"/>
                </a:solidFill>
              </a:rPr>
              <a:t>PK: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Amantadine</a:t>
            </a:r>
            <a:r>
              <a:rPr lang="en-US" sz="2000" dirty="0" smtClean="0"/>
              <a:t> eliminated unchanged in kidney, while </a:t>
            </a:r>
            <a:r>
              <a:rPr lang="en-US" sz="2000" dirty="0" err="1" smtClean="0"/>
              <a:t>rimantadine</a:t>
            </a:r>
            <a:r>
              <a:rPr lang="en-US" sz="2000" dirty="0" smtClean="0"/>
              <a:t> is metabolized in the liver. Both drugs can pass BBB and available in Tablet forms.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chemeClr val="folHlink"/>
                </a:solidFill>
              </a:rPr>
              <a:t>Which one is preferred in a patient with renal failure?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  </a:t>
            </a:r>
            <a:r>
              <a:rPr lang="en-US" sz="2000" b="1" dirty="0" smtClean="0">
                <a:solidFill>
                  <a:srgbClr val="3366FF"/>
                </a:solidFill>
              </a:rPr>
              <a:t>Uses: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	For prophylactic and treatment of Influenza A 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	(Influenza B has different protein in the membrane).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/>
              <a:t>   </a:t>
            </a:r>
            <a:r>
              <a:rPr lang="en-US" sz="2000" b="1" dirty="0" smtClean="0">
                <a:solidFill>
                  <a:srgbClr val="3366FF"/>
                </a:solidFill>
              </a:rPr>
              <a:t>Side Effects: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rgbClr val="3366FF"/>
                </a:solidFill>
              </a:rPr>
              <a:t>CNS:</a:t>
            </a:r>
            <a:r>
              <a:rPr lang="en-US" sz="2000" dirty="0" smtClean="0"/>
              <a:t> Nervousness, difficulty in concentration, </a:t>
            </a:r>
            <a:r>
              <a:rPr lang="en-US" sz="2000" dirty="0" err="1" smtClean="0"/>
              <a:t>lightheadness</a:t>
            </a:r>
            <a:endParaRPr lang="en-US" sz="2000" dirty="0" smtClean="0"/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3366FF"/>
                </a:solidFill>
              </a:rPr>
              <a:t>GIT:</a:t>
            </a:r>
            <a:r>
              <a:rPr lang="en-US" sz="2000" dirty="0" smtClean="0"/>
              <a:t> 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* </a:t>
            </a:r>
            <a:r>
              <a:rPr lang="en-US" sz="2000" b="1" dirty="0" smtClean="0">
                <a:solidFill>
                  <a:srgbClr val="3366FF"/>
                </a:solidFill>
              </a:rPr>
              <a:t>Note:</a:t>
            </a:r>
            <a:r>
              <a:rPr lang="en-US" sz="2000" dirty="0" smtClean="0"/>
              <a:t> </a:t>
            </a:r>
            <a:r>
              <a:rPr lang="en-US" sz="2000" dirty="0" err="1" smtClean="0"/>
              <a:t>Amantadine</a:t>
            </a:r>
            <a:r>
              <a:rPr lang="en-US" sz="2000" dirty="0" smtClean="0"/>
              <a:t> is also used for management of Parkinson disease.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can0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8801348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219450" y="5002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276600" y="4868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148013" y="4859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219450" y="47863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800"/>
              <a:t>)</a:t>
            </a:r>
            <a:r>
              <a:rPr lang="en-US" sz="1800"/>
              <a:t>P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7000875" y="857250"/>
            <a:ext cx="269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7164388" y="90805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/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7143750" y="881063"/>
            <a:ext cx="1377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, </a:t>
            </a:r>
            <a:r>
              <a:rPr lang="en-US" sz="1600" b="1">
                <a:solidFill>
                  <a:srgbClr val="FF3300"/>
                </a:solidFill>
              </a:rPr>
              <a:t>Ganciclovir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669087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3300"/>
                </a:solidFill>
              </a:rPr>
              <a:t>2. Neuraminidase Inhibitors: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What is neuraminidase?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Viruses </a:t>
            </a:r>
            <a:r>
              <a:rPr lang="en-US" sz="2400" dirty="0" smtClean="0"/>
              <a:t>that cause </a:t>
            </a:r>
            <a:r>
              <a:rPr lang="en-US" sz="2400" dirty="0" err="1" smtClean="0"/>
              <a:t>infuenza</a:t>
            </a:r>
            <a:r>
              <a:rPr lang="en-US" sz="2400" dirty="0" smtClean="0"/>
              <a:t> like </a:t>
            </a:r>
            <a:r>
              <a:rPr lang="en-US" sz="2400" dirty="0" err="1" smtClean="0"/>
              <a:t>orthomyxovirus</a:t>
            </a:r>
            <a:r>
              <a:rPr lang="en-US" sz="2400" dirty="0" smtClean="0"/>
              <a:t> contain the neuraminidase; which can be selectively inhibited by </a:t>
            </a:r>
            <a:r>
              <a:rPr lang="en-US" sz="2400" dirty="0" err="1" smtClean="0">
                <a:solidFill>
                  <a:srgbClr val="FF3300"/>
                </a:solidFill>
              </a:rPr>
              <a:t>Zanamavir</a:t>
            </a:r>
            <a:r>
              <a:rPr lang="en-US" sz="2400" dirty="0" smtClean="0"/>
              <a:t> and </a:t>
            </a:r>
            <a:r>
              <a:rPr lang="en-US" sz="2400" dirty="0" err="1" smtClean="0">
                <a:solidFill>
                  <a:srgbClr val="FF3300"/>
                </a:solidFill>
              </a:rPr>
              <a:t>Oseltamivir</a:t>
            </a:r>
            <a:r>
              <a:rPr lang="en-US" sz="2400" dirty="0" smtClean="0">
                <a:solidFill>
                  <a:srgbClr val="FF3300"/>
                </a:solidFill>
              </a:rPr>
              <a:t>.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3366FF"/>
                </a:solidFill>
              </a:rPr>
              <a:t>MOA:</a:t>
            </a:r>
            <a:r>
              <a:rPr lang="en-US" sz="2400" dirty="0" smtClean="0"/>
              <a:t> 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	- Via inhibition of neuraminidase these drugs inhibit 	 the release of new </a:t>
            </a:r>
            <a:r>
              <a:rPr lang="en-US" sz="2400" dirty="0" err="1" smtClean="0"/>
              <a:t>virions</a:t>
            </a:r>
            <a:r>
              <a:rPr lang="en-US" sz="2400" dirty="0" smtClean="0"/>
              <a:t> (</a:t>
            </a:r>
            <a:r>
              <a:rPr lang="en-US" sz="2400" dirty="0" smtClean="0"/>
              <a:t>Influenza viruses employ specific </a:t>
            </a:r>
            <a:r>
              <a:rPr lang="en-US" sz="2400" dirty="0" err="1" smtClean="0"/>
              <a:t>neuroaminidase</a:t>
            </a:r>
            <a:r>
              <a:rPr lang="en-US" sz="2400" dirty="0" smtClean="0"/>
              <a:t> that is inserted into the host cell </a:t>
            </a:r>
            <a:r>
              <a:rPr lang="en-US" sz="2400" dirty="0" smtClean="0"/>
              <a:t>membrane </a:t>
            </a:r>
            <a:r>
              <a:rPr lang="en-US" sz="2400" dirty="0" smtClean="0"/>
              <a:t>for the purpose of releasing newly formed </a:t>
            </a:r>
            <a:r>
              <a:rPr lang="en-US" sz="2400" dirty="0" err="1" smtClean="0"/>
              <a:t>virions</a:t>
            </a:r>
            <a:r>
              <a:rPr lang="en-US" sz="2400" dirty="0" smtClean="0"/>
              <a:t>. Thus </a:t>
            </a:r>
            <a:r>
              <a:rPr lang="en-US" sz="2400" dirty="0" err="1" smtClean="0"/>
              <a:t>virions</a:t>
            </a:r>
            <a:r>
              <a:rPr lang="en-US" sz="2400" dirty="0" smtClean="0"/>
              <a:t> accumulate at the internal infected cell surface. 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	- Active against both Influenza A and B.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	What is the difference between </a:t>
            </a:r>
            <a:r>
              <a:rPr lang="en-US" sz="2400" dirty="0" err="1" smtClean="0"/>
              <a:t>Amantadine</a:t>
            </a:r>
            <a:r>
              <a:rPr lang="en-US" sz="2400" dirty="0" smtClean="0"/>
              <a:t> and </a:t>
            </a:r>
            <a:r>
              <a:rPr lang="en-US" sz="2400" dirty="0" err="1" smtClean="0"/>
              <a:t>Zanamavir</a:t>
            </a:r>
            <a:r>
              <a:rPr lang="en-US" sz="2400" dirty="0" smtClean="0"/>
              <a:t>?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	What are the differences between </a:t>
            </a:r>
            <a:r>
              <a:rPr lang="en-US" sz="2400" dirty="0" err="1" smtClean="0"/>
              <a:t>Zanamavir</a:t>
            </a:r>
            <a:r>
              <a:rPr lang="en-US" sz="2400" dirty="0" smtClean="0"/>
              <a:t> </a:t>
            </a:r>
            <a:r>
              <a:rPr lang="en-US" sz="2400" b="1" dirty="0" smtClean="0"/>
              <a:t>(Inhaled)</a:t>
            </a:r>
            <a:r>
              <a:rPr lang="en-US" sz="2400" dirty="0" smtClean="0"/>
              <a:t> and </a:t>
            </a:r>
            <a:r>
              <a:rPr lang="en-US" sz="2400" dirty="0" err="1" smtClean="0"/>
              <a:t>Oseltamivir</a:t>
            </a:r>
            <a:r>
              <a:rPr lang="en-US" sz="2400" dirty="0" smtClean="0"/>
              <a:t> </a:t>
            </a:r>
            <a:r>
              <a:rPr lang="en-US" sz="2400" b="1" dirty="0" smtClean="0"/>
              <a:t>(Oral)?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FF3300"/>
                </a:solidFill>
              </a:rPr>
              <a:t>Why </a:t>
            </a:r>
            <a:r>
              <a:rPr lang="en-US" sz="2400" dirty="0" err="1" smtClean="0">
                <a:solidFill>
                  <a:srgbClr val="FF3300"/>
                </a:solidFill>
              </a:rPr>
              <a:t>Zanamavir</a:t>
            </a:r>
            <a:r>
              <a:rPr lang="en-US" sz="2400" dirty="0" smtClean="0">
                <a:solidFill>
                  <a:srgbClr val="FF3300"/>
                </a:solidFill>
              </a:rPr>
              <a:t> should not be given for patients with B. Asthma?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3. </a:t>
            </a:r>
            <a:r>
              <a:rPr lang="en-US" b="1" dirty="0" err="1" smtClean="0"/>
              <a:t>Ribaverin</a:t>
            </a:r>
            <a:r>
              <a:rPr lang="en-US" b="1" dirty="0" smtClean="0"/>
              <a:t>: (see the above) 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.</a:t>
            </a:r>
            <a:r>
              <a:rPr lang="en-US" sz="2400" dirty="0" smtClean="0"/>
              <a:t> 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algn="l" rtl="0" eaLnBrk="1" hangingPunct="1"/>
            <a:r>
              <a:rPr lang="en-US" b="1" smtClean="0">
                <a:solidFill>
                  <a:srgbClr val="FF3300"/>
                </a:solidFill>
              </a:rPr>
              <a:t>4. Palivizumab:</a:t>
            </a:r>
          </a:p>
          <a:p>
            <a:pPr lvl="1" algn="l" rtl="0" eaLnBrk="1" hangingPunct="1"/>
            <a:r>
              <a:rPr lang="en-US" smtClean="0"/>
              <a:t>Huminized monoclonal antibody directed against the F glycoprotein on the surface of RSV</a:t>
            </a:r>
          </a:p>
          <a:p>
            <a:pPr lvl="1" algn="l" rtl="0" eaLnBrk="1" hangingPunct="1"/>
            <a:r>
              <a:rPr lang="en-US" smtClean="0"/>
              <a:t>Uses: only for prevention of high- risk infants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acyclov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476673"/>
            <a:ext cx="864096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acyclovi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8964488" cy="6408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ar-SA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z="3600" dirty="0" smtClean="0">
                <a:solidFill>
                  <a:srgbClr val="3366FF"/>
                </a:solidFill>
              </a:rPr>
              <a:t>Resistance:</a:t>
            </a:r>
            <a:r>
              <a:rPr lang="en-US" dirty="0" smtClean="0"/>
              <a:t> Can be developed due to  </a:t>
            </a:r>
            <a:r>
              <a:rPr lang="en-US" dirty="0" smtClean="0">
                <a:solidFill>
                  <a:srgbClr val="FF3300"/>
                </a:solidFill>
              </a:rPr>
              <a:t>deficient or alteration of </a:t>
            </a:r>
            <a:r>
              <a:rPr lang="en-US" dirty="0" err="1" smtClean="0">
                <a:solidFill>
                  <a:srgbClr val="FF3300"/>
                </a:solidFill>
              </a:rPr>
              <a:t>thymidine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kinase</a:t>
            </a:r>
            <a:r>
              <a:rPr lang="en-US" dirty="0" smtClean="0"/>
              <a:t> and or alteration </a:t>
            </a:r>
            <a:r>
              <a:rPr lang="en-US" dirty="0" smtClean="0">
                <a:solidFill>
                  <a:srgbClr val="FF3300"/>
                </a:solidFill>
              </a:rPr>
              <a:t>DNA polymerases</a:t>
            </a:r>
            <a:r>
              <a:rPr lang="en-US" dirty="0" smtClean="0"/>
              <a:t>.</a:t>
            </a:r>
          </a:p>
          <a:p>
            <a:pPr algn="l" rtl="0" eaLnBrk="1" hangingPunct="1"/>
            <a:r>
              <a:rPr lang="en-US" dirty="0" smtClean="0"/>
              <a:t>Cross resistance: to </a:t>
            </a:r>
            <a:r>
              <a:rPr lang="en-US" dirty="0" err="1" smtClean="0"/>
              <a:t>valcyclovir</a:t>
            </a:r>
            <a:r>
              <a:rPr lang="en-US" dirty="0" smtClean="0"/>
              <a:t>, </a:t>
            </a:r>
            <a:r>
              <a:rPr lang="en-US" dirty="0" err="1" smtClean="0"/>
              <a:t>famiciclovir</a:t>
            </a:r>
            <a:r>
              <a:rPr lang="en-US" dirty="0" smtClean="0"/>
              <a:t> and </a:t>
            </a:r>
            <a:r>
              <a:rPr lang="en-US" dirty="0" err="1" smtClean="0"/>
              <a:t>gancyclovir</a:t>
            </a:r>
            <a:endParaRPr lang="en-US" dirty="0" smtClean="0"/>
          </a:p>
          <a:p>
            <a:pPr algn="l" rtl="0" eaLnBrk="1" hangingPunct="1"/>
            <a:r>
              <a:rPr lang="en-US" dirty="0" smtClean="0"/>
              <a:t> but no cross resistance for </a:t>
            </a:r>
            <a:r>
              <a:rPr lang="en-US" b="1" dirty="0" err="1" smtClean="0">
                <a:solidFill>
                  <a:srgbClr val="FF3300"/>
                </a:solidFill>
              </a:rPr>
              <a:t>cidofovir</a:t>
            </a:r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sz="2800" dirty="0" smtClean="0">
                <a:solidFill>
                  <a:srgbClr val="FF3300"/>
                </a:solidFill>
              </a:rPr>
              <a:t>(Cytomegalovirus drug)? Why (see Fig 49-2) </a:t>
            </a:r>
          </a:p>
          <a:p>
            <a:pPr algn="l" rtl="0" eaLnBrk="1" hangingPunct="1">
              <a:buNone/>
            </a:pPr>
            <a:endParaRPr lang="en-US" sz="2800" dirty="0" smtClean="0">
              <a:solidFill>
                <a:srgbClr val="FF3300"/>
              </a:solidFill>
            </a:endParaRPr>
          </a:p>
          <a:p>
            <a:pPr algn="l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5281</TotalTime>
  <Words>1836</Words>
  <Application>Microsoft Office PowerPoint</Application>
  <PresentationFormat>On-screen Show (4:3)</PresentationFormat>
  <Paragraphs>417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Default Design</vt:lpstr>
      <vt:lpstr>Antiviral Drugs Prof. Alhaider, 1431 H</vt:lpstr>
      <vt:lpstr>Slide 2</vt:lpstr>
      <vt:lpstr>Classification of Antiviral Drugs</vt:lpstr>
      <vt:lpstr>Slide 4</vt:lpstr>
      <vt:lpstr>Slide 5</vt:lpstr>
      <vt:lpstr>Slide 6</vt:lpstr>
      <vt:lpstr>Slide 7</vt:lpstr>
      <vt:lpstr>Slide 8</vt:lpstr>
      <vt:lpstr>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 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Company>ksu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Antiviral Drugs</dc:title>
  <dc:creator>Dr.Haidar</dc:creator>
  <cp:lastModifiedBy>DR.ALHAIDER</cp:lastModifiedBy>
  <cp:revision>103</cp:revision>
  <dcterms:created xsi:type="dcterms:W3CDTF">2006-10-28T04:04:15Z</dcterms:created>
  <dcterms:modified xsi:type="dcterms:W3CDTF">1980-03-25T18:17:12Z</dcterms:modified>
</cp:coreProperties>
</file>